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66" r:id="rId5"/>
    <p:sldId id="260" r:id="rId6"/>
    <p:sldId id="261" r:id="rId7"/>
    <p:sldId id="267" r:id="rId8"/>
    <p:sldId id="262" r:id="rId9"/>
    <p:sldId id="263" r:id="rId10"/>
    <p:sldId id="264" r:id="rId11"/>
    <p:sldId id="265" r:id="rId12"/>
    <p:sldId id="258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276"/>
    <p:restoredTop sz="75789"/>
  </p:normalViewPr>
  <p:slideViewPr>
    <p:cSldViewPr snapToGrid="0">
      <p:cViewPr varScale="1">
        <p:scale>
          <a:sx n="94" d="100"/>
          <a:sy n="94" d="100"/>
        </p:scale>
        <p:origin x="18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C95FB5-BF7C-4789-84D9-FC9EADC9B8B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ED8B826-CAF4-43D4-9653-F360328BAB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British Transport Police (BTP) arrived at Manchester Arena upon hearing the explosion (Saunders, 2022). </a:t>
          </a:r>
        </a:p>
      </dgm:t>
    </dgm:pt>
    <dgm:pt modelId="{7906BAF0-91A4-4CE9-8521-F96300764CBA}" type="parTrans" cxnId="{310C51AD-E9CD-423B-8AA1-6DE6A33255B2}">
      <dgm:prSet/>
      <dgm:spPr/>
      <dgm:t>
        <a:bodyPr/>
        <a:lstStyle/>
        <a:p>
          <a:endParaRPr lang="en-US"/>
        </a:p>
      </dgm:t>
    </dgm:pt>
    <dgm:pt modelId="{07935D18-7089-4572-9E9C-4D84730A9A94}" type="sibTrans" cxnId="{310C51AD-E9CD-423B-8AA1-6DE6A33255B2}">
      <dgm:prSet/>
      <dgm:spPr/>
      <dgm:t>
        <a:bodyPr/>
        <a:lstStyle/>
        <a:p>
          <a:endParaRPr lang="en-US"/>
        </a:p>
      </dgm:t>
    </dgm:pt>
    <dgm:pt modelId="{411F6648-20B0-4A5D-867E-4F478A430A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BTP had entered the City Room 2 minutes after the bomb was detonated (Saunders, 2022). </a:t>
          </a:r>
        </a:p>
      </dgm:t>
    </dgm:pt>
    <dgm:pt modelId="{177F1033-7CD2-4C4F-B9C5-F4281D9D6F98}" type="parTrans" cxnId="{D6B5743B-7F92-43C7-AA02-C9585E9173A7}">
      <dgm:prSet/>
      <dgm:spPr/>
      <dgm:t>
        <a:bodyPr/>
        <a:lstStyle/>
        <a:p>
          <a:endParaRPr lang="en-US"/>
        </a:p>
      </dgm:t>
    </dgm:pt>
    <dgm:pt modelId="{10AC0311-19E7-4735-B4FE-90E6C02E540F}" type="sibTrans" cxnId="{D6B5743B-7F92-43C7-AA02-C9585E9173A7}">
      <dgm:prSet/>
      <dgm:spPr/>
      <dgm:t>
        <a:bodyPr/>
        <a:lstStyle/>
        <a:p>
          <a:endParaRPr lang="en-US"/>
        </a:p>
      </dgm:t>
    </dgm:pt>
    <dgm:pt modelId="{4FC53D59-8EC7-914E-9848-624E59B6ED6E}" type="pres">
      <dgm:prSet presAssocID="{40C95FB5-BF7C-4789-84D9-FC9EADC9B8B1}" presName="linear" presStyleCnt="0">
        <dgm:presLayoutVars>
          <dgm:animLvl val="lvl"/>
          <dgm:resizeHandles val="exact"/>
        </dgm:presLayoutVars>
      </dgm:prSet>
      <dgm:spPr/>
    </dgm:pt>
    <dgm:pt modelId="{21BBAF48-3CAF-C645-B759-4E59C81952F7}" type="pres">
      <dgm:prSet presAssocID="{DED8B826-CAF4-43D4-9653-F360328BAB1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083F847-B505-674F-908B-A4C0040F8E47}" type="pres">
      <dgm:prSet presAssocID="{07935D18-7089-4572-9E9C-4D84730A9A94}" presName="spacer" presStyleCnt="0"/>
      <dgm:spPr/>
    </dgm:pt>
    <dgm:pt modelId="{394AFA36-5A25-2F44-A996-2BCBF1BBF3F7}" type="pres">
      <dgm:prSet presAssocID="{411F6648-20B0-4A5D-867E-4F478A430AF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6B5743B-7F92-43C7-AA02-C9585E9173A7}" srcId="{40C95FB5-BF7C-4789-84D9-FC9EADC9B8B1}" destId="{411F6648-20B0-4A5D-867E-4F478A430AF2}" srcOrd="1" destOrd="0" parTransId="{177F1033-7CD2-4C4F-B9C5-F4281D9D6F98}" sibTransId="{10AC0311-19E7-4735-B4FE-90E6C02E540F}"/>
    <dgm:cxn modelId="{310C51AD-E9CD-423B-8AA1-6DE6A33255B2}" srcId="{40C95FB5-BF7C-4789-84D9-FC9EADC9B8B1}" destId="{DED8B826-CAF4-43D4-9653-F360328BAB1C}" srcOrd="0" destOrd="0" parTransId="{7906BAF0-91A4-4CE9-8521-F96300764CBA}" sibTransId="{07935D18-7089-4572-9E9C-4D84730A9A94}"/>
    <dgm:cxn modelId="{E840A4CF-EB45-B943-9CB3-A8C199E2B93E}" type="presOf" srcId="{DED8B826-CAF4-43D4-9653-F360328BAB1C}" destId="{21BBAF48-3CAF-C645-B759-4E59C81952F7}" srcOrd="0" destOrd="0" presId="urn:microsoft.com/office/officeart/2005/8/layout/vList2"/>
    <dgm:cxn modelId="{F8B639D8-16C3-F241-AA6E-9AAC1825C772}" type="presOf" srcId="{411F6648-20B0-4A5D-867E-4F478A430AF2}" destId="{394AFA36-5A25-2F44-A996-2BCBF1BBF3F7}" srcOrd="0" destOrd="0" presId="urn:microsoft.com/office/officeart/2005/8/layout/vList2"/>
    <dgm:cxn modelId="{A455FDE3-3435-C54D-A64B-F417867959F7}" type="presOf" srcId="{40C95FB5-BF7C-4789-84D9-FC9EADC9B8B1}" destId="{4FC53D59-8EC7-914E-9848-624E59B6ED6E}" srcOrd="0" destOrd="0" presId="urn:microsoft.com/office/officeart/2005/8/layout/vList2"/>
    <dgm:cxn modelId="{BC3EC793-0C4B-3140-A813-D10B774159B1}" type="presParOf" srcId="{4FC53D59-8EC7-914E-9848-624E59B6ED6E}" destId="{21BBAF48-3CAF-C645-B759-4E59C81952F7}" srcOrd="0" destOrd="0" presId="urn:microsoft.com/office/officeart/2005/8/layout/vList2"/>
    <dgm:cxn modelId="{ED3A09FB-240E-2944-979C-5712ECFDB6DF}" type="presParOf" srcId="{4FC53D59-8EC7-914E-9848-624E59B6ED6E}" destId="{6083F847-B505-674F-908B-A4C0040F8E47}" srcOrd="1" destOrd="0" presId="urn:microsoft.com/office/officeart/2005/8/layout/vList2"/>
    <dgm:cxn modelId="{7EE5A1DE-9691-9748-B564-17154CC15C1A}" type="presParOf" srcId="{4FC53D59-8EC7-914E-9848-624E59B6ED6E}" destId="{394AFA36-5A25-2F44-A996-2BCBF1BBF3F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D87E7D-E251-463F-8D95-AA48BDCB101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EBF67D-BDF3-4FC3-9E02-6D2ED626FD3C}">
      <dgm:prSet/>
      <dgm:spPr/>
      <dgm:t>
        <a:bodyPr/>
        <a:lstStyle/>
        <a:p>
          <a:r>
            <a:rPr lang="en-US"/>
            <a:t>Inspector Sexton assumed the commander role until other responders took over (Saunders, 2022). </a:t>
          </a:r>
        </a:p>
      </dgm:t>
    </dgm:pt>
    <dgm:pt modelId="{848F54C1-DD56-49FD-83BA-14FAAC5D90F1}" type="parTrans" cxnId="{A81E918C-F636-41CF-9585-745898877674}">
      <dgm:prSet/>
      <dgm:spPr/>
      <dgm:t>
        <a:bodyPr/>
        <a:lstStyle/>
        <a:p>
          <a:endParaRPr lang="en-US"/>
        </a:p>
      </dgm:t>
    </dgm:pt>
    <dgm:pt modelId="{D3159C30-523C-4708-9800-047A8CF63B7C}" type="sibTrans" cxnId="{A81E918C-F636-41CF-9585-745898877674}">
      <dgm:prSet/>
      <dgm:spPr/>
      <dgm:t>
        <a:bodyPr/>
        <a:lstStyle/>
        <a:p>
          <a:endParaRPr lang="en-US"/>
        </a:p>
      </dgm:t>
    </dgm:pt>
    <dgm:pt modelId="{06A502BA-CC89-484C-869B-760F40375D28}">
      <dgm:prSet/>
      <dgm:spPr/>
      <dgm:t>
        <a:bodyPr/>
        <a:lstStyle/>
        <a:p>
          <a:r>
            <a:rPr lang="en-US"/>
            <a:t>Inspector Sexton had the authority to dispatch Firearm officers to the scene (Saunders, 2022). </a:t>
          </a:r>
        </a:p>
      </dgm:t>
    </dgm:pt>
    <dgm:pt modelId="{BF252CBB-437D-4333-AAF8-09854A9630D8}" type="parTrans" cxnId="{16AE621D-BEBD-4BE8-9E7F-40284F8B4CA1}">
      <dgm:prSet/>
      <dgm:spPr/>
      <dgm:t>
        <a:bodyPr/>
        <a:lstStyle/>
        <a:p>
          <a:endParaRPr lang="en-US"/>
        </a:p>
      </dgm:t>
    </dgm:pt>
    <dgm:pt modelId="{84464CF4-8F2C-4E60-8FFE-661B03A4D84F}" type="sibTrans" cxnId="{16AE621D-BEBD-4BE8-9E7F-40284F8B4CA1}">
      <dgm:prSet/>
      <dgm:spPr/>
      <dgm:t>
        <a:bodyPr/>
        <a:lstStyle/>
        <a:p>
          <a:endParaRPr lang="en-US"/>
        </a:p>
      </dgm:t>
    </dgm:pt>
    <dgm:pt modelId="{F39F3D8A-42AE-4B3D-8AB2-6EBE0605F91B}">
      <dgm:prSet/>
      <dgm:spPr/>
      <dgm:t>
        <a:bodyPr/>
        <a:lstStyle/>
        <a:p>
          <a:r>
            <a:rPr lang="en-US"/>
            <a:t>Failed to declare a Major Incident (Saunders, 2022). </a:t>
          </a:r>
        </a:p>
      </dgm:t>
    </dgm:pt>
    <dgm:pt modelId="{D6A76E30-B655-44A0-844A-7B0D23E1118B}" type="parTrans" cxnId="{5A120CCE-BC5C-4442-B404-9C7444E2777D}">
      <dgm:prSet/>
      <dgm:spPr/>
      <dgm:t>
        <a:bodyPr/>
        <a:lstStyle/>
        <a:p>
          <a:endParaRPr lang="en-US"/>
        </a:p>
      </dgm:t>
    </dgm:pt>
    <dgm:pt modelId="{C38EE619-F0A1-4DD1-A355-0919044FF24E}" type="sibTrans" cxnId="{5A120CCE-BC5C-4442-B404-9C7444E2777D}">
      <dgm:prSet/>
      <dgm:spPr/>
      <dgm:t>
        <a:bodyPr/>
        <a:lstStyle/>
        <a:p>
          <a:endParaRPr lang="en-US"/>
        </a:p>
      </dgm:t>
    </dgm:pt>
    <dgm:pt modelId="{B4FC2A70-B8F6-7441-90AB-6958CB123CEE}" type="pres">
      <dgm:prSet presAssocID="{94D87E7D-E251-463F-8D95-AA48BDCB1015}" presName="linear" presStyleCnt="0">
        <dgm:presLayoutVars>
          <dgm:animLvl val="lvl"/>
          <dgm:resizeHandles val="exact"/>
        </dgm:presLayoutVars>
      </dgm:prSet>
      <dgm:spPr/>
    </dgm:pt>
    <dgm:pt modelId="{2D4F6483-88E3-2649-AEC3-444AA97D7414}" type="pres">
      <dgm:prSet presAssocID="{E8EBF67D-BDF3-4FC3-9E02-6D2ED626FD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13550B-20DF-6A41-BE0E-F97C16FAE4DF}" type="pres">
      <dgm:prSet presAssocID="{D3159C30-523C-4708-9800-047A8CF63B7C}" presName="spacer" presStyleCnt="0"/>
      <dgm:spPr/>
    </dgm:pt>
    <dgm:pt modelId="{1F094611-24F0-654A-8C14-59A7D6D996EB}" type="pres">
      <dgm:prSet presAssocID="{06A502BA-CC89-484C-869B-760F40375D2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2204D9-F600-6E4F-8801-F1110CD12907}" type="pres">
      <dgm:prSet presAssocID="{84464CF4-8F2C-4E60-8FFE-661B03A4D84F}" presName="spacer" presStyleCnt="0"/>
      <dgm:spPr/>
    </dgm:pt>
    <dgm:pt modelId="{A6011A9D-4DE4-6345-BDA0-272EA111F48D}" type="pres">
      <dgm:prSet presAssocID="{F39F3D8A-42AE-4B3D-8AB2-6EBE0605F91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6AE621D-BEBD-4BE8-9E7F-40284F8B4CA1}" srcId="{94D87E7D-E251-463F-8D95-AA48BDCB1015}" destId="{06A502BA-CC89-484C-869B-760F40375D28}" srcOrd="1" destOrd="0" parTransId="{BF252CBB-437D-4333-AAF8-09854A9630D8}" sibTransId="{84464CF4-8F2C-4E60-8FFE-661B03A4D84F}"/>
    <dgm:cxn modelId="{8B8F6A33-4D73-9343-9B53-6F7F903BEA26}" type="presOf" srcId="{E8EBF67D-BDF3-4FC3-9E02-6D2ED626FD3C}" destId="{2D4F6483-88E3-2649-AEC3-444AA97D7414}" srcOrd="0" destOrd="0" presId="urn:microsoft.com/office/officeart/2005/8/layout/vList2"/>
    <dgm:cxn modelId="{CB6D3B69-A882-004B-846F-A1876A7D0C9A}" type="presOf" srcId="{06A502BA-CC89-484C-869B-760F40375D28}" destId="{1F094611-24F0-654A-8C14-59A7D6D996EB}" srcOrd="0" destOrd="0" presId="urn:microsoft.com/office/officeart/2005/8/layout/vList2"/>
    <dgm:cxn modelId="{A81E918C-F636-41CF-9585-745898877674}" srcId="{94D87E7D-E251-463F-8D95-AA48BDCB1015}" destId="{E8EBF67D-BDF3-4FC3-9E02-6D2ED626FD3C}" srcOrd="0" destOrd="0" parTransId="{848F54C1-DD56-49FD-83BA-14FAAC5D90F1}" sibTransId="{D3159C30-523C-4708-9800-047A8CF63B7C}"/>
    <dgm:cxn modelId="{B372269C-A7B5-6747-A2DF-03358A7162D9}" type="presOf" srcId="{94D87E7D-E251-463F-8D95-AA48BDCB1015}" destId="{B4FC2A70-B8F6-7441-90AB-6958CB123CEE}" srcOrd="0" destOrd="0" presId="urn:microsoft.com/office/officeart/2005/8/layout/vList2"/>
    <dgm:cxn modelId="{5AC7C2A2-6385-A24A-A7E8-E337D28805FE}" type="presOf" srcId="{F39F3D8A-42AE-4B3D-8AB2-6EBE0605F91B}" destId="{A6011A9D-4DE4-6345-BDA0-272EA111F48D}" srcOrd="0" destOrd="0" presId="urn:microsoft.com/office/officeart/2005/8/layout/vList2"/>
    <dgm:cxn modelId="{5A120CCE-BC5C-4442-B404-9C7444E2777D}" srcId="{94D87E7D-E251-463F-8D95-AA48BDCB1015}" destId="{F39F3D8A-42AE-4B3D-8AB2-6EBE0605F91B}" srcOrd="2" destOrd="0" parTransId="{D6A76E30-B655-44A0-844A-7B0D23E1118B}" sibTransId="{C38EE619-F0A1-4DD1-A355-0919044FF24E}"/>
    <dgm:cxn modelId="{1B0BA8A8-795F-E243-928D-99401BE11569}" type="presParOf" srcId="{B4FC2A70-B8F6-7441-90AB-6958CB123CEE}" destId="{2D4F6483-88E3-2649-AEC3-444AA97D7414}" srcOrd="0" destOrd="0" presId="urn:microsoft.com/office/officeart/2005/8/layout/vList2"/>
    <dgm:cxn modelId="{D139D99F-5C04-CD47-B847-BDEF0BD0DB7C}" type="presParOf" srcId="{B4FC2A70-B8F6-7441-90AB-6958CB123CEE}" destId="{4D13550B-20DF-6A41-BE0E-F97C16FAE4DF}" srcOrd="1" destOrd="0" presId="urn:microsoft.com/office/officeart/2005/8/layout/vList2"/>
    <dgm:cxn modelId="{667533D0-869D-484F-8FB8-6ADA898FE356}" type="presParOf" srcId="{B4FC2A70-B8F6-7441-90AB-6958CB123CEE}" destId="{1F094611-24F0-654A-8C14-59A7D6D996EB}" srcOrd="2" destOrd="0" presId="urn:microsoft.com/office/officeart/2005/8/layout/vList2"/>
    <dgm:cxn modelId="{3696320E-9D51-D645-A4F1-30C9D2B2228D}" type="presParOf" srcId="{B4FC2A70-B8F6-7441-90AB-6958CB123CEE}" destId="{492204D9-F600-6E4F-8801-F1110CD12907}" srcOrd="3" destOrd="0" presId="urn:microsoft.com/office/officeart/2005/8/layout/vList2"/>
    <dgm:cxn modelId="{48FB713C-F2D5-6640-8E93-D63B310F24E9}" type="presParOf" srcId="{B4FC2A70-B8F6-7441-90AB-6958CB123CEE}" destId="{A6011A9D-4DE4-6345-BDA0-272EA111F48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06B6BA-240B-49B1-8460-C73F80C2BAE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98AE24-512C-465D-A85E-233A7A32D10A}">
      <dgm:prSet/>
      <dgm:spPr/>
      <dgm:t>
        <a:bodyPr/>
        <a:lstStyle/>
        <a:p>
          <a:r>
            <a:rPr lang="en-US"/>
            <a:t>Held the highest position in the Hierarchy (Jihyeon, et al., 2023)</a:t>
          </a:r>
        </a:p>
      </dgm:t>
    </dgm:pt>
    <dgm:pt modelId="{CBF1C7D7-826E-487E-91EB-57F76ADBD9A4}" type="parTrans" cxnId="{180F99FA-BFAA-42CA-A7AF-1BFDC8B248EC}">
      <dgm:prSet/>
      <dgm:spPr/>
      <dgm:t>
        <a:bodyPr/>
        <a:lstStyle/>
        <a:p>
          <a:endParaRPr lang="en-US"/>
        </a:p>
      </dgm:t>
    </dgm:pt>
    <dgm:pt modelId="{28B949FF-D877-4A22-8FE8-C5EEEA3C8FFA}" type="sibTrans" cxnId="{180F99FA-BFAA-42CA-A7AF-1BFDC8B248EC}">
      <dgm:prSet/>
      <dgm:spPr/>
      <dgm:t>
        <a:bodyPr/>
        <a:lstStyle/>
        <a:p>
          <a:endParaRPr lang="en-US"/>
        </a:p>
      </dgm:t>
    </dgm:pt>
    <dgm:pt modelId="{FCD07966-FA19-4606-A8A8-CA2DCF5E6FDD}">
      <dgm:prSet/>
      <dgm:spPr/>
      <dgm:t>
        <a:bodyPr/>
        <a:lstStyle/>
        <a:p>
          <a:r>
            <a:rPr lang="en-US"/>
            <a:t>Unidirectional communication from managers to employees (Jihyeon, et al., 2023)</a:t>
          </a:r>
        </a:p>
      </dgm:t>
    </dgm:pt>
    <dgm:pt modelId="{3E71FF7E-D545-480A-BC8C-3496E2BD87B0}" type="parTrans" cxnId="{8B68DDA4-873E-4BC5-90F8-3D18464B15C4}">
      <dgm:prSet/>
      <dgm:spPr/>
      <dgm:t>
        <a:bodyPr/>
        <a:lstStyle/>
        <a:p>
          <a:endParaRPr lang="en-US"/>
        </a:p>
      </dgm:t>
    </dgm:pt>
    <dgm:pt modelId="{E222A2B1-777F-4426-B40F-A4B820F4A818}" type="sibTrans" cxnId="{8B68DDA4-873E-4BC5-90F8-3D18464B15C4}">
      <dgm:prSet/>
      <dgm:spPr/>
      <dgm:t>
        <a:bodyPr/>
        <a:lstStyle/>
        <a:p>
          <a:endParaRPr lang="en-US"/>
        </a:p>
      </dgm:t>
    </dgm:pt>
    <dgm:pt modelId="{130DAE9C-B058-4A44-A886-1531D561AECF}" type="pres">
      <dgm:prSet presAssocID="{4306B6BA-240B-49B1-8460-C73F80C2BA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B5D7C1-61CD-C54F-B75F-7FF181E5A5B8}" type="pres">
      <dgm:prSet presAssocID="{5398AE24-512C-465D-A85E-233A7A32D10A}" presName="hierRoot1" presStyleCnt="0"/>
      <dgm:spPr/>
    </dgm:pt>
    <dgm:pt modelId="{63BDA707-AAEF-C748-B685-99BEE78EF75D}" type="pres">
      <dgm:prSet presAssocID="{5398AE24-512C-465D-A85E-233A7A32D10A}" presName="composite" presStyleCnt="0"/>
      <dgm:spPr/>
    </dgm:pt>
    <dgm:pt modelId="{CA64D232-0D06-2C43-A9A2-19A336D05994}" type="pres">
      <dgm:prSet presAssocID="{5398AE24-512C-465D-A85E-233A7A32D10A}" presName="background" presStyleLbl="node0" presStyleIdx="0" presStyleCnt="2"/>
      <dgm:spPr/>
    </dgm:pt>
    <dgm:pt modelId="{802E438B-4384-0A4A-A8B6-ADF5165B564D}" type="pres">
      <dgm:prSet presAssocID="{5398AE24-512C-465D-A85E-233A7A32D10A}" presName="text" presStyleLbl="fgAcc0" presStyleIdx="0" presStyleCnt="2">
        <dgm:presLayoutVars>
          <dgm:chPref val="3"/>
        </dgm:presLayoutVars>
      </dgm:prSet>
      <dgm:spPr/>
    </dgm:pt>
    <dgm:pt modelId="{AE490D86-E0C0-F346-BDE2-E6E0E8DBE641}" type="pres">
      <dgm:prSet presAssocID="{5398AE24-512C-465D-A85E-233A7A32D10A}" presName="hierChild2" presStyleCnt="0"/>
      <dgm:spPr/>
    </dgm:pt>
    <dgm:pt modelId="{82FDA308-34D9-0D42-82F7-6E9685DEE59B}" type="pres">
      <dgm:prSet presAssocID="{FCD07966-FA19-4606-A8A8-CA2DCF5E6FDD}" presName="hierRoot1" presStyleCnt="0"/>
      <dgm:spPr/>
    </dgm:pt>
    <dgm:pt modelId="{DC19EB56-36D0-CA4E-A7C0-1A854AB7C3DD}" type="pres">
      <dgm:prSet presAssocID="{FCD07966-FA19-4606-A8A8-CA2DCF5E6FDD}" presName="composite" presStyleCnt="0"/>
      <dgm:spPr/>
    </dgm:pt>
    <dgm:pt modelId="{01435C91-45A3-9945-925D-D780392C53FC}" type="pres">
      <dgm:prSet presAssocID="{FCD07966-FA19-4606-A8A8-CA2DCF5E6FDD}" presName="background" presStyleLbl="node0" presStyleIdx="1" presStyleCnt="2"/>
      <dgm:spPr/>
    </dgm:pt>
    <dgm:pt modelId="{AF89FE10-4893-6446-9CE8-68168F5249AB}" type="pres">
      <dgm:prSet presAssocID="{FCD07966-FA19-4606-A8A8-CA2DCF5E6FDD}" presName="text" presStyleLbl="fgAcc0" presStyleIdx="1" presStyleCnt="2">
        <dgm:presLayoutVars>
          <dgm:chPref val="3"/>
        </dgm:presLayoutVars>
      </dgm:prSet>
      <dgm:spPr/>
    </dgm:pt>
    <dgm:pt modelId="{A8119297-9F49-5D42-9C0F-BA58D92BB8CF}" type="pres">
      <dgm:prSet presAssocID="{FCD07966-FA19-4606-A8A8-CA2DCF5E6FDD}" presName="hierChild2" presStyleCnt="0"/>
      <dgm:spPr/>
    </dgm:pt>
  </dgm:ptLst>
  <dgm:cxnLst>
    <dgm:cxn modelId="{F8F20716-01F9-074D-86D6-144C223E970F}" type="presOf" srcId="{5398AE24-512C-465D-A85E-233A7A32D10A}" destId="{802E438B-4384-0A4A-A8B6-ADF5165B564D}" srcOrd="0" destOrd="0" presId="urn:microsoft.com/office/officeart/2005/8/layout/hierarchy1"/>
    <dgm:cxn modelId="{544CAA79-893F-E342-A224-5732A12813DB}" type="presOf" srcId="{4306B6BA-240B-49B1-8460-C73F80C2BAE4}" destId="{130DAE9C-B058-4A44-A886-1531D561AECF}" srcOrd="0" destOrd="0" presId="urn:microsoft.com/office/officeart/2005/8/layout/hierarchy1"/>
    <dgm:cxn modelId="{8B68DDA4-873E-4BC5-90F8-3D18464B15C4}" srcId="{4306B6BA-240B-49B1-8460-C73F80C2BAE4}" destId="{FCD07966-FA19-4606-A8A8-CA2DCF5E6FDD}" srcOrd="1" destOrd="0" parTransId="{3E71FF7E-D545-480A-BC8C-3496E2BD87B0}" sibTransId="{E222A2B1-777F-4426-B40F-A4B820F4A818}"/>
    <dgm:cxn modelId="{CD68CBAE-D6C5-BB4E-919C-4FC14622E5B3}" type="presOf" srcId="{FCD07966-FA19-4606-A8A8-CA2DCF5E6FDD}" destId="{AF89FE10-4893-6446-9CE8-68168F5249AB}" srcOrd="0" destOrd="0" presId="urn:microsoft.com/office/officeart/2005/8/layout/hierarchy1"/>
    <dgm:cxn modelId="{180F99FA-BFAA-42CA-A7AF-1BFDC8B248EC}" srcId="{4306B6BA-240B-49B1-8460-C73F80C2BAE4}" destId="{5398AE24-512C-465D-A85E-233A7A32D10A}" srcOrd="0" destOrd="0" parTransId="{CBF1C7D7-826E-487E-91EB-57F76ADBD9A4}" sibTransId="{28B949FF-D877-4A22-8FE8-C5EEEA3C8FFA}"/>
    <dgm:cxn modelId="{71D56073-A0DD-4D46-BC1D-186722FEC656}" type="presParOf" srcId="{130DAE9C-B058-4A44-A886-1531D561AECF}" destId="{A0B5D7C1-61CD-C54F-B75F-7FF181E5A5B8}" srcOrd="0" destOrd="0" presId="urn:microsoft.com/office/officeart/2005/8/layout/hierarchy1"/>
    <dgm:cxn modelId="{5415CFD7-C43E-FB43-838E-7D8B1FA26E27}" type="presParOf" srcId="{A0B5D7C1-61CD-C54F-B75F-7FF181E5A5B8}" destId="{63BDA707-AAEF-C748-B685-99BEE78EF75D}" srcOrd="0" destOrd="0" presId="urn:microsoft.com/office/officeart/2005/8/layout/hierarchy1"/>
    <dgm:cxn modelId="{B0FE07BF-15A6-B44D-AE7A-A4BD5A2784BE}" type="presParOf" srcId="{63BDA707-AAEF-C748-B685-99BEE78EF75D}" destId="{CA64D232-0D06-2C43-A9A2-19A336D05994}" srcOrd="0" destOrd="0" presId="urn:microsoft.com/office/officeart/2005/8/layout/hierarchy1"/>
    <dgm:cxn modelId="{061377DB-F5FB-3744-8F43-AF9283A90661}" type="presParOf" srcId="{63BDA707-AAEF-C748-B685-99BEE78EF75D}" destId="{802E438B-4384-0A4A-A8B6-ADF5165B564D}" srcOrd="1" destOrd="0" presId="urn:microsoft.com/office/officeart/2005/8/layout/hierarchy1"/>
    <dgm:cxn modelId="{98557FB5-1379-1143-B9E7-49FF5F423E66}" type="presParOf" srcId="{A0B5D7C1-61CD-C54F-B75F-7FF181E5A5B8}" destId="{AE490D86-E0C0-F346-BDE2-E6E0E8DBE641}" srcOrd="1" destOrd="0" presId="urn:microsoft.com/office/officeart/2005/8/layout/hierarchy1"/>
    <dgm:cxn modelId="{836CDA67-1F28-4843-8013-FB9E4CA68326}" type="presParOf" srcId="{130DAE9C-B058-4A44-A886-1531D561AECF}" destId="{82FDA308-34D9-0D42-82F7-6E9685DEE59B}" srcOrd="1" destOrd="0" presId="urn:microsoft.com/office/officeart/2005/8/layout/hierarchy1"/>
    <dgm:cxn modelId="{C0F85EA9-1475-7048-9352-DC94ADE7313A}" type="presParOf" srcId="{82FDA308-34D9-0D42-82F7-6E9685DEE59B}" destId="{DC19EB56-36D0-CA4E-A7C0-1A854AB7C3DD}" srcOrd="0" destOrd="0" presId="urn:microsoft.com/office/officeart/2005/8/layout/hierarchy1"/>
    <dgm:cxn modelId="{77258B81-8129-1345-938C-0D61B6989E25}" type="presParOf" srcId="{DC19EB56-36D0-CA4E-A7C0-1A854AB7C3DD}" destId="{01435C91-45A3-9945-925D-D780392C53FC}" srcOrd="0" destOrd="0" presId="urn:microsoft.com/office/officeart/2005/8/layout/hierarchy1"/>
    <dgm:cxn modelId="{91E0534C-37FC-2040-968B-7A641C45CB4F}" type="presParOf" srcId="{DC19EB56-36D0-CA4E-A7C0-1A854AB7C3DD}" destId="{AF89FE10-4893-6446-9CE8-68168F5249AB}" srcOrd="1" destOrd="0" presId="urn:microsoft.com/office/officeart/2005/8/layout/hierarchy1"/>
    <dgm:cxn modelId="{1F7EF399-1182-324A-88EF-B66FA7956F56}" type="presParOf" srcId="{82FDA308-34D9-0D42-82F7-6E9685DEE59B}" destId="{A8119297-9F49-5D42-9C0F-BA58D92BB8C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774344-F361-4C36-94AC-C996BF5D12A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F143709-F1A6-4AA7-9629-9A22716509A2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/>
            <a:t>The Inspector on scene provided personalized aid and support to victims and their families (Deeming, 2018).</a:t>
          </a:r>
        </a:p>
      </dgm:t>
    </dgm:pt>
    <dgm:pt modelId="{1F3C9706-273B-418C-A4BB-080C3B5A9505}" type="parTrans" cxnId="{69F571CF-FCA8-4FEB-9EC8-86E503A5CA33}">
      <dgm:prSet/>
      <dgm:spPr/>
      <dgm:t>
        <a:bodyPr/>
        <a:lstStyle/>
        <a:p>
          <a:endParaRPr lang="en-US"/>
        </a:p>
      </dgm:t>
    </dgm:pt>
    <dgm:pt modelId="{B08229D6-1121-430A-87E0-F9586365BFEA}" type="sibTrans" cxnId="{69F571CF-FCA8-4FEB-9EC8-86E503A5CA33}">
      <dgm:prSet/>
      <dgm:spPr/>
      <dgm:t>
        <a:bodyPr/>
        <a:lstStyle/>
        <a:p>
          <a:endParaRPr lang="en-US"/>
        </a:p>
      </dgm:t>
    </dgm:pt>
    <dgm:pt modelId="{07EF850F-3AA4-481A-BE9B-819348572FEE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dirty="0"/>
            <a:t>He demonstrated collaboration with other emergency responders by designating the foyer as a meeting point for discussions on actions and progress (Deeming, 2018). </a:t>
          </a:r>
        </a:p>
      </dgm:t>
    </dgm:pt>
    <dgm:pt modelId="{3AC00003-72E3-4CEB-B516-D2125E136EE7}" type="parTrans" cxnId="{A7272CAE-C29E-45D0-95A4-FBBC42719B03}">
      <dgm:prSet/>
      <dgm:spPr/>
      <dgm:t>
        <a:bodyPr/>
        <a:lstStyle/>
        <a:p>
          <a:endParaRPr lang="en-US"/>
        </a:p>
      </dgm:t>
    </dgm:pt>
    <dgm:pt modelId="{0ECEE513-2917-4423-81AD-DC3664903D68}" type="sibTrans" cxnId="{A7272CAE-C29E-45D0-95A4-FBBC42719B03}">
      <dgm:prSet/>
      <dgm:spPr/>
      <dgm:t>
        <a:bodyPr/>
        <a:lstStyle/>
        <a:p>
          <a:endParaRPr lang="en-US"/>
        </a:p>
      </dgm:t>
    </dgm:pt>
    <dgm:pt modelId="{D8743273-8F2B-A94E-9730-79F21337E8D7}" type="pres">
      <dgm:prSet presAssocID="{36774344-F361-4C36-94AC-C996BF5D12A2}" presName="linear" presStyleCnt="0">
        <dgm:presLayoutVars>
          <dgm:animLvl val="lvl"/>
          <dgm:resizeHandles val="exact"/>
        </dgm:presLayoutVars>
      </dgm:prSet>
      <dgm:spPr/>
    </dgm:pt>
    <dgm:pt modelId="{82A1D2C8-38A4-C243-8245-EA2C8A3FC7B5}" type="pres">
      <dgm:prSet presAssocID="{5F143709-F1A6-4AA7-9629-9A22716509A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625CFFF-DAB8-E845-BFCA-E0E96D7FFA3D}" type="pres">
      <dgm:prSet presAssocID="{B08229D6-1121-430A-87E0-F9586365BFEA}" presName="spacer" presStyleCnt="0"/>
      <dgm:spPr/>
    </dgm:pt>
    <dgm:pt modelId="{41A6ED40-232F-5B40-B5A0-3C46D7A2F948}" type="pres">
      <dgm:prSet presAssocID="{07EF850F-3AA4-481A-BE9B-819348572FE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B8B3AA1-2EE9-5248-8904-EA01D9E6A469}" type="presOf" srcId="{5F143709-F1A6-4AA7-9629-9A22716509A2}" destId="{82A1D2C8-38A4-C243-8245-EA2C8A3FC7B5}" srcOrd="0" destOrd="0" presId="urn:microsoft.com/office/officeart/2005/8/layout/vList2"/>
    <dgm:cxn modelId="{A7272CAE-C29E-45D0-95A4-FBBC42719B03}" srcId="{36774344-F361-4C36-94AC-C996BF5D12A2}" destId="{07EF850F-3AA4-481A-BE9B-819348572FEE}" srcOrd="1" destOrd="0" parTransId="{3AC00003-72E3-4CEB-B516-D2125E136EE7}" sibTransId="{0ECEE513-2917-4423-81AD-DC3664903D68}"/>
    <dgm:cxn modelId="{4B6335BB-D505-9F4E-8DD8-2B3ED31577B5}" type="presOf" srcId="{36774344-F361-4C36-94AC-C996BF5D12A2}" destId="{D8743273-8F2B-A94E-9730-79F21337E8D7}" srcOrd="0" destOrd="0" presId="urn:microsoft.com/office/officeart/2005/8/layout/vList2"/>
    <dgm:cxn modelId="{1FCF2DC9-D957-2645-84D0-DE2708EE2AFA}" type="presOf" srcId="{07EF850F-3AA4-481A-BE9B-819348572FEE}" destId="{41A6ED40-232F-5B40-B5A0-3C46D7A2F948}" srcOrd="0" destOrd="0" presId="urn:microsoft.com/office/officeart/2005/8/layout/vList2"/>
    <dgm:cxn modelId="{69F571CF-FCA8-4FEB-9EC8-86E503A5CA33}" srcId="{36774344-F361-4C36-94AC-C996BF5D12A2}" destId="{5F143709-F1A6-4AA7-9629-9A22716509A2}" srcOrd="0" destOrd="0" parTransId="{1F3C9706-273B-418C-A4BB-080C3B5A9505}" sibTransId="{B08229D6-1121-430A-87E0-F9586365BFEA}"/>
    <dgm:cxn modelId="{3F2EEB9E-E25C-6C41-959C-BBFBD5B3369B}" type="presParOf" srcId="{D8743273-8F2B-A94E-9730-79F21337E8D7}" destId="{82A1D2C8-38A4-C243-8245-EA2C8A3FC7B5}" srcOrd="0" destOrd="0" presId="urn:microsoft.com/office/officeart/2005/8/layout/vList2"/>
    <dgm:cxn modelId="{24C8EEB4-A97E-F444-A932-FD8C4F55F869}" type="presParOf" srcId="{D8743273-8F2B-A94E-9730-79F21337E8D7}" destId="{F625CFFF-DAB8-E845-BFCA-E0E96D7FFA3D}" srcOrd="1" destOrd="0" presId="urn:microsoft.com/office/officeart/2005/8/layout/vList2"/>
    <dgm:cxn modelId="{43E01643-EF16-FF4B-9FB3-D48BA77E041E}" type="presParOf" srcId="{D8743273-8F2B-A94E-9730-79F21337E8D7}" destId="{41A6ED40-232F-5B40-B5A0-3C46D7A2F94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94979B-AA90-4ED4-B8AD-93621D0CD09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561A0FB-735F-4D6C-8476-FE3FA778F475}">
      <dgm:prSet/>
      <dgm:spPr/>
      <dgm:t>
        <a:bodyPr/>
        <a:lstStyle/>
        <a:p>
          <a:r>
            <a:rPr lang="en-US"/>
            <a:t>Utilizing diverse approaches to boost team morale, motivation and overall performance </a:t>
          </a:r>
          <a:r>
            <a:rPr lang="en-GB"/>
            <a:t>(Deng, et al., 2023). </a:t>
          </a:r>
          <a:endParaRPr lang="en-US"/>
        </a:p>
      </dgm:t>
    </dgm:pt>
    <dgm:pt modelId="{92F49CF8-6979-496F-B502-84C59D0CE4EA}" type="parTrans" cxnId="{6CBBA5BB-C820-4AC9-97AD-189651B1C3A7}">
      <dgm:prSet/>
      <dgm:spPr/>
      <dgm:t>
        <a:bodyPr/>
        <a:lstStyle/>
        <a:p>
          <a:endParaRPr lang="en-US"/>
        </a:p>
      </dgm:t>
    </dgm:pt>
    <dgm:pt modelId="{A0208B6D-4357-4B8B-8AD5-283543711FB4}" type="sibTrans" cxnId="{6CBBA5BB-C820-4AC9-97AD-189651B1C3A7}">
      <dgm:prSet/>
      <dgm:spPr/>
      <dgm:t>
        <a:bodyPr/>
        <a:lstStyle/>
        <a:p>
          <a:endParaRPr lang="en-US"/>
        </a:p>
      </dgm:t>
    </dgm:pt>
    <dgm:pt modelId="{8871AF45-A7B3-477B-8878-DEFFED24C0BF}">
      <dgm:prSet/>
      <dgm:spPr/>
      <dgm:t>
        <a:bodyPr/>
        <a:lstStyle/>
        <a:p>
          <a:r>
            <a:rPr lang="en-US"/>
            <a:t>leading by example </a:t>
          </a:r>
          <a:r>
            <a:rPr lang="en-GB"/>
            <a:t>(Deng, et al., 2023). </a:t>
          </a:r>
          <a:endParaRPr lang="en-US"/>
        </a:p>
      </dgm:t>
    </dgm:pt>
    <dgm:pt modelId="{F777DA7E-96A3-48A8-B5DE-936C4F5A6B4D}" type="parTrans" cxnId="{5E696DAC-410A-49A9-8056-1B7A77D592DA}">
      <dgm:prSet/>
      <dgm:spPr/>
      <dgm:t>
        <a:bodyPr/>
        <a:lstStyle/>
        <a:p>
          <a:endParaRPr lang="en-US"/>
        </a:p>
      </dgm:t>
    </dgm:pt>
    <dgm:pt modelId="{2C5CD48B-BC68-4D9D-A4DF-0584485F6D0D}" type="sibTrans" cxnId="{5E696DAC-410A-49A9-8056-1B7A77D592DA}">
      <dgm:prSet/>
      <dgm:spPr/>
      <dgm:t>
        <a:bodyPr/>
        <a:lstStyle/>
        <a:p>
          <a:endParaRPr lang="en-US"/>
        </a:p>
      </dgm:t>
    </dgm:pt>
    <dgm:pt modelId="{76C0C34D-521F-4881-ADC9-0F24DDC1952A}">
      <dgm:prSet/>
      <dgm:spPr/>
      <dgm:t>
        <a:bodyPr/>
        <a:lstStyle/>
        <a:p>
          <a:r>
            <a:rPr lang="en-US"/>
            <a:t>Demonstrating intellectual stimulation (Yi-Lin, et al., 2019).</a:t>
          </a:r>
        </a:p>
      </dgm:t>
    </dgm:pt>
    <dgm:pt modelId="{0A6110CB-CD10-4356-8F9C-9BF7D8A86265}" type="parTrans" cxnId="{9CCA640A-B374-4173-8B43-651971BC586E}">
      <dgm:prSet/>
      <dgm:spPr/>
      <dgm:t>
        <a:bodyPr/>
        <a:lstStyle/>
        <a:p>
          <a:endParaRPr lang="en-US"/>
        </a:p>
      </dgm:t>
    </dgm:pt>
    <dgm:pt modelId="{4DD5110A-56D7-493C-B8FF-D860249DB4E3}" type="sibTrans" cxnId="{9CCA640A-B374-4173-8B43-651971BC586E}">
      <dgm:prSet/>
      <dgm:spPr/>
      <dgm:t>
        <a:bodyPr/>
        <a:lstStyle/>
        <a:p>
          <a:endParaRPr lang="en-US"/>
        </a:p>
      </dgm:t>
    </dgm:pt>
    <dgm:pt modelId="{F2725217-E00A-46D1-95CE-B3DDBAFB20EA}" type="pres">
      <dgm:prSet presAssocID="{D294979B-AA90-4ED4-B8AD-93621D0CD095}" presName="root" presStyleCnt="0">
        <dgm:presLayoutVars>
          <dgm:dir/>
          <dgm:resizeHandles val="exact"/>
        </dgm:presLayoutVars>
      </dgm:prSet>
      <dgm:spPr/>
    </dgm:pt>
    <dgm:pt modelId="{6BEFA28E-AF0D-466B-810B-6E176C1B065C}" type="pres">
      <dgm:prSet presAssocID="{E561A0FB-735F-4D6C-8476-FE3FA778F475}" presName="compNode" presStyleCnt="0"/>
      <dgm:spPr/>
    </dgm:pt>
    <dgm:pt modelId="{5839CF81-1A92-4933-9CD8-1ACF59BED959}" type="pres">
      <dgm:prSet presAssocID="{E561A0FB-735F-4D6C-8476-FE3FA778F47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816A748-DEE8-48CE-AD4F-5B93E5B0149D}" type="pres">
      <dgm:prSet presAssocID="{E561A0FB-735F-4D6C-8476-FE3FA778F475}" presName="spaceRect" presStyleCnt="0"/>
      <dgm:spPr/>
    </dgm:pt>
    <dgm:pt modelId="{D739D1B0-E110-47BC-8040-266A33F870AD}" type="pres">
      <dgm:prSet presAssocID="{E561A0FB-735F-4D6C-8476-FE3FA778F475}" presName="textRect" presStyleLbl="revTx" presStyleIdx="0" presStyleCnt="3">
        <dgm:presLayoutVars>
          <dgm:chMax val="1"/>
          <dgm:chPref val="1"/>
        </dgm:presLayoutVars>
      </dgm:prSet>
      <dgm:spPr/>
    </dgm:pt>
    <dgm:pt modelId="{7707E004-B936-463A-A2EA-D82E0B653450}" type="pres">
      <dgm:prSet presAssocID="{A0208B6D-4357-4B8B-8AD5-283543711FB4}" presName="sibTrans" presStyleCnt="0"/>
      <dgm:spPr/>
    </dgm:pt>
    <dgm:pt modelId="{BBC943BF-C3F8-4D35-9A35-9A6DE1BA8D08}" type="pres">
      <dgm:prSet presAssocID="{8871AF45-A7B3-477B-8878-DEFFED24C0BF}" presName="compNode" presStyleCnt="0"/>
      <dgm:spPr/>
    </dgm:pt>
    <dgm:pt modelId="{6D22451A-9EC8-4E98-90EB-28F0E831C352}" type="pres">
      <dgm:prSet presAssocID="{8871AF45-A7B3-477B-8878-DEFFED24C0B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F9B1C22-DEA6-4639-AE47-09AED521D9DA}" type="pres">
      <dgm:prSet presAssocID="{8871AF45-A7B3-477B-8878-DEFFED24C0BF}" presName="spaceRect" presStyleCnt="0"/>
      <dgm:spPr/>
    </dgm:pt>
    <dgm:pt modelId="{67C28750-24B9-4CC4-B744-8D3180872A18}" type="pres">
      <dgm:prSet presAssocID="{8871AF45-A7B3-477B-8878-DEFFED24C0BF}" presName="textRect" presStyleLbl="revTx" presStyleIdx="1" presStyleCnt="3">
        <dgm:presLayoutVars>
          <dgm:chMax val="1"/>
          <dgm:chPref val="1"/>
        </dgm:presLayoutVars>
      </dgm:prSet>
      <dgm:spPr/>
    </dgm:pt>
    <dgm:pt modelId="{7D3EF4CE-7B23-420E-B57E-EF1062F84782}" type="pres">
      <dgm:prSet presAssocID="{2C5CD48B-BC68-4D9D-A4DF-0584485F6D0D}" presName="sibTrans" presStyleCnt="0"/>
      <dgm:spPr/>
    </dgm:pt>
    <dgm:pt modelId="{2D32F0F6-CE74-49D6-8C61-323FDF6292DB}" type="pres">
      <dgm:prSet presAssocID="{76C0C34D-521F-4881-ADC9-0F24DDC1952A}" presName="compNode" presStyleCnt="0"/>
      <dgm:spPr/>
    </dgm:pt>
    <dgm:pt modelId="{2182FA28-2E0A-4C35-83E7-01BC0203C4DA}" type="pres">
      <dgm:prSet presAssocID="{76C0C34D-521F-4881-ADC9-0F24DDC1952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0A0E31A5-0382-434E-8158-002C2DDECE31}" type="pres">
      <dgm:prSet presAssocID="{76C0C34D-521F-4881-ADC9-0F24DDC1952A}" presName="spaceRect" presStyleCnt="0"/>
      <dgm:spPr/>
    </dgm:pt>
    <dgm:pt modelId="{4861AE3F-34AF-4758-B9A3-E0AAFB29057A}" type="pres">
      <dgm:prSet presAssocID="{76C0C34D-521F-4881-ADC9-0F24DDC1952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CCA640A-B374-4173-8B43-651971BC586E}" srcId="{D294979B-AA90-4ED4-B8AD-93621D0CD095}" destId="{76C0C34D-521F-4881-ADC9-0F24DDC1952A}" srcOrd="2" destOrd="0" parTransId="{0A6110CB-CD10-4356-8F9C-9BF7D8A86265}" sibTransId="{4DD5110A-56D7-493C-B8FF-D860249DB4E3}"/>
    <dgm:cxn modelId="{EE6BE159-505A-480E-8E42-DE2CA6270DCE}" type="presOf" srcId="{E561A0FB-735F-4D6C-8476-FE3FA778F475}" destId="{D739D1B0-E110-47BC-8040-266A33F870AD}" srcOrd="0" destOrd="0" presId="urn:microsoft.com/office/officeart/2018/2/layout/IconLabelList"/>
    <dgm:cxn modelId="{0354B75E-F972-4619-A4F9-415E683F7E16}" type="presOf" srcId="{76C0C34D-521F-4881-ADC9-0F24DDC1952A}" destId="{4861AE3F-34AF-4758-B9A3-E0AAFB29057A}" srcOrd="0" destOrd="0" presId="urn:microsoft.com/office/officeart/2018/2/layout/IconLabelList"/>
    <dgm:cxn modelId="{5E696DAC-410A-49A9-8056-1B7A77D592DA}" srcId="{D294979B-AA90-4ED4-B8AD-93621D0CD095}" destId="{8871AF45-A7B3-477B-8878-DEFFED24C0BF}" srcOrd="1" destOrd="0" parTransId="{F777DA7E-96A3-48A8-B5DE-936C4F5A6B4D}" sibTransId="{2C5CD48B-BC68-4D9D-A4DF-0584485F6D0D}"/>
    <dgm:cxn modelId="{B73D22B7-7EF5-4EEC-9013-184403B9D190}" type="presOf" srcId="{D294979B-AA90-4ED4-B8AD-93621D0CD095}" destId="{F2725217-E00A-46D1-95CE-B3DDBAFB20EA}" srcOrd="0" destOrd="0" presId="urn:microsoft.com/office/officeart/2018/2/layout/IconLabelList"/>
    <dgm:cxn modelId="{6CBBA5BB-C820-4AC9-97AD-189651B1C3A7}" srcId="{D294979B-AA90-4ED4-B8AD-93621D0CD095}" destId="{E561A0FB-735F-4D6C-8476-FE3FA778F475}" srcOrd="0" destOrd="0" parTransId="{92F49CF8-6979-496F-B502-84C59D0CE4EA}" sibTransId="{A0208B6D-4357-4B8B-8AD5-283543711FB4}"/>
    <dgm:cxn modelId="{1B0718C3-7AA7-4F96-9831-6E80E6C74258}" type="presOf" srcId="{8871AF45-A7B3-477B-8878-DEFFED24C0BF}" destId="{67C28750-24B9-4CC4-B744-8D3180872A18}" srcOrd="0" destOrd="0" presId="urn:microsoft.com/office/officeart/2018/2/layout/IconLabelList"/>
    <dgm:cxn modelId="{C36C492F-686C-4BC2-89F8-FB987052FDA3}" type="presParOf" srcId="{F2725217-E00A-46D1-95CE-B3DDBAFB20EA}" destId="{6BEFA28E-AF0D-466B-810B-6E176C1B065C}" srcOrd="0" destOrd="0" presId="urn:microsoft.com/office/officeart/2018/2/layout/IconLabelList"/>
    <dgm:cxn modelId="{6DDCC9CE-C817-4776-B417-CF8E45C22A12}" type="presParOf" srcId="{6BEFA28E-AF0D-466B-810B-6E176C1B065C}" destId="{5839CF81-1A92-4933-9CD8-1ACF59BED959}" srcOrd="0" destOrd="0" presId="urn:microsoft.com/office/officeart/2018/2/layout/IconLabelList"/>
    <dgm:cxn modelId="{4910ECA9-D375-4273-8959-A2277E2E9853}" type="presParOf" srcId="{6BEFA28E-AF0D-466B-810B-6E176C1B065C}" destId="{2816A748-DEE8-48CE-AD4F-5B93E5B0149D}" srcOrd="1" destOrd="0" presId="urn:microsoft.com/office/officeart/2018/2/layout/IconLabelList"/>
    <dgm:cxn modelId="{88042115-D602-44CB-929C-9A8A59C6D393}" type="presParOf" srcId="{6BEFA28E-AF0D-466B-810B-6E176C1B065C}" destId="{D739D1B0-E110-47BC-8040-266A33F870AD}" srcOrd="2" destOrd="0" presId="urn:microsoft.com/office/officeart/2018/2/layout/IconLabelList"/>
    <dgm:cxn modelId="{73FAE0AD-A9C2-403C-BBEB-2991EC89A3B6}" type="presParOf" srcId="{F2725217-E00A-46D1-95CE-B3DDBAFB20EA}" destId="{7707E004-B936-463A-A2EA-D82E0B653450}" srcOrd="1" destOrd="0" presId="urn:microsoft.com/office/officeart/2018/2/layout/IconLabelList"/>
    <dgm:cxn modelId="{F57151A0-0F0A-464C-A32B-95D9B6B8DE86}" type="presParOf" srcId="{F2725217-E00A-46D1-95CE-B3DDBAFB20EA}" destId="{BBC943BF-C3F8-4D35-9A35-9A6DE1BA8D08}" srcOrd="2" destOrd="0" presId="urn:microsoft.com/office/officeart/2018/2/layout/IconLabelList"/>
    <dgm:cxn modelId="{10FF8797-2BEA-494C-B256-DC553858BE95}" type="presParOf" srcId="{BBC943BF-C3F8-4D35-9A35-9A6DE1BA8D08}" destId="{6D22451A-9EC8-4E98-90EB-28F0E831C352}" srcOrd="0" destOrd="0" presId="urn:microsoft.com/office/officeart/2018/2/layout/IconLabelList"/>
    <dgm:cxn modelId="{A90DFE9B-32CF-4708-B753-0FD793931C26}" type="presParOf" srcId="{BBC943BF-C3F8-4D35-9A35-9A6DE1BA8D08}" destId="{7F9B1C22-DEA6-4639-AE47-09AED521D9DA}" srcOrd="1" destOrd="0" presId="urn:microsoft.com/office/officeart/2018/2/layout/IconLabelList"/>
    <dgm:cxn modelId="{092BB593-1D02-4566-8B64-2B5CE6E52387}" type="presParOf" srcId="{BBC943BF-C3F8-4D35-9A35-9A6DE1BA8D08}" destId="{67C28750-24B9-4CC4-B744-8D3180872A18}" srcOrd="2" destOrd="0" presId="urn:microsoft.com/office/officeart/2018/2/layout/IconLabelList"/>
    <dgm:cxn modelId="{90D0B537-08A0-4725-847E-2EEA7B6AF1ED}" type="presParOf" srcId="{F2725217-E00A-46D1-95CE-B3DDBAFB20EA}" destId="{7D3EF4CE-7B23-420E-B57E-EF1062F84782}" srcOrd="3" destOrd="0" presId="urn:microsoft.com/office/officeart/2018/2/layout/IconLabelList"/>
    <dgm:cxn modelId="{B502F401-0875-4272-A2BB-2BB9CBBE0269}" type="presParOf" srcId="{F2725217-E00A-46D1-95CE-B3DDBAFB20EA}" destId="{2D32F0F6-CE74-49D6-8C61-323FDF6292DB}" srcOrd="4" destOrd="0" presId="urn:microsoft.com/office/officeart/2018/2/layout/IconLabelList"/>
    <dgm:cxn modelId="{BD1D0396-ECEE-4F1E-8B76-695FD4AA6F61}" type="presParOf" srcId="{2D32F0F6-CE74-49D6-8C61-323FDF6292DB}" destId="{2182FA28-2E0A-4C35-83E7-01BC0203C4DA}" srcOrd="0" destOrd="0" presId="urn:microsoft.com/office/officeart/2018/2/layout/IconLabelList"/>
    <dgm:cxn modelId="{AC934C30-8A96-4228-B145-850658BE05E2}" type="presParOf" srcId="{2D32F0F6-CE74-49D6-8C61-323FDF6292DB}" destId="{0A0E31A5-0382-434E-8158-002C2DDECE31}" srcOrd="1" destOrd="0" presId="urn:microsoft.com/office/officeart/2018/2/layout/IconLabelList"/>
    <dgm:cxn modelId="{7B5E7473-7C21-4157-B2D2-D559916A1169}" type="presParOf" srcId="{2D32F0F6-CE74-49D6-8C61-323FDF6292DB}" destId="{4861AE3F-34AF-4758-B9A3-E0AAFB29057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93CB54-09F6-445E-8531-091DEF7562C0}" type="doc">
      <dgm:prSet loTypeId="urn:microsoft.com/office/officeart/2016/7/layout/VerticalDownArrowProcess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12B27C-692B-4BA5-82A2-A1C09936FD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All emergency responders presented a variety of leadership styles, arguabley creating a lack of hierarchy </a:t>
          </a:r>
        </a:p>
      </dgm:t>
    </dgm:pt>
    <dgm:pt modelId="{1521B99A-F433-4FE7-9A78-45A2CA532056}" type="parTrans" cxnId="{A94235D9-E97F-43CE-A6CE-317491846086}">
      <dgm:prSet/>
      <dgm:spPr/>
      <dgm:t>
        <a:bodyPr/>
        <a:lstStyle/>
        <a:p>
          <a:endParaRPr lang="en-US"/>
        </a:p>
      </dgm:t>
    </dgm:pt>
    <dgm:pt modelId="{FB5CE6EA-2627-41A6-9FFD-1A463D9BD52D}" type="sibTrans" cxnId="{A94235D9-E97F-43CE-A6CE-317491846086}">
      <dgm:prSet/>
      <dgm:spPr/>
      <dgm:t>
        <a:bodyPr/>
        <a:lstStyle/>
        <a:p>
          <a:endParaRPr lang="en-US"/>
        </a:p>
      </dgm:t>
    </dgm:pt>
    <dgm:pt modelId="{3FE40F7A-90A1-458B-8A87-2950501F9E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Recommendations include preparing improved co-ordination with multi-</a:t>
          </a:r>
          <a:r>
            <a:rPr lang="en-US" dirty="0" err="1"/>
            <a:t>disclilpinary</a:t>
          </a:r>
          <a:r>
            <a:rPr lang="en-US" dirty="0"/>
            <a:t> leadership hierarchies with a clear identification of roles and responsibilities</a:t>
          </a:r>
        </a:p>
      </dgm:t>
    </dgm:pt>
    <dgm:pt modelId="{DD2FCC57-E99F-49A9-91C3-F7F2AD8E21D5}" type="parTrans" cxnId="{2C61D8BA-BE4D-4C96-8929-BD75E2DC6BFA}">
      <dgm:prSet/>
      <dgm:spPr/>
      <dgm:t>
        <a:bodyPr/>
        <a:lstStyle/>
        <a:p>
          <a:endParaRPr lang="en-US"/>
        </a:p>
      </dgm:t>
    </dgm:pt>
    <dgm:pt modelId="{5A781E99-4EFF-44D1-BA4A-04F3091E6C04}" type="sibTrans" cxnId="{2C61D8BA-BE4D-4C96-8929-BD75E2DC6BFA}">
      <dgm:prSet/>
      <dgm:spPr/>
      <dgm:t>
        <a:bodyPr/>
        <a:lstStyle/>
        <a:p>
          <a:endParaRPr lang="en-US"/>
        </a:p>
      </dgm:t>
    </dgm:pt>
    <dgm:pt modelId="{25FE55D6-1934-4084-976F-D827D00724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response to the incident identified a lack of a cooridinated response</a:t>
          </a:r>
        </a:p>
      </dgm:t>
    </dgm:pt>
    <dgm:pt modelId="{7DA63AAA-B28A-46BB-B161-1992DA400180}" type="parTrans" cxnId="{FEAD2D9A-2D6F-4E65-86D0-8DC2A3A0C2FB}">
      <dgm:prSet/>
      <dgm:spPr/>
      <dgm:t>
        <a:bodyPr/>
        <a:lstStyle/>
        <a:p>
          <a:endParaRPr lang="en-US"/>
        </a:p>
      </dgm:t>
    </dgm:pt>
    <dgm:pt modelId="{64EE2722-94D3-42CD-96EC-DF52D29342C4}" type="sibTrans" cxnId="{FEAD2D9A-2D6F-4E65-86D0-8DC2A3A0C2FB}">
      <dgm:prSet/>
      <dgm:spPr/>
      <dgm:t>
        <a:bodyPr/>
        <a:lstStyle/>
        <a:p>
          <a:endParaRPr lang="en-US"/>
        </a:p>
      </dgm:t>
    </dgm:pt>
    <dgm:pt modelId="{3AB61212-4FE4-4D2F-A669-6673AF842D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above identification of leadership hierarchy will support a coordinated response to major incidents</a:t>
          </a:r>
        </a:p>
      </dgm:t>
    </dgm:pt>
    <dgm:pt modelId="{66F0554A-83C8-492C-8CA0-939C2B527E93}" type="parTrans" cxnId="{27610D1D-0D60-449C-BD02-F61E8ECE7473}">
      <dgm:prSet/>
      <dgm:spPr/>
      <dgm:t>
        <a:bodyPr/>
        <a:lstStyle/>
        <a:p>
          <a:endParaRPr lang="en-US"/>
        </a:p>
      </dgm:t>
    </dgm:pt>
    <dgm:pt modelId="{996D9AFF-38DE-407F-A5C2-9B6BE008207F}" type="sibTrans" cxnId="{27610D1D-0D60-449C-BD02-F61E8ECE7473}">
      <dgm:prSet/>
      <dgm:spPr/>
      <dgm:t>
        <a:bodyPr/>
        <a:lstStyle/>
        <a:p>
          <a:endParaRPr lang="en-US"/>
        </a:p>
      </dgm:t>
    </dgm:pt>
    <dgm:pt modelId="{39C034EE-3819-48FD-8515-13894A7D3C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failure to declare a major incident in suitable timeframes identified the flaws of autocratic leadership styles within major incidents</a:t>
          </a:r>
        </a:p>
      </dgm:t>
    </dgm:pt>
    <dgm:pt modelId="{0AB647FE-15F2-42BD-A635-B3F5B8FDA237}" type="parTrans" cxnId="{AEC7DE05-F477-43A9-AB23-3767916F7818}">
      <dgm:prSet/>
      <dgm:spPr/>
      <dgm:t>
        <a:bodyPr/>
        <a:lstStyle/>
        <a:p>
          <a:endParaRPr lang="en-US"/>
        </a:p>
      </dgm:t>
    </dgm:pt>
    <dgm:pt modelId="{3082134B-49C5-4D5F-A630-262267FC7E87}" type="sibTrans" cxnId="{AEC7DE05-F477-43A9-AB23-3767916F7818}">
      <dgm:prSet/>
      <dgm:spPr/>
      <dgm:t>
        <a:bodyPr/>
        <a:lstStyle/>
        <a:p>
          <a:endParaRPr lang="en-US"/>
        </a:p>
      </dgm:t>
    </dgm:pt>
    <dgm:pt modelId="{D3C2C395-BBF4-4182-925D-7C71BAF014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Suitable support networks shall be employed to encourage emergent leadership enabling sharing of tasks between teams and responders </a:t>
          </a:r>
        </a:p>
      </dgm:t>
    </dgm:pt>
    <dgm:pt modelId="{D4D41D5F-DDAE-4BAA-A472-0704F54771AE}" type="parTrans" cxnId="{FAA625C5-F28E-4A5C-AB08-71D8F00069BD}">
      <dgm:prSet/>
      <dgm:spPr/>
      <dgm:t>
        <a:bodyPr/>
        <a:lstStyle/>
        <a:p>
          <a:endParaRPr lang="en-US"/>
        </a:p>
      </dgm:t>
    </dgm:pt>
    <dgm:pt modelId="{126F1E28-633B-40BE-BC98-70BDFEDDACB4}" type="sibTrans" cxnId="{FAA625C5-F28E-4A5C-AB08-71D8F00069BD}">
      <dgm:prSet/>
      <dgm:spPr/>
      <dgm:t>
        <a:bodyPr/>
        <a:lstStyle/>
        <a:p>
          <a:endParaRPr lang="en-US"/>
        </a:p>
      </dgm:t>
    </dgm:pt>
    <dgm:pt modelId="{77AE9329-74CB-2748-A447-88F26CDD2CED}" type="pres">
      <dgm:prSet presAssocID="{C593CB54-09F6-445E-8531-091DEF7562C0}" presName="Name0" presStyleCnt="0">
        <dgm:presLayoutVars>
          <dgm:dir/>
          <dgm:animLvl val="lvl"/>
          <dgm:resizeHandles val="exact"/>
        </dgm:presLayoutVars>
      </dgm:prSet>
      <dgm:spPr/>
    </dgm:pt>
    <dgm:pt modelId="{1E79982E-A858-E549-A653-DDB94404220D}" type="pres">
      <dgm:prSet presAssocID="{39C034EE-3819-48FD-8515-13894A7D3CB0}" presName="boxAndChildren" presStyleCnt="0"/>
      <dgm:spPr/>
    </dgm:pt>
    <dgm:pt modelId="{9ABEFCC0-B9EC-4C4E-95EA-61DBF3161073}" type="pres">
      <dgm:prSet presAssocID="{39C034EE-3819-48FD-8515-13894A7D3CB0}" presName="parentTextBox" presStyleLbl="alignNode1" presStyleIdx="0" presStyleCnt="3"/>
      <dgm:spPr/>
    </dgm:pt>
    <dgm:pt modelId="{F848A029-BBBF-4A49-BAF0-F130169013D9}" type="pres">
      <dgm:prSet presAssocID="{39C034EE-3819-48FD-8515-13894A7D3CB0}" presName="descendantBox" presStyleLbl="bgAccFollowNode1" presStyleIdx="0" presStyleCnt="3"/>
      <dgm:spPr/>
    </dgm:pt>
    <dgm:pt modelId="{1100BABE-5F86-844A-8E65-1E521D70F1BC}" type="pres">
      <dgm:prSet presAssocID="{64EE2722-94D3-42CD-96EC-DF52D29342C4}" presName="sp" presStyleCnt="0"/>
      <dgm:spPr/>
    </dgm:pt>
    <dgm:pt modelId="{6E650573-BEEB-B44B-BD75-E8603C6B8B25}" type="pres">
      <dgm:prSet presAssocID="{25FE55D6-1934-4084-976F-D827D00724CF}" presName="arrowAndChildren" presStyleCnt="0"/>
      <dgm:spPr/>
    </dgm:pt>
    <dgm:pt modelId="{D265E9F5-ECBF-EC4F-8FD2-13A64E738A7A}" type="pres">
      <dgm:prSet presAssocID="{25FE55D6-1934-4084-976F-D827D00724CF}" presName="parentTextArrow" presStyleLbl="node1" presStyleIdx="0" presStyleCnt="0"/>
      <dgm:spPr/>
    </dgm:pt>
    <dgm:pt modelId="{DA92DCE7-65F5-1941-8D28-AA196D02E555}" type="pres">
      <dgm:prSet presAssocID="{25FE55D6-1934-4084-976F-D827D00724CF}" presName="arrow" presStyleLbl="alignNode1" presStyleIdx="1" presStyleCnt="3"/>
      <dgm:spPr/>
    </dgm:pt>
    <dgm:pt modelId="{C0753862-8122-044B-A668-ECB434098368}" type="pres">
      <dgm:prSet presAssocID="{25FE55D6-1934-4084-976F-D827D00724CF}" presName="descendantArrow" presStyleLbl="bgAccFollowNode1" presStyleIdx="1" presStyleCnt="3"/>
      <dgm:spPr/>
    </dgm:pt>
    <dgm:pt modelId="{B908AF7C-347A-5F4B-A07A-08B032D10E20}" type="pres">
      <dgm:prSet presAssocID="{FB5CE6EA-2627-41A6-9FFD-1A463D9BD52D}" presName="sp" presStyleCnt="0"/>
      <dgm:spPr/>
    </dgm:pt>
    <dgm:pt modelId="{C02C9405-A381-7244-A2B4-0ABA893F360A}" type="pres">
      <dgm:prSet presAssocID="{9712B27C-692B-4BA5-82A2-A1C09936FD4D}" presName="arrowAndChildren" presStyleCnt="0"/>
      <dgm:spPr/>
    </dgm:pt>
    <dgm:pt modelId="{FFB6920B-24F0-1441-BB4A-31825F0AB3D3}" type="pres">
      <dgm:prSet presAssocID="{9712B27C-692B-4BA5-82A2-A1C09936FD4D}" presName="parentTextArrow" presStyleLbl="node1" presStyleIdx="0" presStyleCnt="0"/>
      <dgm:spPr/>
    </dgm:pt>
    <dgm:pt modelId="{A76FEAF1-BE13-A14D-A115-C93A6933C764}" type="pres">
      <dgm:prSet presAssocID="{9712B27C-692B-4BA5-82A2-A1C09936FD4D}" presName="arrow" presStyleLbl="alignNode1" presStyleIdx="2" presStyleCnt="3"/>
      <dgm:spPr/>
    </dgm:pt>
    <dgm:pt modelId="{5F5A778B-F43F-B94A-81FA-746CFA3051FA}" type="pres">
      <dgm:prSet presAssocID="{9712B27C-692B-4BA5-82A2-A1C09936FD4D}" presName="descendantArrow" presStyleLbl="bgAccFollowNode1" presStyleIdx="2" presStyleCnt="3"/>
      <dgm:spPr/>
    </dgm:pt>
  </dgm:ptLst>
  <dgm:cxnLst>
    <dgm:cxn modelId="{DF6F9F05-20EC-924C-BF38-A138C1146856}" type="presOf" srcId="{9712B27C-692B-4BA5-82A2-A1C09936FD4D}" destId="{A76FEAF1-BE13-A14D-A115-C93A6933C764}" srcOrd="1" destOrd="0" presId="urn:microsoft.com/office/officeart/2016/7/layout/VerticalDownArrowProcess"/>
    <dgm:cxn modelId="{AEC7DE05-F477-43A9-AB23-3767916F7818}" srcId="{C593CB54-09F6-445E-8531-091DEF7562C0}" destId="{39C034EE-3819-48FD-8515-13894A7D3CB0}" srcOrd="2" destOrd="0" parTransId="{0AB647FE-15F2-42BD-A635-B3F5B8FDA237}" sibTransId="{3082134B-49C5-4D5F-A630-262267FC7E87}"/>
    <dgm:cxn modelId="{C56F3C10-37E7-BD4E-A98E-AF37D573F964}" type="presOf" srcId="{25FE55D6-1934-4084-976F-D827D00724CF}" destId="{DA92DCE7-65F5-1941-8D28-AA196D02E555}" srcOrd="1" destOrd="0" presId="urn:microsoft.com/office/officeart/2016/7/layout/VerticalDownArrowProcess"/>
    <dgm:cxn modelId="{27610D1D-0D60-449C-BD02-F61E8ECE7473}" srcId="{25FE55D6-1934-4084-976F-D827D00724CF}" destId="{3AB61212-4FE4-4D2F-A669-6673AF842D4B}" srcOrd="0" destOrd="0" parTransId="{66F0554A-83C8-492C-8CA0-939C2B527E93}" sibTransId="{996D9AFF-38DE-407F-A5C2-9B6BE008207F}"/>
    <dgm:cxn modelId="{FE30EE2D-A79B-7041-8720-E6ECBDBC5CD4}" type="presOf" srcId="{9712B27C-692B-4BA5-82A2-A1C09936FD4D}" destId="{FFB6920B-24F0-1441-BB4A-31825F0AB3D3}" srcOrd="0" destOrd="0" presId="urn:microsoft.com/office/officeart/2016/7/layout/VerticalDownArrowProcess"/>
    <dgm:cxn modelId="{F697324B-D95E-494A-94B6-C1EA8E27DA87}" type="presOf" srcId="{25FE55D6-1934-4084-976F-D827D00724CF}" destId="{D265E9F5-ECBF-EC4F-8FD2-13A64E738A7A}" srcOrd="0" destOrd="0" presId="urn:microsoft.com/office/officeart/2016/7/layout/VerticalDownArrowProcess"/>
    <dgm:cxn modelId="{F8CC2B74-D052-5542-B391-24F3A821A3A5}" type="presOf" srcId="{C593CB54-09F6-445E-8531-091DEF7562C0}" destId="{77AE9329-74CB-2748-A447-88F26CDD2CED}" srcOrd="0" destOrd="0" presId="urn:microsoft.com/office/officeart/2016/7/layout/VerticalDownArrowProcess"/>
    <dgm:cxn modelId="{E8B01A90-E8F0-DA46-8857-1D2A216ADE3B}" type="presOf" srcId="{3FE40F7A-90A1-458B-8A87-2950501F9E8A}" destId="{5F5A778B-F43F-B94A-81FA-746CFA3051FA}" srcOrd="0" destOrd="0" presId="urn:microsoft.com/office/officeart/2016/7/layout/VerticalDownArrowProcess"/>
    <dgm:cxn modelId="{BFE0239A-5150-9449-BB51-764972B3E629}" type="presOf" srcId="{3AB61212-4FE4-4D2F-A669-6673AF842D4B}" destId="{C0753862-8122-044B-A668-ECB434098368}" srcOrd="0" destOrd="0" presId="urn:microsoft.com/office/officeart/2016/7/layout/VerticalDownArrowProcess"/>
    <dgm:cxn modelId="{FEAD2D9A-2D6F-4E65-86D0-8DC2A3A0C2FB}" srcId="{C593CB54-09F6-445E-8531-091DEF7562C0}" destId="{25FE55D6-1934-4084-976F-D827D00724CF}" srcOrd="1" destOrd="0" parTransId="{7DA63AAA-B28A-46BB-B161-1992DA400180}" sibTransId="{64EE2722-94D3-42CD-96EC-DF52D29342C4}"/>
    <dgm:cxn modelId="{2C61D8BA-BE4D-4C96-8929-BD75E2DC6BFA}" srcId="{9712B27C-692B-4BA5-82A2-A1C09936FD4D}" destId="{3FE40F7A-90A1-458B-8A87-2950501F9E8A}" srcOrd="0" destOrd="0" parTransId="{DD2FCC57-E99F-49A9-91C3-F7F2AD8E21D5}" sibTransId="{5A781E99-4EFF-44D1-BA4A-04F3091E6C04}"/>
    <dgm:cxn modelId="{CD6DF2BC-37D9-354C-8DE7-CAA653C53E7A}" type="presOf" srcId="{D3C2C395-BBF4-4182-925D-7C71BAF01481}" destId="{F848A029-BBBF-4A49-BAF0-F130169013D9}" srcOrd="0" destOrd="0" presId="urn:microsoft.com/office/officeart/2016/7/layout/VerticalDownArrowProcess"/>
    <dgm:cxn modelId="{FAA625C5-F28E-4A5C-AB08-71D8F00069BD}" srcId="{39C034EE-3819-48FD-8515-13894A7D3CB0}" destId="{D3C2C395-BBF4-4182-925D-7C71BAF01481}" srcOrd="0" destOrd="0" parTransId="{D4D41D5F-DDAE-4BAA-A472-0704F54771AE}" sibTransId="{126F1E28-633B-40BE-BC98-70BDFEDDACB4}"/>
    <dgm:cxn modelId="{422A07D3-0E0F-EC40-8DA5-4E2C3D74B48C}" type="presOf" srcId="{39C034EE-3819-48FD-8515-13894A7D3CB0}" destId="{9ABEFCC0-B9EC-4C4E-95EA-61DBF3161073}" srcOrd="0" destOrd="0" presId="urn:microsoft.com/office/officeart/2016/7/layout/VerticalDownArrowProcess"/>
    <dgm:cxn modelId="{A94235D9-E97F-43CE-A6CE-317491846086}" srcId="{C593CB54-09F6-445E-8531-091DEF7562C0}" destId="{9712B27C-692B-4BA5-82A2-A1C09936FD4D}" srcOrd="0" destOrd="0" parTransId="{1521B99A-F433-4FE7-9A78-45A2CA532056}" sibTransId="{FB5CE6EA-2627-41A6-9FFD-1A463D9BD52D}"/>
    <dgm:cxn modelId="{79A13663-81BB-7546-BCB9-B2617234D945}" type="presParOf" srcId="{77AE9329-74CB-2748-A447-88F26CDD2CED}" destId="{1E79982E-A858-E549-A653-DDB94404220D}" srcOrd="0" destOrd="0" presId="urn:microsoft.com/office/officeart/2016/7/layout/VerticalDownArrowProcess"/>
    <dgm:cxn modelId="{140E4D9B-EC3D-B64D-86EB-808FDE48A25A}" type="presParOf" srcId="{1E79982E-A858-E549-A653-DDB94404220D}" destId="{9ABEFCC0-B9EC-4C4E-95EA-61DBF3161073}" srcOrd="0" destOrd="0" presId="urn:microsoft.com/office/officeart/2016/7/layout/VerticalDownArrowProcess"/>
    <dgm:cxn modelId="{097D8A82-F83A-584F-B345-BBF1ED760959}" type="presParOf" srcId="{1E79982E-A858-E549-A653-DDB94404220D}" destId="{F848A029-BBBF-4A49-BAF0-F130169013D9}" srcOrd="1" destOrd="0" presId="urn:microsoft.com/office/officeart/2016/7/layout/VerticalDownArrowProcess"/>
    <dgm:cxn modelId="{506A68E9-6148-EB46-A305-BEF184769D79}" type="presParOf" srcId="{77AE9329-74CB-2748-A447-88F26CDD2CED}" destId="{1100BABE-5F86-844A-8E65-1E521D70F1BC}" srcOrd="1" destOrd="0" presId="urn:microsoft.com/office/officeart/2016/7/layout/VerticalDownArrowProcess"/>
    <dgm:cxn modelId="{5D929E25-A4EF-6848-BE3F-ECC3C172F5D8}" type="presParOf" srcId="{77AE9329-74CB-2748-A447-88F26CDD2CED}" destId="{6E650573-BEEB-B44B-BD75-E8603C6B8B25}" srcOrd="2" destOrd="0" presId="urn:microsoft.com/office/officeart/2016/7/layout/VerticalDownArrowProcess"/>
    <dgm:cxn modelId="{C0575AF7-6351-9F4F-A1F6-4189C2A42118}" type="presParOf" srcId="{6E650573-BEEB-B44B-BD75-E8603C6B8B25}" destId="{D265E9F5-ECBF-EC4F-8FD2-13A64E738A7A}" srcOrd="0" destOrd="0" presId="urn:microsoft.com/office/officeart/2016/7/layout/VerticalDownArrowProcess"/>
    <dgm:cxn modelId="{A8B77FFB-8074-DC49-9D91-9DA1602538BD}" type="presParOf" srcId="{6E650573-BEEB-B44B-BD75-E8603C6B8B25}" destId="{DA92DCE7-65F5-1941-8D28-AA196D02E555}" srcOrd="1" destOrd="0" presId="urn:microsoft.com/office/officeart/2016/7/layout/VerticalDownArrowProcess"/>
    <dgm:cxn modelId="{AE80CACD-B1BA-8346-B3B4-60B5A0CECB7D}" type="presParOf" srcId="{6E650573-BEEB-B44B-BD75-E8603C6B8B25}" destId="{C0753862-8122-044B-A668-ECB434098368}" srcOrd="2" destOrd="0" presId="urn:microsoft.com/office/officeart/2016/7/layout/VerticalDownArrowProcess"/>
    <dgm:cxn modelId="{FE1812E5-B38C-4A49-99C0-53A15A1C0A15}" type="presParOf" srcId="{77AE9329-74CB-2748-A447-88F26CDD2CED}" destId="{B908AF7C-347A-5F4B-A07A-08B032D10E20}" srcOrd="3" destOrd="0" presId="urn:microsoft.com/office/officeart/2016/7/layout/VerticalDownArrowProcess"/>
    <dgm:cxn modelId="{CDCB4571-94BA-C940-9450-A679D949E74C}" type="presParOf" srcId="{77AE9329-74CB-2748-A447-88F26CDD2CED}" destId="{C02C9405-A381-7244-A2B4-0ABA893F360A}" srcOrd="4" destOrd="0" presId="urn:microsoft.com/office/officeart/2016/7/layout/VerticalDownArrowProcess"/>
    <dgm:cxn modelId="{C6B022D6-97B8-944E-BABF-AC21990B9549}" type="presParOf" srcId="{C02C9405-A381-7244-A2B4-0ABA893F360A}" destId="{FFB6920B-24F0-1441-BB4A-31825F0AB3D3}" srcOrd="0" destOrd="0" presId="urn:microsoft.com/office/officeart/2016/7/layout/VerticalDownArrowProcess"/>
    <dgm:cxn modelId="{B82026A8-2CC7-D14A-B328-B9B4890684FF}" type="presParOf" srcId="{C02C9405-A381-7244-A2B4-0ABA893F360A}" destId="{A76FEAF1-BE13-A14D-A115-C93A6933C764}" srcOrd="1" destOrd="0" presId="urn:microsoft.com/office/officeart/2016/7/layout/VerticalDownArrowProcess"/>
    <dgm:cxn modelId="{EC50CC2B-F0D9-B140-A36A-D11F7B63B5BC}" type="presParOf" srcId="{C02C9405-A381-7244-A2B4-0ABA893F360A}" destId="{5F5A778B-F43F-B94A-81FA-746CFA3051FA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BBAF48-3CAF-C645-B759-4E59C81952F7}">
      <dsp:nvSpPr>
        <dsp:cNvPr id="0" name=""/>
        <dsp:cNvSpPr/>
      </dsp:nvSpPr>
      <dsp:spPr>
        <a:xfrm>
          <a:off x="0" y="52519"/>
          <a:ext cx="6666833" cy="2625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British Transport Police (BTP) arrived at Manchester Arena upon hearing the explosion (Saunders, 2022). </a:t>
          </a:r>
        </a:p>
      </dsp:txBody>
      <dsp:txXfrm>
        <a:off x="128165" y="180684"/>
        <a:ext cx="6410503" cy="2369150"/>
      </dsp:txXfrm>
    </dsp:sp>
    <dsp:sp modelId="{394AFA36-5A25-2F44-A996-2BCBF1BBF3F7}">
      <dsp:nvSpPr>
        <dsp:cNvPr id="0" name=""/>
        <dsp:cNvSpPr/>
      </dsp:nvSpPr>
      <dsp:spPr>
        <a:xfrm>
          <a:off x="0" y="2775920"/>
          <a:ext cx="6666833" cy="262548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BTP had entered the City Room 2 minutes after the bomb was detonated (Saunders, 2022). </a:t>
          </a:r>
        </a:p>
      </dsp:txBody>
      <dsp:txXfrm>
        <a:off x="128165" y="2904085"/>
        <a:ext cx="6410503" cy="23691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F6483-88E3-2649-AEC3-444AA97D7414}">
      <dsp:nvSpPr>
        <dsp:cNvPr id="0" name=""/>
        <dsp:cNvSpPr/>
      </dsp:nvSpPr>
      <dsp:spPr>
        <a:xfrm>
          <a:off x="0" y="166009"/>
          <a:ext cx="6666833" cy="16497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Inspector Sexton assumed the commander role until other responders took over (Saunders, 2022). </a:t>
          </a:r>
        </a:p>
      </dsp:txBody>
      <dsp:txXfrm>
        <a:off x="80532" y="246541"/>
        <a:ext cx="6505769" cy="1488636"/>
      </dsp:txXfrm>
    </dsp:sp>
    <dsp:sp modelId="{1F094611-24F0-654A-8C14-59A7D6D996EB}">
      <dsp:nvSpPr>
        <dsp:cNvPr id="0" name=""/>
        <dsp:cNvSpPr/>
      </dsp:nvSpPr>
      <dsp:spPr>
        <a:xfrm>
          <a:off x="0" y="1902109"/>
          <a:ext cx="6666833" cy="164970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Inspector Sexton had the authority to dispatch Firearm officers to the scene (Saunders, 2022). </a:t>
          </a:r>
        </a:p>
      </dsp:txBody>
      <dsp:txXfrm>
        <a:off x="80532" y="1982641"/>
        <a:ext cx="6505769" cy="1488636"/>
      </dsp:txXfrm>
    </dsp:sp>
    <dsp:sp modelId="{A6011A9D-4DE4-6345-BDA0-272EA111F48D}">
      <dsp:nvSpPr>
        <dsp:cNvPr id="0" name=""/>
        <dsp:cNvSpPr/>
      </dsp:nvSpPr>
      <dsp:spPr>
        <a:xfrm>
          <a:off x="0" y="3638210"/>
          <a:ext cx="6666833" cy="164970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Failed to declare a Major Incident (Saunders, 2022). </a:t>
          </a:r>
        </a:p>
      </dsp:txBody>
      <dsp:txXfrm>
        <a:off x="80532" y="3718742"/>
        <a:ext cx="6505769" cy="14886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64D232-0D06-2C43-A9A2-19A336D05994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E438B-4384-0A4A-A8B6-ADF5165B564D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Held the highest position in the Hierarchy (Jihyeon, et al., 2023)</a:t>
          </a:r>
        </a:p>
      </dsp:txBody>
      <dsp:txXfrm>
        <a:off x="585701" y="1066737"/>
        <a:ext cx="4337991" cy="2693452"/>
      </dsp:txXfrm>
    </dsp:sp>
    <dsp:sp modelId="{01435C91-45A3-9945-925D-D780392C53FC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9FE10-4893-6446-9CE8-68168F5249AB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Unidirectional communication from managers to employees (Jihyeon, et al., 2023)</a:t>
          </a:r>
        </a:p>
      </dsp:txBody>
      <dsp:txXfrm>
        <a:off x="6092527" y="1066737"/>
        <a:ext cx="4337991" cy="26934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1D2C8-38A4-C243-8245-EA2C8A3FC7B5}">
      <dsp:nvSpPr>
        <dsp:cNvPr id="0" name=""/>
        <dsp:cNvSpPr/>
      </dsp:nvSpPr>
      <dsp:spPr>
        <a:xfrm>
          <a:off x="0" y="106103"/>
          <a:ext cx="6666833" cy="2577656"/>
        </a:xfrm>
        <a:prstGeom prst="roundRect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Inspector on scene provided personalized aid and support to victims and their families (Deeming, 2018).</a:t>
          </a:r>
        </a:p>
      </dsp:txBody>
      <dsp:txXfrm>
        <a:off x="125831" y="231934"/>
        <a:ext cx="6415171" cy="2325994"/>
      </dsp:txXfrm>
    </dsp:sp>
    <dsp:sp modelId="{41A6ED40-232F-5B40-B5A0-3C46D7A2F948}">
      <dsp:nvSpPr>
        <dsp:cNvPr id="0" name=""/>
        <dsp:cNvSpPr/>
      </dsp:nvSpPr>
      <dsp:spPr>
        <a:xfrm>
          <a:off x="0" y="2770160"/>
          <a:ext cx="6666833" cy="2577656"/>
        </a:xfrm>
        <a:prstGeom prst="roundRect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He demonstrated collaboration with other emergency responders by designating the foyer as a meeting point for discussions on actions and progress (Deeming, 2018). </a:t>
          </a:r>
        </a:p>
      </dsp:txBody>
      <dsp:txXfrm>
        <a:off x="125831" y="2895991"/>
        <a:ext cx="6415171" cy="23259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9CF81-1A92-4933-9CD8-1ACF59BED959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9D1B0-E110-47BC-8040-266A33F870AD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Utilizing diverse approaches to boost team morale, motivation and overall performance </a:t>
          </a:r>
          <a:r>
            <a:rPr lang="en-GB" sz="1600" kern="1200"/>
            <a:t>(Deng, et al., 2023). </a:t>
          </a:r>
          <a:endParaRPr lang="en-US" sz="1600" kern="1200"/>
        </a:p>
      </dsp:txBody>
      <dsp:txXfrm>
        <a:off x="59990" y="2654049"/>
        <a:ext cx="3226223" cy="720000"/>
      </dsp:txXfrm>
    </dsp:sp>
    <dsp:sp modelId="{6D22451A-9EC8-4E98-90EB-28F0E831C352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28750-24B9-4CC4-B744-8D3180872A18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leading by example </a:t>
          </a:r>
          <a:r>
            <a:rPr lang="en-GB" sz="1600" kern="1200"/>
            <a:t>(Deng, et al., 2023). </a:t>
          </a:r>
          <a:endParaRPr lang="en-US" sz="1600" kern="1200"/>
        </a:p>
      </dsp:txBody>
      <dsp:txXfrm>
        <a:off x="3850802" y="2654049"/>
        <a:ext cx="3226223" cy="720000"/>
      </dsp:txXfrm>
    </dsp:sp>
    <dsp:sp modelId="{2182FA28-2E0A-4C35-83E7-01BC0203C4DA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1AE3F-34AF-4758-B9A3-E0AAFB29057A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Demonstrating intellectual stimulation (Yi-Lin, et al., 2019).</a:t>
          </a:r>
        </a:p>
      </dsp:txBody>
      <dsp:txXfrm>
        <a:off x="7641615" y="2654049"/>
        <a:ext cx="3226223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EFCC0-B9EC-4C4E-95EA-61DBF3161073}">
      <dsp:nvSpPr>
        <dsp:cNvPr id="0" name=""/>
        <dsp:cNvSpPr/>
      </dsp:nvSpPr>
      <dsp:spPr>
        <a:xfrm>
          <a:off x="0" y="3275482"/>
          <a:ext cx="2628900" cy="10750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967" tIns="92456" rIns="186967" bIns="92456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failure to declare a major incident in suitable timeframes identified the flaws of autocratic leadership styles within major incidents</a:t>
          </a:r>
        </a:p>
      </dsp:txBody>
      <dsp:txXfrm>
        <a:off x="0" y="3275482"/>
        <a:ext cx="2628900" cy="1075086"/>
      </dsp:txXfrm>
    </dsp:sp>
    <dsp:sp modelId="{F848A029-BBBF-4A49-BAF0-F130169013D9}">
      <dsp:nvSpPr>
        <dsp:cNvPr id="0" name=""/>
        <dsp:cNvSpPr/>
      </dsp:nvSpPr>
      <dsp:spPr>
        <a:xfrm>
          <a:off x="2628900" y="3275482"/>
          <a:ext cx="7886700" cy="107508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80" tIns="165100" rIns="159980" bIns="16510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Suitable support networks shall be employed to encourage emergent leadership enabling sharing of tasks between teams and responders </a:t>
          </a:r>
        </a:p>
      </dsp:txBody>
      <dsp:txXfrm>
        <a:off x="2628900" y="3275482"/>
        <a:ext cx="7886700" cy="1075086"/>
      </dsp:txXfrm>
    </dsp:sp>
    <dsp:sp modelId="{DA92DCE7-65F5-1941-8D28-AA196D02E555}">
      <dsp:nvSpPr>
        <dsp:cNvPr id="0" name=""/>
        <dsp:cNvSpPr/>
      </dsp:nvSpPr>
      <dsp:spPr>
        <a:xfrm rot="10800000">
          <a:off x="0" y="1638125"/>
          <a:ext cx="2628900" cy="165348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967" tIns="92456" rIns="186967" bIns="92456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response to the incident identified a lack of a cooridinated response</a:t>
          </a:r>
        </a:p>
      </dsp:txBody>
      <dsp:txXfrm rot="-10800000">
        <a:off x="0" y="1638125"/>
        <a:ext cx="2628900" cy="1074763"/>
      </dsp:txXfrm>
    </dsp:sp>
    <dsp:sp modelId="{C0753862-8122-044B-A668-ECB434098368}">
      <dsp:nvSpPr>
        <dsp:cNvPr id="0" name=""/>
        <dsp:cNvSpPr/>
      </dsp:nvSpPr>
      <dsp:spPr>
        <a:xfrm>
          <a:off x="2628900" y="1638125"/>
          <a:ext cx="7886700" cy="1074763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80" tIns="165100" rIns="159980" bIns="16510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above identification of leadership hierarchy will support a coordinated response to major incidents</a:t>
          </a:r>
        </a:p>
      </dsp:txBody>
      <dsp:txXfrm>
        <a:off x="2628900" y="1638125"/>
        <a:ext cx="7886700" cy="1074763"/>
      </dsp:txXfrm>
    </dsp:sp>
    <dsp:sp modelId="{A76FEAF1-BE13-A14D-A115-C93A6933C764}">
      <dsp:nvSpPr>
        <dsp:cNvPr id="0" name=""/>
        <dsp:cNvSpPr/>
      </dsp:nvSpPr>
      <dsp:spPr>
        <a:xfrm rot="10800000">
          <a:off x="0" y="769"/>
          <a:ext cx="2628900" cy="165348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6967" tIns="92456" rIns="186967" bIns="92456" numCol="1" spcCol="1270" anchor="ctr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All emergency responders presented a variety of leadership styles, arguabley creating a lack of hierarchy </a:t>
          </a:r>
        </a:p>
      </dsp:txBody>
      <dsp:txXfrm rot="-10800000">
        <a:off x="0" y="769"/>
        <a:ext cx="2628900" cy="1074763"/>
      </dsp:txXfrm>
    </dsp:sp>
    <dsp:sp modelId="{5F5A778B-F43F-B94A-81FA-746CFA3051FA}">
      <dsp:nvSpPr>
        <dsp:cNvPr id="0" name=""/>
        <dsp:cNvSpPr/>
      </dsp:nvSpPr>
      <dsp:spPr>
        <a:xfrm>
          <a:off x="2628900" y="769"/>
          <a:ext cx="7886700" cy="1074763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80" tIns="165100" rIns="159980" bIns="16510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Recommendations include preparing improved co-ordination with multi-</a:t>
          </a:r>
          <a:r>
            <a:rPr lang="en-US" sz="1300" kern="1200" dirty="0" err="1"/>
            <a:t>disclilpinary</a:t>
          </a:r>
          <a:r>
            <a:rPr lang="en-US" sz="1300" kern="1200" dirty="0"/>
            <a:t> leadership hierarchies with a clear identification of roles and responsibilities</a:t>
          </a:r>
        </a:p>
      </dsp:txBody>
      <dsp:txXfrm>
        <a:off x="2628900" y="769"/>
        <a:ext cx="7886700" cy="1074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113FA8-6441-3140-8895-540D6A72600F}" type="datetimeFigureOut">
              <a:rPr lang="en-US" smtClean="0"/>
              <a:t>3/11/24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ED0587-4376-0C4A-AE43-3C35DF5964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994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308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962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77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49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200" dirty="0"/>
              <a:t>undertaking an Emergent Leadership urged the full team to enter despite risks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200" dirty="0"/>
              <a:t>BTP Provided immediate emergency presence despite obvious risks.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200" dirty="0"/>
              <a:t>BTP created risks by entering the City Room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200" dirty="0"/>
              <a:t>Failed to wait for other emergency responses and failed to undertake risk analysis</a:t>
            </a:r>
            <a:r>
              <a:rPr lang="en-US" sz="1100" dirty="0"/>
              <a:t>. </a:t>
            </a:r>
            <a:endParaRPr lang="en-US" sz="12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2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1172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9459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8559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96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30000" dirty="0"/>
          </a:p>
          <a:p>
            <a:endParaRPr lang="en-US" baseline="300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077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ED0587-4376-0C4A-AE43-3C35DF5964A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780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7E8C9-6849-0473-CE78-C7D65BAFBB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2C0414-AD27-4DBC-D076-6EC67E42E4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AD281-5373-5EC8-8B3D-63F85C05A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B72089-D777-087C-52BE-E68C9BBD8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CE1AE-6C5E-8AB7-4939-EC9E38157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37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817FB-7246-E20E-F89B-5979CF45E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181B3-4EA0-FDFF-E41A-16461CF5B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2BD9C-88E5-3931-E429-6892A31D8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119328-B6CF-BFA8-A6AE-FA1FC431C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8FF64-800C-CC86-CCE7-B50CEE0AD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191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94DA0-2062-0962-1442-58A346ED1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B5806-772B-2A72-59E9-198CA1A1A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92C97-1E88-59BA-9D69-71B64CE7C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1B6AA-DADA-162D-5147-81C52B704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37F3EF-6219-AF33-E1E4-D262D2E59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410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B4176-647A-74D2-DCC8-631646FA3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6E9BC-046E-4683-05EA-115A30898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7A92BF-4BA0-2D84-09F2-A824B98368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474836-9304-3EB1-3921-0360251BA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DB19E-A2D5-E40F-3274-6A8E1F1E6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81666-49B9-B316-90C2-D927DEED8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426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889BC-3EAA-1BF6-4D07-4C343C3BB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0584F-AFC7-22E1-21BC-6022324B3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4C3359-20F4-BCE0-3105-049FC09365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C419A-1BD0-BDCC-E632-F1F4DA0145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5B3136-18C1-F3DF-E120-23E64C6C57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13196-D849-6CFD-3BC6-B069E6E38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756707-3F28-6D78-51B9-D91DB56E0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068C40-2E4A-DF08-94CC-1A4D9932B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563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46255-4889-E180-130B-B709424ED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B0D877-B384-E5F7-0E0D-CED523AF3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37436E-B7D8-C3EA-A920-419E0DF16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5F5E8-28F4-C84A-E061-15FF31D02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535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C59775-5651-78CD-0E1C-43C23CC29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F3D050-92FC-3F14-6F6F-DF28D79B2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F09918-9C4D-5FAE-B0FB-5B2B1A2D6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152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DFC59-CDFF-0248-2449-E62BB6BA3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25798-0F89-8C1C-803F-CDEEEBA3F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841A4-3438-D061-D89D-8AD364A118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16A9AE-B830-60C2-9FA1-6F6B71CAE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AE6EEC-049C-BE56-F035-638C68DC7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10C47A-B437-BEFD-C709-0C32BB759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17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A80C9-0DC3-9DA7-1037-9F189AB29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C86B0A-B6C2-71E2-2A25-8B6747F6CF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FC0FA5-41B3-856D-0EEA-49B4A2D40C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CBF86-7E31-9FCE-26DA-87B29A401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B10CAF-7EDD-1FC8-A9F9-C24247B82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512334-67D7-0D0B-CD30-D907B8A38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1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41AFF-BF60-3603-D9CD-789105236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C85C24-18A3-9D0C-1E4D-CD58B56FEF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752FD-D4DF-C6E9-75A1-C7B1E96E7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DB7F4C-7DE9-06BA-3466-01E308663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3FB2B-18AF-B3D5-47C4-8446307ED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868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1710D9-F659-690A-D0E2-756F95681D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E5EF27-0F0F-02D8-F6F1-5E266A3527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28068-4447-7603-4544-C2E8C91C0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EF3AD-4F97-B58A-3E11-5FB77E27B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0B01F-79FA-0C4C-011F-FB4F8F72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192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C98E2-F16A-4107-9E9C-B9CF21A67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D4214D-B017-D871-E244-3217B02E4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0BD28-42AE-2D05-D61A-2CCCA38686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2A61D-FC6A-F949-8761-4CC943452838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CCD98-105F-BFD9-20CD-254C5C5C59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D8501-ED69-22CA-8732-DF032ED46A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72E8B-E029-944E-A37F-26D61A4B9A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88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EA2E8-BBC0-85DE-309B-E1D932FE3E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0407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5200"/>
              <a:t>The Manchester Arena Attack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9DB05C-8711-16E7-F869-F85E239F19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0408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US"/>
              <a:t>Leadership Theories in action (BMPL6004)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B2CADDB-75CE-F54F-6A9E-3439B54C53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90" r="29554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93005D-D0DF-EA31-D4F9-ED315C898C20}"/>
              </a:ext>
            </a:extLst>
          </p:cNvPr>
          <p:cNvSpPr txBox="1"/>
          <p:nvPr/>
        </p:nvSpPr>
        <p:spPr>
          <a:xfrm>
            <a:off x="9367099" y="6308312"/>
            <a:ext cx="3248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Chelsea Pelosi 2015581</a:t>
            </a:r>
          </a:p>
        </p:txBody>
      </p:sp>
    </p:spTree>
    <p:extLst>
      <p:ext uri="{BB962C8B-B14F-4D97-AF65-F5344CB8AC3E}">
        <p14:creationId xmlns:p14="http://schemas.microsoft.com/office/powerpoint/2010/main" val="3105555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06083-726C-5A7A-53C3-7397EE39F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/>
              <a:t>The Manchester Arena Attack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D4919-0E57-31B6-8C11-3302A6138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2000" dirty="0"/>
              <a:t>22</a:t>
            </a:r>
            <a:r>
              <a:rPr lang="en-US" sz="2000" baseline="30000" dirty="0"/>
              <a:t>nd</a:t>
            </a:r>
            <a:r>
              <a:rPr lang="en-US" sz="2000" dirty="0"/>
              <a:t> May 2017 at 22:30pm </a:t>
            </a:r>
          </a:p>
          <a:p>
            <a:r>
              <a:rPr lang="en-US" sz="2000" dirty="0"/>
              <a:t>Ariana Grande Concert at the Manchester Arena </a:t>
            </a:r>
          </a:p>
          <a:p>
            <a:r>
              <a:rPr lang="en-US" sz="2000" dirty="0"/>
              <a:t>14,000 People had attended </a:t>
            </a:r>
          </a:p>
          <a:p>
            <a:r>
              <a:rPr lang="en-US" sz="2000" dirty="0"/>
              <a:t>Suicide Bomber, Salem Abedi had detonated an Improvised Explosive Device (IED) in the City Room of Manchester Arena, where he had entered with no security checks. </a:t>
            </a:r>
          </a:p>
          <a:p>
            <a:r>
              <a:rPr lang="en-US" sz="2000" dirty="0"/>
              <a:t>The explosion resulted in 22 deaths and a substantial count of injuries </a:t>
            </a:r>
          </a:p>
          <a:p>
            <a:endParaRPr lang="en-US" sz="2000" dirty="0"/>
          </a:p>
        </p:txBody>
      </p:sp>
      <p:pic>
        <p:nvPicPr>
          <p:cNvPr id="5" name="Picture 4" descr="A diagram of a building&#10;&#10;Description automatically generated">
            <a:extLst>
              <a:ext uri="{FF2B5EF4-FFF2-40B4-BE49-F238E27FC236}">
                <a16:creationId xmlns:a16="http://schemas.microsoft.com/office/drawing/2014/main" id="{926BF657-5521-28EC-378D-49D7DC208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907645"/>
            <a:ext cx="4788505" cy="2310453"/>
          </a:xfrm>
          <a:prstGeom prst="rect">
            <a:avLst/>
          </a:pr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34F3F2-1A77-0DCD-DCD5-CD65726B19FD}"/>
              </a:ext>
            </a:extLst>
          </p:cNvPr>
          <p:cNvSpPr txBox="1"/>
          <p:nvPr/>
        </p:nvSpPr>
        <p:spPr>
          <a:xfrm>
            <a:off x="10343877" y="5218098"/>
            <a:ext cx="14221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(JESIP, 2017)</a:t>
            </a:r>
          </a:p>
        </p:txBody>
      </p:sp>
    </p:spTree>
    <p:extLst>
      <p:ext uri="{BB962C8B-B14F-4D97-AF65-F5344CB8AC3E}">
        <p14:creationId xmlns:p14="http://schemas.microsoft.com/office/powerpoint/2010/main" val="1349432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4897CF-BA83-61A7-614E-B66166976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 dirty="0">
                <a:solidFill>
                  <a:srgbClr val="FFFFFF"/>
                </a:solidFill>
              </a:rPr>
              <a:t>British Transport Police Response(BTP)-</a:t>
            </a:r>
            <a:br>
              <a:rPr lang="en-US" sz="3100" dirty="0">
                <a:solidFill>
                  <a:srgbClr val="FFFFFF"/>
                </a:solidFill>
              </a:rPr>
            </a:br>
            <a:r>
              <a:rPr lang="en-US" sz="3100" dirty="0">
                <a:solidFill>
                  <a:srgbClr val="FFFFFF"/>
                </a:solidFill>
              </a:rPr>
              <a:t>Emergent Leaders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283CC8-3862-1F9F-7771-F75A501210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98867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60506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alogue board showing flight information">
            <a:extLst>
              <a:ext uri="{FF2B5EF4-FFF2-40B4-BE49-F238E27FC236}">
                <a16:creationId xmlns:a16="http://schemas.microsoft.com/office/drawing/2014/main" id="{7619137F-3E4D-B8FA-C531-A13F5B26DB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70" r="22864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B5E43F-423C-36BD-6F79-ECFC1B54C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3700"/>
              <a:t>Bristish Transport Police Response(BTP) – Emergent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BAE23-69DA-C606-EFCD-46BF92629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lvl="0">
              <a:buFont typeface="Wingdings" pitchFamily="2" charset="2"/>
              <a:buChar char="ü"/>
            </a:pPr>
            <a:r>
              <a:rPr lang="en-US" sz="2000"/>
              <a:t>Assumed a leadership role without an official appointment (Pescosolido, 2022). </a:t>
            </a:r>
          </a:p>
          <a:p>
            <a:pPr lvl="0">
              <a:buFont typeface="Wingdings" pitchFamily="2" charset="2"/>
              <a:buChar char="ü"/>
            </a:pPr>
            <a:r>
              <a:rPr lang="en-US" sz="2000"/>
              <a:t>Cleared up ambiguity and inspiring one another to take decisive steps (Pescosolido, 2022). </a:t>
            </a:r>
          </a:p>
          <a:p>
            <a:pPr lvl="0">
              <a:buFont typeface="Wingdings" pitchFamily="2" charset="2"/>
              <a:buChar char="ü"/>
            </a:pPr>
            <a:r>
              <a:rPr lang="en-US" sz="2000"/>
              <a:t>They undertook the leadership role by providing stability and guidance in times of uncertainty. 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45330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564D873-C643-4417-5317-BD1768E55C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86" r="18253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B7238-D068-A4C9-D122-2D28EE878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3700" dirty="0"/>
              <a:t>Emergent Leadership – Benefits and Impacts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8698A-69E4-13EB-0BEB-E0B33C092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773" y="1957483"/>
            <a:ext cx="5257784" cy="4301584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1800" dirty="0"/>
              <a:t>Work well in a team (</a:t>
            </a:r>
            <a:r>
              <a:rPr lang="en-US" sz="1800" dirty="0" err="1"/>
              <a:t>Carriker</a:t>
            </a:r>
            <a:r>
              <a:rPr lang="en-US" sz="1800" dirty="0"/>
              <a:t>, 1990) </a:t>
            </a:r>
          </a:p>
          <a:p>
            <a:pPr>
              <a:buFont typeface="Wingdings" pitchFamily="2" charset="2"/>
              <a:buChar char="ü"/>
            </a:pPr>
            <a:r>
              <a:rPr lang="en-US" sz="1800" dirty="0" err="1"/>
              <a:t>Priotise</a:t>
            </a:r>
            <a:r>
              <a:rPr lang="en-US" sz="1800" dirty="0"/>
              <a:t> doing the right thing by making impactful decisions (</a:t>
            </a:r>
            <a:r>
              <a:rPr lang="en-US" sz="1800" dirty="0" err="1"/>
              <a:t>Pescosolido</a:t>
            </a:r>
            <a:r>
              <a:rPr lang="en-US" sz="1800" dirty="0"/>
              <a:t>, 2022)</a:t>
            </a:r>
          </a:p>
          <a:p>
            <a:r>
              <a:rPr lang="en-US" sz="1800" dirty="0"/>
              <a:t>Impulsive Reactions (</a:t>
            </a:r>
            <a:r>
              <a:rPr lang="en-US" sz="1800" dirty="0" err="1"/>
              <a:t>Pescosolido</a:t>
            </a:r>
            <a:r>
              <a:rPr lang="en-US" sz="1800" dirty="0"/>
              <a:t>, 2022) </a:t>
            </a:r>
          </a:p>
          <a:p>
            <a:r>
              <a:rPr lang="en-US" sz="1800" dirty="0"/>
              <a:t>Failing to consider all decision-making alternatives (Plowman &amp; </a:t>
            </a:r>
            <a:r>
              <a:rPr lang="en-US" sz="1800" dirty="0" err="1"/>
              <a:t>Duchon</a:t>
            </a:r>
            <a:r>
              <a:rPr lang="en-US" sz="1800" dirty="0"/>
              <a:t>, 2007)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922505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56ABD-BBCF-29EE-4938-8D1F2C493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 dirty="0">
                <a:solidFill>
                  <a:srgbClr val="FFFFFF"/>
                </a:solidFill>
              </a:rPr>
              <a:t>Greater Manchester Police (GMP)- Autocratic Leadership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E587EC3-89F6-E7B9-D85A-1FC3B1AC3C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5697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8025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7F7BA-D384-2603-71ED-87D94F5A9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Greater Manchester Police (GMP)- Autocratic Leadership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CAEB42-42B6-09DE-397B-488F917DF4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1065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0FCE8-1581-F36C-E739-4C5693E01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/>
              <a:t>Autocratic Leadership – Benefits and Impacts </a:t>
            </a:r>
          </a:p>
        </p:txBody>
      </p:sp>
      <p:pic>
        <p:nvPicPr>
          <p:cNvPr id="22" name="Picture 21" descr="Fire engine parked inside a fire station">
            <a:extLst>
              <a:ext uri="{FF2B5EF4-FFF2-40B4-BE49-F238E27FC236}">
                <a16:creationId xmlns:a16="http://schemas.microsoft.com/office/drawing/2014/main" id="{A6AFF8F6-363F-3364-7E5D-274E1342D0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649" r="28805" b="-1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1578F-CA73-7947-E324-81C951697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anchor="t">
            <a:normAutofit/>
          </a:bodyPr>
          <a:lstStyle/>
          <a:p>
            <a:r>
              <a:rPr lang="en-US" sz="2000" dirty="0"/>
              <a:t>Employees have limited power or impact in the decision making (</a:t>
            </a:r>
            <a:r>
              <a:rPr lang="en-US" sz="2000" dirty="0" err="1"/>
              <a:t>Jihyeon</a:t>
            </a:r>
            <a:r>
              <a:rPr lang="en-US" sz="2000" dirty="0"/>
              <a:t>, et al., 2023) – Failed to communicate and update other responders such as the Greater Manchester Fire Rescue Service (GMFRS) and North West Ambulance Service (NWAS) (Deeming, 2018).</a:t>
            </a:r>
          </a:p>
          <a:p>
            <a:pPr>
              <a:buFont typeface="Wingdings" pitchFamily="2" charset="2"/>
              <a:buChar char="ü"/>
            </a:pPr>
            <a:r>
              <a:rPr lang="en-US" sz="2000" dirty="0"/>
              <a:t>This can be seen as a benefit within teams that do not require a multi faceted approach, as it provides all officers within GMP with a clear point of contact, regardless of the circumstance. </a:t>
            </a:r>
          </a:p>
        </p:txBody>
      </p:sp>
    </p:spTree>
    <p:extLst>
      <p:ext uri="{BB962C8B-B14F-4D97-AF65-F5344CB8AC3E}">
        <p14:creationId xmlns:p14="http://schemas.microsoft.com/office/powerpoint/2010/main" val="559480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7F0A0-FBA2-0E3F-2F6E-B0EDB67EF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>
                <a:solidFill>
                  <a:srgbClr val="FFFFFF"/>
                </a:solidFill>
              </a:rPr>
              <a:t>Greater Manchester Police (GMP) – Transformational Leadership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484A9C-C924-B678-DD1B-25EE46C52A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47327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1083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A516B-E0A6-6770-D515-68F9A9A37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 err="1">
                <a:solidFill>
                  <a:srgbClr val="FFFFFF"/>
                </a:solidFill>
              </a:rPr>
              <a:t>Transfromational</a:t>
            </a:r>
            <a:r>
              <a:rPr lang="en-US" sz="4000" dirty="0">
                <a:solidFill>
                  <a:srgbClr val="FFFFFF"/>
                </a:solidFill>
              </a:rPr>
              <a:t> Leadership – The Benefits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36F8762A-C479-9DC7-D204-161D8131EF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456354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4909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A0F2494-061A-C1AD-C058-E3A96A9329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0877" b="48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07916E-21B2-2900-E1B1-09D886EDB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Recommendations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8E3A14-874A-9BD0-9512-B87ED13A7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37391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7963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67FE9-4131-2AE1-19E1-3928E7A6B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8688C-1D96-7F46-EBA5-4BD3D4405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err="1">
                <a:effectLst/>
                <a:latin typeface="Calibri" panose="020F0502020204030204" pitchFamily="34" charset="0"/>
              </a:rPr>
              <a:t>Carriker</a:t>
            </a:r>
            <a:r>
              <a:rPr lang="en-GB" sz="1800" dirty="0">
                <a:effectLst/>
                <a:latin typeface="Calibri" panose="020F0502020204030204" pitchFamily="34" charset="0"/>
              </a:rPr>
              <a:t>, R. R., 1990.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Increasing understanding of Public Problems and Policies. </a:t>
            </a:r>
            <a:r>
              <a:rPr lang="en-GB" sz="1800" dirty="0">
                <a:effectLst/>
                <a:latin typeface="Calibri" panose="020F0502020204030204" pitchFamily="34" charset="0"/>
              </a:rPr>
              <a:t>Illinois, Educational Resources Information Centre.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Deeming, H., 2018.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The </a:t>
            </a:r>
            <a:r>
              <a:rPr lang="en-GB" sz="1800" i="1" dirty="0" err="1">
                <a:effectLst/>
                <a:latin typeface="Calibri" panose="020F0502020204030204" pitchFamily="34" charset="0"/>
              </a:rPr>
              <a:t>Kerslake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 Report, </a:t>
            </a:r>
            <a:r>
              <a:rPr lang="en-GB" sz="1800" dirty="0">
                <a:effectLst/>
                <a:latin typeface="Calibri" panose="020F0502020204030204" pitchFamily="34" charset="0"/>
              </a:rPr>
              <a:t>London: HD Research.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Deng, C. et al., 2023. Transformational leadership effectiveness: an evidence-based primer.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Human Resources Development International, </a:t>
            </a:r>
            <a:r>
              <a:rPr lang="en-GB" sz="1800" dirty="0">
                <a:effectLst/>
                <a:latin typeface="Calibri" panose="020F0502020204030204" pitchFamily="34" charset="0"/>
              </a:rPr>
              <a:t>26(5), pp. 627-641. </a:t>
            </a:r>
            <a:endParaRPr lang="en-GB" dirty="0"/>
          </a:p>
          <a:p>
            <a:r>
              <a:rPr lang="en-GB" sz="1800" dirty="0" err="1">
                <a:effectLst/>
                <a:latin typeface="Calibri" panose="020F0502020204030204" pitchFamily="34" charset="0"/>
              </a:rPr>
              <a:t>Dyczkowska</a:t>
            </a:r>
            <a:r>
              <a:rPr lang="en-GB" sz="1800" dirty="0">
                <a:effectLst/>
                <a:latin typeface="Calibri" panose="020F0502020204030204" pitchFamily="34" charset="0"/>
              </a:rPr>
              <a:t>, J. &amp;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Dyczkowski</a:t>
            </a:r>
            <a:r>
              <a:rPr lang="en-GB" sz="1800" dirty="0">
                <a:effectLst/>
                <a:latin typeface="Calibri" panose="020F0502020204030204" pitchFamily="34" charset="0"/>
              </a:rPr>
              <a:t>, T., 2018. Democratic or Autocratic Leadership Style?.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Athens Journal of Business &amp; Economics, </a:t>
            </a:r>
            <a:r>
              <a:rPr lang="en-GB" sz="1800" dirty="0">
                <a:effectLst/>
                <a:latin typeface="Calibri" panose="020F0502020204030204" pitchFamily="34" charset="0"/>
              </a:rPr>
              <a:t>4(2), pp. 193-218.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JESIP, 2021.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Joint Doctrine: The Interoperability Framework,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s.l.</a:t>
            </a:r>
            <a:r>
              <a:rPr lang="en-GB" sz="1800" dirty="0">
                <a:effectLst/>
                <a:latin typeface="Calibri" panose="020F0502020204030204" pitchFamily="34" charset="0"/>
              </a:rPr>
              <a:t>: JESIP.</a:t>
            </a:r>
            <a:endParaRPr lang="en-GB" sz="1800" dirty="0">
              <a:latin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JESIP, 2023.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Principles for joint working. </a:t>
            </a:r>
            <a:r>
              <a:rPr lang="en-GB" sz="1800" dirty="0">
                <a:effectLst/>
                <a:latin typeface="Calibri" panose="020F0502020204030204" pitchFamily="34" charset="0"/>
              </a:rPr>
              <a:t>[Online] Available at: https://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www.jesip.org.uk</a:t>
            </a:r>
            <a:r>
              <a:rPr lang="en-GB" sz="1800" dirty="0">
                <a:effectLst/>
                <a:latin typeface="Calibri" panose="020F0502020204030204" pitchFamily="34" charset="0"/>
              </a:rPr>
              <a:t>/joint-doctrine/principles-for-joint-working/ [Accessed 12 February 2024].</a:t>
            </a:r>
            <a:endParaRPr lang="en-GB" sz="1800" dirty="0">
              <a:latin typeface="Calibri" panose="020F0502020204030204" pitchFamily="34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</a:rPr>
              <a:t>Jihyeon</a:t>
            </a:r>
            <a:r>
              <a:rPr lang="en-GB" sz="1800" dirty="0">
                <a:effectLst/>
                <a:latin typeface="Calibri" panose="020F0502020204030204" pitchFamily="34" charset="0"/>
              </a:rPr>
              <a:t>, O.,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Hee</a:t>
            </a:r>
            <a:r>
              <a:rPr lang="en-GB" sz="1800" dirty="0">
                <a:effectLst/>
                <a:latin typeface="Calibri" panose="020F0502020204030204" pitchFamily="34" charset="0"/>
              </a:rPr>
              <a:t>, K. D. &amp;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Daehwan</a:t>
            </a:r>
            <a:r>
              <a:rPr lang="en-GB" sz="1800" dirty="0">
                <a:effectLst/>
                <a:latin typeface="Calibri" panose="020F0502020204030204" pitchFamily="34" charset="0"/>
              </a:rPr>
              <a:t>, K., 2023. The Impact of Inclusive Leadership and Autocratic Leadership on Employees’ Job Satisfaction and Commitment in Sport Organizations.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Sustainability, </a:t>
            </a:r>
            <a:r>
              <a:rPr lang="en-GB" sz="1800" dirty="0">
                <a:effectLst/>
                <a:latin typeface="Calibri" panose="020F0502020204030204" pitchFamily="34" charset="0"/>
              </a:rPr>
              <a:t>15(4), pp. 33-67.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887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60B70-DB1A-5B4B-68F1-125B47CD3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D36D1-A85B-F191-F01B-3FF2D9447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>
                <a:effectLst/>
                <a:latin typeface="Calibri" panose="020F0502020204030204" pitchFamily="34" charset="0"/>
              </a:rPr>
              <a:t>Orabi</a:t>
            </a:r>
            <a:r>
              <a:rPr lang="en-GB" sz="1800" dirty="0">
                <a:effectLst/>
                <a:latin typeface="Calibri" panose="020F0502020204030204" pitchFamily="34" charset="0"/>
              </a:rPr>
              <a:t>, T. A., 2016. The Impact of Transformational Leadership Style on.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International Journal of Human Resource Studies , </a:t>
            </a:r>
            <a:r>
              <a:rPr lang="en-GB" sz="1800" dirty="0">
                <a:effectLst/>
                <a:latin typeface="Calibri" panose="020F0502020204030204" pitchFamily="34" charset="0"/>
              </a:rPr>
              <a:t>6(2), pp. 2162-3058.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</a:rPr>
              <a:t>Pescosolido</a:t>
            </a:r>
            <a:r>
              <a:rPr lang="en-GB" sz="1800" dirty="0">
                <a:effectLst/>
                <a:latin typeface="Calibri" panose="020F0502020204030204" pitchFamily="34" charset="0"/>
              </a:rPr>
              <a:t>, A. T., 2002. Emergent leaders as managers of group emotion.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The Leadership Quarterly, </a:t>
            </a:r>
            <a:r>
              <a:rPr lang="en-GB" sz="1800" dirty="0">
                <a:effectLst/>
                <a:latin typeface="Calibri" panose="020F0502020204030204" pitchFamily="34" charset="0"/>
              </a:rPr>
              <a:t>13(5), pp. 583-599. </a:t>
            </a:r>
            <a:endParaRPr lang="en-GB" dirty="0"/>
          </a:p>
          <a:p>
            <a:r>
              <a:rPr lang="en-GB" sz="1800" dirty="0" err="1">
                <a:effectLst/>
                <a:latin typeface="Calibri" panose="020F0502020204030204" pitchFamily="34" charset="0"/>
              </a:rPr>
              <a:t>Plowman</a:t>
            </a:r>
            <a:r>
              <a:rPr lang="en-GB" sz="1800" dirty="0">
                <a:effectLst/>
                <a:latin typeface="Calibri" panose="020F0502020204030204" pitchFamily="34" charset="0"/>
              </a:rPr>
              <a:t>, D. A. &amp;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Duchon</a:t>
            </a:r>
            <a:r>
              <a:rPr lang="en-GB" sz="1800" dirty="0">
                <a:effectLst/>
                <a:latin typeface="Calibri" panose="020F0502020204030204" pitchFamily="34" charset="0"/>
              </a:rPr>
              <a:t>, D., 2007.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Paradigmatic Influence and Leadership. </a:t>
            </a:r>
            <a:r>
              <a:rPr lang="en-GB" sz="1800" dirty="0">
                <a:effectLst/>
                <a:latin typeface="Calibri" panose="020F0502020204030204" pitchFamily="34" charset="0"/>
              </a:rPr>
              <a:t>1st ed.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s.l.:ISCE</a:t>
            </a:r>
            <a:r>
              <a:rPr lang="en-GB" sz="1800" dirty="0">
                <a:effectLst/>
                <a:latin typeface="Calibri" panose="020F0502020204030204" pitchFamily="34" charset="0"/>
              </a:rPr>
              <a:t> Publishing.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Saunders, J. S., 2017.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Manchester Arena Enquiry: Security for the Arena, </a:t>
            </a:r>
            <a:r>
              <a:rPr lang="en-GB" sz="1800" dirty="0">
                <a:effectLst/>
                <a:latin typeface="Calibri" panose="020F0502020204030204" pitchFamily="34" charset="0"/>
              </a:rPr>
              <a:t>London: HM Government. </a:t>
            </a:r>
            <a:endParaRPr lang="en-GB" dirty="0"/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Saunders, S. J., 2022.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Manchester Arena Inquiry Volume 2: Emergency Response, </a:t>
            </a:r>
            <a:r>
              <a:rPr lang="en-GB" sz="1800" dirty="0">
                <a:effectLst/>
                <a:latin typeface="Calibri" panose="020F0502020204030204" pitchFamily="34" charset="0"/>
              </a:rPr>
              <a:t>London: HM Government.</a:t>
            </a:r>
            <a:endParaRPr lang="en-GB" sz="1800" dirty="0">
              <a:latin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Schwartz, P. &amp; Ogilvy, J., 1979.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THE EMERGEN],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s.l.</a:t>
            </a:r>
            <a:r>
              <a:rPr lang="en-GB" sz="1800" dirty="0">
                <a:effectLst/>
                <a:latin typeface="Calibri" panose="020F0502020204030204" pitchFamily="34" charset="0"/>
              </a:rPr>
              <a:t>: SRI International.</a:t>
            </a:r>
            <a:br>
              <a:rPr lang="en-GB" sz="1800" dirty="0">
                <a:effectLst/>
                <a:latin typeface="Calibri" panose="020F0502020204030204" pitchFamily="34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</a:rPr>
              <a:t>Yi-Lin, Y. et al., 2019. COMPONENTS OF TRANSFORMATIONAL LEADERSHIP BEHAVIOR.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EPRA International Journal of Multidisciplinary Research (IJMR) , </a:t>
            </a:r>
            <a:r>
              <a:rPr lang="en-GB" sz="1800" dirty="0">
                <a:effectLst/>
                <a:latin typeface="Calibri" panose="020F0502020204030204" pitchFamily="34" charset="0"/>
              </a:rPr>
              <a:t>5(3), pp. 2445-3662.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658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8838C-C649-43C7-C8C3-04BF6E8D5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3E768-EBA9-BBD9-B775-9CEB61E556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88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4089</TotalTime>
  <Words>1043</Words>
  <Application>Microsoft Macintosh PowerPoint</Application>
  <PresentationFormat>Widescreen</PresentationFormat>
  <Paragraphs>81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Office Theme</vt:lpstr>
      <vt:lpstr>The Manchester Arena Attack </vt:lpstr>
      <vt:lpstr>The Manchester Arena Attack </vt:lpstr>
      <vt:lpstr>British Transport Police Response(BTP)- Emergent Leaders </vt:lpstr>
      <vt:lpstr>Bristish Transport Police Response(BTP) – Emergent Leadership</vt:lpstr>
      <vt:lpstr>Emergent Leadership – Benefits and Impacts </vt:lpstr>
      <vt:lpstr>Greater Manchester Police (GMP)- Autocratic Leadership</vt:lpstr>
      <vt:lpstr>Greater Manchester Police (GMP)- Autocratic Leadership</vt:lpstr>
      <vt:lpstr>Autocratic Leadership – Benefits and Impacts </vt:lpstr>
      <vt:lpstr>Greater Manchester Police (GMP) – Transformational Leadership </vt:lpstr>
      <vt:lpstr>Transfromational Leadership – The Benefits</vt:lpstr>
      <vt:lpstr>Recommendations </vt:lpstr>
      <vt:lpstr>References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Manchester Arena Attack </dc:title>
  <dc:creator>Chelsea Pelosi (2015581)</dc:creator>
  <cp:lastModifiedBy>Chelsea Pelosi (2015581)</cp:lastModifiedBy>
  <cp:revision>13</cp:revision>
  <dcterms:created xsi:type="dcterms:W3CDTF">2024-03-02T15:18:38Z</dcterms:created>
  <dcterms:modified xsi:type="dcterms:W3CDTF">2024-03-11T10:48:16Z</dcterms:modified>
</cp:coreProperties>
</file>