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7" r:id="rId2"/>
    <p:sldId id="256" r:id="rId3"/>
    <p:sldId id="260" r:id="rId4"/>
    <p:sldId id="261" r:id="rId5"/>
    <p:sldId id="275" r:id="rId6"/>
    <p:sldId id="263" r:id="rId7"/>
    <p:sldId id="258" r:id="rId8"/>
    <p:sldId id="262" r:id="rId9"/>
    <p:sldId id="264" r:id="rId10"/>
    <p:sldId id="266" r:id="rId11"/>
    <p:sldId id="273" r:id="rId12"/>
    <p:sldId id="259" r:id="rId13"/>
    <p:sldId id="281" r:id="rId14"/>
    <p:sldId id="279" r:id="rId15"/>
    <p:sldId id="288" r:id="rId16"/>
    <p:sldId id="270" r:id="rId17"/>
    <p:sldId id="284" r:id="rId18"/>
    <p:sldId id="286" r:id="rId19"/>
    <p:sldId id="287" r:id="rId20"/>
    <p:sldId id="297" r:id="rId21"/>
    <p:sldId id="289" r:id="rId22"/>
    <p:sldId id="269" r:id="rId23"/>
    <p:sldId id="268" r:id="rId24"/>
    <p:sldId id="290" r:id="rId25"/>
    <p:sldId id="276" r:id="rId26"/>
    <p:sldId id="280" r:id="rId27"/>
    <p:sldId id="283" r:id="rId28"/>
    <p:sldId id="292" r:id="rId29"/>
    <p:sldId id="294" r:id="rId30"/>
    <p:sldId id="293" r:id="rId31"/>
    <p:sldId id="295" r:id="rId32"/>
    <p:sldId id="296" r:id="rId33"/>
    <p:sldId id="298" r:id="rId34"/>
    <p:sldId id="300" r:id="rId35"/>
    <p:sldId id="299" r:id="rId36"/>
    <p:sldId id="302" r:id="rId37"/>
    <p:sldId id="304" r:id="rId38"/>
    <p:sldId id="305" r:id="rId39"/>
    <p:sldId id="303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3182264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74457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="" xmlns:p14="http://schemas.microsoft.com/office/powerpoint/2010/main" val="18874084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1068927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4435508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74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6160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396276383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="" xmlns:p14="http://schemas.microsoft.com/office/powerpoint/2010/main" val="7245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01889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016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000">
              <a:schemeClr val="bg2">
                <a:tint val="94000"/>
                <a:satMod val="80000"/>
                <a:lumMod val="106000"/>
              </a:schemeClr>
            </a:gs>
            <a:gs pos="90000">
              <a:schemeClr val="tx2">
                <a:lumMod val="10000"/>
                <a:lumOff val="90000"/>
              </a:schemeClr>
            </a:gs>
          </a:gsLst>
          <a:path path="circle">
            <a:fillToRect l="43000" r="43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="" xmlns:p14="http://schemas.microsoft.com/office/powerpoint/2010/main" val="363375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31Voz1H40zI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youtube.com/watch?v=cgeyLbuqQ4Q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HXSvCMpCGM&amp;t=10s" TargetMode="External"/><Relationship Id="rId2" Type="http://schemas.openxmlformats.org/officeDocument/2006/relationships/hyperlink" Target="https://www.youtube.com/watch?v=DjgINxorEa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OLREFnFNVU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LblwVUEHyw" TargetMode="External"/><Relationship Id="rId2" Type="http://schemas.openxmlformats.org/officeDocument/2006/relationships/hyperlink" Target="https://www.youtube.com/watch?v=2JhnigAQmd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XKXCZhA328A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DAsABdkWSc&amp;t=148s" TargetMode="External"/><Relationship Id="rId2" Type="http://schemas.openxmlformats.org/officeDocument/2006/relationships/hyperlink" Target="https://www.youtube.com/watch?v=INPtw-HHtnw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Z-365iujWk8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GB" sz="5400" dirty="0"/>
              <a:t>Scriptwriting:</a:t>
            </a:r>
            <a:br>
              <a:rPr lang="en-GB" sz="5400" dirty="0"/>
            </a:br>
            <a:r>
              <a:rPr lang="en-GB" sz="5400" dirty="0"/>
              <a:t>The Stage and Beyond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HPEN5024</a:t>
            </a:r>
          </a:p>
          <a:p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Samuel Hinton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14400" y="2286000"/>
            <a:ext cx="7772400" cy="1362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Character and Dialogue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jekyll and hy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2362200"/>
            <a:ext cx="3810000" cy="2857500"/>
          </a:xfrm>
          <a:prstGeom prst="rect">
            <a:avLst/>
          </a:prstGeom>
          <a:noFill/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766573"/>
            <a:ext cx="3962400" cy="838199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Good vs. Evil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result for which wolf do you fe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838200"/>
            <a:ext cx="5943600" cy="48044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arl jung">
            <a:extLst>
              <a:ext uri="{FF2B5EF4-FFF2-40B4-BE49-F238E27FC236}">
                <a16:creationId xmlns="" xmlns:a16="http://schemas.microsoft.com/office/drawing/2014/main" id="{5D8E6241-09E0-4EAE-9346-6C72137A3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81200"/>
            <a:ext cx="3919380" cy="24717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D666A4D8-B3B2-4318-9921-BB064107997A}"/>
              </a:ext>
            </a:extLst>
          </p:cNvPr>
          <p:cNvSpPr txBox="1"/>
          <p:nvPr/>
        </p:nvSpPr>
        <p:spPr>
          <a:xfrm>
            <a:off x="5486400" y="4572000"/>
            <a:ext cx="231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Carl Jung (1875-1961)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D7ED14F2-13EC-4831-8109-9AEECCEC432A}"/>
              </a:ext>
            </a:extLst>
          </p:cNvPr>
          <p:cNvSpPr txBox="1"/>
          <p:nvPr/>
        </p:nvSpPr>
        <p:spPr>
          <a:xfrm>
            <a:off x="1447800" y="914400"/>
            <a:ext cx="19073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The Archetypes</a:t>
            </a:r>
          </a:p>
        </p:txBody>
      </p:sp>
      <p:pic>
        <p:nvPicPr>
          <p:cNvPr id="1028" name="Picture 4" descr="Image result for carl jung archetypes">
            <a:extLst>
              <a:ext uri="{FF2B5EF4-FFF2-40B4-BE49-F238E27FC236}">
                <a16:creationId xmlns="" xmlns:a16="http://schemas.microsoft.com/office/drawing/2014/main" id="{1B7CB7E0-54A4-49D8-8D19-F4AEC77A8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524000"/>
            <a:ext cx="3458910" cy="37010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7352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838200"/>
            <a:ext cx="7696200" cy="4191000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b="1" dirty="0"/>
              <a:t>The Archetypes</a:t>
            </a:r>
          </a:p>
          <a:p>
            <a:pPr>
              <a:buNone/>
            </a:pPr>
            <a:endParaRPr lang="en-GB" b="1" dirty="0"/>
          </a:p>
          <a:p>
            <a:r>
              <a:rPr lang="en-GB" dirty="0"/>
              <a:t>The Hero</a:t>
            </a:r>
          </a:p>
          <a:p>
            <a:r>
              <a:rPr lang="en-GB" dirty="0"/>
              <a:t>Mentor</a:t>
            </a:r>
          </a:p>
          <a:p>
            <a:r>
              <a:rPr lang="en-GB" dirty="0"/>
              <a:t>Threshold Guardian</a:t>
            </a:r>
          </a:p>
          <a:p>
            <a:r>
              <a:rPr lang="en-GB" dirty="0"/>
              <a:t>Herald</a:t>
            </a:r>
          </a:p>
          <a:p>
            <a:r>
              <a:rPr lang="en-GB" dirty="0"/>
              <a:t>Shapeshifter</a:t>
            </a:r>
          </a:p>
          <a:p>
            <a:r>
              <a:rPr lang="en-GB" dirty="0"/>
              <a:t>Shadow</a:t>
            </a:r>
          </a:p>
          <a:p>
            <a:r>
              <a:rPr lang="en-GB" dirty="0"/>
              <a:t>Ally</a:t>
            </a:r>
          </a:p>
          <a:p>
            <a:r>
              <a:rPr lang="en-GB" dirty="0"/>
              <a:t>Trickster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438400" y="5486400"/>
            <a:ext cx="4370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‘Myths are the shared dream of a culture’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90600" y="914400"/>
            <a:ext cx="7543800" cy="36576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Hero (or Heroine)</a:t>
            </a:r>
          </a:p>
          <a:p>
            <a:pPr>
              <a:buNone/>
            </a:pPr>
            <a:endParaRPr lang="en-GB" b="1" dirty="0"/>
          </a:p>
          <a:p>
            <a:r>
              <a:rPr lang="en-GB" dirty="0"/>
              <a:t>Hero’s function is to sacrifice their own needs on behalf of others</a:t>
            </a:r>
          </a:p>
          <a:p>
            <a:r>
              <a:rPr lang="en-GB" dirty="0"/>
              <a:t>Psychologically to transcend ego</a:t>
            </a:r>
          </a:p>
          <a:p>
            <a:r>
              <a:rPr lang="en-GB" dirty="0"/>
              <a:t>The Archetypes are to be played with for example, you can have a Trickster Hero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76300" y="914400"/>
            <a:ext cx="7391400" cy="4114800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r>
              <a:rPr lang="en-GB" b="1" dirty="0"/>
              <a:t>Anti-Hero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/>
              <a:t>Breaking Bad: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>
                <a:hlinkClick r:id="rId2"/>
              </a:rPr>
              <a:t>https://www.youtube.com/watch?v=31Voz1H40zI</a:t>
            </a: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838201"/>
            <a:ext cx="7772400" cy="4191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/>
              <a:t>The Mentor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>
                <a:solidFill>
                  <a:schemeClr val="tx1"/>
                </a:solidFill>
                <a:hlinkClick r:id="rId2"/>
              </a:rPr>
              <a:t>Star Wars - </a:t>
            </a:r>
            <a:r>
              <a:rPr lang="en-GB" dirty="0">
                <a:hlinkClick r:id="rId2"/>
              </a:rPr>
              <a:t>https://www.youtube.com/watch?v=cgeyLbuqQ4Q</a:t>
            </a:r>
            <a:endParaRPr lang="en-GB" dirty="0"/>
          </a:p>
          <a:p>
            <a:endParaRPr lang="en-GB" dirty="0"/>
          </a:p>
        </p:txBody>
      </p:sp>
      <p:pic>
        <p:nvPicPr>
          <p:cNvPr id="3" name="Picture 2" descr="yoda-and-luk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7800" y="2590800"/>
            <a:ext cx="6248400" cy="26555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838200"/>
            <a:ext cx="7620000" cy="4419600"/>
          </a:xfrm>
          <a:ln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GB" sz="2000" b="1" dirty="0"/>
              <a:t>Mentor</a:t>
            </a:r>
          </a:p>
          <a:p>
            <a:pPr>
              <a:buNone/>
            </a:pPr>
            <a:endParaRPr lang="en-GB" b="1" dirty="0"/>
          </a:p>
          <a:p>
            <a:r>
              <a:rPr lang="en-GB" sz="2000" dirty="0"/>
              <a:t>Wise Old Man or Woman. Give a gift – often represent the conscience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sz="2000" b="1" dirty="0"/>
              <a:t>Threshold Guardian</a:t>
            </a:r>
          </a:p>
          <a:p>
            <a:pPr>
              <a:buNone/>
            </a:pPr>
            <a:endParaRPr lang="en-GB" sz="2000" b="1" dirty="0"/>
          </a:p>
          <a:p>
            <a:r>
              <a:rPr lang="en-GB" sz="2000" dirty="0"/>
              <a:t>Guardian of the special world</a:t>
            </a:r>
          </a:p>
          <a:p>
            <a:r>
              <a:rPr lang="en-GB" dirty="0"/>
              <a:t>Story function to prevent the protagonist getting their goal</a:t>
            </a:r>
          </a:p>
          <a:p>
            <a:pPr>
              <a:buNone/>
            </a:pPr>
            <a:endParaRPr lang="en-GB" sz="2000" dirty="0"/>
          </a:p>
          <a:p>
            <a:pPr>
              <a:buNone/>
            </a:pPr>
            <a:r>
              <a:rPr lang="en-GB" sz="2000" b="1" dirty="0"/>
              <a:t>Herald</a:t>
            </a:r>
          </a:p>
          <a:p>
            <a:pPr>
              <a:buNone/>
            </a:pPr>
            <a:endParaRPr lang="en-GB" sz="2000" b="1" dirty="0"/>
          </a:p>
          <a:p>
            <a:r>
              <a:rPr lang="en-GB" sz="2000" dirty="0"/>
              <a:t>Represent change announce that significant change is about to happen</a:t>
            </a:r>
          </a:p>
          <a:p>
            <a:endParaRPr lang="en-GB" sz="2000" dirty="0"/>
          </a:p>
          <a:p>
            <a:pPr>
              <a:buNone/>
            </a:pPr>
            <a:r>
              <a:rPr lang="en-GB" sz="2000" b="1" dirty="0"/>
              <a:t>Shapeshifter</a:t>
            </a:r>
          </a:p>
          <a:p>
            <a:pPr>
              <a:buNone/>
            </a:pPr>
            <a:endParaRPr lang="en-GB" sz="2000" b="1" dirty="0"/>
          </a:p>
          <a:p>
            <a:r>
              <a:rPr lang="en-GB" sz="2000" dirty="0"/>
              <a:t>Someone who seemingly changes form and identity – dramatically add suspense and tension</a:t>
            </a:r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4400" y="914400"/>
            <a:ext cx="7620000" cy="4191000"/>
          </a:xfrm>
          <a:ln>
            <a:solidFill>
              <a:schemeClr val="accent1"/>
            </a:solidFill>
          </a:ln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sz="2000" b="1" dirty="0"/>
              <a:t>Shadow</a:t>
            </a:r>
          </a:p>
          <a:p>
            <a:pPr>
              <a:buNone/>
            </a:pPr>
            <a:endParaRPr lang="en-GB" sz="2000" b="1" dirty="0"/>
          </a:p>
          <a:p>
            <a:r>
              <a:rPr lang="en-GB" dirty="0"/>
              <a:t>Usually r</a:t>
            </a:r>
            <a:r>
              <a:rPr lang="en-GB" sz="2000" dirty="0"/>
              <a:t>epresent the dark side – often as a villain</a:t>
            </a:r>
          </a:p>
          <a:p>
            <a:r>
              <a:rPr lang="en-GB" dirty="0"/>
              <a:t>A mirror to the Hero</a:t>
            </a:r>
          </a:p>
          <a:p>
            <a:r>
              <a:rPr lang="en-GB" sz="2000" dirty="0"/>
              <a:t>The Hero’s own shadow</a:t>
            </a:r>
          </a:p>
          <a:p>
            <a:pPr>
              <a:buNone/>
            </a:pPr>
            <a:endParaRPr lang="en-GB" sz="2000" dirty="0"/>
          </a:p>
          <a:p>
            <a:pPr>
              <a:buNone/>
            </a:pPr>
            <a:r>
              <a:rPr lang="en-GB" sz="2000" b="1" dirty="0"/>
              <a:t>Ally</a:t>
            </a:r>
          </a:p>
          <a:p>
            <a:pPr>
              <a:buNone/>
            </a:pPr>
            <a:endParaRPr lang="en-GB" sz="2000" b="1" dirty="0"/>
          </a:p>
          <a:p>
            <a:r>
              <a:rPr lang="en-GB" sz="2000" dirty="0"/>
              <a:t>Allies to the Hero, a conscience or sidekick</a:t>
            </a:r>
          </a:p>
          <a:p>
            <a:endParaRPr lang="en-GB" sz="2000" dirty="0"/>
          </a:p>
          <a:p>
            <a:pPr>
              <a:buNone/>
            </a:pPr>
            <a:r>
              <a:rPr lang="en-GB" sz="2000" b="1" dirty="0"/>
              <a:t>Trickster</a:t>
            </a:r>
          </a:p>
          <a:p>
            <a:pPr>
              <a:buNone/>
            </a:pPr>
            <a:endParaRPr lang="en-GB" sz="2000" b="1" dirty="0"/>
          </a:p>
          <a:p>
            <a:r>
              <a:rPr lang="en-GB" sz="2000" dirty="0"/>
              <a:t>Give a sense of mischief, often comic relief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sz="2000" b="1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90600" y="609600"/>
            <a:ext cx="7315200" cy="4495800"/>
          </a:xfrm>
          <a:ln>
            <a:solidFill>
              <a:schemeClr val="accent5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b="1" dirty="0"/>
              <a:t>Character Goal and Need</a:t>
            </a:r>
          </a:p>
          <a:p>
            <a:pPr>
              <a:buNone/>
            </a:pPr>
            <a:endParaRPr lang="en-GB" b="1" dirty="0"/>
          </a:p>
          <a:p>
            <a:r>
              <a:rPr lang="en-GB" dirty="0"/>
              <a:t>The Visible Goal</a:t>
            </a:r>
          </a:p>
          <a:p>
            <a:r>
              <a:rPr lang="en-GB" dirty="0"/>
              <a:t>The Emotional need</a:t>
            </a:r>
          </a:p>
          <a:p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i="1" dirty="0"/>
              <a:t>‘You can't always get what you want</a:t>
            </a:r>
          </a:p>
          <a:p>
            <a:pPr>
              <a:buNone/>
            </a:pPr>
            <a:r>
              <a:rPr lang="en-GB" i="1" dirty="0"/>
              <a:t>But if you try sometime you might find</a:t>
            </a:r>
          </a:p>
          <a:p>
            <a:pPr>
              <a:buNone/>
            </a:pPr>
            <a:r>
              <a:rPr lang="en-GB" i="1" dirty="0"/>
              <a:t>You get what you need’</a:t>
            </a:r>
          </a:p>
          <a:p>
            <a:pPr>
              <a:buNone/>
            </a:pPr>
            <a:endParaRPr lang="en-GB" i="1" dirty="0"/>
          </a:p>
          <a:p>
            <a:pPr>
              <a:buNone/>
            </a:pPr>
            <a:endParaRPr lang="en-GB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90600" y="609600"/>
            <a:ext cx="7315200" cy="4495800"/>
          </a:xfrm>
          <a:ln>
            <a:solidFill>
              <a:schemeClr val="accent5"/>
            </a:solidFill>
          </a:ln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b="1" dirty="0"/>
              <a:t>One Flew Over the Cuckoo’s Nest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/>
              <a:t>External Goal: Faking mental illness, to get of the hospital</a:t>
            </a:r>
          </a:p>
          <a:p>
            <a:pPr>
              <a:buNone/>
            </a:pPr>
            <a:r>
              <a:rPr lang="en-GB" dirty="0"/>
              <a:t>Internal Goal: To inspire the patients to think for themselves and live free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/>
              <a:t>Joker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/>
              <a:t>External Goal: To become a stand up comedian</a:t>
            </a:r>
          </a:p>
          <a:p>
            <a:pPr>
              <a:buNone/>
            </a:pPr>
            <a:r>
              <a:rPr lang="en-GB" dirty="0"/>
              <a:t>Internal Goal: To be loved and accepted and to find the truth about his father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/>
              <a:t>1917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/>
              <a:t>External Goal: To deliver the message to the Colonel </a:t>
            </a:r>
          </a:p>
          <a:p>
            <a:pPr>
              <a:buNone/>
            </a:pPr>
            <a:r>
              <a:rPr lang="en-GB" dirty="0"/>
              <a:t>Internal Goal: To act heroically and to survive!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i="1" dirty="0"/>
          </a:p>
          <a:p>
            <a:pPr>
              <a:buNone/>
            </a:pPr>
            <a:endParaRPr lang="en-GB" i="1" dirty="0"/>
          </a:p>
          <a:p>
            <a:pPr>
              <a:buNone/>
            </a:pPr>
            <a:endParaRPr lang="en-GB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914400"/>
            <a:ext cx="7162800" cy="38401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endParaRPr lang="en-GB" sz="2400" dirty="0"/>
          </a:p>
          <a:p>
            <a:r>
              <a:rPr lang="en-GB" sz="2400" dirty="0"/>
              <a:t>1. External positive/internal positive</a:t>
            </a:r>
          </a:p>
          <a:p>
            <a:r>
              <a:rPr lang="en-GB" sz="2400" dirty="0"/>
              <a:t>2. External positive/internal negative</a:t>
            </a:r>
          </a:p>
          <a:p>
            <a:r>
              <a:rPr lang="en-GB" sz="2400" dirty="0"/>
              <a:t>3. External negative/internal positive</a:t>
            </a:r>
          </a:p>
          <a:p>
            <a:r>
              <a:rPr lang="en-GB" sz="2400" dirty="0"/>
              <a:t>4. External negative/internal negative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914400"/>
            <a:ext cx="7162800" cy="3840163"/>
          </a:xfrm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endParaRPr lang="en-GB" sz="2400" dirty="0"/>
          </a:p>
          <a:p>
            <a:r>
              <a:rPr lang="en-GB" sz="2400" dirty="0"/>
              <a:t>How to write your characters?</a:t>
            </a:r>
          </a:p>
          <a:p>
            <a:endParaRPr lang="en-GB" sz="2400" dirty="0"/>
          </a:p>
          <a:p>
            <a:r>
              <a:rPr lang="en-GB" sz="2400" dirty="0"/>
              <a:t>Taxi Driver - </a:t>
            </a:r>
            <a:r>
              <a:rPr lang="en-GB" sz="2400" dirty="0">
                <a:hlinkClick r:id="rId2"/>
              </a:rPr>
              <a:t>https://www.youtube.com/watch?v=DjgINxorEas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Harry Potter - </a:t>
            </a:r>
            <a:r>
              <a:rPr lang="en-GB" sz="2400" dirty="0">
                <a:hlinkClick r:id="rId3"/>
              </a:rPr>
              <a:t>https://www.youtube.com/watch?v=GHXSvCMpCGM&amp;t=10s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Juno - </a:t>
            </a:r>
            <a:r>
              <a:rPr lang="en-GB" sz="2400" dirty="0">
                <a:hlinkClick r:id="rId4"/>
              </a:rPr>
              <a:t>https://www.youtube.com/watch?v=OLREFnFNVUg</a:t>
            </a:r>
            <a:endParaRPr lang="en-GB" sz="2400" dirty="0"/>
          </a:p>
          <a:p>
            <a:endParaRPr lang="en-GB" sz="2400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9200" y="914400"/>
            <a:ext cx="6858000" cy="5078313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i="1" dirty="0"/>
              <a:t>5 Minutes:</a:t>
            </a:r>
          </a:p>
          <a:p>
            <a:pPr>
              <a:buNone/>
            </a:pPr>
            <a:endParaRPr lang="en-GB" i="1" dirty="0"/>
          </a:p>
          <a:p>
            <a:pPr>
              <a:buNone/>
            </a:pPr>
            <a:r>
              <a:rPr lang="en-GB" dirty="0"/>
              <a:t>Write down 10 names for 10 characters with an occupation (don’t over think, instead write down your first thoughts) </a:t>
            </a:r>
            <a:r>
              <a:rPr lang="en-GB" i="1" dirty="0"/>
              <a:t> </a:t>
            </a:r>
          </a:p>
          <a:p>
            <a:pPr>
              <a:buNone/>
            </a:pPr>
            <a:endParaRPr lang="en-GB" i="1" dirty="0"/>
          </a:p>
          <a:p>
            <a:pPr>
              <a:buNone/>
            </a:pPr>
            <a:r>
              <a:rPr lang="en-GB" i="1" dirty="0"/>
              <a:t>10 Minutes: </a:t>
            </a:r>
          </a:p>
          <a:p>
            <a:pPr>
              <a:buNone/>
            </a:pPr>
            <a:endParaRPr lang="en-GB" i="1" dirty="0"/>
          </a:p>
          <a:p>
            <a:pPr>
              <a:buNone/>
            </a:pPr>
            <a:r>
              <a:rPr lang="en-GB" dirty="0"/>
              <a:t>Add a sex and visual characteristics to 5 of these characters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i="1" dirty="0"/>
              <a:t>15 – Minutes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Consider the character and their identity and their shadow side (or at least a side to themselves that they don’t show </a:t>
            </a:r>
            <a:r>
              <a:rPr lang="en-GB"/>
              <a:t>to others)</a:t>
            </a: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9200" y="914400"/>
            <a:ext cx="6858000" cy="2862322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i="1" dirty="0"/>
              <a:t>20 Minutes:</a:t>
            </a: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dirty="0"/>
              <a:t>Choosing two of these characters and begin a scene where they meet, with one acting as a main character and the other fulfils a role connected with an archetype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0" y="914400"/>
            <a:ext cx="7162800" cy="38401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/>
              <a:t>Act 1</a:t>
            </a:r>
          </a:p>
          <a:p>
            <a:pPr>
              <a:buNone/>
            </a:pPr>
            <a:endParaRPr lang="en-GB" sz="2400" dirty="0"/>
          </a:p>
          <a:p>
            <a:r>
              <a:rPr lang="en-GB" dirty="0"/>
              <a:t>Inciting Incident (between pages 1-10)</a:t>
            </a:r>
          </a:p>
          <a:p>
            <a:r>
              <a:rPr lang="en-GB" dirty="0"/>
              <a:t>Page 17 – The story is launched</a:t>
            </a:r>
          </a:p>
          <a:p>
            <a:r>
              <a:rPr lang="en-GB" dirty="0"/>
              <a:t>Page 30 – We see the consequences of the decision made on page 17</a:t>
            </a:r>
          </a:p>
          <a:p>
            <a:r>
              <a:rPr lang="en-GB" dirty="0"/>
              <a:t>Near end of act 1 is a good time to introduce a B Plot – when we know enough about the main character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9200" y="914400"/>
            <a:ext cx="6858000" cy="3970318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i="1" dirty="0"/>
              <a:t>15 Minutes:</a:t>
            </a:r>
            <a:endParaRPr lang="en-GB" dirty="0"/>
          </a:p>
          <a:p>
            <a:pPr>
              <a:buNone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/>
              <a:t>Write an outline of what happens on Page 17 (or about Page 4-5)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r>
              <a:rPr lang="en-GB" i="1" dirty="0"/>
              <a:t>15 Minutes</a:t>
            </a:r>
          </a:p>
          <a:p>
            <a:pPr>
              <a:buFont typeface="Arial" pitchFamily="34" charset="0"/>
              <a:buChar char="•"/>
            </a:pP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/>
              <a:t>Write another scene in direct relation. How is that reacted to on Page 30 (or page 7-8)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0" y="2286000"/>
            <a:ext cx="7772400" cy="1362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/>
              <a:t>Recap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0" y="2286000"/>
            <a:ext cx="7772400" cy="1362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/>
              <a:t>Dialogue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/>
              <a:t>Text</a:t>
            </a:r>
          </a:p>
          <a:p>
            <a:pPr>
              <a:buNone/>
            </a:pPr>
            <a:endParaRPr lang="en-GB" sz="2400" b="1" dirty="0"/>
          </a:p>
          <a:p>
            <a:r>
              <a:rPr lang="en-GB" sz="2400" dirty="0"/>
              <a:t>Text – What is said</a:t>
            </a:r>
          </a:p>
          <a:p>
            <a:r>
              <a:rPr lang="en-GB" sz="2400" dirty="0"/>
              <a:t>Subtext – What is meant</a:t>
            </a:r>
          </a:p>
          <a:p>
            <a:r>
              <a:rPr lang="en-GB" sz="2400" dirty="0"/>
              <a:t>Context – The situation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914400"/>
            <a:ext cx="7162800" cy="38401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/>
              <a:t>What is Subtext?</a:t>
            </a:r>
          </a:p>
          <a:p>
            <a:pPr>
              <a:buNone/>
            </a:pPr>
            <a:endParaRPr lang="en-GB" sz="2400" b="1" dirty="0"/>
          </a:p>
          <a:p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3" name="Picture 2" descr="fa53c1c316810e447e993d33c64842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400" y="2133600"/>
            <a:ext cx="4114800" cy="41148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GB" sz="2400" b="1" dirty="0"/>
              <a:t>Subtext </a:t>
            </a:r>
          </a:p>
          <a:p>
            <a:pPr>
              <a:buNone/>
            </a:pPr>
            <a:endParaRPr lang="en-GB" sz="2400" b="1" dirty="0"/>
          </a:p>
          <a:p>
            <a:r>
              <a:rPr lang="en-GB" sz="2400" dirty="0"/>
              <a:t>What a Character says </a:t>
            </a:r>
            <a:r>
              <a:rPr lang="en-GB" sz="2400" dirty="0" err="1"/>
              <a:t>vs</a:t>
            </a:r>
            <a:r>
              <a:rPr lang="en-GB" sz="2400" dirty="0"/>
              <a:t> What they mean (doesn’t mean it can’t be conversational)</a:t>
            </a:r>
          </a:p>
          <a:p>
            <a:endParaRPr lang="en-GB" sz="2400" dirty="0"/>
          </a:p>
          <a:p>
            <a:r>
              <a:rPr lang="en-GB" sz="2400" dirty="0"/>
              <a:t>Subtext is related to motive</a:t>
            </a:r>
          </a:p>
          <a:p>
            <a:endParaRPr lang="en-GB" sz="2400" dirty="0"/>
          </a:p>
          <a:p>
            <a:r>
              <a:rPr lang="en-GB" sz="2400" dirty="0"/>
              <a:t>Many elements can have subtext – </a:t>
            </a:r>
            <a:r>
              <a:rPr lang="en-GB" sz="2400" dirty="0" err="1"/>
              <a:t>eg</a:t>
            </a:r>
            <a:r>
              <a:rPr lang="en-GB" sz="2400" dirty="0"/>
              <a:t> the music, set design </a:t>
            </a:r>
            <a:r>
              <a:rPr lang="en-GB" sz="2400" dirty="0" err="1"/>
              <a:t>ect</a:t>
            </a:r>
            <a:r>
              <a:rPr lang="en-GB" sz="2400" dirty="0"/>
              <a:t>... If  possible show don’t tell</a:t>
            </a:r>
          </a:p>
          <a:p>
            <a:endParaRPr lang="en-GB" sz="2400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EB8622E-ADFB-4D17-ADA8-767D8DAE9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4F08119-89FC-42E8-8F15-E7AA7F07A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752600"/>
            <a:ext cx="7633742" cy="3593591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https://www.youtube.com/watch?v=2JhnigAQmd8</a:t>
            </a:r>
            <a:r>
              <a:rPr lang="en-GB" dirty="0"/>
              <a:t> </a:t>
            </a:r>
            <a:r>
              <a:rPr lang="en-GB" dirty="0">
                <a:hlinkClick r:id="rId3"/>
              </a:rPr>
              <a:t>–</a:t>
            </a:r>
            <a:r>
              <a:rPr lang="en-GB" dirty="0"/>
              <a:t> The </a:t>
            </a:r>
            <a:r>
              <a:rPr lang="en-GB" dirty="0" smtClean="0"/>
              <a:t>Room</a:t>
            </a: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://www.youtube.com/watch?v=qLblwVUEHyw</a:t>
            </a:r>
            <a:r>
              <a:rPr lang="en-GB" dirty="0"/>
              <a:t> </a:t>
            </a:r>
            <a:r>
              <a:rPr lang="en-GB" dirty="0">
                <a:hlinkClick r:id="rId4"/>
              </a:rPr>
              <a:t>–</a:t>
            </a:r>
            <a:r>
              <a:rPr lang="en-GB" dirty="0"/>
              <a:t> Annie Hall</a:t>
            </a:r>
            <a:endParaRPr lang="en-GB" dirty="0">
              <a:hlinkClick r:id="rId4"/>
            </a:endParaRPr>
          </a:p>
          <a:p>
            <a:r>
              <a:rPr lang="en-GB" dirty="0">
                <a:hlinkClick r:id="rId4"/>
              </a:rPr>
              <a:t>https://www.youtube.com/watch?v=XKXCZhA328A</a:t>
            </a:r>
            <a:r>
              <a:rPr lang="en-GB" dirty="0"/>
              <a:t> – Sideways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187307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76300" y="914400"/>
            <a:ext cx="7391400" cy="40687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sz="1600" b="1" dirty="0"/>
              <a:t>Understanding a Character’s Role can help the dialogue</a:t>
            </a:r>
          </a:p>
          <a:p>
            <a:pPr>
              <a:buNone/>
            </a:pPr>
            <a:r>
              <a:rPr lang="en-GB" sz="1600" b="1" dirty="0"/>
              <a:t>Dialogue needs a purpose</a:t>
            </a:r>
          </a:p>
          <a:p>
            <a:pPr>
              <a:buNone/>
            </a:pPr>
            <a:endParaRPr lang="en-GB" sz="1600" b="1" dirty="0"/>
          </a:p>
          <a:p>
            <a:pPr>
              <a:buNone/>
            </a:pPr>
            <a:r>
              <a:rPr lang="en-GB" sz="1600" b="1" dirty="0"/>
              <a:t>Ask yourself:</a:t>
            </a:r>
          </a:p>
          <a:p>
            <a:pPr>
              <a:buNone/>
            </a:pPr>
            <a:endParaRPr lang="en-GB" sz="1600" b="1" dirty="0"/>
          </a:p>
          <a:p>
            <a:r>
              <a:rPr lang="en-GB" sz="1600" dirty="0"/>
              <a:t>What is </a:t>
            </a:r>
            <a:r>
              <a:rPr lang="en-GB" sz="1600" dirty="0" smtClean="0"/>
              <a:t>the motive </a:t>
            </a:r>
            <a:r>
              <a:rPr lang="en-GB" sz="1600" dirty="0"/>
              <a:t>of your character?</a:t>
            </a:r>
          </a:p>
          <a:p>
            <a:r>
              <a:rPr lang="en-GB" sz="1600" dirty="0"/>
              <a:t>What function is the dialogue serving (is it comic relief, are we finding out important information, learning about character?)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endParaRPr lang="en-GB" sz="2400" b="1" dirty="0"/>
          </a:p>
          <a:p>
            <a:endParaRPr lang="en-GB" sz="2400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000" y="1752600"/>
            <a:ext cx="6858000" cy="2862322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 smtClean="0"/>
              <a:t>In pairs, write </a:t>
            </a:r>
            <a:r>
              <a:rPr lang="en-GB" dirty="0"/>
              <a:t>a scene about a couple who are buying a piece of furniture from a furniture shop. The dialogue revolves solely around the item (the size, colour, the kind </a:t>
            </a:r>
            <a:r>
              <a:rPr lang="en-GB" dirty="0" err="1"/>
              <a:t>ect</a:t>
            </a:r>
            <a:r>
              <a:rPr lang="en-GB" dirty="0"/>
              <a:t>.) In reality however it is about their relationship.</a:t>
            </a:r>
          </a:p>
          <a:p>
            <a:pPr>
              <a:buNone/>
            </a:pPr>
            <a:endParaRPr lang="en-GB" i="1" dirty="0"/>
          </a:p>
          <a:p>
            <a:pPr>
              <a:buNone/>
            </a:pPr>
            <a:r>
              <a:rPr lang="en-GB" i="1" dirty="0"/>
              <a:t>20 Minutes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4F08119-89FC-42E8-8F15-E7AA7F07A4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990600"/>
            <a:ext cx="7633742" cy="3593591"/>
          </a:xfrm>
        </p:spPr>
        <p:txBody>
          <a:bodyPr/>
          <a:lstStyle/>
          <a:p>
            <a:pPr>
              <a:buNone/>
            </a:pPr>
            <a:r>
              <a:rPr lang="en-GB" b="1" dirty="0"/>
              <a:t>Ways to improve writing your dialogue:</a:t>
            </a:r>
          </a:p>
          <a:p>
            <a:endParaRPr lang="en-GB" dirty="0"/>
          </a:p>
          <a:p>
            <a:r>
              <a:rPr lang="en-GB" dirty="0"/>
              <a:t>Listen to how people talk</a:t>
            </a:r>
          </a:p>
          <a:p>
            <a:r>
              <a:rPr lang="en-GB" dirty="0"/>
              <a:t>Speak your dialogue aloud whilst writing</a:t>
            </a:r>
          </a:p>
          <a:p>
            <a:r>
              <a:rPr lang="en-GB" dirty="0"/>
              <a:t>Spend a day in the mind of one your characters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187307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14400" y="2286000"/>
            <a:ext cx="7772400" cy="1362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/>
              <a:t>Beats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52575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b="1" dirty="0"/>
              <a:t>Movie Beats</a:t>
            </a:r>
          </a:p>
          <a:p>
            <a:pPr>
              <a:buNone/>
            </a:pPr>
            <a:endParaRPr lang="en-GB" sz="2400" b="1" dirty="0"/>
          </a:p>
          <a:p>
            <a:r>
              <a:rPr lang="en-GB" sz="2400" dirty="0"/>
              <a:t>15 Beats in a movie</a:t>
            </a:r>
          </a:p>
          <a:p>
            <a:r>
              <a:rPr lang="en-GB" sz="2400" dirty="0"/>
              <a:t>Beat can also refer to an important moment 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2400" b="1" dirty="0" smtClean="0"/>
              <a:t>Examples:</a:t>
            </a:r>
          </a:p>
          <a:p>
            <a:pPr>
              <a:buNone/>
            </a:pPr>
            <a:endParaRPr lang="en-GB" sz="2400" b="1" dirty="0" smtClean="0"/>
          </a:p>
          <a:p>
            <a:r>
              <a:rPr lang="en-GB" sz="2400" dirty="0" smtClean="0">
                <a:hlinkClick r:id="rId2"/>
              </a:rPr>
              <a:t>https://www.youtube.com/watch?v=INPtw-HHtnw</a:t>
            </a:r>
            <a:r>
              <a:rPr lang="en-GB" sz="2400" dirty="0" smtClean="0"/>
              <a:t> – In Treatment</a:t>
            </a:r>
          </a:p>
          <a:p>
            <a:endParaRPr lang="en-GB" sz="2400" dirty="0" smtClean="0"/>
          </a:p>
          <a:p>
            <a:r>
              <a:rPr lang="en-GB" sz="2400" dirty="0" smtClean="0">
                <a:hlinkClick r:id="rId3"/>
              </a:rPr>
              <a:t>https://www.youtube.com/watch?v=xDAsABdkWSc&amp;t=148s</a:t>
            </a:r>
            <a:r>
              <a:rPr lang="en-GB" sz="2400" dirty="0" smtClean="0"/>
              <a:t> - Whiplash</a:t>
            </a:r>
          </a:p>
          <a:p>
            <a:endParaRPr lang="en-GB" sz="2400" dirty="0" smtClean="0"/>
          </a:p>
          <a:p>
            <a:r>
              <a:rPr lang="en-GB" sz="2400" dirty="0" smtClean="0">
                <a:hlinkClick r:id="rId4"/>
              </a:rPr>
              <a:t>https://www.youtube.com/watch?v=Z-365iujWk8</a:t>
            </a:r>
            <a:r>
              <a:rPr lang="en-GB" sz="2400" dirty="0" smtClean="0"/>
              <a:t> - Castaway</a:t>
            </a:r>
          </a:p>
          <a:p>
            <a:pPr>
              <a:buNone/>
            </a:pPr>
            <a:endParaRPr lang="en-GB" sz="2400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000" y="1752600"/>
            <a:ext cx="6858000" cy="1754326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r>
              <a:rPr lang="en-GB" dirty="0" smtClean="0"/>
              <a:t>Go through the beat sheet and start filling it for potential ideas for your scripts</a:t>
            </a:r>
            <a:endParaRPr lang="en-GB" i="1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14400" y="2286000"/>
            <a:ext cx="7772400" cy="13620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 smtClean="0"/>
              <a:t>Adaptation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52575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one flew over the cuckoo's n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04800"/>
            <a:ext cx="2050642" cy="3048000"/>
          </a:xfrm>
          <a:prstGeom prst="rect">
            <a:avLst/>
          </a:prstGeom>
          <a:noFill/>
        </p:spPr>
      </p:pic>
      <p:pic>
        <p:nvPicPr>
          <p:cNvPr id="1028" name="Picture 4" descr="Image result for lord of the ring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3429000"/>
            <a:ext cx="1905000" cy="2667000"/>
          </a:xfrm>
          <a:prstGeom prst="rect">
            <a:avLst/>
          </a:prstGeom>
          <a:noFill/>
        </p:spPr>
      </p:pic>
      <p:sp>
        <p:nvSpPr>
          <p:cNvPr id="1030" name="AutoShape 6" descr="Image result for blade runn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BRUNN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19600" y="381000"/>
            <a:ext cx="1905000" cy="2895600"/>
          </a:xfrm>
          <a:prstGeom prst="rect">
            <a:avLst/>
          </a:prstGeom>
        </p:spPr>
      </p:pic>
      <p:pic>
        <p:nvPicPr>
          <p:cNvPr id="1032" name="Picture 8" descr="Image result for The Shawshank Redempti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0" y="3429000"/>
            <a:ext cx="1866900" cy="2667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95525753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668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b="1" dirty="0" smtClean="0"/>
              <a:t>Adaptation</a:t>
            </a:r>
            <a:endParaRPr lang="en-GB" sz="2400" b="1" dirty="0"/>
          </a:p>
          <a:p>
            <a:pPr>
              <a:buNone/>
            </a:pPr>
            <a:endParaRPr lang="en-GB" sz="2400" b="1" dirty="0"/>
          </a:p>
          <a:p>
            <a:r>
              <a:rPr lang="en-GB" sz="2400" dirty="0" smtClean="0"/>
              <a:t>What to edit out and what to keep?</a:t>
            </a:r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i="1" dirty="0" smtClean="0"/>
              <a:t>‘Just </a:t>
            </a:r>
            <a:r>
              <a:rPr lang="en-GB" sz="2400" i="1" dirty="0" smtClean="0"/>
              <a:t>keep in mind that a novel is 200-300 pages of dense </a:t>
            </a:r>
            <a:r>
              <a:rPr lang="en-GB" sz="2400" i="1" dirty="0" smtClean="0"/>
              <a:t>introspection</a:t>
            </a:r>
          </a:p>
          <a:p>
            <a:pPr>
              <a:buNone/>
            </a:pPr>
            <a:r>
              <a:rPr lang="en-GB" sz="2400" i="1" dirty="0" smtClean="0"/>
              <a:t>and </a:t>
            </a:r>
            <a:r>
              <a:rPr lang="en-GB" sz="2400" i="1" dirty="0" smtClean="0"/>
              <a:t>a screenplay is 90-120 pages of visual </a:t>
            </a:r>
            <a:r>
              <a:rPr lang="en-GB" sz="2400" i="1" dirty="0" smtClean="0"/>
              <a:t>action’</a:t>
            </a:r>
            <a:endParaRPr lang="en-GB" sz="2400" i="1" dirty="0" smtClean="0"/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i="1" dirty="0" smtClean="0"/>
              <a:t>   </a:t>
            </a:r>
            <a:endParaRPr lang="en-GB" sz="2400" i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668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b="1" dirty="0" smtClean="0"/>
              <a:t>Fairy Tales and Myth</a:t>
            </a:r>
          </a:p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r>
              <a:rPr lang="en-GB" sz="2400" dirty="0" smtClean="0"/>
              <a:t>Numerous films and TV Shows based on Fairy tales, folklore, myths and legends</a:t>
            </a:r>
          </a:p>
          <a:p>
            <a:endParaRPr lang="en-GB" sz="2400" dirty="0"/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i="1" dirty="0" smtClean="0"/>
              <a:t>   </a:t>
            </a:r>
            <a:endParaRPr lang="en-GB" sz="2400" i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3" name="Picture 2" descr="O broth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2400" y="2971800"/>
            <a:ext cx="1743075" cy="2619375"/>
          </a:xfrm>
          <a:prstGeom prst="rect">
            <a:avLst/>
          </a:prstGeom>
        </p:spPr>
      </p:pic>
      <p:pic>
        <p:nvPicPr>
          <p:cNvPr id="4" name="Picture 3" descr="Beauty_and_the_Beast_2017_pos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81200" y="2971800"/>
            <a:ext cx="1771889" cy="2625618"/>
          </a:xfrm>
          <a:prstGeom prst="rect">
            <a:avLst/>
          </a:prstGeom>
        </p:spPr>
      </p:pic>
      <p:pic>
        <p:nvPicPr>
          <p:cNvPr id="6" name="Picture 5" descr="Th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43600" y="2971800"/>
            <a:ext cx="1727848" cy="2590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obra-and-mongoose.te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81600" y="3352800"/>
            <a:ext cx="2857500" cy="2952750"/>
          </a:xfrm>
          <a:prstGeom prst="rect">
            <a:avLst/>
          </a:prstGeom>
        </p:spPr>
      </p:pic>
      <p:pic>
        <p:nvPicPr>
          <p:cNvPr id="6" name="Picture 5" descr="Gele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400" y="1295400"/>
            <a:ext cx="3967162" cy="26615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352800" y="533400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Folk-tale motif</a:t>
            </a:r>
            <a:endParaRPr lang="en-GB" b="1" dirty="0"/>
          </a:p>
        </p:txBody>
      </p:sp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66800" y="1066800"/>
            <a:ext cx="7620000" cy="4221163"/>
          </a:xfrm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b="1" dirty="0" err="1" smtClean="0"/>
              <a:t>Gelert</a:t>
            </a:r>
            <a:endParaRPr lang="en-GB" sz="2400" b="1" dirty="0"/>
          </a:p>
          <a:p>
            <a:pPr>
              <a:buNone/>
            </a:pPr>
            <a:endParaRPr lang="en-GB" sz="2400" b="1" dirty="0"/>
          </a:p>
          <a:p>
            <a:r>
              <a:rPr lang="en-GB" sz="2400" dirty="0" smtClean="0"/>
              <a:t>How do you interpret the story? And what are its main messages?</a:t>
            </a:r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endParaRPr lang="en-GB" sz="2400" b="1" dirty="0" smtClean="0"/>
          </a:p>
          <a:p>
            <a:endParaRPr lang="en-GB" sz="2400" b="1" dirty="0" smtClean="0"/>
          </a:p>
          <a:p>
            <a:pPr>
              <a:buNone/>
            </a:pPr>
            <a:endParaRPr lang="en-GB" sz="2400" b="1" dirty="0" smtClean="0"/>
          </a:p>
          <a:p>
            <a:pPr>
              <a:buNone/>
            </a:pPr>
            <a:r>
              <a:rPr lang="en-GB" sz="2400" i="1" dirty="0" smtClean="0"/>
              <a:t>   </a:t>
            </a:r>
            <a:endParaRPr lang="en-GB" sz="2400" i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978009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000" y="1371600"/>
            <a:ext cx="6858000" cy="3416320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b="1" dirty="0"/>
              <a:t>Exercise:</a:t>
            </a:r>
          </a:p>
          <a:p>
            <a:pPr>
              <a:buNone/>
            </a:pPr>
            <a:endParaRPr lang="en-GB" b="1" dirty="0"/>
          </a:p>
          <a:p>
            <a:pPr>
              <a:buNone/>
            </a:pPr>
            <a:endParaRPr lang="en-GB" b="1" i="1" dirty="0"/>
          </a:p>
          <a:p>
            <a:pPr>
              <a:buNone/>
            </a:pPr>
            <a:r>
              <a:rPr lang="en-GB" i="1" dirty="0" smtClean="0"/>
              <a:t>Read the story of </a:t>
            </a:r>
            <a:r>
              <a:rPr lang="en-GB" i="1" dirty="0" err="1" smtClean="0"/>
              <a:t>Gelert</a:t>
            </a:r>
            <a:r>
              <a:rPr lang="en-GB" i="1" dirty="0" smtClean="0"/>
              <a:t>. </a:t>
            </a:r>
          </a:p>
          <a:p>
            <a:pPr>
              <a:buNone/>
            </a:pPr>
            <a:endParaRPr lang="en-GB" i="1" dirty="0" smtClean="0"/>
          </a:p>
          <a:p>
            <a:pPr>
              <a:buNone/>
            </a:pPr>
            <a:r>
              <a:rPr lang="en-GB" i="1" dirty="0" smtClean="0"/>
              <a:t>Based on the tools and techniques used so far, begin adapting the story in your own way. You can be as literal or as artistic as you like.</a:t>
            </a:r>
          </a:p>
          <a:p>
            <a:pPr>
              <a:buNone/>
            </a:pPr>
            <a:endParaRPr lang="en-GB" i="1" dirty="0" smtClean="0"/>
          </a:p>
          <a:p>
            <a:pPr>
              <a:buNone/>
            </a:pPr>
            <a:r>
              <a:rPr lang="en-GB" i="1" dirty="0" smtClean="0"/>
              <a:t>Consider the overall structure, the central characters, and the beats (plot beats, and beats in the dialogue if writing scenes)</a:t>
            </a:r>
            <a:endParaRPr lang="en-GB" i="1" dirty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2994</TotalTime>
  <Words>936</Words>
  <Application>Microsoft Office PowerPoint</Application>
  <PresentationFormat>On-screen Show (4:3)</PresentationFormat>
  <Paragraphs>298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Badge</vt:lpstr>
      <vt:lpstr>Scriptwriting: The Stage and Beyond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Examples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sam</dc:creator>
  <cp:lastModifiedBy>sam</cp:lastModifiedBy>
  <cp:revision>263</cp:revision>
  <dcterms:created xsi:type="dcterms:W3CDTF">2006-08-16T00:00:00Z</dcterms:created>
  <dcterms:modified xsi:type="dcterms:W3CDTF">2020-02-20T22:38:10Z</dcterms:modified>
</cp:coreProperties>
</file>