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8288000" cy="10287000"/>
  <p:notesSz cx="6858000" cy="9144000"/>
  <p:embeddedFontLst>
    <p:embeddedFont>
      <p:font typeface="Codec Pro" charset="1" panose="00000500000000000000"/>
      <p:regular r:id="rId19"/>
    </p:embeddedFont>
    <p:embeddedFont>
      <p:font typeface="Pattanakarn Condensed Medium" charset="1" panose="00000000000000000000"/>
      <p:regular r:id="rId20"/>
    </p:embeddedFont>
    <p:embeddedFont>
      <p:font typeface="Codec Pro Bold" charset="1" panose="00000600000000000000"/>
      <p:regular r:id="rId21"/>
    </p:embeddedFont>
    <p:embeddedFont>
      <p:font typeface="Pattanakarn Condensed" charset="1" panose="0000000000000000000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5.jpeg" Type="http://schemas.openxmlformats.org/officeDocument/2006/relationships/image"/><Relationship Id="rId5" Target="../media/image1.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jpe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9.jpeg" Type="http://schemas.openxmlformats.org/officeDocument/2006/relationships/image"/><Relationship Id="rId5" Target="../media/image10.jpeg" Type="http://schemas.openxmlformats.org/officeDocument/2006/relationships/image"/><Relationship Id="rId6" Target="../media/image1.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 Id="rId5" Target="../media/image11.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7.png" Type="http://schemas.openxmlformats.org/officeDocument/2006/relationships/image"/><Relationship Id="rId4" Target="../media/image8.svg" Type="http://schemas.openxmlformats.org/officeDocument/2006/relationships/image"/><Relationship Id="rId5" Target="../media/image12.jpeg" Type="http://schemas.openxmlformats.org/officeDocument/2006/relationships/image"/><Relationship Id="rId6" Target="../media/image13.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 Id="rId5" Target="../media/image14.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 Id="rId5" Target="../media/image15.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jpeg" Type="http://schemas.openxmlformats.org/officeDocument/2006/relationships/image"/><Relationship Id="rId3" Target="../media/image17.jpe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png" Type="http://schemas.openxmlformats.org/officeDocument/2006/relationships/image"/><Relationship Id="rId7" Target="../media/image18.png" Type="http://schemas.openxmlformats.org/officeDocument/2006/relationships/image"/><Relationship Id="rId8" Target="../media/image19.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true" flipV="true" rot="0">
            <a:off x="7386800" y="2763449"/>
            <a:ext cx="6210426" cy="6210426"/>
          </a:xfrm>
          <a:custGeom>
            <a:avLst/>
            <a:gdLst/>
            <a:ahLst/>
            <a:cxnLst/>
            <a:rect r="r" b="b" t="t" l="l"/>
            <a:pathLst>
              <a:path h="6210426" w="6210426">
                <a:moveTo>
                  <a:pt x="6210426" y="6210426"/>
                </a:moveTo>
                <a:lnTo>
                  <a:pt x="0" y="6210426"/>
                </a:lnTo>
                <a:lnTo>
                  <a:pt x="0" y="0"/>
                </a:lnTo>
                <a:lnTo>
                  <a:pt x="6210426" y="0"/>
                </a:lnTo>
                <a:lnTo>
                  <a:pt x="6210426" y="6210426"/>
                </a:lnTo>
                <a:close/>
              </a:path>
            </a:pathLst>
          </a:custGeom>
          <a:blipFill>
            <a:blip r:embed="rId2"/>
            <a:stretch>
              <a:fillRect l="0" t="0" r="0" b="0"/>
            </a:stretch>
          </a:blipFill>
        </p:spPr>
      </p:sp>
      <p:sp>
        <p:nvSpPr>
          <p:cNvPr name="Freeform 3" id="3"/>
          <p:cNvSpPr/>
          <p:nvPr/>
        </p:nvSpPr>
        <p:spPr>
          <a:xfrm flipH="true" flipV="true" rot="0">
            <a:off x="3276058" y="-4222338"/>
            <a:ext cx="6210426" cy="6210426"/>
          </a:xfrm>
          <a:custGeom>
            <a:avLst/>
            <a:gdLst/>
            <a:ahLst/>
            <a:cxnLst/>
            <a:rect r="r" b="b" t="t" l="l"/>
            <a:pathLst>
              <a:path h="6210426" w="6210426">
                <a:moveTo>
                  <a:pt x="6210426" y="6210426"/>
                </a:moveTo>
                <a:lnTo>
                  <a:pt x="0" y="6210426"/>
                </a:lnTo>
                <a:lnTo>
                  <a:pt x="0" y="0"/>
                </a:lnTo>
                <a:lnTo>
                  <a:pt x="6210426" y="0"/>
                </a:lnTo>
                <a:lnTo>
                  <a:pt x="6210426" y="6210426"/>
                </a:lnTo>
                <a:close/>
              </a:path>
            </a:pathLst>
          </a:custGeom>
          <a:blipFill>
            <a:blip r:embed="rId2"/>
            <a:stretch>
              <a:fillRect l="0" t="0" r="0" b="0"/>
            </a:stretch>
          </a:blipFill>
        </p:spPr>
      </p:sp>
      <p:grpSp>
        <p:nvGrpSpPr>
          <p:cNvPr name="Group 4" id="4"/>
          <p:cNvGrpSpPr/>
          <p:nvPr/>
        </p:nvGrpSpPr>
        <p:grpSpPr>
          <a:xfrm rot="0">
            <a:off x="12774708" y="665559"/>
            <a:ext cx="4850588" cy="4477941"/>
            <a:chOff x="0" y="0"/>
            <a:chExt cx="1277521" cy="1179375"/>
          </a:xfrm>
        </p:grpSpPr>
        <p:sp>
          <p:nvSpPr>
            <p:cNvPr name="Freeform 5" id="5"/>
            <p:cNvSpPr/>
            <p:nvPr/>
          </p:nvSpPr>
          <p:spPr>
            <a:xfrm flipH="false" flipV="false" rot="0">
              <a:off x="0" y="0"/>
              <a:ext cx="1277521" cy="1179375"/>
            </a:xfrm>
            <a:custGeom>
              <a:avLst/>
              <a:gdLst/>
              <a:ahLst/>
              <a:cxnLst/>
              <a:rect r="r" b="b" t="t" l="l"/>
              <a:pathLst>
                <a:path h="1179375" w="1277521">
                  <a:moveTo>
                    <a:pt x="0" y="0"/>
                  </a:moveTo>
                  <a:lnTo>
                    <a:pt x="1277521" y="0"/>
                  </a:lnTo>
                  <a:lnTo>
                    <a:pt x="1277521" y="1179375"/>
                  </a:lnTo>
                  <a:lnTo>
                    <a:pt x="0" y="1179375"/>
                  </a:lnTo>
                  <a:close/>
                </a:path>
              </a:pathLst>
            </a:custGeom>
            <a:gradFill rotWithShape="true">
              <a:gsLst>
                <a:gs pos="0">
                  <a:srgbClr val="B814CB">
                    <a:alpha val="100000"/>
                  </a:srgbClr>
                </a:gs>
                <a:gs pos="100000">
                  <a:srgbClr val="3725C9">
                    <a:alpha val="100000"/>
                  </a:srgbClr>
                </a:gs>
              </a:gsLst>
              <a:lin ang="2700000"/>
            </a:gradFill>
          </p:spPr>
        </p:sp>
        <p:sp>
          <p:nvSpPr>
            <p:cNvPr name="TextBox 6" id="6"/>
            <p:cNvSpPr txBox="true"/>
            <p:nvPr/>
          </p:nvSpPr>
          <p:spPr>
            <a:xfrm>
              <a:off x="0" y="-66675"/>
              <a:ext cx="1277521" cy="1246050"/>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0">
            <a:off x="10709068" y="3923109"/>
            <a:ext cx="727710" cy="4477941"/>
            <a:chOff x="0" y="0"/>
            <a:chExt cx="191660" cy="1179375"/>
          </a:xfrm>
        </p:grpSpPr>
        <p:sp>
          <p:nvSpPr>
            <p:cNvPr name="Freeform 8" id="8"/>
            <p:cNvSpPr/>
            <p:nvPr/>
          </p:nvSpPr>
          <p:spPr>
            <a:xfrm flipH="false" flipV="false" rot="0">
              <a:off x="0" y="0"/>
              <a:ext cx="191660" cy="1179375"/>
            </a:xfrm>
            <a:custGeom>
              <a:avLst/>
              <a:gdLst/>
              <a:ahLst/>
              <a:cxnLst/>
              <a:rect r="r" b="b" t="t" l="l"/>
              <a:pathLst>
                <a:path h="1179375" w="191660">
                  <a:moveTo>
                    <a:pt x="0" y="0"/>
                  </a:moveTo>
                  <a:lnTo>
                    <a:pt x="191660" y="0"/>
                  </a:lnTo>
                  <a:lnTo>
                    <a:pt x="191660" y="1179375"/>
                  </a:lnTo>
                  <a:lnTo>
                    <a:pt x="0" y="1179375"/>
                  </a:lnTo>
                  <a:close/>
                </a:path>
              </a:pathLst>
            </a:custGeom>
            <a:gradFill rotWithShape="true">
              <a:gsLst>
                <a:gs pos="0">
                  <a:srgbClr val="B814CB">
                    <a:alpha val="100000"/>
                  </a:srgbClr>
                </a:gs>
                <a:gs pos="100000">
                  <a:srgbClr val="3725C9">
                    <a:alpha val="100000"/>
                  </a:srgbClr>
                </a:gs>
              </a:gsLst>
              <a:lin ang="2700000"/>
            </a:gradFill>
          </p:spPr>
        </p:sp>
        <p:sp>
          <p:nvSpPr>
            <p:cNvPr name="TextBox 9" id="9"/>
            <p:cNvSpPr txBox="true"/>
            <p:nvPr/>
          </p:nvSpPr>
          <p:spPr>
            <a:xfrm>
              <a:off x="0" y="-66675"/>
              <a:ext cx="191660" cy="1246050"/>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11091973" y="1028700"/>
            <a:ext cx="6167327" cy="7372350"/>
            <a:chOff x="0" y="0"/>
            <a:chExt cx="8223103" cy="9829800"/>
          </a:xfrm>
        </p:grpSpPr>
        <p:pic>
          <p:nvPicPr>
            <p:cNvPr name="Picture 11" id="11"/>
            <p:cNvPicPr>
              <a:picLocks noChangeAspect="true"/>
            </p:cNvPicPr>
            <p:nvPr/>
          </p:nvPicPr>
          <p:blipFill>
            <a:blip r:embed="rId3"/>
            <a:srcRect l="22115" t="0" r="22115" b="0"/>
            <a:stretch>
              <a:fillRect/>
            </a:stretch>
          </p:blipFill>
          <p:spPr>
            <a:xfrm flipH="false" flipV="false">
              <a:off x="0" y="0"/>
              <a:ext cx="8223103" cy="9829800"/>
            </a:xfrm>
            <a:prstGeom prst="rect">
              <a:avLst/>
            </a:prstGeom>
          </p:spPr>
        </p:pic>
      </p:grpSp>
      <p:grpSp>
        <p:nvGrpSpPr>
          <p:cNvPr name="Group 12" id="12"/>
          <p:cNvGrpSpPr/>
          <p:nvPr/>
        </p:nvGrpSpPr>
        <p:grpSpPr>
          <a:xfrm rot="0">
            <a:off x="-142875" y="9017767"/>
            <a:ext cx="18573750" cy="917403"/>
            <a:chOff x="0" y="0"/>
            <a:chExt cx="4891852" cy="241621"/>
          </a:xfrm>
        </p:grpSpPr>
        <p:sp>
          <p:nvSpPr>
            <p:cNvPr name="Freeform 13" id="13"/>
            <p:cNvSpPr/>
            <p:nvPr/>
          </p:nvSpPr>
          <p:spPr>
            <a:xfrm flipH="false" flipV="false" rot="0">
              <a:off x="0" y="0"/>
              <a:ext cx="4891852" cy="241621"/>
            </a:xfrm>
            <a:custGeom>
              <a:avLst/>
              <a:gdLst/>
              <a:ahLst/>
              <a:cxnLst/>
              <a:rect r="r" b="b" t="t" l="l"/>
              <a:pathLst>
                <a:path h="241621" w="4891852">
                  <a:moveTo>
                    <a:pt x="0" y="0"/>
                  </a:moveTo>
                  <a:lnTo>
                    <a:pt x="4891852" y="0"/>
                  </a:lnTo>
                  <a:lnTo>
                    <a:pt x="4891852" y="241621"/>
                  </a:lnTo>
                  <a:lnTo>
                    <a:pt x="0" y="241621"/>
                  </a:lnTo>
                  <a:close/>
                </a:path>
              </a:pathLst>
            </a:custGeom>
            <a:gradFill rotWithShape="true">
              <a:gsLst>
                <a:gs pos="0">
                  <a:srgbClr val="B814CB">
                    <a:alpha val="100000"/>
                  </a:srgbClr>
                </a:gs>
                <a:gs pos="100000">
                  <a:srgbClr val="3725C9">
                    <a:alpha val="100000"/>
                  </a:srgbClr>
                </a:gs>
              </a:gsLst>
              <a:lin ang="2700000"/>
            </a:gradFill>
          </p:spPr>
        </p:sp>
        <p:sp>
          <p:nvSpPr>
            <p:cNvPr name="TextBox 14" id="14"/>
            <p:cNvSpPr txBox="true"/>
            <p:nvPr/>
          </p:nvSpPr>
          <p:spPr>
            <a:xfrm>
              <a:off x="0" y="-66675"/>
              <a:ext cx="4891852" cy="308296"/>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2700000">
            <a:off x="10869960" y="241895"/>
            <a:ext cx="1242341" cy="2388166"/>
            <a:chOff x="0" y="0"/>
            <a:chExt cx="327201" cy="628982"/>
          </a:xfrm>
        </p:grpSpPr>
        <p:sp>
          <p:nvSpPr>
            <p:cNvPr name="Freeform 16" id="16"/>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17" id="17"/>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14175637" y="7124885"/>
            <a:ext cx="4255238" cy="660454"/>
            <a:chOff x="0" y="0"/>
            <a:chExt cx="1120721" cy="173947"/>
          </a:xfrm>
        </p:grpSpPr>
        <p:sp>
          <p:nvSpPr>
            <p:cNvPr name="Freeform 19" id="19"/>
            <p:cNvSpPr/>
            <p:nvPr/>
          </p:nvSpPr>
          <p:spPr>
            <a:xfrm flipH="false" flipV="false" rot="0">
              <a:off x="0" y="0"/>
              <a:ext cx="1120721" cy="173947"/>
            </a:xfrm>
            <a:custGeom>
              <a:avLst/>
              <a:gdLst/>
              <a:ahLst/>
              <a:cxnLst/>
              <a:rect r="r" b="b" t="t" l="l"/>
              <a:pathLst>
                <a:path h="173947" w="1120721">
                  <a:moveTo>
                    <a:pt x="0" y="0"/>
                  </a:moveTo>
                  <a:lnTo>
                    <a:pt x="1120721" y="0"/>
                  </a:lnTo>
                  <a:lnTo>
                    <a:pt x="1120721" y="173947"/>
                  </a:lnTo>
                  <a:lnTo>
                    <a:pt x="0" y="173947"/>
                  </a:lnTo>
                  <a:close/>
                </a:path>
              </a:pathLst>
            </a:custGeom>
            <a:solidFill>
              <a:srgbClr val="D819E8"/>
            </a:solidFill>
          </p:spPr>
        </p:sp>
        <p:sp>
          <p:nvSpPr>
            <p:cNvPr name="TextBox 20" id="20"/>
            <p:cNvSpPr txBox="true"/>
            <p:nvPr/>
          </p:nvSpPr>
          <p:spPr>
            <a:xfrm>
              <a:off x="0" y="-66675"/>
              <a:ext cx="1120721" cy="240622"/>
            </a:xfrm>
            <a:prstGeom prst="rect">
              <a:avLst/>
            </a:prstGeom>
          </p:spPr>
          <p:txBody>
            <a:bodyPr anchor="ctr" rtlCol="false" tIns="50800" lIns="50800" bIns="50800" rIns="50800"/>
            <a:lstStyle/>
            <a:p>
              <a:pPr algn="ctr">
                <a:lnSpc>
                  <a:spcPts val="2659"/>
                </a:lnSpc>
              </a:pPr>
            </a:p>
          </p:txBody>
        </p:sp>
      </p:grpSp>
      <p:sp>
        <p:nvSpPr>
          <p:cNvPr name="TextBox 21" id="21"/>
          <p:cNvSpPr txBox="true"/>
          <p:nvPr/>
        </p:nvSpPr>
        <p:spPr>
          <a:xfrm rot="0">
            <a:off x="237767" y="1497404"/>
            <a:ext cx="10854206" cy="3217471"/>
          </a:xfrm>
          <a:prstGeom prst="rect">
            <a:avLst/>
          </a:prstGeom>
        </p:spPr>
        <p:txBody>
          <a:bodyPr anchor="t" rtlCol="false" tIns="0" lIns="0" bIns="0" rIns="0">
            <a:spAutoFit/>
          </a:bodyPr>
          <a:lstStyle/>
          <a:p>
            <a:pPr algn="l">
              <a:lnSpc>
                <a:spcPts val="4228"/>
              </a:lnSpc>
            </a:pPr>
          </a:p>
          <a:p>
            <a:pPr algn="l">
              <a:lnSpc>
                <a:spcPts val="4228"/>
              </a:lnSpc>
            </a:pPr>
            <a:r>
              <a:rPr lang="en-US" sz="3020">
                <a:solidFill>
                  <a:srgbClr val="FFFFFF"/>
                </a:solidFill>
                <a:latin typeface="Codec Pro"/>
                <a:ea typeface="Codec Pro"/>
                <a:cs typeface="Codec Pro"/>
                <a:sym typeface="Codec Pro"/>
              </a:rPr>
              <a:t>The Future of Work: Artificial Intelligence and Human Collaboration in Hotel and Hospitality</a:t>
            </a:r>
          </a:p>
          <a:p>
            <a:pPr algn="l">
              <a:lnSpc>
                <a:spcPts val="4228"/>
              </a:lnSpc>
            </a:pPr>
            <a:r>
              <a:rPr lang="en-US" sz="3020">
                <a:solidFill>
                  <a:srgbClr val="FFFFFF"/>
                </a:solidFill>
                <a:latin typeface="Codec Pro"/>
                <a:ea typeface="Codec Pro"/>
                <a:cs typeface="Codec Pro"/>
                <a:sym typeface="Codec Pro"/>
              </a:rPr>
              <a:t>  Wivenhoe House Hotel</a:t>
            </a:r>
          </a:p>
          <a:p>
            <a:pPr algn="l">
              <a:lnSpc>
                <a:spcPts val="4228"/>
              </a:lnSpc>
              <a:spcBef>
                <a:spcPct val="0"/>
              </a:spcBef>
            </a:pPr>
          </a:p>
          <a:p>
            <a:pPr algn="l">
              <a:lnSpc>
                <a:spcPts val="4228"/>
              </a:lnSpc>
              <a:spcBef>
                <a:spcPct val="0"/>
              </a:spcBef>
            </a:pPr>
          </a:p>
        </p:txBody>
      </p:sp>
      <p:sp>
        <p:nvSpPr>
          <p:cNvPr name="TextBox 22" id="22"/>
          <p:cNvSpPr txBox="true"/>
          <p:nvPr/>
        </p:nvSpPr>
        <p:spPr>
          <a:xfrm rot="0">
            <a:off x="6163973" y="7479400"/>
            <a:ext cx="4328040" cy="921650"/>
          </a:xfrm>
          <a:prstGeom prst="rect">
            <a:avLst/>
          </a:prstGeom>
        </p:spPr>
        <p:txBody>
          <a:bodyPr anchor="t" rtlCol="false" tIns="0" lIns="0" bIns="0" rIns="0">
            <a:spAutoFit/>
          </a:bodyPr>
          <a:lstStyle/>
          <a:p>
            <a:pPr algn="l">
              <a:lnSpc>
                <a:spcPts val="3595"/>
              </a:lnSpc>
            </a:pPr>
            <a:r>
              <a:rPr lang="en-US" sz="2567">
                <a:solidFill>
                  <a:srgbClr val="FFFFFF"/>
                </a:solidFill>
                <a:latin typeface="Codec Pro"/>
                <a:ea typeface="Codec Pro"/>
                <a:cs typeface="Codec Pro"/>
                <a:sym typeface="Codec Pro"/>
              </a:rPr>
              <a:t>Ancuta Mariana Racovita</a:t>
            </a:r>
          </a:p>
          <a:p>
            <a:pPr algn="l">
              <a:lnSpc>
                <a:spcPts val="3595"/>
              </a:lnSpc>
              <a:spcBef>
                <a:spcPct val="0"/>
              </a:spcBef>
            </a:pPr>
            <a:r>
              <a:rPr lang="en-US" sz="2567">
                <a:solidFill>
                  <a:srgbClr val="FFFFFF"/>
                </a:solidFill>
                <a:latin typeface="Codec Pro"/>
                <a:ea typeface="Codec Pro"/>
                <a:cs typeface="Codec Pro"/>
                <a:sym typeface="Codec Pro"/>
              </a:rPr>
              <a:t>Student number :2208682</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true" flipV="false" rot="0">
            <a:off x="10587546" y="1220280"/>
            <a:ext cx="8396056" cy="9952222"/>
          </a:xfrm>
          <a:custGeom>
            <a:avLst/>
            <a:gdLst/>
            <a:ahLst/>
            <a:cxnLst/>
            <a:rect r="r" b="b" t="t" l="l"/>
            <a:pathLst>
              <a:path h="9952222" w="8396056">
                <a:moveTo>
                  <a:pt x="8396056" y="0"/>
                </a:moveTo>
                <a:lnTo>
                  <a:pt x="0" y="0"/>
                </a:lnTo>
                <a:lnTo>
                  <a:pt x="0" y="9952221"/>
                </a:lnTo>
                <a:lnTo>
                  <a:pt x="8396056" y="9952221"/>
                </a:lnTo>
                <a:lnTo>
                  <a:pt x="8396056"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false" rot="0">
            <a:off x="14317338" y="-2673781"/>
            <a:ext cx="8870172" cy="8870172"/>
          </a:xfrm>
          <a:custGeom>
            <a:avLst/>
            <a:gdLst/>
            <a:ahLst/>
            <a:cxnLst/>
            <a:rect r="r" b="b" t="t" l="l"/>
            <a:pathLst>
              <a:path h="8870172" w="8870172">
                <a:moveTo>
                  <a:pt x="8870172" y="0"/>
                </a:moveTo>
                <a:lnTo>
                  <a:pt x="0" y="0"/>
                </a:lnTo>
                <a:lnTo>
                  <a:pt x="0" y="8870171"/>
                </a:lnTo>
                <a:lnTo>
                  <a:pt x="8870172" y="8870171"/>
                </a:lnTo>
                <a:lnTo>
                  <a:pt x="8870172" y="0"/>
                </a:lnTo>
                <a:close/>
              </a:path>
            </a:pathLst>
          </a:custGeom>
          <a:blipFill>
            <a:blip r:embed="rId4"/>
            <a:stretch>
              <a:fillRect l="0" t="0" r="0" b="0"/>
            </a:stretch>
          </a:blipFill>
        </p:spPr>
      </p:sp>
      <p:sp>
        <p:nvSpPr>
          <p:cNvPr name="TextBox 4" id="4"/>
          <p:cNvSpPr txBox="true"/>
          <p:nvPr/>
        </p:nvSpPr>
        <p:spPr>
          <a:xfrm rot="0">
            <a:off x="2023201" y="1157573"/>
            <a:ext cx="14241598" cy="876300"/>
          </a:xfrm>
          <a:prstGeom prst="rect">
            <a:avLst/>
          </a:prstGeom>
        </p:spPr>
        <p:txBody>
          <a:bodyPr anchor="t" rtlCol="false" tIns="0" lIns="0" bIns="0" rIns="0">
            <a:spAutoFit/>
          </a:bodyPr>
          <a:lstStyle/>
          <a:p>
            <a:pPr algn="ctr">
              <a:lnSpc>
                <a:spcPts val="6960"/>
              </a:lnSpc>
            </a:pPr>
            <a:r>
              <a:rPr lang="en-US" b="true" sz="5800" spc="-116">
                <a:solidFill>
                  <a:srgbClr val="F041FF"/>
                </a:solidFill>
                <a:latin typeface="Pattanakarn Condensed Medium"/>
                <a:ea typeface="Pattanakarn Condensed Medium"/>
                <a:cs typeface="Pattanakarn Condensed Medium"/>
                <a:sym typeface="Pattanakarn Condensed Medium"/>
              </a:rPr>
              <a:t>Table of Contents</a:t>
            </a:r>
          </a:p>
        </p:txBody>
      </p:sp>
      <p:grpSp>
        <p:nvGrpSpPr>
          <p:cNvPr name="Group 5" id="5"/>
          <p:cNvGrpSpPr/>
          <p:nvPr/>
        </p:nvGrpSpPr>
        <p:grpSpPr>
          <a:xfrm rot="0">
            <a:off x="843336" y="2656764"/>
            <a:ext cx="3501672" cy="1929575"/>
            <a:chOff x="0" y="0"/>
            <a:chExt cx="437692" cy="241187"/>
          </a:xfrm>
        </p:grpSpPr>
        <p:sp>
          <p:nvSpPr>
            <p:cNvPr name="Freeform 6" id="6"/>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7" id="7"/>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8725793" y="2656764"/>
            <a:ext cx="3501672" cy="1929575"/>
            <a:chOff x="0" y="0"/>
            <a:chExt cx="437692" cy="241187"/>
          </a:xfrm>
        </p:grpSpPr>
        <p:sp>
          <p:nvSpPr>
            <p:cNvPr name="Freeform 9" id="9"/>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10" id="10"/>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12665615" y="2656764"/>
            <a:ext cx="3301647" cy="1929575"/>
            <a:chOff x="0" y="0"/>
            <a:chExt cx="412690" cy="241187"/>
          </a:xfrm>
        </p:grpSpPr>
        <p:sp>
          <p:nvSpPr>
            <p:cNvPr name="Freeform 12" id="12"/>
            <p:cNvSpPr/>
            <p:nvPr/>
          </p:nvSpPr>
          <p:spPr>
            <a:xfrm flipH="false" flipV="false" rot="0">
              <a:off x="0" y="0"/>
              <a:ext cx="412690" cy="241187"/>
            </a:xfrm>
            <a:custGeom>
              <a:avLst/>
              <a:gdLst/>
              <a:ahLst/>
              <a:cxnLst/>
              <a:rect r="r" b="b" t="t" l="l"/>
              <a:pathLst>
                <a:path h="241187" w="412690">
                  <a:moveTo>
                    <a:pt x="0" y="0"/>
                  </a:moveTo>
                  <a:lnTo>
                    <a:pt x="412690" y="0"/>
                  </a:lnTo>
                  <a:lnTo>
                    <a:pt x="412690"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13" id="13"/>
            <p:cNvSpPr txBox="true"/>
            <p:nvPr/>
          </p:nvSpPr>
          <p:spPr>
            <a:xfrm>
              <a:off x="0" y="-66675"/>
              <a:ext cx="412690" cy="307862"/>
            </a:xfrm>
            <a:prstGeom prst="rect">
              <a:avLst/>
            </a:prstGeom>
          </p:spPr>
          <p:txBody>
            <a:bodyPr anchor="ctr" rtlCol="false" tIns="50800" lIns="50800" bIns="50800" rIns="50800"/>
            <a:lstStyle/>
            <a:p>
              <a:pPr algn="ctr">
                <a:lnSpc>
                  <a:spcPts val="2659"/>
                </a:lnSpc>
              </a:pPr>
            </a:p>
          </p:txBody>
        </p:sp>
      </p:grpSp>
      <p:grpSp>
        <p:nvGrpSpPr>
          <p:cNvPr name="Group 14" id="14"/>
          <p:cNvGrpSpPr/>
          <p:nvPr/>
        </p:nvGrpSpPr>
        <p:grpSpPr>
          <a:xfrm rot="-2700000">
            <a:off x="16820392" y="3919160"/>
            <a:ext cx="507087" cy="1334358"/>
            <a:chOff x="0" y="0"/>
            <a:chExt cx="63383" cy="166788"/>
          </a:xfrm>
        </p:grpSpPr>
        <p:sp>
          <p:nvSpPr>
            <p:cNvPr name="Freeform 15" id="15"/>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16" id="16"/>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sp>
        <p:nvSpPr>
          <p:cNvPr name="Freeform 17" id="17"/>
          <p:cNvSpPr/>
          <p:nvPr/>
        </p:nvSpPr>
        <p:spPr>
          <a:xfrm flipH="false" flipV="false" rot="0">
            <a:off x="-2870526" y="7132760"/>
            <a:ext cx="8870172" cy="8870172"/>
          </a:xfrm>
          <a:custGeom>
            <a:avLst/>
            <a:gdLst/>
            <a:ahLst/>
            <a:cxnLst/>
            <a:rect r="r" b="b" t="t" l="l"/>
            <a:pathLst>
              <a:path h="8870172" w="8870172">
                <a:moveTo>
                  <a:pt x="0" y="0"/>
                </a:moveTo>
                <a:lnTo>
                  <a:pt x="8870171" y="0"/>
                </a:lnTo>
                <a:lnTo>
                  <a:pt x="8870171" y="8870172"/>
                </a:lnTo>
                <a:lnTo>
                  <a:pt x="0" y="8870172"/>
                </a:lnTo>
                <a:lnTo>
                  <a:pt x="0" y="0"/>
                </a:lnTo>
                <a:close/>
              </a:path>
            </a:pathLst>
          </a:custGeom>
          <a:blipFill>
            <a:blip r:embed="rId4"/>
            <a:stretch>
              <a:fillRect l="0" t="0" r="0" b="0"/>
            </a:stretch>
          </a:blipFill>
        </p:spPr>
      </p:sp>
      <p:grpSp>
        <p:nvGrpSpPr>
          <p:cNvPr name="Group 18" id="18"/>
          <p:cNvGrpSpPr/>
          <p:nvPr/>
        </p:nvGrpSpPr>
        <p:grpSpPr>
          <a:xfrm rot="0">
            <a:off x="4785972" y="2656764"/>
            <a:ext cx="3501672" cy="1929575"/>
            <a:chOff x="0" y="0"/>
            <a:chExt cx="437692" cy="241187"/>
          </a:xfrm>
        </p:grpSpPr>
        <p:sp>
          <p:nvSpPr>
            <p:cNvPr name="Freeform 19" id="19"/>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20" id="20"/>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grpSp>
        <p:nvGrpSpPr>
          <p:cNvPr name="Group 21" id="21"/>
          <p:cNvGrpSpPr/>
          <p:nvPr/>
        </p:nvGrpSpPr>
        <p:grpSpPr>
          <a:xfrm rot="0">
            <a:off x="12763127" y="5718571"/>
            <a:ext cx="3501672" cy="1929575"/>
            <a:chOff x="0" y="0"/>
            <a:chExt cx="437692" cy="241187"/>
          </a:xfrm>
        </p:grpSpPr>
        <p:sp>
          <p:nvSpPr>
            <p:cNvPr name="Freeform 22" id="22"/>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23" id="23"/>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sp>
        <p:nvSpPr>
          <p:cNvPr name="TextBox 24" id="24"/>
          <p:cNvSpPr txBox="true"/>
          <p:nvPr/>
        </p:nvSpPr>
        <p:spPr>
          <a:xfrm rot="0">
            <a:off x="843336" y="3416764"/>
            <a:ext cx="2800973" cy="371475"/>
          </a:xfrm>
          <a:prstGeom prst="rect">
            <a:avLst/>
          </a:prstGeom>
        </p:spPr>
        <p:txBody>
          <a:bodyPr anchor="t" rtlCol="false" tIns="0" lIns="0" bIns="0" rIns="0">
            <a:spAutoFit/>
          </a:bodyPr>
          <a:lstStyle/>
          <a:p>
            <a:pPr algn="ctr">
              <a:lnSpc>
                <a:spcPts val="2640"/>
              </a:lnSpc>
            </a:pPr>
            <a:r>
              <a:rPr lang="en-US" b="true" sz="2200">
                <a:solidFill>
                  <a:srgbClr val="FFFFFF"/>
                </a:solidFill>
                <a:latin typeface="Codec Pro Bold"/>
                <a:ea typeface="Codec Pro Bold"/>
                <a:cs typeface="Codec Pro Bold"/>
                <a:sym typeface="Codec Pro Bold"/>
              </a:rPr>
              <a:t>1.Introduction </a:t>
            </a:r>
          </a:p>
        </p:txBody>
      </p:sp>
      <p:sp>
        <p:nvSpPr>
          <p:cNvPr name="TextBox 25" id="25"/>
          <p:cNvSpPr txBox="true"/>
          <p:nvPr/>
        </p:nvSpPr>
        <p:spPr>
          <a:xfrm rot="0">
            <a:off x="4911615" y="3416764"/>
            <a:ext cx="2800973" cy="371475"/>
          </a:xfrm>
          <a:prstGeom prst="rect">
            <a:avLst/>
          </a:prstGeom>
        </p:spPr>
        <p:txBody>
          <a:bodyPr anchor="t" rtlCol="false" tIns="0" lIns="0" bIns="0" rIns="0">
            <a:spAutoFit/>
          </a:bodyPr>
          <a:lstStyle/>
          <a:p>
            <a:pPr algn="ctr">
              <a:lnSpc>
                <a:spcPts val="2640"/>
              </a:lnSpc>
            </a:pPr>
            <a:r>
              <a:rPr lang="en-US" b="true" sz="2200">
                <a:solidFill>
                  <a:srgbClr val="FFFFFF"/>
                </a:solidFill>
                <a:latin typeface="Codec Pro Bold"/>
                <a:ea typeface="Codec Pro Bold"/>
                <a:cs typeface="Codec Pro Bold"/>
                <a:sym typeface="Codec Pro Bold"/>
              </a:rPr>
              <a:t>2.Literature Review</a:t>
            </a:r>
          </a:p>
        </p:txBody>
      </p:sp>
      <p:sp>
        <p:nvSpPr>
          <p:cNvPr name="TextBox 26" id="26"/>
          <p:cNvSpPr txBox="true"/>
          <p:nvPr/>
        </p:nvSpPr>
        <p:spPr>
          <a:xfrm rot="0">
            <a:off x="8849618" y="3416764"/>
            <a:ext cx="2980978" cy="371475"/>
          </a:xfrm>
          <a:prstGeom prst="rect">
            <a:avLst/>
          </a:prstGeom>
        </p:spPr>
        <p:txBody>
          <a:bodyPr anchor="t" rtlCol="false" tIns="0" lIns="0" bIns="0" rIns="0">
            <a:spAutoFit/>
          </a:bodyPr>
          <a:lstStyle/>
          <a:p>
            <a:pPr algn="ctr">
              <a:lnSpc>
                <a:spcPts val="2640"/>
              </a:lnSpc>
            </a:pPr>
            <a:r>
              <a:rPr lang="en-US" b="true" sz="2200">
                <a:solidFill>
                  <a:srgbClr val="FFFFFF"/>
                </a:solidFill>
                <a:latin typeface="Codec Pro Bold"/>
                <a:ea typeface="Codec Pro Bold"/>
                <a:cs typeface="Codec Pro Bold"/>
                <a:sym typeface="Codec Pro Bold"/>
              </a:rPr>
              <a:t>3.Methodology</a:t>
            </a:r>
          </a:p>
        </p:txBody>
      </p:sp>
      <p:grpSp>
        <p:nvGrpSpPr>
          <p:cNvPr name="Group 27" id="27"/>
          <p:cNvGrpSpPr/>
          <p:nvPr/>
        </p:nvGrpSpPr>
        <p:grpSpPr>
          <a:xfrm rot="0">
            <a:off x="843336" y="5718571"/>
            <a:ext cx="3501672" cy="1929575"/>
            <a:chOff x="0" y="0"/>
            <a:chExt cx="437692" cy="241187"/>
          </a:xfrm>
        </p:grpSpPr>
        <p:sp>
          <p:nvSpPr>
            <p:cNvPr name="Freeform 28" id="28"/>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29" id="29"/>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2763127" y="3154191"/>
            <a:ext cx="3501672" cy="1191895"/>
          </a:xfrm>
          <a:prstGeom prst="rect">
            <a:avLst/>
          </a:prstGeom>
        </p:spPr>
        <p:txBody>
          <a:bodyPr anchor="t" rtlCol="false" tIns="0" lIns="0" bIns="0" rIns="0">
            <a:spAutoFit/>
          </a:bodyPr>
          <a:lstStyle/>
          <a:p>
            <a:pPr algn="l">
              <a:lnSpc>
                <a:spcPts val="3079"/>
              </a:lnSpc>
              <a:spcBef>
                <a:spcPct val="0"/>
              </a:spcBef>
            </a:pPr>
            <a:r>
              <a:rPr lang="en-US" b="true" sz="2199">
                <a:solidFill>
                  <a:srgbClr val="FFFFFF"/>
                </a:solidFill>
                <a:latin typeface="Codec Pro Bold"/>
                <a:ea typeface="Codec Pro Bold"/>
                <a:cs typeface="Codec Pro Bold"/>
                <a:sym typeface="Codec Pro Bold"/>
              </a:rPr>
              <a:t>4.Findings &amp;</a:t>
            </a:r>
            <a:r>
              <a:rPr lang="en-US" b="true" sz="2199">
                <a:solidFill>
                  <a:srgbClr val="FFFFFF"/>
                </a:solidFill>
                <a:latin typeface="Codec Pro Bold"/>
                <a:ea typeface="Codec Pro Bold"/>
                <a:cs typeface="Codec Pro Bold"/>
                <a:sym typeface="Codec Pro Bold"/>
              </a:rPr>
              <a:t>Discussion </a:t>
            </a:r>
          </a:p>
          <a:p>
            <a:pPr algn="l">
              <a:lnSpc>
                <a:spcPts val="3079"/>
              </a:lnSpc>
              <a:spcBef>
                <a:spcPct val="0"/>
              </a:spcBef>
            </a:pPr>
            <a:r>
              <a:rPr lang="en-US" b="true" sz="2199">
                <a:solidFill>
                  <a:srgbClr val="FFFFFF"/>
                </a:solidFill>
                <a:latin typeface="Codec Pro Bold"/>
                <a:ea typeface="Codec Pro Bold"/>
                <a:cs typeface="Codec Pro Bold"/>
                <a:sym typeface="Codec Pro Bold"/>
              </a:rPr>
              <a:t>       PEST Analysis</a:t>
            </a:r>
          </a:p>
          <a:p>
            <a:pPr algn="l">
              <a:lnSpc>
                <a:spcPts val="3079"/>
              </a:lnSpc>
              <a:spcBef>
                <a:spcPct val="0"/>
              </a:spcBef>
            </a:pPr>
          </a:p>
        </p:txBody>
      </p:sp>
      <p:sp>
        <p:nvSpPr>
          <p:cNvPr name="TextBox 31" id="31"/>
          <p:cNvSpPr txBox="true"/>
          <p:nvPr/>
        </p:nvSpPr>
        <p:spPr>
          <a:xfrm rot="0">
            <a:off x="843336" y="6272514"/>
            <a:ext cx="3501672" cy="410845"/>
          </a:xfrm>
          <a:prstGeom prst="rect">
            <a:avLst/>
          </a:prstGeom>
        </p:spPr>
        <p:txBody>
          <a:bodyPr anchor="t" rtlCol="false" tIns="0" lIns="0" bIns="0" rIns="0">
            <a:spAutoFit/>
          </a:bodyPr>
          <a:lstStyle/>
          <a:p>
            <a:pPr algn="l">
              <a:lnSpc>
                <a:spcPts val="3079"/>
              </a:lnSpc>
              <a:spcBef>
                <a:spcPct val="0"/>
              </a:spcBef>
            </a:pPr>
            <a:r>
              <a:rPr lang="en-US" b="true" sz="2199">
                <a:solidFill>
                  <a:srgbClr val="FFFFFF"/>
                </a:solidFill>
                <a:latin typeface="Codec Pro Bold"/>
                <a:ea typeface="Codec Pro Bold"/>
                <a:cs typeface="Codec Pro Bold"/>
                <a:sym typeface="Codec Pro Bold"/>
              </a:rPr>
              <a:t>5.Pl</a:t>
            </a:r>
            <a:r>
              <a:rPr lang="en-US" b="true" sz="2199">
                <a:solidFill>
                  <a:srgbClr val="FFFFFF"/>
                </a:solidFill>
                <a:latin typeface="Codec Pro Bold"/>
                <a:ea typeface="Codec Pro Bold"/>
                <a:cs typeface="Codec Pro Bold"/>
                <a:sym typeface="Codec Pro Bold"/>
              </a:rPr>
              <a:t>acement Reflections</a:t>
            </a:r>
          </a:p>
        </p:txBody>
      </p:sp>
      <p:grpSp>
        <p:nvGrpSpPr>
          <p:cNvPr name="Group 32" id="32"/>
          <p:cNvGrpSpPr/>
          <p:nvPr/>
        </p:nvGrpSpPr>
        <p:grpSpPr>
          <a:xfrm rot="0">
            <a:off x="4784564" y="5718571"/>
            <a:ext cx="3501672" cy="1929575"/>
            <a:chOff x="0" y="0"/>
            <a:chExt cx="437692" cy="241187"/>
          </a:xfrm>
        </p:grpSpPr>
        <p:sp>
          <p:nvSpPr>
            <p:cNvPr name="Freeform 33" id="33"/>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34" id="34"/>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sp>
        <p:nvSpPr>
          <p:cNvPr name="TextBox 35" id="35"/>
          <p:cNvSpPr txBox="true"/>
          <p:nvPr/>
        </p:nvSpPr>
        <p:spPr>
          <a:xfrm rot="0">
            <a:off x="4911615" y="6272514"/>
            <a:ext cx="3501672" cy="410845"/>
          </a:xfrm>
          <a:prstGeom prst="rect">
            <a:avLst/>
          </a:prstGeom>
        </p:spPr>
        <p:txBody>
          <a:bodyPr anchor="t" rtlCol="false" tIns="0" lIns="0" bIns="0" rIns="0">
            <a:spAutoFit/>
          </a:bodyPr>
          <a:lstStyle/>
          <a:p>
            <a:pPr algn="l">
              <a:lnSpc>
                <a:spcPts val="3079"/>
              </a:lnSpc>
              <a:spcBef>
                <a:spcPct val="0"/>
              </a:spcBef>
            </a:pPr>
            <a:r>
              <a:rPr lang="en-US" b="true" sz="2199">
                <a:solidFill>
                  <a:srgbClr val="FFFFFF"/>
                </a:solidFill>
                <a:latin typeface="Codec Pro Bold"/>
                <a:ea typeface="Codec Pro Bold"/>
                <a:cs typeface="Codec Pro Bold"/>
                <a:sym typeface="Codec Pro Bold"/>
              </a:rPr>
              <a:t>6.C</a:t>
            </a:r>
            <a:r>
              <a:rPr lang="en-US" b="true" sz="2199">
                <a:solidFill>
                  <a:srgbClr val="FFFFFF"/>
                </a:solidFill>
                <a:latin typeface="Codec Pro Bold"/>
                <a:ea typeface="Codec Pro Bold"/>
                <a:cs typeface="Codec Pro Bold"/>
                <a:sym typeface="Codec Pro Bold"/>
              </a:rPr>
              <a:t>ritical Reflection</a:t>
            </a:r>
          </a:p>
        </p:txBody>
      </p:sp>
      <p:grpSp>
        <p:nvGrpSpPr>
          <p:cNvPr name="Group 36" id="36"/>
          <p:cNvGrpSpPr/>
          <p:nvPr/>
        </p:nvGrpSpPr>
        <p:grpSpPr>
          <a:xfrm rot="0">
            <a:off x="8725793" y="5718571"/>
            <a:ext cx="3501672" cy="1929575"/>
            <a:chOff x="0" y="0"/>
            <a:chExt cx="437692" cy="241187"/>
          </a:xfrm>
        </p:grpSpPr>
        <p:sp>
          <p:nvSpPr>
            <p:cNvPr name="Freeform 37" id="37"/>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38" id="38"/>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sp>
        <p:nvSpPr>
          <p:cNvPr name="TextBox 39" id="39"/>
          <p:cNvSpPr txBox="true"/>
          <p:nvPr/>
        </p:nvSpPr>
        <p:spPr>
          <a:xfrm rot="0">
            <a:off x="8975262" y="6272514"/>
            <a:ext cx="3501672" cy="410845"/>
          </a:xfrm>
          <a:prstGeom prst="rect">
            <a:avLst/>
          </a:prstGeom>
        </p:spPr>
        <p:txBody>
          <a:bodyPr anchor="t" rtlCol="false" tIns="0" lIns="0" bIns="0" rIns="0">
            <a:spAutoFit/>
          </a:bodyPr>
          <a:lstStyle/>
          <a:p>
            <a:pPr algn="l">
              <a:lnSpc>
                <a:spcPts val="3079"/>
              </a:lnSpc>
              <a:spcBef>
                <a:spcPct val="0"/>
              </a:spcBef>
            </a:pPr>
            <a:r>
              <a:rPr lang="en-US" b="true" sz="2199">
                <a:solidFill>
                  <a:srgbClr val="FFFFFF"/>
                </a:solidFill>
                <a:latin typeface="Codec Pro Bold"/>
                <a:ea typeface="Codec Pro Bold"/>
                <a:cs typeface="Codec Pro Bold"/>
                <a:sym typeface="Codec Pro Bold"/>
              </a:rPr>
              <a:t>7.Conclusion</a:t>
            </a:r>
            <a:r>
              <a:rPr lang="en-US" sz="2199">
                <a:solidFill>
                  <a:srgbClr val="FFFFFF"/>
                </a:solidFill>
                <a:latin typeface="Codec Pro"/>
                <a:ea typeface="Codec Pro"/>
                <a:cs typeface="Codec Pro"/>
                <a:sym typeface="Codec Pro"/>
              </a:rPr>
              <a:t> </a:t>
            </a:r>
          </a:p>
        </p:txBody>
      </p:sp>
      <p:sp>
        <p:nvSpPr>
          <p:cNvPr name="TextBox 40" id="40"/>
          <p:cNvSpPr txBox="true"/>
          <p:nvPr/>
        </p:nvSpPr>
        <p:spPr>
          <a:xfrm rot="0">
            <a:off x="12921215" y="6272514"/>
            <a:ext cx="3501672" cy="410845"/>
          </a:xfrm>
          <a:prstGeom prst="rect">
            <a:avLst/>
          </a:prstGeom>
        </p:spPr>
        <p:txBody>
          <a:bodyPr anchor="t" rtlCol="false" tIns="0" lIns="0" bIns="0" rIns="0">
            <a:spAutoFit/>
          </a:bodyPr>
          <a:lstStyle/>
          <a:p>
            <a:pPr algn="l">
              <a:lnSpc>
                <a:spcPts val="3079"/>
              </a:lnSpc>
              <a:spcBef>
                <a:spcPct val="0"/>
              </a:spcBef>
            </a:pPr>
            <a:r>
              <a:rPr lang="en-US" b="true" sz="2199">
                <a:solidFill>
                  <a:srgbClr val="FFFFFF"/>
                </a:solidFill>
                <a:latin typeface="Codec Pro Bold"/>
                <a:ea typeface="Codec Pro Bold"/>
                <a:cs typeface="Codec Pro Bold"/>
                <a:sym typeface="Codec Pro Bold"/>
              </a:rPr>
              <a:t>8.Recommendations</a:t>
            </a:r>
          </a:p>
        </p:txBody>
      </p:sp>
      <p:grpSp>
        <p:nvGrpSpPr>
          <p:cNvPr name="Group 41" id="41"/>
          <p:cNvGrpSpPr/>
          <p:nvPr/>
        </p:nvGrpSpPr>
        <p:grpSpPr>
          <a:xfrm rot="0">
            <a:off x="6838436" y="8168742"/>
            <a:ext cx="3501672" cy="1929575"/>
            <a:chOff x="0" y="0"/>
            <a:chExt cx="437692" cy="241187"/>
          </a:xfrm>
        </p:grpSpPr>
        <p:sp>
          <p:nvSpPr>
            <p:cNvPr name="Freeform 42" id="42"/>
            <p:cNvSpPr/>
            <p:nvPr/>
          </p:nvSpPr>
          <p:spPr>
            <a:xfrm flipH="false" flipV="false" rot="0">
              <a:off x="0" y="0"/>
              <a:ext cx="437692" cy="241187"/>
            </a:xfrm>
            <a:custGeom>
              <a:avLst/>
              <a:gdLst/>
              <a:ahLst/>
              <a:cxnLst/>
              <a:rect r="r" b="b" t="t" l="l"/>
              <a:pathLst>
                <a:path h="241187" w="437692">
                  <a:moveTo>
                    <a:pt x="0" y="0"/>
                  </a:moveTo>
                  <a:lnTo>
                    <a:pt x="437692" y="0"/>
                  </a:lnTo>
                  <a:lnTo>
                    <a:pt x="437692" y="241187"/>
                  </a:lnTo>
                  <a:lnTo>
                    <a:pt x="0" y="241187"/>
                  </a:lnTo>
                  <a:close/>
                </a:path>
              </a:pathLst>
            </a:custGeom>
            <a:gradFill rotWithShape="true">
              <a:gsLst>
                <a:gs pos="0">
                  <a:srgbClr val="B814CB">
                    <a:alpha val="100000"/>
                  </a:srgbClr>
                </a:gs>
                <a:gs pos="100000">
                  <a:srgbClr val="3725C9">
                    <a:alpha val="100000"/>
                  </a:srgbClr>
                </a:gs>
              </a:gsLst>
              <a:lin ang="2700000"/>
            </a:gradFill>
          </p:spPr>
        </p:sp>
        <p:sp>
          <p:nvSpPr>
            <p:cNvPr name="TextBox 43" id="43"/>
            <p:cNvSpPr txBox="true"/>
            <p:nvPr/>
          </p:nvSpPr>
          <p:spPr>
            <a:xfrm>
              <a:off x="0" y="-66675"/>
              <a:ext cx="437692" cy="307862"/>
            </a:xfrm>
            <a:prstGeom prst="rect">
              <a:avLst/>
            </a:prstGeom>
          </p:spPr>
          <p:txBody>
            <a:bodyPr anchor="ctr" rtlCol="false" tIns="50800" lIns="50800" bIns="50800" rIns="50800"/>
            <a:lstStyle/>
            <a:p>
              <a:pPr algn="ctr">
                <a:lnSpc>
                  <a:spcPts val="2659"/>
                </a:lnSpc>
              </a:pPr>
            </a:p>
          </p:txBody>
        </p:sp>
      </p:grpSp>
      <p:sp>
        <p:nvSpPr>
          <p:cNvPr name="TextBox 44" id="44"/>
          <p:cNvSpPr txBox="true"/>
          <p:nvPr/>
        </p:nvSpPr>
        <p:spPr>
          <a:xfrm rot="0">
            <a:off x="7232489" y="8890007"/>
            <a:ext cx="1714723" cy="410845"/>
          </a:xfrm>
          <a:prstGeom prst="rect">
            <a:avLst/>
          </a:prstGeom>
        </p:spPr>
        <p:txBody>
          <a:bodyPr anchor="t" rtlCol="false" tIns="0" lIns="0" bIns="0" rIns="0">
            <a:spAutoFit/>
          </a:bodyPr>
          <a:lstStyle/>
          <a:p>
            <a:pPr algn="ctr">
              <a:lnSpc>
                <a:spcPts val="3079"/>
              </a:lnSpc>
              <a:spcBef>
                <a:spcPct val="0"/>
              </a:spcBef>
            </a:pPr>
            <a:r>
              <a:rPr lang="en-US" b="true" sz="2199">
                <a:solidFill>
                  <a:srgbClr val="FFFFFF"/>
                </a:solidFill>
                <a:latin typeface="Codec Pro Bold"/>
                <a:ea typeface="Codec Pro Bold"/>
                <a:cs typeface="Codec Pro Bold"/>
                <a:sym typeface="Codec Pro Bold"/>
              </a:rPr>
              <a:t>9.References</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false" flipV="false" rot="0">
            <a:off x="-55367" y="-17051"/>
            <a:ext cx="8396056" cy="9952222"/>
          </a:xfrm>
          <a:custGeom>
            <a:avLst/>
            <a:gdLst/>
            <a:ahLst/>
            <a:cxnLst/>
            <a:rect r="r" b="b" t="t" l="l"/>
            <a:pathLst>
              <a:path h="9952222" w="8396056">
                <a:moveTo>
                  <a:pt x="0" y="0"/>
                </a:moveTo>
                <a:lnTo>
                  <a:pt x="8396057" y="0"/>
                </a:lnTo>
                <a:lnTo>
                  <a:pt x="8396057" y="9952221"/>
                </a:lnTo>
                <a:lnTo>
                  <a:pt x="0" y="99522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9144000" y="1028700"/>
            <a:ext cx="8115300" cy="5240359"/>
            <a:chOff x="0" y="0"/>
            <a:chExt cx="10820400" cy="6987145"/>
          </a:xfrm>
        </p:grpSpPr>
        <p:pic>
          <p:nvPicPr>
            <p:cNvPr name="Picture 4" id="4"/>
            <p:cNvPicPr>
              <a:picLocks noChangeAspect="true"/>
            </p:cNvPicPr>
            <p:nvPr/>
          </p:nvPicPr>
          <p:blipFill>
            <a:blip r:embed="rId4"/>
            <a:srcRect l="11284" t="0" r="11284" b="0"/>
            <a:stretch>
              <a:fillRect/>
            </a:stretch>
          </p:blipFill>
          <p:spPr>
            <a:xfrm flipH="false" flipV="false">
              <a:off x="0" y="0"/>
              <a:ext cx="10820400" cy="6987145"/>
            </a:xfrm>
            <a:prstGeom prst="rect">
              <a:avLst/>
            </a:prstGeom>
          </p:spPr>
        </p:pic>
      </p:grpSp>
      <p:sp>
        <p:nvSpPr>
          <p:cNvPr name="Freeform 5" id="5"/>
          <p:cNvSpPr/>
          <p:nvPr/>
        </p:nvSpPr>
        <p:spPr>
          <a:xfrm flipH="false" flipV="false" rot="-4529117">
            <a:off x="15030205" y="1176374"/>
            <a:ext cx="7895389" cy="7895389"/>
          </a:xfrm>
          <a:custGeom>
            <a:avLst/>
            <a:gdLst/>
            <a:ahLst/>
            <a:cxnLst/>
            <a:rect r="r" b="b" t="t" l="l"/>
            <a:pathLst>
              <a:path h="7895389" w="7895389">
                <a:moveTo>
                  <a:pt x="0" y="0"/>
                </a:moveTo>
                <a:lnTo>
                  <a:pt x="7895389" y="0"/>
                </a:lnTo>
                <a:lnTo>
                  <a:pt x="7895389" y="7895389"/>
                </a:lnTo>
                <a:lnTo>
                  <a:pt x="0" y="7895389"/>
                </a:lnTo>
                <a:lnTo>
                  <a:pt x="0" y="0"/>
                </a:lnTo>
                <a:close/>
              </a:path>
            </a:pathLst>
          </a:custGeom>
          <a:blipFill>
            <a:blip r:embed="rId5"/>
            <a:stretch>
              <a:fillRect l="0" t="0" r="0" b="0"/>
            </a:stretch>
          </a:blipFill>
        </p:spPr>
      </p:sp>
      <p:sp>
        <p:nvSpPr>
          <p:cNvPr name="TextBox 6" id="6"/>
          <p:cNvSpPr txBox="true"/>
          <p:nvPr/>
        </p:nvSpPr>
        <p:spPr>
          <a:xfrm rot="0">
            <a:off x="393025" y="461091"/>
            <a:ext cx="8525569" cy="9613012"/>
          </a:xfrm>
          <a:prstGeom prst="rect">
            <a:avLst/>
          </a:prstGeom>
        </p:spPr>
        <p:txBody>
          <a:bodyPr anchor="t" rtlCol="false" tIns="0" lIns="0" bIns="0" rIns="0">
            <a:spAutoFit/>
          </a:bodyPr>
          <a:lstStyle/>
          <a:p>
            <a:pPr algn="l">
              <a:lnSpc>
                <a:spcPts val="5414"/>
              </a:lnSpc>
              <a:spcBef>
                <a:spcPct val="0"/>
              </a:spcBef>
            </a:pPr>
            <a:r>
              <a:rPr lang="en-US" b="true" sz="3867">
                <a:solidFill>
                  <a:srgbClr val="FFFFFF"/>
                </a:solidFill>
                <a:latin typeface="Codec Pro Bold"/>
                <a:ea typeface="Codec Pro Bold"/>
                <a:cs typeface="Codec Pro Bold"/>
                <a:sym typeface="Codec Pro Bold"/>
              </a:rPr>
              <a:t>Intr</a:t>
            </a:r>
            <a:r>
              <a:rPr lang="en-US" b="true" sz="3867">
                <a:solidFill>
                  <a:srgbClr val="FFFFFF"/>
                </a:solidFill>
                <a:latin typeface="Codec Pro Bold"/>
                <a:ea typeface="Codec Pro Bold"/>
                <a:cs typeface="Codec Pro Bold"/>
                <a:sym typeface="Codec Pro Bold"/>
              </a:rPr>
              <a:t>oduction</a:t>
            </a:r>
          </a:p>
          <a:p>
            <a:pPr algn="l">
              <a:lnSpc>
                <a:spcPts val="5414"/>
              </a:lnSpc>
              <a:spcBef>
                <a:spcPct val="0"/>
              </a:spcBef>
            </a:pPr>
          </a:p>
          <a:p>
            <a:pPr algn="l">
              <a:lnSpc>
                <a:spcPts val="5414"/>
              </a:lnSpc>
              <a:spcBef>
                <a:spcPct val="0"/>
              </a:spcBef>
            </a:pPr>
          </a:p>
          <a:p>
            <a:pPr algn="l">
              <a:lnSpc>
                <a:spcPts val="2733"/>
              </a:lnSpc>
              <a:spcBef>
                <a:spcPct val="0"/>
              </a:spcBef>
            </a:pPr>
          </a:p>
          <a:p>
            <a:pPr algn="l">
              <a:lnSpc>
                <a:spcPts val="3153"/>
              </a:lnSpc>
              <a:spcBef>
                <a:spcPct val="0"/>
              </a:spcBef>
            </a:pPr>
            <a:r>
              <a:rPr lang="en-US" sz="2252">
                <a:solidFill>
                  <a:srgbClr val="FFFFFF"/>
                </a:solidFill>
                <a:latin typeface="Codec Pro"/>
                <a:ea typeface="Codec Pro"/>
                <a:cs typeface="Codec Pro"/>
                <a:sym typeface="Codec Pro"/>
              </a:rPr>
              <a:t>This paper explores the contemporary theme of Artificial Intelligence (AI) and Human Collaboration within the hotel and hospitality industry. The increasing adoption of AI technology in the sector has introduced substantial changes in how services are delivered and how staff interact with guests. As modern consumers seek both efficiency and personalization, AI has emerged as a key solution, allowing for automation of routine tasks while simultaneously tailoring experiences to individual preferences.</a:t>
            </a:r>
          </a:p>
          <a:p>
            <a:pPr algn="l">
              <a:lnSpc>
                <a:spcPts val="3153"/>
              </a:lnSpc>
              <a:spcBef>
                <a:spcPct val="0"/>
              </a:spcBef>
            </a:pPr>
            <a:r>
              <a:rPr lang="en-US" sz="2252">
                <a:solidFill>
                  <a:srgbClr val="FFFFFF"/>
                </a:solidFill>
                <a:latin typeface="Codec Pro"/>
                <a:ea typeface="Codec Pro"/>
                <a:cs typeface="Codec Pro"/>
                <a:sym typeface="Codec Pro"/>
              </a:rPr>
              <a:t>This study uses Wivenhoe House Hotel as a case study, which is uniquely positioned as both a commercial luxury hotel and a teaching institution. This makes it an ideal environment for examining the integration of AI technologies alongside traditional hospitality practices. The research addresses the ways AI tools are implemented within this context and the ongoing importance of human roles, especially in delivering emotionally intelligent, guest-centric service.</a:t>
            </a:r>
          </a:p>
          <a:p>
            <a:pPr algn="l">
              <a:lnSpc>
                <a:spcPts val="2733"/>
              </a:lnSpc>
              <a:spcBef>
                <a:spcPct val="0"/>
              </a:spcBef>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6496955" cy="5752891"/>
            <a:chOff x="0" y="0"/>
            <a:chExt cx="8662607" cy="7670522"/>
          </a:xfrm>
        </p:grpSpPr>
        <p:pic>
          <p:nvPicPr>
            <p:cNvPr name="Picture 3" id="3"/>
            <p:cNvPicPr>
              <a:picLocks noChangeAspect="true"/>
            </p:cNvPicPr>
            <p:nvPr/>
          </p:nvPicPr>
          <p:blipFill>
            <a:blip r:embed="rId2"/>
            <a:srcRect l="10908" t="0" r="4391" b="0"/>
            <a:stretch>
              <a:fillRect/>
            </a:stretch>
          </p:blipFill>
          <p:spPr>
            <a:xfrm flipH="false" flipV="false">
              <a:off x="0" y="0"/>
              <a:ext cx="8662607" cy="7670522"/>
            </a:xfrm>
            <a:prstGeom prst="rect">
              <a:avLst/>
            </a:prstGeom>
          </p:spPr>
        </p:pic>
      </p:grpSp>
      <p:sp>
        <p:nvSpPr>
          <p:cNvPr name="Freeform 4" id="4"/>
          <p:cNvSpPr/>
          <p:nvPr/>
        </p:nvSpPr>
        <p:spPr>
          <a:xfrm flipH="true" flipV="false" rot="0">
            <a:off x="9987194" y="-17051"/>
            <a:ext cx="8396056" cy="9952222"/>
          </a:xfrm>
          <a:custGeom>
            <a:avLst/>
            <a:gdLst/>
            <a:ahLst/>
            <a:cxnLst/>
            <a:rect r="r" b="b" t="t" l="l"/>
            <a:pathLst>
              <a:path h="9952222" w="8396056">
                <a:moveTo>
                  <a:pt x="8396056" y="0"/>
                </a:moveTo>
                <a:lnTo>
                  <a:pt x="0" y="0"/>
                </a:lnTo>
                <a:lnTo>
                  <a:pt x="0" y="9952221"/>
                </a:lnTo>
                <a:lnTo>
                  <a:pt x="8396056" y="9952221"/>
                </a:lnTo>
                <a:lnTo>
                  <a:pt x="8396056"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8270421" y="170616"/>
            <a:ext cx="8743950" cy="10268900"/>
          </a:xfrm>
          <a:prstGeom prst="rect">
            <a:avLst/>
          </a:prstGeom>
        </p:spPr>
        <p:txBody>
          <a:bodyPr anchor="t" rtlCol="false" tIns="0" lIns="0" bIns="0" rIns="0">
            <a:spAutoFit/>
          </a:bodyPr>
          <a:lstStyle/>
          <a:p>
            <a:pPr algn="l">
              <a:lnSpc>
                <a:spcPts val="5337"/>
              </a:lnSpc>
            </a:pPr>
            <a:r>
              <a:rPr lang="en-US" sz="3812" b="true">
                <a:solidFill>
                  <a:srgbClr val="FFFFFF"/>
                </a:solidFill>
                <a:latin typeface="Codec Pro Bold"/>
                <a:ea typeface="Codec Pro Bold"/>
                <a:cs typeface="Codec Pro Bold"/>
                <a:sym typeface="Codec Pro Bold"/>
              </a:rPr>
              <a:t>Literature Review</a:t>
            </a:r>
          </a:p>
          <a:p>
            <a:pPr algn="l">
              <a:lnSpc>
                <a:spcPts val="5337"/>
              </a:lnSpc>
            </a:pPr>
          </a:p>
          <a:p>
            <a:pPr algn="l">
              <a:lnSpc>
                <a:spcPts val="5337"/>
              </a:lnSpc>
            </a:pPr>
          </a:p>
          <a:p>
            <a:pPr algn="l">
              <a:lnSpc>
                <a:spcPts val="3097"/>
              </a:lnSpc>
            </a:pPr>
            <a:r>
              <a:rPr lang="en-US" sz="2212">
                <a:solidFill>
                  <a:srgbClr val="FFFFFF"/>
                </a:solidFill>
                <a:latin typeface="Codec Pro"/>
                <a:ea typeface="Codec Pro"/>
                <a:cs typeface="Codec Pro"/>
                <a:sym typeface="Codec Pro"/>
              </a:rPr>
              <a:t>The literature review focuses on the theoretical frameworks and recent findings regarding the application of AI in hospitality. AI has been increasingly used to enhance personalization, streamline operations, and support customer service through tools such as chatbots, smart room technologies, facial recognition, and predictive analytics. These innovations are helping hotels move from reactive to proactive service models.</a:t>
            </a:r>
          </a:p>
          <a:p>
            <a:pPr algn="l">
              <a:lnSpc>
                <a:spcPts val="3097"/>
              </a:lnSpc>
            </a:pPr>
            <a:r>
              <a:rPr lang="en-US" sz="2212">
                <a:solidFill>
                  <a:srgbClr val="FFFFFF"/>
                </a:solidFill>
                <a:latin typeface="Codec Pro"/>
                <a:ea typeface="Codec Pro"/>
                <a:cs typeface="Codec Pro"/>
                <a:sym typeface="Codec Pro"/>
              </a:rPr>
              <a:t>For example, Hilton’s AI concierge “Connie,” and Radisson Blu’s chatbot “Edward,” illustrate how AI is being deployed to handle customer inquiries and provide consistent information. These tools improve response time and guest satisfaction, but they also shift the role of human staff from task execution to interpersonal engagement. This shift aligns with the “co-bot” model (Lu et al., 2019), where humans and AI work collaboratively rather than competitively.</a:t>
            </a:r>
          </a:p>
          <a:p>
            <a:pPr algn="l">
              <a:lnSpc>
                <a:spcPts val="3097"/>
              </a:lnSpc>
            </a:pPr>
            <a:r>
              <a:rPr lang="en-US" sz="2212">
                <a:solidFill>
                  <a:srgbClr val="FFFFFF"/>
                </a:solidFill>
                <a:latin typeface="Codec Pro"/>
                <a:ea typeface="Codec Pro"/>
                <a:cs typeface="Codec Pro"/>
                <a:sym typeface="Codec Pro"/>
              </a:rPr>
              <a:t>However, scholars like Belanche et al. (2020) argue that while AI can mimic conversation and manage data, it lacks the emotional intelligence critical for high-touch service environments. As such, the most effective approach remains a hybrid model that leverages the strengths of both AI systems and human workers.</a:t>
            </a:r>
          </a:p>
          <a:p>
            <a:pPr algn="l">
              <a:lnSpc>
                <a:spcPts val="2957"/>
              </a:lnSpc>
              <a:spcBef>
                <a:spcPct val="0"/>
              </a:spcBef>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false" flipV="false" rot="0">
            <a:off x="-55367" y="0"/>
            <a:ext cx="7123483" cy="8443783"/>
          </a:xfrm>
          <a:custGeom>
            <a:avLst/>
            <a:gdLst/>
            <a:ahLst/>
            <a:cxnLst/>
            <a:rect r="r" b="b" t="t" l="l"/>
            <a:pathLst>
              <a:path h="8443783" w="7123483">
                <a:moveTo>
                  <a:pt x="0" y="0"/>
                </a:moveTo>
                <a:lnTo>
                  <a:pt x="7123483" y="0"/>
                </a:lnTo>
                <a:lnTo>
                  <a:pt x="7123483" y="8443783"/>
                </a:lnTo>
                <a:lnTo>
                  <a:pt x="0" y="844378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1028700" y="885112"/>
            <a:ext cx="5306480" cy="6343303"/>
            <a:chOff x="0" y="0"/>
            <a:chExt cx="7075306" cy="8457738"/>
          </a:xfrm>
        </p:grpSpPr>
        <p:pic>
          <p:nvPicPr>
            <p:cNvPr name="Picture 4" id="4"/>
            <p:cNvPicPr>
              <a:picLocks noChangeAspect="true"/>
            </p:cNvPicPr>
            <p:nvPr/>
          </p:nvPicPr>
          <p:blipFill>
            <a:blip r:embed="rId4"/>
            <a:srcRect l="27416" t="0" r="16813" b="0"/>
            <a:stretch>
              <a:fillRect/>
            </a:stretch>
          </p:blipFill>
          <p:spPr>
            <a:xfrm flipH="false" flipV="false">
              <a:off x="0" y="0"/>
              <a:ext cx="7075306" cy="8457738"/>
            </a:xfrm>
            <a:prstGeom prst="rect">
              <a:avLst/>
            </a:prstGeom>
          </p:spPr>
        </p:pic>
      </p:grpSp>
      <p:grpSp>
        <p:nvGrpSpPr>
          <p:cNvPr name="Group 5" id="5"/>
          <p:cNvGrpSpPr/>
          <p:nvPr/>
        </p:nvGrpSpPr>
        <p:grpSpPr>
          <a:xfrm rot="0">
            <a:off x="4401008" y="4698617"/>
            <a:ext cx="3836086" cy="4585612"/>
            <a:chOff x="0" y="0"/>
            <a:chExt cx="5114781" cy="6114149"/>
          </a:xfrm>
        </p:grpSpPr>
        <p:pic>
          <p:nvPicPr>
            <p:cNvPr name="Picture 6" id="6"/>
            <p:cNvPicPr>
              <a:picLocks noChangeAspect="true"/>
            </p:cNvPicPr>
            <p:nvPr/>
          </p:nvPicPr>
          <p:blipFill>
            <a:blip r:embed="rId5"/>
            <a:srcRect l="22550" t="0" r="22550" b="0"/>
            <a:stretch>
              <a:fillRect/>
            </a:stretch>
          </p:blipFill>
          <p:spPr>
            <a:xfrm flipH="false" flipV="false">
              <a:off x="0" y="0"/>
              <a:ext cx="5114781" cy="6114149"/>
            </a:xfrm>
            <a:prstGeom prst="rect">
              <a:avLst/>
            </a:prstGeom>
          </p:spPr>
        </p:pic>
      </p:grpSp>
      <p:grpSp>
        <p:nvGrpSpPr>
          <p:cNvPr name="Group 7" id="7"/>
          <p:cNvGrpSpPr/>
          <p:nvPr/>
        </p:nvGrpSpPr>
        <p:grpSpPr>
          <a:xfrm rot="-2700000">
            <a:off x="7685466" y="4114430"/>
            <a:ext cx="772738" cy="1485442"/>
            <a:chOff x="0" y="0"/>
            <a:chExt cx="327201" cy="628982"/>
          </a:xfrm>
        </p:grpSpPr>
        <p:sp>
          <p:nvSpPr>
            <p:cNvPr name="Freeform 8" id="8"/>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9" id="9"/>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2700000">
            <a:off x="5572111" y="77003"/>
            <a:ext cx="1068933" cy="2054821"/>
            <a:chOff x="0" y="0"/>
            <a:chExt cx="327201" cy="628982"/>
          </a:xfrm>
        </p:grpSpPr>
        <p:sp>
          <p:nvSpPr>
            <p:cNvPr name="Freeform 11" id="11"/>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12" id="12"/>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sp>
        <p:nvSpPr>
          <p:cNvPr name="Freeform 13" id="13"/>
          <p:cNvSpPr/>
          <p:nvPr/>
        </p:nvSpPr>
        <p:spPr>
          <a:xfrm flipH="true" flipV="false" rot="0">
            <a:off x="14317338" y="-2673781"/>
            <a:ext cx="8870172" cy="8870172"/>
          </a:xfrm>
          <a:custGeom>
            <a:avLst/>
            <a:gdLst/>
            <a:ahLst/>
            <a:cxnLst/>
            <a:rect r="r" b="b" t="t" l="l"/>
            <a:pathLst>
              <a:path h="8870172" w="8870172">
                <a:moveTo>
                  <a:pt x="8870172" y="0"/>
                </a:moveTo>
                <a:lnTo>
                  <a:pt x="0" y="0"/>
                </a:lnTo>
                <a:lnTo>
                  <a:pt x="0" y="8870171"/>
                </a:lnTo>
                <a:lnTo>
                  <a:pt x="8870172" y="8870171"/>
                </a:lnTo>
                <a:lnTo>
                  <a:pt x="8870172" y="0"/>
                </a:lnTo>
                <a:close/>
              </a:path>
            </a:pathLst>
          </a:custGeom>
          <a:blipFill>
            <a:blip r:embed="rId6"/>
            <a:stretch>
              <a:fillRect l="0" t="0" r="0" b="0"/>
            </a:stretch>
          </a:blipFill>
        </p:spPr>
      </p:sp>
      <p:sp>
        <p:nvSpPr>
          <p:cNvPr name="AutoShape 14" id="14"/>
          <p:cNvSpPr/>
          <p:nvPr/>
        </p:nvSpPr>
        <p:spPr>
          <a:xfrm>
            <a:off x="7210991" y="6101140"/>
            <a:ext cx="11372663" cy="0"/>
          </a:xfrm>
          <a:prstGeom prst="line">
            <a:avLst/>
          </a:prstGeom>
          <a:ln cap="flat" w="19050">
            <a:solidFill>
              <a:srgbClr val="3D24C9"/>
            </a:solidFill>
            <a:prstDash val="solid"/>
            <a:headEnd type="none" len="sm" w="sm"/>
            <a:tailEnd type="none" len="sm" w="sm"/>
          </a:ln>
        </p:spPr>
      </p:sp>
      <p:grpSp>
        <p:nvGrpSpPr>
          <p:cNvPr name="Group 15" id="15"/>
          <p:cNvGrpSpPr/>
          <p:nvPr/>
        </p:nvGrpSpPr>
        <p:grpSpPr>
          <a:xfrm rot="-2700000">
            <a:off x="7669169" y="4114154"/>
            <a:ext cx="768904" cy="1478072"/>
            <a:chOff x="0" y="0"/>
            <a:chExt cx="327201" cy="628982"/>
          </a:xfrm>
        </p:grpSpPr>
        <p:sp>
          <p:nvSpPr>
            <p:cNvPr name="Freeform 16" id="16"/>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17" id="17"/>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10800000">
            <a:off x="3596060" y="3965205"/>
            <a:ext cx="1609896" cy="1966470"/>
            <a:chOff x="0" y="0"/>
            <a:chExt cx="424006" cy="517918"/>
          </a:xfrm>
        </p:grpSpPr>
        <p:sp>
          <p:nvSpPr>
            <p:cNvPr name="Freeform 19" id="19"/>
            <p:cNvSpPr/>
            <p:nvPr/>
          </p:nvSpPr>
          <p:spPr>
            <a:xfrm flipH="false" flipV="false" rot="0">
              <a:off x="0" y="0"/>
              <a:ext cx="424006" cy="517918"/>
            </a:xfrm>
            <a:custGeom>
              <a:avLst/>
              <a:gdLst/>
              <a:ahLst/>
              <a:cxnLst/>
              <a:rect r="r" b="b" t="t" l="l"/>
              <a:pathLst>
                <a:path h="517918" w="424006">
                  <a:moveTo>
                    <a:pt x="0" y="0"/>
                  </a:moveTo>
                  <a:lnTo>
                    <a:pt x="424006" y="0"/>
                  </a:lnTo>
                  <a:lnTo>
                    <a:pt x="424006" y="517918"/>
                  </a:lnTo>
                  <a:lnTo>
                    <a:pt x="0" y="517918"/>
                  </a:lnTo>
                  <a:close/>
                </a:path>
              </a:pathLst>
            </a:custGeom>
            <a:gradFill rotWithShape="true">
              <a:gsLst>
                <a:gs pos="0">
                  <a:srgbClr val="B814CB">
                    <a:alpha val="48000"/>
                  </a:srgbClr>
                </a:gs>
                <a:gs pos="100000">
                  <a:srgbClr val="3725C9">
                    <a:alpha val="48000"/>
                  </a:srgbClr>
                </a:gs>
              </a:gsLst>
              <a:lin ang="2700000"/>
            </a:gradFill>
          </p:spPr>
        </p:sp>
        <p:sp>
          <p:nvSpPr>
            <p:cNvPr name="TextBox 20" id="20"/>
            <p:cNvSpPr txBox="true"/>
            <p:nvPr/>
          </p:nvSpPr>
          <p:spPr>
            <a:xfrm>
              <a:off x="0" y="-66675"/>
              <a:ext cx="424006" cy="584593"/>
            </a:xfrm>
            <a:prstGeom prst="rect">
              <a:avLst/>
            </a:prstGeom>
          </p:spPr>
          <p:txBody>
            <a:bodyPr anchor="ctr" rtlCol="false" tIns="50800" lIns="50800" bIns="50800" rIns="50800"/>
            <a:lstStyle/>
            <a:p>
              <a:pPr algn="ctr">
                <a:lnSpc>
                  <a:spcPts val="2659"/>
                </a:lnSpc>
              </a:pPr>
            </a:p>
          </p:txBody>
        </p:sp>
      </p:grpSp>
      <p:sp>
        <p:nvSpPr>
          <p:cNvPr name="TextBox 21" id="21"/>
          <p:cNvSpPr txBox="true"/>
          <p:nvPr/>
        </p:nvSpPr>
        <p:spPr>
          <a:xfrm rot="0">
            <a:off x="8237093" y="272017"/>
            <a:ext cx="8716286" cy="8280327"/>
          </a:xfrm>
          <a:prstGeom prst="rect">
            <a:avLst/>
          </a:prstGeom>
        </p:spPr>
        <p:txBody>
          <a:bodyPr anchor="t" rtlCol="false" tIns="0" lIns="0" bIns="0" rIns="0">
            <a:spAutoFit/>
          </a:bodyPr>
          <a:lstStyle/>
          <a:p>
            <a:pPr algn="ctr">
              <a:lnSpc>
                <a:spcPts val="5876"/>
              </a:lnSpc>
              <a:spcBef>
                <a:spcPct val="0"/>
              </a:spcBef>
            </a:pPr>
            <a:r>
              <a:rPr lang="en-US" sz="4197">
                <a:solidFill>
                  <a:srgbClr val="FFFFFF"/>
                </a:solidFill>
                <a:latin typeface="Codec Pro"/>
                <a:ea typeface="Codec Pro"/>
                <a:cs typeface="Codec Pro"/>
                <a:sym typeface="Codec Pro"/>
              </a:rPr>
              <a:t> </a:t>
            </a:r>
            <a:r>
              <a:rPr lang="en-US" b="true" sz="4197">
                <a:solidFill>
                  <a:srgbClr val="FFFFFF"/>
                </a:solidFill>
                <a:latin typeface="Codec Pro Bold"/>
                <a:ea typeface="Codec Pro Bold"/>
                <a:cs typeface="Codec Pro Bold"/>
                <a:sym typeface="Codec Pro Bold"/>
              </a:rPr>
              <a:t>Methodology</a:t>
            </a:r>
          </a:p>
          <a:p>
            <a:pPr algn="ctr">
              <a:lnSpc>
                <a:spcPts val="5876"/>
              </a:lnSpc>
              <a:spcBef>
                <a:spcPct val="0"/>
              </a:spcBef>
            </a:pPr>
          </a:p>
          <a:p>
            <a:pPr algn="ctr">
              <a:lnSpc>
                <a:spcPts val="5876"/>
              </a:lnSpc>
              <a:spcBef>
                <a:spcPct val="0"/>
              </a:spcBef>
            </a:pPr>
          </a:p>
          <a:p>
            <a:pPr algn="ctr">
              <a:lnSpc>
                <a:spcPts val="5876"/>
              </a:lnSpc>
              <a:spcBef>
                <a:spcPct val="0"/>
              </a:spcBef>
            </a:pPr>
          </a:p>
          <a:p>
            <a:pPr algn="ctr">
              <a:lnSpc>
                <a:spcPts val="3209"/>
              </a:lnSpc>
              <a:spcBef>
                <a:spcPct val="0"/>
              </a:spcBef>
            </a:pPr>
            <a:r>
              <a:rPr lang="en-US" sz="2292">
                <a:solidFill>
                  <a:srgbClr val="FFFFFF"/>
                </a:solidFill>
                <a:latin typeface="Codec Pro"/>
                <a:ea typeface="Codec Pro"/>
                <a:cs typeface="Codec Pro"/>
                <a:sym typeface="Codec Pro"/>
              </a:rPr>
              <a:t>This research follows a qualitative approach, grounded in thematic analysis and supported by a PEST framework (Political, Economic, Social, Technological). Secondary data was sourced from academic journals, industry reports, and trade publications. Observations and reflections from a student placement at Wivenhoe House Hotel enriched the analysis with firsthand insights.</a:t>
            </a:r>
          </a:p>
          <a:p>
            <a:pPr algn="ctr">
              <a:lnSpc>
                <a:spcPts val="3209"/>
              </a:lnSpc>
              <a:spcBef>
                <a:spcPct val="0"/>
              </a:spcBef>
            </a:pPr>
            <a:r>
              <a:rPr lang="en-US" sz="2292">
                <a:solidFill>
                  <a:srgbClr val="FFFFFF"/>
                </a:solidFill>
                <a:latin typeface="Codec Pro"/>
                <a:ea typeface="Codec Pro"/>
                <a:cs typeface="Codec Pro"/>
                <a:sym typeface="Codec Pro"/>
              </a:rPr>
              <a:t>No primary interviews were conducted due to constraints; however, experiential learning during the placement provided valuable understanding of how AI is currently applied in real operational settings—particularly in areas like reception, food and beverage (F&amp;B), and guest services.</a:t>
            </a:r>
          </a:p>
          <a:p>
            <a:pPr algn="ctr">
              <a:lnSpc>
                <a:spcPts val="3209"/>
              </a:lnSpc>
              <a:spcBef>
                <a:spcPct val="0"/>
              </a:spcBef>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true" flipV="false" rot="0">
            <a:off x="5959844" y="7740907"/>
            <a:ext cx="8870172" cy="8870172"/>
          </a:xfrm>
          <a:custGeom>
            <a:avLst/>
            <a:gdLst/>
            <a:ahLst/>
            <a:cxnLst/>
            <a:rect r="r" b="b" t="t" l="l"/>
            <a:pathLst>
              <a:path h="8870172" w="8870172">
                <a:moveTo>
                  <a:pt x="8870172" y="0"/>
                </a:moveTo>
                <a:lnTo>
                  <a:pt x="0" y="0"/>
                </a:lnTo>
                <a:lnTo>
                  <a:pt x="0" y="8870171"/>
                </a:lnTo>
                <a:lnTo>
                  <a:pt x="8870172" y="8870171"/>
                </a:lnTo>
                <a:lnTo>
                  <a:pt x="8870172" y="0"/>
                </a:lnTo>
                <a:close/>
              </a:path>
            </a:pathLst>
          </a:custGeom>
          <a:blipFill>
            <a:blip r:embed="rId2"/>
            <a:stretch>
              <a:fillRect l="0" t="0" r="0" b="0"/>
            </a:stretch>
          </a:blipFill>
        </p:spPr>
      </p:sp>
      <p:sp>
        <p:nvSpPr>
          <p:cNvPr name="Freeform 3" id="3"/>
          <p:cNvSpPr/>
          <p:nvPr/>
        </p:nvSpPr>
        <p:spPr>
          <a:xfrm flipH="true" flipV="false" rot="0">
            <a:off x="14200690" y="-1933985"/>
            <a:ext cx="8870172" cy="8870172"/>
          </a:xfrm>
          <a:custGeom>
            <a:avLst/>
            <a:gdLst/>
            <a:ahLst/>
            <a:cxnLst/>
            <a:rect r="r" b="b" t="t" l="l"/>
            <a:pathLst>
              <a:path h="8870172" w="8870172">
                <a:moveTo>
                  <a:pt x="8870171" y="0"/>
                </a:moveTo>
                <a:lnTo>
                  <a:pt x="0" y="0"/>
                </a:lnTo>
                <a:lnTo>
                  <a:pt x="0" y="8870171"/>
                </a:lnTo>
                <a:lnTo>
                  <a:pt x="8870171" y="8870171"/>
                </a:lnTo>
                <a:lnTo>
                  <a:pt x="8870171" y="0"/>
                </a:lnTo>
                <a:close/>
              </a:path>
            </a:pathLst>
          </a:custGeom>
          <a:blipFill>
            <a:blip r:embed="rId2"/>
            <a:stretch>
              <a:fillRect l="0" t="0" r="0" b="0"/>
            </a:stretch>
          </a:blipFill>
        </p:spPr>
      </p:sp>
      <p:sp>
        <p:nvSpPr>
          <p:cNvPr name="Freeform 4" id="4"/>
          <p:cNvSpPr/>
          <p:nvPr/>
        </p:nvSpPr>
        <p:spPr>
          <a:xfrm flipH="false" flipV="false" rot="0">
            <a:off x="-55367" y="-17051"/>
            <a:ext cx="8396056" cy="9952222"/>
          </a:xfrm>
          <a:custGeom>
            <a:avLst/>
            <a:gdLst/>
            <a:ahLst/>
            <a:cxnLst/>
            <a:rect r="r" b="b" t="t" l="l"/>
            <a:pathLst>
              <a:path h="9952222" w="8396056">
                <a:moveTo>
                  <a:pt x="0" y="0"/>
                </a:moveTo>
                <a:lnTo>
                  <a:pt x="8396057" y="0"/>
                </a:lnTo>
                <a:lnTo>
                  <a:pt x="8396057" y="9952221"/>
                </a:lnTo>
                <a:lnTo>
                  <a:pt x="0" y="995222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1028700" y="933450"/>
            <a:ext cx="7752496" cy="971550"/>
          </a:xfrm>
          <a:prstGeom prst="rect">
            <a:avLst/>
          </a:prstGeom>
        </p:spPr>
        <p:txBody>
          <a:bodyPr anchor="t" rtlCol="false" tIns="0" lIns="0" bIns="0" rIns="0">
            <a:spAutoFit/>
          </a:bodyPr>
          <a:lstStyle/>
          <a:p>
            <a:pPr algn="l">
              <a:lnSpc>
                <a:spcPts val="6960"/>
              </a:lnSpc>
            </a:pPr>
            <a:r>
              <a:rPr lang="en-US" sz="5800" spc="-116">
                <a:solidFill>
                  <a:srgbClr val="FFFFFF"/>
                </a:solidFill>
                <a:latin typeface="Codec Pro"/>
                <a:ea typeface="Codec Pro"/>
                <a:cs typeface="Codec Pro"/>
                <a:sym typeface="Codec Pro"/>
              </a:rPr>
              <a:t> PEST Analysis</a:t>
            </a:r>
          </a:p>
        </p:txBody>
      </p:sp>
      <p:grpSp>
        <p:nvGrpSpPr>
          <p:cNvPr name="Group 6" id="6"/>
          <p:cNvGrpSpPr/>
          <p:nvPr/>
        </p:nvGrpSpPr>
        <p:grpSpPr>
          <a:xfrm rot="-10800000">
            <a:off x="10012833" y="1417739"/>
            <a:ext cx="1613190" cy="917403"/>
            <a:chOff x="0" y="0"/>
            <a:chExt cx="424873" cy="241621"/>
          </a:xfrm>
        </p:grpSpPr>
        <p:sp>
          <p:nvSpPr>
            <p:cNvPr name="Freeform 7" id="7"/>
            <p:cNvSpPr/>
            <p:nvPr/>
          </p:nvSpPr>
          <p:spPr>
            <a:xfrm flipH="false" flipV="false" rot="0">
              <a:off x="0" y="0"/>
              <a:ext cx="424873" cy="241621"/>
            </a:xfrm>
            <a:custGeom>
              <a:avLst/>
              <a:gdLst/>
              <a:ahLst/>
              <a:cxnLst/>
              <a:rect r="r" b="b" t="t" l="l"/>
              <a:pathLst>
                <a:path h="241621" w="424873">
                  <a:moveTo>
                    <a:pt x="120810" y="0"/>
                  </a:moveTo>
                  <a:lnTo>
                    <a:pt x="304063" y="0"/>
                  </a:lnTo>
                  <a:cubicBezTo>
                    <a:pt x="370784" y="0"/>
                    <a:pt x="424873" y="54089"/>
                    <a:pt x="424873" y="120810"/>
                  </a:cubicBezTo>
                  <a:lnTo>
                    <a:pt x="424873" y="120810"/>
                  </a:lnTo>
                  <a:cubicBezTo>
                    <a:pt x="424873" y="187532"/>
                    <a:pt x="370784" y="241621"/>
                    <a:pt x="304063" y="241621"/>
                  </a:cubicBezTo>
                  <a:lnTo>
                    <a:pt x="120810" y="241621"/>
                  </a:lnTo>
                  <a:cubicBezTo>
                    <a:pt x="54089" y="241621"/>
                    <a:pt x="0" y="187532"/>
                    <a:pt x="0" y="120810"/>
                  </a:cubicBezTo>
                  <a:lnTo>
                    <a:pt x="0" y="120810"/>
                  </a:lnTo>
                  <a:cubicBezTo>
                    <a:pt x="0" y="54089"/>
                    <a:pt x="54089" y="0"/>
                    <a:pt x="120810" y="0"/>
                  </a:cubicBezTo>
                  <a:close/>
                </a:path>
              </a:pathLst>
            </a:custGeom>
            <a:solidFill>
              <a:srgbClr val="090E2B"/>
            </a:solidFill>
            <a:ln w="38100" cap="rnd">
              <a:solidFill>
                <a:srgbClr val="3D24C9"/>
              </a:solidFill>
              <a:prstDash val="solid"/>
              <a:round/>
            </a:ln>
          </p:spPr>
        </p:sp>
        <p:sp>
          <p:nvSpPr>
            <p:cNvPr name="TextBox 8" id="8"/>
            <p:cNvSpPr txBox="true"/>
            <p:nvPr/>
          </p:nvSpPr>
          <p:spPr>
            <a:xfrm>
              <a:off x="0" y="-66675"/>
              <a:ext cx="424873" cy="308296"/>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10800000">
            <a:off x="10012833" y="2965193"/>
            <a:ext cx="1613190" cy="917403"/>
            <a:chOff x="0" y="0"/>
            <a:chExt cx="424873" cy="241621"/>
          </a:xfrm>
        </p:grpSpPr>
        <p:sp>
          <p:nvSpPr>
            <p:cNvPr name="Freeform 10" id="10"/>
            <p:cNvSpPr/>
            <p:nvPr/>
          </p:nvSpPr>
          <p:spPr>
            <a:xfrm flipH="false" flipV="false" rot="0">
              <a:off x="0" y="0"/>
              <a:ext cx="424873" cy="241621"/>
            </a:xfrm>
            <a:custGeom>
              <a:avLst/>
              <a:gdLst/>
              <a:ahLst/>
              <a:cxnLst/>
              <a:rect r="r" b="b" t="t" l="l"/>
              <a:pathLst>
                <a:path h="241621" w="424873">
                  <a:moveTo>
                    <a:pt x="120810" y="0"/>
                  </a:moveTo>
                  <a:lnTo>
                    <a:pt x="304063" y="0"/>
                  </a:lnTo>
                  <a:cubicBezTo>
                    <a:pt x="370784" y="0"/>
                    <a:pt x="424873" y="54089"/>
                    <a:pt x="424873" y="120810"/>
                  </a:cubicBezTo>
                  <a:lnTo>
                    <a:pt x="424873" y="120810"/>
                  </a:lnTo>
                  <a:cubicBezTo>
                    <a:pt x="424873" y="187532"/>
                    <a:pt x="370784" y="241621"/>
                    <a:pt x="304063" y="241621"/>
                  </a:cubicBezTo>
                  <a:lnTo>
                    <a:pt x="120810" y="241621"/>
                  </a:lnTo>
                  <a:cubicBezTo>
                    <a:pt x="54089" y="241621"/>
                    <a:pt x="0" y="187532"/>
                    <a:pt x="0" y="120810"/>
                  </a:cubicBezTo>
                  <a:lnTo>
                    <a:pt x="0" y="120810"/>
                  </a:lnTo>
                  <a:cubicBezTo>
                    <a:pt x="0" y="54089"/>
                    <a:pt x="54089" y="0"/>
                    <a:pt x="120810" y="0"/>
                  </a:cubicBezTo>
                  <a:close/>
                </a:path>
              </a:pathLst>
            </a:custGeom>
            <a:solidFill>
              <a:srgbClr val="090E2B"/>
            </a:solidFill>
            <a:ln w="38100" cap="rnd">
              <a:solidFill>
                <a:srgbClr val="3D24C9"/>
              </a:solidFill>
              <a:prstDash val="solid"/>
              <a:round/>
            </a:ln>
          </p:spPr>
        </p:sp>
        <p:sp>
          <p:nvSpPr>
            <p:cNvPr name="TextBox 11" id="11"/>
            <p:cNvSpPr txBox="true"/>
            <p:nvPr/>
          </p:nvSpPr>
          <p:spPr>
            <a:xfrm>
              <a:off x="0" y="-66675"/>
              <a:ext cx="424873" cy="308296"/>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12003796" y="1398689"/>
            <a:ext cx="5255504" cy="515852"/>
          </a:xfrm>
          <a:prstGeom prst="rect">
            <a:avLst/>
          </a:prstGeom>
        </p:spPr>
        <p:txBody>
          <a:bodyPr anchor="t" rtlCol="false" tIns="0" lIns="0" bIns="0" rIns="0">
            <a:spAutoFit/>
          </a:bodyPr>
          <a:lstStyle/>
          <a:p>
            <a:pPr algn="l">
              <a:lnSpc>
                <a:spcPts val="3617"/>
              </a:lnSpc>
            </a:pPr>
            <a:r>
              <a:rPr lang="en-US" sz="3014" spc="-60">
                <a:solidFill>
                  <a:srgbClr val="FFFFFF"/>
                </a:solidFill>
                <a:latin typeface="Codec Pro"/>
                <a:ea typeface="Codec Pro"/>
                <a:cs typeface="Codec Pro"/>
                <a:sym typeface="Codec Pro"/>
              </a:rPr>
              <a:t>Political Factors</a:t>
            </a:r>
          </a:p>
        </p:txBody>
      </p:sp>
      <p:sp>
        <p:nvSpPr>
          <p:cNvPr name="TextBox 13" id="13"/>
          <p:cNvSpPr txBox="true"/>
          <p:nvPr/>
        </p:nvSpPr>
        <p:spPr>
          <a:xfrm rot="0">
            <a:off x="12003796" y="2946143"/>
            <a:ext cx="5255504" cy="515852"/>
          </a:xfrm>
          <a:prstGeom prst="rect">
            <a:avLst/>
          </a:prstGeom>
        </p:spPr>
        <p:txBody>
          <a:bodyPr anchor="t" rtlCol="false" tIns="0" lIns="0" bIns="0" rIns="0">
            <a:spAutoFit/>
          </a:bodyPr>
          <a:lstStyle/>
          <a:p>
            <a:pPr algn="l">
              <a:lnSpc>
                <a:spcPts val="3617"/>
              </a:lnSpc>
            </a:pPr>
            <a:r>
              <a:rPr lang="en-US" sz="3014" spc="-60">
                <a:solidFill>
                  <a:srgbClr val="FFFFFF"/>
                </a:solidFill>
                <a:latin typeface="Codec Pro"/>
                <a:ea typeface="Codec Pro"/>
                <a:cs typeface="Codec Pro"/>
                <a:sym typeface="Codec Pro"/>
              </a:rPr>
              <a:t>Economical Factors</a:t>
            </a:r>
          </a:p>
        </p:txBody>
      </p:sp>
      <p:sp>
        <p:nvSpPr>
          <p:cNvPr name="AutoShape 14" id="14"/>
          <p:cNvSpPr/>
          <p:nvPr/>
        </p:nvSpPr>
        <p:spPr>
          <a:xfrm>
            <a:off x="10394930" y="1876441"/>
            <a:ext cx="875077" cy="0"/>
          </a:xfrm>
          <a:prstGeom prst="line">
            <a:avLst/>
          </a:prstGeom>
          <a:ln cap="flat" w="38100">
            <a:solidFill>
              <a:srgbClr val="FFFFFF"/>
            </a:solidFill>
            <a:prstDash val="solid"/>
            <a:headEnd type="none" len="sm" w="sm"/>
            <a:tailEnd type="arrow" len="sm" w="med"/>
          </a:ln>
        </p:spPr>
      </p:sp>
      <p:sp>
        <p:nvSpPr>
          <p:cNvPr name="AutoShape 15" id="15"/>
          <p:cNvSpPr/>
          <p:nvPr/>
        </p:nvSpPr>
        <p:spPr>
          <a:xfrm>
            <a:off x="10394930" y="3423895"/>
            <a:ext cx="875077" cy="0"/>
          </a:xfrm>
          <a:prstGeom prst="line">
            <a:avLst/>
          </a:prstGeom>
          <a:ln cap="flat" w="38100">
            <a:solidFill>
              <a:srgbClr val="FFFFFF"/>
            </a:solidFill>
            <a:prstDash val="solid"/>
            <a:headEnd type="none" len="sm" w="sm"/>
            <a:tailEnd type="arrow" len="sm" w="med"/>
          </a:ln>
        </p:spPr>
      </p:sp>
      <p:sp>
        <p:nvSpPr>
          <p:cNvPr name="AutoShape 16" id="16"/>
          <p:cNvSpPr/>
          <p:nvPr/>
        </p:nvSpPr>
        <p:spPr>
          <a:xfrm>
            <a:off x="10012833" y="2669918"/>
            <a:ext cx="7246467" cy="0"/>
          </a:xfrm>
          <a:prstGeom prst="line">
            <a:avLst/>
          </a:prstGeom>
          <a:ln cap="flat" w="19050">
            <a:solidFill>
              <a:srgbClr val="F041FF"/>
            </a:solidFill>
            <a:prstDash val="solid"/>
            <a:headEnd type="none" len="sm" w="sm"/>
            <a:tailEnd type="none" len="sm" w="sm"/>
          </a:ln>
        </p:spPr>
      </p:sp>
      <p:sp>
        <p:nvSpPr>
          <p:cNvPr name="AutoShape 17" id="17"/>
          <p:cNvSpPr/>
          <p:nvPr/>
        </p:nvSpPr>
        <p:spPr>
          <a:xfrm>
            <a:off x="10012833" y="4217373"/>
            <a:ext cx="7246467" cy="0"/>
          </a:xfrm>
          <a:prstGeom prst="line">
            <a:avLst/>
          </a:prstGeom>
          <a:ln cap="flat" w="19050">
            <a:solidFill>
              <a:srgbClr val="F041FF"/>
            </a:solidFill>
            <a:prstDash val="solid"/>
            <a:headEnd type="none" len="sm" w="sm"/>
            <a:tailEnd type="none" len="sm" w="sm"/>
          </a:ln>
        </p:spPr>
      </p:sp>
      <p:grpSp>
        <p:nvGrpSpPr>
          <p:cNvPr name="Group 18" id="18"/>
          <p:cNvGrpSpPr/>
          <p:nvPr/>
        </p:nvGrpSpPr>
        <p:grpSpPr>
          <a:xfrm rot="-10800000">
            <a:off x="10012833" y="4512648"/>
            <a:ext cx="1613190" cy="917403"/>
            <a:chOff x="0" y="0"/>
            <a:chExt cx="424873" cy="241621"/>
          </a:xfrm>
        </p:grpSpPr>
        <p:sp>
          <p:nvSpPr>
            <p:cNvPr name="Freeform 19" id="19"/>
            <p:cNvSpPr/>
            <p:nvPr/>
          </p:nvSpPr>
          <p:spPr>
            <a:xfrm flipH="false" flipV="false" rot="0">
              <a:off x="0" y="0"/>
              <a:ext cx="424873" cy="241621"/>
            </a:xfrm>
            <a:custGeom>
              <a:avLst/>
              <a:gdLst/>
              <a:ahLst/>
              <a:cxnLst/>
              <a:rect r="r" b="b" t="t" l="l"/>
              <a:pathLst>
                <a:path h="241621" w="424873">
                  <a:moveTo>
                    <a:pt x="120810" y="0"/>
                  </a:moveTo>
                  <a:lnTo>
                    <a:pt x="304063" y="0"/>
                  </a:lnTo>
                  <a:cubicBezTo>
                    <a:pt x="370784" y="0"/>
                    <a:pt x="424873" y="54089"/>
                    <a:pt x="424873" y="120810"/>
                  </a:cubicBezTo>
                  <a:lnTo>
                    <a:pt x="424873" y="120810"/>
                  </a:lnTo>
                  <a:cubicBezTo>
                    <a:pt x="424873" y="187532"/>
                    <a:pt x="370784" y="241621"/>
                    <a:pt x="304063" y="241621"/>
                  </a:cubicBezTo>
                  <a:lnTo>
                    <a:pt x="120810" y="241621"/>
                  </a:lnTo>
                  <a:cubicBezTo>
                    <a:pt x="54089" y="241621"/>
                    <a:pt x="0" y="187532"/>
                    <a:pt x="0" y="120810"/>
                  </a:cubicBezTo>
                  <a:lnTo>
                    <a:pt x="0" y="120810"/>
                  </a:lnTo>
                  <a:cubicBezTo>
                    <a:pt x="0" y="54089"/>
                    <a:pt x="54089" y="0"/>
                    <a:pt x="120810" y="0"/>
                  </a:cubicBezTo>
                  <a:close/>
                </a:path>
              </a:pathLst>
            </a:custGeom>
            <a:solidFill>
              <a:srgbClr val="090E2B"/>
            </a:solidFill>
            <a:ln w="38100" cap="rnd">
              <a:solidFill>
                <a:srgbClr val="3D24C9"/>
              </a:solidFill>
              <a:prstDash val="solid"/>
              <a:round/>
            </a:ln>
          </p:spPr>
        </p:sp>
        <p:sp>
          <p:nvSpPr>
            <p:cNvPr name="TextBox 20" id="20"/>
            <p:cNvSpPr txBox="true"/>
            <p:nvPr/>
          </p:nvSpPr>
          <p:spPr>
            <a:xfrm>
              <a:off x="0" y="-66675"/>
              <a:ext cx="424873" cy="308296"/>
            </a:xfrm>
            <a:prstGeom prst="rect">
              <a:avLst/>
            </a:prstGeom>
          </p:spPr>
          <p:txBody>
            <a:bodyPr anchor="ctr" rtlCol="false" tIns="50800" lIns="50800" bIns="50800" rIns="50800"/>
            <a:lstStyle/>
            <a:p>
              <a:pPr algn="ctr">
                <a:lnSpc>
                  <a:spcPts val="2659"/>
                </a:lnSpc>
              </a:pPr>
            </a:p>
          </p:txBody>
        </p:sp>
      </p:grpSp>
      <p:sp>
        <p:nvSpPr>
          <p:cNvPr name="TextBox 21" id="21"/>
          <p:cNvSpPr txBox="true"/>
          <p:nvPr/>
        </p:nvSpPr>
        <p:spPr>
          <a:xfrm rot="0">
            <a:off x="12003796" y="4493598"/>
            <a:ext cx="5255504" cy="515852"/>
          </a:xfrm>
          <a:prstGeom prst="rect">
            <a:avLst/>
          </a:prstGeom>
        </p:spPr>
        <p:txBody>
          <a:bodyPr anchor="t" rtlCol="false" tIns="0" lIns="0" bIns="0" rIns="0">
            <a:spAutoFit/>
          </a:bodyPr>
          <a:lstStyle/>
          <a:p>
            <a:pPr algn="l">
              <a:lnSpc>
                <a:spcPts val="3617"/>
              </a:lnSpc>
            </a:pPr>
            <a:r>
              <a:rPr lang="en-US" sz="3014" spc="-60">
                <a:solidFill>
                  <a:srgbClr val="FFFFFF"/>
                </a:solidFill>
                <a:latin typeface="Codec Pro"/>
                <a:ea typeface="Codec Pro"/>
                <a:cs typeface="Codec Pro"/>
                <a:sym typeface="Codec Pro"/>
              </a:rPr>
              <a:t>Social Factors</a:t>
            </a:r>
          </a:p>
        </p:txBody>
      </p:sp>
      <p:sp>
        <p:nvSpPr>
          <p:cNvPr name="AutoShape 22" id="22"/>
          <p:cNvSpPr/>
          <p:nvPr/>
        </p:nvSpPr>
        <p:spPr>
          <a:xfrm>
            <a:off x="10394930" y="4971349"/>
            <a:ext cx="875077" cy="0"/>
          </a:xfrm>
          <a:prstGeom prst="line">
            <a:avLst/>
          </a:prstGeom>
          <a:ln cap="flat" w="38100">
            <a:solidFill>
              <a:srgbClr val="FFFFFF"/>
            </a:solidFill>
            <a:prstDash val="solid"/>
            <a:headEnd type="none" len="sm" w="sm"/>
            <a:tailEnd type="arrow" len="sm" w="med"/>
          </a:ln>
        </p:spPr>
      </p:sp>
      <p:sp>
        <p:nvSpPr>
          <p:cNvPr name="AutoShape 23" id="23"/>
          <p:cNvSpPr/>
          <p:nvPr/>
        </p:nvSpPr>
        <p:spPr>
          <a:xfrm>
            <a:off x="10012833" y="5764827"/>
            <a:ext cx="7246467" cy="0"/>
          </a:xfrm>
          <a:prstGeom prst="line">
            <a:avLst/>
          </a:prstGeom>
          <a:ln cap="flat" w="19050">
            <a:solidFill>
              <a:srgbClr val="F041FF"/>
            </a:solidFill>
            <a:prstDash val="solid"/>
            <a:headEnd type="none" len="sm" w="sm"/>
            <a:tailEnd type="none" len="sm" w="sm"/>
          </a:ln>
        </p:spPr>
      </p:sp>
      <p:grpSp>
        <p:nvGrpSpPr>
          <p:cNvPr name="Group 24" id="24"/>
          <p:cNvGrpSpPr/>
          <p:nvPr/>
        </p:nvGrpSpPr>
        <p:grpSpPr>
          <a:xfrm rot="-10800000">
            <a:off x="10012833" y="6060102"/>
            <a:ext cx="1613190" cy="917403"/>
            <a:chOff x="0" y="0"/>
            <a:chExt cx="424873" cy="241621"/>
          </a:xfrm>
        </p:grpSpPr>
        <p:sp>
          <p:nvSpPr>
            <p:cNvPr name="Freeform 25" id="25"/>
            <p:cNvSpPr/>
            <p:nvPr/>
          </p:nvSpPr>
          <p:spPr>
            <a:xfrm flipH="false" flipV="false" rot="0">
              <a:off x="0" y="0"/>
              <a:ext cx="424873" cy="241621"/>
            </a:xfrm>
            <a:custGeom>
              <a:avLst/>
              <a:gdLst/>
              <a:ahLst/>
              <a:cxnLst/>
              <a:rect r="r" b="b" t="t" l="l"/>
              <a:pathLst>
                <a:path h="241621" w="424873">
                  <a:moveTo>
                    <a:pt x="120810" y="0"/>
                  </a:moveTo>
                  <a:lnTo>
                    <a:pt x="304063" y="0"/>
                  </a:lnTo>
                  <a:cubicBezTo>
                    <a:pt x="370784" y="0"/>
                    <a:pt x="424873" y="54089"/>
                    <a:pt x="424873" y="120810"/>
                  </a:cubicBezTo>
                  <a:lnTo>
                    <a:pt x="424873" y="120810"/>
                  </a:lnTo>
                  <a:cubicBezTo>
                    <a:pt x="424873" y="187532"/>
                    <a:pt x="370784" y="241621"/>
                    <a:pt x="304063" y="241621"/>
                  </a:cubicBezTo>
                  <a:lnTo>
                    <a:pt x="120810" y="241621"/>
                  </a:lnTo>
                  <a:cubicBezTo>
                    <a:pt x="54089" y="241621"/>
                    <a:pt x="0" y="187532"/>
                    <a:pt x="0" y="120810"/>
                  </a:cubicBezTo>
                  <a:lnTo>
                    <a:pt x="0" y="120810"/>
                  </a:lnTo>
                  <a:cubicBezTo>
                    <a:pt x="0" y="54089"/>
                    <a:pt x="54089" y="0"/>
                    <a:pt x="120810" y="0"/>
                  </a:cubicBezTo>
                  <a:close/>
                </a:path>
              </a:pathLst>
            </a:custGeom>
            <a:solidFill>
              <a:srgbClr val="090E2B"/>
            </a:solidFill>
            <a:ln w="38100" cap="rnd">
              <a:solidFill>
                <a:srgbClr val="3D24C9"/>
              </a:solidFill>
              <a:prstDash val="solid"/>
              <a:round/>
            </a:ln>
          </p:spPr>
        </p:sp>
        <p:sp>
          <p:nvSpPr>
            <p:cNvPr name="TextBox 26" id="26"/>
            <p:cNvSpPr txBox="true"/>
            <p:nvPr/>
          </p:nvSpPr>
          <p:spPr>
            <a:xfrm>
              <a:off x="0" y="-66675"/>
              <a:ext cx="424873" cy="308296"/>
            </a:xfrm>
            <a:prstGeom prst="rect">
              <a:avLst/>
            </a:prstGeom>
          </p:spPr>
          <p:txBody>
            <a:bodyPr anchor="ctr" rtlCol="false" tIns="50800" lIns="50800" bIns="50800" rIns="50800"/>
            <a:lstStyle/>
            <a:p>
              <a:pPr algn="ctr">
                <a:lnSpc>
                  <a:spcPts val="2659"/>
                </a:lnSpc>
              </a:pPr>
            </a:p>
          </p:txBody>
        </p:sp>
      </p:grpSp>
      <p:sp>
        <p:nvSpPr>
          <p:cNvPr name="TextBox 27" id="27"/>
          <p:cNvSpPr txBox="true"/>
          <p:nvPr/>
        </p:nvSpPr>
        <p:spPr>
          <a:xfrm rot="0">
            <a:off x="12003796" y="6041052"/>
            <a:ext cx="4393788" cy="515852"/>
          </a:xfrm>
          <a:prstGeom prst="rect">
            <a:avLst/>
          </a:prstGeom>
        </p:spPr>
        <p:txBody>
          <a:bodyPr anchor="t" rtlCol="false" tIns="0" lIns="0" bIns="0" rIns="0">
            <a:spAutoFit/>
          </a:bodyPr>
          <a:lstStyle/>
          <a:p>
            <a:pPr algn="l">
              <a:lnSpc>
                <a:spcPts val="3617"/>
              </a:lnSpc>
            </a:pPr>
            <a:r>
              <a:rPr lang="en-US" sz="3014" spc="-60">
                <a:solidFill>
                  <a:srgbClr val="FFFFFF"/>
                </a:solidFill>
                <a:latin typeface="Codec Pro"/>
                <a:ea typeface="Codec Pro"/>
                <a:cs typeface="Codec Pro"/>
                <a:sym typeface="Codec Pro"/>
              </a:rPr>
              <a:t>Technological Factors</a:t>
            </a:r>
          </a:p>
        </p:txBody>
      </p:sp>
      <p:sp>
        <p:nvSpPr>
          <p:cNvPr name="AutoShape 28" id="28"/>
          <p:cNvSpPr/>
          <p:nvPr/>
        </p:nvSpPr>
        <p:spPr>
          <a:xfrm>
            <a:off x="10394930" y="6518804"/>
            <a:ext cx="875077" cy="0"/>
          </a:xfrm>
          <a:prstGeom prst="line">
            <a:avLst/>
          </a:prstGeom>
          <a:ln cap="flat" w="38100">
            <a:solidFill>
              <a:srgbClr val="FFFFFF"/>
            </a:solidFill>
            <a:prstDash val="solid"/>
            <a:headEnd type="none" len="sm" w="sm"/>
            <a:tailEnd type="arrow" len="sm" w="med"/>
          </a:ln>
        </p:spPr>
      </p:sp>
      <p:sp>
        <p:nvSpPr>
          <p:cNvPr name="AutoShape 29" id="29"/>
          <p:cNvSpPr/>
          <p:nvPr/>
        </p:nvSpPr>
        <p:spPr>
          <a:xfrm>
            <a:off x="10012833" y="7312282"/>
            <a:ext cx="7246467" cy="0"/>
          </a:xfrm>
          <a:prstGeom prst="line">
            <a:avLst/>
          </a:prstGeom>
          <a:ln cap="flat" w="19050">
            <a:solidFill>
              <a:srgbClr val="F041FF"/>
            </a:solidFill>
            <a:prstDash val="solid"/>
            <a:headEnd type="none" len="sm" w="sm"/>
            <a:tailEnd type="none" len="sm" w="sm"/>
          </a:ln>
        </p:spPr>
      </p:sp>
      <p:grpSp>
        <p:nvGrpSpPr>
          <p:cNvPr name="Group 30" id="30"/>
          <p:cNvGrpSpPr/>
          <p:nvPr/>
        </p:nvGrpSpPr>
        <p:grpSpPr>
          <a:xfrm rot="0">
            <a:off x="1028700" y="6107838"/>
            <a:ext cx="7485312" cy="3150462"/>
            <a:chOff x="0" y="0"/>
            <a:chExt cx="9980416" cy="4200616"/>
          </a:xfrm>
        </p:grpSpPr>
        <p:pic>
          <p:nvPicPr>
            <p:cNvPr name="Picture 31" id="31"/>
            <p:cNvPicPr>
              <a:picLocks noChangeAspect="true"/>
            </p:cNvPicPr>
            <p:nvPr/>
          </p:nvPicPr>
          <p:blipFill>
            <a:blip r:embed="rId5"/>
            <a:srcRect l="0" t="0" r="0" b="36867"/>
            <a:stretch>
              <a:fillRect/>
            </a:stretch>
          </p:blipFill>
          <p:spPr>
            <a:xfrm flipH="false" flipV="false">
              <a:off x="0" y="0"/>
              <a:ext cx="9980416" cy="4200616"/>
            </a:xfrm>
            <a:prstGeom prst="rect">
              <a:avLst/>
            </a:prstGeom>
          </p:spPr>
        </p:pic>
      </p:grpSp>
      <p:grpSp>
        <p:nvGrpSpPr>
          <p:cNvPr name="Group 32" id="32"/>
          <p:cNvGrpSpPr/>
          <p:nvPr/>
        </p:nvGrpSpPr>
        <p:grpSpPr>
          <a:xfrm rot="-2700000">
            <a:off x="7917498" y="5545600"/>
            <a:ext cx="768904" cy="1478072"/>
            <a:chOff x="0" y="0"/>
            <a:chExt cx="327201" cy="628982"/>
          </a:xfrm>
        </p:grpSpPr>
        <p:sp>
          <p:nvSpPr>
            <p:cNvPr name="Freeform 33" id="33"/>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34" id="34"/>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true" flipV="true" rot="0">
            <a:off x="2012161" y="-6202110"/>
            <a:ext cx="8870172" cy="8870172"/>
          </a:xfrm>
          <a:custGeom>
            <a:avLst/>
            <a:gdLst/>
            <a:ahLst/>
            <a:cxnLst/>
            <a:rect r="r" b="b" t="t" l="l"/>
            <a:pathLst>
              <a:path h="8870172" w="8870172">
                <a:moveTo>
                  <a:pt x="8870171" y="8870171"/>
                </a:moveTo>
                <a:lnTo>
                  <a:pt x="0" y="8870171"/>
                </a:lnTo>
                <a:lnTo>
                  <a:pt x="0" y="0"/>
                </a:lnTo>
                <a:lnTo>
                  <a:pt x="8870171" y="0"/>
                </a:lnTo>
                <a:lnTo>
                  <a:pt x="8870171" y="8870171"/>
                </a:lnTo>
                <a:close/>
              </a:path>
            </a:pathLst>
          </a:custGeom>
          <a:blipFill>
            <a:blip r:embed="rId2"/>
            <a:stretch>
              <a:fillRect l="0" t="0" r="0" b="0"/>
            </a:stretch>
          </a:blipFill>
        </p:spPr>
      </p:sp>
      <p:grpSp>
        <p:nvGrpSpPr>
          <p:cNvPr name="Group 3" id="3"/>
          <p:cNvGrpSpPr/>
          <p:nvPr/>
        </p:nvGrpSpPr>
        <p:grpSpPr>
          <a:xfrm rot="-2700000">
            <a:off x="6844752" y="6027086"/>
            <a:ext cx="507087" cy="1334358"/>
            <a:chOff x="0" y="0"/>
            <a:chExt cx="63383" cy="166788"/>
          </a:xfrm>
        </p:grpSpPr>
        <p:sp>
          <p:nvSpPr>
            <p:cNvPr name="Freeform 4" id="4"/>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5" id="5"/>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0">
            <a:off x="746686" y="702923"/>
            <a:ext cx="818181" cy="744877"/>
            <a:chOff x="0" y="0"/>
            <a:chExt cx="215488" cy="196182"/>
          </a:xfrm>
        </p:grpSpPr>
        <p:sp>
          <p:nvSpPr>
            <p:cNvPr name="Freeform 7" id="7"/>
            <p:cNvSpPr/>
            <p:nvPr/>
          </p:nvSpPr>
          <p:spPr>
            <a:xfrm flipH="false" flipV="false" rot="0">
              <a:off x="0" y="0"/>
              <a:ext cx="215488" cy="196182"/>
            </a:xfrm>
            <a:custGeom>
              <a:avLst/>
              <a:gdLst/>
              <a:ahLst/>
              <a:cxnLst/>
              <a:rect r="r" b="b" t="t" l="l"/>
              <a:pathLst>
                <a:path h="196182" w="215488">
                  <a:moveTo>
                    <a:pt x="0" y="0"/>
                  </a:moveTo>
                  <a:lnTo>
                    <a:pt x="215488" y="0"/>
                  </a:lnTo>
                  <a:lnTo>
                    <a:pt x="215488" y="196182"/>
                  </a:lnTo>
                  <a:lnTo>
                    <a:pt x="0" y="196182"/>
                  </a:lnTo>
                  <a:close/>
                </a:path>
              </a:pathLst>
            </a:custGeom>
            <a:solidFill>
              <a:srgbClr val="B814CB"/>
            </a:solidFill>
          </p:spPr>
        </p:sp>
        <p:sp>
          <p:nvSpPr>
            <p:cNvPr name="TextBox 8" id="8"/>
            <p:cNvSpPr txBox="true"/>
            <p:nvPr/>
          </p:nvSpPr>
          <p:spPr>
            <a:xfrm>
              <a:off x="0" y="-66675"/>
              <a:ext cx="215488" cy="262857"/>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746686" y="3212003"/>
            <a:ext cx="818181" cy="780312"/>
            <a:chOff x="0" y="0"/>
            <a:chExt cx="215488" cy="205514"/>
          </a:xfrm>
        </p:grpSpPr>
        <p:sp>
          <p:nvSpPr>
            <p:cNvPr name="Freeform 10" id="10"/>
            <p:cNvSpPr/>
            <p:nvPr/>
          </p:nvSpPr>
          <p:spPr>
            <a:xfrm flipH="false" flipV="false" rot="0">
              <a:off x="0" y="0"/>
              <a:ext cx="215488" cy="205514"/>
            </a:xfrm>
            <a:custGeom>
              <a:avLst/>
              <a:gdLst/>
              <a:ahLst/>
              <a:cxnLst/>
              <a:rect r="r" b="b" t="t" l="l"/>
              <a:pathLst>
                <a:path h="205514" w="215488">
                  <a:moveTo>
                    <a:pt x="0" y="0"/>
                  </a:moveTo>
                  <a:lnTo>
                    <a:pt x="215488" y="0"/>
                  </a:lnTo>
                  <a:lnTo>
                    <a:pt x="215488" y="205514"/>
                  </a:lnTo>
                  <a:lnTo>
                    <a:pt x="0" y="205514"/>
                  </a:lnTo>
                  <a:close/>
                </a:path>
              </a:pathLst>
            </a:custGeom>
            <a:solidFill>
              <a:srgbClr val="B814CB"/>
            </a:solidFill>
          </p:spPr>
        </p:sp>
        <p:sp>
          <p:nvSpPr>
            <p:cNvPr name="TextBox 11" id="11"/>
            <p:cNvSpPr txBox="true"/>
            <p:nvPr/>
          </p:nvSpPr>
          <p:spPr>
            <a:xfrm>
              <a:off x="0" y="-66675"/>
              <a:ext cx="215488" cy="272189"/>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2700000">
            <a:off x="8197470" y="1397891"/>
            <a:ext cx="240659" cy="633274"/>
            <a:chOff x="0" y="0"/>
            <a:chExt cx="63383" cy="166788"/>
          </a:xfrm>
        </p:grpSpPr>
        <p:sp>
          <p:nvSpPr>
            <p:cNvPr name="Freeform 13" id="13"/>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14" id="14"/>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2700000">
            <a:off x="8197470" y="3320644"/>
            <a:ext cx="240659" cy="633274"/>
            <a:chOff x="0" y="0"/>
            <a:chExt cx="63383" cy="166788"/>
          </a:xfrm>
        </p:grpSpPr>
        <p:sp>
          <p:nvSpPr>
            <p:cNvPr name="Freeform 16" id="16"/>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17" id="17"/>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sp>
        <p:nvSpPr>
          <p:cNvPr name="TextBox 18" id="18"/>
          <p:cNvSpPr txBox="true"/>
          <p:nvPr/>
        </p:nvSpPr>
        <p:spPr>
          <a:xfrm rot="0">
            <a:off x="887693" y="865811"/>
            <a:ext cx="536167" cy="419100"/>
          </a:xfrm>
          <a:prstGeom prst="rect">
            <a:avLst/>
          </a:prstGeom>
        </p:spPr>
        <p:txBody>
          <a:bodyPr anchor="t" rtlCol="false" tIns="0" lIns="0" bIns="0" rIns="0">
            <a:spAutoFit/>
          </a:bodyPr>
          <a:lstStyle/>
          <a:p>
            <a:pPr algn="ctr">
              <a:lnSpc>
                <a:spcPts val="3360"/>
              </a:lnSpc>
            </a:pPr>
            <a:r>
              <a:rPr lang="en-US" sz="2800">
                <a:solidFill>
                  <a:srgbClr val="FFFFFF"/>
                </a:solidFill>
                <a:latin typeface="Pattanakarn Condensed"/>
                <a:ea typeface="Pattanakarn Condensed"/>
                <a:cs typeface="Pattanakarn Condensed"/>
                <a:sym typeface="Pattanakarn Condensed"/>
              </a:rPr>
              <a:t>1</a:t>
            </a:r>
          </a:p>
        </p:txBody>
      </p:sp>
      <p:sp>
        <p:nvSpPr>
          <p:cNvPr name="TextBox 19" id="19"/>
          <p:cNvSpPr txBox="true"/>
          <p:nvPr/>
        </p:nvSpPr>
        <p:spPr>
          <a:xfrm rot="0">
            <a:off x="887693" y="3427731"/>
            <a:ext cx="536167" cy="419100"/>
          </a:xfrm>
          <a:prstGeom prst="rect">
            <a:avLst/>
          </a:prstGeom>
        </p:spPr>
        <p:txBody>
          <a:bodyPr anchor="t" rtlCol="false" tIns="0" lIns="0" bIns="0" rIns="0">
            <a:spAutoFit/>
          </a:bodyPr>
          <a:lstStyle/>
          <a:p>
            <a:pPr algn="ctr">
              <a:lnSpc>
                <a:spcPts val="3360"/>
              </a:lnSpc>
            </a:pPr>
            <a:r>
              <a:rPr lang="en-US" sz="2800">
                <a:solidFill>
                  <a:srgbClr val="FFFFFF"/>
                </a:solidFill>
                <a:latin typeface="Pattanakarn Condensed"/>
                <a:ea typeface="Pattanakarn Condensed"/>
                <a:cs typeface="Pattanakarn Condensed"/>
                <a:sym typeface="Pattanakarn Condensed"/>
              </a:rPr>
              <a:t>2</a:t>
            </a:r>
          </a:p>
        </p:txBody>
      </p:sp>
      <p:sp>
        <p:nvSpPr>
          <p:cNvPr name="Freeform 20" id="20"/>
          <p:cNvSpPr/>
          <p:nvPr/>
        </p:nvSpPr>
        <p:spPr>
          <a:xfrm flipH="true" flipV="false" rot="0">
            <a:off x="9987194" y="-17051"/>
            <a:ext cx="8396056" cy="9952222"/>
          </a:xfrm>
          <a:custGeom>
            <a:avLst/>
            <a:gdLst/>
            <a:ahLst/>
            <a:cxnLst/>
            <a:rect r="r" b="b" t="t" l="l"/>
            <a:pathLst>
              <a:path h="9952222" w="8396056">
                <a:moveTo>
                  <a:pt x="8396056" y="0"/>
                </a:moveTo>
                <a:lnTo>
                  <a:pt x="0" y="0"/>
                </a:lnTo>
                <a:lnTo>
                  <a:pt x="0" y="9952221"/>
                </a:lnTo>
                <a:lnTo>
                  <a:pt x="8396056" y="9952221"/>
                </a:lnTo>
                <a:lnTo>
                  <a:pt x="8396056"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21" id="21"/>
          <p:cNvGrpSpPr/>
          <p:nvPr/>
        </p:nvGrpSpPr>
        <p:grpSpPr>
          <a:xfrm rot="0">
            <a:off x="746686" y="5486442"/>
            <a:ext cx="818181" cy="744877"/>
            <a:chOff x="0" y="0"/>
            <a:chExt cx="215488" cy="196182"/>
          </a:xfrm>
        </p:grpSpPr>
        <p:sp>
          <p:nvSpPr>
            <p:cNvPr name="Freeform 22" id="22"/>
            <p:cNvSpPr/>
            <p:nvPr/>
          </p:nvSpPr>
          <p:spPr>
            <a:xfrm flipH="false" flipV="false" rot="0">
              <a:off x="0" y="0"/>
              <a:ext cx="215488" cy="196182"/>
            </a:xfrm>
            <a:custGeom>
              <a:avLst/>
              <a:gdLst/>
              <a:ahLst/>
              <a:cxnLst/>
              <a:rect r="r" b="b" t="t" l="l"/>
              <a:pathLst>
                <a:path h="196182" w="215488">
                  <a:moveTo>
                    <a:pt x="0" y="0"/>
                  </a:moveTo>
                  <a:lnTo>
                    <a:pt x="215488" y="0"/>
                  </a:lnTo>
                  <a:lnTo>
                    <a:pt x="215488" y="196182"/>
                  </a:lnTo>
                  <a:lnTo>
                    <a:pt x="0" y="196182"/>
                  </a:lnTo>
                  <a:close/>
                </a:path>
              </a:pathLst>
            </a:custGeom>
            <a:solidFill>
              <a:srgbClr val="B814CB"/>
            </a:solidFill>
          </p:spPr>
        </p:sp>
        <p:sp>
          <p:nvSpPr>
            <p:cNvPr name="TextBox 23" id="23"/>
            <p:cNvSpPr txBox="true"/>
            <p:nvPr/>
          </p:nvSpPr>
          <p:spPr>
            <a:xfrm>
              <a:off x="0" y="-66675"/>
              <a:ext cx="215488" cy="262857"/>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700000">
            <a:off x="8197470" y="5243396"/>
            <a:ext cx="240659" cy="633274"/>
            <a:chOff x="0" y="0"/>
            <a:chExt cx="63383" cy="166788"/>
          </a:xfrm>
        </p:grpSpPr>
        <p:sp>
          <p:nvSpPr>
            <p:cNvPr name="Freeform 25" id="25"/>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26" id="26"/>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sp>
        <p:nvSpPr>
          <p:cNvPr name="TextBox 27" id="27"/>
          <p:cNvSpPr txBox="true"/>
          <p:nvPr/>
        </p:nvSpPr>
        <p:spPr>
          <a:xfrm rot="0">
            <a:off x="887693" y="5705517"/>
            <a:ext cx="536167" cy="419100"/>
          </a:xfrm>
          <a:prstGeom prst="rect">
            <a:avLst/>
          </a:prstGeom>
        </p:spPr>
        <p:txBody>
          <a:bodyPr anchor="t" rtlCol="false" tIns="0" lIns="0" bIns="0" rIns="0">
            <a:spAutoFit/>
          </a:bodyPr>
          <a:lstStyle/>
          <a:p>
            <a:pPr algn="ctr">
              <a:lnSpc>
                <a:spcPts val="3360"/>
              </a:lnSpc>
            </a:pPr>
            <a:r>
              <a:rPr lang="en-US" sz="2800">
                <a:solidFill>
                  <a:srgbClr val="FFFFFF"/>
                </a:solidFill>
                <a:latin typeface="Pattanakarn Condensed"/>
                <a:ea typeface="Pattanakarn Condensed"/>
                <a:cs typeface="Pattanakarn Condensed"/>
                <a:sym typeface="Pattanakarn Condensed"/>
              </a:rPr>
              <a:t>3</a:t>
            </a:r>
          </a:p>
        </p:txBody>
      </p:sp>
      <p:grpSp>
        <p:nvGrpSpPr>
          <p:cNvPr name="Group 28" id="28"/>
          <p:cNvGrpSpPr/>
          <p:nvPr/>
        </p:nvGrpSpPr>
        <p:grpSpPr>
          <a:xfrm rot="0">
            <a:off x="619609" y="7791767"/>
            <a:ext cx="818181" cy="744877"/>
            <a:chOff x="0" y="0"/>
            <a:chExt cx="215488" cy="196182"/>
          </a:xfrm>
        </p:grpSpPr>
        <p:sp>
          <p:nvSpPr>
            <p:cNvPr name="Freeform 29" id="29"/>
            <p:cNvSpPr/>
            <p:nvPr/>
          </p:nvSpPr>
          <p:spPr>
            <a:xfrm flipH="false" flipV="false" rot="0">
              <a:off x="0" y="0"/>
              <a:ext cx="215488" cy="196182"/>
            </a:xfrm>
            <a:custGeom>
              <a:avLst/>
              <a:gdLst/>
              <a:ahLst/>
              <a:cxnLst/>
              <a:rect r="r" b="b" t="t" l="l"/>
              <a:pathLst>
                <a:path h="196182" w="215488">
                  <a:moveTo>
                    <a:pt x="0" y="0"/>
                  </a:moveTo>
                  <a:lnTo>
                    <a:pt x="215488" y="0"/>
                  </a:lnTo>
                  <a:lnTo>
                    <a:pt x="215488" y="196182"/>
                  </a:lnTo>
                  <a:lnTo>
                    <a:pt x="0" y="196182"/>
                  </a:lnTo>
                  <a:close/>
                </a:path>
              </a:pathLst>
            </a:custGeom>
            <a:solidFill>
              <a:srgbClr val="B814CB"/>
            </a:solidFill>
          </p:spPr>
        </p:sp>
        <p:sp>
          <p:nvSpPr>
            <p:cNvPr name="TextBox 30" id="30"/>
            <p:cNvSpPr txBox="true"/>
            <p:nvPr/>
          </p:nvSpPr>
          <p:spPr>
            <a:xfrm>
              <a:off x="0" y="-66675"/>
              <a:ext cx="215488" cy="262857"/>
            </a:xfrm>
            <a:prstGeom prst="rect">
              <a:avLst/>
            </a:prstGeom>
          </p:spPr>
          <p:txBody>
            <a:bodyPr anchor="ctr" rtlCol="false" tIns="50800" lIns="50800" bIns="50800" rIns="50800"/>
            <a:lstStyle/>
            <a:p>
              <a:pPr algn="ctr">
                <a:lnSpc>
                  <a:spcPts val="2659"/>
                </a:lnSpc>
              </a:pPr>
            </a:p>
          </p:txBody>
        </p:sp>
      </p:grpSp>
      <p:grpSp>
        <p:nvGrpSpPr>
          <p:cNvPr name="Group 31" id="31"/>
          <p:cNvGrpSpPr/>
          <p:nvPr/>
        </p:nvGrpSpPr>
        <p:grpSpPr>
          <a:xfrm rot="2700000">
            <a:off x="8197470" y="7166149"/>
            <a:ext cx="240659" cy="633274"/>
            <a:chOff x="0" y="0"/>
            <a:chExt cx="63383" cy="166788"/>
          </a:xfrm>
        </p:grpSpPr>
        <p:sp>
          <p:nvSpPr>
            <p:cNvPr name="Freeform 32" id="32"/>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33" id="33"/>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sp>
        <p:nvSpPr>
          <p:cNvPr name="TextBox 34" id="34"/>
          <p:cNvSpPr txBox="true"/>
          <p:nvPr/>
        </p:nvSpPr>
        <p:spPr>
          <a:xfrm rot="0">
            <a:off x="746686" y="7945820"/>
            <a:ext cx="536167" cy="419100"/>
          </a:xfrm>
          <a:prstGeom prst="rect">
            <a:avLst/>
          </a:prstGeom>
        </p:spPr>
        <p:txBody>
          <a:bodyPr anchor="t" rtlCol="false" tIns="0" lIns="0" bIns="0" rIns="0">
            <a:spAutoFit/>
          </a:bodyPr>
          <a:lstStyle/>
          <a:p>
            <a:pPr algn="ctr">
              <a:lnSpc>
                <a:spcPts val="3360"/>
              </a:lnSpc>
            </a:pPr>
            <a:r>
              <a:rPr lang="en-US" sz="2800">
                <a:solidFill>
                  <a:srgbClr val="FFFFFF"/>
                </a:solidFill>
                <a:latin typeface="Pattanakarn Condensed"/>
                <a:ea typeface="Pattanakarn Condensed"/>
                <a:cs typeface="Pattanakarn Condensed"/>
                <a:sym typeface="Pattanakarn Condensed"/>
              </a:rPr>
              <a:t>4</a:t>
            </a:r>
          </a:p>
        </p:txBody>
      </p:sp>
      <p:sp>
        <p:nvSpPr>
          <p:cNvPr name="Freeform 35" id="35"/>
          <p:cNvSpPr/>
          <p:nvPr/>
        </p:nvSpPr>
        <p:spPr>
          <a:xfrm flipH="true" flipV="true" rot="0">
            <a:off x="13476145" y="3063413"/>
            <a:ext cx="8870172" cy="8870172"/>
          </a:xfrm>
          <a:custGeom>
            <a:avLst/>
            <a:gdLst/>
            <a:ahLst/>
            <a:cxnLst/>
            <a:rect r="r" b="b" t="t" l="l"/>
            <a:pathLst>
              <a:path h="8870172" w="8870172">
                <a:moveTo>
                  <a:pt x="8870172" y="8870172"/>
                </a:moveTo>
                <a:lnTo>
                  <a:pt x="0" y="8870172"/>
                </a:lnTo>
                <a:lnTo>
                  <a:pt x="0" y="0"/>
                </a:lnTo>
                <a:lnTo>
                  <a:pt x="8870172" y="0"/>
                </a:lnTo>
                <a:lnTo>
                  <a:pt x="8870172" y="8870172"/>
                </a:lnTo>
                <a:close/>
              </a:path>
            </a:pathLst>
          </a:custGeom>
          <a:blipFill>
            <a:blip r:embed="rId2"/>
            <a:stretch>
              <a:fillRect l="0" t="0" r="0" b="0"/>
            </a:stretch>
          </a:blipFill>
        </p:spPr>
      </p:sp>
      <p:sp>
        <p:nvSpPr>
          <p:cNvPr name="TextBox 36" id="36"/>
          <p:cNvSpPr txBox="true"/>
          <p:nvPr/>
        </p:nvSpPr>
        <p:spPr>
          <a:xfrm rot="0">
            <a:off x="1991749" y="626723"/>
            <a:ext cx="16067483" cy="2681977"/>
          </a:xfrm>
          <a:prstGeom prst="rect">
            <a:avLst/>
          </a:prstGeom>
        </p:spPr>
        <p:txBody>
          <a:bodyPr anchor="t" rtlCol="false" tIns="0" lIns="0" bIns="0" rIns="0">
            <a:spAutoFit/>
          </a:bodyPr>
          <a:lstStyle/>
          <a:p>
            <a:pPr algn="l">
              <a:lnSpc>
                <a:spcPts val="2849"/>
              </a:lnSpc>
            </a:pPr>
            <a:r>
              <a:rPr lang="en-US" sz="2035">
                <a:solidFill>
                  <a:srgbClr val="FFFFFF"/>
                </a:solidFill>
                <a:latin typeface="Codec Pro"/>
                <a:ea typeface="Codec Pro"/>
                <a:cs typeface="Codec Pro"/>
                <a:sym typeface="Codec Pro"/>
              </a:rPr>
              <a:t>Political Factors</a:t>
            </a:r>
          </a:p>
          <a:p>
            <a:pPr algn="l">
              <a:lnSpc>
                <a:spcPts val="3129"/>
              </a:lnSpc>
            </a:pPr>
            <a:r>
              <a:rPr lang="en-US" sz="2235">
                <a:solidFill>
                  <a:srgbClr val="FFFFFF"/>
                </a:solidFill>
                <a:latin typeface="Codec Pro"/>
                <a:ea typeface="Codec Pro"/>
                <a:cs typeface="Codec Pro"/>
                <a:sym typeface="Codec Pro"/>
              </a:rPr>
              <a:t>One of the most significant political considerations in AI implementation is data protection. Under GDPR, hotels are required to be transparent about the use of personal data, especially when using systems that track guest behavior. At Wivenhoe House Hotel, student and staff training incorporates awareness of data privacy, ensuring systems are used ethically. Furthermore, policy conversations around job automation are influencing workforce development, prompting a greater emphasis on digital literacy in hospitality training.</a:t>
            </a:r>
          </a:p>
          <a:p>
            <a:pPr algn="l">
              <a:lnSpc>
                <a:spcPts val="2849"/>
              </a:lnSpc>
              <a:spcBef>
                <a:spcPct val="0"/>
              </a:spcBef>
            </a:pPr>
          </a:p>
        </p:txBody>
      </p:sp>
      <p:sp>
        <p:nvSpPr>
          <p:cNvPr name="TextBox 37" id="37"/>
          <p:cNvSpPr txBox="true"/>
          <p:nvPr/>
        </p:nvSpPr>
        <p:spPr>
          <a:xfrm rot="0">
            <a:off x="1991749" y="3135803"/>
            <a:ext cx="16047071" cy="2363470"/>
          </a:xfrm>
          <a:prstGeom prst="rect">
            <a:avLst/>
          </a:prstGeom>
        </p:spPr>
        <p:txBody>
          <a:bodyPr anchor="t" rtlCol="false" tIns="0" lIns="0" bIns="0" rIns="0">
            <a:spAutoFit/>
          </a:bodyPr>
          <a:lstStyle/>
          <a:p>
            <a:pPr algn="l">
              <a:lnSpc>
                <a:spcPts val="3079"/>
              </a:lnSpc>
            </a:pPr>
            <a:r>
              <a:rPr lang="en-US" sz="2199">
                <a:solidFill>
                  <a:srgbClr val="FFFFFF"/>
                </a:solidFill>
                <a:latin typeface="Codec Pro"/>
                <a:ea typeface="Codec Pro"/>
                <a:cs typeface="Codec Pro"/>
                <a:sym typeface="Codec Pro"/>
              </a:rPr>
              <a:t>Economic Factors</a:t>
            </a:r>
          </a:p>
          <a:p>
            <a:pPr algn="l">
              <a:lnSpc>
                <a:spcPts val="3079"/>
              </a:lnSpc>
            </a:pPr>
            <a:r>
              <a:rPr lang="en-US" sz="2199">
                <a:solidFill>
                  <a:srgbClr val="FFFFFF"/>
                </a:solidFill>
                <a:latin typeface="Codec Pro"/>
                <a:ea typeface="Codec Pro"/>
                <a:cs typeface="Codec Pro"/>
                <a:sym typeface="Codec Pro"/>
              </a:rPr>
              <a:t>AI technologies can reduce costs through automation, enhance marketing through predictive analytics, and optimize inventory through automated systems. During the student placement at Wivenhoe, AI-based ordering systems in the F&amp;B department reduced manual errors and improved service flow. Despite upfront investment costs, such systems deliver a strong return on investment over time, especially when they complement rather than replace human workers.</a:t>
            </a:r>
          </a:p>
          <a:p>
            <a:pPr algn="l">
              <a:lnSpc>
                <a:spcPts val="3079"/>
              </a:lnSpc>
              <a:spcBef>
                <a:spcPct val="0"/>
              </a:spcBef>
            </a:pPr>
          </a:p>
        </p:txBody>
      </p:sp>
      <p:sp>
        <p:nvSpPr>
          <p:cNvPr name="TextBox 38" id="38"/>
          <p:cNvSpPr txBox="true"/>
          <p:nvPr/>
        </p:nvSpPr>
        <p:spPr>
          <a:xfrm rot="0">
            <a:off x="1963659" y="5279167"/>
            <a:ext cx="16047071" cy="2753995"/>
          </a:xfrm>
          <a:prstGeom prst="rect">
            <a:avLst/>
          </a:prstGeom>
        </p:spPr>
        <p:txBody>
          <a:bodyPr anchor="t" rtlCol="false" tIns="0" lIns="0" bIns="0" rIns="0">
            <a:spAutoFit/>
          </a:bodyPr>
          <a:lstStyle/>
          <a:p>
            <a:pPr algn="l">
              <a:lnSpc>
                <a:spcPts val="3079"/>
              </a:lnSpc>
            </a:pPr>
            <a:r>
              <a:rPr lang="en-US" sz="2199">
                <a:solidFill>
                  <a:srgbClr val="FFFFFF"/>
                </a:solidFill>
                <a:latin typeface="Codec Pro"/>
                <a:ea typeface="Codec Pro"/>
                <a:cs typeface="Codec Pro"/>
                <a:sym typeface="Codec Pro"/>
              </a:rPr>
              <a:t>Social Factors</a:t>
            </a:r>
          </a:p>
          <a:p>
            <a:pPr algn="l">
              <a:lnSpc>
                <a:spcPts val="3079"/>
              </a:lnSpc>
            </a:pPr>
            <a:r>
              <a:rPr lang="en-US" sz="2199">
                <a:solidFill>
                  <a:srgbClr val="FFFFFF"/>
                </a:solidFill>
                <a:latin typeface="Codec Pro"/>
                <a:ea typeface="Codec Pro"/>
                <a:cs typeface="Codec Pro"/>
                <a:sym typeface="Codec Pro"/>
              </a:rPr>
              <a:t>There is a noticeable generational divide in the acceptance of AI. Younger guests often expect fast, tech-driven service, while older demographics may prefer traditional interaction. Wivenhoe House addresses this by offering both AI-enhanced and human-centered options, ensuring inclusivity. From a workforce perspective, AI alters job roles, encouraging staff to evolve from operational workers to service coordinators, which can be both empowering and challenging.</a:t>
            </a:r>
          </a:p>
          <a:p>
            <a:pPr algn="l">
              <a:lnSpc>
                <a:spcPts val="3079"/>
              </a:lnSpc>
              <a:spcBef>
                <a:spcPct val="0"/>
              </a:spcBef>
            </a:pPr>
          </a:p>
        </p:txBody>
      </p:sp>
      <p:sp>
        <p:nvSpPr>
          <p:cNvPr name="TextBox 39" id="39"/>
          <p:cNvSpPr txBox="true"/>
          <p:nvPr/>
        </p:nvSpPr>
        <p:spPr>
          <a:xfrm rot="0">
            <a:off x="1937552" y="7715567"/>
            <a:ext cx="15321748" cy="2753995"/>
          </a:xfrm>
          <a:prstGeom prst="rect">
            <a:avLst/>
          </a:prstGeom>
        </p:spPr>
        <p:txBody>
          <a:bodyPr anchor="t" rtlCol="false" tIns="0" lIns="0" bIns="0" rIns="0">
            <a:spAutoFit/>
          </a:bodyPr>
          <a:lstStyle/>
          <a:p>
            <a:pPr algn="l">
              <a:lnSpc>
                <a:spcPts val="3079"/>
              </a:lnSpc>
            </a:pPr>
            <a:r>
              <a:rPr lang="en-US" sz="2199">
                <a:solidFill>
                  <a:srgbClr val="FFFFFF"/>
                </a:solidFill>
                <a:latin typeface="Codec Pro"/>
                <a:ea typeface="Codec Pro"/>
                <a:cs typeface="Codec Pro"/>
                <a:sym typeface="Codec Pro"/>
              </a:rPr>
              <a:t>Technological Factors</a:t>
            </a:r>
          </a:p>
          <a:p>
            <a:pPr algn="l">
              <a:lnSpc>
                <a:spcPts val="3079"/>
              </a:lnSpc>
            </a:pPr>
            <a:r>
              <a:rPr lang="en-US" sz="2199">
                <a:solidFill>
                  <a:srgbClr val="FFFFFF"/>
                </a:solidFill>
                <a:latin typeface="Codec Pro"/>
                <a:ea typeface="Codec Pro"/>
                <a:cs typeface="Codec Pro"/>
                <a:sym typeface="Codec Pro"/>
              </a:rPr>
              <a:t>Technological advancement has brought tools such as smart rooms, sentiment analysis, AI-powered CRM, and automated stock control into hotel environments. At Wivenhoe House, students manage cellar stock using AI alerts and digital logs. However, technological dependence introduces risks such as system outages and cybersecurity threats. To mitigate this, hotels must ensure staff are trained in fallback procedures and maintain a hybrid operational model.</a:t>
            </a:r>
          </a:p>
          <a:p>
            <a:pPr algn="l">
              <a:lnSpc>
                <a:spcPts val="3079"/>
              </a:lnSpc>
              <a:spcBef>
                <a:spcPct val="0"/>
              </a:spcBef>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true" flipV="false" rot="0">
            <a:off x="3731047" y="7691921"/>
            <a:ext cx="8870172" cy="8870172"/>
          </a:xfrm>
          <a:custGeom>
            <a:avLst/>
            <a:gdLst/>
            <a:ahLst/>
            <a:cxnLst/>
            <a:rect r="r" b="b" t="t" l="l"/>
            <a:pathLst>
              <a:path h="8870172" w="8870172">
                <a:moveTo>
                  <a:pt x="8870172" y="0"/>
                </a:moveTo>
                <a:lnTo>
                  <a:pt x="0" y="0"/>
                </a:lnTo>
                <a:lnTo>
                  <a:pt x="0" y="8870171"/>
                </a:lnTo>
                <a:lnTo>
                  <a:pt x="8870172" y="8870171"/>
                </a:lnTo>
                <a:lnTo>
                  <a:pt x="8870172" y="0"/>
                </a:lnTo>
                <a:close/>
              </a:path>
            </a:pathLst>
          </a:custGeom>
          <a:blipFill>
            <a:blip r:embed="rId2"/>
            <a:stretch>
              <a:fillRect l="0" t="0" r="0" b="0"/>
            </a:stretch>
          </a:blipFill>
        </p:spPr>
      </p:sp>
      <p:sp>
        <p:nvSpPr>
          <p:cNvPr name="Freeform 3" id="3"/>
          <p:cNvSpPr/>
          <p:nvPr/>
        </p:nvSpPr>
        <p:spPr>
          <a:xfrm flipH="true" flipV="false" rot="0">
            <a:off x="13495551" y="-2198505"/>
            <a:ext cx="8870172" cy="8870172"/>
          </a:xfrm>
          <a:custGeom>
            <a:avLst/>
            <a:gdLst/>
            <a:ahLst/>
            <a:cxnLst/>
            <a:rect r="r" b="b" t="t" l="l"/>
            <a:pathLst>
              <a:path h="8870172" w="8870172">
                <a:moveTo>
                  <a:pt x="8870172" y="0"/>
                </a:moveTo>
                <a:lnTo>
                  <a:pt x="0" y="0"/>
                </a:lnTo>
                <a:lnTo>
                  <a:pt x="0" y="8870171"/>
                </a:lnTo>
                <a:lnTo>
                  <a:pt x="8870172" y="8870171"/>
                </a:lnTo>
                <a:lnTo>
                  <a:pt x="8870172" y="0"/>
                </a:lnTo>
                <a:close/>
              </a:path>
            </a:pathLst>
          </a:custGeom>
          <a:blipFill>
            <a:blip r:embed="rId2"/>
            <a:stretch>
              <a:fillRect l="0" t="0" r="0" b="0"/>
            </a:stretch>
          </a:blipFill>
        </p:spPr>
      </p:sp>
      <p:grpSp>
        <p:nvGrpSpPr>
          <p:cNvPr name="Group 4" id="4"/>
          <p:cNvGrpSpPr/>
          <p:nvPr/>
        </p:nvGrpSpPr>
        <p:grpSpPr>
          <a:xfrm rot="-2700000">
            <a:off x="17178459" y="6538924"/>
            <a:ext cx="144604" cy="380514"/>
            <a:chOff x="0" y="0"/>
            <a:chExt cx="63383" cy="166788"/>
          </a:xfrm>
        </p:grpSpPr>
        <p:sp>
          <p:nvSpPr>
            <p:cNvPr name="Freeform 5" id="5"/>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6" id="6"/>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2700000">
            <a:off x="17178459" y="7242025"/>
            <a:ext cx="144604" cy="380514"/>
            <a:chOff x="0" y="0"/>
            <a:chExt cx="63383" cy="166788"/>
          </a:xfrm>
        </p:grpSpPr>
        <p:sp>
          <p:nvSpPr>
            <p:cNvPr name="Freeform 8" id="8"/>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9" id="9"/>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2700000">
            <a:off x="17178459" y="7945127"/>
            <a:ext cx="144604" cy="380514"/>
            <a:chOff x="0" y="0"/>
            <a:chExt cx="63383" cy="166788"/>
          </a:xfrm>
        </p:grpSpPr>
        <p:sp>
          <p:nvSpPr>
            <p:cNvPr name="Freeform 11" id="11"/>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12" id="12"/>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2700000">
            <a:off x="17178459" y="8648228"/>
            <a:ext cx="144604" cy="380514"/>
            <a:chOff x="0" y="0"/>
            <a:chExt cx="63383" cy="166788"/>
          </a:xfrm>
        </p:grpSpPr>
        <p:sp>
          <p:nvSpPr>
            <p:cNvPr name="Freeform 14" id="14"/>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15" id="15"/>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sp>
        <p:nvSpPr>
          <p:cNvPr name="Freeform 16" id="16"/>
          <p:cNvSpPr/>
          <p:nvPr/>
        </p:nvSpPr>
        <p:spPr>
          <a:xfrm flipH="false" flipV="false" rot="0">
            <a:off x="-55367" y="-17051"/>
            <a:ext cx="8396056" cy="9952222"/>
          </a:xfrm>
          <a:custGeom>
            <a:avLst/>
            <a:gdLst/>
            <a:ahLst/>
            <a:cxnLst/>
            <a:rect r="r" b="b" t="t" l="l"/>
            <a:pathLst>
              <a:path h="9952222" w="8396056">
                <a:moveTo>
                  <a:pt x="0" y="0"/>
                </a:moveTo>
                <a:lnTo>
                  <a:pt x="8396057" y="0"/>
                </a:lnTo>
                <a:lnTo>
                  <a:pt x="8396057" y="9952221"/>
                </a:lnTo>
                <a:lnTo>
                  <a:pt x="0" y="995222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17" id="17"/>
          <p:cNvGrpSpPr/>
          <p:nvPr/>
        </p:nvGrpSpPr>
        <p:grpSpPr>
          <a:xfrm rot="0">
            <a:off x="1028700" y="2236580"/>
            <a:ext cx="5306480" cy="6343303"/>
            <a:chOff x="0" y="0"/>
            <a:chExt cx="7075306" cy="8457738"/>
          </a:xfrm>
        </p:grpSpPr>
        <p:pic>
          <p:nvPicPr>
            <p:cNvPr name="Picture 18" id="18"/>
            <p:cNvPicPr>
              <a:picLocks noChangeAspect="true"/>
            </p:cNvPicPr>
            <p:nvPr/>
          </p:nvPicPr>
          <p:blipFill>
            <a:blip r:embed="rId5"/>
            <a:srcRect l="29183" t="0" r="15046" b="0"/>
            <a:stretch>
              <a:fillRect/>
            </a:stretch>
          </p:blipFill>
          <p:spPr>
            <a:xfrm flipH="false" flipV="false">
              <a:off x="0" y="0"/>
              <a:ext cx="7075306" cy="8457738"/>
            </a:xfrm>
            <a:prstGeom prst="rect">
              <a:avLst/>
            </a:prstGeom>
          </p:spPr>
        </p:pic>
      </p:grpSp>
      <p:grpSp>
        <p:nvGrpSpPr>
          <p:cNvPr name="Group 19" id="19"/>
          <p:cNvGrpSpPr/>
          <p:nvPr/>
        </p:nvGrpSpPr>
        <p:grpSpPr>
          <a:xfrm rot="-2700000">
            <a:off x="780128" y="7221726"/>
            <a:ext cx="1068933" cy="2054821"/>
            <a:chOff x="0" y="0"/>
            <a:chExt cx="327201" cy="628982"/>
          </a:xfrm>
        </p:grpSpPr>
        <p:sp>
          <p:nvSpPr>
            <p:cNvPr name="Freeform 20" id="20"/>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21" id="21"/>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grpSp>
        <p:nvGrpSpPr>
          <p:cNvPr name="Group 22" id="22"/>
          <p:cNvGrpSpPr/>
          <p:nvPr/>
        </p:nvGrpSpPr>
        <p:grpSpPr>
          <a:xfrm rot="0">
            <a:off x="4513520" y="1180695"/>
            <a:ext cx="3817051" cy="4562858"/>
            <a:chOff x="0" y="0"/>
            <a:chExt cx="5089401" cy="6083810"/>
          </a:xfrm>
        </p:grpSpPr>
        <p:pic>
          <p:nvPicPr>
            <p:cNvPr name="Picture 23" id="23"/>
            <p:cNvPicPr>
              <a:picLocks noChangeAspect="true"/>
            </p:cNvPicPr>
            <p:nvPr/>
          </p:nvPicPr>
          <p:blipFill>
            <a:blip r:embed="rId6"/>
            <a:srcRect l="17593" t="0" r="19665" b="0"/>
            <a:stretch>
              <a:fillRect/>
            </a:stretch>
          </p:blipFill>
          <p:spPr>
            <a:xfrm flipH="false" flipV="false">
              <a:off x="0" y="0"/>
              <a:ext cx="5089401" cy="6083810"/>
            </a:xfrm>
            <a:prstGeom prst="rect">
              <a:avLst/>
            </a:prstGeom>
          </p:spPr>
        </p:pic>
      </p:grpSp>
      <p:grpSp>
        <p:nvGrpSpPr>
          <p:cNvPr name="Group 24" id="24"/>
          <p:cNvGrpSpPr/>
          <p:nvPr/>
        </p:nvGrpSpPr>
        <p:grpSpPr>
          <a:xfrm rot="-2700000">
            <a:off x="7781681" y="599407"/>
            <a:ext cx="768904" cy="1478072"/>
            <a:chOff x="0" y="0"/>
            <a:chExt cx="327201" cy="628982"/>
          </a:xfrm>
        </p:grpSpPr>
        <p:sp>
          <p:nvSpPr>
            <p:cNvPr name="Freeform 25" id="25"/>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26" id="26"/>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10800000">
            <a:off x="3708572" y="4707411"/>
            <a:ext cx="1609896" cy="1966470"/>
            <a:chOff x="0" y="0"/>
            <a:chExt cx="424006" cy="517918"/>
          </a:xfrm>
        </p:grpSpPr>
        <p:sp>
          <p:nvSpPr>
            <p:cNvPr name="Freeform 28" id="28"/>
            <p:cNvSpPr/>
            <p:nvPr/>
          </p:nvSpPr>
          <p:spPr>
            <a:xfrm flipH="false" flipV="false" rot="0">
              <a:off x="0" y="0"/>
              <a:ext cx="424006" cy="517918"/>
            </a:xfrm>
            <a:custGeom>
              <a:avLst/>
              <a:gdLst/>
              <a:ahLst/>
              <a:cxnLst/>
              <a:rect r="r" b="b" t="t" l="l"/>
              <a:pathLst>
                <a:path h="517918" w="424006">
                  <a:moveTo>
                    <a:pt x="0" y="0"/>
                  </a:moveTo>
                  <a:lnTo>
                    <a:pt x="424006" y="0"/>
                  </a:lnTo>
                  <a:lnTo>
                    <a:pt x="424006" y="517918"/>
                  </a:lnTo>
                  <a:lnTo>
                    <a:pt x="0" y="517918"/>
                  </a:lnTo>
                  <a:close/>
                </a:path>
              </a:pathLst>
            </a:custGeom>
            <a:gradFill rotWithShape="true">
              <a:gsLst>
                <a:gs pos="0">
                  <a:srgbClr val="B814CB">
                    <a:alpha val="48000"/>
                  </a:srgbClr>
                </a:gs>
                <a:gs pos="100000">
                  <a:srgbClr val="3725C9">
                    <a:alpha val="48000"/>
                  </a:srgbClr>
                </a:gs>
              </a:gsLst>
              <a:lin ang="2700000"/>
            </a:gradFill>
          </p:spPr>
        </p:sp>
        <p:sp>
          <p:nvSpPr>
            <p:cNvPr name="TextBox 29" id="29"/>
            <p:cNvSpPr txBox="true"/>
            <p:nvPr/>
          </p:nvSpPr>
          <p:spPr>
            <a:xfrm>
              <a:off x="0" y="-66675"/>
              <a:ext cx="424006" cy="584593"/>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8428822" y="952500"/>
            <a:ext cx="9859178" cy="8516355"/>
          </a:xfrm>
          <a:prstGeom prst="rect">
            <a:avLst/>
          </a:prstGeom>
        </p:spPr>
        <p:txBody>
          <a:bodyPr anchor="t" rtlCol="false" tIns="0" lIns="0" bIns="0" rIns="0">
            <a:spAutoFit/>
          </a:bodyPr>
          <a:lstStyle/>
          <a:p>
            <a:pPr algn="l">
              <a:lnSpc>
                <a:spcPts val="3094"/>
              </a:lnSpc>
            </a:pPr>
          </a:p>
          <a:p>
            <a:pPr algn="l">
              <a:lnSpc>
                <a:spcPts val="5474"/>
              </a:lnSpc>
            </a:pPr>
            <a:r>
              <a:rPr lang="en-US" sz="3910">
                <a:solidFill>
                  <a:srgbClr val="FFFFFF"/>
                </a:solidFill>
                <a:latin typeface="Codec Pro"/>
                <a:ea typeface="Codec Pro"/>
                <a:cs typeface="Codec Pro"/>
                <a:sym typeface="Codec Pro"/>
              </a:rPr>
              <a:t>Placement Reflections</a:t>
            </a:r>
          </a:p>
          <a:p>
            <a:pPr algn="l">
              <a:lnSpc>
                <a:spcPts val="3094"/>
              </a:lnSpc>
            </a:pPr>
            <a:r>
              <a:rPr lang="en-US" sz="2210">
                <a:solidFill>
                  <a:srgbClr val="FFFFFF"/>
                </a:solidFill>
                <a:latin typeface="Codec Pro"/>
                <a:ea typeface="Codec Pro"/>
                <a:cs typeface="Codec Pro"/>
                <a:sym typeface="Codec Pro"/>
              </a:rPr>
              <a:t> </a:t>
            </a:r>
          </a:p>
          <a:p>
            <a:pPr algn="l">
              <a:lnSpc>
                <a:spcPts val="3094"/>
              </a:lnSpc>
            </a:pPr>
            <a:r>
              <a:rPr lang="en-US" sz="2210">
                <a:solidFill>
                  <a:srgbClr val="FFFFFF"/>
                </a:solidFill>
                <a:latin typeface="Codec Pro"/>
                <a:ea typeface="Codec Pro"/>
                <a:cs typeface="Codec Pro"/>
                <a:sym typeface="Codec Pro"/>
              </a:rPr>
              <a:t>During the placement at Wivenhoe House Hotel, real-time exposure to AI tools significantly enhanced understanding of how these technologies are used in practice. In the bar and cellar, automated stock alerts helped students manage inventory more efficiently. These tools supported daily tasks by streamlining stock control and reducing the likelihood of errors.</a:t>
            </a:r>
          </a:p>
          <a:p>
            <a:pPr algn="l">
              <a:lnSpc>
                <a:spcPts val="3094"/>
              </a:lnSpc>
            </a:pPr>
            <a:r>
              <a:rPr lang="en-US" sz="2210">
                <a:solidFill>
                  <a:srgbClr val="FFFFFF"/>
                </a:solidFill>
                <a:latin typeface="Codec Pro"/>
                <a:ea typeface="Codec Pro"/>
                <a:cs typeface="Codec Pro"/>
                <a:sym typeface="Codec Pro"/>
              </a:rPr>
              <a:t>In reception and the Food and Beverage (F&amp;B) department, AI-assisted tools allowed staff to process routine tasks faster. This included managing orders, tracking guest requests, and coordinating service more smoothly. As a result, staff had more time to focus on personalized guest interaction, contributing to a higher quality of service.</a:t>
            </a:r>
          </a:p>
          <a:p>
            <a:pPr algn="l">
              <a:lnSpc>
                <a:spcPts val="3094"/>
              </a:lnSpc>
            </a:pPr>
            <a:r>
              <a:rPr lang="en-US" sz="2210">
                <a:solidFill>
                  <a:srgbClr val="FFFFFF"/>
                </a:solidFill>
                <a:latin typeface="Codec Pro"/>
                <a:ea typeface="Codec Pro"/>
                <a:cs typeface="Codec Pro"/>
                <a:sym typeface="Codec Pro"/>
              </a:rPr>
              <a:t>Despite the clear efficiency gains brought by AI, it was evident that guests still valued human warmth—especially during check-ins or when resolving service-related issues. These moments of direct human contact remained essential to guest satisfaction. The most effective outcomes were achieved when AI handled background tasks, allowing staff to dedicate more attention to creating memorable guest experiences through personal engagement.</a:t>
            </a:r>
          </a:p>
          <a:p>
            <a:pPr algn="l">
              <a:lnSpc>
                <a:spcPts val="3094"/>
              </a:lnSpc>
              <a:spcBef>
                <a:spcPct val="0"/>
              </a:spcBef>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false" flipV="false" rot="0">
            <a:off x="1244486" y="1154805"/>
            <a:ext cx="8396056" cy="9952222"/>
          </a:xfrm>
          <a:custGeom>
            <a:avLst/>
            <a:gdLst/>
            <a:ahLst/>
            <a:cxnLst/>
            <a:rect r="r" b="b" t="t" l="l"/>
            <a:pathLst>
              <a:path h="9952222" w="8396056">
                <a:moveTo>
                  <a:pt x="0" y="0"/>
                </a:moveTo>
                <a:lnTo>
                  <a:pt x="8396056" y="0"/>
                </a:lnTo>
                <a:lnTo>
                  <a:pt x="8396056" y="9952221"/>
                </a:lnTo>
                <a:lnTo>
                  <a:pt x="0" y="99522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400000">
            <a:off x="1007428" y="290631"/>
            <a:ext cx="8870172" cy="8870172"/>
          </a:xfrm>
          <a:custGeom>
            <a:avLst/>
            <a:gdLst/>
            <a:ahLst/>
            <a:cxnLst/>
            <a:rect r="r" b="b" t="t" l="l"/>
            <a:pathLst>
              <a:path h="8870172" w="8870172">
                <a:moveTo>
                  <a:pt x="0" y="0"/>
                </a:moveTo>
                <a:lnTo>
                  <a:pt x="8870172" y="0"/>
                </a:lnTo>
                <a:lnTo>
                  <a:pt x="8870172" y="8870172"/>
                </a:lnTo>
                <a:lnTo>
                  <a:pt x="0" y="8870172"/>
                </a:lnTo>
                <a:lnTo>
                  <a:pt x="0" y="0"/>
                </a:lnTo>
                <a:close/>
              </a:path>
            </a:pathLst>
          </a:custGeom>
          <a:blipFill>
            <a:blip r:embed="rId4"/>
            <a:stretch>
              <a:fillRect l="0" t="0" r="0" b="0"/>
            </a:stretch>
          </a:blipFill>
        </p:spPr>
      </p:sp>
      <p:sp>
        <p:nvSpPr>
          <p:cNvPr name="Freeform 4" id="4"/>
          <p:cNvSpPr/>
          <p:nvPr/>
        </p:nvSpPr>
        <p:spPr>
          <a:xfrm flipH="false" flipV="false" rot="5400000">
            <a:off x="12027284" y="9160803"/>
            <a:ext cx="8870172" cy="8870172"/>
          </a:xfrm>
          <a:custGeom>
            <a:avLst/>
            <a:gdLst/>
            <a:ahLst/>
            <a:cxnLst/>
            <a:rect r="r" b="b" t="t" l="l"/>
            <a:pathLst>
              <a:path h="8870172" w="8870172">
                <a:moveTo>
                  <a:pt x="0" y="0"/>
                </a:moveTo>
                <a:lnTo>
                  <a:pt x="8870172" y="0"/>
                </a:lnTo>
                <a:lnTo>
                  <a:pt x="8870172" y="8870172"/>
                </a:lnTo>
                <a:lnTo>
                  <a:pt x="0" y="8870172"/>
                </a:lnTo>
                <a:lnTo>
                  <a:pt x="0" y="0"/>
                </a:lnTo>
                <a:close/>
              </a:path>
            </a:pathLst>
          </a:custGeom>
          <a:blipFill>
            <a:blip r:embed="rId4"/>
            <a:stretch>
              <a:fillRect l="0" t="0" r="0" b="0"/>
            </a:stretch>
          </a:blipFill>
        </p:spPr>
      </p:sp>
      <p:grpSp>
        <p:nvGrpSpPr>
          <p:cNvPr name="Group 5" id="5"/>
          <p:cNvGrpSpPr/>
          <p:nvPr/>
        </p:nvGrpSpPr>
        <p:grpSpPr>
          <a:xfrm rot="0">
            <a:off x="10406194" y="1312264"/>
            <a:ext cx="6558861" cy="7072109"/>
            <a:chOff x="0" y="0"/>
            <a:chExt cx="8745148" cy="9429479"/>
          </a:xfrm>
        </p:grpSpPr>
        <p:pic>
          <p:nvPicPr>
            <p:cNvPr name="Picture 6" id="6"/>
            <p:cNvPicPr>
              <a:picLocks noChangeAspect="true"/>
            </p:cNvPicPr>
            <p:nvPr/>
          </p:nvPicPr>
          <p:blipFill>
            <a:blip r:embed="rId5"/>
            <a:srcRect l="29599" t="0" r="18232" b="0"/>
            <a:stretch>
              <a:fillRect/>
            </a:stretch>
          </p:blipFill>
          <p:spPr>
            <a:xfrm flipH="false" flipV="false">
              <a:off x="0" y="0"/>
              <a:ext cx="8745148" cy="9429479"/>
            </a:xfrm>
            <a:prstGeom prst="rect">
              <a:avLst/>
            </a:prstGeom>
          </p:spPr>
        </p:pic>
      </p:grpSp>
      <p:grpSp>
        <p:nvGrpSpPr>
          <p:cNvPr name="Group 7" id="7"/>
          <p:cNvGrpSpPr/>
          <p:nvPr/>
        </p:nvGrpSpPr>
        <p:grpSpPr>
          <a:xfrm rot="-2700000">
            <a:off x="16927083" y="698139"/>
            <a:ext cx="412225" cy="913331"/>
            <a:chOff x="0" y="0"/>
            <a:chExt cx="175419" cy="388661"/>
          </a:xfrm>
        </p:grpSpPr>
        <p:sp>
          <p:nvSpPr>
            <p:cNvPr name="Freeform 8" id="8"/>
            <p:cNvSpPr/>
            <p:nvPr/>
          </p:nvSpPr>
          <p:spPr>
            <a:xfrm flipH="false" flipV="false" rot="0">
              <a:off x="0" y="0"/>
              <a:ext cx="175419" cy="388661"/>
            </a:xfrm>
            <a:custGeom>
              <a:avLst/>
              <a:gdLst/>
              <a:ahLst/>
              <a:cxnLst/>
              <a:rect r="r" b="b" t="t" l="l"/>
              <a:pathLst>
                <a:path h="388661" w="175419">
                  <a:moveTo>
                    <a:pt x="0" y="0"/>
                  </a:moveTo>
                  <a:lnTo>
                    <a:pt x="175419" y="0"/>
                  </a:lnTo>
                  <a:lnTo>
                    <a:pt x="175419" y="388661"/>
                  </a:lnTo>
                  <a:lnTo>
                    <a:pt x="0" y="388661"/>
                  </a:lnTo>
                  <a:close/>
                </a:path>
              </a:pathLst>
            </a:custGeom>
            <a:solidFill>
              <a:srgbClr val="090E2B"/>
            </a:solidFill>
          </p:spPr>
        </p:sp>
        <p:sp>
          <p:nvSpPr>
            <p:cNvPr name="TextBox 9" id="9"/>
            <p:cNvSpPr txBox="true"/>
            <p:nvPr/>
          </p:nvSpPr>
          <p:spPr>
            <a:xfrm>
              <a:off x="0" y="-66675"/>
              <a:ext cx="175419" cy="455336"/>
            </a:xfrm>
            <a:prstGeom prst="rect">
              <a:avLst/>
            </a:prstGeom>
          </p:spPr>
          <p:txBody>
            <a:bodyPr anchor="ctr" rtlCol="false" tIns="50800" lIns="50800" bIns="50800" rIns="50800"/>
            <a:lstStyle/>
            <a:p>
              <a:pPr algn="ctr">
                <a:lnSpc>
                  <a:spcPts val="2659"/>
                </a:lnSpc>
              </a:pPr>
            </a:p>
          </p:txBody>
        </p:sp>
      </p:grpSp>
      <p:sp>
        <p:nvSpPr>
          <p:cNvPr name="TextBox 10" id="10"/>
          <p:cNvSpPr txBox="true"/>
          <p:nvPr/>
        </p:nvSpPr>
        <p:spPr>
          <a:xfrm rot="0">
            <a:off x="2822291" y="7771651"/>
            <a:ext cx="4731028" cy="352425"/>
          </a:xfrm>
          <a:prstGeom prst="rect">
            <a:avLst/>
          </a:prstGeom>
        </p:spPr>
        <p:txBody>
          <a:bodyPr anchor="t" rtlCol="false" tIns="0" lIns="0" bIns="0" rIns="0">
            <a:spAutoFit/>
          </a:bodyPr>
          <a:lstStyle/>
          <a:p>
            <a:pPr algn="l">
              <a:lnSpc>
                <a:spcPts val="2400"/>
              </a:lnSpc>
            </a:pPr>
            <a:r>
              <a:rPr lang="en-US" sz="2000" spc="-40" b="true">
                <a:solidFill>
                  <a:srgbClr val="090E2B"/>
                </a:solidFill>
                <a:latin typeface="Codec Pro Bold"/>
                <a:ea typeface="Codec Pro Bold"/>
                <a:cs typeface="Codec Pro Bold"/>
                <a:sym typeface="Codec Pro Bold"/>
              </a:rPr>
              <a:t>Data Privacy and Security</a:t>
            </a:r>
          </a:p>
        </p:txBody>
      </p:sp>
      <p:sp>
        <p:nvSpPr>
          <p:cNvPr name="TextBox 11" id="11"/>
          <p:cNvSpPr txBox="true"/>
          <p:nvPr/>
        </p:nvSpPr>
        <p:spPr>
          <a:xfrm rot="0">
            <a:off x="754452" y="166806"/>
            <a:ext cx="8866704" cy="10451466"/>
          </a:xfrm>
          <a:prstGeom prst="rect">
            <a:avLst/>
          </a:prstGeom>
        </p:spPr>
        <p:txBody>
          <a:bodyPr anchor="t" rtlCol="false" tIns="0" lIns="0" bIns="0" rIns="0">
            <a:spAutoFit/>
          </a:bodyPr>
          <a:lstStyle/>
          <a:p>
            <a:pPr algn="l">
              <a:lnSpc>
                <a:spcPts val="5039"/>
              </a:lnSpc>
            </a:pPr>
            <a:r>
              <a:rPr lang="en-US" sz="3599" b="true">
                <a:solidFill>
                  <a:srgbClr val="FFFFFF"/>
                </a:solidFill>
                <a:latin typeface="Codec Pro Bold"/>
                <a:ea typeface="Codec Pro Bold"/>
                <a:cs typeface="Codec Pro Bold"/>
                <a:sym typeface="Codec Pro Bold"/>
              </a:rPr>
              <a:t>Critical Reflection </a:t>
            </a:r>
          </a:p>
          <a:p>
            <a:pPr algn="l">
              <a:lnSpc>
                <a:spcPts val="3079"/>
              </a:lnSpc>
            </a:pPr>
          </a:p>
          <a:p>
            <a:pPr algn="l">
              <a:lnSpc>
                <a:spcPts val="3079"/>
              </a:lnSpc>
            </a:pPr>
          </a:p>
          <a:p>
            <a:pPr algn="l">
              <a:lnSpc>
                <a:spcPts val="3079"/>
              </a:lnSpc>
            </a:pPr>
          </a:p>
          <a:p>
            <a:pPr algn="l">
              <a:lnSpc>
                <a:spcPts val="3079"/>
              </a:lnSpc>
            </a:pPr>
            <a:r>
              <a:rPr lang="en-US" sz="2199">
                <a:solidFill>
                  <a:srgbClr val="FFFFFF"/>
                </a:solidFill>
                <a:latin typeface="Codec Pro"/>
                <a:ea typeface="Codec Pro"/>
                <a:cs typeface="Codec Pro"/>
                <a:sym typeface="Codec Pro"/>
              </a:rPr>
              <a:t>The integration of AI into hotel operations provides clear benefits—particularly in cost savings, speed, and service accuracy. During the placement at Wivenhoe House Hotel, AI tools such as automated stock control and digital ordering significantly enhanced operational efficiency in the bar and F&amp;B areas, aligning with Ivanov and Webster’s (2019) findings on AI’s role in reducing errors and optimizing performance.</a:t>
            </a:r>
          </a:p>
          <a:p>
            <a:pPr algn="l">
              <a:lnSpc>
                <a:spcPts val="3079"/>
              </a:lnSpc>
            </a:pPr>
            <a:r>
              <a:rPr lang="en-US" sz="2199">
                <a:solidFill>
                  <a:srgbClr val="FFFFFF"/>
                </a:solidFill>
                <a:latin typeface="Codec Pro"/>
                <a:ea typeface="Codec Pro"/>
                <a:cs typeface="Codec Pro"/>
                <a:sym typeface="Codec Pro"/>
              </a:rPr>
              <a:t>However, the placement also highlighted AI’s limitations, especially in empathy and human interaction. While AI supports convenience, it lacks the ability to respond emotionally or adapt to complex guest needs (Belanche et al., 2020). Guests at Wivenhoe still valued face-to-face service, particularly during check-ins or when resolving issues, echoing concerns about digital exclusion raised by Gretzel et al. (2020).</a:t>
            </a:r>
          </a:p>
          <a:p>
            <a:pPr algn="l">
              <a:lnSpc>
                <a:spcPts val="3079"/>
              </a:lnSpc>
            </a:pPr>
            <a:r>
              <a:rPr lang="en-US" sz="2199">
                <a:solidFill>
                  <a:srgbClr val="FFFFFF"/>
                </a:solidFill>
                <a:latin typeface="Codec Pro"/>
                <a:ea typeface="Codec Pro"/>
                <a:cs typeface="Codec Pro"/>
                <a:sym typeface="Codec Pro"/>
              </a:rPr>
              <a:t>The most effective outcomes occurred when AI handled background tasks, allowing staff to focus on emotional engagement and personalized service. This supports the “co-bot” model (Lu et al., 2019), where AI and humans work together rather than in isolation. Ultimately, the placement reinforced the importance of a balanced approach, where technology enhances but does not replace the human touch in hospitality.</a:t>
            </a:r>
          </a:p>
          <a:p>
            <a:pPr algn="l">
              <a:lnSpc>
                <a:spcPts val="3079"/>
              </a:lnSpc>
              <a:spcBef>
                <a:spcPct val="0"/>
              </a:spcBef>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142662" y="-4000899"/>
            <a:ext cx="8870172" cy="8870172"/>
          </a:xfrm>
          <a:custGeom>
            <a:avLst/>
            <a:gdLst/>
            <a:ahLst/>
            <a:cxnLst/>
            <a:rect r="r" b="b" t="t" l="l"/>
            <a:pathLst>
              <a:path h="8870172" w="8870172">
                <a:moveTo>
                  <a:pt x="0" y="0"/>
                </a:moveTo>
                <a:lnTo>
                  <a:pt x="8870171" y="0"/>
                </a:lnTo>
                <a:lnTo>
                  <a:pt x="8870171" y="8870172"/>
                </a:lnTo>
                <a:lnTo>
                  <a:pt x="0" y="8870172"/>
                </a:lnTo>
                <a:lnTo>
                  <a:pt x="0" y="0"/>
                </a:lnTo>
                <a:close/>
              </a:path>
            </a:pathLst>
          </a:custGeom>
          <a:blipFill>
            <a:blip r:embed="rId2"/>
            <a:stretch>
              <a:fillRect l="0" t="0" r="0" b="0"/>
            </a:stretch>
          </a:blipFill>
        </p:spPr>
      </p:sp>
      <p:sp>
        <p:nvSpPr>
          <p:cNvPr name="Freeform 3" id="3"/>
          <p:cNvSpPr/>
          <p:nvPr/>
        </p:nvSpPr>
        <p:spPr>
          <a:xfrm flipH="true" flipV="true" rot="5400000">
            <a:off x="13012833" y="6426066"/>
            <a:ext cx="8870172" cy="8870172"/>
          </a:xfrm>
          <a:custGeom>
            <a:avLst/>
            <a:gdLst/>
            <a:ahLst/>
            <a:cxnLst/>
            <a:rect r="r" b="b" t="t" l="l"/>
            <a:pathLst>
              <a:path h="8870172" w="8870172">
                <a:moveTo>
                  <a:pt x="8870172" y="8870171"/>
                </a:moveTo>
                <a:lnTo>
                  <a:pt x="0" y="8870171"/>
                </a:lnTo>
                <a:lnTo>
                  <a:pt x="0" y="0"/>
                </a:lnTo>
                <a:lnTo>
                  <a:pt x="8870172" y="0"/>
                </a:lnTo>
                <a:lnTo>
                  <a:pt x="8870172" y="8870171"/>
                </a:lnTo>
                <a:close/>
              </a:path>
            </a:pathLst>
          </a:custGeom>
          <a:blipFill>
            <a:blip r:embed="rId2"/>
            <a:stretch>
              <a:fillRect l="0" t="0" r="0" b="0"/>
            </a:stretch>
          </a:blipFill>
        </p:spPr>
      </p:sp>
      <p:sp>
        <p:nvSpPr>
          <p:cNvPr name="Freeform 4" id="4"/>
          <p:cNvSpPr/>
          <p:nvPr/>
        </p:nvSpPr>
        <p:spPr>
          <a:xfrm flipH="false" flipV="false" rot="0">
            <a:off x="-55367" y="-17051"/>
            <a:ext cx="8396056" cy="9952222"/>
          </a:xfrm>
          <a:custGeom>
            <a:avLst/>
            <a:gdLst/>
            <a:ahLst/>
            <a:cxnLst/>
            <a:rect r="r" b="b" t="t" l="l"/>
            <a:pathLst>
              <a:path h="9952222" w="8396056">
                <a:moveTo>
                  <a:pt x="0" y="0"/>
                </a:moveTo>
                <a:lnTo>
                  <a:pt x="8396057" y="0"/>
                </a:lnTo>
                <a:lnTo>
                  <a:pt x="8396057" y="9952221"/>
                </a:lnTo>
                <a:lnTo>
                  <a:pt x="0" y="995222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p:nvPr/>
        </p:nvGrpSpPr>
        <p:grpSpPr>
          <a:xfrm rot="0">
            <a:off x="10822840" y="1151028"/>
            <a:ext cx="6434439" cy="5021017"/>
            <a:chOff x="0" y="0"/>
            <a:chExt cx="8579252" cy="6694689"/>
          </a:xfrm>
        </p:grpSpPr>
        <p:pic>
          <p:nvPicPr>
            <p:cNvPr name="Picture 6" id="6"/>
            <p:cNvPicPr>
              <a:picLocks noChangeAspect="true"/>
            </p:cNvPicPr>
            <p:nvPr/>
          </p:nvPicPr>
          <p:blipFill>
            <a:blip r:embed="rId5"/>
            <a:srcRect l="1943" t="0" r="1943" b="0"/>
            <a:stretch>
              <a:fillRect/>
            </a:stretch>
          </p:blipFill>
          <p:spPr>
            <a:xfrm flipH="false" flipV="false">
              <a:off x="0" y="0"/>
              <a:ext cx="8579252" cy="6694689"/>
            </a:xfrm>
            <a:prstGeom prst="rect">
              <a:avLst/>
            </a:prstGeom>
          </p:spPr>
        </p:pic>
      </p:grpSp>
      <p:grpSp>
        <p:nvGrpSpPr>
          <p:cNvPr name="Group 7" id="7"/>
          <p:cNvGrpSpPr/>
          <p:nvPr/>
        </p:nvGrpSpPr>
        <p:grpSpPr>
          <a:xfrm rot="-2700000">
            <a:off x="16660764" y="588790"/>
            <a:ext cx="768904" cy="1478072"/>
            <a:chOff x="0" y="0"/>
            <a:chExt cx="327201" cy="628982"/>
          </a:xfrm>
        </p:grpSpPr>
        <p:sp>
          <p:nvSpPr>
            <p:cNvPr name="Freeform 8" id="8"/>
            <p:cNvSpPr/>
            <p:nvPr/>
          </p:nvSpPr>
          <p:spPr>
            <a:xfrm flipH="false" flipV="false" rot="0">
              <a:off x="0" y="0"/>
              <a:ext cx="327201" cy="628982"/>
            </a:xfrm>
            <a:custGeom>
              <a:avLst/>
              <a:gdLst/>
              <a:ahLst/>
              <a:cxnLst/>
              <a:rect r="r" b="b" t="t" l="l"/>
              <a:pathLst>
                <a:path h="628982" w="327201">
                  <a:moveTo>
                    <a:pt x="0" y="0"/>
                  </a:moveTo>
                  <a:lnTo>
                    <a:pt x="327201" y="0"/>
                  </a:lnTo>
                  <a:lnTo>
                    <a:pt x="327201" y="628982"/>
                  </a:lnTo>
                  <a:lnTo>
                    <a:pt x="0" y="628982"/>
                  </a:lnTo>
                  <a:close/>
                </a:path>
              </a:pathLst>
            </a:custGeom>
            <a:solidFill>
              <a:srgbClr val="090E2B"/>
            </a:solidFill>
          </p:spPr>
        </p:sp>
        <p:sp>
          <p:nvSpPr>
            <p:cNvPr name="TextBox 9" id="9"/>
            <p:cNvSpPr txBox="true"/>
            <p:nvPr/>
          </p:nvSpPr>
          <p:spPr>
            <a:xfrm>
              <a:off x="0" y="-66675"/>
              <a:ext cx="327201" cy="695657"/>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2700000">
            <a:off x="9051547" y="5200120"/>
            <a:ext cx="712854" cy="1334358"/>
            <a:chOff x="0" y="0"/>
            <a:chExt cx="89103" cy="166788"/>
          </a:xfrm>
        </p:grpSpPr>
        <p:sp>
          <p:nvSpPr>
            <p:cNvPr name="Freeform 11" id="11"/>
            <p:cNvSpPr/>
            <p:nvPr/>
          </p:nvSpPr>
          <p:spPr>
            <a:xfrm flipH="false" flipV="false" rot="0">
              <a:off x="0" y="0"/>
              <a:ext cx="89103" cy="166788"/>
            </a:xfrm>
            <a:custGeom>
              <a:avLst/>
              <a:gdLst/>
              <a:ahLst/>
              <a:cxnLst/>
              <a:rect r="r" b="b" t="t" l="l"/>
              <a:pathLst>
                <a:path h="166788" w="89103">
                  <a:moveTo>
                    <a:pt x="0" y="0"/>
                  </a:moveTo>
                  <a:lnTo>
                    <a:pt x="89103" y="0"/>
                  </a:lnTo>
                  <a:lnTo>
                    <a:pt x="89103" y="166788"/>
                  </a:lnTo>
                  <a:lnTo>
                    <a:pt x="0" y="166788"/>
                  </a:lnTo>
                  <a:close/>
                </a:path>
              </a:pathLst>
            </a:custGeom>
            <a:solidFill>
              <a:srgbClr val="090E2B"/>
            </a:solidFill>
          </p:spPr>
        </p:sp>
        <p:sp>
          <p:nvSpPr>
            <p:cNvPr name="TextBox 12" id="12"/>
            <p:cNvSpPr txBox="true"/>
            <p:nvPr/>
          </p:nvSpPr>
          <p:spPr>
            <a:xfrm>
              <a:off x="0" y="-66675"/>
              <a:ext cx="89103" cy="233463"/>
            </a:xfrm>
            <a:prstGeom prst="rect">
              <a:avLst/>
            </a:prstGeom>
          </p:spPr>
          <p:txBody>
            <a:bodyPr anchor="ctr" rtlCol="false" tIns="50800" lIns="50800" bIns="50800" rIns="50800"/>
            <a:lstStyle/>
            <a:p>
              <a:pPr algn="ctr">
                <a:lnSpc>
                  <a:spcPts val="2659"/>
                </a:lnSpc>
              </a:pPr>
            </a:p>
          </p:txBody>
        </p:sp>
      </p:grpSp>
      <p:sp>
        <p:nvSpPr>
          <p:cNvPr name="TextBox 13" id="13"/>
          <p:cNvSpPr txBox="true"/>
          <p:nvPr/>
        </p:nvSpPr>
        <p:spPr>
          <a:xfrm rot="0">
            <a:off x="556514" y="-68354"/>
            <a:ext cx="9749125" cy="10261784"/>
          </a:xfrm>
          <a:prstGeom prst="rect">
            <a:avLst/>
          </a:prstGeom>
        </p:spPr>
        <p:txBody>
          <a:bodyPr anchor="t" rtlCol="false" tIns="0" lIns="0" bIns="0" rIns="0">
            <a:spAutoFit/>
          </a:bodyPr>
          <a:lstStyle/>
          <a:p>
            <a:pPr algn="l">
              <a:lnSpc>
                <a:spcPts val="6475"/>
              </a:lnSpc>
            </a:pPr>
            <a:r>
              <a:rPr lang="en-US" sz="4625">
                <a:solidFill>
                  <a:srgbClr val="FFFFFF"/>
                </a:solidFill>
                <a:latin typeface="Codec Pro"/>
                <a:ea typeface="Codec Pro"/>
                <a:cs typeface="Codec Pro"/>
                <a:sym typeface="Codec Pro"/>
              </a:rPr>
              <a:t>Conclusion</a:t>
            </a:r>
          </a:p>
          <a:p>
            <a:pPr algn="l">
              <a:lnSpc>
                <a:spcPts val="3855"/>
              </a:lnSpc>
            </a:pPr>
          </a:p>
          <a:p>
            <a:pPr algn="l">
              <a:lnSpc>
                <a:spcPts val="3855"/>
              </a:lnSpc>
            </a:pPr>
          </a:p>
          <a:p>
            <a:pPr algn="l">
              <a:lnSpc>
                <a:spcPts val="3855"/>
              </a:lnSpc>
            </a:pPr>
          </a:p>
          <a:p>
            <a:pPr algn="l">
              <a:lnSpc>
                <a:spcPts val="3855"/>
              </a:lnSpc>
            </a:pPr>
          </a:p>
          <a:p>
            <a:pPr algn="l">
              <a:lnSpc>
                <a:spcPts val="3855"/>
              </a:lnSpc>
            </a:pPr>
          </a:p>
          <a:p>
            <a:pPr algn="l">
              <a:lnSpc>
                <a:spcPts val="3855"/>
              </a:lnSpc>
            </a:pPr>
            <a:r>
              <a:rPr lang="en-US" sz="2754">
                <a:solidFill>
                  <a:srgbClr val="FFFFFF"/>
                </a:solidFill>
                <a:latin typeface="Codec Pro"/>
                <a:ea typeface="Codec Pro"/>
                <a:cs typeface="Codec Pro"/>
                <a:sym typeface="Codec Pro"/>
              </a:rPr>
              <a:t>The integration of artificial intelligence is transforming the future of work in the hospitality industry. At Wivenhoe House Hotel, AI systems are enhancing operations without compromising the human touch that defines great service. As AI continues to evolve, its success will depend not only on technological capabilities but also on the ability of hotel professionals to blend automation with empathy.</a:t>
            </a:r>
          </a:p>
          <a:p>
            <a:pPr algn="l">
              <a:lnSpc>
                <a:spcPts val="4030"/>
              </a:lnSpc>
            </a:pPr>
            <a:r>
              <a:rPr lang="en-US" sz="2878">
                <a:solidFill>
                  <a:srgbClr val="FFFFFF"/>
                </a:solidFill>
                <a:latin typeface="Codec Pro"/>
                <a:ea typeface="Codec Pro"/>
                <a:cs typeface="Codec Pro"/>
                <a:sym typeface="Codec Pro"/>
              </a:rPr>
              <a:t>Ultimately, the future of hospitality lies not in replacing staff with machines, but in creating meaningful collaboration between the two. This balanced model ensures that guest experiences remain personalized, efficient, and emotionally resonant.</a:t>
            </a:r>
          </a:p>
          <a:p>
            <a:pPr algn="l">
              <a:lnSpc>
                <a:spcPts val="3855"/>
              </a:lnSpc>
              <a:spcBef>
                <a:spcPct val="0"/>
              </a:spcBef>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3100146" y="1028700"/>
            <a:ext cx="4159154" cy="8229600"/>
            <a:chOff x="0" y="0"/>
            <a:chExt cx="2620010" cy="5184140"/>
          </a:xfrm>
        </p:grpSpPr>
        <p:sp>
          <p:nvSpPr>
            <p:cNvPr name="Freeform 3" id="3"/>
            <p:cNvSpPr/>
            <p:nvPr/>
          </p:nvSpPr>
          <p:spPr>
            <a:xfrm flipH="false" flipV="false" rot="0">
              <a:off x="53340" y="25400"/>
              <a:ext cx="2513330" cy="5132070"/>
            </a:xfrm>
            <a:custGeom>
              <a:avLst/>
              <a:gdLst/>
              <a:ahLst/>
              <a:cxnLst/>
              <a:rect r="r" b="b" t="t" l="l"/>
              <a:pathLst>
                <a:path h="5132070" w="251333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gradFill rotWithShape="true">
              <a:gsLst>
                <a:gs pos="0">
                  <a:srgbClr val="B814CB">
                    <a:alpha val="100000"/>
                  </a:srgbClr>
                </a:gs>
                <a:gs pos="100000">
                  <a:srgbClr val="3725C9">
                    <a:alpha val="100000"/>
                  </a:srgbClr>
                </a:gs>
              </a:gsLst>
              <a:lin ang="5400000"/>
            </a:gradFill>
          </p:spPr>
        </p:sp>
        <p:sp>
          <p:nvSpPr>
            <p:cNvPr name="Freeform 4" id="4"/>
            <p:cNvSpPr/>
            <p:nvPr/>
          </p:nvSpPr>
          <p:spPr>
            <a:xfrm flipH="false" flipV="false" rot="0">
              <a:off x="185420" y="156210"/>
              <a:ext cx="2251710" cy="4876800"/>
            </a:xfrm>
            <a:custGeom>
              <a:avLst/>
              <a:gdLst/>
              <a:ahLst/>
              <a:cxnLst/>
              <a:rect r="r" b="b" t="t" l="l"/>
              <a:pathLst>
                <a:path h="4876800" w="225171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2"/>
              <a:stretch>
                <a:fillRect l="-50631" t="0" r="-50631" b="0"/>
              </a:stretch>
            </a:blipFill>
          </p:spPr>
        </p:sp>
        <p:sp>
          <p:nvSpPr>
            <p:cNvPr name="Freeform 5" id="5"/>
            <p:cNvSpPr/>
            <p:nvPr/>
          </p:nvSpPr>
          <p:spPr>
            <a:xfrm flipH="false" flipV="false" rot="0">
              <a:off x="1121410" y="198120"/>
              <a:ext cx="347980" cy="43180"/>
            </a:xfrm>
            <a:custGeom>
              <a:avLst/>
              <a:gdLst/>
              <a:ahLst/>
              <a:cxnLst/>
              <a:rect r="r" b="b" t="t" l="l"/>
              <a:pathLst>
                <a:path h="43180" w="3479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FFFFFF"/>
            </a:solidFill>
          </p:spPr>
        </p:sp>
        <p:sp>
          <p:nvSpPr>
            <p:cNvPr name="Freeform 6" id="6"/>
            <p:cNvSpPr/>
            <p:nvPr/>
          </p:nvSpPr>
          <p:spPr>
            <a:xfrm flipH="false" flipV="false" rot="0">
              <a:off x="1578312" y="187909"/>
              <a:ext cx="66636" cy="63602"/>
            </a:xfrm>
            <a:custGeom>
              <a:avLst/>
              <a:gdLst/>
              <a:ahLst/>
              <a:cxnLst/>
              <a:rect r="r" b="b" t="t" l="l"/>
              <a:pathLst>
                <a:path h="63602" w="66636">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FFFFFF"/>
            </a:solidFill>
          </p:spPr>
        </p:sp>
        <p:sp>
          <p:nvSpPr>
            <p:cNvPr name="Freeform 7" id="7"/>
            <p:cNvSpPr/>
            <p:nvPr/>
          </p:nvSpPr>
          <p:spPr>
            <a:xfrm flipH="false" flipV="false" rot="0">
              <a:off x="0" y="685800"/>
              <a:ext cx="27940" cy="213360"/>
            </a:xfrm>
            <a:custGeom>
              <a:avLst/>
              <a:gdLst/>
              <a:ahLst/>
              <a:cxnLst/>
              <a:rect r="r" b="b" t="t" l="l"/>
              <a:pathLst>
                <a:path h="213360" w="2794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D819E8"/>
            </a:solidFill>
          </p:spPr>
        </p:sp>
        <p:sp>
          <p:nvSpPr>
            <p:cNvPr name="Freeform 8" id="8"/>
            <p:cNvSpPr/>
            <p:nvPr/>
          </p:nvSpPr>
          <p:spPr>
            <a:xfrm flipH="false" flipV="false" rot="0">
              <a:off x="0" y="1057910"/>
              <a:ext cx="27940" cy="384810"/>
            </a:xfrm>
            <a:custGeom>
              <a:avLst/>
              <a:gdLst/>
              <a:ahLst/>
              <a:cxnLst/>
              <a:rect r="r" b="b" t="t" l="l"/>
              <a:pathLst>
                <a:path h="384810" w="2794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D819E8"/>
            </a:solidFill>
          </p:spPr>
        </p:sp>
        <p:sp>
          <p:nvSpPr>
            <p:cNvPr name="Freeform 9" id="9"/>
            <p:cNvSpPr/>
            <p:nvPr/>
          </p:nvSpPr>
          <p:spPr>
            <a:xfrm flipH="false" flipV="false" rot="0">
              <a:off x="0" y="1526540"/>
              <a:ext cx="27940" cy="386080"/>
            </a:xfrm>
            <a:custGeom>
              <a:avLst/>
              <a:gdLst/>
              <a:ahLst/>
              <a:cxnLst/>
              <a:rect r="r" b="b" t="t" l="l"/>
              <a:pathLst>
                <a:path h="386080" w="2794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D819E8"/>
            </a:solidFill>
          </p:spPr>
        </p:sp>
        <p:sp>
          <p:nvSpPr>
            <p:cNvPr name="Freeform 10" id="10"/>
            <p:cNvSpPr/>
            <p:nvPr/>
          </p:nvSpPr>
          <p:spPr>
            <a:xfrm flipH="false" flipV="false" rot="0">
              <a:off x="2592070" y="1184910"/>
              <a:ext cx="27940" cy="618490"/>
            </a:xfrm>
            <a:custGeom>
              <a:avLst/>
              <a:gdLst/>
              <a:ahLst/>
              <a:cxnLst/>
              <a:rect r="r" b="b" t="t" l="l"/>
              <a:pathLst>
                <a:path h="618490" w="2794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D819E8"/>
            </a:solidFill>
          </p:spPr>
        </p:sp>
        <p:sp>
          <p:nvSpPr>
            <p:cNvPr name="Freeform 11" id="11"/>
            <p:cNvSpPr/>
            <p:nvPr/>
          </p:nvSpPr>
          <p:spPr>
            <a:xfrm flipH="false" flipV="false" rot="0">
              <a:off x="27940" y="0"/>
              <a:ext cx="2564130" cy="5182870"/>
            </a:xfrm>
            <a:custGeom>
              <a:avLst/>
              <a:gdLst/>
              <a:ahLst/>
              <a:cxnLst/>
              <a:rect r="r" b="b" t="t" l="l"/>
              <a:pathLst>
                <a:path h="5182870" w="256413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FFFFFF"/>
            </a:solidFill>
          </p:spPr>
        </p:sp>
      </p:grpSp>
      <p:grpSp>
        <p:nvGrpSpPr>
          <p:cNvPr name="Group 12" id="12"/>
          <p:cNvGrpSpPr>
            <a:grpSpLocks noChangeAspect="true"/>
          </p:cNvGrpSpPr>
          <p:nvPr/>
        </p:nvGrpSpPr>
        <p:grpSpPr>
          <a:xfrm rot="0">
            <a:off x="8544634" y="3261829"/>
            <a:ext cx="4159154" cy="8229600"/>
            <a:chOff x="0" y="0"/>
            <a:chExt cx="2620010" cy="5184140"/>
          </a:xfrm>
        </p:grpSpPr>
        <p:sp>
          <p:nvSpPr>
            <p:cNvPr name="Freeform 13" id="13"/>
            <p:cNvSpPr/>
            <p:nvPr/>
          </p:nvSpPr>
          <p:spPr>
            <a:xfrm flipH="false" flipV="false" rot="0">
              <a:off x="53340" y="25400"/>
              <a:ext cx="2513330" cy="5132070"/>
            </a:xfrm>
            <a:custGeom>
              <a:avLst/>
              <a:gdLst/>
              <a:ahLst/>
              <a:cxnLst/>
              <a:rect r="r" b="b" t="t" l="l"/>
              <a:pathLst>
                <a:path h="5132070" w="251333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3D24C9"/>
            </a:solidFill>
          </p:spPr>
        </p:sp>
        <p:sp>
          <p:nvSpPr>
            <p:cNvPr name="Freeform 14" id="14"/>
            <p:cNvSpPr/>
            <p:nvPr/>
          </p:nvSpPr>
          <p:spPr>
            <a:xfrm flipH="false" flipV="false" rot="0">
              <a:off x="185420" y="156210"/>
              <a:ext cx="2251710" cy="4876800"/>
            </a:xfrm>
            <a:custGeom>
              <a:avLst/>
              <a:gdLst/>
              <a:ahLst/>
              <a:cxnLst/>
              <a:rect r="r" b="b" t="t" l="l"/>
              <a:pathLst>
                <a:path h="4876800" w="225171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3"/>
              <a:stretch>
                <a:fillRect l="-112476" t="0" r="-112476" b="0"/>
              </a:stretch>
            </a:blipFill>
          </p:spPr>
        </p:sp>
        <p:sp>
          <p:nvSpPr>
            <p:cNvPr name="Freeform 15" id="15"/>
            <p:cNvSpPr/>
            <p:nvPr/>
          </p:nvSpPr>
          <p:spPr>
            <a:xfrm flipH="false" flipV="false" rot="0">
              <a:off x="1121410" y="198120"/>
              <a:ext cx="347980" cy="43180"/>
            </a:xfrm>
            <a:custGeom>
              <a:avLst/>
              <a:gdLst/>
              <a:ahLst/>
              <a:cxnLst/>
              <a:rect r="r" b="b" t="t" l="l"/>
              <a:pathLst>
                <a:path h="43180" w="3479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FFFFFF"/>
            </a:solidFill>
          </p:spPr>
        </p:sp>
        <p:sp>
          <p:nvSpPr>
            <p:cNvPr name="Freeform 16" id="16"/>
            <p:cNvSpPr/>
            <p:nvPr/>
          </p:nvSpPr>
          <p:spPr>
            <a:xfrm flipH="false" flipV="false" rot="0">
              <a:off x="1578312" y="187909"/>
              <a:ext cx="66636" cy="63602"/>
            </a:xfrm>
            <a:custGeom>
              <a:avLst/>
              <a:gdLst/>
              <a:ahLst/>
              <a:cxnLst/>
              <a:rect r="r" b="b" t="t" l="l"/>
              <a:pathLst>
                <a:path h="63602" w="66636">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FFFFFF"/>
            </a:solidFill>
          </p:spPr>
        </p:sp>
        <p:sp>
          <p:nvSpPr>
            <p:cNvPr name="Freeform 17" id="17"/>
            <p:cNvSpPr/>
            <p:nvPr/>
          </p:nvSpPr>
          <p:spPr>
            <a:xfrm flipH="false" flipV="false" rot="0">
              <a:off x="0" y="685800"/>
              <a:ext cx="27940" cy="213360"/>
            </a:xfrm>
            <a:custGeom>
              <a:avLst/>
              <a:gdLst/>
              <a:ahLst/>
              <a:cxnLst/>
              <a:rect r="r" b="b" t="t" l="l"/>
              <a:pathLst>
                <a:path h="213360" w="2794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D819E8"/>
            </a:solidFill>
          </p:spPr>
        </p:sp>
        <p:sp>
          <p:nvSpPr>
            <p:cNvPr name="Freeform 18" id="18"/>
            <p:cNvSpPr/>
            <p:nvPr/>
          </p:nvSpPr>
          <p:spPr>
            <a:xfrm flipH="false" flipV="false" rot="0">
              <a:off x="0" y="1057910"/>
              <a:ext cx="27940" cy="384810"/>
            </a:xfrm>
            <a:custGeom>
              <a:avLst/>
              <a:gdLst/>
              <a:ahLst/>
              <a:cxnLst/>
              <a:rect r="r" b="b" t="t" l="l"/>
              <a:pathLst>
                <a:path h="384810" w="2794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D819E8"/>
            </a:solidFill>
          </p:spPr>
        </p:sp>
        <p:sp>
          <p:nvSpPr>
            <p:cNvPr name="Freeform 19" id="19"/>
            <p:cNvSpPr/>
            <p:nvPr/>
          </p:nvSpPr>
          <p:spPr>
            <a:xfrm flipH="false" flipV="false" rot="0">
              <a:off x="0" y="1526540"/>
              <a:ext cx="27940" cy="386080"/>
            </a:xfrm>
            <a:custGeom>
              <a:avLst/>
              <a:gdLst/>
              <a:ahLst/>
              <a:cxnLst/>
              <a:rect r="r" b="b" t="t" l="l"/>
              <a:pathLst>
                <a:path h="386080" w="2794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D819E8"/>
            </a:solidFill>
          </p:spPr>
        </p:sp>
        <p:sp>
          <p:nvSpPr>
            <p:cNvPr name="Freeform 20" id="20"/>
            <p:cNvSpPr/>
            <p:nvPr/>
          </p:nvSpPr>
          <p:spPr>
            <a:xfrm flipH="false" flipV="false" rot="0">
              <a:off x="2592070" y="1184910"/>
              <a:ext cx="27940" cy="618490"/>
            </a:xfrm>
            <a:custGeom>
              <a:avLst/>
              <a:gdLst/>
              <a:ahLst/>
              <a:cxnLst/>
              <a:rect r="r" b="b" t="t" l="l"/>
              <a:pathLst>
                <a:path h="618490" w="2794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D819E8"/>
            </a:solidFill>
          </p:spPr>
        </p:sp>
        <p:sp>
          <p:nvSpPr>
            <p:cNvPr name="Freeform 21" id="21"/>
            <p:cNvSpPr/>
            <p:nvPr/>
          </p:nvSpPr>
          <p:spPr>
            <a:xfrm flipH="false" flipV="false" rot="0">
              <a:off x="27940" y="0"/>
              <a:ext cx="2564130" cy="5182870"/>
            </a:xfrm>
            <a:custGeom>
              <a:avLst/>
              <a:gdLst/>
              <a:ahLst/>
              <a:cxnLst/>
              <a:rect r="r" b="b" t="t" l="l"/>
              <a:pathLst>
                <a:path h="5182870" w="256413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FFFFFF"/>
            </a:solidFill>
          </p:spPr>
        </p:sp>
      </p:grpSp>
      <p:sp>
        <p:nvSpPr>
          <p:cNvPr name="Freeform 22" id="22"/>
          <p:cNvSpPr/>
          <p:nvPr/>
        </p:nvSpPr>
        <p:spPr>
          <a:xfrm flipH="false" flipV="false" rot="0">
            <a:off x="-55367" y="-17051"/>
            <a:ext cx="8396056" cy="9952222"/>
          </a:xfrm>
          <a:custGeom>
            <a:avLst/>
            <a:gdLst/>
            <a:ahLst/>
            <a:cxnLst/>
            <a:rect r="r" b="b" t="t" l="l"/>
            <a:pathLst>
              <a:path h="9952222" w="8396056">
                <a:moveTo>
                  <a:pt x="0" y="0"/>
                </a:moveTo>
                <a:lnTo>
                  <a:pt x="8396057" y="0"/>
                </a:lnTo>
                <a:lnTo>
                  <a:pt x="8396057" y="9952221"/>
                </a:lnTo>
                <a:lnTo>
                  <a:pt x="0" y="995222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3" id="23"/>
          <p:cNvSpPr/>
          <p:nvPr/>
        </p:nvSpPr>
        <p:spPr>
          <a:xfrm flipH="true" flipV="false" rot="0">
            <a:off x="-2971377" y="7894181"/>
            <a:ext cx="8870172" cy="8870172"/>
          </a:xfrm>
          <a:custGeom>
            <a:avLst/>
            <a:gdLst/>
            <a:ahLst/>
            <a:cxnLst/>
            <a:rect r="r" b="b" t="t" l="l"/>
            <a:pathLst>
              <a:path h="8870172" w="8870172">
                <a:moveTo>
                  <a:pt x="8870172" y="0"/>
                </a:moveTo>
                <a:lnTo>
                  <a:pt x="0" y="0"/>
                </a:lnTo>
                <a:lnTo>
                  <a:pt x="0" y="8870171"/>
                </a:lnTo>
                <a:lnTo>
                  <a:pt x="8870172" y="8870171"/>
                </a:lnTo>
                <a:lnTo>
                  <a:pt x="8870172" y="0"/>
                </a:lnTo>
                <a:close/>
              </a:path>
            </a:pathLst>
          </a:custGeom>
          <a:blipFill>
            <a:blip r:embed="rId6"/>
            <a:stretch>
              <a:fillRect l="0" t="0" r="0" b="0"/>
            </a:stretch>
          </a:blipFill>
        </p:spPr>
      </p:sp>
      <p:grpSp>
        <p:nvGrpSpPr>
          <p:cNvPr name="Group 24" id="24"/>
          <p:cNvGrpSpPr/>
          <p:nvPr/>
        </p:nvGrpSpPr>
        <p:grpSpPr>
          <a:xfrm rot="-2700000">
            <a:off x="6844752" y="6027086"/>
            <a:ext cx="507087" cy="1334358"/>
            <a:chOff x="0" y="0"/>
            <a:chExt cx="63383" cy="166788"/>
          </a:xfrm>
        </p:grpSpPr>
        <p:sp>
          <p:nvSpPr>
            <p:cNvPr name="Freeform 25" id="25"/>
            <p:cNvSpPr/>
            <p:nvPr/>
          </p:nvSpPr>
          <p:spPr>
            <a:xfrm flipH="false" flipV="false" rot="0">
              <a:off x="0" y="0"/>
              <a:ext cx="63383" cy="166788"/>
            </a:xfrm>
            <a:custGeom>
              <a:avLst/>
              <a:gdLst/>
              <a:ahLst/>
              <a:cxnLst/>
              <a:rect r="r" b="b" t="t" l="l"/>
              <a:pathLst>
                <a:path h="166788" w="63383">
                  <a:moveTo>
                    <a:pt x="0" y="0"/>
                  </a:moveTo>
                  <a:lnTo>
                    <a:pt x="63383" y="0"/>
                  </a:lnTo>
                  <a:lnTo>
                    <a:pt x="63383" y="166788"/>
                  </a:lnTo>
                  <a:lnTo>
                    <a:pt x="0" y="166788"/>
                  </a:lnTo>
                  <a:close/>
                </a:path>
              </a:pathLst>
            </a:custGeom>
            <a:solidFill>
              <a:srgbClr val="090E2B"/>
            </a:solidFill>
          </p:spPr>
        </p:sp>
        <p:sp>
          <p:nvSpPr>
            <p:cNvPr name="TextBox 26" id="26"/>
            <p:cNvSpPr txBox="true"/>
            <p:nvPr/>
          </p:nvSpPr>
          <p:spPr>
            <a:xfrm>
              <a:off x="0" y="-66675"/>
              <a:ext cx="63383" cy="233463"/>
            </a:xfrm>
            <a:prstGeom prst="rect">
              <a:avLst/>
            </a:prstGeom>
          </p:spPr>
          <p:txBody>
            <a:bodyPr anchor="ctr" rtlCol="false" tIns="50800" lIns="50800" bIns="50800" rIns="50800"/>
            <a:lstStyle/>
            <a:p>
              <a:pPr algn="ctr">
                <a:lnSpc>
                  <a:spcPts val="2659"/>
                </a:lnSpc>
              </a:pPr>
            </a:p>
          </p:txBody>
        </p:sp>
      </p:grpSp>
      <p:sp>
        <p:nvSpPr>
          <p:cNvPr name="Freeform 27" id="27"/>
          <p:cNvSpPr/>
          <p:nvPr/>
        </p:nvSpPr>
        <p:spPr>
          <a:xfrm flipH="true" flipV="false" rot="0">
            <a:off x="13852914" y="-2340111"/>
            <a:ext cx="8870172" cy="8870172"/>
          </a:xfrm>
          <a:custGeom>
            <a:avLst/>
            <a:gdLst/>
            <a:ahLst/>
            <a:cxnLst/>
            <a:rect r="r" b="b" t="t" l="l"/>
            <a:pathLst>
              <a:path h="8870172" w="8870172">
                <a:moveTo>
                  <a:pt x="8870172" y="0"/>
                </a:moveTo>
                <a:lnTo>
                  <a:pt x="0" y="0"/>
                </a:lnTo>
                <a:lnTo>
                  <a:pt x="0" y="8870172"/>
                </a:lnTo>
                <a:lnTo>
                  <a:pt x="8870172" y="8870172"/>
                </a:lnTo>
                <a:lnTo>
                  <a:pt x="8870172" y="0"/>
                </a:lnTo>
                <a:close/>
              </a:path>
            </a:pathLst>
          </a:custGeom>
          <a:blipFill>
            <a:blip r:embed="rId6"/>
            <a:stretch>
              <a:fillRect l="0" t="0" r="0" b="0"/>
            </a:stretch>
          </a:blipFill>
        </p:spPr>
      </p:sp>
      <p:sp>
        <p:nvSpPr>
          <p:cNvPr name="Freeform 28" id="28"/>
          <p:cNvSpPr/>
          <p:nvPr/>
        </p:nvSpPr>
        <p:spPr>
          <a:xfrm flipH="false" flipV="false" rot="0">
            <a:off x="9539683" y="1499927"/>
            <a:ext cx="1440258" cy="405073"/>
          </a:xfrm>
          <a:custGeom>
            <a:avLst/>
            <a:gdLst/>
            <a:ahLst/>
            <a:cxnLst/>
            <a:rect r="r" b="b" t="t" l="l"/>
            <a:pathLst>
              <a:path h="405073" w="1440258">
                <a:moveTo>
                  <a:pt x="0" y="0"/>
                </a:moveTo>
                <a:lnTo>
                  <a:pt x="1440258" y="0"/>
                </a:lnTo>
                <a:lnTo>
                  <a:pt x="1440258" y="405073"/>
                </a:lnTo>
                <a:lnTo>
                  <a:pt x="0" y="405073"/>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9" id="29"/>
          <p:cNvSpPr txBox="true"/>
          <p:nvPr/>
        </p:nvSpPr>
        <p:spPr>
          <a:xfrm rot="0">
            <a:off x="196106" y="103782"/>
            <a:ext cx="8144584" cy="9577204"/>
          </a:xfrm>
          <a:prstGeom prst="rect">
            <a:avLst/>
          </a:prstGeom>
        </p:spPr>
        <p:txBody>
          <a:bodyPr anchor="t" rtlCol="false" tIns="0" lIns="0" bIns="0" rIns="0">
            <a:spAutoFit/>
          </a:bodyPr>
          <a:lstStyle/>
          <a:p>
            <a:pPr algn="l">
              <a:lnSpc>
                <a:spcPts val="5242"/>
              </a:lnSpc>
            </a:pPr>
            <a:r>
              <a:rPr lang="en-US" sz="3744">
                <a:solidFill>
                  <a:srgbClr val="FFFFFF"/>
                </a:solidFill>
                <a:latin typeface="Codec Pro"/>
                <a:ea typeface="Codec Pro"/>
                <a:cs typeface="Codec Pro"/>
                <a:sym typeface="Codec Pro"/>
              </a:rPr>
              <a:t>Recommendations</a:t>
            </a:r>
          </a:p>
          <a:p>
            <a:pPr algn="l">
              <a:lnSpc>
                <a:spcPts val="3702"/>
              </a:lnSpc>
            </a:pPr>
          </a:p>
          <a:p>
            <a:pPr algn="l">
              <a:lnSpc>
                <a:spcPts val="3702"/>
              </a:lnSpc>
            </a:pPr>
          </a:p>
          <a:p>
            <a:pPr algn="l">
              <a:lnSpc>
                <a:spcPts val="3702"/>
              </a:lnSpc>
            </a:pPr>
          </a:p>
          <a:p>
            <a:pPr algn="l" marL="570995" indent="-285497" lvl="1">
              <a:lnSpc>
                <a:spcPts val="3702"/>
              </a:lnSpc>
              <a:buAutoNum type="arabicPeriod" startAt="1"/>
            </a:pPr>
            <a:r>
              <a:rPr lang="en-US" sz="2644">
                <a:solidFill>
                  <a:srgbClr val="FFFFFF"/>
                </a:solidFill>
                <a:latin typeface="Codec Pro"/>
                <a:ea typeface="Codec Pro"/>
                <a:cs typeface="Codec Pro"/>
                <a:sym typeface="Codec Pro"/>
              </a:rPr>
              <a:t>Staff Training: Offer regular training on AI tools to enhance collaboration and reduce resistance.</a:t>
            </a:r>
          </a:p>
          <a:p>
            <a:pPr algn="l" marL="570995" indent="-285497" lvl="1">
              <a:lnSpc>
                <a:spcPts val="3702"/>
              </a:lnSpc>
              <a:buAutoNum type="arabicPeriod" startAt="1"/>
            </a:pPr>
            <a:r>
              <a:rPr lang="en-US" sz="2644">
                <a:solidFill>
                  <a:srgbClr val="FFFFFF"/>
                </a:solidFill>
                <a:latin typeface="Codec Pro"/>
                <a:ea typeface="Codec Pro"/>
                <a:cs typeface="Codec Pro"/>
                <a:sym typeface="Codec Pro"/>
              </a:rPr>
              <a:t>Guest-Centric Design: Ensure technology is intuitive, with an option for human assistance always available.</a:t>
            </a:r>
          </a:p>
          <a:p>
            <a:pPr algn="l" marL="570995" indent="-285497" lvl="1">
              <a:lnSpc>
                <a:spcPts val="3702"/>
              </a:lnSpc>
              <a:buAutoNum type="arabicPeriod" startAt="1"/>
            </a:pPr>
            <a:r>
              <a:rPr lang="en-US" sz="2644">
                <a:solidFill>
                  <a:srgbClr val="FFFFFF"/>
                </a:solidFill>
                <a:latin typeface="Codec Pro"/>
                <a:ea typeface="Codec Pro"/>
                <a:cs typeface="Codec Pro"/>
                <a:sym typeface="Codec Pro"/>
              </a:rPr>
              <a:t>Educational Integration: Embed AI-focused content into hospitality training programs and university curricula.</a:t>
            </a:r>
          </a:p>
          <a:p>
            <a:pPr algn="l" marL="570995" indent="-285497" lvl="1">
              <a:lnSpc>
                <a:spcPts val="3702"/>
              </a:lnSpc>
              <a:buAutoNum type="arabicPeriod" startAt="1"/>
            </a:pPr>
            <a:r>
              <a:rPr lang="en-US" sz="2644">
                <a:solidFill>
                  <a:srgbClr val="FFFFFF"/>
                </a:solidFill>
                <a:latin typeface="Codec Pro"/>
                <a:ea typeface="Codec Pro"/>
                <a:cs typeface="Codec Pro"/>
                <a:sym typeface="Codec Pro"/>
              </a:rPr>
              <a:t>Balance Automation with Empathy: Use AI to support—not substitute—emotionally intelligent service.</a:t>
            </a:r>
          </a:p>
          <a:p>
            <a:pPr algn="l" marL="570995" indent="-285497" lvl="1">
              <a:lnSpc>
                <a:spcPts val="3702"/>
              </a:lnSpc>
              <a:buAutoNum type="arabicPeriod" startAt="1"/>
            </a:pPr>
            <a:r>
              <a:rPr lang="en-US" sz="2644">
                <a:solidFill>
                  <a:srgbClr val="FFFFFF"/>
                </a:solidFill>
                <a:latin typeface="Codec Pro"/>
                <a:ea typeface="Codec Pro"/>
                <a:cs typeface="Codec Pro"/>
                <a:sym typeface="Codec Pro"/>
              </a:rPr>
              <a:t>Scalable Solutions: Implement modular AI tools that can be expanded as needed, reducing financial barriers for smaller hotels.</a:t>
            </a:r>
          </a:p>
          <a:p>
            <a:pPr algn="l">
              <a:lnSpc>
                <a:spcPts val="3702"/>
              </a:lnSpc>
              <a:spcBef>
                <a:spcPct val="0"/>
              </a:spcBef>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090E2B"/>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142662" y="-4573066"/>
            <a:ext cx="8870172" cy="8870172"/>
          </a:xfrm>
          <a:custGeom>
            <a:avLst/>
            <a:gdLst/>
            <a:ahLst/>
            <a:cxnLst/>
            <a:rect r="r" b="b" t="t" l="l"/>
            <a:pathLst>
              <a:path h="8870172" w="8870172">
                <a:moveTo>
                  <a:pt x="0" y="0"/>
                </a:moveTo>
                <a:lnTo>
                  <a:pt x="8870171" y="0"/>
                </a:lnTo>
                <a:lnTo>
                  <a:pt x="8870171" y="8870172"/>
                </a:lnTo>
                <a:lnTo>
                  <a:pt x="0" y="8870172"/>
                </a:lnTo>
                <a:lnTo>
                  <a:pt x="0" y="0"/>
                </a:lnTo>
                <a:close/>
              </a:path>
            </a:pathLst>
          </a:custGeom>
          <a:blipFill>
            <a:blip r:embed="rId2"/>
            <a:stretch>
              <a:fillRect l="0" t="0" r="0" b="0"/>
            </a:stretch>
          </a:blipFill>
        </p:spPr>
      </p:sp>
      <p:sp>
        <p:nvSpPr>
          <p:cNvPr name="Freeform 3" id="3"/>
          <p:cNvSpPr/>
          <p:nvPr/>
        </p:nvSpPr>
        <p:spPr>
          <a:xfrm flipH="false" flipV="false" rot="0">
            <a:off x="-55367" y="-17051"/>
            <a:ext cx="8396056" cy="9952222"/>
          </a:xfrm>
          <a:custGeom>
            <a:avLst/>
            <a:gdLst/>
            <a:ahLst/>
            <a:cxnLst/>
            <a:rect r="r" b="b" t="t" l="l"/>
            <a:pathLst>
              <a:path h="9952222" w="8396056">
                <a:moveTo>
                  <a:pt x="0" y="0"/>
                </a:moveTo>
                <a:lnTo>
                  <a:pt x="8396057" y="0"/>
                </a:lnTo>
                <a:lnTo>
                  <a:pt x="8396057" y="9952221"/>
                </a:lnTo>
                <a:lnTo>
                  <a:pt x="0" y="995222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659009" y="63572"/>
            <a:ext cx="16329606" cy="11512551"/>
          </a:xfrm>
          <a:prstGeom prst="rect">
            <a:avLst/>
          </a:prstGeom>
        </p:spPr>
        <p:txBody>
          <a:bodyPr anchor="t" rtlCol="false" tIns="0" lIns="0" bIns="0" rIns="0">
            <a:spAutoFit/>
          </a:bodyPr>
          <a:lstStyle/>
          <a:p>
            <a:pPr algn="l">
              <a:lnSpc>
                <a:spcPts val="5039"/>
              </a:lnSpc>
            </a:pPr>
            <a:r>
              <a:rPr lang="en-US" sz="3599" b="true">
                <a:solidFill>
                  <a:srgbClr val="FFFFFF"/>
                </a:solidFill>
                <a:latin typeface="Codec Pro Bold"/>
                <a:ea typeface="Codec Pro Bold"/>
                <a:cs typeface="Codec Pro Bold"/>
                <a:sym typeface="Codec Pro Bold"/>
              </a:rPr>
              <a:t>References</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Alawami, A., Alawami, M., Obaid, A., Al-Rushaydan, M., Boudjedra, M. L. and Abufawr, M., 2025. A systematic review of AI-driven innovations in the hospitality sector: Implications on restaurant management. American Journal of Industrial and Business Management, 15(1), pp.30–40.</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Belanche, D., Casaló, L. V., Flavián, C. and Schepers, J., 2020. Service robot implementation: A theoretical framework and research agenda. The Service Industries Journal, 40(3–4), pp.203–225.</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Bouchareb, N., 2023. The role of artificial intelligence in improving hotels' property management systems (PMS). International Journal of Hospitality Management, 104, pp.103–113.</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Cain, L., Thomas, J. and Akkaya, K., 2020. Security, privacy, and ethical concerns of IoT implementations in the hospitality domain. Journal of Hospitality and Tourism Technology, 11(3), pp.345–360.</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Duarte, L., Torres, J., Ribeiro, V. and Moreira, I., 2020. Artificial intelligence systems applied to tourism: A survey. Tourism Management Perspectives, 35, 100702.</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Filieri, R., Zahidi, M., Kaluvilla, M. and Mulla, A., 2024. Embracing the new era: Artificial intelligence and its multifaceted impact on the hospitality industry. Journal of Hospitality and Tourism Management, 50, pp.1–12.</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Gretzel, U., Murphy, H. C., Pesonen, J. and Li, X., 2020. Smart tourism challenges. In: Information and Communication Technologies in Tourism 2020. Springer, pp.487–498.</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Ivanov, S. and Webster, C., 2019. Robots, artificial intelligence, and service automation in travel, tourism and hospitality. Emerald Publishing.</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Ivanov, S. and Webster, C., 2021. Adoption of robots and service automation by tourism and hospitality companies. Information Technology &amp; Tourism, 23(1), pp.3–28.</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Kuo, C.-M., Chen, L.-C. and Tseng, C.-Y., 2017. Investigating an innovative service with hospitality robots. International Journal of Contemporary Hospitality Management, 29(5), pp.1305–1321.</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Li, Z., Cui, R. and Cui, Y., 2020. Big data analytics in hospitality: The role of artificial intelligence in customer experience management. Tourism Review, 75(1), pp.169–183.</a:t>
            </a:r>
          </a:p>
          <a:p>
            <a:pPr algn="l">
              <a:lnSpc>
                <a:spcPts val="3079"/>
              </a:lnSpc>
            </a:pPr>
          </a:p>
          <a:p>
            <a:pPr algn="l">
              <a:lnSpc>
                <a:spcPts val="3079"/>
              </a:lnSpc>
            </a:pPr>
          </a:p>
          <a:p>
            <a:pPr algn="l">
              <a:lnSpc>
                <a:spcPts val="3079"/>
              </a:lnSpc>
            </a:pPr>
          </a:p>
          <a:p>
            <a:pPr algn="l">
              <a:lnSpc>
                <a:spcPts val="2659"/>
              </a:lnSpc>
            </a:pPr>
          </a:p>
          <a:p>
            <a:pPr algn="l">
              <a:lnSpc>
                <a:spcPts val="2659"/>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090E2B"/>
        </a:solidFill>
      </p:bgPr>
    </p:bg>
    <p:spTree>
      <p:nvGrpSpPr>
        <p:cNvPr id="1" name=""/>
        <p:cNvGrpSpPr/>
        <p:nvPr/>
      </p:nvGrpSpPr>
      <p:grpSpPr>
        <a:xfrm>
          <a:off x="0" y="0"/>
          <a:ext cx="0" cy="0"/>
          <a:chOff x="0" y="0"/>
          <a:chExt cx="0" cy="0"/>
        </a:xfrm>
      </p:grpSpPr>
      <p:sp>
        <p:nvSpPr>
          <p:cNvPr name="TextBox 2" id="2"/>
          <p:cNvSpPr txBox="true"/>
          <p:nvPr/>
        </p:nvSpPr>
        <p:spPr>
          <a:xfrm rot="0">
            <a:off x="743694" y="952500"/>
            <a:ext cx="16390674" cy="8611870"/>
          </a:xfrm>
          <a:prstGeom prst="rect">
            <a:avLst/>
          </a:prstGeom>
        </p:spPr>
        <p:txBody>
          <a:bodyPr anchor="t" rtlCol="false" tIns="0" lIns="0" bIns="0" rIns="0">
            <a:spAutoFit/>
          </a:bodyPr>
          <a:lstStyle/>
          <a:p>
            <a:pPr algn="l" marL="474978" indent="-237489" lvl="1">
              <a:lnSpc>
                <a:spcPts val="3079"/>
              </a:lnSpc>
              <a:buFont typeface="Arial"/>
              <a:buChar char="•"/>
            </a:pPr>
            <a:r>
              <a:rPr lang="en-US" sz="2199">
                <a:solidFill>
                  <a:srgbClr val="FFFFFF"/>
                </a:solidFill>
                <a:latin typeface="Codec Pro"/>
                <a:ea typeface="Codec Pro"/>
                <a:cs typeface="Codec Pro"/>
                <a:sym typeface="Codec Pro"/>
              </a:rPr>
              <a:t>Li, Z., Cui, R. and Cui, Y., 2020. Big data analytics in hospitality: The role of artificial intelligence in customer experience</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management. Tourism Review, 75(1), pp.169–183.</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Limna, P., 2022. Artificial intelligence (AI) in the hospitality industry: A review article. International Journal of Computing Sciences Research, 7, pp.1–15.</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Lu, L., Cai, R. and Gursoy, D., 2019. Developing and validating a service robot integration willingness scale. International Journal of Hospitality Management, 80, pp.36–51.</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Malone, C., 2024. Artificial intelligence in the hotel industry: The benefits and effects on corporations. University of Arkansas Undergraduate Honors Theses, 33.</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Mattila, A. and Gao, Y., 2025. Using AI to meet customer expectations in the hospitality industry. Journal of Hospitality and Tourism Management, 52, pp.45–53.</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Mercan, S., Akkaya, K., Cain, L. and Thomas, J., 2020. Security, privacy, and ethical concerns of IoT implementations in hospitality domain. Journal of Hospitality and Tourism Technology, 11(3), pp.345–360.</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Tussyadiah, I. P., 2020. A review of research into automation in tourism: Launching the Annals of Tourism Research Curated Collection on Artificial Intelligence and Robotics in Tourism. Annals of Tourism Research, 81, 102883.</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Tussyadiah, I. and Miller, G., 2019. Privacy concerns and data-sharing in the age of the Internet of Things: The case of smart hotels. International Journal of Hospitality Management, 82, pp.208–218.</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Van Leeuwen, R. and Koole, G., 2021. Data-driven market segmentation in hospitality using unsupervised machine learning. Journal of Hospitality Marketing &amp; Management, 30(7), pp.765–783.</a:t>
            </a:r>
          </a:p>
          <a:p>
            <a:pPr algn="l" marL="474978" indent="-237489" lvl="1">
              <a:lnSpc>
                <a:spcPts val="3079"/>
              </a:lnSpc>
              <a:buFont typeface="Arial"/>
              <a:buChar char="•"/>
            </a:pPr>
            <a:r>
              <a:rPr lang="en-US" sz="2199">
                <a:solidFill>
                  <a:srgbClr val="FFFFFF"/>
                </a:solidFill>
                <a:latin typeface="Codec Pro"/>
                <a:ea typeface="Codec Pro"/>
                <a:cs typeface="Codec Pro"/>
                <a:sym typeface="Codec Pro"/>
              </a:rPr>
              <a:t>Xu, F., Tian, F., Buhalis, D., Weber, J. and Zhang, H., 2020. Smart tourism business ecosystem: Building business resilience through technological innovations. Tourism Review, 75(1), pp.89–103.</a:t>
            </a:r>
          </a:p>
          <a:p>
            <a:pPr algn="l">
              <a:lnSpc>
                <a:spcPts val="3079"/>
              </a:lnSpc>
              <a:spcBef>
                <a:spcPct val="0"/>
              </a:spcBef>
            </a:pPr>
          </a:p>
          <a:p>
            <a:pPr algn="l">
              <a:lnSpc>
                <a:spcPts val="3079"/>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DAGpzJ7zxJ0</dc:identifier>
  <dcterms:modified xsi:type="dcterms:W3CDTF">2011-08-01T06:04:30Z</dcterms:modified>
  <cp:revision>1</cp:revision>
  <dc:title>Artificial ntelige</dc:title>
</cp:coreProperties>
</file>