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6"/>
  </p:notesMasterIdLst>
  <p:sldIdLst>
    <p:sldId id="256" r:id="rId2"/>
    <p:sldId id="359" r:id="rId3"/>
    <p:sldId id="374" r:id="rId4"/>
    <p:sldId id="381" r:id="rId5"/>
    <p:sldId id="382" r:id="rId6"/>
    <p:sldId id="416"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26" r:id="rId26"/>
    <p:sldId id="386" r:id="rId27"/>
    <p:sldId id="337" r:id="rId28"/>
    <p:sldId id="334" r:id="rId29"/>
    <p:sldId id="313" r:id="rId30"/>
    <p:sldId id="384" r:id="rId31"/>
    <p:sldId id="371" r:id="rId32"/>
    <p:sldId id="308" r:id="rId33"/>
    <p:sldId id="310" r:id="rId34"/>
    <p:sldId id="351" r:id="rId35"/>
    <p:sldId id="287" r:id="rId36"/>
    <p:sldId id="370" r:id="rId37"/>
    <p:sldId id="377" r:id="rId38"/>
    <p:sldId id="392" r:id="rId39"/>
    <p:sldId id="369" r:id="rId40"/>
    <p:sldId id="414" r:id="rId41"/>
    <p:sldId id="415" r:id="rId42"/>
    <p:sldId id="393" r:id="rId43"/>
    <p:sldId id="373" r:id="rId44"/>
    <p:sldId id="406" r:id="rId45"/>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93" autoAdjust="0"/>
    <p:restoredTop sz="78219" autoAdjust="0"/>
  </p:normalViewPr>
  <p:slideViewPr>
    <p:cSldViewPr snapToGrid="0">
      <p:cViewPr varScale="1">
        <p:scale>
          <a:sx n="98" d="100"/>
          <a:sy n="98" d="100"/>
        </p:scale>
        <p:origin x="1288" y="184"/>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30/04/2025</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gs1-eOuJgew"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now go on to look at the different aspects of this and how learners need to to complete this task. In the afternoon, we will consider the observation they are planning in more detail. </a:t>
            </a: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over the day these will be covered and linked to different aspects of the observation. </a:t>
            </a: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learning outcome 1 first and then go onto learning outcome 2. </a:t>
            </a:r>
          </a:p>
          <a:p>
            <a:r>
              <a:rPr lang="en-US" dirty="0"/>
              <a:t>Explain that the assessment criteria is a breakdown of ways in which they can evidence learning outcome 1.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1 – Group discussion/warm up exercise - round robin - go round the group asking for input. Build on the definition.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Discussion: This gives context to the requirements of the observation/underpinning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Consider how this fits together under the SSWBA, is it possible to be “equal” partners? </a:t>
            </a:r>
          </a:p>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t>Sum up - Links to/draws out the over all learning outcome - Analysis in assessment 1.2.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Exercise 2 - Group exercise, in small groups ask them to each disucss a case they have worked on where they felt they did well in working in partnership and answer the exercise questions. 15 mins depending on group size. Small groups 3-4 or breakout rooms in Teams. Ask for feedback to larger group. This is intenended to highlight leanring outcome 1.2.1 – 1.2.3 (Partnership).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to sum up exercise - Play videos – remember to put sound on before opening presentation. The second video is a social worker taking about working with </a:t>
            </a:r>
            <a:r>
              <a:rPr lang="en-US" dirty="0" err="1"/>
              <a:t>Mr</a:t>
            </a:r>
            <a:r>
              <a:rPr lang="en-US" dirty="0"/>
              <a:t> Britton. You can ask them to watch this in their own time. </a:t>
            </a: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Make sure learners are aware they must “reference” to the More than Just Words document within this task. </a:t>
            </a:r>
          </a:p>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Link to learning outcome - 1.2.3 Include cultural and language sensitivity into</a:t>
            </a:r>
            <a:r>
              <a:rPr lang="en-GB" sz="1200" kern="100" dirty="0">
                <a:latin typeface="Arial" panose="020B0604020202020204" pitchFamily="34" charset="0"/>
                <a:ea typeface="Calibri" panose="020F0502020204030204" pitchFamily="34" charset="0"/>
                <a:cs typeface="Arial" panose="020B0604020202020204" pitchFamily="34" charset="0"/>
              </a:rPr>
              <a:t> </a:t>
            </a: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200" kern="100" dirty="0">
                <a:latin typeface="Arial" panose="020B0604020202020204" pitchFamily="34" charset="0"/>
                <a:ea typeface="Calibri" panose="020F0502020204030204" pitchFamily="34" charset="0"/>
                <a:cs typeface="Arial" panose="020B0604020202020204" pitchFamily="34" charset="0"/>
              </a:rPr>
              <a:t> </a:t>
            </a: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relation to the Welsh language.</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 Culturally sensitive practice and the active offer. Remind group the</a:t>
            </a:r>
            <a:r>
              <a:rPr lang="en-GB" altLang="en-US" b="1" dirty="0"/>
              <a:t> MUST </a:t>
            </a:r>
            <a:r>
              <a:rPr lang="en-GB" altLang="en-US" dirty="0"/>
              <a:t>make refence to More than Just Words withing the observation to pass.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Point out all areas the Porth </a:t>
            </a:r>
            <a:r>
              <a:rPr lang="en-GB" altLang="en-US" dirty="0" err="1"/>
              <a:t>Agored</a:t>
            </a:r>
            <a:r>
              <a:rPr lang="en-GB" altLang="en-US" dirty="0"/>
              <a:t> programme covers have a mid to high range of Welsh speakers. </a:t>
            </a:r>
          </a:p>
          <a:p>
            <a:r>
              <a:rPr lang="en-GB" altLang="en-US" dirty="0"/>
              <a:t>How is the “Active offer” being implemented into your workplace (if it is), How is it effecting service and people you work with? </a:t>
            </a:r>
          </a:p>
          <a:p>
            <a:r>
              <a:rPr lang="en-GB" altLang="en-US" b="1" dirty="0"/>
              <a:t>Optional Exercise/group discussion</a:t>
            </a:r>
            <a:r>
              <a:rPr lang="en-GB" altLang="en-US" dirty="0"/>
              <a:t>: </a:t>
            </a:r>
          </a:p>
          <a:p>
            <a:r>
              <a:rPr lang="en-GB" altLang="en-US" dirty="0"/>
              <a:t>What does the active offer mean to you?</a:t>
            </a:r>
          </a:p>
          <a:p>
            <a:r>
              <a:rPr lang="en-GB" altLang="en-US" dirty="0"/>
              <a:t>How has it/is it being implemented in your workplace?</a:t>
            </a:r>
          </a:p>
          <a:p>
            <a:r>
              <a:rPr lang="en-GB" altLang="en-US" dirty="0"/>
              <a:t>What if any are the difficulties in implementing the active offer</a:t>
            </a:r>
          </a:p>
          <a:p>
            <a:r>
              <a:rPr lang="en-GB" altLang="en-US" dirty="0"/>
              <a:t>Consider this in relation to the video clips “More than Just words”.</a:t>
            </a:r>
          </a:p>
          <a:p>
            <a:r>
              <a:rPr lang="en-GB" altLang="en-US" dirty="0"/>
              <a:t>Clarify: They need to refer to the Active offer in the portfolio task 2 and it would be good practice to consider it in task 3 and ensure they reference to it.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Watch 1 or 2 of the videos with the group. </a:t>
            </a:r>
          </a:p>
          <a:p>
            <a:r>
              <a:rPr lang="en-GB" altLang="en-US" dirty="0"/>
              <a:t>Group discussion. </a:t>
            </a:r>
          </a:p>
          <a:p>
            <a:r>
              <a:rPr lang="en-GB" altLang="en-US" dirty="0"/>
              <a:t>Clarify they are not expected to reference directly to the video (they can if it is relevant thought). These clips can help them think about why language needs are so important.. Refer/discuss video clips which are relevant to in the observation. </a:t>
            </a:r>
          </a:p>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3 – group work/discussion if time </a:t>
            </a:r>
          </a:p>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In terms of the law what do they need to consider?</a:t>
            </a:r>
          </a:p>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Some areas they could consider in relation to Wales and its culture in their portfolios and workplace.</a:t>
            </a:r>
            <a:r>
              <a:rPr lang="en-GB" sz="1200" b="0" i="0" u="none" strike="noStrike" kern="1200" dirty="0">
                <a:solidFill>
                  <a:schemeClr val="tx1"/>
                </a:solidFill>
                <a:effectLst/>
                <a:latin typeface="+mn-lt"/>
                <a:ea typeface="+mn-ea"/>
                <a:cs typeface="+mn-cs"/>
              </a:rPr>
              <a:t> The WIMD website materials can be useful in this area for reference.</a:t>
            </a:r>
            <a:endParaRPr lang="en-GB" altLang="en-US" dirty="0"/>
          </a:p>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Discussion – anti-racist approach – importance of understanding culture etc. This can be linked to the SSWBA and its emphasise on culture.</a:t>
            </a:r>
          </a:p>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Examples Discuss: different ways different agencies communicate, misunderstanding (relate to video where capacity was not found but actually it was language issue). Language used in medical settings, language we use in relation to law, service, acronyms etc.</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slides will cover communication - Learning outcome 2 the assessment criteria suggests ways the learner can meet outcome 2.</a:t>
            </a:r>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latin typeface="Arial" charset="0"/>
                <a:cs typeface="Arial" charset="0"/>
              </a:rPr>
              <a:t>Koprowska good source for writing up observation it is on the reading list.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27</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a:p>
            <a:r>
              <a:rPr lang="en-GB" altLang="en-US" dirty="0"/>
              <a:t>Emphasis importance of including some reflection on non-verbal communication in task 2. </a:t>
            </a:r>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Group discussion – or small group exercise.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Can the group add any more barriers or obstacles? </a:t>
            </a:r>
          </a:p>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29</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model may be useful for considering the observation and reflecting (2.1.9.and 2.1.10). Specify that using a model of refection is not a requirement of this task but it may help with refection if they use one. </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4 - Small groups or Teams Breakout rooms (15-20mins)  - depending on group size you could ask them to answer 1 or 2 questions in each group or all of the question (if you have time) and then feedback in big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may want  pick up on themes and then ask the group about certain aspects of the exercise if  the group is too big for you to ask everyone all of the above questions. It will be worth checking if any of the group are unsure if their proposed observation will meet the criteria and make sure this is addressed. McClean Share model is also in Appendix 10 if you did want to use it/flag it up. </a:t>
            </a:r>
          </a:p>
        </p:txBody>
      </p:sp>
      <p:sp>
        <p:nvSpPr>
          <p:cNvPr id="4" name="Slide Number Placeholder 3"/>
          <p:cNvSpPr>
            <a:spLocks noGrp="1"/>
          </p:cNvSpPr>
          <p:nvPr>
            <p:ph type="sldNum" sz="quarter" idx="5"/>
          </p:nvPr>
        </p:nvSpPr>
        <p:spPr/>
        <p:txBody>
          <a:bodyPr/>
          <a:lstStyle/>
          <a:p>
            <a:fld id="{DBF4F466-905D-45F7-B994-5C5B45A5DD83}" type="slidenum">
              <a:rPr lang="en-GB" smtClean="0"/>
              <a:t>31</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next 4 slide are just informative and ideas around communication and can be flicked through if you are struggling for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book is on the reading list and is useful in terms of exploration of the themes.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Videos are useful for getting group to consider the individuals perspective. It might be helpful to play one or two. Or ask them to watch in their own time. </a:t>
            </a:r>
          </a:p>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You may want to bring some of these themes into the group dis</a:t>
            </a:r>
            <a:r>
              <a:rPr lang="en-GB" altLang="en-US" b="0" noProof="0" dirty="0" err="1"/>
              <a:t>cussion</a:t>
            </a:r>
            <a:r>
              <a:rPr lang="en-GB" altLang="en-US" b="0" noProof="0" dirty="0"/>
              <a:t>  if not covered: e.g. identify important things to consider?</a:t>
            </a:r>
          </a:p>
          <a:p>
            <a:r>
              <a:rPr lang="en-GB" altLang="en-US" b="0" noProof="0" dirty="0"/>
              <a:t>To take in non-verbal info and lipread, body language etc. (See appendix 8)</a:t>
            </a:r>
          </a:p>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Research: Explain background of research (</a:t>
            </a:r>
            <a:r>
              <a:rPr lang="en-GB" altLang="en-US" dirty="0"/>
              <a:t>Appendix 6) Ask them to have a close look at this at some point. Draw out issues relating to their own practice and difficulties working collaboratively. The research can sometimes lead people to become a bit defensive regarding their practice, it’s important to point out this is recent research done for Porth </a:t>
            </a:r>
            <a:r>
              <a:rPr lang="en-GB" altLang="en-US" dirty="0" err="1"/>
              <a:t>Agored</a:t>
            </a:r>
            <a:r>
              <a:rPr lang="en-GB" altLang="en-US" dirty="0"/>
              <a:t> and answers are not always as we would like, the people interviewed were both positive and negative. The important thing here is to self-reflect and consider this in relation to collaboration and co-production.</a:t>
            </a:r>
          </a:p>
          <a:p>
            <a:pPr>
              <a:spcBef>
                <a:spcPct val="0"/>
              </a:spcBef>
              <a:buClrTx/>
              <a:buSzTx/>
              <a:buNone/>
            </a:pPr>
            <a:r>
              <a:rPr lang="en-GB" sz="1100" dirty="0">
                <a:highlight>
                  <a:srgbClr val="FFFF00"/>
                </a:highlight>
              </a:rPr>
              <a:t>Andrew – The Movie</a:t>
            </a:r>
            <a:endParaRPr lang="en-GB" sz="1100" dirty="0">
              <a:highlight>
                <a:srgbClr val="FFFF00"/>
              </a:highlight>
              <a:latin typeface="Arial" panose="020B0604020202020204" pitchFamily="34" charset="0"/>
            </a:endParaRPr>
          </a:p>
          <a:p>
            <a:pPr>
              <a:spcBef>
                <a:spcPct val="0"/>
              </a:spcBef>
              <a:buClrTx/>
              <a:buSzTx/>
              <a:buNone/>
            </a:pPr>
            <a:r>
              <a:rPr lang="en-GB" dirty="0">
                <a:highlight>
                  <a:srgbClr val="FFFF00"/>
                </a:highlight>
                <a:hlinkClick r:id="rId3"/>
              </a:rPr>
              <a:t>https://www.youtube.com/watch?v=gs1-eOuJgew</a:t>
            </a:r>
            <a:endParaRPr lang="en-GB" dirty="0">
              <a:highlight>
                <a:srgbClr val="FFFF00"/>
              </a:highlight>
            </a:endParaRPr>
          </a:p>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Comments from individuals taken from the research on communication. </a:t>
            </a:r>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learners to easy read version of feedback form on Moodle.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they can find the easy read version on Moodle and that there is some </a:t>
            </a:r>
            <a:r>
              <a:rPr lang="en-US"/>
              <a:t>stories from </a:t>
            </a:r>
            <a:r>
              <a:rPr lang="en-US" dirty="0"/>
              <a:t>individuals at the bottom of the workbook about issue relating to easy read. The term “sort of” was chosen by the group as they felt this was better than saying  “don’t know”. </a:t>
            </a:r>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5 - Closing round, this is a good way to finish on a positive note. Give them a few minutes to think about this and then go round group and ask for one work or short sentence to answer this. Or you could ask them to type a word into the discussion box and then bring themes together.  </a:t>
            </a:r>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anyone is considering a virtual observation this give them more detail. One issue may be internet connectivity /quality, and this can make the situation quite stressful, If possible, it may be good for learners to practice using the technology with the observer/individual  before the actual observation if possible. </a:t>
            </a:r>
          </a:p>
          <a:p>
            <a:r>
              <a:rPr lang="en-GB" dirty="0"/>
              <a:t>There's a hints and tips section you could go over with Learners in the workbook or point them towards - appendix 7. </a:t>
            </a:r>
          </a:p>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39</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summary take for reading a number of Task 2 assignments which had received a variety of marks. </a:t>
            </a:r>
          </a:p>
          <a:p>
            <a:r>
              <a:rPr lang="en-US" dirty="0"/>
              <a:t>Depending on time you can go through them or ask the group to read them in their own time to help them when thinking about how to complete task 2. </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explain they </a:t>
            </a:r>
            <a:r>
              <a:rPr lang="en-US" b="1" dirty="0"/>
              <a:t>do not </a:t>
            </a:r>
            <a:r>
              <a:rPr lang="en-US" dirty="0"/>
              <a:t>need to highlight specific numbers when refereeing to the learning outcomes and the Code of Professional Practice e.g. they don't need to put 2.1.3 etc. in their references. They must however refence the </a:t>
            </a:r>
            <a:r>
              <a:rPr lang="en-US" dirty="0" err="1"/>
              <a:t>CoPP</a:t>
            </a:r>
            <a:r>
              <a:rPr lang="en-US" dirty="0"/>
              <a:t> correctly (Social care Wales, 2017). </a:t>
            </a:r>
          </a:p>
          <a:p>
            <a:r>
              <a:rPr lang="en-US" dirty="0"/>
              <a:t>Please take time to discuss how they “considered” the impact of the observation on the individual – this need to be more than just a statement but rather show they have clearly reflected on this, for instance explained what it means to be observed and how this might affect the interaction. </a:t>
            </a:r>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Paula and copy </a:t>
            </a:r>
            <a:r>
              <a:rPr lang="en-US"/>
              <a:t>Caz in. </a:t>
            </a: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30/04/2025</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30/04/2025</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30/04/2025</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30/04/2025</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30/04/2025</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30/04/2025</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30/04/2025</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30/04/2025</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30/04/2025</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30/04/2025</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30/04/2025</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30/04/2025</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a:t>
            </a:r>
          </a:p>
          <a:p>
            <a:r>
              <a:rPr lang="en-GB" sz="2200" dirty="0"/>
              <a:t>If on-line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en-US" dirty="0"/>
              <a:t>Aims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en-US" sz="2400" dirty="0"/>
              <a:t>Increase understanding of undertaking and writing up Task 2, the observation of practice</a:t>
            </a:r>
          </a:p>
          <a:p>
            <a:r>
              <a:rPr lang="en-US" sz="2400" dirty="0"/>
              <a:t>Consider the meaning of collaborative working, co-production and partnership working</a:t>
            </a:r>
          </a:p>
          <a:p>
            <a:r>
              <a:rPr lang="en-US" sz="2400" dirty="0"/>
              <a:t>Develop understanding of dimensions of working in Wales and how to evidence this within the portfolio</a:t>
            </a:r>
            <a:endParaRPr lang="en-GB" sz="2400" dirty="0"/>
          </a:p>
          <a:p>
            <a:r>
              <a:rPr lang="en-US" sz="2400" dirty="0"/>
              <a:t>Developing knowledge of critical practice and how this links to values, ethics and communication methods including anti-discriminatory and anti oppressive practice. </a:t>
            </a:r>
          </a:p>
          <a:p>
            <a:r>
              <a:rPr lang="en-US" sz="2400" dirty="0"/>
              <a:t>Build knowledge of how to evidence the Social Care Wales (SCW) learning outcome; </a:t>
            </a:r>
            <a:r>
              <a:rPr lang="en-GB" sz="2400" kern="0" dirty="0">
                <a:latin typeface="Aptos" panose="020B0004020202020204" pitchFamily="34" charset="0"/>
                <a:cs typeface="Times New Roman" panose="02020603050405020304" pitchFamily="18" charset="0"/>
              </a:rPr>
              <a:t>a</a:t>
            </a:r>
            <a:r>
              <a:rPr lang="en-GB" sz="2400"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400" kern="100" dirty="0">
                <a:latin typeface="Aptos" panose="020B0004020202020204" pitchFamily="34" charset="0"/>
                <a:ea typeface="Calibri" panose="020F0502020204030204" pitchFamily="34" charset="0"/>
                <a:cs typeface="Times New Roman" panose="02020603050405020304" pitchFamily="18" charset="0"/>
              </a:rPr>
              <a:t> and </a:t>
            </a:r>
            <a:r>
              <a:rPr lang="en-GB" sz="2400" dirty="0">
                <a:latin typeface="Aptos" panose="020B0004020202020204" pitchFamily="34" charset="0"/>
              </a:rPr>
              <a:t>working collaboratively with people in need of care and support, their carers</a:t>
            </a:r>
            <a:r>
              <a:rPr lang="en-GB" sz="2400" i="1" dirty="0">
                <a:latin typeface="Aptos" panose="020B0004020202020204" pitchFamily="34" charset="0"/>
              </a:rPr>
              <a:t> </a:t>
            </a:r>
            <a:r>
              <a:rPr lang="en-GB" sz="2400" dirty="0">
                <a:latin typeface="Aptos" panose="020B0004020202020204" pitchFamily="34" charset="0"/>
              </a:rPr>
              <a:t>and other professionals within the portfolio.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must seek the individual's permission before hand and at the time of the observation and include 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handbook/easy read version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alphaModFix amt="49000"/>
            <a:extLst>
              <a:ext uri="{BEBA8EAE-BF5A-486C-A8C5-ECC9F3942E4B}">
                <a14:imgProps xmlns:a14="http://schemas.microsoft.com/office/drawing/2010/main">
                  <a14:imgLayer r:embed="rId4">
                    <a14:imgEffect>
                      <a14:saturation sat="37000"/>
                    </a14:imgEffect>
                  </a14:imgLayer>
                </a14:imgProps>
              </a:ext>
            </a:extLst>
          </a:blip>
          <a:srcRect b="25000"/>
          <a:stretch/>
        </p:blipFill>
        <p:spPr>
          <a:xfrm>
            <a:off x="2935525" y="5480516"/>
            <a:ext cx="2367995" cy="1331997"/>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05099" y="-4530"/>
            <a:ext cx="10515600" cy="1325563"/>
          </a:xfrm>
        </p:spPr>
        <p:txBody>
          <a:bodyPr>
            <a:normAutofit/>
          </a:bodyPr>
          <a:lstStyle/>
          <a:p>
            <a:r>
              <a:rPr lang="en-US" sz="4800" b="1" dirty="0"/>
              <a:t>Permission/Consent to be Observed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581299" y="1321033"/>
            <a:ext cx="5181600" cy="4351338"/>
          </a:xfrm>
        </p:spPr>
        <p:txBody>
          <a:bodyPr>
            <a:normAutofit fontScale="85000" lnSpcReduction="20000"/>
          </a:bodyPr>
          <a:lstStyle/>
          <a:p>
            <a:r>
              <a:rPr lang="en-GB" altLang="en-US" b="1" dirty="0">
                <a:latin typeface="Arial" panose="020B0604020202020204" pitchFamily="34" charset="0"/>
                <a:cs typeface="Arial" panose="020B0604020202020204" pitchFamily="34" charset="0"/>
              </a:rPr>
              <a:t>Permission</a:t>
            </a:r>
            <a:r>
              <a:rPr lang="en-GB" altLang="en-US" dirty="0">
                <a:latin typeface="Arial" panose="020B0604020202020204" pitchFamily="34" charset="0"/>
                <a:cs typeface="Arial" panose="020B0604020202020204" pitchFamily="34" charset="0"/>
              </a:rPr>
              <a:t> of the individual </a:t>
            </a:r>
            <a:r>
              <a:rPr lang="en-GB" altLang="en-US" b="1" dirty="0">
                <a:latin typeface="Arial" panose="020B0604020202020204" pitchFamily="34" charset="0"/>
                <a:cs typeface="Arial" panose="020B0604020202020204" pitchFamily="34" charset="0"/>
              </a:rPr>
              <a:t>must </a:t>
            </a:r>
            <a:r>
              <a:rPr lang="en-GB" altLang="en-US" dirty="0">
                <a:latin typeface="Arial" panose="020B0604020202020204" pitchFamily="34" charset="0"/>
                <a:cs typeface="Arial" panose="020B0604020202020204" pitchFamily="34" charset="0"/>
              </a:rPr>
              <a:t>be gained </a:t>
            </a:r>
            <a:r>
              <a:rPr lang="en-GB" altLang="en-US" b="1" dirty="0">
                <a:latin typeface="Arial" panose="020B0604020202020204" pitchFamily="34" charset="0"/>
                <a:cs typeface="Arial" panose="020B0604020202020204" pitchFamily="34" charset="0"/>
              </a:rPr>
              <a:t>before</a:t>
            </a:r>
            <a:r>
              <a:rPr lang="en-GB" altLang="en-US" dirty="0">
                <a:latin typeface="Arial" panose="020B0604020202020204" pitchFamily="34" charset="0"/>
                <a:cs typeface="Arial" panose="020B0604020202020204" pitchFamily="34" charset="0"/>
              </a:rPr>
              <a:t> the observation takes place and check again before commencing the observation. </a:t>
            </a:r>
          </a:p>
          <a:p>
            <a:r>
              <a:rPr lang="en-GB" altLang="en-US" dirty="0">
                <a:latin typeface="Arial" panose="020B0604020202020204" pitchFamily="34" charset="0"/>
                <a:cs typeface="Arial" panose="020B0604020202020204" pitchFamily="34" charset="0"/>
              </a:rPr>
              <a:t>The impact of the observation on the individual must be discussed/considered in the “context” section of Task 2. </a:t>
            </a:r>
          </a:p>
          <a:p>
            <a:r>
              <a:rPr lang="en-GB" altLang="en-US"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792685" y="1339674"/>
            <a:ext cx="5020149" cy="4925637"/>
          </a:xfrm>
        </p:spPr>
        <p:txBody>
          <a:bodyPr>
            <a:normAutofit fontScale="85000" lnSpcReduction="20000"/>
          </a:bodyPr>
          <a:lstStyle/>
          <a:p>
            <a:r>
              <a:rPr lang="en-GB" dirty="0">
                <a:latin typeface="Calibri" panose="020F0502020204030204" pitchFamily="34" charset="0"/>
              </a:rPr>
              <a:t>T</a:t>
            </a:r>
            <a:r>
              <a:rPr lang="en-GB" b="0" i="0" u="none" strike="noStrike" dirty="0">
                <a:effectLst/>
                <a:latin typeface="Calibri" panose="020F0502020204030204" pitchFamily="34" charset="0"/>
              </a:rPr>
              <a:t>he individual should give consent (although it may be relevant to ask carers too). If the individual is unable to give consent so due to capacity, then learners should </a:t>
            </a:r>
            <a:r>
              <a:rPr lang="en-GB" dirty="0">
                <a:latin typeface="Calibri" panose="020F0502020204030204" pitchFamily="34" charset="0"/>
              </a:rPr>
              <a:t>consider if </a:t>
            </a:r>
            <a:r>
              <a:rPr lang="en-GB" b="0" i="0" u="none" strike="noStrike" dirty="0">
                <a:effectLst/>
                <a:latin typeface="Calibri" panose="020F0502020204030204" pitchFamily="34" charset="0"/>
              </a:rPr>
              <a:t>this is the right piece of work to be observed. </a:t>
            </a:r>
          </a:p>
          <a:p>
            <a:r>
              <a:rPr lang="en-GB" dirty="0">
                <a:latin typeface="Calibri" panose="020F0502020204030204" pitchFamily="34" charset="0"/>
              </a:rPr>
              <a:t>However, where it is decided it is relevant to undertake the observation with an individual who lacks </a:t>
            </a:r>
            <a:r>
              <a:rPr lang="en-GB" b="0" i="0" u="none" strike="noStrike" dirty="0">
                <a:effectLst/>
                <a:latin typeface="Calibri" panose="020F0502020204030204" pitchFamily="34" charset="0"/>
              </a:rPr>
              <a:t>capacity </a:t>
            </a:r>
            <a:r>
              <a:rPr lang="en-GB" dirty="0">
                <a:latin typeface="Calibri" panose="020F0502020204030204" pitchFamily="34" charset="0"/>
              </a:rPr>
              <a:t>you</a:t>
            </a:r>
            <a:r>
              <a:rPr lang="en-GB" b="0" i="0" u="none" strike="noStrike" dirty="0">
                <a:effectLst/>
                <a:latin typeface="Calibri" panose="020F0502020204030204" pitchFamily="34" charset="0"/>
              </a:rPr>
              <a:t> will need to be very clear about trying to ensure you involve the individual and keep them central to the observation. </a:t>
            </a:r>
            <a:endParaRPr lang="en-GB" dirty="0">
              <a:latin typeface="Calibri" panose="020F0502020204030204" pitchFamily="34" charset="0"/>
            </a:endParaRPr>
          </a:p>
          <a:p>
            <a:r>
              <a:rPr lang="en-GB" b="0" i="0" u="none" strike="noStrike" dirty="0">
                <a:effectLst/>
                <a:latin typeface="Calibri" panose="020F0502020204030204" pitchFamily="34" charset="0"/>
              </a:rPr>
              <a:t>You also need to clarify how you reached the conclusion as to who should give permission/consent. </a:t>
            </a:r>
            <a:endParaRPr lang="en-GB" altLang="en-US"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p:txBody>
          <a:bodyPr>
            <a:normAutofit/>
          </a:bodyPr>
          <a:lstStyle/>
          <a:p>
            <a:pPr>
              <a:spcAft>
                <a:spcPts val="600"/>
              </a:spcAft>
            </a:pPr>
            <a:r>
              <a:rPr lang="en-GB" sz="1100" dirty="0">
                <a:solidFill>
                  <a:schemeClr val="tx1">
                    <a:lumMod val="50000"/>
                    <a:lumOff val="50000"/>
                  </a:schemeClr>
                </a:solidFill>
              </a:rPr>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dirty="0">
              <a:solidFill>
                <a:schemeClr val="tx1">
                  <a:lumMod val="50000"/>
                  <a:lumOff val="50000"/>
                </a:schemeClr>
              </a:solidFill>
            </a:endParaRPr>
          </a:p>
        </p:txBody>
      </p:sp>
    </p:spTree>
    <p:extLst>
      <p:ext uri="{BB962C8B-B14F-4D97-AF65-F5344CB8AC3E}">
        <p14:creationId xmlns:p14="http://schemas.microsoft.com/office/powerpoint/2010/main" val="2634968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en-US" sz="5400" b="1" dirty="0">
                <a:latin typeface="Arial" panose="020B0604020202020204" pitchFamily="34" charset="0"/>
                <a:cs typeface="Arial" panose="020B0604020202020204" pitchFamily="34" charset="0"/>
              </a:rPr>
              <a:t>SCW Learning Outcomes </a:t>
            </a:r>
            <a:br>
              <a:rPr lang="en-US" sz="5400" b="1" dirty="0">
                <a:latin typeface="Arial" panose="020B0604020202020204" pitchFamily="34" charset="0"/>
                <a:cs typeface="Arial" panose="020B0604020202020204" pitchFamily="34" charset="0"/>
              </a:rPr>
            </a:br>
            <a:r>
              <a:rPr lang="en-GB" sz="44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These are then broken down further into “assessment criteria” which give more detail of how to do this.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lnSpcReduction="10000"/>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4572000"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92149" y="12197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287396" y="803702"/>
            <a:ext cx="5142603"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
        <p:nvSpPr>
          <p:cNvPr id="5" name="TextBox 4">
            <a:extLst>
              <a:ext uri="{FF2B5EF4-FFF2-40B4-BE49-F238E27FC236}">
                <a16:creationId xmlns:a16="http://schemas.microsoft.com/office/drawing/2014/main" id="{4F813C86-A747-C19D-67D9-5FEC53143A4D}"/>
              </a:ext>
            </a:extLst>
          </p:cNvPr>
          <p:cNvSpPr txBox="1"/>
          <p:nvPr/>
        </p:nvSpPr>
        <p:spPr>
          <a:xfrm>
            <a:off x="536589" y="4388629"/>
            <a:ext cx="5142603" cy="1938992"/>
          </a:xfrm>
          <a:prstGeom prst="rect">
            <a:avLst/>
          </a:prstGeom>
          <a:noFill/>
        </p:spPr>
        <p:txBody>
          <a:bodyPr wrap="square">
            <a:spAutoFit/>
          </a:bodyPr>
          <a:lstStyle/>
          <a:p>
            <a:pPr marL="0" indent="0">
              <a:buNone/>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24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24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478793" y="8300"/>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1711119"/>
            <a:ext cx="5839691" cy="5342214"/>
          </a:xfrm>
        </p:spPr>
        <p:txBody>
          <a:bodyPr anchor="ctr">
            <a:normAutofit lnSpcReduction="10000"/>
          </a:bodyPr>
          <a:lstStyle/>
          <a:p>
            <a:r>
              <a:rPr lang="en-GB" sz="2400" dirty="0"/>
              <a:t>Using one of the models of participation consider a case you have been involved in where you feel you worked well in collaboration with individuals/families/carers (use another model if you have one you prefer)</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dirty="0"/>
              <a:t>Social Services and Well-being (Wales) Act, 2014 </a:t>
            </a:r>
            <a:br>
              <a:rPr lang="en-GB" sz="3500" dirty="0"/>
            </a:br>
            <a:r>
              <a:rPr lang="en-GB" sz="3500"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dirty="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b="1" dirty="0"/>
              <a:t>Group Discussion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a:t>Exercise  3</a:t>
            </a:r>
            <a:endParaRPr lang="en-GB" sz="2600"/>
          </a:p>
          <a:p>
            <a:r>
              <a:rPr lang="en-GB" sz="2600"/>
              <a:t>Why should language needs be an integral part of the assessment process and service provision in Wales?</a:t>
            </a:r>
          </a:p>
          <a:p>
            <a:r>
              <a:rPr lang="en-GB" sz="2600"/>
              <a:t>What language needs do you need to consider in your work setting when working with individuals/carers? </a:t>
            </a:r>
          </a:p>
          <a:p>
            <a:r>
              <a:rPr lang="en-GB" sz="2600"/>
              <a:t>What can you do to ensure you are working to the principals of the Active Offer? </a:t>
            </a:r>
          </a:p>
          <a:p>
            <a:r>
              <a:rPr lang="en-GB" sz="2600"/>
              <a:t>What legislation/policy/procedure might you need to consider in relation to effective communication and language needs in your workplace?</a:t>
            </a:r>
          </a:p>
          <a:p>
            <a:endParaRPr lang="en-GB" sz="260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Dimensions of Working in Wales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63236" y="914400"/>
            <a:ext cx="6233434" cy="5283231"/>
          </a:xfrm>
        </p:spPr>
        <p:txBody>
          <a:bodyPr>
            <a:normAutofit fontScale="92500" lnSpcReduction="10000"/>
          </a:bodyPr>
          <a:lstStyle/>
          <a:p>
            <a:pPr marL="109537" indent="0">
              <a:buNone/>
            </a:pPr>
            <a:r>
              <a:rPr lang="en-GB" sz="2200" dirty="0">
                <a:latin typeface="Arial" panose="020B0604020202020204" pitchFamily="34" charset="0"/>
                <a:cs typeface="Arial" panose="020B0604020202020204" pitchFamily="34" charset="0"/>
              </a:rPr>
              <a:t>You may want to consider:</a:t>
            </a:r>
          </a:p>
          <a:p>
            <a:r>
              <a:rPr lang="en-GB" altLang="en-US" sz="2200" dirty="0">
                <a:latin typeface="Arial" panose="020B0604020202020204" pitchFamily="34" charset="0"/>
                <a:cs typeface="Arial" panose="020B0604020202020204" pitchFamily="34" charset="0"/>
              </a:rPr>
              <a:t>Industrial decline</a:t>
            </a:r>
          </a:p>
          <a:p>
            <a:r>
              <a:rPr lang="en-GB" altLang="en-US" sz="2200" dirty="0">
                <a:latin typeface="Arial" panose="020B0604020202020204" pitchFamily="34" charset="0"/>
                <a:cs typeface="Arial" panose="020B0604020202020204" pitchFamily="34" charset="0"/>
              </a:rPr>
              <a:t>Poverty</a:t>
            </a:r>
          </a:p>
          <a:p>
            <a:r>
              <a:rPr lang="en-GB" altLang="en-US" sz="2200" dirty="0">
                <a:latin typeface="Arial" panose="020B0604020202020204" pitchFamily="34" charset="0"/>
                <a:cs typeface="Arial" panose="020B0604020202020204" pitchFamily="34" charset="0"/>
              </a:rPr>
              <a:t>Unemployment</a:t>
            </a:r>
          </a:p>
          <a:p>
            <a:r>
              <a:rPr lang="en-GB" altLang="en-US" sz="2200" dirty="0">
                <a:latin typeface="Arial" panose="020B0604020202020204" pitchFamily="34" charset="0"/>
                <a:cs typeface="Arial" panose="020B0604020202020204" pitchFamily="34" charset="0"/>
              </a:rPr>
              <a:t>Poor housing</a:t>
            </a:r>
          </a:p>
          <a:p>
            <a:r>
              <a:rPr lang="en-GB" altLang="en-US" sz="2200" dirty="0">
                <a:latin typeface="Arial" panose="020B0604020202020204" pitchFamily="34" charset="0"/>
                <a:cs typeface="Arial" panose="020B0604020202020204" pitchFamily="34" charset="0"/>
              </a:rPr>
              <a:t>Geographical location </a:t>
            </a:r>
          </a:p>
          <a:p>
            <a:r>
              <a:rPr lang="en-GB" altLang="en-US" sz="2200" dirty="0">
                <a:latin typeface="Arial" panose="020B0604020202020204" pitchFamily="34" charset="0"/>
                <a:cs typeface="Arial" panose="020B0604020202020204" pitchFamily="34" charset="0"/>
              </a:rPr>
              <a:t>Culture and Religion </a:t>
            </a:r>
          </a:p>
          <a:p>
            <a:r>
              <a:rPr lang="en-GB" altLang="en-US" sz="2200" dirty="0">
                <a:latin typeface="Arial" panose="020B0604020202020204" pitchFamily="34" charset="0"/>
                <a:cs typeface="Arial" panose="020B0604020202020204" pitchFamily="34" charset="0"/>
              </a:rPr>
              <a:t>Area of deprivation</a:t>
            </a:r>
          </a:p>
          <a:p>
            <a:r>
              <a:rPr lang="en-GB" altLang="en-US" sz="2200" dirty="0">
                <a:latin typeface="Arial" panose="020B0604020202020204" pitchFamily="34" charset="0"/>
                <a:cs typeface="Arial" panose="020B0604020202020204" pitchFamily="34" charset="0"/>
              </a:rPr>
              <a:t>The role of women in the family and the workforce</a:t>
            </a:r>
          </a:p>
          <a:p>
            <a:r>
              <a:rPr lang="en-GB" altLang="en-US" sz="2200" dirty="0">
                <a:latin typeface="Arial" panose="020B0604020202020204" pitchFamily="34" charset="0"/>
                <a:cs typeface="Arial" panose="020B0604020202020204" pitchFamily="34" charset="0"/>
              </a:rPr>
              <a:t>Issues of gender and sexual orientation</a:t>
            </a:r>
          </a:p>
          <a:p>
            <a:r>
              <a:rPr lang="en-GB" altLang="en-US" sz="2200" dirty="0">
                <a:latin typeface="Arial" panose="020B0604020202020204" pitchFamily="34" charset="0"/>
                <a:cs typeface="Arial" panose="020B0604020202020204" pitchFamily="34" charset="0"/>
              </a:rPr>
              <a:t>Minority groups</a:t>
            </a:r>
          </a:p>
          <a:p>
            <a:r>
              <a:rPr lang="en-GB" altLang="en-US" sz="2200" dirty="0">
                <a:latin typeface="Arial" panose="020B0604020202020204" pitchFamily="34" charset="0"/>
                <a:cs typeface="Arial" panose="020B0604020202020204" pitchFamily="34" charset="0"/>
              </a:rPr>
              <a:t>Ethnicity/race </a:t>
            </a:r>
          </a:p>
          <a:p>
            <a:r>
              <a:rPr lang="en-GB" altLang="en-US" sz="2200" dirty="0">
                <a:latin typeface="Arial" panose="020B0604020202020204" pitchFamily="34" charset="0"/>
                <a:cs typeface="Arial" panose="020B0604020202020204" pitchFamily="34" charset="0"/>
              </a:rPr>
              <a:t>Political framework/institutions/legislation</a:t>
            </a:r>
          </a:p>
          <a:p>
            <a:r>
              <a:rPr lang="en-GB" altLang="en-US" sz="22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373600" y="1480110"/>
            <a:ext cx="5715603" cy="5069293"/>
          </a:xfrm>
        </p:spPr>
        <p:txBody>
          <a:bodyPr>
            <a:normAutofit fontScale="92500" lnSpcReduction="10000"/>
          </a:bodyPr>
          <a:lstStyle/>
          <a:p>
            <a:pPr marL="109537" indent="0">
              <a:buNone/>
            </a:pPr>
            <a:r>
              <a:rPr lang="en-GB" sz="2600" b="1" dirty="0">
                <a:latin typeface="Arial" panose="020B0604020202020204" pitchFamily="34" charset="0"/>
                <a:cs typeface="Arial" panose="020B0604020202020204" pitchFamily="34" charset="0"/>
              </a:rPr>
              <a:t>Consideration of ADP and AOP </a:t>
            </a:r>
          </a:p>
          <a:p>
            <a:pPr marL="109537" indent="0">
              <a:buNone/>
            </a:pPr>
            <a:r>
              <a:rPr lang="en-GB" sz="2600" b="1" dirty="0">
                <a:latin typeface="Arial" panose="020B0604020202020204" pitchFamily="34" charset="0"/>
                <a:cs typeface="Arial" panose="020B0604020202020204" pitchFamily="34" charset="0"/>
              </a:rPr>
              <a:t>Equality Issues </a:t>
            </a:r>
          </a:p>
          <a:p>
            <a:r>
              <a:rPr lang="en-GB" altLang="en-US" sz="2600" dirty="0">
                <a:latin typeface="Arial" panose="020B0604020202020204" pitchFamily="34" charset="0"/>
                <a:cs typeface="Arial" panose="020B0604020202020204" pitchFamily="34" charset="0"/>
              </a:rPr>
              <a:t>Equal access to information and services</a:t>
            </a:r>
          </a:p>
          <a:p>
            <a:r>
              <a:rPr lang="en-GB" altLang="en-US" sz="2600" dirty="0">
                <a:latin typeface="Arial" panose="020B0604020202020204" pitchFamily="34" charset="0"/>
                <a:cs typeface="Arial" panose="020B0604020202020204" pitchFamily="34" charset="0"/>
              </a:rPr>
              <a:t>Translation and interpreter services </a:t>
            </a:r>
          </a:p>
          <a:p>
            <a:r>
              <a:rPr lang="en-GB" altLang="en-US" sz="2600" dirty="0">
                <a:latin typeface="Arial" panose="020B0604020202020204" pitchFamily="34" charset="0"/>
                <a:cs typeface="Arial" panose="020B0604020202020204" pitchFamily="34" charset="0"/>
              </a:rPr>
              <a:t>Informed choice and informed consent</a:t>
            </a:r>
          </a:p>
          <a:p>
            <a:r>
              <a:rPr lang="en-GB" altLang="en-US" sz="2600" dirty="0">
                <a:latin typeface="Arial" panose="020B0604020202020204" pitchFamily="34" charset="0"/>
                <a:cs typeface="Arial" panose="020B0604020202020204" pitchFamily="34" charset="0"/>
              </a:rPr>
              <a:t>Limited resources </a:t>
            </a:r>
          </a:p>
          <a:p>
            <a:r>
              <a:rPr lang="en-GB" altLang="en-US" sz="2600" dirty="0">
                <a:latin typeface="Arial" panose="020B0604020202020204" pitchFamily="34" charset="0"/>
                <a:cs typeface="Arial" panose="020B0604020202020204" pitchFamily="34" charset="0"/>
              </a:rPr>
              <a:t>Public accountability</a:t>
            </a:r>
          </a:p>
          <a:p>
            <a:r>
              <a:rPr lang="en-GB" altLang="en-US" sz="2600" dirty="0">
                <a:latin typeface="Arial" panose="020B0604020202020204" pitchFamily="34" charset="0"/>
                <a:cs typeface="Arial" panose="020B0604020202020204" pitchFamily="34" charset="0"/>
              </a:rPr>
              <a:t>Social exclusion </a:t>
            </a:r>
          </a:p>
          <a:p>
            <a:r>
              <a:rPr lang="en-GB" altLang="en-US" sz="2600" dirty="0">
                <a:latin typeface="Arial" panose="020B0604020202020204" pitchFamily="34" charset="0"/>
                <a:cs typeface="Arial" panose="020B0604020202020204" pitchFamily="34" charset="0"/>
              </a:rPr>
              <a:t>Access to the cultural group  </a:t>
            </a:r>
          </a:p>
          <a:p>
            <a:r>
              <a:rPr lang="en-GB" altLang="en-US" sz="2600" dirty="0">
                <a:latin typeface="Arial" panose="020B0604020202020204" pitchFamily="34" charset="0"/>
                <a:cs typeface="Arial" panose="020B0604020202020204" pitchFamily="34" charset="0"/>
              </a:rPr>
              <a:t>Health inequalities. </a:t>
            </a:r>
          </a:p>
          <a:p>
            <a:pPr marL="0" indent="0">
              <a:buNone/>
            </a:pPr>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432473" y="-1459"/>
            <a:ext cx="1759527" cy="1472318"/>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983274" y="5951856"/>
            <a:ext cx="2208726" cy="9061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a:latin typeface="Arial" panose="020B0604020202020204" pitchFamily="34" charset="0"/>
                <a:cs typeface="Arial" panose="020B0604020202020204" pitchFamily="34" charset="0"/>
              </a:rPr>
              <a:t>Additional Needs of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Ethnic Minority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000" dirty="0"/>
              <a:t>Gast and Patmore (2012) discuss shared meanings within communities</a:t>
            </a:r>
          </a:p>
          <a:p>
            <a:pPr marL="109537" indent="0">
              <a:lnSpc>
                <a:spcPct val="90000"/>
              </a:lnSpc>
              <a:buNone/>
              <a:defRPr/>
            </a:pPr>
            <a:r>
              <a:rPr lang="en-GB" altLang="en-US" sz="2000" dirty="0"/>
              <a:t>In terms of ‘in-groups’ and ‘out-groups’ which can be linked to language spoken:</a:t>
            </a:r>
          </a:p>
          <a:p>
            <a:pPr eaLnBrk="1" hangingPunct="1">
              <a:lnSpc>
                <a:spcPct val="90000"/>
              </a:lnSpc>
              <a:defRPr/>
            </a:pPr>
            <a:r>
              <a:rPr lang="en-GB" altLang="en-US" sz="2000" dirty="0"/>
              <a:t>Common languages help to develop cultures</a:t>
            </a:r>
          </a:p>
          <a:p>
            <a:pPr eaLnBrk="1" hangingPunct="1">
              <a:lnSpc>
                <a:spcPct val="90000"/>
              </a:lnSpc>
              <a:defRPr/>
            </a:pPr>
            <a:r>
              <a:rPr lang="en-GB" altLang="en-US" sz="2000" dirty="0"/>
              <a:t>Social workers’ own culture and communication style can impact on services provided</a:t>
            </a:r>
          </a:p>
          <a:p>
            <a:pPr eaLnBrk="1" hangingPunct="1">
              <a:lnSpc>
                <a:spcPct val="90000"/>
              </a:lnSpc>
              <a:defRPr/>
            </a:pPr>
            <a:r>
              <a:rPr lang="en-GB" altLang="en-US" sz="2000" dirty="0"/>
              <a:t>Language of work setting can create barriers e.g. communication shorthand – how messages are relayed and received etc.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193368" y="1211509"/>
            <a:ext cx="5497937" cy="4163767"/>
          </a:xfrm>
        </p:spPr>
        <p:txBody>
          <a:bodyPr>
            <a:normAutofit fontScale="92500" lnSpcReduction="10000"/>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 – Detailed Breakdown</a:t>
            </a:r>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569258" y="835864"/>
            <a:ext cx="11170024" cy="5578584"/>
          </a:xfrm>
        </p:spPr>
        <p:txBody>
          <a:bodyPr anchor="ctr">
            <a:normAutofit fontScale="9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sz="1800"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Assessment criteria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different circumstances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methods of communication to engage with</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understanding and needs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been understood</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sz="1800" dirty="0">
                <a:solidFill>
                  <a:schemeClr val="tx1">
                    <a:lumMod val="85000"/>
                    <a:lumOff val="15000"/>
                  </a:schemeClr>
                </a:solidFill>
                <a:effectLst/>
                <a:latin typeface="Arial" panose="020B0604020202020204" pitchFamily="34" charset="0"/>
                <a:cs typeface="Arial" panose="020B0604020202020204" pitchFamily="34" charset="0"/>
              </a:rPr>
              <a:t> </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26</a:t>
            </a:fld>
            <a:endParaRPr lang="en-GB" sz="1000"/>
          </a:p>
        </p:txBody>
      </p:sp>
    </p:spTree>
    <p:extLst>
      <p:ext uri="{BB962C8B-B14F-4D97-AF65-F5344CB8AC3E}">
        <p14:creationId xmlns:p14="http://schemas.microsoft.com/office/powerpoint/2010/main" val="1442226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27</a:t>
            </a:fld>
            <a:endParaRPr lang="en-GB" altLang="en-US" sz="10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en-GB">
                <a:latin typeface="Arial" panose="020B0604020202020204" pitchFamily="34" charset="0"/>
                <a:cs typeface="Arial" panose="020B0604020202020204" pitchFamily="34" charset="0"/>
              </a:rPr>
              <a:t>Effective Communication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lnSpcReduction="10000"/>
          </a:bodyPr>
          <a:lstStyle/>
          <a:p>
            <a:pPr marL="109537" indent="0">
              <a:buNone/>
              <a:defRPr/>
            </a:pPr>
            <a:r>
              <a:rPr lang="en-GB" sz="2400">
                <a:latin typeface="Arial" panose="020B0604020202020204" pitchFamily="34" charset="0"/>
                <a:cs typeface="Arial" panose="020B0604020202020204" pitchFamily="34" charset="0"/>
              </a:rPr>
              <a:t>Good communication is key to the development of effective collaborative relationships. Consider/reflect on the list below when writing up your critical reflection of your observation.  </a:t>
            </a:r>
          </a:p>
          <a:p>
            <a:pPr marL="109537" indent="0">
              <a:buNone/>
              <a:defRPr/>
            </a:pPr>
            <a:r>
              <a:rPr lang="en-GB" sz="2400">
                <a:latin typeface="Arial" panose="020B0604020202020204" pitchFamily="34" charset="0"/>
                <a:cs typeface="Arial" panose="020B0604020202020204" pitchFamily="34" charset="0"/>
              </a:rPr>
              <a:t>Communicate skills and methods include:</a:t>
            </a:r>
          </a:p>
          <a:p>
            <a:pPr eaLnBrk="1" hangingPunct="1">
              <a:defRPr/>
            </a:pPr>
            <a:r>
              <a:rPr lang="en-GB" sz="2400" b="1">
                <a:latin typeface="Arial" panose="020B0604020202020204" pitchFamily="34" charset="0"/>
                <a:cs typeface="Arial" panose="020B0604020202020204" pitchFamily="34" charset="0"/>
              </a:rPr>
              <a:t>Verbal </a:t>
            </a:r>
            <a:r>
              <a:rPr lang="en-GB" sz="2400">
                <a:latin typeface="Arial" panose="020B0604020202020204" pitchFamily="34" charset="0"/>
                <a:cs typeface="Arial" panose="020B0604020202020204" pitchFamily="34" charset="0"/>
              </a:rPr>
              <a:t>(spoken and written)</a:t>
            </a:r>
          </a:p>
          <a:p>
            <a:pPr eaLnBrk="1" hangingPunct="1">
              <a:defRPr/>
            </a:pPr>
            <a:r>
              <a:rPr lang="en-GB" sz="2400" b="1">
                <a:latin typeface="Arial" panose="020B0604020202020204" pitchFamily="34" charset="0"/>
                <a:cs typeface="Arial" panose="020B0604020202020204" pitchFamily="34" charset="0"/>
              </a:rPr>
              <a:t>Non-verbal </a:t>
            </a:r>
            <a:r>
              <a:rPr lang="en-GB" sz="2400">
                <a:latin typeface="Arial" panose="020B0604020202020204" pitchFamily="34" charset="0"/>
                <a:cs typeface="Arial" panose="020B0604020202020204" pitchFamily="34" charset="0"/>
              </a:rPr>
              <a:t>(body language, facial expression)</a:t>
            </a:r>
          </a:p>
          <a:p>
            <a:pPr eaLnBrk="1" hangingPunct="1">
              <a:defRPr/>
            </a:pPr>
            <a:r>
              <a:rPr lang="en-GB" sz="2400" b="1">
                <a:latin typeface="Arial" panose="020B0604020202020204" pitchFamily="34" charset="0"/>
                <a:cs typeface="Arial" panose="020B0604020202020204" pitchFamily="34" charset="0"/>
              </a:rPr>
              <a:t>Symbolic </a:t>
            </a:r>
            <a:r>
              <a:rPr lang="en-GB" sz="2400">
                <a:latin typeface="Arial" panose="020B0604020202020204" pitchFamily="34" charset="0"/>
                <a:cs typeface="Arial" panose="020B0604020202020204" pitchFamily="34" charset="0"/>
              </a:rPr>
              <a:t>(meanings behind actions, e.g. being late) wearing of religious symbols, looking at watch, etc.)</a:t>
            </a:r>
          </a:p>
          <a:p>
            <a:pPr eaLnBrk="1" hangingPunct="1">
              <a:defRPr/>
            </a:pPr>
            <a:r>
              <a:rPr lang="en-GB" sz="2400" b="1">
                <a:latin typeface="Arial" panose="020B0604020202020204" pitchFamily="34" charset="0"/>
                <a:cs typeface="Arial" panose="020B0604020202020204" pitchFamily="34" charset="0"/>
              </a:rPr>
              <a:t>Proximity</a:t>
            </a:r>
            <a:r>
              <a:rPr lang="en-GB" sz="2400">
                <a:latin typeface="Arial" panose="020B0604020202020204" pitchFamily="34" charset="0"/>
                <a:cs typeface="Arial" panose="020B0604020202020204" pitchFamily="34" charset="0"/>
              </a:rPr>
              <a:t> (personal space)</a:t>
            </a:r>
          </a:p>
          <a:p>
            <a:pPr eaLnBrk="1" hangingPunct="1">
              <a:defRPr/>
            </a:pPr>
            <a:r>
              <a:rPr lang="en-GB" sz="2400" b="1">
                <a:latin typeface="Arial" panose="020B0604020202020204" pitchFamily="34" charset="0"/>
                <a:cs typeface="Arial" panose="020B0604020202020204" pitchFamily="34" charset="0"/>
              </a:rPr>
              <a:t>Positions</a:t>
            </a:r>
            <a:r>
              <a:rPr lang="en-GB" sz="2400">
                <a:latin typeface="Arial" panose="020B0604020202020204" pitchFamily="34" charset="0"/>
                <a:cs typeface="Arial" panose="020B0604020202020204" pitchFamily="34" charset="0"/>
              </a:rPr>
              <a:t> (sitting vs standing, sitting next to someone, sitting opposite, etc.)</a:t>
            </a:r>
          </a:p>
          <a:p>
            <a:pPr>
              <a:defRPr/>
            </a:pPr>
            <a:r>
              <a:rPr lang="en-GB" sz="2400" b="1">
                <a:latin typeface="Arial" panose="020B0604020202020204" pitchFamily="34" charset="0"/>
                <a:cs typeface="Arial" panose="020B0604020202020204" pitchFamily="34" charset="0"/>
              </a:rPr>
              <a:t>Types of questions </a:t>
            </a:r>
            <a:r>
              <a:rPr lang="en-GB" sz="2400">
                <a:latin typeface="Arial" panose="020B0604020202020204" pitchFamily="34" charset="0"/>
                <a:cs typeface="Arial" panose="020B0604020202020204" pitchFamily="34" charset="0"/>
              </a:rPr>
              <a:t>invite certain answers, e.g. closed vs open</a:t>
            </a:r>
          </a:p>
          <a:p>
            <a:pPr>
              <a:defRPr/>
            </a:pPr>
            <a:r>
              <a:rPr lang="en-GB" sz="2400" b="1">
                <a:latin typeface="Arial" panose="020B0604020202020204" pitchFamily="34" charset="0"/>
                <a:cs typeface="Arial" panose="020B0604020202020204" pitchFamily="34" charset="0"/>
              </a:rPr>
              <a:t>Compare quality of information </a:t>
            </a:r>
            <a:r>
              <a:rPr lang="en-GB" sz="240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1600">
              <a:latin typeface="Arial" charset="0"/>
              <a:cs typeface="Arial" charset="0"/>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smtClean="0"/>
              <a:pPr>
                <a:spcAft>
                  <a:spcPts val="600"/>
                </a:spcAft>
              </a:pPr>
              <a:t>28</a:t>
            </a:fld>
            <a:endParaRPr lang="en-GB" altLang="en-US" sz="1000" dirty="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29</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no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a:t>
            </a:r>
          </a:p>
          <a:p>
            <a:r>
              <a:rPr lang="en-GB" sz="2400" dirty="0">
                <a:latin typeface="Arial" panose="020B0604020202020204" pitchFamily="34" charset="0"/>
                <a:cs typeface="Arial" panose="020B0604020202020204" pitchFamily="34" charset="0"/>
              </a:rPr>
              <a:t>Discuss relevant values and ethics (including the role of the Code of Professional Practice) and/or any other guidance relevant to the situation. </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31</a:t>
            </a:fld>
            <a:endParaRPr lang="en-GB"/>
          </a:p>
        </p:txBody>
      </p:sp>
    </p:spTree>
    <p:extLst>
      <p:ext uri="{BB962C8B-B14F-4D97-AF65-F5344CB8AC3E}">
        <p14:creationId xmlns:p14="http://schemas.microsoft.com/office/powerpoint/2010/main" val="2075428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about how unpaid carers really feel giving the individuals perspective, these may help when considering communication techniques</a:t>
            </a:r>
            <a:r>
              <a:rPr lang="en-GB" sz="2000" dirty="0">
                <a:latin typeface="Arial" panose="020B0604020202020204" pitchFamily="34" charset="0"/>
                <a:cs typeface="Arial" panose="020B0604020202020204" pitchFamily="34" charset="0"/>
              </a:rPr>
              <a:t>. </a:t>
            </a:r>
          </a:p>
          <a:p>
            <a:pPr>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 </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33</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34</a:t>
            </a:fld>
            <a:endParaRPr lang="en-GB" altLang="en-US" sz="10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35</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600" dirty="0">
              <a:latin typeface="+mj-lt"/>
            </a:endParaRPr>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36</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4694682"/>
          </a:xfrm>
        </p:spPr>
        <p:txBody>
          <a:bodyPr>
            <a:normAutofit fontScale="92500" lnSpcReduction="10000"/>
          </a:bodyPr>
          <a:lstStyle/>
          <a:p>
            <a:pPr marL="0" indent="0">
              <a:buNone/>
            </a:pPr>
            <a:r>
              <a:rPr lang="en-GB" altLang="en-US" b="1" dirty="0">
                <a:cs typeface="Arial" panose="020B0604020202020204" pitchFamily="34" charset="0"/>
              </a:rPr>
              <a:t>Feedback</a:t>
            </a:r>
          </a:p>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37</a:t>
            </a:fld>
            <a:endParaRPr lang="en-GB"/>
          </a:p>
        </p:txBody>
      </p:sp>
    </p:spTree>
    <p:extLst>
      <p:ext uri="{BB962C8B-B14F-4D97-AF65-F5344CB8AC3E}">
        <p14:creationId xmlns:p14="http://schemas.microsoft.com/office/powerpoint/2010/main" val="29503087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38</a:t>
            </a:fld>
            <a:endParaRPr lang="en-GB"/>
          </a:p>
        </p:txBody>
      </p:sp>
    </p:spTree>
    <p:extLst>
      <p:ext uri="{BB962C8B-B14F-4D97-AF65-F5344CB8AC3E}">
        <p14:creationId xmlns:p14="http://schemas.microsoft.com/office/powerpoint/2010/main" val="7224792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b="1"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39</a:t>
            </a:fld>
            <a:endParaRPr lang="en-GB"/>
          </a:p>
        </p:txBody>
      </p:sp>
    </p:spTree>
    <p:extLst>
      <p:ext uri="{BB962C8B-B14F-4D97-AF65-F5344CB8AC3E}">
        <p14:creationId xmlns:p14="http://schemas.microsoft.com/office/powerpoint/2010/main" val="2314647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 – Adults </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fontScale="92500"/>
          </a:bodyPr>
          <a:lstStyle/>
          <a:p>
            <a:pPr marL="0" indent="0">
              <a:buNone/>
            </a:pPr>
            <a:r>
              <a:rPr lang="en-GB" sz="2400" dirty="0"/>
              <a:t>From a service user perspective;  </a:t>
            </a:r>
          </a:p>
          <a:p>
            <a:r>
              <a:rPr lang="en-GB" sz="2400" dirty="0"/>
              <a:t>It was clear that the learner had considered the individual’s thoughts, feelings and communication needs. </a:t>
            </a:r>
          </a:p>
          <a:p>
            <a:r>
              <a:rPr lang="en-GB" sz="2400" dirty="0"/>
              <a:t>One individual commented in the feedback that the learner “took on board what I was saying and how I was feeling”, another commented on how well they “feel involved”.</a:t>
            </a:r>
          </a:p>
          <a:p>
            <a:r>
              <a:rPr lang="en-GB" sz="2400" dirty="0"/>
              <a:t>In many papers, there seemed to be a lack of reference to working collaboratively with the individual, as these papers seemed to be more focused on the learner achieving what they had set out from their brief as opposed to the individual being at the heart of the intervention, with all their communication needs being supported in a person-centred way.</a:t>
            </a:r>
          </a:p>
          <a:p>
            <a:r>
              <a:rPr lang="en-GB" sz="2400" dirty="0"/>
              <a:t>As a service user, I felt that there was a lack of the learners reflecting on the feedback that they had received in terms of how they could or would adapt their future practice.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41</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en-US" sz="5400" dirty="0"/>
              <a:t>Summary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855280"/>
            <a:ext cx="11043352" cy="4582730"/>
          </a:xfrm>
        </p:spPr>
        <p:txBody>
          <a:bodyPr>
            <a:noAutofit/>
          </a:bodyPr>
          <a:lstStyle/>
          <a:p>
            <a:r>
              <a:rPr lang="en-US" sz="2200" dirty="0"/>
              <a:t>Do the observation as soon as possible</a:t>
            </a:r>
          </a:p>
          <a:p>
            <a:r>
              <a:rPr lang="en-US" sz="2200" dirty="0"/>
              <a:t>Get permission from the individual before hand and at the time of the meeting </a:t>
            </a:r>
          </a:p>
          <a:p>
            <a:r>
              <a:rPr lang="en-US" sz="2200" dirty="0"/>
              <a:t>Consider (reflect on) the impact of the observation on the individual </a:t>
            </a:r>
          </a:p>
          <a:p>
            <a:r>
              <a:rPr lang="en-US" sz="2200" dirty="0"/>
              <a:t>Consider the SCW learning outcomes for this task and how you will meet them</a:t>
            </a:r>
          </a:p>
          <a:p>
            <a:r>
              <a:rPr lang="en-US" sz="2200" dirty="0"/>
              <a:t>Give the detail in the context section ensuring you cover objectives, geographical and legislative context as well as culture, ethnicity, language needs and gaining permission</a:t>
            </a:r>
            <a:r>
              <a:rPr lang="en-US" sz="2200"/>
              <a:t>/impact</a:t>
            </a:r>
            <a:endParaRPr lang="en-US" sz="2200" dirty="0"/>
          </a:p>
          <a:p>
            <a:r>
              <a:rPr lang="en-US" sz="2200" dirty="0"/>
              <a:t>Use </a:t>
            </a:r>
            <a:r>
              <a:rPr lang="en-US" sz="2200" b="1" dirty="0"/>
              <a:t>critical reflection </a:t>
            </a:r>
            <a:r>
              <a:rPr lang="en-US" sz="2200" dirty="0"/>
              <a:t>to cover the main themes in the body of the work. This should include reflecting on; communication methods, collaboration, taking a person-centered approach, values and ethic (including the Code of Professional Practice) and the “active offer”.</a:t>
            </a:r>
          </a:p>
          <a:p>
            <a:r>
              <a:rPr lang="en-US" sz="2200" dirty="0"/>
              <a:t>Make sure you answer the question fully and provide references </a:t>
            </a:r>
          </a:p>
          <a:p>
            <a:r>
              <a:rPr lang="en-US" sz="2200" dirty="0"/>
              <a:t>Ensure you discuss that the observer would like to get feedback after the observation from the individual and include this feedback it in your final submission.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42</a:t>
            </a:fld>
            <a:endParaRPr lang="en-GB"/>
          </a:p>
        </p:txBody>
      </p:sp>
    </p:spTree>
    <p:extLst>
      <p:ext uri="{BB962C8B-B14F-4D97-AF65-F5344CB8AC3E}">
        <p14:creationId xmlns:p14="http://schemas.microsoft.com/office/powerpoint/2010/main" val="1815672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43</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b="1" dirty="0"/>
              <a:t>Evaluation</a:t>
            </a:r>
            <a:r>
              <a:rPr lang="en-US" dirty="0"/>
              <a:t>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44</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6858</TotalTime>
  <Words>6968</Words>
  <Application>Microsoft Macintosh PowerPoint</Application>
  <PresentationFormat>Widescreen</PresentationFormat>
  <Paragraphs>541</Paragraphs>
  <Slides>44</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Question - Task 2</vt:lpstr>
      <vt:lpstr>Permission/Consent to be Observed</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Additional Needs of  Ethnic Minority Groups in Wales</vt:lpstr>
      <vt:lpstr>PowerPoint Presentation</vt:lpstr>
      <vt:lpstr>Learning Outcome 2 – Detailed Breakdown  </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 Adults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69</cp:revision>
  <dcterms:created xsi:type="dcterms:W3CDTF">2020-10-12T10:48:29Z</dcterms:created>
  <dcterms:modified xsi:type="dcterms:W3CDTF">2025-04-30T17:58:50Z</dcterms:modified>
</cp:coreProperties>
</file>