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96" r:id="rId1"/>
  </p:sldMasterIdLst>
  <p:sldIdLst>
    <p:sldId id="256" r:id="rId2"/>
    <p:sldId id="275" r:id="rId3"/>
    <p:sldId id="276" r:id="rId4"/>
    <p:sldId id="259" r:id="rId5"/>
    <p:sldId id="277" r:id="rId6"/>
    <p:sldId id="296" r:id="rId7"/>
    <p:sldId id="278" r:id="rId8"/>
    <p:sldId id="279" r:id="rId9"/>
    <p:sldId id="280" r:id="rId10"/>
    <p:sldId id="283" r:id="rId11"/>
    <p:sldId id="297" r:id="rId12"/>
    <p:sldId id="284" r:id="rId13"/>
    <p:sldId id="281" r:id="rId14"/>
    <p:sldId id="282" r:id="rId15"/>
    <p:sldId id="290" r:id="rId16"/>
    <p:sldId id="291" r:id="rId17"/>
    <p:sldId id="292" r:id="rId18"/>
    <p:sldId id="285" r:id="rId19"/>
    <p:sldId id="298" r:id="rId20"/>
    <p:sldId id="286" r:id="rId21"/>
    <p:sldId id="272" r:id="rId22"/>
    <p:sldId id="287" r:id="rId23"/>
    <p:sldId id="293" r:id="rId24"/>
    <p:sldId id="294" r:id="rId25"/>
    <p:sldId id="295" r:id="rId26"/>
    <p:sldId id="28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 varScale="1">
        <p:scale>
          <a:sx n="110" d="100"/>
          <a:sy n="110" d="100"/>
        </p:scale>
        <p:origin x="165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D16F6F8-33CE-4699-9B34-FB51FBF9E9E8}" type="datetimeFigureOut">
              <a:rPr lang="en-GB" smtClean="0"/>
              <a:pPr/>
              <a:t>13/10/2017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youtube.com/watch?v=etY-yFpbPJ4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cienttexts.org/library/mesopotamian/gilgamesh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cred-texts.com/ane/ham/index.htm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cred-texts.com/ane/ham/index.htm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800px-Xerxes_Cuneiform_Van.jpg"/>
          <p:cNvPicPr>
            <a:picLocks noChangeAspect="1"/>
          </p:cNvPicPr>
          <p:nvPr/>
        </p:nvPicPr>
        <p:blipFill>
          <a:blip r:embed="rId2" cstate="email">
            <a:lum bright="-16000" contrast="-16000"/>
          </a:blip>
          <a:stretch>
            <a:fillRect/>
          </a:stretch>
        </p:blipFill>
        <p:spPr>
          <a:xfrm>
            <a:off x="323528" y="260648"/>
            <a:ext cx="8572559" cy="64294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3286124"/>
            <a:ext cx="8079432" cy="1727052"/>
          </a:xfrm>
        </p:spPr>
        <p:txBody>
          <a:bodyPr>
            <a:noAutofit/>
          </a:bodyPr>
          <a:lstStyle/>
          <a:p>
            <a:r>
              <a:rPr lang="en-GB" sz="6000" dirty="0" smtClean="0"/>
              <a:t>Hieroglyphs, Text and Society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557102"/>
            <a:ext cx="8079432" cy="1729022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Laws, Letters and Archives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Implications of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Bureaucratic tool: economic</a:t>
            </a:r>
          </a:p>
          <a:p>
            <a:pPr>
              <a:defRPr/>
            </a:pPr>
            <a:r>
              <a:rPr lang="en-GB" dirty="0" smtClean="0"/>
              <a:t>It facilitated centralised control of the economy</a:t>
            </a:r>
          </a:p>
          <a:p>
            <a:pPr>
              <a:defRPr/>
            </a:pPr>
            <a:r>
              <a:rPr lang="en-US" dirty="0" smtClean="0"/>
              <a:t>It was a political / power tool of the social elite</a:t>
            </a:r>
          </a:p>
          <a:p>
            <a:pPr>
              <a:defRPr/>
            </a:pPr>
            <a:r>
              <a:rPr lang="en-GB" dirty="0" smtClean="0"/>
              <a:t>Development of a new social class (the scribe)</a:t>
            </a:r>
          </a:p>
          <a:p>
            <a:pPr>
              <a:defRPr/>
            </a:pPr>
            <a:r>
              <a:rPr lang="en-GB" dirty="0" smtClean="0"/>
              <a:t>Allowed the communication of abstract concepts over time &amp; space,  (without face to face contact)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4618856" cy="462381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Throughout 3</a:t>
            </a:r>
            <a:r>
              <a:rPr lang="en-GB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2nd millennium use of writing expanded</a:t>
            </a:r>
          </a:p>
          <a:p>
            <a:pPr lvl="1"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Lexical texts</a:t>
            </a:r>
          </a:p>
          <a:p>
            <a:pPr lvl="1"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Religious texts: mythologies; hymns to temples, incantations, proverbs, building dedications</a:t>
            </a:r>
          </a:p>
          <a:p>
            <a:pPr lvl="1"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Genealogies: Sumerian King List</a:t>
            </a:r>
          </a:p>
          <a:p>
            <a:pPr lvl="1"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Royal inscriptions commemorating deeds of kings</a:t>
            </a:r>
          </a:p>
          <a:p>
            <a:pPr lvl="1"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Letters</a:t>
            </a:r>
          </a:p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Literate classes also expand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 descr="cuneiform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5000" contrast="-5000"/>
          </a:blip>
          <a:stretch>
            <a:fillRect/>
          </a:stretch>
        </p:blipFill>
        <p:spPr>
          <a:xfrm>
            <a:off x="5436096" y="2348880"/>
            <a:ext cx="3471573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3" name="Straight Connector 6"/>
          <p:cNvCxnSpPr>
            <a:cxnSpLocks noChangeShapeType="1"/>
          </p:cNvCxnSpPr>
          <p:nvPr/>
        </p:nvCxnSpPr>
        <p:spPr bwMode="auto">
          <a:xfrm>
            <a:off x="357188" y="4429125"/>
            <a:ext cx="8215312" cy="1588"/>
          </a:xfrm>
          <a:prstGeom prst="line">
            <a:avLst/>
          </a:prstGeom>
          <a:noFill/>
          <a:ln w="571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5124" name="TextBox 7"/>
          <p:cNvSpPr txBox="1">
            <a:spLocks noChangeArrowheads="1"/>
          </p:cNvSpPr>
          <p:nvPr/>
        </p:nvSpPr>
        <p:spPr bwMode="auto">
          <a:xfrm rot="-5400000">
            <a:off x="-61912" y="4705350"/>
            <a:ext cx="8715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3200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25" name="TextBox 8"/>
          <p:cNvSpPr txBox="1">
            <a:spLocks noChangeArrowheads="1"/>
          </p:cNvSpPr>
          <p:nvPr/>
        </p:nvSpPr>
        <p:spPr bwMode="auto">
          <a:xfrm rot="-5400000">
            <a:off x="8153400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1700</a:t>
            </a:r>
            <a:endParaRPr lang="en-GB" b="1">
              <a:solidFill>
                <a:srgbClr val="FFC000"/>
              </a:solidFill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84175" y="1733550"/>
            <a:ext cx="830263" cy="2625725"/>
            <a:chOff x="383416" y="1733746"/>
            <a:chExt cx="830997" cy="2624742"/>
          </a:xfrm>
        </p:grpSpPr>
        <p:cxnSp>
          <p:nvCxnSpPr>
            <p:cNvPr id="11" name="Straight Arrow Connector 10"/>
            <p:cNvCxnSpPr/>
            <p:nvPr/>
          </p:nvCxnSpPr>
          <p:spPr bwMode="auto">
            <a:xfrm rot="5400000">
              <a:off x="-857487" y="3071507"/>
              <a:ext cx="2572374" cy="1589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3" name="TextBox 12"/>
            <p:cNvSpPr txBox="1"/>
            <p:nvPr/>
          </p:nvSpPr>
          <p:spPr>
            <a:xfrm rot="16200000">
              <a:off x="-405547" y="2522709"/>
              <a:ext cx="2408923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Administrative &amp;</a:t>
              </a:r>
            </a:p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lexical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895475" y="1643063"/>
            <a:ext cx="461963" cy="2714625"/>
            <a:chOff x="1785918" y="1643051"/>
            <a:chExt cx="461665" cy="2714643"/>
          </a:xfrm>
        </p:grpSpPr>
        <p:cxnSp>
          <p:nvCxnSpPr>
            <p:cNvPr id="14" name="Straight Arrow Connector 13"/>
            <p:cNvCxnSpPr/>
            <p:nvPr/>
          </p:nvCxnSpPr>
          <p:spPr bwMode="auto">
            <a:xfrm rot="5400000">
              <a:off x="500828" y="3071017"/>
              <a:ext cx="2571767" cy="1587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5" name="TextBox 14"/>
            <p:cNvSpPr txBox="1"/>
            <p:nvPr/>
          </p:nvSpPr>
          <p:spPr>
            <a:xfrm rot="16200000">
              <a:off x="750712" y="2678257"/>
              <a:ext cx="2532079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Legal documents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5128" name="TextBox 17"/>
          <p:cNvSpPr txBox="1">
            <a:spLocks noChangeArrowheads="1"/>
          </p:cNvSpPr>
          <p:nvPr/>
        </p:nvSpPr>
        <p:spPr bwMode="auto">
          <a:xfrm rot="-5400000">
            <a:off x="14763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2900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29" name="TextBox 18"/>
          <p:cNvSpPr txBox="1">
            <a:spLocks noChangeArrowheads="1"/>
          </p:cNvSpPr>
          <p:nvPr/>
        </p:nvSpPr>
        <p:spPr bwMode="auto">
          <a:xfrm rot="-5400000">
            <a:off x="31527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2600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30" name="TextBox 19"/>
          <p:cNvSpPr txBox="1">
            <a:spLocks noChangeArrowheads="1"/>
          </p:cNvSpPr>
          <p:nvPr/>
        </p:nvSpPr>
        <p:spPr bwMode="auto">
          <a:xfrm rot="-5400000">
            <a:off x="48672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2300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31" name="TextBox 20"/>
          <p:cNvSpPr txBox="1">
            <a:spLocks noChangeArrowheads="1"/>
          </p:cNvSpPr>
          <p:nvPr/>
        </p:nvSpPr>
        <p:spPr bwMode="auto">
          <a:xfrm rot="-5400000">
            <a:off x="6582569" y="4691857"/>
            <a:ext cx="869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2000</a:t>
            </a:r>
            <a:endParaRPr lang="en-GB" b="1">
              <a:solidFill>
                <a:srgbClr val="FFC000"/>
              </a:solidFill>
            </a:endParaRP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571875" y="1643063"/>
            <a:ext cx="857250" cy="2714625"/>
            <a:chOff x="3571868" y="1643051"/>
            <a:chExt cx="857255" cy="2714643"/>
          </a:xfrm>
        </p:grpSpPr>
        <p:cxnSp>
          <p:nvCxnSpPr>
            <p:cNvPr id="23" name="Straight Arrow Connector 22"/>
            <p:cNvCxnSpPr/>
            <p:nvPr/>
          </p:nvCxnSpPr>
          <p:spPr bwMode="auto">
            <a:xfrm rot="5400000">
              <a:off x="2286778" y="3071016"/>
              <a:ext cx="2571767" cy="1588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 rot="16200000">
              <a:off x="2774143" y="2467764"/>
              <a:ext cx="2479691" cy="8302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Literary texts</a:t>
              </a:r>
              <a:r>
                <a:rPr lang="en-GB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 &amp;</a:t>
              </a:r>
            </a:p>
            <a:p>
              <a:pPr>
                <a:defRPr/>
              </a:pPr>
              <a:r>
                <a:rPr lang="en-GB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royal inscriptions</a:t>
              </a:r>
              <a:endParaRPr lang="en-US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5319713" y="1785938"/>
            <a:ext cx="868362" cy="2571750"/>
            <a:chOff x="5319417" y="1785926"/>
            <a:chExt cx="869398" cy="2571768"/>
          </a:xfrm>
        </p:grpSpPr>
        <p:cxnSp>
          <p:nvCxnSpPr>
            <p:cNvPr id="24" name="Straight Arrow Connector 23"/>
            <p:cNvCxnSpPr/>
            <p:nvPr/>
          </p:nvCxnSpPr>
          <p:spPr bwMode="auto">
            <a:xfrm rot="5400000">
              <a:off x="4034328" y="3071015"/>
              <a:ext cx="2571768" cy="1589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0" name="TextBox 29"/>
            <p:cNvSpPr txBox="1"/>
            <p:nvPr/>
          </p:nvSpPr>
          <p:spPr>
            <a:xfrm rot="16200000">
              <a:off x="4559536" y="2583952"/>
              <a:ext cx="2427304" cy="8312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Sealed tablets &amp;</a:t>
              </a:r>
            </a:p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letters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7000875" y="1785938"/>
            <a:ext cx="533400" cy="2571750"/>
            <a:chOff x="7000891" y="1785926"/>
            <a:chExt cx="533104" cy="2571768"/>
          </a:xfrm>
        </p:grpSpPr>
        <p:cxnSp>
          <p:nvCxnSpPr>
            <p:cNvPr id="25" name="Straight Arrow Connector 24"/>
            <p:cNvCxnSpPr/>
            <p:nvPr/>
          </p:nvCxnSpPr>
          <p:spPr bwMode="auto">
            <a:xfrm rot="5400000">
              <a:off x="5715801" y="3071016"/>
              <a:ext cx="2571768" cy="1587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4" name="TextBox 33"/>
            <p:cNvSpPr txBox="1"/>
            <p:nvPr/>
          </p:nvSpPr>
          <p:spPr>
            <a:xfrm rot="16200000">
              <a:off x="6516530" y="3197354"/>
              <a:ext cx="1573224" cy="46170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 err="1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Lawcodes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Writing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Spread of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690864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 smtClean="0"/>
              <a:t>Late 3</a:t>
            </a:r>
            <a:r>
              <a:rPr lang="en-US" sz="2400" baseline="30000" dirty="0" smtClean="0"/>
              <a:t>rd</a:t>
            </a:r>
            <a:r>
              <a:rPr lang="en-US" sz="2400" dirty="0" smtClean="0"/>
              <a:t> millennium: Sumerian replaced by </a:t>
            </a:r>
            <a:r>
              <a:rPr lang="en-US" sz="2400" dirty="0" err="1" smtClean="0"/>
              <a:t>Akkadian</a:t>
            </a:r>
            <a:endParaRPr lang="en-US" sz="2400" dirty="0" smtClean="0"/>
          </a:p>
          <a:p>
            <a:pPr lvl="1">
              <a:defRPr/>
            </a:pPr>
            <a:r>
              <a:rPr lang="en-US" sz="2000" dirty="0" smtClean="0">
                <a:solidFill>
                  <a:srgbClr val="FFC000"/>
                </a:solidFill>
              </a:rPr>
              <a:t>Sumerian survives as an esoteric written language</a:t>
            </a:r>
            <a:endParaRPr lang="en-GB" sz="2000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US" sz="2400" dirty="0" smtClean="0"/>
              <a:t>Writing technology spreads far beyond southern Mesopotamia</a:t>
            </a:r>
          </a:p>
          <a:p>
            <a:pPr>
              <a:defRPr/>
            </a:pPr>
            <a:r>
              <a:rPr lang="en-US" sz="2400" dirty="0" smtClean="0"/>
              <a:t>Used to write different languages:</a:t>
            </a:r>
          </a:p>
          <a:p>
            <a:pPr lvl="1">
              <a:defRPr/>
            </a:pPr>
            <a:r>
              <a:rPr lang="en-US" sz="2000" dirty="0" smtClean="0"/>
              <a:t>Akkad </a:t>
            </a:r>
          </a:p>
          <a:p>
            <a:pPr lvl="1">
              <a:defRPr/>
            </a:pPr>
            <a:r>
              <a:rPr lang="en-US" sz="2000" dirty="0" smtClean="0"/>
              <a:t>Syria</a:t>
            </a:r>
          </a:p>
          <a:p>
            <a:pPr lvl="1">
              <a:defRPr/>
            </a:pPr>
            <a:r>
              <a:rPr lang="en-US" sz="2000" dirty="0" smtClean="0"/>
              <a:t>Central Anatolia </a:t>
            </a:r>
          </a:p>
          <a:p>
            <a:pPr lvl="1">
              <a:defRPr/>
            </a:pPr>
            <a:r>
              <a:rPr lang="en-US" sz="2000" dirty="0" smtClean="0"/>
              <a:t>Elam &amp; Susa</a:t>
            </a:r>
          </a:p>
        </p:txBody>
      </p:sp>
      <p:pic>
        <p:nvPicPr>
          <p:cNvPr id="6" name="Picture 7" descr="fertile_crescent_350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4000" contrast="-4000"/>
          </a:blip>
          <a:srcRect/>
          <a:stretch>
            <a:fillRect/>
          </a:stretch>
        </p:blipFill>
        <p:spPr bwMode="auto">
          <a:xfrm>
            <a:off x="5392041" y="2492896"/>
            <a:ext cx="344981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Spread of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032448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Spread of writing is associated with spread of </a:t>
            </a:r>
            <a:r>
              <a:rPr lang="en-US" dirty="0" err="1" smtClean="0"/>
              <a:t>urbanisation</a:t>
            </a:r>
            <a:r>
              <a:rPr lang="en-US" dirty="0" smtClean="0"/>
              <a:t> &amp; state</a:t>
            </a:r>
          </a:p>
          <a:p>
            <a:pPr>
              <a:defRPr/>
            </a:pPr>
            <a:r>
              <a:rPr lang="en-US" dirty="0" smtClean="0"/>
              <a:t>By 2</a:t>
            </a:r>
            <a:r>
              <a:rPr lang="en-US" baseline="30000" dirty="0" smtClean="0"/>
              <a:t>nd</a:t>
            </a:r>
            <a:r>
              <a:rPr lang="en-US" dirty="0" smtClean="0"/>
              <a:t> millennium </a:t>
            </a:r>
            <a:r>
              <a:rPr lang="en-US" dirty="0" err="1" smtClean="0"/>
              <a:t>Akkadian</a:t>
            </a:r>
            <a:r>
              <a:rPr lang="en-US" dirty="0" smtClean="0"/>
              <a:t> is the </a:t>
            </a:r>
            <a:r>
              <a:rPr lang="en-US" i="1" dirty="0" smtClean="0">
                <a:solidFill>
                  <a:srgbClr val="FFC000"/>
                </a:solidFill>
              </a:rPr>
              <a:t>lingua franca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smtClean="0"/>
              <a:t>of the region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060848"/>
            <a:ext cx="4125081" cy="2736304"/>
          </a:xfrm>
        </p:spPr>
      </p:pic>
      <p:sp>
        <p:nvSpPr>
          <p:cNvPr id="7" name="TextBox 6"/>
          <p:cNvSpPr txBox="1"/>
          <p:nvPr/>
        </p:nvSpPr>
        <p:spPr>
          <a:xfrm>
            <a:off x="6732240" y="4941168"/>
            <a:ext cx="1428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Ancient </a:t>
            </a:r>
            <a:r>
              <a:rPr lang="en-GB" dirty="0" err="1" smtClean="0"/>
              <a:t>Uruk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33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Scribal Class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338936" cy="475140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 smtClean="0"/>
              <a:t>Scribes: highly trained specialists with considerable power</a:t>
            </a:r>
          </a:p>
          <a:p>
            <a:pPr lvl="1">
              <a:defRPr/>
            </a:pPr>
            <a:r>
              <a:rPr lang="en-US" dirty="0" smtClean="0"/>
              <a:t>Training began at early age</a:t>
            </a:r>
          </a:p>
          <a:p>
            <a:pPr lvl="1">
              <a:defRPr/>
            </a:pPr>
            <a:r>
              <a:rPr lang="en-US" dirty="0" smtClean="0"/>
              <a:t>Profession ran in families</a:t>
            </a:r>
          </a:p>
          <a:p>
            <a:pPr lvl="1">
              <a:defRPr/>
            </a:pPr>
            <a:r>
              <a:rPr lang="en-US" dirty="0" smtClean="0"/>
              <a:t>Few records of female  scribes</a:t>
            </a:r>
          </a:p>
          <a:p>
            <a:pPr>
              <a:defRPr/>
            </a:pPr>
            <a:r>
              <a:rPr lang="en-US" dirty="0" smtClean="0"/>
              <a:t>State documents &amp; private letters all begin </a:t>
            </a:r>
            <a:r>
              <a:rPr lang="en-US" dirty="0" smtClean="0">
                <a:solidFill>
                  <a:srgbClr val="FFC000"/>
                </a:solidFill>
              </a:rPr>
              <a:t>“say to my lord the king” </a:t>
            </a:r>
            <a:r>
              <a:rPr lang="en-US" dirty="0" smtClean="0"/>
              <a:t>or</a:t>
            </a:r>
            <a:r>
              <a:rPr lang="en-US" dirty="0" smtClean="0">
                <a:solidFill>
                  <a:srgbClr val="FFC000"/>
                </a:solidFill>
              </a:rPr>
              <a:t> “say to …”</a:t>
            </a:r>
          </a:p>
          <a:p>
            <a:pPr lvl="1">
              <a:defRPr/>
            </a:pPr>
            <a:r>
              <a:rPr lang="en-US" dirty="0" smtClean="0"/>
              <a:t>When formula came into use recipients were unable to read</a:t>
            </a:r>
          </a:p>
        </p:txBody>
      </p:sp>
      <p:pic>
        <p:nvPicPr>
          <p:cNvPr id="6" name="Picture 3" descr="scribe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652120" y="1628800"/>
            <a:ext cx="3070298" cy="410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732240" y="5805264"/>
            <a:ext cx="1712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Sumerian scribe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80201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436096" y="1640359"/>
            <a:ext cx="3616515" cy="45551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5544616" cy="4922534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What proportion of Near Eastern society was literate?</a:t>
            </a:r>
          </a:p>
          <a:p>
            <a:pPr>
              <a:defRPr/>
            </a:pPr>
            <a:r>
              <a:rPr lang="en-GB" sz="2400" dirty="0" smtClean="0"/>
              <a:t>Was writing restricted to a scribal class?</a:t>
            </a:r>
          </a:p>
          <a:p>
            <a:pPr>
              <a:defRPr/>
            </a:pPr>
            <a:r>
              <a:rPr lang="en-GB" sz="2400" dirty="0" smtClean="0"/>
              <a:t>Is this a gendered craft?</a:t>
            </a:r>
          </a:p>
          <a:p>
            <a:pPr>
              <a:defRPr/>
            </a:pPr>
            <a:r>
              <a:rPr lang="en-GB" sz="2400" dirty="0" smtClean="0"/>
              <a:t>Complicated writing system: esoteric knowledge, which took years of training to master</a:t>
            </a:r>
          </a:p>
          <a:p>
            <a:pPr>
              <a:defRPr/>
            </a:pPr>
            <a:r>
              <a:rPr lang="en-GB" sz="2400" dirty="0" smtClean="0"/>
              <a:t>Many texts used Sumerian: archaising language that was not widely spoken</a:t>
            </a:r>
          </a:p>
          <a:p>
            <a:pPr lvl="1">
              <a:defRPr/>
            </a:pPr>
            <a:r>
              <a:rPr lang="en-GB" sz="2000" dirty="0" smtClean="0"/>
              <a:t>Therefore esoteric knowledge &amp; a literary language foreign to the rest of society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32240" y="6165304"/>
            <a:ext cx="1712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Sumerian scribe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5616624" cy="4752528"/>
          </a:xfrm>
        </p:spPr>
        <p:txBody>
          <a:bodyPr/>
          <a:lstStyle/>
          <a:p>
            <a:pPr>
              <a:defRPr/>
            </a:pPr>
            <a:r>
              <a:rPr lang="en-US" sz="2400" dirty="0" smtClean="0"/>
              <a:t>To what extent did the complex writing system impede widespread literacy?</a:t>
            </a:r>
          </a:p>
          <a:p>
            <a:pPr>
              <a:defRPr/>
            </a:pPr>
            <a:r>
              <a:rPr lang="en-US" sz="2400" dirty="0" smtClean="0"/>
              <a:t>Varies across time &amp; space</a:t>
            </a:r>
          </a:p>
          <a:p>
            <a:pPr>
              <a:defRPr/>
            </a:pPr>
            <a:r>
              <a:rPr lang="en-US" sz="2400" dirty="0" err="1" smtClean="0"/>
              <a:t>Hammurapi’s</a:t>
            </a:r>
            <a:r>
              <a:rPr lang="en-US" sz="2400" dirty="0" smtClean="0"/>
              <a:t> Law Code:</a:t>
            </a:r>
          </a:p>
          <a:p>
            <a:pPr lvl="1">
              <a:defRPr/>
            </a:pPr>
            <a:r>
              <a:rPr lang="en-US" sz="2000" dirty="0" smtClean="0">
                <a:solidFill>
                  <a:srgbClr val="FFC000"/>
                </a:solidFill>
              </a:rPr>
              <a:t>“Let any wronged man who has a lawsuit come before the statue of me …and let him have my inscribed </a:t>
            </a:r>
            <a:r>
              <a:rPr lang="en-US" sz="2000" dirty="0" err="1" smtClean="0">
                <a:solidFill>
                  <a:srgbClr val="FFC000"/>
                </a:solidFill>
              </a:rPr>
              <a:t>stela</a:t>
            </a:r>
            <a:r>
              <a:rPr lang="en-US" sz="2000" dirty="0" smtClean="0">
                <a:solidFill>
                  <a:srgbClr val="FFC000"/>
                </a:solidFill>
              </a:rPr>
              <a:t> read aloud to him”</a:t>
            </a:r>
          </a:p>
          <a:p>
            <a:pPr>
              <a:defRPr/>
            </a:pPr>
            <a:r>
              <a:rPr lang="en-US" sz="2400" dirty="0" smtClean="0"/>
              <a:t>As writing became adapted to more varied uses it became more accessible</a:t>
            </a:r>
          </a:p>
          <a:p>
            <a:pPr>
              <a:defRPr/>
            </a:pPr>
            <a:r>
              <a:rPr lang="en-US" sz="2400" dirty="0" smtClean="0"/>
              <a:t>Letters between merchants, husbands &amp; wives, servants &amp; masters</a:t>
            </a:r>
          </a:p>
          <a:p>
            <a:pPr lvl="1">
              <a:defRPr/>
            </a:pPr>
            <a:r>
              <a:rPr lang="en-US" sz="2000" dirty="0" smtClean="0"/>
              <a:t>Could all these individuals read &amp; write?</a:t>
            </a:r>
            <a:endParaRPr lang="en-GB" sz="2000" dirty="0" smtClean="0"/>
          </a:p>
        </p:txBody>
      </p:sp>
      <p:pic>
        <p:nvPicPr>
          <p:cNvPr id="7" name="Picture 6" descr="hammurabi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012160" y="332656"/>
            <a:ext cx="2774414" cy="54726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56176" y="5949280"/>
            <a:ext cx="2687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Hammurapi’s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>
                <a:solidFill>
                  <a:srgbClr val="FFC000"/>
                </a:solidFill>
              </a:rPr>
              <a:t>Law Code</a:t>
            </a:r>
            <a:endParaRPr lang="en-GB" sz="2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Genealogies: Sumerian King List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546848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Compiled shortly after fall of Ur III Dynasty (c.1940 BC)</a:t>
            </a:r>
          </a:p>
          <a:p>
            <a:pPr lvl="1">
              <a:defRPr/>
            </a:pPr>
            <a:r>
              <a:rPr lang="en-GB" dirty="0" smtClean="0"/>
              <a:t>Many later versions survive</a:t>
            </a:r>
          </a:p>
          <a:p>
            <a:pPr>
              <a:defRPr/>
            </a:pPr>
            <a:r>
              <a:rPr lang="en-GB" dirty="0" smtClean="0"/>
              <a:t>Attaches particular importance to the cities of </a:t>
            </a:r>
            <a:r>
              <a:rPr lang="en-GB" dirty="0" smtClean="0">
                <a:solidFill>
                  <a:srgbClr val="FFC000"/>
                </a:solidFill>
              </a:rPr>
              <a:t>Kish, Ur, </a:t>
            </a:r>
            <a:r>
              <a:rPr lang="en-GB" dirty="0" err="1" smtClean="0">
                <a:solidFill>
                  <a:srgbClr val="FFC000"/>
                </a:solidFill>
              </a:rPr>
              <a:t>Uruk</a:t>
            </a:r>
            <a:r>
              <a:rPr lang="en-GB" dirty="0" smtClean="0">
                <a:solidFill>
                  <a:srgbClr val="FFC000"/>
                </a:solidFill>
              </a:rPr>
              <a:t> </a:t>
            </a:r>
            <a:r>
              <a:rPr lang="en-GB" dirty="0" smtClean="0"/>
              <a:t>&amp;</a:t>
            </a:r>
            <a:r>
              <a:rPr lang="en-GB" dirty="0" smtClean="0">
                <a:solidFill>
                  <a:srgbClr val="FFC000"/>
                </a:solidFill>
              </a:rPr>
              <a:t> </a:t>
            </a:r>
            <a:r>
              <a:rPr lang="en-GB" dirty="0" err="1" smtClean="0">
                <a:solidFill>
                  <a:srgbClr val="FFC000"/>
                </a:solidFill>
              </a:rPr>
              <a:t>Adab</a:t>
            </a:r>
            <a:r>
              <a:rPr lang="en-GB" dirty="0" smtClean="0">
                <a:solidFill>
                  <a:srgbClr val="FFC000"/>
                </a:solidFill>
              </a:rPr>
              <a:t> </a:t>
            </a:r>
          </a:p>
          <a:p>
            <a:pPr>
              <a:defRPr/>
            </a:pPr>
            <a:r>
              <a:rPr lang="en-GB" dirty="0" smtClean="0"/>
              <a:t>The seat of kingship </a:t>
            </a:r>
            <a:r>
              <a:rPr lang="en-GB" dirty="0" smtClean="0">
                <a:solidFill>
                  <a:srgbClr val="FFC000"/>
                </a:solidFill>
              </a:rPr>
              <a:t>(</a:t>
            </a:r>
            <a:r>
              <a:rPr lang="en-GB" dirty="0" err="1" smtClean="0">
                <a:solidFill>
                  <a:srgbClr val="FFC000"/>
                </a:solidFill>
              </a:rPr>
              <a:t>nam-lugal</a:t>
            </a:r>
            <a:r>
              <a:rPr lang="en-GB" dirty="0" smtClean="0">
                <a:solidFill>
                  <a:srgbClr val="FFC000"/>
                </a:solidFill>
              </a:rPr>
              <a:t>) </a:t>
            </a:r>
            <a:r>
              <a:rPr lang="en-GB" dirty="0" smtClean="0"/>
              <a:t>passed between cities in the region</a:t>
            </a:r>
          </a:p>
        </p:txBody>
      </p:sp>
      <p:pic>
        <p:nvPicPr>
          <p:cNvPr id="8" name="Picture 4" descr="sumerian king list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12160" y="1844824"/>
            <a:ext cx="2535711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Genealogies: Sumerian King List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83488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Strong </a:t>
            </a:r>
            <a:r>
              <a:rPr lang="en-US" dirty="0" smtClean="0">
                <a:hlinkClick r:id="rId2"/>
              </a:rPr>
              <a:t>mythical aspect</a:t>
            </a:r>
            <a:r>
              <a:rPr lang="en-US" dirty="0" smtClean="0"/>
              <a:t>:</a:t>
            </a:r>
          </a:p>
          <a:p>
            <a:pPr lvl="1">
              <a:defRPr/>
            </a:pPr>
            <a:r>
              <a:rPr lang="en-US" dirty="0" smtClean="0"/>
              <a:t>Going back into deep time</a:t>
            </a:r>
          </a:p>
          <a:p>
            <a:pPr lvl="1">
              <a:defRPr/>
            </a:pPr>
            <a:r>
              <a:rPr lang="en-US" dirty="0"/>
              <a:t>L</a:t>
            </a:r>
            <a:r>
              <a:rPr lang="en-US" dirty="0" smtClean="0"/>
              <a:t>ength of reigns</a:t>
            </a:r>
          </a:p>
          <a:p>
            <a:pPr lvl="1">
              <a:defRPr/>
            </a:pPr>
            <a:r>
              <a:rPr lang="en-US" dirty="0"/>
              <a:t>T</a:t>
            </a:r>
            <a:r>
              <a:rPr lang="en-US" dirty="0" smtClean="0"/>
              <a:t>wo sets of kings separated by “the flood”</a:t>
            </a:r>
          </a:p>
          <a:p>
            <a:pPr>
              <a:defRPr/>
            </a:pPr>
            <a:r>
              <a:rPr lang="en-US" dirty="0" smtClean="0"/>
              <a:t>Origins in oral traditions?	</a:t>
            </a:r>
          </a:p>
          <a:p>
            <a:pPr lvl="1">
              <a:defRPr/>
            </a:pPr>
            <a:r>
              <a:rPr lang="en-US" dirty="0" smtClean="0"/>
              <a:t>Memory of Eridu as seat of Kingship</a:t>
            </a:r>
          </a:p>
          <a:p>
            <a:pPr>
              <a:defRPr/>
            </a:pPr>
            <a:r>
              <a:rPr lang="en-US" dirty="0" smtClean="0"/>
              <a:t>What was the function of this text?</a:t>
            </a:r>
          </a:p>
          <a:p>
            <a:endParaRPr lang="en-GB" dirty="0"/>
          </a:p>
        </p:txBody>
      </p:sp>
      <p:pic>
        <p:nvPicPr>
          <p:cNvPr id="7" name="Picture 4" descr="sumerian king list.bmp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2160" y="1844824"/>
            <a:ext cx="2535711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1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Genealogies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906888" cy="48234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 smtClean="0"/>
              <a:t>Should we consider this an historical record?</a:t>
            </a:r>
          </a:p>
          <a:p>
            <a:pPr>
              <a:defRPr/>
            </a:pPr>
            <a:r>
              <a:rPr lang="en-US" sz="2400" dirty="0" smtClean="0"/>
              <a:t>Is there any historical accuracy</a:t>
            </a:r>
          </a:p>
          <a:p>
            <a:pPr>
              <a:defRPr/>
            </a:pPr>
            <a:r>
              <a:rPr lang="en-US" sz="2400" dirty="0" smtClean="0"/>
              <a:t>Our only check is archaeology: </a:t>
            </a:r>
          </a:p>
          <a:p>
            <a:pPr lvl="1">
              <a:defRPr/>
            </a:pPr>
            <a:r>
              <a:rPr lang="en-US" sz="2000" dirty="0" smtClean="0"/>
              <a:t>Cross-referenced against dedicatory inscriptions</a:t>
            </a:r>
          </a:p>
          <a:p>
            <a:pPr lvl="1">
              <a:defRPr/>
            </a:pPr>
            <a:r>
              <a:rPr lang="en-US" sz="2000" dirty="0"/>
              <a:t>S</a:t>
            </a:r>
            <a:r>
              <a:rPr lang="en-US" sz="2000" dirty="0" smtClean="0"/>
              <a:t>ome kings mentioned are real historical figures: </a:t>
            </a:r>
            <a:r>
              <a:rPr lang="en-US" sz="2000" dirty="0" err="1" smtClean="0">
                <a:solidFill>
                  <a:srgbClr val="FFC000"/>
                </a:solidFill>
              </a:rPr>
              <a:t>Mes-ana-pada</a:t>
            </a:r>
            <a:r>
              <a:rPr lang="en-US" sz="2000" dirty="0" smtClean="0">
                <a:solidFill>
                  <a:srgbClr val="FFC000"/>
                </a:solidFill>
              </a:rPr>
              <a:t> of Ur</a:t>
            </a:r>
            <a:endParaRPr lang="en-GB" sz="2000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GB" sz="2400" dirty="0" smtClean="0"/>
              <a:t>Provides a social context for the political history of the period: </a:t>
            </a:r>
          </a:p>
          <a:p>
            <a:pPr lvl="1">
              <a:defRPr/>
            </a:pPr>
            <a:r>
              <a:rPr lang="en-GB" sz="2000" dirty="0" smtClean="0"/>
              <a:t>Competition between the different cities</a:t>
            </a:r>
            <a:endParaRPr lang="en-US" sz="1600" dirty="0" smtClean="0"/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901" y="1628800"/>
            <a:ext cx="1944216" cy="45542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54394" y="6238140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Mes-ana-pada</a:t>
            </a:r>
            <a:r>
              <a:rPr lang="en-US" dirty="0" smtClean="0"/>
              <a:t> bead, Mari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Archives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Administrative &amp; economic use of text: archives in temples &amp; palaces</a:t>
            </a:r>
          </a:p>
          <a:p>
            <a:pPr>
              <a:defRPr/>
            </a:pPr>
            <a:r>
              <a:rPr lang="en-US" dirty="0" smtClean="0"/>
              <a:t>What is an ancient archive &amp; how is this distinct from a storeroom for documents?</a:t>
            </a:r>
          </a:p>
          <a:p>
            <a:pPr>
              <a:defRPr/>
            </a:pPr>
            <a:r>
              <a:rPr lang="en-US" dirty="0" smtClean="0"/>
              <a:t>Is there a distinction in the degree of organization?</a:t>
            </a:r>
          </a:p>
          <a:p>
            <a:pPr>
              <a:defRPr/>
            </a:pPr>
            <a:r>
              <a:rPr lang="en-US" dirty="0" smtClean="0"/>
              <a:t>Why were groups of texts being stored?</a:t>
            </a:r>
          </a:p>
          <a:p>
            <a:pPr>
              <a:defRPr/>
            </a:pPr>
            <a:r>
              <a:rPr lang="en-US" dirty="0" smtClean="0"/>
              <a:t>How long were they meant to be kept?</a:t>
            </a:r>
          </a:p>
          <a:p>
            <a:pPr>
              <a:defRPr/>
            </a:pPr>
            <a:r>
              <a:rPr lang="en-US" dirty="0" smtClean="0"/>
              <a:t>Were they regularly accessed? &amp; why?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Ebla Archives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4824536" cy="504056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dirty="0" smtClean="0"/>
              <a:t>Palace G: c.2300 BC</a:t>
            </a:r>
          </a:p>
          <a:p>
            <a:pPr>
              <a:defRPr/>
            </a:pPr>
            <a:r>
              <a:rPr lang="en-GB" dirty="0" smtClean="0"/>
              <a:t>17000 clay cuneiform tablets, forming an archive covering a period of 40-50 years &amp; reigns of 3 kings</a:t>
            </a:r>
          </a:p>
          <a:p>
            <a:pPr lvl="1">
              <a:defRPr/>
            </a:pPr>
            <a:r>
              <a:rPr lang="en-GB" dirty="0" err="1" smtClean="0"/>
              <a:t>Igrish</a:t>
            </a:r>
            <a:r>
              <a:rPr lang="en-GB" dirty="0" smtClean="0"/>
              <a:t> </a:t>
            </a:r>
            <a:r>
              <a:rPr lang="en-GB" dirty="0" err="1" smtClean="0"/>
              <a:t>Halan</a:t>
            </a:r>
            <a:r>
              <a:rPr lang="en-GB" dirty="0" smtClean="0"/>
              <a:t>, </a:t>
            </a:r>
            <a:r>
              <a:rPr lang="en-GB" dirty="0" err="1" smtClean="0"/>
              <a:t>Irkab</a:t>
            </a:r>
            <a:r>
              <a:rPr lang="en-GB" dirty="0" smtClean="0"/>
              <a:t> </a:t>
            </a:r>
            <a:r>
              <a:rPr lang="en-GB" dirty="0" err="1" smtClean="0"/>
              <a:t>Darun</a:t>
            </a:r>
            <a:r>
              <a:rPr lang="en-GB" dirty="0" smtClean="0"/>
              <a:t>, </a:t>
            </a:r>
            <a:r>
              <a:rPr lang="en-GB" dirty="0" err="1" smtClean="0"/>
              <a:t>Ishar</a:t>
            </a:r>
            <a:r>
              <a:rPr lang="en-GB" dirty="0" smtClean="0"/>
              <a:t> </a:t>
            </a:r>
            <a:r>
              <a:rPr lang="en-GB" dirty="0" err="1" smtClean="0"/>
              <a:t>Darun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Cuneiform script used to write a Semitic language (</a:t>
            </a:r>
            <a:r>
              <a:rPr lang="en-GB" dirty="0" err="1" smtClean="0"/>
              <a:t>Eblaite</a:t>
            </a:r>
            <a:r>
              <a:rPr lang="en-GB" dirty="0" smtClean="0"/>
              <a:t>)</a:t>
            </a:r>
          </a:p>
          <a:p>
            <a:pPr>
              <a:defRPr/>
            </a:pPr>
            <a:r>
              <a:rPr lang="en-GB" dirty="0" smtClean="0"/>
              <a:t>Also uses Sumerian words &amp; ideograms</a:t>
            </a:r>
          </a:p>
        </p:txBody>
      </p:sp>
      <p:pic>
        <p:nvPicPr>
          <p:cNvPr id="6" name="Picture 4" descr="archives.tif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90338" y="2204865"/>
            <a:ext cx="360829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Ebla Archives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546848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Primarily Palace administration:</a:t>
            </a:r>
          </a:p>
          <a:p>
            <a:pPr lvl="1">
              <a:defRPr/>
            </a:pPr>
            <a:r>
              <a:rPr lang="en-GB" dirty="0" smtClean="0"/>
              <a:t>Rations </a:t>
            </a:r>
            <a:r>
              <a:rPr lang="en-GB" dirty="0"/>
              <a:t>of </a:t>
            </a:r>
            <a:r>
              <a:rPr lang="en-GB" dirty="0" smtClean="0"/>
              <a:t>foodstuffs</a:t>
            </a:r>
          </a:p>
          <a:p>
            <a:pPr lvl="1">
              <a:defRPr/>
            </a:pPr>
            <a:r>
              <a:rPr lang="en-GB" dirty="0" smtClean="0"/>
              <a:t>Textile </a:t>
            </a:r>
            <a:r>
              <a:rPr lang="en-GB" dirty="0"/>
              <a:t>production </a:t>
            </a:r>
            <a:r>
              <a:rPr lang="en-GB" dirty="0" smtClean="0"/>
              <a:t>&amp; distribution</a:t>
            </a:r>
          </a:p>
          <a:p>
            <a:pPr lvl="1">
              <a:defRPr/>
            </a:pPr>
            <a:r>
              <a:rPr lang="en-GB" dirty="0" smtClean="0"/>
              <a:t>Distribution </a:t>
            </a:r>
            <a:r>
              <a:rPr lang="en-GB" dirty="0"/>
              <a:t>of metals etc.</a:t>
            </a:r>
          </a:p>
          <a:p>
            <a:pPr>
              <a:defRPr/>
            </a:pPr>
            <a:r>
              <a:rPr lang="en-GB" dirty="0" smtClean="0"/>
              <a:t>Lexical texts:</a:t>
            </a:r>
          </a:p>
          <a:p>
            <a:pPr lvl="1">
              <a:defRPr/>
            </a:pPr>
            <a:r>
              <a:rPr lang="en-GB" dirty="0" smtClean="0"/>
              <a:t>Monolingual &amp; bi-lingual</a:t>
            </a:r>
          </a:p>
          <a:p>
            <a:pPr>
              <a:defRPr/>
            </a:pPr>
            <a:r>
              <a:rPr lang="en-GB" dirty="0" smtClean="0"/>
              <a:t>Similar to earliest known texts from Sumer</a:t>
            </a:r>
            <a:endParaRPr lang="en-GB" dirty="0"/>
          </a:p>
        </p:txBody>
      </p:sp>
      <p:pic>
        <p:nvPicPr>
          <p:cNvPr id="5" name="Content Placeholder 9" descr="tablet.t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92080" y="2060848"/>
            <a:ext cx="3414140" cy="279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6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Ebla Archives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896544" cy="462381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 smtClean="0"/>
              <a:t>Letters between kings</a:t>
            </a:r>
          </a:p>
          <a:p>
            <a:pPr>
              <a:defRPr/>
            </a:pPr>
            <a:r>
              <a:rPr lang="en-GB" dirty="0" smtClean="0"/>
              <a:t>International treaties</a:t>
            </a:r>
          </a:p>
          <a:p>
            <a:pPr lvl="1">
              <a:defRPr/>
            </a:pPr>
            <a:r>
              <a:rPr lang="en-GB" dirty="0" smtClean="0"/>
              <a:t>Political </a:t>
            </a:r>
            <a:r>
              <a:rPr lang="en-GB" dirty="0"/>
              <a:t>information: in particular the competition between Ebla </a:t>
            </a:r>
            <a:r>
              <a:rPr lang="en-GB" dirty="0" smtClean="0"/>
              <a:t>&amp; Mari</a:t>
            </a:r>
            <a:endParaRPr lang="en-GB" dirty="0"/>
          </a:p>
          <a:p>
            <a:pPr>
              <a:defRPr/>
            </a:pPr>
            <a:r>
              <a:rPr lang="en-GB" dirty="0" smtClean="0"/>
              <a:t>Social &amp; political </a:t>
            </a:r>
            <a:r>
              <a:rPr lang="en-GB" dirty="0"/>
              <a:t>structure: king, royal officials </a:t>
            </a:r>
            <a:r>
              <a:rPr lang="en-GB" dirty="0" smtClean="0"/>
              <a:t>&amp; elders</a:t>
            </a:r>
            <a:endParaRPr lang="en-GB" dirty="0"/>
          </a:p>
          <a:p>
            <a:r>
              <a:rPr lang="en-GB" dirty="0"/>
              <a:t>Power of the vizier:</a:t>
            </a:r>
          </a:p>
          <a:p>
            <a:pPr lvl="1"/>
            <a:r>
              <a:rPr lang="en-GB" dirty="0"/>
              <a:t>Became an hereditary role</a:t>
            </a:r>
          </a:p>
          <a:p>
            <a:pPr lvl="1"/>
            <a:r>
              <a:rPr lang="en-GB" dirty="0"/>
              <a:t>Related to royal family</a:t>
            </a:r>
          </a:p>
          <a:p>
            <a:r>
              <a:rPr lang="en-GB" dirty="0" smtClean="0"/>
              <a:t>Some women could achieve a certain amount of power:</a:t>
            </a:r>
          </a:p>
          <a:p>
            <a:pPr lvl="1"/>
            <a:r>
              <a:rPr lang="en-GB" dirty="0" smtClean="0"/>
              <a:t>Queen </a:t>
            </a:r>
            <a:r>
              <a:rPr lang="en-GB" dirty="0" err="1"/>
              <a:t>Dusigu</a:t>
            </a:r>
            <a:r>
              <a:rPr lang="en-GB" dirty="0"/>
              <a:t>, </a:t>
            </a:r>
            <a:r>
              <a:rPr lang="en-GB" dirty="0" smtClean="0"/>
              <a:t>possibly ruled during </a:t>
            </a:r>
            <a:r>
              <a:rPr lang="en-GB" dirty="0"/>
              <a:t>her son’s </a:t>
            </a:r>
            <a:r>
              <a:rPr lang="en-GB" dirty="0" smtClean="0"/>
              <a:t>minority</a:t>
            </a:r>
          </a:p>
        </p:txBody>
      </p:sp>
      <p:pic>
        <p:nvPicPr>
          <p:cNvPr id="8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060848"/>
            <a:ext cx="333375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95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Ebla Archives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74840" cy="4623816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Can also develop a cultural/social history</a:t>
            </a:r>
          </a:p>
          <a:p>
            <a:pPr>
              <a:defRPr/>
            </a:pPr>
            <a:r>
              <a:rPr lang="en-GB" dirty="0" smtClean="0"/>
              <a:t>Occasional </a:t>
            </a:r>
            <a:r>
              <a:rPr lang="en-GB" dirty="0"/>
              <a:t>literary compositions:</a:t>
            </a:r>
          </a:p>
          <a:p>
            <a:pPr lvl="1">
              <a:defRPr/>
            </a:pPr>
            <a:r>
              <a:rPr lang="en-GB" dirty="0"/>
              <a:t>Tales which celebrate Sumerian deities such as </a:t>
            </a:r>
            <a:r>
              <a:rPr lang="en-GB" dirty="0" err="1"/>
              <a:t>Enki</a:t>
            </a:r>
            <a:r>
              <a:rPr lang="en-GB" dirty="0"/>
              <a:t>, </a:t>
            </a:r>
            <a:r>
              <a:rPr lang="en-GB" dirty="0" err="1"/>
              <a:t>Enlil</a:t>
            </a:r>
            <a:r>
              <a:rPr lang="en-GB" dirty="0"/>
              <a:t>, &amp; </a:t>
            </a:r>
            <a:r>
              <a:rPr lang="en-GB" dirty="0" err="1" smtClean="0"/>
              <a:t>Inanna</a:t>
            </a:r>
            <a:r>
              <a:rPr lang="en-GB" dirty="0" smtClean="0"/>
              <a:t> </a:t>
            </a:r>
            <a:endParaRPr lang="en-GB" dirty="0"/>
          </a:p>
          <a:p>
            <a:pPr lvl="1">
              <a:defRPr/>
            </a:pPr>
            <a:r>
              <a:rPr lang="en-GB" dirty="0"/>
              <a:t>Collections of proverbs </a:t>
            </a:r>
          </a:p>
          <a:p>
            <a:pPr lvl="1">
              <a:defRPr/>
            </a:pPr>
            <a:r>
              <a:rPr lang="en-GB" dirty="0"/>
              <a:t>Brief hymns to the gods, </a:t>
            </a:r>
            <a:r>
              <a:rPr lang="en-GB" dirty="0" smtClean="0"/>
              <a:t>&amp; magical </a:t>
            </a:r>
            <a:r>
              <a:rPr lang="en-GB" dirty="0"/>
              <a:t>incantations</a:t>
            </a:r>
          </a:p>
          <a:p>
            <a:endParaRPr lang="en-GB" dirty="0"/>
          </a:p>
        </p:txBody>
      </p:sp>
      <p:pic>
        <p:nvPicPr>
          <p:cNvPr id="7" name="Content Placeholder 4" descr="table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1004" y="2060848"/>
            <a:ext cx="359561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358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Literary Compositions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628800"/>
            <a:ext cx="8291264" cy="496855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 smtClean="0"/>
              <a:t>Early Dynastic II (2600 BC): library texts (from ancient </a:t>
            </a:r>
            <a:r>
              <a:rPr lang="en-US" sz="2800" dirty="0" err="1" smtClean="0"/>
              <a:t>Šuruppak</a:t>
            </a:r>
            <a:r>
              <a:rPr lang="en-US" sz="2800" dirty="0" smtClean="0"/>
              <a:t>):</a:t>
            </a:r>
          </a:p>
          <a:p>
            <a:pPr lvl="1">
              <a:defRPr/>
            </a:pPr>
            <a:r>
              <a:rPr lang="en-US" sz="2400" dirty="0" smtClean="0"/>
              <a:t>Magical incantations</a:t>
            </a:r>
          </a:p>
          <a:p>
            <a:pPr lvl="1">
              <a:defRPr/>
            </a:pPr>
            <a:r>
              <a:rPr lang="en-US" sz="2400" dirty="0" smtClean="0"/>
              <a:t>Hymns to temples</a:t>
            </a:r>
          </a:p>
          <a:p>
            <a:pPr lvl="1">
              <a:defRPr/>
            </a:pPr>
            <a:r>
              <a:rPr lang="en-US" sz="2400" dirty="0" smtClean="0"/>
              <a:t>Myths about the gods</a:t>
            </a:r>
          </a:p>
          <a:p>
            <a:pPr lvl="1">
              <a:defRPr/>
            </a:pPr>
            <a:r>
              <a:rPr lang="en-US" sz="2400" dirty="0" smtClean="0">
                <a:solidFill>
                  <a:srgbClr val="FFC000"/>
                </a:solidFill>
                <a:hlinkClick r:id="rId2"/>
              </a:rPr>
              <a:t>Epic of </a:t>
            </a:r>
            <a:r>
              <a:rPr lang="en-US" sz="2400" dirty="0" smtClean="0">
                <a:solidFill>
                  <a:srgbClr val="FFC000"/>
                </a:solidFill>
                <a:hlinkClick r:id="rId2"/>
              </a:rPr>
              <a:t>Gilgamesh</a:t>
            </a:r>
            <a:endParaRPr lang="en-US" sz="2400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Literary Compositions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628800"/>
            <a:ext cx="8291264" cy="496855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 smtClean="0"/>
              <a:t>Akkadian </a:t>
            </a:r>
            <a:r>
              <a:rPr lang="en-US" sz="2800" dirty="0" smtClean="0"/>
              <a:t>period (2300 BC) : stories portraying life in a school:</a:t>
            </a:r>
          </a:p>
          <a:p>
            <a:pPr lvl="1">
              <a:defRPr/>
            </a:pPr>
            <a:r>
              <a:rPr lang="en-US" sz="2400" dirty="0" smtClean="0"/>
              <a:t>syllabus including mathematics &amp; field survey</a:t>
            </a:r>
          </a:p>
          <a:p>
            <a:pPr lvl="1">
              <a:defRPr/>
            </a:pPr>
            <a:r>
              <a:rPr lang="en-US" sz="2400" dirty="0" smtClean="0"/>
              <a:t>legal &amp; accounting practices</a:t>
            </a:r>
          </a:p>
          <a:p>
            <a:pPr lvl="1">
              <a:defRPr/>
            </a:pPr>
            <a:r>
              <a:rPr lang="en-US" sz="2400" dirty="0" smtClean="0"/>
              <a:t>Often humorous accounts of school life</a:t>
            </a:r>
          </a:p>
          <a:p>
            <a:pPr>
              <a:defRPr/>
            </a:pPr>
            <a:r>
              <a:rPr lang="en-US" sz="2800" dirty="0" smtClean="0"/>
              <a:t>How are these texts </a:t>
            </a:r>
            <a:r>
              <a:rPr lang="en-US" sz="2800" dirty="0" smtClean="0">
                <a:solidFill>
                  <a:srgbClr val="FFC000"/>
                </a:solidFill>
              </a:rPr>
              <a:t>used</a:t>
            </a:r>
            <a:r>
              <a:rPr lang="en-US" sz="2800" dirty="0" smtClean="0"/>
              <a:t> in </a:t>
            </a:r>
            <a:r>
              <a:rPr lang="en-US" sz="2800" dirty="0" err="1" smtClean="0"/>
              <a:t>Akkadian</a:t>
            </a:r>
            <a:r>
              <a:rPr lang="en-US" sz="2800" dirty="0" smtClean="0"/>
              <a:t> society?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54845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Legal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328592" cy="4896544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US" sz="2800" dirty="0" smtClean="0"/>
              <a:t>Early Dynastic I (2900 BC): </a:t>
            </a:r>
            <a:r>
              <a:rPr lang="en-US" sz="2800" i="1" dirty="0" err="1" smtClean="0">
                <a:solidFill>
                  <a:srgbClr val="FFC000"/>
                </a:solidFill>
              </a:rPr>
              <a:t>kudurru</a:t>
            </a:r>
            <a:endParaRPr lang="en-US" sz="2800" dirty="0" smtClean="0">
              <a:solidFill>
                <a:srgbClr val="FFC000"/>
              </a:solidFill>
            </a:endParaRPr>
          </a:p>
          <a:p>
            <a:pPr lvl="1">
              <a:defRPr/>
            </a:pPr>
            <a:r>
              <a:rPr lang="en-US" sz="2400" dirty="0" smtClean="0"/>
              <a:t>Texts carved on stone recording land purchases</a:t>
            </a:r>
            <a:endParaRPr lang="en-GB" sz="2400" dirty="0" smtClean="0"/>
          </a:p>
          <a:p>
            <a:pPr>
              <a:defRPr/>
            </a:pPr>
            <a:r>
              <a:rPr lang="en-US" sz="2800" dirty="0" err="1" smtClean="0"/>
              <a:t>Akkadian</a:t>
            </a:r>
            <a:r>
              <a:rPr lang="en-US" sz="2800" dirty="0" smtClean="0"/>
              <a:t> period (2300 BC):</a:t>
            </a:r>
          </a:p>
          <a:p>
            <a:pPr lvl="1">
              <a:defRPr/>
            </a:pPr>
            <a:r>
              <a:rPr lang="en-US" sz="2400" dirty="0" smtClean="0"/>
              <a:t>Formal records of court proceedings</a:t>
            </a:r>
          </a:p>
          <a:p>
            <a:pPr lvl="1">
              <a:defRPr/>
            </a:pPr>
            <a:r>
              <a:rPr lang="en-US" sz="2400" dirty="0" smtClean="0"/>
              <a:t>First architects’ house plans</a:t>
            </a:r>
          </a:p>
          <a:p>
            <a:pPr lvl="1">
              <a:defRPr/>
            </a:pPr>
            <a:r>
              <a:rPr lang="en-US" sz="2400" dirty="0" smtClean="0"/>
              <a:t>Rudimentary field surveys</a:t>
            </a:r>
          </a:p>
          <a:p>
            <a:pPr>
              <a:defRPr/>
            </a:pPr>
            <a:r>
              <a:rPr lang="en-US" sz="2800" dirty="0" smtClean="0"/>
              <a:t>Ur: Regulation of mercantile trade</a:t>
            </a:r>
          </a:p>
          <a:p>
            <a:pPr lvl="1">
              <a:defRPr/>
            </a:pPr>
            <a:r>
              <a:rPr lang="en-US" sz="2400" dirty="0" smtClean="0"/>
              <a:t>Contracts between merchants, investors &amp; borrowers</a:t>
            </a:r>
          </a:p>
          <a:p>
            <a:pPr lvl="1">
              <a:defRPr/>
            </a:pPr>
            <a:r>
              <a:rPr lang="en-US" sz="2400" dirty="0" smtClean="0"/>
              <a:t>Taxation</a:t>
            </a:r>
          </a:p>
          <a:p>
            <a:pPr lvl="1">
              <a:defRPr/>
            </a:pPr>
            <a:r>
              <a:rPr lang="en-US" sz="2400" dirty="0" smtClean="0"/>
              <a:t>Commodities being traded</a:t>
            </a:r>
          </a:p>
        </p:txBody>
      </p:sp>
      <p:pic>
        <p:nvPicPr>
          <p:cNvPr id="7" name="Content Placeholder 6" descr="mesopotamian-kudurru-from-time-of-marduk-nadin-akhi-king-of-babylon-front-view-c-1120-bc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10000" contrast="-10000"/>
          </a:blip>
          <a:stretch>
            <a:fillRect/>
          </a:stretch>
        </p:blipFill>
        <p:spPr>
          <a:xfrm>
            <a:off x="5868144" y="1988840"/>
            <a:ext cx="2974730" cy="39604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44208" y="6021288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/>
              <a:t>kudurru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23774"/>
            <a:ext cx="5328592" cy="4625609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2300 BC: first letters = diplomatic correspondence</a:t>
            </a:r>
          </a:p>
          <a:p>
            <a:pPr lvl="1"/>
            <a:r>
              <a:rPr lang="en-GB" dirty="0" smtClean="0"/>
              <a:t>Matters of state between rulers</a:t>
            </a:r>
          </a:p>
          <a:p>
            <a:r>
              <a:rPr lang="en-GB" dirty="0" smtClean="0"/>
              <a:t>Substantial numbers of private letters</a:t>
            </a:r>
          </a:p>
          <a:p>
            <a:pPr lvl="1"/>
            <a:r>
              <a:rPr lang="en-GB" dirty="0" smtClean="0"/>
              <a:t>c.1900 BC </a:t>
            </a:r>
            <a:r>
              <a:rPr lang="en-US" dirty="0" err="1" smtClean="0"/>
              <a:t>Kültepe</a:t>
            </a:r>
            <a:r>
              <a:rPr lang="en-US" dirty="0" smtClean="0"/>
              <a:t> (Old Assyrian colony)</a:t>
            </a:r>
          </a:p>
          <a:p>
            <a:pPr lvl="1"/>
            <a:r>
              <a:rPr lang="en-US" dirty="0" smtClean="0"/>
              <a:t>Information not available archaeologically</a:t>
            </a:r>
          </a:p>
        </p:txBody>
      </p:sp>
      <p:pic>
        <p:nvPicPr>
          <p:cNvPr id="4" name="Picture 4" descr="assyrian tablet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4172" y="1700809"/>
            <a:ext cx="259044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264979" y="6268670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Kültepe</a:t>
            </a:r>
            <a:r>
              <a:rPr lang="en-US" dirty="0" smtClean="0"/>
              <a:t> letter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Amarna</a:t>
            </a:r>
            <a:r>
              <a:rPr lang="en-GB" dirty="0" smtClean="0"/>
              <a:t> Letters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474840" cy="4823416"/>
          </a:xfrm>
        </p:spPr>
        <p:txBody>
          <a:bodyPr>
            <a:normAutofit/>
          </a:bodyPr>
          <a:lstStyle/>
          <a:p>
            <a:r>
              <a:rPr lang="en-GB" sz="2800" dirty="0" err="1" smtClean="0"/>
              <a:t>Amarna</a:t>
            </a:r>
            <a:r>
              <a:rPr lang="en-GB" sz="2800" dirty="0" smtClean="0"/>
              <a:t> archives: 14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century BC</a:t>
            </a:r>
          </a:p>
          <a:p>
            <a:r>
              <a:rPr lang="en-GB" sz="2800" dirty="0" smtClean="0"/>
              <a:t>Diplomatic letters between </a:t>
            </a:r>
            <a:r>
              <a:rPr lang="en-GB" sz="2800" dirty="0" err="1" smtClean="0"/>
              <a:t>Akhenaten</a:t>
            </a:r>
            <a:r>
              <a:rPr lang="en-GB" sz="2800" dirty="0" smtClean="0"/>
              <a:t> &amp; rulers of Near East</a:t>
            </a:r>
          </a:p>
          <a:p>
            <a:pPr lvl="1"/>
            <a:r>
              <a:rPr lang="en-GB" sz="2400" dirty="0" smtClean="0"/>
              <a:t>Babylonia, Hittites, Levant, Cyprus</a:t>
            </a:r>
          </a:p>
          <a:p>
            <a:r>
              <a:rPr lang="en-GB" sz="2800" dirty="0" smtClean="0"/>
              <a:t>Written in </a:t>
            </a:r>
            <a:r>
              <a:rPr lang="en-GB" sz="2800" dirty="0" err="1" smtClean="0"/>
              <a:t>Akkadian</a:t>
            </a:r>
            <a:endParaRPr lang="en-GB" sz="2800" dirty="0" smtClean="0"/>
          </a:p>
          <a:p>
            <a:r>
              <a:rPr lang="en-GB" sz="2800" dirty="0" smtClean="0"/>
              <a:t>2 tiers of kingship</a:t>
            </a:r>
          </a:p>
          <a:p>
            <a:r>
              <a:rPr lang="en-GB" sz="2800" dirty="0" smtClean="0"/>
              <a:t>Treaties, gift exchanges</a:t>
            </a:r>
          </a:p>
          <a:p>
            <a:r>
              <a:rPr lang="en-GB" sz="2800" dirty="0" smtClean="0"/>
              <a:t>Very formulaic language</a:t>
            </a:r>
            <a:endParaRPr lang="en-GB" sz="2800" dirty="0"/>
          </a:p>
        </p:txBody>
      </p:sp>
      <p:pic>
        <p:nvPicPr>
          <p:cNvPr id="6" name="Content Placeholder 5" descr="tushratta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724128" y="2276872"/>
            <a:ext cx="2924175" cy="3600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Hammurapi’s</a:t>
            </a:r>
            <a:r>
              <a:rPr lang="en-GB" dirty="0" smtClean="0"/>
              <a:t> Law Code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698976" cy="4623816"/>
          </a:xfrm>
        </p:spPr>
        <p:txBody>
          <a:bodyPr>
            <a:normAutofit/>
          </a:bodyPr>
          <a:lstStyle/>
          <a:p>
            <a:r>
              <a:rPr lang="en-GB" sz="2400" dirty="0" smtClean="0"/>
              <a:t>Not a comprehensive code of all laws</a:t>
            </a:r>
          </a:p>
          <a:p>
            <a:r>
              <a:rPr lang="en-GB" sz="2400" dirty="0" smtClean="0"/>
              <a:t>Collection of individual provisions (isolated or grouped together by subject)</a:t>
            </a:r>
          </a:p>
          <a:p>
            <a:r>
              <a:rPr lang="en-GB" sz="2400" dirty="0" smtClean="0"/>
              <a:t>Some were modifications or reforms of existing laws</a:t>
            </a:r>
          </a:p>
          <a:p>
            <a:r>
              <a:rPr lang="en-GB" sz="2400" dirty="0" smtClean="0"/>
              <a:t>Others included because it was traditional to include them</a:t>
            </a:r>
          </a:p>
          <a:p>
            <a:r>
              <a:rPr lang="en-GB" sz="2400" dirty="0" smtClean="0"/>
              <a:t>Intention: to lay down a set of laws universally applicable throughout realm</a:t>
            </a:r>
          </a:p>
          <a:p>
            <a:r>
              <a:rPr lang="en-GB" sz="2400" dirty="0" smtClean="0"/>
              <a:t>Enshrining </a:t>
            </a:r>
            <a:r>
              <a:rPr lang="en-GB" sz="2400" dirty="0"/>
              <a:t>traditional </a:t>
            </a:r>
            <a:r>
              <a:rPr lang="en-GB" sz="2400" dirty="0" smtClean="0"/>
              <a:t>practices but also formalizing theses</a:t>
            </a:r>
            <a:endParaRPr lang="en-GB" sz="2400" dirty="0"/>
          </a:p>
        </p:txBody>
      </p:sp>
      <p:pic>
        <p:nvPicPr>
          <p:cNvPr id="5" name="Content Placeholder 4" descr="hammurabi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6588224" y="1772816"/>
            <a:ext cx="2312280" cy="456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2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Code or </a:t>
            </a:r>
            <a:r>
              <a:rPr lang="en-GB" dirty="0" err="1" smtClean="0"/>
              <a:t>Hammurapi</a:t>
            </a:r>
            <a:r>
              <a:rPr lang="en-GB" dirty="0" smtClean="0"/>
              <a:t> (c. 1750 BC)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752528" cy="4896544"/>
          </a:xfrm>
        </p:spPr>
        <p:txBody>
          <a:bodyPr>
            <a:noAutofit/>
          </a:bodyPr>
          <a:lstStyle/>
          <a:p>
            <a:r>
              <a:rPr lang="en-GB" dirty="0"/>
              <a:t>God </a:t>
            </a:r>
            <a:r>
              <a:rPr lang="en-GB" dirty="0" err="1"/>
              <a:t>Šamaš</a:t>
            </a:r>
            <a:r>
              <a:rPr lang="en-GB" dirty="0"/>
              <a:t> commissions </a:t>
            </a:r>
            <a:r>
              <a:rPr lang="en-GB" dirty="0" err="1"/>
              <a:t>Hammurapi</a:t>
            </a:r>
            <a:r>
              <a:rPr lang="en-GB" dirty="0"/>
              <a:t> to mete out justice to his </a:t>
            </a:r>
            <a:r>
              <a:rPr lang="en-GB" dirty="0" smtClean="0"/>
              <a:t>people</a:t>
            </a:r>
          </a:p>
          <a:p>
            <a:pPr lvl="1"/>
            <a:r>
              <a:rPr lang="en-GB" dirty="0" smtClean="0"/>
              <a:t>Let the wronged man who has a case go before my stature called ‘King of Justice’ and read out my inscribed stele and hear my valuable words. Let my </a:t>
            </a:r>
            <a:r>
              <a:rPr lang="en-GB" smtClean="0"/>
              <a:t>stele reveal </a:t>
            </a:r>
            <a:r>
              <a:rPr lang="en-GB" dirty="0" smtClean="0"/>
              <a:t>to him the case, so that he will discover his rights and appease his heart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54" y="1628800"/>
            <a:ext cx="3817836" cy="3744416"/>
          </a:xfrm>
        </p:spPr>
      </p:pic>
      <p:sp>
        <p:nvSpPr>
          <p:cNvPr id="6" name="TextBox 5"/>
          <p:cNvSpPr txBox="1"/>
          <p:nvPr/>
        </p:nvSpPr>
        <p:spPr>
          <a:xfrm>
            <a:off x="5868144" y="5560303"/>
            <a:ext cx="2499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hlinkClick r:id="rId3"/>
              </a:rPr>
              <a:t>Hammurapi’s</a:t>
            </a:r>
            <a:r>
              <a:rPr lang="en-GB" dirty="0">
                <a:hlinkClick r:id="rId3"/>
              </a:rPr>
              <a:t> Law Code</a:t>
            </a:r>
            <a:r>
              <a:rPr lang="en-GB" dirty="0" smtClean="0">
                <a:hlinkClick r:id="rId3"/>
              </a:rPr>
              <a:t>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78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Code or </a:t>
            </a:r>
            <a:r>
              <a:rPr lang="en-GB" dirty="0" err="1" smtClean="0"/>
              <a:t>Hammurapi</a:t>
            </a:r>
            <a:r>
              <a:rPr lang="en-GB" dirty="0" smtClean="0"/>
              <a:t> (c. 1750 BC)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5760640" cy="4751408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If a man has put out the eye of another man, they shall put out his eye</a:t>
            </a:r>
          </a:p>
          <a:p>
            <a:r>
              <a:rPr lang="en-GB" sz="2400" dirty="0" smtClean="0"/>
              <a:t>If he puts out the eye of a </a:t>
            </a:r>
            <a:r>
              <a:rPr lang="en-GB" sz="2400" dirty="0" err="1" smtClean="0"/>
              <a:t>muškenum</a:t>
            </a:r>
            <a:r>
              <a:rPr lang="en-GB" sz="2400" dirty="0" smtClean="0"/>
              <a:t>, or breaks the bone of a </a:t>
            </a:r>
            <a:r>
              <a:rPr lang="en-GB" sz="2400" dirty="0" err="1" smtClean="0"/>
              <a:t>muškenum</a:t>
            </a:r>
            <a:r>
              <a:rPr lang="en-GB" sz="2400" dirty="0" smtClean="0"/>
              <a:t>, he shall pay 1 mina silver. If he puts out the eye of the slave of another man or breaks the bone of the slave of another man, he shall pay half his price</a:t>
            </a:r>
          </a:p>
          <a:p>
            <a:r>
              <a:rPr lang="en-GB" sz="2400" dirty="0" smtClean="0"/>
              <a:t>Compensation for accidental death/injury is by monetary penalties</a:t>
            </a:r>
          </a:p>
          <a:p>
            <a:r>
              <a:rPr lang="en-GB" sz="2400" dirty="0" smtClean="0"/>
              <a:t>Scaled according to social class of victim</a:t>
            </a:r>
          </a:p>
          <a:p>
            <a:r>
              <a:rPr lang="en-GB" sz="2400" dirty="0" smtClean="0"/>
              <a:t>Physical punishments: traditional law of the desert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628800"/>
            <a:ext cx="3083637" cy="3024336"/>
          </a:xfrm>
        </p:spPr>
      </p:pic>
      <p:sp>
        <p:nvSpPr>
          <p:cNvPr id="6" name="TextBox 5"/>
          <p:cNvSpPr txBox="1"/>
          <p:nvPr/>
        </p:nvSpPr>
        <p:spPr>
          <a:xfrm>
            <a:off x="6372200" y="4869160"/>
            <a:ext cx="2499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hlinkClick r:id="rId3"/>
              </a:rPr>
              <a:t>Hammurapi’s</a:t>
            </a:r>
            <a:r>
              <a:rPr lang="en-GB" dirty="0">
                <a:hlinkClick r:id="rId3"/>
              </a:rPr>
              <a:t> Law Code</a:t>
            </a:r>
            <a:r>
              <a:rPr lang="en-GB" dirty="0" smtClean="0">
                <a:hlinkClick r:id="rId3"/>
              </a:rPr>
              <a:t>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936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800" dirty="0" smtClean="0"/>
              <a:t>From third millennium the ancient Near East was increasingly literate</a:t>
            </a:r>
          </a:p>
          <a:p>
            <a:pPr>
              <a:defRPr/>
            </a:pPr>
            <a:r>
              <a:rPr lang="en-GB" sz="2800" dirty="0" smtClean="0"/>
              <a:t>Spread of cuneiform around region</a:t>
            </a:r>
          </a:p>
          <a:p>
            <a:pPr>
              <a:defRPr/>
            </a:pPr>
            <a:r>
              <a:rPr lang="en-GB" sz="2800" dirty="0" smtClean="0"/>
              <a:t>Diverse uses of scripts allow us to explore different aspects of Mesopotamian &amp; Near Eastern society</a:t>
            </a:r>
          </a:p>
          <a:p>
            <a:pPr>
              <a:defRPr/>
            </a:pPr>
            <a:r>
              <a:rPr lang="en-GB" sz="2800" dirty="0" smtClean="0"/>
              <a:t>Reconstructions  of political history might be problematic</a:t>
            </a:r>
          </a:p>
          <a:p>
            <a:pPr>
              <a:defRPr/>
            </a:pPr>
            <a:r>
              <a:rPr lang="en-GB" sz="2800" dirty="0" smtClean="0"/>
              <a:t>Our understanding of social life in the region is more sophisticated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518</TotalTime>
  <Words>1267</Words>
  <Application>Microsoft Office PowerPoint</Application>
  <PresentationFormat>On-screen Show (4:3)</PresentationFormat>
  <Paragraphs>191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Corbel</vt:lpstr>
      <vt:lpstr>Wingdings</vt:lpstr>
      <vt:lpstr>Wingdings 2</vt:lpstr>
      <vt:lpstr>Wingdings 3</vt:lpstr>
      <vt:lpstr>Module</vt:lpstr>
      <vt:lpstr>Hieroglyphs, Text and Society</vt:lpstr>
      <vt:lpstr>Implications of Writing</vt:lpstr>
      <vt:lpstr>Use of Writing</vt:lpstr>
      <vt:lpstr>Use of Writing</vt:lpstr>
      <vt:lpstr>Spread of Writing</vt:lpstr>
      <vt:lpstr>Spread of Writing</vt:lpstr>
      <vt:lpstr>Scribal Class</vt:lpstr>
      <vt:lpstr>Literacy</vt:lpstr>
      <vt:lpstr>Literacy</vt:lpstr>
      <vt:lpstr>Genealogies: Sumerian King List</vt:lpstr>
      <vt:lpstr>Genealogies: Sumerian King List</vt:lpstr>
      <vt:lpstr>Genealogies</vt:lpstr>
      <vt:lpstr>Archives</vt:lpstr>
      <vt:lpstr>Ebla Archives</vt:lpstr>
      <vt:lpstr>Ebla Archives</vt:lpstr>
      <vt:lpstr>Ebla Archives</vt:lpstr>
      <vt:lpstr>Ebla Archives</vt:lpstr>
      <vt:lpstr>Literary Compositions</vt:lpstr>
      <vt:lpstr>Literary Compositions</vt:lpstr>
      <vt:lpstr>Legal Documents</vt:lpstr>
      <vt:lpstr>Letters</vt:lpstr>
      <vt:lpstr>Amarna Letters</vt:lpstr>
      <vt:lpstr>Hammurapi’s Law Code</vt:lpstr>
      <vt:lpstr>Code or Hammurapi (c. 1750 BC)</vt:lpstr>
      <vt:lpstr>Code or Hammurapi (c. 1750 BC)</vt:lpstr>
      <vt:lpstr>Summary</vt:lpstr>
    </vt:vector>
  </TitlesOfParts>
  <Company>University of Wales Lampeter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methodologies ahac7001</dc:title>
  <dc:creator>sw003</dc:creator>
  <cp:lastModifiedBy>Louise Steel</cp:lastModifiedBy>
  <cp:revision>158</cp:revision>
  <dcterms:created xsi:type="dcterms:W3CDTF">2011-09-27T12:53:55Z</dcterms:created>
  <dcterms:modified xsi:type="dcterms:W3CDTF">2017-10-13T15:52:20Z</dcterms:modified>
</cp:coreProperties>
</file>