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1" r:id="rId1"/>
    <p:sldMasterId id="2147483687" r:id="rId2"/>
  </p:sldMasterIdLst>
  <p:sldIdLst>
    <p:sldId id="256" r:id="rId3"/>
    <p:sldId id="257" r:id="rId4"/>
    <p:sldId id="259" r:id="rId5"/>
    <p:sldId id="258" r:id="rId6"/>
    <p:sldId id="260" r:id="rId7"/>
    <p:sldId id="267" r:id="rId8"/>
    <p:sldId id="261" r:id="rId9"/>
    <p:sldId id="262" r:id="rId10"/>
    <p:sldId id="263"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6"/>
    <p:restoredTop sz="92593"/>
  </p:normalViewPr>
  <p:slideViewPr>
    <p:cSldViewPr snapToGrid="0">
      <p:cViewPr varScale="1">
        <p:scale>
          <a:sx n="115" d="100"/>
          <a:sy n="115" d="100"/>
        </p:scale>
        <p:origin x="232"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934691-C691-4F49-89DC-0B9842CADB38}"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E32B1B8D-A0E7-0C41-BB83-1A35DB3ADA5D}">
      <dgm:prSet/>
      <dgm:spPr/>
      <dgm:t>
        <a:bodyPr/>
        <a:lstStyle/>
        <a:p>
          <a:r>
            <a:rPr lang="en-US" b="1" i="1" baseline="0" dirty="0"/>
            <a:t>What models of communications should Tom apply and why?</a:t>
          </a:r>
          <a:br>
            <a:rPr lang="en-US" i="1" baseline="0" dirty="0"/>
          </a:br>
          <a:br>
            <a:rPr lang="en-US" i="1" baseline="0" dirty="0"/>
          </a:br>
          <a:endParaRPr lang="en-GB" dirty="0"/>
        </a:p>
      </dgm:t>
    </dgm:pt>
    <dgm:pt modelId="{F81CF98C-F871-B043-8016-B8E4B17ED62B}" type="parTrans" cxnId="{5F199AC5-7991-AE40-AD3B-28C497DC8C97}">
      <dgm:prSet/>
      <dgm:spPr/>
      <dgm:t>
        <a:bodyPr/>
        <a:lstStyle/>
        <a:p>
          <a:endParaRPr lang="en-GB"/>
        </a:p>
      </dgm:t>
    </dgm:pt>
    <dgm:pt modelId="{4013AA4A-27BD-3142-A417-76894C8B942E}" type="sibTrans" cxnId="{5F199AC5-7991-AE40-AD3B-28C497DC8C97}">
      <dgm:prSet/>
      <dgm:spPr/>
      <dgm:t>
        <a:bodyPr/>
        <a:lstStyle/>
        <a:p>
          <a:endParaRPr lang="en-GB"/>
        </a:p>
      </dgm:t>
    </dgm:pt>
    <dgm:pt modelId="{51F44920-9874-2C4F-ACDE-75F3B70FEF11}">
      <dgm:prSet/>
      <dgm:spPr/>
      <dgm:t>
        <a:bodyPr/>
        <a:lstStyle/>
        <a:p>
          <a:r>
            <a:rPr lang="en-US" i="1" baseline="0" dirty="0"/>
            <a:t>Transactional model</a:t>
          </a:r>
          <a:endParaRPr lang="en-GB" dirty="0"/>
        </a:p>
      </dgm:t>
    </dgm:pt>
    <dgm:pt modelId="{13D1CF64-5B9D-244D-B5F2-1B5C450ECF91}" type="parTrans" cxnId="{8AA75744-31A1-8D4A-ADDD-6F94DC11EA57}">
      <dgm:prSet/>
      <dgm:spPr/>
      <dgm:t>
        <a:bodyPr/>
        <a:lstStyle/>
        <a:p>
          <a:endParaRPr lang="en-GB"/>
        </a:p>
      </dgm:t>
    </dgm:pt>
    <dgm:pt modelId="{C1746F6C-D680-9244-9FEC-F710E124F45E}" type="sibTrans" cxnId="{8AA75744-31A1-8D4A-ADDD-6F94DC11EA57}">
      <dgm:prSet/>
      <dgm:spPr/>
      <dgm:t>
        <a:bodyPr/>
        <a:lstStyle/>
        <a:p>
          <a:endParaRPr lang="en-GB"/>
        </a:p>
      </dgm:t>
    </dgm:pt>
    <dgm:pt modelId="{DCBD1744-00DA-AD49-9E08-8F6753724152}">
      <dgm:prSet/>
      <dgm:spPr/>
      <dgm:t>
        <a:bodyPr/>
        <a:lstStyle/>
        <a:p>
          <a:r>
            <a:rPr lang="en-US" i="1" baseline="0" dirty="0"/>
            <a:t>Interactive communication model</a:t>
          </a:r>
          <a:endParaRPr lang="en-GB" dirty="0"/>
        </a:p>
      </dgm:t>
    </dgm:pt>
    <dgm:pt modelId="{1F9EBE31-B1CA-3B47-AF5D-F27F3C1D40BC}" type="parTrans" cxnId="{98C93885-30EC-FE42-8511-19A28E05124D}">
      <dgm:prSet/>
      <dgm:spPr/>
      <dgm:t>
        <a:bodyPr/>
        <a:lstStyle/>
        <a:p>
          <a:endParaRPr lang="en-GB"/>
        </a:p>
      </dgm:t>
    </dgm:pt>
    <dgm:pt modelId="{6F0090DF-D707-8744-AD5E-200620CD6CA4}" type="sibTrans" cxnId="{98C93885-30EC-FE42-8511-19A28E05124D}">
      <dgm:prSet/>
      <dgm:spPr/>
      <dgm:t>
        <a:bodyPr/>
        <a:lstStyle/>
        <a:p>
          <a:endParaRPr lang="en-GB"/>
        </a:p>
      </dgm:t>
    </dgm:pt>
    <dgm:pt modelId="{8D618E19-44AD-D94C-84B2-DF5D11F5D973}">
      <dgm:prSet/>
      <dgm:spPr/>
      <dgm:t>
        <a:bodyPr/>
        <a:lstStyle/>
        <a:p>
          <a:r>
            <a:rPr lang="en-US" i="1" baseline="0" dirty="0"/>
            <a:t>One way communication MODEL</a:t>
          </a:r>
          <a:endParaRPr lang="en-GB" dirty="0"/>
        </a:p>
      </dgm:t>
    </dgm:pt>
    <dgm:pt modelId="{D708DF34-7C55-8B46-B8C6-6A638F354DF8}" type="parTrans" cxnId="{CB217EDC-080D-454F-94E4-9E2D04C0C1B8}">
      <dgm:prSet/>
      <dgm:spPr/>
      <dgm:t>
        <a:bodyPr/>
        <a:lstStyle/>
        <a:p>
          <a:endParaRPr lang="en-GB"/>
        </a:p>
      </dgm:t>
    </dgm:pt>
    <dgm:pt modelId="{069031F1-1FA2-8640-959B-C742A29AD9E5}" type="sibTrans" cxnId="{CB217EDC-080D-454F-94E4-9E2D04C0C1B8}">
      <dgm:prSet/>
      <dgm:spPr/>
      <dgm:t>
        <a:bodyPr/>
        <a:lstStyle/>
        <a:p>
          <a:endParaRPr lang="en-GB"/>
        </a:p>
      </dgm:t>
    </dgm:pt>
    <dgm:pt modelId="{F524258E-79AE-A040-9B33-43590CA6AB94}" type="pres">
      <dgm:prSet presAssocID="{A0934691-C691-4F49-89DC-0B9842CADB38}" presName="hierChild1" presStyleCnt="0">
        <dgm:presLayoutVars>
          <dgm:orgChart val="1"/>
          <dgm:chPref val="1"/>
          <dgm:dir/>
          <dgm:animOne val="branch"/>
          <dgm:animLvl val="lvl"/>
          <dgm:resizeHandles/>
        </dgm:presLayoutVars>
      </dgm:prSet>
      <dgm:spPr/>
    </dgm:pt>
    <dgm:pt modelId="{921954DE-5911-7B47-B5A0-0A54CE8BB2CA}" type="pres">
      <dgm:prSet presAssocID="{E32B1B8D-A0E7-0C41-BB83-1A35DB3ADA5D}" presName="hierRoot1" presStyleCnt="0">
        <dgm:presLayoutVars>
          <dgm:hierBranch val="init"/>
        </dgm:presLayoutVars>
      </dgm:prSet>
      <dgm:spPr/>
    </dgm:pt>
    <dgm:pt modelId="{3A9ADDC6-B3F6-494C-9D6F-2A804DC59884}" type="pres">
      <dgm:prSet presAssocID="{E32B1B8D-A0E7-0C41-BB83-1A35DB3ADA5D}" presName="rootComposite1" presStyleCnt="0"/>
      <dgm:spPr/>
    </dgm:pt>
    <dgm:pt modelId="{9B4D76BB-CD0C-EB49-8300-688AC07A3CA9}" type="pres">
      <dgm:prSet presAssocID="{E32B1B8D-A0E7-0C41-BB83-1A35DB3ADA5D}" presName="rootText1" presStyleLbl="node0" presStyleIdx="0" presStyleCnt="1">
        <dgm:presLayoutVars>
          <dgm:chPref val="3"/>
        </dgm:presLayoutVars>
      </dgm:prSet>
      <dgm:spPr/>
    </dgm:pt>
    <dgm:pt modelId="{50D69C80-86F5-C348-AE4C-A873FF89A554}" type="pres">
      <dgm:prSet presAssocID="{E32B1B8D-A0E7-0C41-BB83-1A35DB3ADA5D}" presName="rootConnector1" presStyleLbl="node1" presStyleIdx="0" presStyleCnt="0"/>
      <dgm:spPr/>
    </dgm:pt>
    <dgm:pt modelId="{5715A29D-8295-334C-915F-C56DDE95E190}" type="pres">
      <dgm:prSet presAssocID="{E32B1B8D-A0E7-0C41-BB83-1A35DB3ADA5D}" presName="hierChild2" presStyleCnt="0"/>
      <dgm:spPr/>
    </dgm:pt>
    <dgm:pt modelId="{DDFC893D-34CB-3C46-A3C7-65D735B21581}" type="pres">
      <dgm:prSet presAssocID="{13D1CF64-5B9D-244D-B5F2-1B5C450ECF91}" presName="Name37" presStyleLbl="parChTrans1D2" presStyleIdx="0" presStyleCnt="3"/>
      <dgm:spPr/>
    </dgm:pt>
    <dgm:pt modelId="{E00689C3-103A-784A-9427-506D6D373EED}" type="pres">
      <dgm:prSet presAssocID="{51F44920-9874-2C4F-ACDE-75F3B70FEF11}" presName="hierRoot2" presStyleCnt="0">
        <dgm:presLayoutVars>
          <dgm:hierBranch val="init"/>
        </dgm:presLayoutVars>
      </dgm:prSet>
      <dgm:spPr/>
    </dgm:pt>
    <dgm:pt modelId="{ABFF150D-7FBE-6F48-B7E2-3BD52714543F}" type="pres">
      <dgm:prSet presAssocID="{51F44920-9874-2C4F-ACDE-75F3B70FEF11}" presName="rootComposite" presStyleCnt="0"/>
      <dgm:spPr/>
    </dgm:pt>
    <dgm:pt modelId="{7089E318-B4BA-D04A-9749-5AE46C62EBEC}" type="pres">
      <dgm:prSet presAssocID="{51F44920-9874-2C4F-ACDE-75F3B70FEF11}" presName="rootText" presStyleLbl="node2" presStyleIdx="0" presStyleCnt="3">
        <dgm:presLayoutVars>
          <dgm:chPref val="3"/>
        </dgm:presLayoutVars>
      </dgm:prSet>
      <dgm:spPr/>
    </dgm:pt>
    <dgm:pt modelId="{1F101BBA-5984-E141-9A83-D216F7D3A08C}" type="pres">
      <dgm:prSet presAssocID="{51F44920-9874-2C4F-ACDE-75F3B70FEF11}" presName="rootConnector" presStyleLbl="node2" presStyleIdx="0" presStyleCnt="3"/>
      <dgm:spPr/>
    </dgm:pt>
    <dgm:pt modelId="{781F05BE-CCA9-2544-9175-99366C033B6F}" type="pres">
      <dgm:prSet presAssocID="{51F44920-9874-2C4F-ACDE-75F3B70FEF11}" presName="hierChild4" presStyleCnt="0"/>
      <dgm:spPr/>
    </dgm:pt>
    <dgm:pt modelId="{F4C6AAA1-C96C-7145-871F-AC38BD4B83C5}" type="pres">
      <dgm:prSet presAssocID="{51F44920-9874-2C4F-ACDE-75F3B70FEF11}" presName="hierChild5" presStyleCnt="0"/>
      <dgm:spPr/>
    </dgm:pt>
    <dgm:pt modelId="{4AFB37E5-CA6D-364A-A8B7-3215048605B2}" type="pres">
      <dgm:prSet presAssocID="{1F9EBE31-B1CA-3B47-AF5D-F27F3C1D40BC}" presName="Name37" presStyleLbl="parChTrans1D2" presStyleIdx="1" presStyleCnt="3"/>
      <dgm:spPr/>
    </dgm:pt>
    <dgm:pt modelId="{E64E3D96-1892-6046-B1ED-4AC5C994EF0F}" type="pres">
      <dgm:prSet presAssocID="{DCBD1744-00DA-AD49-9E08-8F6753724152}" presName="hierRoot2" presStyleCnt="0">
        <dgm:presLayoutVars>
          <dgm:hierBranch val="init"/>
        </dgm:presLayoutVars>
      </dgm:prSet>
      <dgm:spPr/>
    </dgm:pt>
    <dgm:pt modelId="{4F57A08E-FDA2-6F42-A803-772D37F21844}" type="pres">
      <dgm:prSet presAssocID="{DCBD1744-00DA-AD49-9E08-8F6753724152}" presName="rootComposite" presStyleCnt="0"/>
      <dgm:spPr/>
    </dgm:pt>
    <dgm:pt modelId="{E9147F5A-5038-6E43-9FE4-21458974DB83}" type="pres">
      <dgm:prSet presAssocID="{DCBD1744-00DA-AD49-9E08-8F6753724152}" presName="rootText" presStyleLbl="node2" presStyleIdx="1" presStyleCnt="3">
        <dgm:presLayoutVars>
          <dgm:chPref val="3"/>
        </dgm:presLayoutVars>
      </dgm:prSet>
      <dgm:spPr/>
    </dgm:pt>
    <dgm:pt modelId="{C03DAD5A-7B8A-FA48-8F92-FF23F46BA66C}" type="pres">
      <dgm:prSet presAssocID="{DCBD1744-00DA-AD49-9E08-8F6753724152}" presName="rootConnector" presStyleLbl="node2" presStyleIdx="1" presStyleCnt="3"/>
      <dgm:spPr/>
    </dgm:pt>
    <dgm:pt modelId="{34984769-A751-0B48-9344-53BE7DB123B6}" type="pres">
      <dgm:prSet presAssocID="{DCBD1744-00DA-AD49-9E08-8F6753724152}" presName="hierChild4" presStyleCnt="0"/>
      <dgm:spPr/>
    </dgm:pt>
    <dgm:pt modelId="{E64165DE-8DE9-3B45-AD67-F9B3522924B1}" type="pres">
      <dgm:prSet presAssocID="{DCBD1744-00DA-AD49-9E08-8F6753724152}" presName="hierChild5" presStyleCnt="0"/>
      <dgm:spPr/>
    </dgm:pt>
    <dgm:pt modelId="{7C774059-BD1E-3B4E-A19C-40056B0A9477}" type="pres">
      <dgm:prSet presAssocID="{D708DF34-7C55-8B46-B8C6-6A638F354DF8}" presName="Name37" presStyleLbl="parChTrans1D2" presStyleIdx="2" presStyleCnt="3"/>
      <dgm:spPr/>
    </dgm:pt>
    <dgm:pt modelId="{956FBF7E-0F2A-3D46-B2D6-B1CC20E2566E}" type="pres">
      <dgm:prSet presAssocID="{8D618E19-44AD-D94C-84B2-DF5D11F5D973}" presName="hierRoot2" presStyleCnt="0">
        <dgm:presLayoutVars>
          <dgm:hierBranch val="init"/>
        </dgm:presLayoutVars>
      </dgm:prSet>
      <dgm:spPr/>
    </dgm:pt>
    <dgm:pt modelId="{7E5BA73E-F0E8-B240-B9FE-8A39D5E2FE93}" type="pres">
      <dgm:prSet presAssocID="{8D618E19-44AD-D94C-84B2-DF5D11F5D973}" presName="rootComposite" presStyleCnt="0"/>
      <dgm:spPr/>
    </dgm:pt>
    <dgm:pt modelId="{9E08DF2F-FB9B-3B4C-B429-444BDC7D20FD}" type="pres">
      <dgm:prSet presAssocID="{8D618E19-44AD-D94C-84B2-DF5D11F5D973}" presName="rootText" presStyleLbl="node2" presStyleIdx="2" presStyleCnt="3">
        <dgm:presLayoutVars>
          <dgm:chPref val="3"/>
        </dgm:presLayoutVars>
      </dgm:prSet>
      <dgm:spPr/>
    </dgm:pt>
    <dgm:pt modelId="{6558BCD1-CA93-CF4A-91A9-B3D626E4C98D}" type="pres">
      <dgm:prSet presAssocID="{8D618E19-44AD-D94C-84B2-DF5D11F5D973}" presName="rootConnector" presStyleLbl="node2" presStyleIdx="2" presStyleCnt="3"/>
      <dgm:spPr/>
    </dgm:pt>
    <dgm:pt modelId="{B96C58C4-B0B8-1341-848B-77C3E74021AF}" type="pres">
      <dgm:prSet presAssocID="{8D618E19-44AD-D94C-84B2-DF5D11F5D973}" presName="hierChild4" presStyleCnt="0"/>
      <dgm:spPr/>
    </dgm:pt>
    <dgm:pt modelId="{A89D79AB-AD7A-DB4D-B992-F544F3EFB0F9}" type="pres">
      <dgm:prSet presAssocID="{8D618E19-44AD-D94C-84B2-DF5D11F5D973}" presName="hierChild5" presStyleCnt="0"/>
      <dgm:spPr/>
    </dgm:pt>
    <dgm:pt modelId="{6EC1F70D-8AC7-5241-B451-930BA760087A}" type="pres">
      <dgm:prSet presAssocID="{E32B1B8D-A0E7-0C41-BB83-1A35DB3ADA5D}" presName="hierChild3" presStyleCnt="0"/>
      <dgm:spPr/>
    </dgm:pt>
  </dgm:ptLst>
  <dgm:cxnLst>
    <dgm:cxn modelId="{2312DD14-5924-4645-A7ED-718A0FE7A891}" type="presOf" srcId="{51F44920-9874-2C4F-ACDE-75F3B70FEF11}" destId="{1F101BBA-5984-E141-9A83-D216F7D3A08C}" srcOrd="1" destOrd="0" presId="urn:microsoft.com/office/officeart/2005/8/layout/orgChart1"/>
    <dgm:cxn modelId="{5C3BEE15-87EB-714B-99BA-49B6E46CC152}" type="presOf" srcId="{8D618E19-44AD-D94C-84B2-DF5D11F5D973}" destId="{6558BCD1-CA93-CF4A-91A9-B3D626E4C98D}" srcOrd="1" destOrd="0" presId="urn:microsoft.com/office/officeart/2005/8/layout/orgChart1"/>
    <dgm:cxn modelId="{DDC0AD1B-7D65-2E40-BC71-2E3436317A25}" type="presOf" srcId="{A0934691-C691-4F49-89DC-0B9842CADB38}" destId="{F524258E-79AE-A040-9B33-43590CA6AB94}" srcOrd="0" destOrd="0" presId="urn:microsoft.com/office/officeart/2005/8/layout/orgChart1"/>
    <dgm:cxn modelId="{08E4711C-740F-9642-A81C-D7D7E5B03252}" type="presOf" srcId="{1F9EBE31-B1CA-3B47-AF5D-F27F3C1D40BC}" destId="{4AFB37E5-CA6D-364A-A8B7-3215048605B2}" srcOrd="0" destOrd="0" presId="urn:microsoft.com/office/officeart/2005/8/layout/orgChart1"/>
    <dgm:cxn modelId="{56F89427-607A-3D47-89F2-AEC3CFE9EABD}" type="presOf" srcId="{E32B1B8D-A0E7-0C41-BB83-1A35DB3ADA5D}" destId="{9B4D76BB-CD0C-EB49-8300-688AC07A3CA9}" srcOrd="0" destOrd="0" presId="urn:microsoft.com/office/officeart/2005/8/layout/orgChart1"/>
    <dgm:cxn modelId="{8AA75744-31A1-8D4A-ADDD-6F94DC11EA57}" srcId="{E32B1B8D-A0E7-0C41-BB83-1A35DB3ADA5D}" destId="{51F44920-9874-2C4F-ACDE-75F3B70FEF11}" srcOrd="0" destOrd="0" parTransId="{13D1CF64-5B9D-244D-B5F2-1B5C450ECF91}" sibTransId="{C1746F6C-D680-9244-9FEC-F710E124F45E}"/>
    <dgm:cxn modelId="{7FB81C4E-F66E-C742-ACB3-EC3AE8B96A8A}" type="presOf" srcId="{DCBD1744-00DA-AD49-9E08-8F6753724152}" destId="{E9147F5A-5038-6E43-9FE4-21458974DB83}" srcOrd="0" destOrd="0" presId="urn:microsoft.com/office/officeart/2005/8/layout/orgChart1"/>
    <dgm:cxn modelId="{0BB8756B-7BBB-3B47-8D3F-6AFA4DCA070F}" type="presOf" srcId="{DCBD1744-00DA-AD49-9E08-8F6753724152}" destId="{C03DAD5A-7B8A-FA48-8F92-FF23F46BA66C}" srcOrd="1" destOrd="0" presId="urn:microsoft.com/office/officeart/2005/8/layout/orgChart1"/>
    <dgm:cxn modelId="{CBAD217F-7B9C-D645-9E96-EDCA8F60D431}" type="presOf" srcId="{E32B1B8D-A0E7-0C41-BB83-1A35DB3ADA5D}" destId="{50D69C80-86F5-C348-AE4C-A873FF89A554}" srcOrd="1" destOrd="0" presId="urn:microsoft.com/office/officeart/2005/8/layout/orgChart1"/>
    <dgm:cxn modelId="{98C93885-30EC-FE42-8511-19A28E05124D}" srcId="{E32B1B8D-A0E7-0C41-BB83-1A35DB3ADA5D}" destId="{DCBD1744-00DA-AD49-9E08-8F6753724152}" srcOrd="1" destOrd="0" parTransId="{1F9EBE31-B1CA-3B47-AF5D-F27F3C1D40BC}" sibTransId="{6F0090DF-D707-8744-AD5E-200620CD6CA4}"/>
    <dgm:cxn modelId="{8580CEA2-F34F-1142-917D-F410A183B504}" type="presOf" srcId="{51F44920-9874-2C4F-ACDE-75F3B70FEF11}" destId="{7089E318-B4BA-D04A-9749-5AE46C62EBEC}" srcOrd="0" destOrd="0" presId="urn:microsoft.com/office/officeart/2005/8/layout/orgChart1"/>
    <dgm:cxn modelId="{18E484C2-58C3-2347-B015-4DAB648517B3}" type="presOf" srcId="{13D1CF64-5B9D-244D-B5F2-1B5C450ECF91}" destId="{DDFC893D-34CB-3C46-A3C7-65D735B21581}" srcOrd="0" destOrd="0" presId="urn:microsoft.com/office/officeart/2005/8/layout/orgChart1"/>
    <dgm:cxn modelId="{5F199AC5-7991-AE40-AD3B-28C497DC8C97}" srcId="{A0934691-C691-4F49-89DC-0B9842CADB38}" destId="{E32B1B8D-A0E7-0C41-BB83-1A35DB3ADA5D}" srcOrd="0" destOrd="0" parTransId="{F81CF98C-F871-B043-8016-B8E4B17ED62B}" sibTransId="{4013AA4A-27BD-3142-A417-76894C8B942E}"/>
    <dgm:cxn modelId="{CB217EDC-080D-454F-94E4-9E2D04C0C1B8}" srcId="{E32B1B8D-A0E7-0C41-BB83-1A35DB3ADA5D}" destId="{8D618E19-44AD-D94C-84B2-DF5D11F5D973}" srcOrd="2" destOrd="0" parTransId="{D708DF34-7C55-8B46-B8C6-6A638F354DF8}" sibTransId="{069031F1-1FA2-8640-959B-C742A29AD9E5}"/>
    <dgm:cxn modelId="{17F4F1DF-B5D9-8340-83E5-BB4317BB9300}" type="presOf" srcId="{D708DF34-7C55-8B46-B8C6-6A638F354DF8}" destId="{7C774059-BD1E-3B4E-A19C-40056B0A9477}" srcOrd="0" destOrd="0" presId="urn:microsoft.com/office/officeart/2005/8/layout/orgChart1"/>
    <dgm:cxn modelId="{0252D7F9-2F37-D84E-97A0-C8E90E4A42E0}" type="presOf" srcId="{8D618E19-44AD-D94C-84B2-DF5D11F5D973}" destId="{9E08DF2F-FB9B-3B4C-B429-444BDC7D20FD}" srcOrd="0" destOrd="0" presId="urn:microsoft.com/office/officeart/2005/8/layout/orgChart1"/>
    <dgm:cxn modelId="{2968059A-F385-E54C-A07A-BB52A629B04F}" type="presParOf" srcId="{F524258E-79AE-A040-9B33-43590CA6AB94}" destId="{921954DE-5911-7B47-B5A0-0A54CE8BB2CA}" srcOrd="0" destOrd="0" presId="urn:microsoft.com/office/officeart/2005/8/layout/orgChart1"/>
    <dgm:cxn modelId="{BBBA08E1-425B-124F-8E23-1FBC4B35B1B1}" type="presParOf" srcId="{921954DE-5911-7B47-B5A0-0A54CE8BB2CA}" destId="{3A9ADDC6-B3F6-494C-9D6F-2A804DC59884}" srcOrd="0" destOrd="0" presId="urn:microsoft.com/office/officeart/2005/8/layout/orgChart1"/>
    <dgm:cxn modelId="{4D4A8579-C1C7-3142-8031-340D6665C964}" type="presParOf" srcId="{3A9ADDC6-B3F6-494C-9D6F-2A804DC59884}" destId="{9B4D76BB-CD0C-EB49-8300-688AC07A3CA9}" srcOrd="0" destOrd="0" presId="urn:microsoft.com/office/officeart/2005/8/layout/orgChart1"/>
    <dgm:cxn modelId="{1514B8F7-AF60-9348-AB5C-6C8DFC46890C}" type="presParOf" srcId="{3A9ADDC6-B3F6-494C-9D6F-2A804DC59884}" destId="{50D69C80-86F5-C348-AE4C-A873FF89A554}" srcOrd="1" destOrd="0" presId="urn:microsoft.com/office/officeart/2005/8/layout/orgChart1"/>
    <dgm:cxn modelId="{724F9D72-907D-4E4F-A169-044ED1E1255B}" type="presParOf" srcId="{921954DE-5911-7B47-B5A0-0A54CE8BB2CA}" destId="{5715A29D-8295-334C-915F-C56DDE95E190}" srcOrd="1" destOrd="0" presId="urn:microsoft.com/office/officeart/2005/8/layout/orgChart1"/>
    <dgm:cxn modelId="{0E8B3939-9663-2949-8034-01A7EC43EE44}" type="presParOf" srcId="{5715A29D-8295-334C-915F-C56DDE95E190}" destId="{DDFC893D-34CB-3C46-A3C7-65D735B21581}" srcOrd="0" destOrd="0" presId="urn:microsoft.com/office/officeart/2005/8/layout/orgChart1"/>
    <dgm:cxn modelId="{803D47A6-139F-5A4B-AD1F-2D65388013CE}" type="presParOf" srcId="{5715A29D-8295-334C-915F-C56DDE95E190}" destId="{E00689C3-103A-784A-9427-506D6D373EED}" srcOrd="1" destOrd="0" presId="urn:microsoft.com/office/officeart/2005/8/layout/orgChart1"/>
    <dgm:cxn modelId="{48A15FF1-5566-F440-81BA-C5DFA8BAAAF4}" type="presParOf" srcId="{E00689C3-103A-784A-9427-506D6D373EED}" destId="{ABFF150D-7FBE-6F48-B7E2-3BD52714543F}" srcOrd="0" destOrd="0" presId="urn:microsoft.com/office/officeart/2005/8/layout/orgChart1"/>
    <dgm:cxn modelId="{6D140F36-5866-1D47-A37B-E93F40011F01}" type="presParOf" srcId="{ABFF150D-7FBE-6F48-B7E2-3BD52714543F}" destId="{7089E318-B4BA-D04A-9749-5AE46C62EBEC}" srcOrd="0" destOrd="0" presId="urn:microsoft.com/office/officeart/2005/8/layout/orgChart1"/>
    <dgm:cxn modelId="{1833CB19-244A-3E41-A7F6-450BAC24EAE2}" type="presParOf" srcId="{ABFF150D-7FBE-6F48-B7E2-3BD52714543F}" destId="{1F101BBA-5984-E141-9A83-D216F7D3A08C}" srcOrd="1" destOrd="0" presId="urn:microsoft.com/office/officeart/2005/8/layout/orgChart1"/>
    <dgm:cxn modelId="{264EFA8B-7607-EC47-AA30-D5974F2A8069}" type="presParOf" srcId="{E00689C3-103A-784A-9427-506D6D373EED}" destId="{781F05BE-CCA9-2544-9175-99366C033B6F}" srcOrd="1" destOrd="0" presId="urn:microsoft.com/office/officeart/2005/8/layout/orgChart1"/>
    <dgm:cxn modelId="{2A2D89ED-24EC-8F46-958F-184D23BFB243}" type="presParOf" srcId="{E00689C3-103A-784A-9427-506D6D373EED}" destId="{F4C6AAA1-C96C-7145-871F-AC38BD4B83C5}" srcOrd="2" destOrd="0" presId="urn:microsoft.com/office/officeart/2005/8/layout/orgChart1"/>
    <dgm:cxn modelId="{1E0F9394-1174-D24D-8ADA-0ACB06B5B947}" type="presParOf" srcId="{5715A29D-8295-334C-915F-C56DDE95E190}" destId="{4AFB37E5-CA6D-364A-A8B7-3215048605B2}" srcOrd="2" destOrd="0" presId="urn:microsoft.com/office/officeart/2005/8/layout/orgChart1"/>
    <dgm:cxn modelId="{EA7E562B-CBFC-734F-9229-C0460AA7CBA0}" type="presParOf" srcId="{5715A29D-8295-334C-915F-C56DDE95E190}" destId="{E64E3D96-1892-6046-B1ED-4AC5C994EF0F}" srcOrd="3" destOrd="0" presId="urn:microsoft.com/office/officeart/2005/8/layout/orgChart1"/>
    <dgm:cxn modelId="{42C66C8B-E7FD-1C4C-8BDF-97CA28B22CD6}" type="presParOf" srcId="{E64E3D96-1892-6046-B1ED-4AC5C994EF0F}" destId="{4F57A08E-FDA2-6F42-A803-772D37F21844}" srcOrd="0" destOrd="0" presId="urn:microsoft.com/office/officeart/2005/8/layout/orgChart1"/>
    <dgm:cxn modelId="{4FCD9AE8-92DE-5648-8B4A-D5F1523F3D98}" type="presParOf" srcId="{4F57A08E-FDA2-6F42-A803-772D37F21844}" destId="{E9147F5A-5038-6E43-9FE4-21458974DB83}" srcOrd="0" destOrd="0" presId="urn:microsoft.com/office/officeart/2005/8/layout/orgChart1"/>
    <dgm:cxn modelId="{33D05A65-6684-F845-AB39-2BFECF8C3F90}" type="presParOf" srcId="{4F57A08E-FDA2-6F42-A803-772D37F21844}" destId="{C03DAD5A-7B8A-FA48-8F92-FF23F46BA66C}" srcOrd="1" destOrd="0" presId="urn:microsoft.com/office/officeart/2005/8/layout/orgChart1"/>
    <dgm:cxn modelId="{A02D3B49-9A0D-2345-A6A0-4CBD90D58D47}" type="presParOf" srcId="{E64E3D96-1892-6046-B1ED-4AC5C994EF0F}" destId="{34984769-A751-0B48-9344-53BE7DB123B6}" srcOrd="1" destOrd="0" presId="urn:microsoft.com/office/officeart/2005/8/layout/orgChart1"/>
    <dgm:cxn modelId="{97C8A7A7-28A2-B546-8CE9-5ABD69B1E81F}" type="presParOf" srcId="{E64E3D96-1892-6046-B1ED-4AC5C994EF0F}" destId="{E64165DE-8DE9-3B45-AD67-F9B3522924B1}" srcOrd="2" destOrd="0" presId="urn:microsoft.com/office/officeart/2005/8/layout/orgChart1"/>
    <dgm:cxn modelId="{DEC3FA80-5964-4F49-95BD-BE6005AC507E}" type="presParOf" srcId="{5715A29D-8295-334C-915F-C56DDE95E190}" destId="{7C774059-BD1E-3B4E-A19C-40056B0A9477}" srcOrd="4" destOrd="0" presId="urn:microsoft.com/office/officeart/2005/8/layout/orgChart1"/>
    <dgm:cxn modelId="{57ED2197-D873-8C42-8C86-94A2ABB540C4}" type="presParOf" srcId="{5715A29D-8295-334C-915F-C56DDE95E190}" destId="{956FBF7E-0F2A-3D46-B2D6-B1CC20E2566E}" srcOrd="5" destOrd="0" presId="urn:microsoft.com/office/officeart/2005/8/layout/orgChart1"/>
    <dgm:cxn modelId="{2F078F33-408F-8F4B-A1D5-61D72EDED3F5}" type="presParOf" srcId="{956FBF7E-0F2A-3D46-B2D6-B1CC20E2566E}" destId="{7E5BA73E-F0E8-B240-B9FE-8A39D5E2FE93}" srcOrd="0" destOrd="0" presId="urn:microsoft.com/office/officeart/2005/8/layout/orgChart1"/>
    <dgm:cxn modelId="{BAEF0D2B-96AA-EE4A-9079-0CF02D6046AE}" type="presParOf" srcId="{7E5BA73E-F0E8-B240-B9FE-8A39D5E2FE93}" destId="{9E08DF2F-FB9B-3B4C-B429-444BDC7D20FD}" srcOrd="0" destOrd="0" presId="urn:microsoft.com/office/officeart/2005/8/layout/orgChart1"/>
    <dgm:cxn modelId="{57396C94-EFB5-8744-A40A-3D88B5AE4F3B}" type="presParOf" srcId="{7E5BA73E-F0E8-B240-B9FE-8A39D5E2FE93}" destId="{6558BCD1-CA93-CF4A-91A9-B3D626E4C98D}" srcOrd="1" destOrd="0" presId="urn:microsoft.com/office/officeart/2005/8/layout/orgChart1"/>
    <dgm:cxn modelId="{A1EAAA7D-A2BF-0E49-A715-547E2B4EF2B2}" type="presParOf" srcId="{956FBF7E-0F2A-3D46-B2D6-B1CC20E2566E}" destId="{B96C58C4-B0B8-1341-848B-77C3E74021AF}" srcOrd="1" destOrd="0" presId="urn:microsoft.com/office/officeart/2005/8/layout/orgChart1"/>
    <dgm:cxn modelId="{9AD28251-7289-0848-9AE4-EE1541B2B117}" type="presParOf" srcId="{956FBF7E-0F2A-3D46-B2D6-B1CC20E2566E}" destId="{A89D79AB-AD7A-DB4D-B992-F544F3EFB0F9}" srcOrd="2" destOrd="0" presId="urn:microsoft.com/office/officeart/2005/8/layout/orgChart1"/>
    <dgm:cxn modelId="{66FD2855-5F99-5F4F-A460-B91D6F16F97F}" type="presParOf" srcId="{921954DE-5911-7B47-B5A0-0A54CE8BB2CA}" destId="{6EC1F70D-8AC7-5241-B451-930BA760087A}"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810E8F-B052-4461-8645-908E2E879BA8}"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85A4B20-075E-4F4F-8616-431BE46C5D6E}">
      <dgm:prSet custT="1"/>
      <dgm:spPr/>
      <dgm:t>
        <a:bodyPr/>
        <a:lstStyle/>
        <a:p>
          <a:r>
            <a:rPr lang="en-GB" sz="1600" b="1" i="0" dirty="0"/>
            <a:t>Language differences</a:t>
          </a:r>
          <a:endParaRPr lang="en-US" sz="1600" dirty="0"/>
        </a:p>
      </dgm:t>
    </dgm:pt>
    <dgm:pt modelId="{C7342105-2C8E-4987-B74B-A4C3876017A4}" type="parTrans" cxnId="{686CFB6C-3891-482E-84E7-9ADD97759B63}">
      <dgm:prSet/>
      <dgm:spPr/>
      <dgm:t>
        <a:bodyPr/>
        <a:lstStyle/>
        <a:p>
          <a:endParaRPr lang="en-US"/>
        </a:p>
      </dgm:t>
    </dgm:pt>
    <dgm:pt modelId="{5E845C3D-F3FD-4FF1-834E-68EDA817EBE3}" type="sibTrans" cxnId="{686CFB6C-3891-482E-84E7-9ADD97759B63}">
      <dgm:prSet/>
      <dgm:spPr/>
      <dgm:t>
        <a:bodyPr/>
        <a:lstStyle/>
        <a:p>
          <a:endParaRPr lang="en-US"/>
        </a:p>
      </dgm:t>
    </dgm:pt>
    <dgm:pt modelId="{829F96BF-1E98-425B-9216-9EEB438D7347}">
      <dgm:prSet/>
      <dgm:spPr/>
      <dgm:t>
        <a:bodyPr/>
        <a:lstStyle/>
        <a:p>
          <a:r>
            <a:rPr lang="en-GB" b="1" i="0" dirty="0"/>
            <a:t>Emotional barriers and taboos.</a:t>
          </a:r>
          <a:r>
            <a:rPr lang="en-GB" b="0" i="0" dirty="0"/>
            <a:t> Some people may find it difficult to express their emotions and some topics may be completely 'off-limits' or taboo. </a:t>
          </a:r>
          <a:endParaRPr lang="en-US" dirty="0"/>
        </a:p>
      </dgm:t>
    </dgm:pt>
    <dgm:pt modelId="{55E39B2D-C779-4029-A708-F4A150CEFE5D}" type="parTrans" cxnId="{040DE3A1-E888-4C72-B1DB-5520FF6B2864}">
      <dgm:prSet/>
      <dgm:spPr/>
      <dgm:t>
        <a:bodyPr/>
        <a:lstStyle/>
        <a:p>
          <a:endParaRPr lang="en-US"/>
        </a:p>
      </dgm:t>
    </dgm:pt>
    <dgm:pt modelId="{C8312C20-2740-44A1-A821-571B416619AB}" type="sibTrans" cxnId="{040DE3A1-E888-4C72-B1DB-5520FF6B2864}">
      <dgm:prSet/>
      <dgm:spPr/>
      <dgm:t>
        <a:bodyPr/>
        <a:lstStyle/>
        <a:p>
          <a:endParaRPr lang="en-US"/>
        </a:p>
      </dgm:t>
    </dgm:pt>
    <dgm:pt modelId="{A21D5D3E-0C53-48C7-829C-B56DF5411D2D}">
      <dgm:prSet custT="1"/>
      <dgm:spPr/>
      <dgm:t>
        <a:bodyPr/>
        <a:lstStyle/>
        <a:p>
          <a:r>
            <a:rPr lang="en-GB" sz="1800" b="1" i="0" dirty="0"/>
            <a:t>Lack of attention, interest, distractions</a:t>
          </a:r>
          <a:endParaRPr lang="en-US" sz="1800" dirty="0"/>
        </a:p>
      </dgm:t>
    </dgm:pt>
    <dgm:pt modelId="{F321B86E-AA29-4E9D-9A0A-0FB66191641F}" type="parTrans" cxnId="{D9C7EE9F-802D-4287-81C9-E73CB1639FB1}">
      <dgm:prSet/>
      <dgm:spPr/>
      <dgm:t>
        <a:bodyPr/>
        <a:lstStyle/>
        <a:p>
          <a:endParaRPr lang="en-US"/>
        </a:p>
      </dgm:t>
    </dgm:pt>
    <dgm:pt modelId="{E879FD3E-60F5-440E-9875-4C238536A1E6}" type="sibTrans" cxnId="{D9C7EE9F-802D-4287-81C9-E73CB1639FB1}">
      <dgm:prSet/>
      <dgm:spPr/>
      <dgm:t>
        <a:bodyPr/>
        <a:lstStyle/>
        <a:p>
          <a:endParaRPr lang="en-US"/>
        </a:p>
      </dgm:t>
    </dgm:pt>
    <dgm:pt modelId="{03E9A924-2F94-43F0-B71F-F44DC6648219}">
      <dgm:prSet custT="1"/>
      <dgm:spPr/>
      <dgm:t>
        <a:bodyPr/>
        <a:lstStyle/>
        <a:p>
          <a:r>
            <a:rPr lang="en-GB" sz="1800" b="1" i="0" dirty="0"/>
            <a:t>Differences in perception and viewpoint.</a:t>
          </a:r>
          <a:endParaRPr lang="en-US" sz="1800" dirty="0"/>
        </a:p>
      </dgm:t>
    </dgm:pt>
    <dgm:pt modelId="{124A835D-8167-41EA-A7E8-8C8895E744DE}" type="parTrans" cxnId="{9B837F2D-866C-44C7-91D2-607278EB5FD9}">
      <dgm:prSet/>
      <dgm:spPr/>
      <dgm:t>
        <a:bodyPr/>
        <a:lstStyle/>
        <a:p>
          <a:endParaRPr lang="en-US"/>
        </a:p>
      </dgm:t>
    </dgm:pt>
    <dgm:pt modelId="{A4FAC4C1-1E45-470D-85B2-B01A161E31D1}" type="sibTrans" cxnId="{9B837F2D-866C-44C7-91D2-607278EB5FD9}">
      <dgm:prSet/>
      <dgm:spPr/>
      <dgm:t>
        <a:bodyPr/>
        <a:lstStyle/>
        <a:p>
          <a:endParaRPr lang="en-US"/>
        </a:p>
      </dgm:t>
    </dgm:pt>
    <dgm:pt modelId="{9C7650B4-4445-440D-8808-E06362FA8531}">
      <dgm:prSet custT="1"/>
      <dgm:spPr/>
      <dgm:t>
        <a:bodyPr/>
        <a:lstStyle/>
        <a:p>
          <a:r>
            <a:rPr lang="en-GB" sz="1800" b="1" i="0" dirty="0"/>
            <a:t>Physical disabilities such as hearing problems or speech difficulties</a:t>
          </a:r>
          <a:r>
            <a:rPr lang="en-GB" sz="1100" b="1" i="0" dirty="0"/>
            <a:t>.</a:t>
          </a:r>
          <a:endParaRPr lang="en-US" sz="1100" dirty="0"/>
        </a:p>
      </dgm:t>
    </dgm:pt>
    <dgm:pt modelId="{E4469538-780A-458F-BDF4-7748EFF16290}" type="parTrans" cxnId="{99A73C00-7994-4536-9381-B7F8C35F16BA}">
      <dgm:prSet/>
      <dgm:spPr/>
      <dgm:t>
        <a:bodyPr/>
        <a:lstStyle/>
        <a:p>
          <a:endParaRPr lang="en-US"/>
        </a:p>
      </dgm:t>
    </dgm:pt>
    <dgm:pt modelId="{1C89FB9B-C4B7-4641-B75F-0C152DEFAF51}" type="sibTrans" cxnId="{99A73C00-7994-4536-9381-B7F8C35F16BA}">
      <dgm:prSet/>
      <dgm:spPr/>
      <dgm:t>
        <a:bodyPr/>
        <a:lstStyle/>
        <a:p>
          <a:endParaRPr lang="en-US"/>
        </a:p>
      </dgm:t>
    </dgm:pt>
    <dgm:pt modelId="{A8CBEC6E-AF9D-4546-9422-7CC01812729D}">
      <dgm:prSet/>
      <dgm:spPr/>
      <dgm:t>
        <a:bodyPr/>
        <a:lstStyle/>
        <a:p>
          <a:r>
            <a:rPr lang="en-GB" b="1" i="0" dirty="0"/>
            <a:t>Physical barriers to non-verbal communication.</a:t>
          </a:r>
          <a:r>
            <a:rPr lang="en-GB" b="0" i="0" dirty="0"/>
            <a:t> communication less effective. </a:t>
          </a:r>
        </a:p>
        <a:p>
          <a:r>
            <a:rPr lang="en-GB" b="0" i="0" dirty="0"/>
            <a:t>(Meir </a:t>
          </a:r>
          <a:r>
            <a:rPr lang="en-GB" b="0" i="0" dirty="0" err="1"/>
            <a:t>Liraz</a:t>
          </a:r>
          <a:r>
            <a:rPr lang="en-GB" b="0" i="0" dirty="0"/>
            <a:t>, 2019)</a:t>
          </a:r>
          <a:endParaRPr lang="en-US" dirty="0"/>
        </a:p>
      </dgm:t>
    </dgm:pt>
    <dgm:pt modelId="{CF2C5E98-DFE5-4421-AD85-C64B50BA91BE}" type="parTrans" cxnId="{6E34ACD6-00FD-46F4-B46C-F14F63B44C7B}">
      <dgm:prSet/>
      <dgm:spPr/>
      <dgm:t>
        <a:bodyPr/>
        <a:lstStyle/>
        <a:p>
          <a:endParaRPr lang="en-US"/>
        </a:p>
      </dgm:t>
    </dgm:pt>
    <dgm:pt modelId="{F27B6F1A-462F-4598-A02B-9E296489CEA5}" type="sibTrans" cxnId="{6E34ACD6-00FD-46F4-B46C-F14F63B44C7B}">
      <dgm:prSet/>
      <dgm:spPr/>
      <dgm:t>
        <a:bodyPr/>
        <a:lstStyle/>
        <a:p>
          <a:endParaRPr lang="en-US"/>
        </a:p>
      </dgm:t>
    </dgm:pt>
    <dgm:pt modelId="{B1CBE419-0A19-414A-AB32-71FB30059DE4}" type="pres">
      <dgm:prSet presAssocID="{08810E8F-B052-4461-8645-908E2E879BA8}" presName="diagram" presStyleCnt="0">
        <dgm:presLayoutVars>
          <dgm:dir/>
          <dgm:resizeHandles val="exact"/>
        </dgm:presLayoutVars>
      </dgm:prSet>
      <dgm:spPr/>
    </dgm:pt>
    <dgm:pt modelId="{67DB408F-4CD8-FE44-B277-A6C766C16A1E}" type="pres">
      <dgm:prSet presAssocID="{E85A4B20-075E-4F4F-8616-431BE46C5D6E}" presName="node" presStyleLbl="node1" presStyleIdx="0" presStyleCnt="6">
        <dgm:presLayoutVars>
          <dgm:bulletEnabled val="1"/>
        </dgm:presLayoutVars>
      </dgm:prSet>
      <dgm:spPr/>
    </dgm:pt>
    <dgm:pt modelId="{7E3A7AB0-319B-6B40-B572-8D04DD68A179}" type="pres">
      <dgm:prSet presAssocID="{5E845C3D-F3FD-4FF1-834E-68EDA817EBE3}" presName="sibTrans" presStyleCnt="0"/>
      <dgm:spPr/>
    </dgm:pt>
    <dgm:pt modelId="{FEE4286C-4185-F442-908E-37A8EF815127}" type="pres">
      <dgm:prSet presAssocID="{829F96BF-1E98-425B-9216-9EEB438D7347}" presName="node" presStyleLbl="node1" presStyleIdx="1" presStyleCnt="6">
        <dgm:presLayoutVars>
          <dgm:bulletEnabled val="1"/>
        </dgm:presLayoutVars>
      </dgm:prSet>
      <dgm:spPr/>
    </dgm:pt>
    <dgm:pt modelId="{820061CF-BE8F-FA4A-8B88-74C2CBC23FA9}" type="pres">
      <dgm:prSet presAssocID="{C8312C20-2740-44A1-A821-571B416619AB}" presName="sibTrans" presStyleCnt="0"/>
      <dgm:spPr/>
    </dgm:pt>
    <dgm:pt modelId="{2B2A6DE7-28CE-4040-90C9-3A705813A926}" type="pres">
      <dgm:prSet presAssocID="{A21D5D3E-0C53-48C7-829C-B56DF5411D2D}" presName="node" presStyleLbl="node1" presStyleIdx="2" presStyleCnt="6">
        <dgm:presLayoutVars>
          <dgm:bulletEnabled val="1"/>
        </dgm:presLayoutVars>
      </dgm:prSet>
      <dgm:spPr/>
    </dgm:pt>
    <dgm:pt modelId="{4FAA2913-5FA6-6649-8EC6-1EBA65B75725}" type="pres">
      <dgm:prSet presAssocID="{E879FD3E-60F5-440E-9875-4C238536A1E6}" presName="sibTrans" presStyleCnt="0"/>
      <dgm:spPr/>
    </dgm:pt>
    <dgm:pt modelId="{1B2E197F-82FB-E94F-BA48-AFC4BFF9DFE1}" type="pres">
      <dgm:prSet presAssocID="{03E9A924-2F94-43F0-B71F-F44DC6648219}" presName="node" presStyleLbl="node1" presStyleIdx="3" presStyleCnt="6">
        <dgm:presLayoutVars>
          <dgm:bulletEnabled val="1"/>
        </dgm:presLayoutVars>
      </dgm:prSet>
      <dgm:spPr/>
    </dgm:pt>
    <dgm:pt modelId="{B1A4F402-7831-AB47-A9FD-76D85FC82D06}" type="pres">
      <dgm:prSet presAssocID="{A4FAC4C1-1E45-470D-85B2-B01A161E31D1}" presName="sibTrans" presStyleCnt="0"/>
      <dgm:spPr/>
    </dgm:pt>
    <dgm:pt modelId="{FBB5AE67-4AD8-5B42-A7E6-8FEA9C904407}" type="pres">
      <dgm:prSet presAssocID="{9C7650B4-4445-440D-8808-E06362FA8531}" presName="node" presStyleLbl="node1" presStyleIdx="4" presStyleCnt="6">
        <dgm:presLayoutVars>
          <dgm:bulletEnabled val="1"/>
        </dgm:presLayoutVars>
      </dgm:prSet>
      <dgm:spPr/>
    </dgm:pt>
    <dgm:pt modelId="{BC4D5A16-6314-A24A-B05B-B007888370E8}" type="pres">
      <dgm:prSet presAssocID="{1C89FB9B-C4B7-4641-B75F-0C152DEFAF51}" presName="sibTrans" presStyleCnt="0"/>
      <dgm:spPr/>
    </dgm:pt>
    <dgm:pt modelId="{D9EE6BFD-ADF3-8748-A227-71A2A0BF45DF}" type="pres">
      <dgm:prSet presAssocID="{A8CBEC6E-AF9D-4546-9422-7CC01812729D}" presName="node" presStyleLbl="node1" presStyleIdx="5" presStyleCnt="6">
        <dgm:presLayoutVars>
          <dgm:bulletEnabled val="1"/>
        </dgm:presLayoutVars>
      </dgm:prSet>
      <dgm:spPr/>
    </dgm:pt>
  </dgm:ptLst>
  <dgm:cxnLst>
    <dgm:cxn modelId="{99A73C00-7994-4536-9381-B7F8C35F16BA}" srcId="{08810E8F-B052-4461-8645-908E2E879BA8}" destId="{9C7650B4-4445-440D-8808-E06362FA8531}" srcOrd="4" destOrd="0" parTransId="{E4469538-780A-458F-BDF4-7748EFF16290}" sibTransId="{1C89FB9B-C4B7-4641-B75F-0C152DEFAF51}"/>
    <dgm:cxn modelId="{DB32EE0B-F8B9-3045-BFB4-FADA73CEC9C8}" type="presOf" srcId="{A21D5D3E-0C53-48C7-829C-B56DF5411D2D}" destId="{2B2A6DE7-28CE-4040-90C9-3A705813A926}" srcOrd="0" destOrd="0" presId="urn:microsoft.com/office/officeart/2005/8/layout/default"/>
    <dgm:cxn modelId="{61D0A625-CE22-D142-9334-A7992E4EEDC8}" type="presOf" srcId="{829F96BF-1E98-425B-9216-9EEB438D7347}" destId="{FEE4286C-4185-F442-908E-37A8EF815127}" srcOrd="0" destOrd="0" presId="urn:microsoft.com/office/officeart/2005/8/layout/default"/>
    <dgm:cxn modelId="{9B837F2D-866C-44C7-91D2-607278EB5FD9}" srcId="{08810E8F-B052-4461-8645-908E2E879BA8}" destId="{03E9A924-2F94-43F0-B71F-F44DC6648219}" srcOrd="3" destOrd="0" parTransId="{124A835D-8167-41EA-A7E8-8C8895E744DE}" sibTransId="{A4FAC4C1-1E45-470D-85B2-B01A161E31D1}"/>
    <dgm:cxn modelId="{88BE7545-A9BC-8343-8471-5016F2A10E68}" type="presOf" srcId="{9C7650B4-4445-440D-8808-E06362FA8531}" destId="{FBB5AE67-4AD8-5B42-A7E6-8FEA9C904407}" srcOrd="0" destOrd="0" presId="urn:microsoft.com/office/officeart/2005/8/layout/default"/>
    <dgm:cxn modelId="{686CFB6C-3891-482E-84E7-9ADD97759B63}" srcId="{08810E8F-B052-4461-8645-908E2E879BA8}" destId="{E85A4B20-075E-4F4F-8616-431BE46C5D6E}" srcOrd="0" destOrd="0" parTransId="{C7342105-2C8E-4987-B74B-A4C3876017A4}" sibTransId="{5E845C3D-F3FD-4FF1-834E-68EDA817EBE3}"/>
    <dgm:cxn modelId="{DB126189-3C10-FB42-9900-A3C7853E9416}" type="presOf" srcId="{A8CBEC6E-AF9D-4546-9422-7CC01812729D}" destId="{D9EE6BFD-ADF3-8748-A227-71A2A0BF45DF}" srcOrd="0" destOrd="0" presId="urn:microsoft.com/office/officeart/2005/8/layout/default"/>
    <dgm:cxn modelId="{965A9F9B-42E1-9647-B2F3-F244FE8BF083}" type="presOf" srcId="{03E9A924-2F94-43F0-B71F-F44DC6648219}" destId="{1B2E197F-82FB-E94F-BA48-AFC4BFF9DFE1}" srcOrd="0" destOrd="0" presId="urn:microsoft.com/office/officeart/2005/8/layout/default"/>
    <dgm:cxn modelId="{D9C7EE9F-802D-4287-81C9-E73CB1639FB1}" srcId="{08810E8F-B052-4461-8645-908E2E879BA8}" destId="{A21D5D3E-0C53-48C7-829C-B56DF5411D2D}" srcOrd="2" destOrd="0" parTransId="{F321B86E-AA29-4E9D-9A0A-0FB66191641F}" sibTransId="{E879FD3E-60F5-440E-9875-4C238536A1E6}"/>
    <dgm:cxn modelId="{040DE3A1-E888-4C72-B1DB-5520FF6B2864}" srcId="{08810E8F-B052-4461-8645-908E2E879BA8}" destId="{829F96BF-1E98-425B-9216-9EEB438D7347}" srcOrd="1" destOrd="0" parTransId="{55E39B2D-C779-4029-A708-F4A150CEFE5D}" sibTransId="{C8312C20-2740-44A1-A821-571B416619AB}"/>
    <dgm:cxn modelId="{0E7A1EC0-2949-F147-949A-DD3790E47C3E}" type="presOf" srcId="{E85A4B20-075E-4F4F-8616-431BE46C5D6E}" destId="{67DB408F-4CD8-FE44-B277-A6C766C16A1E}" srcOrd="0" destOrd="0" presId="urn:microsoft.com/office/officeart/2005/8/layout/default"/>
    <dgm:cxn modelId="{6E34ACD6-00FD-46F4-B46C-F14F63B44C7B}" srcId="{08810E8F-B052-4461-8645-908E2E879BA8}" destId="{A8CBEC6E-AF9D-4546-9422-7CC01812729D}" srcOrd="5" destOrd="0" parTransId="{CF2C5E98-DFE5-4421-AD85-C64B50BA91BE}" sibTransId="{F27B6F1A-462F-4598-A02B-9E296489CEA5}"/>
    <dgm:cxn modelId="{8D7982E8-085E-AD41-9D80-24958CCA9E39}" type="presOf" srcId="{08810E8F-B052-4461-8645-908E2E879BA8}" destId="{B1CBE419-0A19-414A-AB32-71FB30059DE4}" srcOrd="0" destOrd="0" presId="urn:microsoft.com/office/officeart/2005/8/layout/default"/>
    <dgm:cxn modelId="{4F85AA86-1F61-5046-88BA-26BB8321D0C8}" type="presParOf" srcId="{B1CBE419-0A19-414A-AB32-71FB30059DE4}" destId="{67DB408F-4CD8-FE44-B277-A6C766C16A1E}" srcOrd="0" destOrd="0" presId="urn:microsoft.com/office/officeart/2005/8/layout/default"/>
    <dgm:cxn modelId="{5880CD74-FBD0-004D-9805-4CCAD2C792F8}" type="presParOf" srcId="{B1CBE419-0A19-414A-AB32-71FB30059DE4}" destId="{7E3A7AB0-319B-6B40-B572-8D04DD68A179}" srcOrd="1" destOrd="0" presId="urn:microsoft.com/office/officeart/2005/8/layout/default"/>
    <dgm:cxn modelId="{AFEE6FA8-2A9B-E24C-81A1-42CF2C2E5630}" type="presParOf" srcId="{B1CBE419-0A19-414A-AB32-71FB30059DE4}" destId="{FEE4286C-4185-F442-908E-37A8EF815127}" srcOrd="2" destOrd="0" presId="urn:microsoft.com/office/officeart/2005/8/layout/default"/>
    <dgm:cxn modelId="{FAFB71FD-17BF-A044-AA39-5088A09CF999}" type="presParOf" srcId="{B1CBE419-0A19-414A-AB32-71FB30059DE4}" destId="{820061CF-BE8F-FA4A-8B88-74C2CBC23FA9}" srcOrd="3" destOrd="0" presId="urn:microsoft.com/office/officeart/2005/8/layout/default"/>
    <dgm:cxn modelId="{53584C62-2EF8-5845-99DD-562E9AFE0B1B}" type="presParOf" srcId="{B1CBE419-0A19-414A-AB32-71FB30059DE4}" destId="{2B2A6DE7-28CE-4040-90C9-3A705813A926}" srcOrd="4" destOrd="0" presId="urn:microsoft.com/office/officeart/2005/8/layout/default"/>
    <dgm:cxn modelId="{8F5A38AA-AF8A-614C-82A7-F5821C8E1BA4}" type="presParOf" srcId="{B1CBE419-0A19-414A-AB32-71FB30059DE4}" destId="{4FAA2913-5FA6-6649-8EC6-1EBA65B75725}" srcOrd="5" destOrd="0" presId="urn:microsoft.com/office/officeart/2005/8/layout/default"/>
    <dgm:cxn modelId="{FB654373-EEDA-534C-9E53-02972D0E64F0}" type="presParOf" srcId="{B1CBE419-0A19-414A-AB32-71FB30059DE4}" destId="{1B2E197F-82FB-E94F-BA48-AFC4BFF9DFE1}" srcOrd="6" destOrd="0" presId="urn:microsoft.com/office/officeart/2005/8/layout/default"/>
    <dgm:cxn modelId="{1F2DDCD3-FBF7-204D-BD18-0458FCDE104A}" type="presParOf" srcId="{B1CBE419-0A19-414A-AB32-71FB30059DE4}" destId="{B1A4F402-7831-AB47-A9FD-76D85FC82D06}" srcOrd="7" destOrd="0" presId="urn:microsoft.com/office/officeart/2005/8/layout/default"/>
    <dgm:cxn modelId="{AFC9915C-103E-694A-9D49-3FB8B6EC3FB7}" type="presParOf" srcId="{B1CBE419-0A19-414A-AB32-71FB30059DE4}" destId="{FBB5AE67-4AD8-5B42-A7E6-8FEA9C904407}" srcOrd="8" destOrd="0" presId="urn:microsoft.com/office/officeart/2005/8/layout/default"/>
    <dgm:cxn modelId="{FD0F18D4-B002-234F-BB6A-3E89E5F71F59}" type="presParOf" srcId="{B1CBE419-0A19-414A-AB32-71FB30059DE4}" destId="{BC4D5A16-6314-A24A-B05B-B007888370E8}" srcOrd="9" destOrd="0" presId="urn:microsoft.com/office/officeart/2005/8/layout/default"/>
    <dgm:cxn modelId="{5E638730-B05F-6B4F-94FE-75CC914E06B3}" type="presParOf" srcId="{B1CBE419-0A19-414A-AB32-71FB30059DE4}" destId="{D9EE6BFD-ADF3-8748-A227-71A2A0BF45DF}"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774059-BD1E-3B4E-A19C-40056B0A9477}">
      <dsp:nvSpPr>
        <dsp:cNvPr id="0" name=""/>
        <dsp:cNvSpPr/>
      </dsp:nvSpPr>
      <dsp:spPr>
        <a:xfrm>
          <a:off x="3680209" y="2464932"/>
          <a:ext cx="2603775" cy="451894"/>
        </a:xfrm>
        <a:custGeom>
          <a:avLst/>
          <a:gdLst/>
          <a:ahLst/>
          <a:cxnLst/>
          <a:rect l="0" t="0" r="0" b="0"/>
          <a:pathLst>
            <a:path>
              <a:moveTo>
                <a:pt x="0" y="0"/>
              </a:moveTo>
              <a:lnTo>
                <a:pt x="0" y="225947"/>
              </a:lnTo>
              <a:lnTo>
                <a:pt x="2603775" y="225947"/>
              </a:lnTo>
              <a:lnTo>
                <a:pt x="2603775" y="45189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AFB37E5-CA6D-364A-A8B7-3215048605B2}">
      <dsp:nvSpPr>
        <dsp:cNvPr id="0" name=""/>
        <dsp:cNvSpPr/>
      </dsp:nvSpPr>
      <dsp:spPr>
        <a:xfrm>
          <a:off x="3634489" y="2464932"/>
          <a:ext cx="91440" cy="451894"/>
        </a:xfrm>
        <a:custGeom>
          <a:avLst/>
          <a:gdLst/>
          <a:ahLst/>
          <a:cxnLst/>
          <a:rect l="0" t="0" r="0" b="0"/>
          <a:pathLst>
            <a:path>
              <a:moveTo>
                <a:pt x="45720" y="0"/>
              </a:moveTo>
              <a:lnTo>
                <a:pt x="45720" y="45189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DFC893D-34CB-3C46-A3C7-65D735B21581}">
      <dsp:nvSpPr>
        <dsp:cNvPr id="0" name=""/>
        <dsp:cNvSpPr/>
      </dsp:nvSpPr>
      <dsp:spPr>
        <a:xfrm>
          <a:off x="1076434" y="2464932"/>
          <a:ext cx="2603775" cy="451894"/>
        </a:xfrm>
        <a:custGeom>
          <a:avLst/>
          <a:gdLst/>
          <a:ahLst/>
          <a:cxnLst/>
          <a:rect l="0" t="0" r="0" b="0"/>
          <a:pathLst>
            <a:path>
              <a:moveTo>
                <a:pt x="2603775" y="0"/>
              </a:moveTo>
              <a:lnTo>
                <a:pt x="2603775" y="225947"/>
              </a:lnTo>
              <a:lnTo>
                <a:pt x="0" y="225947"/>
              </a:lnTo>
              <a:lnTo>
                <a:pt x="0" y="45189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B4D76BB-CD0C-EB49-8300-688AC07A3CA9}">
      <dsp:nvSpPr>
        <dsp:cNvPr id="0" name=""/>
        <dsp:cNvSpPr/>
      </dsp:nvSpPr>
      <dsp:spPr>
        <a:xfrm>
          <a:off x="2604269" y="1388992"/>
          <a:ext cx="2151880" cy="107594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i="1" kern="1200" baseline="0" dirty="0"/>
            <a:t>What models of communications should Tom apply and why?</a:t>
          </a:r>
          <a:br>
            <a:rPr lang="en-US" sz="1400" i="1" kern="1200" baseline="0" dirty="0"/>
          </a:br>
          <a:br>
            <a:rPr lang="en-US" sz="1400" i="1" kern="1200" baseline="0" dirty="0"/>
          </a:br>
          <a:endParaRPr lang="en-GB" sz="1400" kern="1200" dirty="0"/>
        </a:p>
      </dsp:txBody>
      <dsp:txXfrm>
        <a:off x="2604269" y="1388992"/>
        <a:ext cx="2151880" cy="1075940"/>
      </dsp:txXfrm>
    </dsp:sp>
    <dsp:sp modelId="{7089E318-B4BA-D04A-9749-5AE46C62EBEC}">
      <dsp:nvSpPr>
        <dsp:cNvPr id="0" name=""/>
        <dsp:cNvSpPr/>
      </dsp:nvSpPr>
      <dsp:spPr>
        <a:xfrm>
          <a:off x="494" y="2916827"/>
          <a:ext cx="2151880" cy="107594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i="1" kern="1200" baseline="0" dirty="0"/>
            <a:t>Transactional model</a:t>
          </a:r>
          <a:endParaRPr lang="en-GB" sz="1400" kern="1200" dirty="0"/>
        </a:p>
      </dsp:txBody>
      <dsp:txXfrm>
        <a:off x="494" y="2916827"/>
        <a:ext cx="2151880" cy="1075940"/>
      </dsp:txXfrm>
    </dsp:sp>
    <dsp:sp modelId="{E9147F5A-5038-6E43-9FE4-21458974DB83}">
      <dsp:nvSpPr>
        <dsp:cNvPr id="0" name=""/>
        <dsp:cNvSpPr/>
      </dsp:nvSpPr>
      <dsp:spPr>
        <a:xfrm>
          <a:off x="2604269" y="2916827"/>
          <a:ext cx="2151880" cy="107594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i="1" kern="1200" baseline="0" dirty="0"/>
            <a:t>Interactive communication model</a:t>
          </a:r>
          <a:endParaRPr lang="en-GB" sz="1400" kern="1200" dirty="0"/>
        </a:p>
      </dsp:txBody>
      <dsp:txXfrm>
        <a:off x="2604269" y="2916827"/>
        <a:ext cx="2151880" cy="1075940"/>
      </dsp:txXfrm>
    </dsp:sp>
    <dsp:sp modelId="{9E08DF2F-FB9B-3B4C-B429-444BDC7D20FD}">
      <dsp:nvSpPr>
        <dsp:cNvPr id="0" name=""/>
        <dsp:cNvSpPr/>
      </dsp:nvSpPr>
      <dsp:spPr>
        <a:xfrm>
          <a:off x="5208044" y="2916827"/>
          <a:ext cx="2151880" cy="107594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i="1" kern="1200" baseline="0" dirty="0"/>
            <a:t>One way communication MODEL</a:t>
          </a:r>
          <a:endParaRPr lang="en-GB" sz="1400" kern="1200" dirty="0"/>
        </a:p>
      </dsp:txBody>
      <dsp:txXfrm>
        <a:off x="5208044" y="2916827"/>
        <a:ext cx="2151880" cy="10759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DB408F-4CD8-FE44-B277-A6C766C16A1E}">
      <dsp:nvSpPr>
        <dsp:cNvPr id="0" name=""/>
        <dsp:cNvSpPr/>
      </dsp:nvSpPr>
      <dsp:spPr>
        <a:xfrm>
          <a:off x="948450" y="2216"/>
          <a:ext cx="2706176" cy="162370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i="0" kern="1200" dirty="0"/>
            <a:t>Language differences</a:t>
          </a:r>
          <a:endParaRPr lang="en-US" sz="1600" kern="1200" dirty="0"/>
        </a:p>
      </dsp:txBody>
      <dsp:txXfrm>
        <a:off x="948450" y="2216"/>
        <a:ext cx="2706176" cy="1623705"/>
      </dsp:txXfrm>
    </dsp:sp>
    <dsp:sp modelId="{FEE4286C-4185-F442-908E-37A8EF815127}">
      <dsp:nvSpPr>
        <dsp:cNvPr id="0" name=""/>
        <dsp:cNvSpPr/>
      </dsp:nvSpPr>
      <dsp:spPr>
        <a:xfrm>
          <a:off x="3925244" y="2216"/>
          <a:ext cx="2706176" cy="162370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i="0" kern="1200" dirty="0"/>
            <a:t>Emotional barriers and taboos.</a:t>
          </a:r>
          <a:r>
            <a:rPr lang="en-GB" sz="1700" b="0" i="0" kern="1200" dirty="0"/>
            <a:t> Some people may find it difficult to express their emotions and some topics may be completely 'off-limits' or taboo. </a:t>
          </a:r>
          <a:endParaRPr lang="en-US" sz="1700" kern="1200" dirty="0"/>
        </a:p>
      </dsp:txBody>
      <dsp:txXfrm>
        <a:off x="3925244" y="2216"/>
        <a:ext cx="2706176" cy="1623705"/>
      </dsp:txXfrm>
    </dsp:sp>
    <dsp:sp modelId="{2B2A6DE7-28CE-4040-90C9-3A705813A926}">
      <dsp:nvSpPr>
        <dsp:cNvPr id="0" name=""/>
        <dsp:cNvSpPr/>
      </dsp:nvSpPr>
      <dsp:spPr>
        <a:xfrm>
          <a:off x="6902038" y="2216"/>
          <a:ext cx="2706176" cy="162370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Lack of attention, interest, distractions</a:t>
          </a:r>
          <a:endParaRPr lang="en-US" sz="1800" kern="1200" dirty="0"/>
        </a:p>
      </dsp:txBody>
      <dsp:txXfrm>
        <a:off x="6902038" y="2216"/>
        <a:ext cx="2706176" cy="1623705"/>
      </dsp:txXfrm>
    </dsp:sp>
    <dsp:sp modelId="{1B2E197F-82FB-E94F-BA48-AFC4BFF9DFE1}">
      <dsp:nvSpPr>
        <dsp:cNvPr id="0" name=""/>
        <dsp:cNvSpPr/>
      </dsp:nvSpPr>
      <dsp:spPr>
        <a:xfrm>
          <a:off x="948450" y="1896539"/>
          <a:ext cx="2706176" cy="162370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Differences in perception and viewpoint.</a:t>
          </a:r>
          <a:endParaRPr lang="en-US" sz="1800" kern="1200" dirty="0"/>
        </a:p>
      </dsp:txBody>
      <dsp:txXfrm>
        <a:off x="948450" y="1896539"/>
        <a:ext cx="2706176" cy="1623705"/>
      </dsp:txXfrm>
    </dsp:sp>
    <dsp:sp modelId="{FBB5AE67-4AD8-5B42-A7E6-8FEA9C904407}">
      <dsp:nvSpPr>
        <dsp:cNvPr id="0" name=""/>
        <dsp:cNvSpPr/>
      </dsp:nvSpPr>
      <dsp:spPr>
        <a:xfrm>
          <a:off x="3925244" y="1896539"/>
          <a:ext cx="2706176" cy="162370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Physical disabilities such as hearing problems or speech difficulties</a:t>
          </a:r>
          <a:r>
            <a:rPr lang="en-GB" sz="1100" b="1" i="0" kern="1200" dirty="0"/>
            <a:t>.</a:t>
          </a:r>
          <a:endParaRPr lang="en-US" sz="1100" kern="1200" dirty="0"/>
        </a:p>
      </dsp:txBody>
      <dsp:txXfrm>
        <a:off x="3925244" y="1896539"/>
        <a:ext cx="2706176" cy="1623705"/>
      </dsp:txXfrm>
    </dsp:sp>
    <dsp:sp modelId="{D9EE6BFD-ADF3-8748-A227-71A2A0BF45DF}">
      <dsp:nvSpPr>
        <dsp:cNvPr id="0" name=""/>
        <dsp:cNvSpPr/>
      </dsp:nvSpPr>
      <dsp:spPr>
        <a:xfrm>
          <a:off x="6902038" y="1896539"/>
          <a:ext cx="2706176" cy="162370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i="0" kern="1200" dirty="0"/>
            <a:t>Physical barriers to non-verbal communication.</a:t>
          </a:r>
          <a:r>
            <a:rPr lang="en-GB" sz="1700" b="0" i="0" kern="1200" dirty="0"/>
            <a:t> communication less effective. </a:t>
          </a:r>
        </a:p>
        <a:p>
          <a:pPr marL="0" lvl="0" indent="0" algn="ctr" defTabSz="755650">
            <a:lnSpc>
              <a:spcPct val="90000"/>
            </a:lnSpc>
            <a:spcBef>
              <a:spcPct val="0"/>
            </a:spcBef>
            <a:spcAft>
              <a:spcPct val="35000"/>
            </a:spcAft>
            <a:buNone/>
          </a:pPr>
          <a:r>
            <a:rPr lang="en-GB" sz="1700" b="0" i="0" kern="1200" dirty="0"/>
            <a:t>(Meir </a:t>
          </a:r>
          <a:r>
            <a:rPr lang="en-GB" sz="1700" b="0" i="0" kern="1200" dirty="0" err="1"/>
            <a:t>Liraz</a:t>
          </a:r>
          <a:r>
            <a:rPr lang="en-GB" sz="1700" b="0" i="0" kern="1200" dirty="0"/>
            <a:t>, 2019)</a:t>
          </a:r>
          <a:endParaRPr lang="en-US" sz="1700" kern="1200" dirty="0"/>
        </a:p>
      </dsp:txBody>
      <dsp:txXfrm>
        <a:off x="6902038" y="1896539"/>
        <a:ext cx="2706176" cy="1623705"/>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11/14/22</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491760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11/14/22</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5810937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11/14/22</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3614020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11/14/22</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5650372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11/14/22</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7861774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11/14/22</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68781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11/14/22</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514353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11/14/22</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985817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11/14/22</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244317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11/14/22</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637497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11/14/22</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1251496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11/14/22</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307001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11/14/22</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441513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11/14/22</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3903883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11/14/22</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945264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11/14/22</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759831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11/14/22</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807854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11/14/22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1623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11/14/22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394775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11/14/22</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234510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11/14/22</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200260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11/14/22</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6448715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11/14/22</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12956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11/14/22</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3414874967"/>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00" r:id="rId5"/>
    <p:sldLayoutId id="2147483701" r:id="rId6"/>
    <p:sldLayoutId id="2147483702" r:id="rId7"/>
    <p:sldLayoutId id="2147483703" r:id="rId8"/>
    <p:sldLayoutId id="2147483704" r:id="rId9"/>
    <p:sldLayoutId id="2147483705" r:id="rId10"/>
    <p:sldLayoutId id="2147483706"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11/14/22</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221377278"/>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75" r:id="rId5"/>
    <p:sldLayoutId id="2147483676" r:id="rId6"/>
    <p:sldLayoutId id="2147483682" r:id="rId7"/>
    <p:sldLayoutId id="2147483677" r:id="rId8"/>
    <p:sldLayoutId id="2147483678" r:id="rId9"/>
    <p:sldLayoutId id="2147483679" r:id="rId10"/>
    <p:sldLayoutId id="2147483680" r:id="rId11"/>
    <p:sldLayoutId id="2147483681"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Communication%20Theory%20(2014).%20Aristotle&#8217;s%20Communication%20Model.%20%5bonline%5d%20Communication%20Theory.%20Available%20at:%20https:/www.communicationtheory.org/aristotle%E2%80%99s-communication-model/.%20%20&#8204;" TargetMode="External"/><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Business%20Communication%20Course.%20(n.d.).%20What%20is%20upward%20communication?%20%5bonline%5d%20Available%20at:%20https://communication-business.blogspot.com/2012/01/what-is-upward-communication.html%20%5bAccessed%2012%20Nov.%202022%5d.%20%20&#8204;"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4">
            <a:extLst>
              <a:ext uri="{FF2B5EF4-FFF2-40B4-BE49-F238E27FC236}">
                <a16:creationId xmlns:a16="http://schemas.microsoft.com/office/drawing/2014/main" id="{2096EABF-579F-4307-8952-04905085F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lourful light bulb with business icons">
            <a:extLst>
              <a:ext uri="{FF2B5EF4-FFF2-40B4-BE49-F238E27FC236}">
                <a16:creationId xmlns:a16="http://schemas.microsoft.com/office/drawing/2014/main" id="{79528891-18B5-9CAC-7E39-EE1D6CDEF750}"/>
              </a:ext>
            </a:extLst>
          </p:cNvPr>
          <p:cNvPicPr>
            <a:picLocks noChangeAspect="1"/>
          </p:cNvPicPr>
          <p:nvPr/>
        </p:nvPicPr>
        <p:blipFill rotWithShape="1">
          <a:blip r:embed="rId2"/>
          <a:srcRect t="12769" b="7052"/>
          <a:stretch/>
        </p:blipFill>
        <p:spPr>
          <a:xfrm>
            <a:off x="-33559" y="-3643"/>
            <a:ext cx="12225558" cy="6861643"/>
          </a:xfrm>
          <a:prstGeom prst="rect">
            <a:avLst/>
          </a:prstGeom>
        </p:spPr>
      </p:pic>
      <p:sp>
        <p:nvSpPr>
          <p:cNvPr id="34" name="Rectangle 23">
            <a:extLst>
              <a:ext uri="{FF2B5EF4-FFF2-40B4-BE49-F238E27FC236}">
                <a16:creationId xmlns:a16="http://schemas.microsoft.com/office/drawing/2014/main" id="{233D9D3E-2FB8-42AA-B5E5-1EAB4DA92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3556" y="-14280"/>
            <a:ext cx="4615080" cy="687227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2240216 w 5664007"/>
              <a:gd name="connsiteY0" fmla="*/ 0 h 6857998"/>
              <a:gd name="connsiteX1" fmla="*/ 5664007 w 5664007"/>
              <a:gd name="connsiteY1" fmla="*/ 0 h 6857998"/>
              <a:gd name="connsiteX2" fmla="*/ 5664007 w 5664007"/>
              <a:gd name="connsiteY2" fmla="*/ 6857998 h 6857998"/>
              <a:gd name="connsiteX3" fmla="*/ 0 w 5664007"/>
              <a:gd name="connsiteY3" fmla="*/ 6846045 h 6857998"/>
              <a:gd name="connsiteX4" fmla="*/ 2240216 w 5664007"/>
              <a:gd name="connsiteY4" fmla="*/ 0 h 6857998"/>
              <a:gd name="connsiteX0" fmla="*/ 2170935 w 5594726"/>
              <a:gd name="connsiteY0" fmla="*/ 0 h 6865085"/>
              <a:gd name="connsiteX1" fmla="*/ 5594726 w 5594726"/>
              <a:gd name="connsiteY1" fmla="*/ 0 h 6865085"/>
              <a:gd name="connsiteX2" fmla="*/ 5594726 w 5594726"/>
              <a:gd name="connsiteY2" fmla="*/ 6857998 h 6865085"/>
              <a:gd name="connsiteX3" fmla="*/ 0 w 5594726"/>
              <a:gd name="connsiteY3" fmla="*/ 6865085 h 6865085"/>
              <a:gd name="connsiteX4" fmla="*/ 2170935 w 5594726"/>
              <a:gd name="connsiteY4" fmla="*/ 0 h 6865085"/>
              <a:gd name="connsiteX0" fmla="*/ 2170935 w 5594726"/>
              <a:gd name="connsiteY0" fmla="*/ 0 h 6868625"/>
              <a:gd name="connsiteX1" fmla="*/ 5594726 w 5594726"/>
              <a:gd name="connsiteY1" fmla="*/ 0 h 6868625"/>
              <a:gd name="connsiteX2" fmla="*/ 5594726 w 5594726"/>
              <a:gd name="connsiteY2" fmla="*/ 6868625 h 6868625"/>
              <a:gd name="connsiteX3" fmla="*/ 0 w 5594726"/>
              <a:gd name="connsiteY3" fmla="*/ 6865085 h 6868625"/>
              <a:gd name="connsiteX4" fmla="*/ 2170935 w 5594726"/>
              <a:gd name="connsiteY4" fmla="*/ 0 h 68686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94726" h="6868625">
                <a:moveTo>
                  <a:pt x="2170935" y="0"/>
                </a:moveTo>
                <a:lnTo>
                  <a:pt x="5594726" y="0"/>
                </a:lnTo>
                <a:lnTo>
                  <a:pt x="5594726" y="6868625"/>
                </a:lnTo>
                <a:lnTo>
                  <a:pt x="0" y="6865085"/>
                </a:lnTo>
                <a:lnTo>
                  <a:pt x="2170935"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418FE0-EE99-0DA2-F7B5-11C5B2D2A047}"/>
              </a:ext>
            </a:extLst>
          </p:cNvPr>
          <p:cNvSpPr>
            <a:spLocks noGrp="1"/>
          </p:cNvSpPr>
          <p:nvPr>
            <p:ph type="ctrTitle"/>
          </p:nvPr>
        </p:nvSpPr>
        <p:spPr>
          <a:xfrm>
            <a:off x="533399" y="1040003"/>
            <a:ext cx="3281149" cy="3150159"/>
          </a:xfrm>
        </p:spPr>
        <p:txBody>
          <a:bodyPr anchor="t">
            <a:normAutofit/>
          </a:bodyPr>
          <a:lstStyle/>
          <a:p>
            <a:pPr algn="l"/>
            <a:r>
              <a:rPr lang="en-US" sz="1600" b="1" dirty="0"/>
              <a:t>Module</a:t>
            </a:r>
            <a:r>
              <a:rPr lang="en-US" sz="1600" dirty="0"/>
              <a:t>: </a:t>
            </a:r>
            <a:r>
              <a:rPr lang="en-US" sz="1600" dirty="0" err="1"/>
              <a:t>efective</a:t>
            </a:r>
            <a:r>
              <a:rPr lang="en-US" sz="1600" dirty="0"/>
              <a:t> team working and communication</a:t>
            </a:r>
            <a:br>
              <a:rPr lang="en-US" sz="1600" dirty="0"/>
            </a:br>
            <a:br>
              <a:rPr lang="en-US" sz="1600" dirty="0"/>
            </a:br>
            <a:r>
              <a:rPr lang="en-US" sz="1600" b="1" dirty="0"/>
              <a:t>teacher</a:t>
            </a:r>
            <a:r>
              <a:rPr lang="en-US" sz="1600" dirty="0"/>
              <a:t>: Akash </a:t>
            </a:r>
            <a:r>
              <a:rPr lang="en-US" sz="1600" dirty="0" err="1"/>
              <a:t>puranik</a:t>
            </a:r>
            <a:br>
              <a:rPr lang="en-US" sz="1600" dirty="0"/>
            </a:br>
            <a:br>
              <a:rPr lang="en-US" sz="1600" dirty="0"/>
            </a:br>
            <a:br>
              <a:rPr lang="en-US" sz="1600" dirty="0"/>
            </a:br>
            <a:br>
              <a:rPr lang="en-US" sz="1600" dirty="0"/>
            </a:br>
            <a:r>
              <a:rPr lang="en-US" sz="1600" b="1" dirty="0"/>
              <a:t>Student name</a:t>
            </a:r>
            <a:r>
              <a:rPr lang="en-US" sz="1600" dirty="0"/>
              <a:t>: </a:t>
            </a:r>
            <a:br>
              <a:rPr lang="en-US" sz="1600" dirty="0"/>
            </a:br>
            <a:r>
              <a:rPr lang="en-US" sz="1600" dirty="0"/>
              <a:t>Teodor </a:t>
            </a:r>
            <a:r>
              <a:rPr lang="en-US" sz="1600" dirty="0" err="1"/>
              <a:t>nuca</a:t>
            </a:r>
            <a:br>
              <a:rPr lang="en-US" sz="1600" dirty="0"/>
            </a:br>
            <a:r>
              <a:rPr lang="en-US" sz="1600" dirty="0" err="1"/>
              <a:t>doina</a:t>
            </a:r>
            <a:r>
              <a:rPr lang="en-US" sz="1600" dirty="0"/>
              <a:t> </a:t>
            </a:r>
            <a:r>
              <a:rPr lang="en-US" sz="1600" dirty="0" err="1"/>
              <a:t>istrati</a:t>
            </a:r>
            <a:br>
              <a:rPr lang="en-US" sz="1600" dirty="0"/>
            </a:br>
            <a:r>
              <a:rPr lang="en-US" sz="1600" dirty="0" err="1"/>
              <a:t>ioana</a:t>
            </a:r>
            <a:r>
              <a:rPr lang="en-US" sz="1600" dirty="0"/>
              <a:t> </a:t>
            </a:r>
            <a:r>
              <a:rPr lang="en-US" sz="1600" dirty="0" err="1"/>
              <a:t>vasiliu</a:t>
            </a:r>
            <a:br>
              <a:rPr lang="en-US" sz="1600" dirty="0"/>
            </a:br>
            <a:r>
              <a:rPr lang="en-US" sz="1600" dirty="0" err="1"/>
              <a:t>costel</a:t>
            </a:r>
            <a:r>
              <a:rPr lang="en-US" sz="1600" dirty="0"/>
              <a:t> Lucian </a:t>
            </a:r>
            <a:r>
              <a:rPr lang="en-US" sz="1600" dirty="0" err="1"/>
              <a:t>isop</a:t>
            </a:r>
            <a:endParaRPr lang="en-US" sz="1600" dirty="0"/>
          </a:p>
        </p:txBody>
      </p:sp>
      <p:sp>
        <p:nvSpPr>
          <p:cNvPr id="3" name="Subtitle 2">
            <a:extLst>
              <a:ext uri="{FF2B5EF4-FFF2-40B4-BE49-F238E27FC236}">
                <a16:creationId xmlns:a16="http://schemas.microsoft.com/office/drawing/2014/main" id="{5B02737D-8057-59E0-1C38-249025DC5CFC}"/>
              </a:ext>
            </a:extLst>
          </p:cNvPr>
          <p:cNvSpPr>
            <a:spLocks noGrp="1"/>
          </p:cNvSpPr>
          <p:nvPr>
            <p:ph type="subTitle" idx="1"/>
          </p:nvPr>
        </p:nvSpPr>
        <p:spPr>
          <a:xfrm>
            <a:off x="502732" y="4240404"/>
            <a:ext cx="2454227" cy="1577592"/>
          </a:xfrm>
        </p:spPr>
        <p:txBody>
          <a:bodyPr>
            <a:normAutofit/>
          </a:bodyPr>
          <a:lstStyle/>
          <a:p>
            <a:pPr algn="l"/>
            <a:r>
              <a:rPr lang="en-US" sz="1600" dirty="0"/>
              <a:t>Title: strategies for effective communication in a business setting </a:t>
            </a:r>
          </a:p>
        </p:txBody>
      </p:sp>
      <p:cxnSp>
        <p:nvCxnSpPr>
          <p:cNvPr id="36" name="Straight Connector 28">
            <a:extLst>
              <a:ext uri="{FF2B5EF4-FFF2-40B4-BE49-F238E27FC236}">
                <a16:creationId xmlns:a16="http://schemas.microsoft.com/office/drawing/2014/main" id="{69FBE6D3-8499-4BE7-8C12-1BA9F0150E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3558" y="0"/>
            <a:ext cx="6705601" cy="8096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35C1B90-3208-4854-BFDE-310A02639F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14060" y="1"/>
            <a:ext cx="510363" cy="68579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FB20B9B-B58D-4A05-87A2-6F8C78BD7C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602477" y="365123"/>
            <a:ext cx="589522" cy="64928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8CC7CE6-73AD-436F-BC95-066CC95065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9340702" y="-10737"/>
            <a:ext cx="2851297" cy="16800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0192C383-6990-4C74-A5FF-EAB4A1EA29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33557" y="6045958"/>
            <a:ext cx="6876857" cy="81204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9707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7">
            <a:extLst>
              <a:ext uri="{FF2B5EF4-FFF2-40B4-BE49-F238E27FC236}">
                <a16:creationId xmlns:a16="http://schemas.microsoft.com/office/drawing/2014/main" id="{81775E6C-9FE7-4AE4-ABE7-2568D95DE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3">
            <a:extLst>
              <a:ext uri="{FF2B5EF4-FFF2-40B4-BE49-F238E27FC236}">
                <a16:creationId xmlns:a16="http://schemas.microsoft.com/office/drawing/2014/main" id="{8CECB99A-E2AB-482F-A307-487955310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650"/>
            <a:ext cx="5676966" cy="6869953"/>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30885" h="6869951">
                <a:moveTo>
                  <a:pt x="1754909" y="0"/>
                </a:moveTo>
                <a:lnTo>
                  <a:pt x="6430885" y="11953"/>
                </a:lnTo>
                <a:lnTo>
                  <a:pt x="6430885" y="6869951"/>
                </a:lnTo>
                <a:lnTo>
                  <a:pt x="0" y="6869951"/>
                </a:lnTo>
                <a:lnTo>
                  <a:pt x="1754909"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8A600B-06D6-E794-021F-6535E974F15D}"/>
              </a:ext>
            </a:extLst>
          </p:cNvPr>
          <p:cNvSpPr>
            <a:spLocks noGrp="1"/>
          </p:cNvSpPr>
          <p:nvPr>
            <p:ph type="title"/>
          </p:nvPr>
        </p:nvSpPr>
        <p:spPr>
          <a:xfrm>
            <a:off x="883920" y="800849"/>
            <a:ext cx="4065767" cy="3510553"/>
          </a:xfrm>
        </p:spPr>
        <p:txBody>
          <a:bodyPr anchor="t">
            <a:normAutofit/>
          </a:bodyPr>
          <a:lstStyle/>
          <a:p>
            <a:r>
              <a:rPr lang="en-US" sz="5400" dirty="0"/>
              <a:t>Case of study</a:t>
            </a:r>
          </a:p>
        </p:txBody>
      </p:sp>
      <p:sp>
        <p:nvSpPr>
          <p:cNvPr id="3" name="Content Placeholder 2">
            <a:extLst>
              <a:ext uri="{FF2B5EF4-FFF2-40B4-BE49-F238E27FC236}">
                <a16:creationId xmlns:a16="http://schemas.microsoft.com/office/drawing/2014/main" id="{C231BC67-7E5B-9DA7-50A3-E7BB264BDC3D}"/>
              </a:ext>
            </a:extLst>
          </p:cNvPr>
          <p:cNvSpPr>
            <a:spLocks noGrp="1"/>
          </p:cNvSpPr>
          <p:nvPr>
            <p:ph idx="1"/>
          </p:nvPr>
        </p:nvSpPr>
        <p:spPr>
          <a:xfrm>
            <a:off x="5895753" y="533400"/>
            <a:ext cx="5458046" cy="5791200"/>
          </a:xfrm>
        </p:spPr>
        <p:txBody>
          <a:bodyPr anchor="ctr">
            <a:normAutofit/>
          </a:bodyPr>
          <a:lstStyle/>
          <a:p>
            <a:r>
              <a:rPr lang="en-GB" dirty="0"/>
              <a:t>Amazon a global e-commerce giant has set an ambitious target of opening three large warehouses across major cities in Europe: London, Paris, and Berlin. This ambitious project aims to foster fast and reliable delivery services across Europe and is led by Tom Jackson. </a:t>
            </a:r>
          </a:p>
          <a:p>
            <a:r>
              <a:rPr lang="en-GB" dirty="0"/>
              <a:t>Tom is required to build a team before embarking on this project and to divide tasks and obligation for all members of the team to achieve. </a:t>
            </a:r>
          </a:p>
          <a:p>
            <a:r>
              <a:rPr lang="en-GB" dirty="0"/>
              <a:t>Our group want to help Tom choosing best strategy to improve best communication with project team members.</a:t>
            </a:r>
          </a:p>
          <a:p>
            <a:endParaRPr lang="en-US" dirty="0"/>
          </a:p>
        </p:txBody>
      </p:sp>
      <p:cxnSp>
        <p:nvCxnSpPr>
          <p:cNvPr id="40" name="Straight Connector 11">
            <a:extLst>
              <a:ext uri="{FF2B5EF4-FFF2-40B4-BE49-F238E27FC236}">
                <a16:creationId xmlns:a16="http://schemas.microsoft.com/office/drawing/2014/main" id="{E8A66062-E0FE-4EE7-9840-EC05B87ACF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4541520"/>
            <a:ext cx="5895754" cy="231050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13">
            <a:extLst>
              <a:ext uri="{FF2B5EF4-FFF2-40B4-BE49-F238E27FC236}">
                <a16:creationId xmlns:a16="http://schemas.microsoft.com/office/drawing/2014/main" id="{A3B4C179-2540-4304-9C9C-2AAAA53EFD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2988236"/>
            <a:ext cx="2418079" cy="388769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02147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31" name="Straight Connector 103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33" name="Straight Connector 103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37" name="Straight Connector 103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39" name="Straight Connector 103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41" name="Straight Connector 104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43" name="Straight Connector 104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1045" name="Rectangle 1044">
            <a:extLst>
              <a:ext uri="{FF2B5EF4-FFF2-40B4-BE49-F238E27FC236}">
                <a16:creationId xmlns:a16="http://schemas.microsoft.com/office/drawing/2014/main" id="{10A34275-CD0A-499C-9600-C96742FA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47" name="Straight Connector 1046">
            <a:extLst>
              <a:ext uri="{FF2B5EF4-FFF2-40B4-BE49-F238E27FC236}">
                <a16:creationId xmlns:a16="http://schemas.microsoft.com/office/drawing/2014/main" id="{1852546B-EF97-46E8-A930-3A03341066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587" y="2720800"/>
            <a:ext cx="3470809" cy="41326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49" name="Straight Connector 1048">
            <a:extLst>
              <a:ext uri="{FF2B5EF4-FFF2-40B4-BE49-F238E27FC236}">
                <a16:creationId xmlns:a16="http://schemas.microsoft.com/office/drawing/2014/main" id="{12801F4A-0A74-45E0-8E5A-65A65252A3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40"/>
            <a:ext cx="1274412" cy="49672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51" name="Straight Connector 1050">
            <a:extLst>
              <a:ext uri="{FF2B5EF4-FFF2-40B4-BE49-F238E27FC236}">
                <a16:creationId xmlns:a16="http://schemas.microsoft.com/office/drawing/2014/main" id="{AD245F29-ABE7-4BB1-8164-5F4C4604B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257800" y="0"/>
            <a:ext cx="6926614" cy="112236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6D0C070-4996-7137-531F-44E99FCE525C}"/>
              </a:ext>
            </a:extLst>
          </p:cNvPr>
          <p:cNvSpPr>
            <a:spLocks noGrp="1"/>
          </p:cNvSpPr>
          <p:nvPr>
            <p:ph type="title"/>
          </p:nvPr>
        </p:nvSpPr>
        <p:spPr>
          <a:xfrm>
            <a:off x="8286014" y="1122363"/>
            <a:ext cx="3705447" cy="3840320"/>
          </a:xfrm>
        </p:spPr>
        <p:txBody>
          <a:bodyPr vert="horz" lIns="91440" tIns="45720" rIns="91440" bIns="45720" rtlCol="0" anchor="b">
            <a:normAutofit/>
          </a:bodyPr>
          <a:lstStyle/>
          <a:p>
            <a:r>
              <a:rPr lang="en-US" sz="4000" dirty="0"/>
              <a:t>Types of</a:t>
            </a:r>
            <a:br>
              <a:rPr lang="en-US" sz="4000" dirty="0"/>
            </a:br>
            <a:r>
              <a:rPr lang="en-US" sz="4000" dirty="0" err="1"/>
              <a:t>communic</a:t>
            </a:r>
            <a:r>
              <a:rPr lang="en-US" sz="4000" dirty="0"/>
              <a:t>-action</a:t>
            </a:r>
          </a:p>
        </p:txBody>
      </p:sp>
      <p:cxnSp>
        <p:nvCxnSpPr>
          <p:cNvPr id="1053" name="Straight Connector 1052">
            <a:extLst>
              <a:ext uri="{FF2B5EF4-FFF2-40B4-BE49-F238E27FC236}">
                <a16:creationId xmlns:a16="http://schemas.microsoft.com/office/drawing/2014/main" id="{CF00EEAF-0634-4EEB-81E5-9FBC2170F3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7102" y="6051582"/>
            <a:ext cx="4847312" cy="8064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55" name="Straight Connector 1054">
            <a:extLst>
              <a:ext uri="{FF2B5EF4-FFF2-40B4-BE49-F238E27FC236}">
                <a16:creationId xmlns:a16="http://schemas.microsoft.com/office/drawing/2014/main" id="{53E11676-332F-449D-9A03-6CE4ED25CC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225160" y="0"/>
            <a:ext cx="3541141"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1026" name="Picture 2" descr="10 Benefits of Effective Communication in the Workplace ...">
            <a:extLst>
              <a:ext uri="{FF2B5EF4-FFF2-40B4-BE49-F238E27FC236}">
                <a16:creationId xmlns:a16="http://schemas.microsoft.com/office/drawing/2014/main" id="{B8C96987-2218-39FE-004E-B55CCDF1A76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248929" y="528860"/>
            <a:ext cx="6680633" cy="57957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16247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3" name="Straight Connector 39">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5" name="Straight Connector 41">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43">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8" name="Straight Connector 45">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47">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0" name="Straight Connector 49">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1" name="Straight Connector 51">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72" name="Rectangle 53">
            <a:extLst>
              <a:ext uri="{FF2B5EF4-FFF2-40B4-BE49-F238E27FC236}">
                <a16:creationId xmlns:a16="http://schemas.microsoft.com/office/drawing/2014/main" id="{2096EABF-579F-4307-8952-04905085F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14CEBF7-CCB5-67B7-A2B3-1A57DC631BEC}"/>
              </a:ext>
            </a:extLst>
          </p:cNvPr>
          <p:cNvPicPr>
            <a:picLocks noChangeAspect="1"/>
          </p:cNvPicPr>
          <p:nvPr/>
        </p:nvPicPr>
        <p:blipFill rotWithShape="1">
          <a:blip r:embed="rId2"/>
          <a:srcRect t="222"/>
          <a:stretch/>
        </p:blipFill>
        <p:spPr>
          <a:xfrm>
            <a:off x="-33559" y="-3643"/>
            <a:ext cx="12225558" cy="6861643"/>
          </a:xfrm>
          <a:prstGeom prst="rect">
            <a:avLst/>
          </a:prstGeom>
        </p:spPr>
      </p:pic>
      <p:sp>
        <p:nvSpPr>
          <p:cNvPr id="73" name="Rectangle 23">
            <a:extLst>
              <a:ext uri="{FF2B5EF4-FFF2-40B4-BE49-F238E27FC236}">
                <a16:creationId xmlns:a16="http://schemas.microsoft.com/office/drawing/2014/main" id="{233D9D3E-2FB8-42AA-B5E5-1EAB4DA92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3556" y="-14280"/>
            <a:ext cx="4615080" cy="687227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2240216 w 5664007"/>
              <a:gd name="connsiteY0" fmla="*/ 0 h 6857998"/>
              <a:gd name="connsiteX1" fmla="*/ 5664007 w 5664007"/>
              <a:gd name="connsiteY1" fmla="*/ 0 h 6857998"/>
              <a:gd name="connsiteX2" fmla="*/ 5664007 w 5664007"/>
              <a:gd name="connsiteY2" fmla="*/ 6857998 h 6857998"/>
              <a:gd name="connsiteX3" fmla="*/ 0 w 5664007"/>
              <a:gd name="connsiteY3" fmla="*/ 6846045 h 6857998"/>
              <a:gd name="connsiteX4" fmla="*/ 2240216 w 5664007"/>
              <a:gd name="connsiteY4" fmla="*/ 0 h 6857998"/>
              <a:gd name="connsiteX0" fmla="*/ 2170935 w 5594726"/>
              <a:gd name="connsiteY0" fmla="*/ 0 h 6865085"/>
              <a:gd name="connsiteX1" fmla="*/ 5594726 w 5594726"/>
              <a:gd name="connsiteY1" fmla="*/ 0 h 6865085"/>
              <a:gd name="connsiteX2" fmla="*/ 5594726 w 5594726"/>
              <a:gd name="connsiteY2" fmla="*/ 6857998 h 6865085"/>
              <a:gd name="connsiteX3" fmla="*/ 0 w 5594726"/>
              <a:gd name="connsiteY3" fmla="*/ 6865085 h 6865085"/>
              <a:gd name="connsiteX4" fmla="*/ 2170935 w 5594726"/>
              <a:gd name="connsiteY4" fmla="*/ 0 h 6865085"/>
              <a:gd name="connsiteX0" fmla="*/ 2170935 w 5594726"/>
              <a:gd name="connsiteY0" fmla="*/ 0 h 6868625"/>
              <a:gd name="connsiteX1" fmla="*/ 5594726 w 5594726"/>
              <a:gd name="connsiteY1" fmla="*/ 0 h 6868625"/>
              <a:gd name="connsiteX2" fmla="*/ 5594726 w 5594726"/>
              <a:gd name="connsiteY2" fmla="*/ 6868625 h 6868625"/>
              <a:gd name="connsiteX3" fmla="*/ 0 w 5594726"/>
              <a:gd name="connsiteY3" fmla="*/ 6865085 h 6868625"/>
              <a:gd name="connsiteX4" fmla="*/ 2170935 w 5594726"/>
              <a:gd name="connsiteY4" fmla="*/ 0 h 68686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94726" h="6868625">
                <a:moveTo>
                  <a:pt x="2170935" y="0"/>
                </a:moveTo>
                <a:lnTo>
                  <a:pt x="5594726" y="0"/>
                </a:lnTo>
                <a:lnTo>
                  <a:pt x="5594726" y="6868625"/>
                </a:lnTo>
                <a:lnTo>
                  <a:pt x="0" y="6865085"/>
                </a:lnTo>
                <a:lnTo>
                  <a:pt x="2170935"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17B1C5-FFED-0E95-4A3A-77BAF8CCE725}"/>
              </a:ext>
            </a:extLst>
          </p:cNvPr>
          <p:cNvSpPr>
            <a:spLocks noGrp="1"/>
          </p:cNvSpPr>
          <p:nvPr>
            <p:ph type="title"/>
          </p:nvPr>
        </p:nvSpPr>
        <p:spPr>
          <a:xfrm>
            <a:off x="533399" y="1040003"/>
            <a:ext cx="3181683" cy="5005954"/>
          </a:xfrm>
        </p:spPr>
        <p:txBody>
          <a:bodyPr vert="horz" lIns="91440" tIns="45720" rIns="91440" bIns="45720" rtlCol="0" anchor="t">
            <a:normAutofit/>
          </a:bodyPr>
          <a:lstStyle/>
          <a:p>
            <a:r>
              <a:rPr lang="en-US" sz="1300" i="1" kern="1200" cap="all" baseline="0" dirty="0">
                <a:solidFill>
                  <a:schemeClr val="tx2"/>
                </a:solidFill>
                <a:latin typeface="+mj-lt"/>
                <a:ea typeface="+mj-ea"/>
                <a:cs typeface="+mj-cs"/>
              </a:rPr>
              <a:t>The benefits of effective communication: </a:t>
            </a:r>
            <a:br>
              <a:rPr lang="en-US" sz="1300" i="1" kern="1200" cap="all" baseline="0" dirty="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 It promotes trust. ...</a:t>
            </a:r>
            <a:br>
              <a:rPr lang="en-US" sz="1300" i="1" kern="1200" cap="all" baseline="0" dirty="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It promotes team member loyalty. ...</a:t>
            </a:r>
            <a:br>
              <a:rPr lang="en-US" sz="1300" i="1" kern="1200" cap="all" baseline="0" dirty="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 It enhances team member engagement. .</a:t>
            </a:r>
            <a:br>
              <a:rPr lang="en-US" sz="1300" i="1" kern="1200" cap="all" baseline="0" dirty="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It improves teamwork. </a:t>
            </a:r>
            <a:br>
              <a:rPr lang="en-US" sz="1300" i="1" kern="1200" cap="all" baseline="0" dirty="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 It improves productivity. ...</a:t>
            </a:r>
            <a:br>
              <a:rPr lang="en-US" sz="1300" i="1" kern="1200" cap="all" baseline="0" dirty="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Communication fuels </a:t>
            </a: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innovation. ...</a:t>
            </a: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a:t>
            </a: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Resolves issues. ...</a:t>
            </a:r>
            <a:br>
              <a:rPr lang="en-US" sz="1300" i="1" kern="1200" cap="all" baseline="0" dirty="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It creates better client </a:t>
            </a:r>
            <a:r>
              <a:rPr lang="en-US" sz="1300" i="1" kern="1200" cap="all" baseline="0">
                <a:solidFill>
                  <a:schemeClr val="tx2"/>
                </a:solidFill>
                <a:latin typeface="+mj-lt"/>
                <a:ea typeface="+mj-ea"/>
                <a:cs typeface="+mj-cs"/>
              </a:rPr>
              <a:t>relationships.</a:t>
            </a:r>
            <a:br>
              <a:rPr lang="en-US" sz="1300" i="1" kern="1200" cap="all" baseline="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GB" sz="1200" i="0" dirty="0"/>
              <a:t>(</a:t>
            </a:r>
            <a:r>
              <a:rPr lang="en-GB" sz="1200" i="0" dirty="0" err="1"/>
              <a:t>Gutierez</a:t>
            </a:r>
            <a:r>
              <a:rPr lang="en-GB" sz="1200" i="0" dirty="0"/>
              <a:t>, 2017)</a:t>
            </a:r>
            <a:endParaRPr lang="en-US" sz="1200" i="1" kern="1200" cap="all" baseline="0" dirty="0">
              <a:solidFill>
                <a:schemeClr val="tx2"/>
              </a:solidFill>
            </a:endParaRPr>
          </a:p>
        </p:txBody>
      </p:sp>
      <p:cxnSp>
        <p:nvCxnSpPr>
          <p:cNvPr id="74" name="Straight Connector 57">
            <a:extLst>
              <a:ext uri="{FF2B5EF4-FFF2-40B4-BE49-F238E27FC236}">
                <a16:creationId xmlns:a16="http://schemas.microsoft.com/office/drawing/2014/main" id="{69FBE6D3-8499-4BE7-8C12-1BA9F0150E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3558" y="0"/>
            <a:ext cx="6705601" cy="8096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5" name="Straight Connector 59">
            <a:extLst>
              <a:ext uri="{FF2B5EF4-FFF2-40B4-BE49-F238E27FC236}">
                <a16:creationId xmlns:a16="http://schemas.microsoft.com/office/drawing/2014/main" id="{E35C1B90-3208-4854-BFDE-310A02639F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14060" y="1"/>
            <a:ext cx="510363" cy="68579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BFB20B9B-B58D-4A05-87A2-6F8C78BD7C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602477" y="365123"/>
            <a:ext cx="589522" cy="64928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18CC7CE6-73AD-436F-BC95-066CC95065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9340702" y="-10737"/>
            <a:ext cx="2851297" cy="16800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0192C383-6990-4C74-A5FF-EAB4A1EA29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33557" y="6045958"/>
            <a:ext cx="6876857" cy="81204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5421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9" name="Straight Connector 36">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0" name="Straight Connector 38">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40">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42">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44">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46">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5" name="Straight Connector 48">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66" name="Rectangle 50">
            <a:extLst>
              <a:ext uri="{FF2B5EF4-FFF2-40B4-BE49-F238E27FC236}">
                <a16:creationId xmlns:a16="http://schemas.microsoft.com/office/drawing/2014/main" id="{BC88933B-CFB2-4662-9CA9-2C1E08385B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52">
            <a:extLst>
              <a:ext uri="{FF2B5EF4-FFF2-40B4-BE49-F238E27FC236}">
                <a16:creationId xmlns:a16="http://schemas.microsoft.com/office/drawing/2014/main" id="{F909EEE1-52DB-4A86-AFCE-CCE9041848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8" name="Diagram 37">
            <a:extLst>
              <a:ext uri="{FF2B5EF4-FFF2-40B4-BE49-F238E27FC236}">
                <a16:creationId xmlns:a16="http://schemas.microsoft.com/office/drawing/2014/main" id="{445491F7-CAE6-9CCA-EFD0-659430E1B301}"/>
              </a:ext>
            </a:extLst>
          </p:cNvPr>
          <p:cNvGraphicFramePr/>
          <p:nvPr>
            <p:extLst>
              <p:ext uri="{D42A27DB-BD31-4B8C-83A1-F6EECF244321}">
                <p14:modId xmlns:p14="http://schemas.microsoft.com/office/powerpoint/2010/main" val="1726802395"/>
              </p:ext>
            </p:extLst>
          </p:nvPr>
        </p:nvGraphicFramePr>
        <p:xfrm>
          <a:off x="3881322" y="535260"/>
          <a:ext cx="7360419" cy="5381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Content Placeholder 4" descr="Wood human figure">
            <a:extLst>
              <a:ext uri="{FF2B5EF4-FFF2-40B4-BE49-F238E27FC236}">
                <a16:creationId xmlns:a16="http://schemas.microsoft.com/office/drawing/2014/main" id="{B81A53E4-33A9-03C2-3220-0B20280E1EF5}"/>
              </a:ext>
            </a:extLst>
          </p:cNvPr>
          <p:cNvPicPr>
            <a:picLocks noGrp="1" noChangeAspect="1"/>
          </p:cNvPicPr>
          <p:nvPr>
            <p:ph idx="1"/>
          </p:nvPr>
        </p:nvPicPr>
        <p:blipFill rotWithShape="1">
          <a:blip r:embed="rId7"/>
          <a:srcRect l="1210" r="51960" b="-1"/>
          <a:stretch/>
        </p:blipFill>
        <p:spPr>
          <a:xfrm>
            <a:off x="-42863" y="-4763"/>
            <a:ext cx="4811317" cy="6857988"/>
          </a:xfrm>
          <a:custGeom>
            <a:avLst/>
            <a:gdLst/>
            <a:ahLst/>
            <a:cxnLst/>
            <a:rect l="l" t="t" r="r" b="b"/>
            <a:pathLst>
              <a:path w="4811317" h="6857998">
                <a:moveTo>
                  <a:pt x="0" y="0"/>
                </a:moveTo>
                <a:lnTo>
                  <a:pt x="4811317" y="0"/>
                </a:lnTo>
                <a:lnTo>
                  <a:pt x="2712446" y="6857998"/>
                </a:lnTo>
                <a:lnTo>
                  <a:pt x="0" y="6857998"/>
                </a:lnTo>
                <a:close/>
              </a:path>
            </a:pathLst>
          </a:custGeom>
        </p:spPr>
      </p:pic>
      <p:cxnSp>
        <p:nvCxnSpPr>
          <p:cNvPr id="68" name="Straight Connector 54">
            <a:extLst>
              <a:ext uri="{FF2B5EF4-FFF2-40B4-BE49-F238E27FC236}">
                <a16:creationId xmlns:a16="http://schemas.microsoft.com/office/drawing/2014/main" id="{326FE4BA-3BD1-4AB3-A3EB-39FF16D964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418764" y="0"/>
            <a:ext cx="815637"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56">
            <a:extLst>
              <a:ext uri="{FF2B5EF4-FFF2-40B4-BE49-F238E27FC236}">
                <a16:creationId xmlns:a16="http://schemas.microsoft.com/office/drawing/2014/main" id="{CBD85EF3-E980-4EF9-BF91-C0540D302A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endCxn id="15" idx="2"/>
          </p:cNvCxnSpPr>
          <p:nvPr>
            <p:extLst>
              <p:ext uri="{386F3935-93C4-4BCD-93E2-E3B085C9AB24}">
                <p16:designElem xmlns:p16="http://schemas.microsoft.com/office/powerpoint/2015/main" val="1"/>
              </p:ext>
            </p:extLst>
          </p:nvPr>
        </p:nvCxnSpPr>
        <p:spPr>
          <a:xfrm>
            <a:off x="0" y="5468380"/>
            <a:ext cx="6096000" cy="13896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8193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9">
            <a:extLst>
              <a:ext uri="{FF2B5EF4-FFF2-40B4-BE49-F238E27FC236}">
                <a16:creationId xmlns:a16="http://schemas.microsoft.com/office/drawing/2014/main" id="{22171661-0838-4942-A149-8C1B78926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DDC14A-EC34-CEA4-3521-C1E623474EE6}"/>
              </a:ext>
            </a:extLst>
          </p:cNvPr>
          <p:cNvSpPr>
            <a:spLocks noGrp="1"/>
          </p:cNvSpPr>
          <p:nvPr>
            <p:ph type="title"/>
          </p:nvPr>
        </p:nvSpPr>
        <p:spPr>
          <a:xfrm>
            <a:off x="6096000" y="519111"/>
            <a:ext cx="5435010" cy="1705617"/>
          </a:xfrm>
        </p:spPr>
        <p:txBody>
          <a:bodyPr>
            <a:normAutofit/>
          </a:bodyPr>
          <a:lstStyle/>
          <a:p>
            <a:r>
              <a:rPr lang="en-US" sz="2800" b="1" dirty="0"/>
              <a:t>The model of effective communication model for amazon case</a:t>
            </a:r>
          </a:p>
        </p:txBody>
      </p:sp>
      <p:sp>
        <p:nvSpPr>
          <p:cNvPr id="29" name="Rectangle 23">
            <a:extLst>
              <a:ext uri="{FF2B5EF4-FFF2-40B4-BE49-F238E27FC236}">
                <a16:creationId xmlns:a16="http://schemas.microsoft.com/office/drawing/2014/main" id="{4CFFC8CC-8357-4EAE-8DE4-28B285E7F6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5979"/>
            <a:ext cx="4906370" cy="6869953"/>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30885" h="6869951">
                <a:moveTo>
                  <a:pt x="1754909" y="0"/>
                </a:moveTo>
                <a:lnTo>
                  <a:pt x="6430885" y="11953"/>
                </a:lnTo>
                <a:lnTo>
                  <a:pt x="6430885" y="6869951"/>
                </a:lnTo>
                <a:lnTo>
                  <a:pt x="0" y="6869951"/>
                </a:lnTo>
                <a:lnTo>
                  <a:pt x="1754909"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0" name="Straight Connector 13">
            <a:extLst>
              <a:ext uri="{FF2B5EF4-FFF2-40B4-BE49-F238E27FC236}">
                <a16:creationId xmlns:a16="http://schemas.microsoft.com/office/drawing/2014/main" id="{BB04A404-AF1E-4EC9-AF7D-46C68BFCEB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2941093" y="-5979"/>
            <a:ext cx="2549950" cy="686397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Diagram&#10;&#10;Description automatically generated">
            <a:extLst>
              <a:ext uri="{FF2B5EF4-FFF2-40B4-BE49-F238E27FC236}">
                <a16:creationId xmlns:a16="http://schemas.microsoft.com/office/drawing/2014/main" id="{586F2714-6E75-11F7-0D96-78AA7074C2FE}"/>
              </a:ext>
            </a:extLst>
          </p:cNvPr>
          <p:cNvPicPr>
            <a:picLocks noChangeAspect="1"/>
          </p:cNvPicPr>
          <p:nvPr/>
        </p:nvPicPr>
        <p:blipFill>
          <a:blip r:embed="rId2"/>
          <a:stretch>
            <a:fillRect/>
          </a:stretch>
        </p:blipFill>
        <p:spPr>
          <a:xfrm>
            <a:off x="127589" y="1737360"/>
            <a:ext cx="5435010" cy="2578162"/>
          </a:xfrm>
          <a:prstGeom prst="rect">
            <a:avLst/>
          </a:prstGeom>
        </p:spPr>
      </p:pic>
      <p:sp>
        <p:nvSpPr>
          <p:cNvPr id="3" name="Content Placeholder 2">
            <a:extLst>
              <a:ext uri="{FF2B5EF4-FFF2-40B4-BE49-F238E27FC236}">
                <a16:creationId xmlns:a16="http://schemas.microsoft.com/office/drawing/2014/main" id="{A23ABE21-7F14-2D6D-597E-29A327BC71C5}"/>
              </a:ext>
            </a:extLst>
          </p:cNvPr>
          <p:cNvSpPr>
            <a:spLocks noGrp="1"/>
          </p:cNvSpPr>
          <p:nvPr>
            <p:ph idx="1"/>
          </p:nvPr>
        </p:nvSpPr>
        <p:spPr>
          <a:xfrm>
            <a:off x="6096001" y="2224729"/>
            <a:ext cx="5435010" cy="4099872"/>
          </a:xfrm>
        </p:spPr>
        <p:txBody>
          <a:bodyPr>
            <a:normAutofit/>
          </a:bodyPr>
          <a:lstStyle/>
          <a:p>
            <a:pPr>
              <a:lnSpc>
                <a:spcPct val="90000"/>
              </a:lnSpc>
            </a:pPr>
            <a:r>
              <a:rPr lang="en-GB" sz="1700" b="0" i="0">
                <a:effectLst/>
                <a:latin typeface="Nunito" panose="020F0502020204030204" pitchFamily="34" charset="0"/>
              </a:rPr>
              <a:t>The </a:t>
            </a:r>
            <a:r>
              <a:rPr lang="en-GB" sz="1700" b="1" i="0">
                <a:effectLst/>
                <a:latin typeface="Nunito" panose="020F0502020204030204" pitchFamily="34" charset="0"/>
              </a:rPr>
              <a:t>Aristotle Model of Communication</a:t>
            </a:r>
            <a:r>
              <a:rPr lang="en-GB" sz="1700" b="0" i="0">
                <a:effectLst/>
                <a:latin typeface="Nunito" panose="020F0502020204030204" pitchFamily="34" charset="0"/>
              </a:rPr>
              <a:t> can be said to be a one-way model of communication in which the sender sends the information or a message to the receiver to influence them and make them respond accordingly. This model is considered to be the golden rule to excel in public speaking, seminars, lectures where the sender makes his point clear by designing an impressive content, passing on the message to the second part and they simply respond accordingly.</a:t>
            </a:r>
          </a:p>
          <a:p>
            <a:pPr marL="0" indent="0">
              <a:lnSpc>
                <a:spcPct val="90000"/>
              </a:lnSpc>
              <a:buNone/>
            </a:pPr>
            <a:r>
              <a:rPr lang="en-GB" sz="1700">
                <a:latin typeface="Nunito" panose="020F0502020204030204" pitchFamily="34" charset="0"/>
              </a:rPr>
              <a:t>Tom Jackson have to apply this way of communication model towards their employee and have a discussion about what the staff have to come throw.</a:t>
            </a:r>
          </a:p>
          <a:p>
            <a:pPr marL="0" indent="0">
              <a:lnSpc>
                <a:spcPct val="90000"/>
              </a:lnSpc>
              <a:buNone/>
            </a:pPr>
            <a:r>
              <a:rPr lang="en-GB" sz="1700" b="0" i="0">
                <a:effectLst/>
                <a:latin typeface="Roboto" panose="02000000000000000000" pitchFamily="2" charset="0"/>
              </a:rPr>
              <a:t> Fig 1.0(Communication Theory, 2014)</a:t>
            </a:r>
            <a:endParaRPr lang="en-GB" sz="1700" b="0" i="0">
              <a:effectLst/>
              <a:latin typeface="Nunito" panose="020F0502020204030204" pitchFamily="34" charset="0"/>
            </a:endParaRPr>
          </a:p>
          <a:p>
            <a:pPr marL="0" indent="0">
              <a:lnSpc>
                <a:spcPct val="90000"/>
              </a:lnSpc>
              <a:buNone/>
            </a:pPr>
            <a:endParaRPr lang="en-US" sz="1700"/>
          </a:p>
        </p:txBody>
      </p:sp>
    </p:spTree>
    <p:extLst>
      <p:ext uri="{BB962C8B-B14F-4D97-AF65-F5344CB8AC3E}">
        <p14:creationId xmlns:p14="http://schemas.microsoft.com/office/powerpoint/2010/main" val="1558166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F1FC93-1440-4B98-BEA3-8750A1949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FE5066-8525-3665-246D-A6EF52125D5F}"/>
              </a:ext>
            </a:extLst>
          </p:cNvPr>
          <p:cNvSpPr>
            <a:spLocks noGrp="1"/>
          </p:cNvSpPr>
          <p:nvPr>
            <p:ph type="title"/>
          </p:nvPr>
        </p:nvSpPr>
        <p:spPr>
          <a:xfrm>
            <a:off x="821318" y="418913"/>
            <a:ext cx="8256978" cy="1004704"/>
          </a:xfrm>
        </p:spPr>
        <p:txBody>
          <a:bodyPr>
            <a:normAutofit fontScale="90000"/>
          </a:bodyPr>
          <a:lstStyle/>
          <a:p>
            <a:r>
              <a:rPr lang="en-US" sz="3100" dirty="0"/>
              <a:t>Communication barriers can negatively impact project team</a:t>
            </a:r>
            <a:br>
              <a:rPr lang="en-US" sz="3100" dirty="0"/>
            </a:br>
            <a:br>
              <a:rPr lang="en-US" sz="1200" dirty="0"/>
            </a:br>
            <a:endParaRPr lang="en-US" sz="3100" dirty="0"/>
          </a:p>
        </p:txBody>
      </p:sp>
      <p:cxnSp>
        <p:nvCxnSpPr>
          <p:cNvPr id="11" name="Straight Connector 10">
            <a:extLst>
              <a:ext uri="{FF2B5EF4-FFF2-40B4-BE49-F238E27FC236}">
                <a16:creationId xmlns:a16="http://schemas.microsoft.com/office/drawing/2014/main" id="{EE8097BD-3640-487B-BBD8-EE139DA0A6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40570" y="0"/>
            <a:ext cx="5851430" cy="185798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8B72F05-10A2-4D83-96F2-5DDFC587FD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27296" y="1006592"/>
            <a:ext cx="12246591" cy="9280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47E055F-D393-0FD0-16C1-EE13068F501B}"/>
              </a:ext>
            </a:extLst>
          </p:cNvPr>
          <p:cNvGraphicFramePr>
            <a:graphicFrameLocks noGrp="1"/>
          </p:cNvGraphicFramePr>
          <p:nvPr>
            <p:ph idx="1"/>
            <p:extLst>
              <p:ext uri="{D42A27DB-BD31-4B8C-83A1-F6EECF244321}">
                <p14:modId xmlns:p14="http://schemas.microsoft.com/office/powerpoint/2010/main" val="591918594"/>
              </p:ext>
            </p:extLst>
          </p:nvPr>
        </p:nvGraphicFramePr>
        <p:xfrm>
          <a:off x="821317" y="2442050"/>
          <a:ext cx="10556665" cy="35224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26903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D16DE02-C2C8-477C-9FD7-70A983BDE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13AF29F-D5EC-4489-BF8F-3B356C597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60173A01-F891-430E-B39E-483E711B20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E0363E9-7CD0-497E-88D7-9401364903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CCD4B14-FFCC-4CE5-BC9D-DF47AA1AD7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5DED734-54E5-48ED-AEE6-165F24827C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21E26D8-4A33-0F14-DF97-F73C2DCB09F2}"/>
              </a:ext>
            </a:extLst>
          </p:cNvPr>
          <p:cNvSpPr>
            <a:spLocks noGrp="1"/>
          </p:cNvSpPr>
          <p:nvPr>
            <p:ph type="title"/>
          </p:nvPr>
        </p:nvSpPr>
        <p:spPr>
          <a:xfrm>
            <a:off x="1129553" y="584791"/>
            <a:ext cx="10064376" cy="1086847"/>
          </a:xfrm>
        </p:spPr>
        <p:txBody>
          <a:bodyPr>
            <a:normAutofit/>
          </a:bodyPr>
          <a:lstStyle/>
          <a:p>
            <a:r>
              <a:rPr lang="en-US" sz="3400"/>
              <a:t>What tom can use to improve communication?</a:t>
            </a:r>
          </a:p>
        </p:txBody>
      </p:sp>
      <p:cxnSp>
        <p:nvCxnSpPr>
          <p:cNvPr id="34" name="Straight Connector 33">
            <a:extLst>
              <a:ext uri="{FF2B5EF4-FFF2-40B4-BE49-F238E27FC236}">
                <a16:creationId xmlns:a16="http://schemas.microsoft.com/office/drawing/2014/main" id="{34222167-616B-448F-A79B-219A4FD3DD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0"/>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0" name="Content Placeholder 9">
            <a:extLst>
              <a:ext uri="{FF2B5EF4-FFF2-40B4-BE49-F238E27FC236}">
                <a16:creationId xmlns:a16="http://schemas.microsoft.com/office/drawing/2014/main" id="{7E33F77E-B4B0-DD6D-11DC-2228F0F900A8}"/>
              </a:ext>
            </a:extLst>
          </p:cNvPr>
          <p:cNvSpPr>
            <a:spLocks noGrp="1"/>
          </p:cNvSpPr>
          <p:nvPr>
            <p:ph idx="1"/>
          </p:nvPr>
        </p:nvSpPr>
        <p:spPr>
          <a:xfrm>
            <a:off x="1129554" y="2499694"/>
            <a:ext cx="5831833" cy="3824906"/>
          </a:xfrm>
        </p:spPr>
        <p:txBody>
          <a:bodyPr anchor="ctr">
            <a:normAutofit/>
          </a:bodyPr>
          <a:lstStyle/>
          <a:p>
            <a:pPr marL="0" indent="0">
              <a:lnSpc>
                <a:spcPct val="90000"/>
              </a:lnSpc>
              <a:buNone/>
            </a:pPr>
            <a:r>
              <a:rPr lang="en-GB" sz="1300" b="1" i="0">
                <a:effectLst/>
                <a:latin typeface="Open Sans" panose="020B0606030504020204" pitchFamily="34" charset="0"/>
              </a:rPr>
              <a:t>Upward communication </a:t>
            </a:r>
            <a:r>
              <a:rPr lang="en-GB" sz="1300" b="0" i="0">
                <a:effectLst/>
                <a:latin typeface="Open Sans" panose="020B0606030504020204" pitchFamily="34" charset="0"/>
              </a:rPr>
              <a:t>keeps T</a:t>
            </a:r>
            <a:r>
              <a:rPr lang="en-GB" sz="1300">
                <a:latin typeface="Open Sans" panose="020B0606030504020204" pitchFamily="34" charset="0"/>
              </a:rPr>
              <a:t>om Jackson</a:t>
            </a:r>
            <a:r>
              <a:rPr lang="en-GB" sz="1300" b="0" i="0">
                <a:effectLst/>
                <a:latin typeface="Open Sans" panose="020B0606030504020204" pitchFamily="34" charset="0"/>
              </a:rPr>
              <a:t> aware of how employees feel about their jobs, policies and procedures, and the business in general.</a:t>
            </a:r>
          </a:p>
          <a:p>
            <a:pPr marL="0" indent="0">
              <a:lnSpc>
                <a:spcPct val="90000"/>
              </a:lnSpc>
              <a:buNone/>
            </a:pPr>
            <a:r>
              <a:rPr lang="en-GB" sz="1300" b="0" i="0">
                <a:effectLst/>
                <a:latin typeface="Open Sans" panose="020B0606030504020204" pitchFamily="34" charset="0"/>
              </a:rPr>
              <a:t>Advantages of upward communication are:</a:t>
            </a:r>
          </a:p>
          <a:p>
            <a:pPr>
              <a:lnSpc>
                <a:spcPct val="90000"/>
              </a:lnSpc>
              <a:buFont typeface="Arial" panose="020B0604020202020204" pitchFamily="34" charset="0"/>
              <a:buChar char="•"/>
            </a:pPr>
            <a:r>
              <a:rPr lang="en-GB" sz="1300" b="1" i="0">
                <a:effectLst/>
                <a:latin typeface="Open Sans" panose="020B0606030504020204" pitchFamily="34" charset="0"/>
              </a:rPr>
              <a:t>Feedback</a:t>
            </a:r>
            <a:r>
              <a:rPr lang="en-GB" sz="1300" b="0" i="0">
                <a:effectLst/>
                <a:latin typeface="Open Sans" panose="020B0606030504020204" pitchFamily="34" charset="0"/>
              </a:rPr>
              <a:t>: T</a:t>
            </a:r>
            <a:r>
              <a:rPr lang="en-GB" sz="1300">
                <a:latin typeface="Open Sans" panose="020B0606030504020204" pitchFamily="34" charset="0"/>
              </a:rPr>
              <a:t>om Jackson</a:t>
            </a:r>
            <a:r>
              <a:rPr lang="en-GB" sz="1300" b="0" i="0">
                <a:effectLst/>
                <a:latin typeface="Open Sans" panose="020B0606030504020204" pitchFamily="34" charset="0"/>
              </a:rPr>
              <a:t> can get feedback from employees that can help improve organizational development. Employees who are encouraged to provide feedback feel respected and that they have a say in how the organization is run.</a:t>
            </a:r>
          </a:p>
          <a:p>
            <a:pPr>
              <a:lnSpc>
                <a:spcPct val="90000"/>
              </a:lnSpc>
              <a:buFont typeface="Arial" panose="020B0604020202020204" pitchFamily="34" charset="0"/>
              <a:buChar char="•"/>
            </a:pPr>
            <a:r>
              <a:rPr lang="en-GB" sz="1300" b="1" i="0">
                <a:effectLst/>
                <a:latin typeface="Open Sans" panose="020B0606030504020204" pitchFamily="34" charset="0"/>
              </a:rPr>
              <a:t>Mutual trust</a:t>
            </a:r>
            <a:r>
              <a:rPr lang="en-GB" sz="1300" b="0" i="0">
                <a:effectLst/>
                <a:latin typeface="Open Sans" panose="020B0606030504020204" pitchFamily="34" charset="0"/>
              </a:rPr>
              <a:t>: Mutual trust brings employees and managers closer to each other. As trust grows, relationships between employees and managers become stronger.</a:t>
            </a:r>
          </a:p>
          <a:p>
            <a:pPr>
              <a:lnSpc>
                <a:spcPct val="90000"/>
              </a:lnSpc>
              <a:buFont typeface="Arial" panose="020B0604020202020204" pitchFamily="34" charset="0"/>
              <a:buChar char="•"/>
            </a:pPr>
            <a:r>
              <a:rPr lang="en-GB" sz="1300" b="1" i="0">
                <a:effectLst/>
                <a:latin typeface="Open Sans" panose="020B0606030504020204" pitchFamily="34" charset="0"/>
              </a:rPr>
              <a:t>Introduction of new policies</a:t>
            </a:r>
            <a:r>
              <a:rPr lang="en-GB" sz="1300" b="0" i="0">
                <a:effectLst/>
                <a:latin typeface="Open Sans" panose="020B0606030504020204" pitchFamily="34" charset="0"/>
              </a:rPr>
              <a:t>: Front line employees do the work every day. They can usually tell T</a:t>
            </a:r>
            <a:r>
              <a:rPr lang="en-GB" sz="1300">
                <a:latin typeface="Open Sans" panose="020B0606030504020204" pitchFamily="34" charset="0"/>
              </a:rPr>
              <a:t>om Jackson</a:t>
            </a:r>
            <a:r>
              <a:rPr lang="en-GB" sz="1300" b="0" i="0">
                <a:effectLst/>
                <a:latin typeface="Open Sans" panose="020B0606030504020204" pitchFamily="34" charset="0"/>
              </a:rPr>
              <a:t> if something</a:t>
            </a:r>
          </a:p>
          <a:p>
            <a:pPr marL="0" indent="0">
              <a:lnSpc>
                <a:spcPct val="90000"/>
              </a:lnSpc>
              <a:buNone/>
            </a:pPr>
            <a:r>
              <a:rPr lang="en-GB" sz="1300" b="0" i="0">
                <a:effectLst/>
                <a:latin typeface="Roboto" panose="02000000000000000000" pitchFamily="2" charset="0"/>
              </a:rPr>
              <a:t>Fig 1.1 (Business Communication Course, n.d.)</a:t>
            </a:r>
            <a:endParaRPr lang="en-US" sz="1300"/>
          </a:p>
        </p:txBody>
      </p:sp>
      <p:pic>
        <p:nvPicPr>
          <p:cNvPr id="4" name="Picture 3" descr="Diagram&#10;&#10;Description automatically generated">
            <a:extLst>
              <a:ext uri="{FF2B5EF4-FFF2-40B4-BE49-F238E27FC236}">
                <a16:creationId xmlns:a16="http://schemas.microsoft.com/office/drawing/2014/main" id="{2DD2EE5C-B43F-B0F4-B81B-E3124355DFE4}"/>
              </a:ext>
            </a:extLst>
          </p:cNvPr>
          <p:cNvPicPr>
            <a:picLocks noChangeAspect="1"/>
          </p:cNvPicPr>
          <p:nvPr/>
        </p:nvPicPr>
        <p:blipFill>
          <a:blip r:embed="rId2"/>
          <a:stretch>
            <a:fillRect/>
          </a:stretch>
        </p:blipFill>
        <p:spPr>
          <a:xfrm>
            <a:off x="7193280" y="2304042"/>
            <a:ext cx="4465321" cy="3824905"/>
          </a:xfrm>
          <a:prstGeom prst="rect">
            <a:avLst/>
          </a:prstGeom>
        </p:spPr>
      </p:pic>
    </p:spTree>
    <p:extLst>
      <p:ext uri="{BB962C8B-B14F-4D97-AF65-F5344CB8AC3E}">
        <p14:creationId xmlns:p14="http://schemas.microsoft.com/office/powerpoint/2010/main" val="3270379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6309531-94CD-4CF6-AACE-80EC085E0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E1373B-81CA-3F05-2C49-C505D762BEF2}"/>
              </a:ext>
            </a:extLst>
          </p:cNvPr>
          <p:cNvSpPr>
            <a:spLocks noGrp="1"/>
          </p:cNvSpPr>
          <p:nvPr>
            <p:ph type="title"/>
          </p:nvPr>
        </p:nvSpPr>
        <p:spPr>
          <a:xfrm>
            <a:off x="5146159" y="685800"/>
            <a:ext cx="6238688" cy="1382233"/>
          </a:xfrm>
        </p:spPr>
        <p:txBody>
          <a:bodyPr>
            <a:normAutofit/>
          </a:bodyPr>
          <a:lstStyle/>
          <a:p>
            <a:r>
              <a:rPr lang="en-US" dirty="0"/>
              <a:t>References</a:t>
            </a:r>
          </a:p>
        </p:txBody>
      </p:sp>
      <p:pic>
        <p:nvPicPr>
          <p:cNvPr id="5" name="Picture 4" descr="3D rendering of game pieces tied together with a rope">
            <a:extLst>
              <a:ext uri="{FF2B5EF4-FFF2-40B4-BE49-F238E27FC236}">
                <a16:creationId xmlns:a16="http://schemas.microsoft.com/office/drawing/2014/main" id="{1208F437-3A4D-1D75-3F77-9915C137A749}"/>
              </a:ext>
            </a:extLst>
          </p:cNvPr>
          <p:cNvPicPr>
            <a:picLocks noChangeAspect="1"/>
          </p:cNvPicPr>
          <p:nvPr/>
        </p:nvPicPr>
        <p:blipFill rotWithShape="1">
          <a:blip r:embed="rId2"/>
          <a:srcRect l="9137" r="36677" b="-2"/>
          <a:stretch/>
        </p:blipFill>
        <p:spPr>
          <a:xfrm>
            <a:off x="20" y="-7444"/>
            <a:ext cx="4966427" cy="6874330"/>
          </a:xfrm>
          <a:custGeom>
            <a:avLst/>
            <a:gdLst/>
            <a:ahLst/>
            <a:cxnLst/>
            <a:rect l="l" t="t" r="r" b="b"/>
            <a:pathLst>
              <a:path w="4966447" h="6874330">
                <a:moveTo>
                  <a:pt x="0" y="0"/>
                </a:moveTo>
                <a:lnTo>
                  <a:pt x="4966447" y="0"/>
                </a:lnTo>
                <a:lnTo>
                  <a:pt x="3355712" y="6874330"/>
                </a:lnTo>
                <a:lnTo>
                  <a:pt x="0" y="6874330"/>
                </a:lnTo>
                <a:close/>
              </a:path>
            </a:pathLst>
          </a:custGeom>
        </p:spPr>
      </p:pic>
      <p:sp>
        <p:nvSpPr>
          <p:cNvPr id="3" name="Content Placeholder 2">
            <a:extLst>
              <a:ext uri="{FF2B5EF4-FFF2-40B4-BE49-F238E27FC236}">
                <a16:creationId xmlns:a16="http://schemas.microsoft.com/office/drawing/2014/main" id="{F543F3B7-2671-C4A0-BE8F-299971BDE024}"/>
              </a:ext>
            </a:extLst>
          </p:cNvPr>
          <p:cNvSpPr>
            <a:spLocks noGrp="1"/>
          </p:cNvSpPr>
          <p:nvPr>
            <p:ph idx="1"/>
          </p:nvPr>
        </p:nvSpPr>
        <p:spPr>
          <a:xfrm>
            <a:off x="5146158" y="2301949"/>
            <a:ext cx="6238687" cy="4022650"/>
          </a:xfrm>
        </p:spPr>
        <p:txBody>
          <a:bodyPr>
            <a:normAutofit/>
          </a:bodyPr>
          <a:lstStyle/>
          <a:p>
            <a:pPr>
              <a:lnSpc>
                <a:spcPct val="90000"/>
              </a:lnSpc>
            </a:pPr>
            <a:r>
              <a:rPr lang="en-US" sz="1100" dirty="0">
                <a:hlinkClick r:id="rId3"/>
              </a:rPr>
              <a:t>Communication Theory (2014). Aristotle’s Communication Model. [online] Communication Theory. Available at: https://www.communicationtheory.org/aristotle’s-communication-model/.  ‌</a:t>
            </a:r>
            <a:endParaRPr lang="en-US" sz="1100" dirty="0"/>
          </a:p>
          <a:p>
            <a:pPr>
              <a:lnSpc>
                <a:spcPct val="90000"/>
              </a:lnSpc>
            </a:pPr>
            <a:r>
              <a:rPr lang="en-GB" sz="1100" b="0" i="0" dirty="0">
                <a:effectLst/>
                <a:latin typeface="Calibri" panose="020F0502020204030204" pitchFamily="34" charset="0"/>
              </a:rPr>
              <a:t>Green, T.B. and </a:t>
            </a:r>
            <a:r>
              <a:rPr lang="en-GB" sz="1100" b="0" i="0" dirty="0" err="1">
                <a:effectLst/>
                <a:latin typeface="Calibri" panose="020F0502020204030204" pitchFamily="34" charset="0"/>
              </a:rPr>
              <a:t>Knippen</a:t>
            </a:r>
            <a:r>
              <a:rPr lang="en-GB" sz="1100" b="0" i="0" dirty="0">
                <a:effectLst/>
                <a:latin typeface="Calibri" panose="020F0502020204030204" pitchFamily="34" charset="0"/>
              </a:rPr>
              <a:t>, J.T. (1999). </a:t>
            </a:r>
            <a:r>
              <a:rPr lang="en-GB" sz="1100" b="0" i="1" dirty="0">
                <a:effectLst/>
                <a:latin typeface="Calibri" panose="020F0502020204030204" pitchFamily="34" charset="0"/>
              </a:rPr>
              <a:t>Breaking the barrier to upward communication : strategies and skills for employees, managers, and HR specialists</a:t>
            </a:r>
            <a:r>
              <a:rPr lang="en-GB" sz="1100" b="0" i="0" dirty="0">
                <a:effectLst/>
                <a:latin typeface="Calibri" panose="020F0502020204030204" pitchFamily="34" charset="0"/>
              </a:rPr>
              <a:t>. Westport, Conn.: Quorum Books.</a:t>
            </a:r>
          </a:p>
          <a:p>
            <a:pPr>
              <a:lnSpc>
                <a:spcPct val="90000"/>
              </a:lnSpc>
            </a:pPr>
            <a:r>
              <a:rPr lang="en-GB" sz="1100" b="0" i="0" dirty="0">
                <a:effectLst/>
                <a:latin typeface="Calibri" panose="020F0502020204030204" pitchFamily="34" charset="0"/>
              </a:rPr>
              <a:t>‌ Roebuck, C. (1998). </a:t>
            </a:r>
            <a:r>
              <a:rPr lang="en-GB" sz="1100" b="0" i="1" dirty="0">
                <a:effectLst/>
                <a:latin typeface="Calibri" panose="020F0502020204030204" pitchFamily="34" charset="0"/>
              </a:rPr>
              <a:t>Effective communication</a:t>
            </a:r>
            <a:r>
              <a:rPr lang="en-GB" sz="1100" b="0" i="0" dirty="0">
                <a:effectLst/>
                <a:latin typeface="Calibri" panose="020F0502020204030204" pitchFamily="34" charset="0"/>
              </a:rPr>
              <a:t>. New York: </a:t>
            </a:r>
            <a:r>
              <a:rPr lang="en-GB" sz="1100" b="0" i="0" dirty="0" err="1">
                <a:effectLst/>
                <a:latin typeface="Calibri" panose="020F0502020204030204" pitchFamily="34" charset="0"/>
              </a:rPr>
              <a:t>Amacom</a:t>
            </a:r>
            <a:r>
              <a:rPr lang="en-GB" sz="1100" b="0" i="0" dirty="0">
                <a:effectLst/>
                <a:latin typeface="Calibri" panose="020F0502020204030204" pitchFamily="34" charset="0"/>
              </a:rPr>
              <a:t>.</a:t>
            </a:r>
          </a:p>
          <a:p>
            <a:pPr>
              <a:lnSpc>
                <a:spcPct val="90000"/>
              </a:lnSpc>
            </a:pPr>
            <a:r>
              <a:rPr lang="en-GB" sz="1100" b="0" i="0" dirty="0">
                <a:effectLst/>
                <a:latin typeface="Calibri" panose="020F0502020204030204" pitchFamily="34" charset="0"/>
              </a:rPr>
              <a:t>‌ </a:t>
            </a:r>
            <a:r>
              <a:rPr lang="en-GB" sz="1100" b="0" i="0" dirty="0" err="1">
                <a:effectLst/>
                <a:latin typeface="Calibri" panose="020F0502020204030204" pitchFamily="34" charset="0"/>
              </a:rPr>
              <a:t>Gutierez</a:t>
            </a:r>
            <a:r>
              <a:rPr lang="en-GB" sz="1100" b="0" i="0" dirty="0">
                <a:effectLst/>
                <a:latin typeface="Calibri" panose="020F0502020204030204" pitchFamily="34" charset="0"/>
              </a:rPr>
              <a:t>, A. (2017). </a:t>
            </a:r>
            <a:r>
              <a:rPr lang="en-GB" sz="1100" b="0" i="1" dirty="0">
                <a:effectLst/>
                <a:latin typeface="Calibri" panose="020F0502020204030204" pitchFamily="34" charset="0"/>
              </a:rPr>
              <a:t>Effective Communication in the Workplace</a:t>
            </a:r>
            <a:r>
              <a:rPr lang="en-GB" sz="1100" b="0" i="0" dirty="0">
                <a:effectLst/>
                <a:latin typeface="Calibri" panose="020F0502020204030204" pitchFamily="34" charset="0"/>
              </a:rPr>
              <a:t>. </a:t>
            </a:r>
            <a:r>
              <a:rPr lang="en-GB" sz="1100" b="0" i="0" dirty="0" err="1">
                <a:effectLst/>
                <a:latin typeface="Calibri" panose="020F0502020204030204" pitchFamily="34" charset="0"/>
              </a:rPr>
              <a:t>Createspace</a:t>
            </a:r>
            <a:r>
              <a:rPr lang="en-GB" sz="1100" b="0" i="0" dirty="0">
                <a:effectLst/>
                <a:latin typeface="Calibri" panose="020F0502020204030204" pitchFamily="34" charset="0"/>
              </a:rPr>
              <a:t> Independent Publishing Platform.</a:t>
            </a:r>
          </a:p>
          <a:p>
            <a:pPr>
              <a:lnSpc>
                <a:spcPct val="90000"/>
              </a:lnSpc>
            </a:pPr>
            <a:r>
              <a:rPr lang="en-GB" sz="1100" b="0" i="0" dirty="0">
                <a:effectLst/>
                <a:latin typeface="Calibri" panose="020F0502020204030204" pitchFamily="34" charset="0"/>
                <a:hlinkClick r:id="rId4"/>
              </a:rPr>
              <a:t>Business Communication Course. (n.d.). What is upward communication? [online] Available at: https://communication-business.blogspot.com/2012/01/what-is-upward-communication.html [Accessed 12 Nov. 2022].  ‌</a:t>
            </a:r>
            <a:endParaRPr lang="en-GB" sz="1100" b="0" i="0" dirty="0">
              <a:effectLst/>
              <a:latin typeface="Calibri" panose="020F0502020204030204" pitchFamily="34" charset="0"/>
            </a:endParaRPr>
          </a:p>
          <a:p>
            <a:pPr>
              <a:lnSpc>
                <a:spcPct val="90000"/>
              </a:lnSpc>
            </a:pPr>
            <a:r>
              <a:rPr lang="en-GB" sz="1100" b="0" i="0" dirty="0">
                <a:effectLst/>
                <a:latin typeface="Calibri" panose="020F0502020204030204" pitchFamily="34" charset="0"/>
                <a:hlinkClick r:id="rId3"/>
              </a:rPr>
              <a:t>Communication Theory (2014). Aristotle’s Communication Model. [online] Communication Theory. Available at: https://www.communicationtheory.org/aristotle’s-communication-model/.  ‌</a:t>
            </a:r>
            <a:endParaRPr lang="en-GB" sz="1100" b="0" i="0" dirty="0">
              <a:effectLst/>
              <a:latin typeface="Calibri" panose="020F0502020204030204" pitchFamily="34" charset="0"/>
            </a:endParaRPr>
          </a:p>
          <a:p>
            <a:pPr>
              <a:lnSpc>
                <a:spcPct val="90000"/>
              </a:lnSpc>
            </a:pPr>
            <a:r>
              <a:rPr lang="en-GB" sz="1100" b="0" i="0" dirty="0">
                <a:effectLst/>
                <a:latin typeface="Calibri" panose="020F0502020204030204" pitchFamily="34" charset="0"/>
              </a:rPr>
              <a:t>Meir </a:t>
            </a:r>
            <a:r>
              <a:rPr lang="en-GB" sz="1100" b="0" i="0" dirty="0" err="1">
                <a:effectLst/>
                <a:latin typeface="Calibri" panose="020F0502020204030204" pitchFamily="34" charset="0"/>
              </a:rPr>
              <a:t>Liraz</a:t>
            </a:r>
            <a:r>
              <a:rPr lang="en-GB" sz="1100" b="0" i="0" dirty="0">
                <a:effectLst/>
                <a:latin typeface="Calibri" panose="020F0502020204030204" pitchFamily="34" charset="0"/>
              </a:rPr>
              <a:t> (2019). </a:t>
            </a:r>
            <a:r>
              <a:rPr lang="en-GB" sz="1100" b="0" i="1" dirty="0">
                <a:effectLst/>
                <a:latin typeface="Calibri" panose="020F0502020204030204" pitchFamily="34" charset="0"/>
              </a:rPr>
              <a:t>How to Overcome Communication Barriers in the Workplace - Identify Barriers to Effective Communication and Improve Your Communication</a:t>
            </a:r>
            <a:r>
              <a:rPr lang="en-GB" sz="1100" b="0" i="0" dirty="0">
                <a:effectLst/>
                <a:latin typeface="Calibri" panose="020F0502020204030204" pitchFamily="34" charset="0"/>
              </a:rPr>
              <a:t>. Independently Published.</a:t>
            </a:r>
          </a:p>
          <a:p>
            <a:pPr>
              <a:lnSpc>
                <a:spcPct val="90000"/>
              </a:lnSpc>
            </a:pPr>
            <a:r>
              <a:rPr lang="en-GB" sz="1100" b="0" i="0" dirty="0">
                <a:effectLst/>
                <a:latin typeface="Calibri" panose="020F0502020204030204" pitchFamily="34" charset="0"/>
              </a:rPr>
              <a:t>‌ </a:t>
            </a:r>
            <a:r>
              <a:rPr lang="en-GB" sz="1100" b="0" i="0" dirty="0" err="1">
                <a:effectLst/>
                <a:latin typeface="Calibri" panose="020F0502020204030204" pitchFamily="34" charset="0"/>
              </a:rPr>
              <a:t>Cobley</a:t>
            </a:r>
            <a:r>
              <a:rPr lang="en-GB" sz="1100" b="0" i="0" dirty="0">
                <a:effectLst/>
                <a:latin typeface="Calibri" panose="020F0502020204030204" pitchFamily="34" charset="0"/>
              </a:rPr>
              <a:t>, P. and Schulz, P. (2013). </a:t>
            </a:r>
            <a:r>
              <a:rPr lang="en-GB" sz="1100" b="0" i="1" dirty="0">
                <a:effectLst/>
                <a:latin typeface="Calibri" panose="020F0502020204030204" pitchFamily="34" charset="0"/>
              </a:rPr>
              <a:t>Theories and models of communication</a:t>
            </a:r>
            <a:r>
              <a:rPr lang="en-GB" sz="1100" b="0" i="0" dirty="0">
                <a:effectLst/>
                <a:latin typeface="Calibri" panose="020F0502020204030204" pitchFamily="34" charset="0"/>
              </a:rPr>
              <a:t>. Berlin ; Boston: Walter De Gruyter.</a:t>
            </a:r>
          </a:p>
          <a:p>
            <a:pPr marL="0" indent="0">
              <a:lnSpc>
                <a:spcPct val="90000"/>
              </a:lnSpc>
              <a:buNone/>
            </a:pPr>
            <a:endParaRPr lang="en-GB" sz="1100" b="0" i="0" dirty="0">
              <a:effectLst/>
              <a:latin typeface="Calibri" panose="020F0502020204030204" pitchFamily="34" charset="0"/>
            </a:endParaRPr>
          </a:p>
          <a:p>
            <a:pPr>
              <a:lnSpc>
                <a:spcPct val="90000"/>
              </a:lnSpc>
            </a:pPr>
            <a:endParaRPr lang="en-GB" sz="1100" b="0" i="0" dirty="0">
              <a:effectLst/>
              <a:latin typeface="Calibri" panose="020F0502020204030204" pitchFamily="34" charset="0"/>
            </a:endParaRPr>
          </a:p>
          <a:p>
            <a:pPr>
              <a:lnSpc>
                <a:spcPct val="90000"/>
              </a:lnSpc>
            </a:pPr>
            <a:endParaRPr lang="en-GB" sz="1100" b="0" i="0" dirty="0">
              <a:effectLst/>
              <a:latin typeface="Calibri" panose="020F0502020204030204" pitchFamily="34" charset="0"/>
            </a:endParaRPr>
          </a:p>
          <a:p>
            <a:pPr>
              <a:lnSpc>
                <a:spcPct val="90000"/>
              </a:lnSpc>
            </a:pPr>
            <a:endParaRPr lang="en-GB" sz="1100" b="0" i="0" dirty="0">
              <a:effectLst/>
              <a:latin typeface="Calibri" panose="020F0502020204030204" pitchFamily="34" charset="0"/>
            </a:endParaRPr>
          </a:p>
          <a:p>
            <a:pPr>
              <a:lnSpc>
                <a:spcPct val="90000"/>
              </a:lnSpc>
            </a:pPr>
            <a:endParaRPr lang="en-GB" sz="1100" b="0" i="0" dirty="0">
              <a:effectLst/>
              <a:latin typeface="Calibri" panose="020F0502020204030204" pitchFamily="34" charset="0"/>
            </a:endParaRPr>
          </a:p>
          <a:p>
            <a:pPr>
              <a:lnSpc>
                <a:spcPct val="90000"/>
              </a:lnSpc>
            </a:pPr>
            <a:endParaRPr lang="en-US" sz="1100" dirty="0"/>
          </a:p>
          <a:p>
            <a:pPr>
              <a:lnSpc>
                <a:spcPct val="90000"/>
              </a:lnSpc>
            </a:pPr>
            <a:endParaRPr lang="en-US" sz="1100" dirty="0"/>
          </a:p>
        </p:txBody>
      </p:sp>
      <p:cxnSp>
        <p:nvCxnSpPr>
          <p:cNvPr id="30" name="Straight Connector 29">
            <a:extLst>
              <a:ext uri="{FF2B5EF4-FFF2-40B4-BE49-F238E27FC236}">
                <a16:creationId xmlns:a16="http://schemas.microsoft.com/office/drawing/2014/main" id="{F75BF611-D2A5-4454-8C47-95B0BC4228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87852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1041141522"/>
              </p:ext>
            </p:extLst>
          </p:nvPr>
        </p:nvGraphicFramePr>
        <p:xfrm>
          <a:off x="2090736" y="1160956"/>
          <a:ext cx="10101264" cy="6245684"/>
        </p:xfrm>
        <a:graphic>
          <a:graphicData uri="http://schemas.openxmlformats.org/drawingml/2006/table">
            <a:tbl>
              <a:tblPr firstRow="1" bandRow="1">
                <a:tableStyleId>{5C22544A-7EE6-4342-B048-85BDC9FD1C3A}</a:tableStyleId>
              </a:tblPr>
              <a:tblGrid>
                <a:gridCol w="3661086">
                  <a:extLst>
                    <a:ext uri="{9D8B030D-6E8A-4147-A177-3AD203B41FA5}">
                      <a16:colId xmlns:a16="http://schemas.microsoft.com/office/drawing/2014/main" val="1381715570"/>
                    </a:ext>
                  </a:extLst>
                </a:gridCol>
                <a:gridCol w="6440178">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Teodor Nuca (Me)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Doina</a:t>
                      </a:r>
                      <a:r>
                        <a:rPr lang="en-GB" dirty="0"/>
                        <a:t> </a:t>
                      </a:r>
                      <a:r>
                        <a:rPr lang="en-GB" dirty="0" err="1"/>
                        <a:t>Istrati</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Ioana </a:t>
                      </a:r>
                      <a:r>
                        <a:rPr lang="en-GB" dirty="0" err="1"/>
                        <a:t>Vasiliu</a:t>
                      </a:r>
                      <a:endParaRPr lang="en-GB" dirty="0"/>
                    </a:p>
                    <a:p>
                      <a:r>
                        <a:rPr lang="en-GB" dirty="0" err="1"/>
                        <a:t>Costel</a:t>
                      </a:r>
                      <a:r>
                        <a:rPr lang="en-GB" dirty="0"/>
                        <a:t> - Lucian </a:t>
                      </a:r>
                      <a:r>
                        <a:rPr lang="en-GB" dirty="0" err="1"/>
                        <a:t>Isop</a:t>
                      </a:r>
                      <a:endParaRPr lang="en-GB" dirty="0"/>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ro-RO" b="0" i="0" u="none" strike="noStrike">
                          <a:solidFill>
                            <a:srgbClr val="202124"/>
                          </a:solidFill>
                          <a:effectLst/>
                          <a:latin typeface="+mn-lt"/>
                        </a:rPr>
                        <a:t>Everyone contributes their fair share</a:t>
                      </a:r>
                    </a:p>
                    <a:p>
                      <a:r>
                        <a:rPr lang="ro-RO" b="0" i="0" u="none" strike="noStrike">
                          <a:solidFill>
                            <a:srgbClr val="202124"/>
                          </a:solidFill>
                          <a:effectLst/>
                          <a:latin typeface="+mn-lt"/>
                        </a:rPr>
                        <a:t>They offer each other support.</a:t>
                      </a:r>
                    </a:p>
                    <a:p>
                      <a:r>
                        <a:rPr lang="ro-RO" b="0" i="0" u="none" strike="noStrike">
                          <a:solidFill>
                            <a:srgbClr val="202124"/>
                          </a:solidFill>
                          <a:effectLst/>
                          <a:latin typeface="+mn-lt"/>
                        </a:rPr>
                        <a:t>They're organized</a:t>
                      </a:r>
                      <a:endParaRPr lang="ro-RO" sz="1800" b="0" i="0" u="none" strike="noStrike">
                        <a:solidFill>
                          <a:srgbClr val="202124"/>
                        </a:solidFill>
                        <a:effectLst/>
                        <a:latin typeface="+mn-lt"/>
                      </a:endParaRPr>
                    </a:p>
                    <a:p>
                      <a:br>
                        <a:rPr lang="ro-RO" sz="1800">
                          <a:latin typeface="+mn-lt"/>
                        </a:rPr>
                      </a:br>
                      <a:endParaRPr lang="en-GB" sz="1800" dirty="0">
                        <a:latin typeface="+mn-lt"/>
                      </a:endParaRP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a:t>We have to find a solution that will fit for our case that everyone will consider productive and applicable</a:t>
                      </a:r>
                      <a:endParaRPr lang="en-GB" dirty="0"/>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Working in this team was really productive ,I consider this </a:t>
                      </a:r>
                      <a:r>
                        <a:rPr lang="en-GB" dirty="0" err="1"/>
                        <a:t>colobaration</a:t>
                      </a:r>
                      <a:r>
                        <a:rPr lang="en-GB" dirty="0"/>
                        <a:t> very healthy and </a:t>
                      </a:r>
                      <a:r>
                        <a:rPr lang="en-GB" dirty="0" err="1"/>
                        <a:t>succesfull</a:t>
                      </a:r>
                      <a:endParaRPr lang="en-GB" dirty="0"/>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ro-RO"/>
                        <a:t>9.5</a:t>
                      </a:r>
                    </a:p>
                    <a:p>
                      <a:endParaRPr lang="en-GB" dirty="0"/>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BrushVTI">
  <a:themeElements>
    <a:clrScheme name="AnalogousFromRegularSeedRightStep">
      <a:dk1>
        <a:srgbClr val="000000"/>
      </a:dk1>
      <a:lt1>
        <a:srgbClr val="FFFFFF"/>
      </a:lt1>
      <a:dk2>
        <a:srgbClr val="412724"/>
      </a:dk2>
      <a:lt2>
        <a:srgbClr val="E2E8E4"/>
      </a:lt2>
      <a:accent1>
        <a:srgbClr val="D739AE"/>
      </a:accent1>
      <a:accent2>
        <a:srgbClr val="C5275A"/>
      </a:accent2>
      <a:accent3>
        <a:srgbClr val="D74839"/>
      </a:accent3>
      <a:accent4>
        <a:srgbClr val="C57827"/>
      </a:accent4>
      <a:accent5>
        <a:srgbClr val="B0A72F"/>
      </a:accent5>
      <a:accent6>
        <a:srgbClr val="81B223"/>
      </a:accent6>
      <a:hlink>
        <a:srgbClr val="31944B"/>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otalTime>187</TotalTime>
  <Words>947</Words>
  <Application>Microsoft Office PowerPoint</Application>
  <PresentationFormat>Ecran lat</PresentationFormat>
  <Paragraphs>60</Paragraphs>
  <Slides>10</Slides>
  <Notes>0</Notes>
  <HiddenSlides>0</HiddenSlides>
  <MMClips>0</MMClips>
  <ScaleCrop>false</ScaleCrop>
  <HeadingPairs>
    <vt:vector size="4" baseType="variant">
      <vt:variant>
        <vt:lpstr>Temă</vt:lpstr>
      </vt:variant>
      <vt:variant>
        <vt:i4>2</vt:i4>
      </vt:variant>
      <vt:variant>
        <vt:lpstr>Titluri diapozitive</vt:lpstr>
      </vt:variant>
      <vt:variant>
        <vt:i4>10</vt:i4>
      </vt:variant>
    </vt:vector>
  </HeadingPairs>
  <TitlesOfParts>
    <vt:vector size="12" baseType="lpstr">
      <vt:lpstr>AngleLinesVTI</vt:lpstr>
      <vt:lpstr>BrushVTI</vt:lpstr>
      <vt:lpstr>Module: efective team working and communication  teacher: Akash puranik    Student name:  Teodor nuca doina istrati ioana vasiliu costel Lucian isop</vt:lpstr>
      <vt:lpstr>Case of study</vt:lpstr>
      <vt:lpstr>Types of communic-action</vt:lpstr>
      <vt:lpstr>The benefits of effective communication:    - It promotes trust. ...  - It promotes team member loyalty. ...   - It enhances team member engagement. .  - It improves teamwork.    - It improves productivity. ...  - Communication fuels  innovation. ...   - Resolves issues. ...  - It creates better client relationships.  (Gutierez, 2017)</vt:lpstr>
      <vt:lpstr>Prezentare PowerPoint</vt:lpstr>
      <vt:lpstr>The model of effective communication model for amazon case</vt:lpstr>
      <vt:lpstr>Communication barriers can negatively impact project team  </vt:lpstr>
      <vt:lpstr>What tom can use to improve communication?</vt:lpstr>
      <vt:lpstr>References</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efective team working and communication  teacher: Akash puranik    Student name: Teodor nuca doina istrati ioana vasiliu costel Lucian isop</dc:title>
  <dc:creator>Teodor Nuca (2129861)</dc:creator>
  <cp:lastModifiedBy>Ioana Vasiliu (2017455)</cp:lastModifiedBy>
  <cp:revision>8</cp:revision>
  <dcterms:created xsi:type="dcterms:W3CDTF">2022-10-22T11:22:06Z</dcterms:created>
  <dcterms:modified xsi:type="dcterms:W3CDTF">2022-11-14T09:24:44Z</dcterms:modified>
</cp:coreProperties>
</file>