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109" d="100"/>
          <a:sy n="109" d="100"/>
        </p:scale>
        <p:origin x="38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003633-53D2-4A24-AA9E-760574BF5BF1}" type="datetimeFigureOut">
              <a:rPr lang="en-GB" smtClean="0"/>
              <a:t>06/01/2020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332DB4-29BF-4F04-A375-A1D89258B70E}" type="slidenum">
              <a:rPr lang="en-GB" smtClean="0"/>
              <a:t>‹#›</a:t>
            </a:fld>
            <a:endParaRPr lang="en-GB"/>
          </a:p>
        </p:txBody>
      </p:sp>
    </p:spTree>
    <p:extLst>
      <p:ext uri="{BB962C8B-B14F-4D97-AF65-F5344CB8AC3E}">
        <p14:creationId xmlns:p14="http://schemas.microsoft.com/office/powerpoint/2010/main" val="2096912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Set goals and objectives. Before you create a marketing plan, you must have a purpose for it. This purpose is based on the long-term goals that guide all of your efforts. Once these long-term goals are established, break them down into specific objectives. Your objectives should be measurable over a period of time. For example, your goal may be to establish a social media marketing strategy. Meanwhile, an objective related to this goal could be to gain 100 followers on social media during the first month on the platform.</a:t>
            </a:r>
          </a:p>
          <a:p>
            <a:pPr marL="228600" indent="-228600">
              <a:buAutoNum type="arabicPeriod"/>
            </a:pPr>
            <a:r>
              <a:rPr lang="en-GB" dirty="0" smtClean="0"/>
              <a:t>2. </a:t>
            </a:r>
            <a:r>
              <a:rPr lang="en-GB" dirty="0" err="1" smtClean="0"/>
              <a:t>Analyze</a:t>
            </a:r>
            <a:r>
              <a:rPr lang="en-GB" dirty="0" smtClean="0"/>
              <a:t> your situation. A Strengths, Weaknesses, Opportunities, and Threats (SWOT) analysis can give you a snapshot of the situations you face as you market your business. Your strengths are what make your business unique, while your weaknesses are what you can improve on. The economy, your competitors, technology, and other external factors contribute to your opportunities and threats. By </a:t>
            </a:r>
            <a:r>
              <a:rPr lang="en-GB" dirty="0" err="1" smtClean="0"/>
              <a:t>analyzing</a:t>
            </a:r>
            <a:r>
              <a:rPr lang="en-GB" dirty="0" smtClean="0"/>
              <a:t> your situation this way, you can improve your marketing strategies, while overcoming challenges that may or may not be in your control. Create customer personas to help figure out who your ideal customers. This will help with your analysis. To get you started, we’ve created a Customer Persona Checklist.</a:t>
            </a:r>
          </a:p>
          <a:p>
            <a:pPr marL="228600" indent="-228600">
              <a:buAutoNum type="arabicPeriod"/>
            </a:pPr>
            <a:endParaRPr lang="en-GB" dirty="0" smtClean="0"/>
          </a:p>
          <a:p>
            <a:pPr marL="228600" indent="-228600">
              <a:buAutoNum type="arabicPeriod"/>
            </a:pPr>
            <a:r>
              <a:rPr lang="en-GB" dirty="0" smtClean="0"/>
              <a:t>As part of our analysis, Pulse uses a template that outlines an ideal customer persona, the tone of our content, and the benefits of our services.</a:t>
            </a:r>
          </a:p>
          <a:p>
            <a:pPr marL="228600" indent="-228600">
              <a:buAutoNum type="arabicPeriod"/>
            </a:pPr>
            <a:endParaRPr lang="en-GB" dirty="0" smtClean="0"/>
          </a:p>
          <a:p>
            <a:pPr marL="228600" indent="-228600">
              <a:buAutoNum type="arabicPeriod"/>
            </a:pPr>
            <a:r>
              <a:rPr lang="en-GB" dirty="0" smtClean="0"/>
              <a:t>3. Map your messages. Your messaging is part of your marketing strategy and your brand. To create a message map, start by writing an XYZ statement or boilerplate that contains basic information about your business. Then, </a:t>
            </a:r>
            <a:r>
              <a:rPr lang="en-GB" dirty="0" err="1" smtClean="0"/>
              <a:t>center</a:t>
            </a:r>
            <a:r>
              <a:rPr lang="en-GB" dirty="0" smtClean="0"/>
              <a:t> other messaging related to your products, clients, and services around the XYZ statement. These messages can then be incorporated into your mission statement, press releases, and other marketing materials. To learn how to craft messaging that creates the best image of your business, check out our Content Writing Checklist.</a:t>
            </a:r>
          </a:p>
          <a:p>
            <a:pPr marL="228600" indent="-228600">
              <a:buAutoNum type="arabicPeriod"/>
            </a:pPr>
            <a:endParaRPr lang="en-GB" dirty="0" smtClean="0"/>
          </a:p>
          <a:p>
            <a:pPr marL="228600" indent="-228600">
              <a:buAutoNum type="arabicPeriod"/>
            </a:pPr>
            <a:r>
              <a:rPr lang="en-GB" dirty="0" smtClean="0"/>
              <a:t>4. Live out your mission. Your business has a set of values that guides it. Creating a mission statement outlines these values and ensures that the people who interact with your business are aware of them. Just be sure that this message reflects your brand honestly so you can actively demonstrate the values outlined in the mission statement through your interactions with clients. This statement and how it is carried out can make or break your clients’ trust.</a:t>
            </a:r>
          </a:p>
          <a:p>
            <a:pPr marL="228600" indent="-228600">
              <a:buAutoNum type="arabicPeriod"/>
            </a:pPr>
            <a:endParaRPr lang="en-GB" dirty="0" smtClean="0"/>
          </a:p>
          <a:p>
            <a:pPr marL="228600" indent="-228600">
              <a:buAutoNum type="arabicPeriod"/>
            </a:pPr>
            <a:r>
              <a:rPr lang="en-GB" dirty="0" smtClean="0"/>
              <a:t>Pulse takes pride in being your local, friendly marketing team, which is why it is our tagline. We demonstrate those values by being involved in our community.</a:t>
            </a:r>
          </a:p>
          <a:p>
            <a:pPr marL="228600" indent="-228600">
              <a:buAutoNum type="arabicPeriod"/>
            </a:pPr>
            <a:endParaRPr lang="en-GB" dirty="0" smtClean="0"/>
          </a:p>
          <a:p>
            <a:pPr marL="228600" indent="-228600">
              <a:buAutoNum type="arabicPeriod"/>
            </a:pPr>
            <a:r>
              <a:rPr lang="en-GB" dirty="0" smtClean="0"/>
              <a:t>5. Outline your tactics. A successful marketing strategy is made up of many different tactics, including both online and offline options. Your goals, target audience, and industry factor into this decision. For example, if your target audience is young, focusing on social media is more beneficial as this is primarily where this group consumes content. If your industry is product-based (for example, if you design </a:t>
            </a:r>
            <a:r>
              <a:rPr lang="en-GB" dirty="0" err="1" smtClean="0"/>
              <a:t>jewelry</a:t>
            </a:r>
            <a:r>
              <a:rPr lang="en-GB" dirty="0" smtClean="0"/>
              <a:t>), then using a more visual platform would better showcase your products. To be most effective, you have to choose which methods are right for your business. Once you’ve selected your tactics, list them in your marketing plan and determine how they’ll help you reach your goals.</a:t>
            </a:r>
          </a:p>
          <a:p>
            <a:pPr marL="228600" indent="-228600">
              <a:buAutoNum type="arabicPeriod"/>
            </a:pPr>
            <a:endParaRPr lang="en-GB" dirty="0" smtClean="0"/>
          </a:p>
          <a:p>
            <a:pPr marL="228600" indent="-228600">
              <a:buAutoNum type="arabicPeriod"/>
            </a:pPr>
            <a:r>
              <a:rPr lang="en-GB" dirty="0" smtClean="0"/>
              <a:t>6. Make a timeline. Your time is precious, especially when it comes to your marketing strategies. Based on the goals and objectives you’ve set for your business, create a timeline that will determine what will be completed and when. Remember to allow extra time for unexpected events that may delay some of your goals.</a:t>
            </a:r>
          </a:p>
          <a:p>
            <a:pPr marL="228600" indent="-228600">
              <a:buAutoNum type="arabicPeriod"/>
            </a:pPr>
            <a:endParaRPr lang="en-GB" dirty="0" smtClean="0"/>
          </a:p>
          <a:p>
            <a:pPr marL="228600" indent="-228600">
              <a:buAutoNum type="arabicPeriod"/>
            </a:pPr>
            <a:r>
              <a:rPr lang="en-GB" dirty="0" smtClean="0"/>
              <a:t>Using project management software can help you to create a timeline. At Pulse, we use </a:t>
            </a:r>
            <a:r>
              <a:rPr lang="en-GB" dirty="0" err="1" smtClean="0"/>
              <a:t>Wrike</a:t>
            </a:r>
            <a:r>
              <a:rPr lang="en-GB" dirty="0" smtClean="0"/>
              <a:t>, a program that enables us to schedule projects on a timeline, as seen below.</a:t>
            </a:r>
          </a:p>
          <a:p>
            <a:pPr marL="228600" indent="-228600">
              <a:buAutoNum type="arabicPeriod"/>
            </a:pPr>
            <a:endParaRPr lang="en-GB" dirty="0" smtClean="0"/>
          </a:p>
          <a:p>
            <a:pPr marL="228600" indent="-228600">
              <a:buAutoNum type="arabicPeriod"/>
            </a:pPr>
            <a:r>
              <a:rPr lang="en-GB" dirty="0" smtClean="0"/>
              <a:t>7. Mind your budget. Creating a budget for your marketing strategies can inform your efforts by determining what you can and can’t afford. Choosing the most cost-effective options for your business ensures the success of your overall marketing plan. This doesn’t have to limit your options. Paid advertising on social media and search engines allows you to choose the amount you can afford to pay, making them accessible to even the smallest of budgets.</a:t>
            </a:r>
          </a:p>
          <a:p>
            <a:pPr marL="228600" indent="-228600">
              <a:buAutoNum type="arabicPeriod"/>
            </a:pPr>
            <a:endParaRPr lang="en-GB" dirty="0" smtClean="0"/>
          </a:p>
          <a:p>
            <a:pPr marL="228600" indent="-228600">
              <a:buAutoNum type="arabicPeriod"/>
            </a:pPr>
            <a:r>
              <a:rPr lang="en-GB" dirty="0" smtClean="0"/>
              <a:t>8. Divide and conquer. Once you’ve created a timeline for the creation and distribution of your marketing materials, assign these tasks to members of your staff. If your business is small and doesn’t have the staff required to carry out your plan, you may need to consider hiring another person or a marketing agency. Ultimately, your staff’s size and qualifications will determine this for you.</a:t>
            </a:r>
          </a:p>
          <a:p>
            <a:pPr marL="228600" indent="-228600">
              <a:buAutoNum type="arabicPeriod"/>
            </a:pPr>
            <a:endParaRPr lang="en-GB" dirty="0" smtClean="0"/>
          </a:p>
          <a:p>
            <a:pPr marL="228600" indent="-228600">
              <a:buAutoNum type="arabicPeriod"/>
            </a:pPr>
            <a:r>
              <a:rPr lang="en-GB" dirty="0" smtClean="0"/>
              <a:t>9. Measure up. Measuring the effectiveness of your marketing strategies will inform your current plan and your future efforts. Your website, social media, and other marketing materials are sources of this information. To help you track this , there are many free online analytics tools available. Just be sure to only track data relevant to your business so these measurements are effective.</a:t>
            </a:r>
          </a:p>
          <a:p>
            <a:pPr marL="228600" indent="-228600">
              <a:buAutoNum type="arabicPeriod"/>
            </a:pPr>
            <a:endParaRPr lang="en-GB" dirty="0" smtClean="0"/>
          </a:p>
          <a:p>
            <a:pPr marL="228600" indent="-228600">
              <a:buAutoNum type="arabicPeriod"/>
            </a:pPr>
            <a:r>
              <a:rPr lang="en-GB" dirty="0" smtClean="0"/>
              <a:t>10. Stay current. Your marketing goals and needs will change over time. Ideally, you should revisit your marketing plan once a year and make adjustments as necessary. You should write your marketing plan with this growth in mind so you can measure it. In the meantime, follow industry news and trends that you can add to your own strategies.</a:t>
            </a:r>
          </a:p>
          <a:p>
            <a:pPr marL="228600" indent="-228600">
              <a:buAutoNum type="arabicPeriod"/>
            </a:pPr>
            <a:endParaRPr lang="en-GB" dirty="0"/>
          </a:p>
        </p:txBody>
      </p:sp>
      <p:sp>
        <p:nvSpPr>
          <p:cNvPr id="4" name="Slide Number Placeholder 3"/>
          <p:cNvSpPr>
            <a:spLocks noGrp="1"/>
          </p:cNvSpPr>
          <p:nvPr>
            <p:ph type="sldNum" sz="quarter" idx="10"/>
          </p:nvPr>
        </p:nvSpPr>
        <p:spPr/>
        <p:txBody>
          <a:bodyPr/>
          <a:lstStyle/>
          <a:p>
            <a:fld id="{9E332DB4-29BF-4F04-A375-A1D89258B70E}" type="slidenum">
              <a:rPr lang="en-GB" smtClean="0"/>
              <a:t>6</a:t>
            </a:fld>
            <a:endParaRPr lang="en-GB"/>
          </a:p>
        </p:txBody>
      </p:sp>
    </p:spTree>
    <p:extLst>
      <p:ext uri="{BB962C8B-B14F-4D97-AF65-F5344CB8AC3E}">
        <p14:creationId xmlns:p14="http://schemas.microsoft.com/office/powerpoint/2010/main" val="2553039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1/6/2020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1/6/2020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Marketing Strategy</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939077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Marketing Strategy</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sz="2800" dirty="0" smtClean="0"/>
              <a:t>A </a:t>
            </a:r>
            <a:r>
              <a:rPr lang="en-GB" sz="2800" dirty="0"/>
              <a:t>marketing strategy is a business's overall game plan for reaching people and turning them into customers of the product or service that the business provides. The marketing strategy of a company contains the company’s value proposition, key marketing messages, information on the target customer and other high-level elements.</a:t>
            </a:r>
          </a:p>
        </p:txBody>
      </p:sp>
    </p:spTree>
    <p:extLst>
      <p:ext uri="{BB962C8B-B14F-4D97-AF65-F5344CB8AC3E}">
        <p14:creationId xmlns:p14="http://schemas.microsoft.com/office/powerpoint/2010/main" val="4117339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Video</a:t>
            </a:r>
            <a:endParaRPr lang="en-GB" dirty="0"/>
          </a:p>
        </p:txBody>
      </p:sp>
      <p:sp>
        <p:nvSpPr>
          <p:cNvPr id="3" name="Content Placeholder 2"/>
          <p:cNvSpPr>
            <a:spLocks noGrp="1"/>
          </p:cNvSpPr>
          <p:nvPr>
            <p:ph idx="1"/>
          </p:nvPr>
        </p:nvSpPr>
        <p:spPr/>
        <p:txBody>
          <a:bodyPr/>
          <a:lstStyle/>
          <a:p>
            <a:pPr marL="0" indent="0">
              <a:buNone/>
            </a:pPr>
            <a:r>
              <a:rPr lang="en-GB" dirty="0"/>
              <a:t>https://www.youtube.com/watch?v=hZLMv5aexto</a:t>
            </a:r>
          </a:p>
        </p:txBody>
      </p:sp>
    </p:spTree>
    <p:extLst>
      <p:ext uri="{BB962C8B-B14F-4D97-AF65-F5344CB8AC3E}">
        <p14:creationId xmlns:p14="http://schemas.microsoft.com/office/powerpoint/2010/main" val="1063240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1413" y="520701"/>
            <a:ext cx="9905998" cy="5270500"/>
          </a:xfrm>
        </p:spPr>
        <p:txBody>
          <a:bodyPr>
            <a:normAutofit fontScale="92500" lnSpcReduction="10000"/>
          </a:bodyPr>
          <a:lstStyle/>
          <a:p>
            <a:pPr marL="0" indent="0">
              <a:buNone/>
            </a:pPr>
            <a:r>
              <a:rPr lang="en-GB" dirty="0" smtClean="0"/>
              <a:t>Marketing strategy will mean different things to different organisations.  It will fulfil different needs both within the organisation and with the marketplace.</a:t>
            </a:r>
          </a:p>
          <a:p>
            <a:pPr marL="0" indent="0">
              <a:buNone/>
            </a:pPr>
            <a:r>
              <a:rPr lang="en-GB" dirty="0" smtClean="0"/>
              <a:t>Organisations differ in a number of important aspects:</a:t>
            </a:r>
          </a:p>
          <a:p>
            <a:r>
              <a:rPr lang="en-GB" dirty="0" smtClean="0"/>
              <a:t>The variety and nature of markets served</a:t>
            </a:r>
          </a:p>
          <a:p>
            <a:r>
              <a:rPr lang="en-GB" dirty="0" smtClean="0"/>
              <a:t>The variety and complexity of products and/or services offered</a:t>
            </a:r>
          </a:p>
          <a:p>
            <a:r>
              <a:rPr lang="en-GB" dirty="0" smtClean="0"/>
              <a:t>The diverse nature of technology and operating processes used</a:t>
            </a:r>
          </a:p>
          <a:p>
            <a:r>
              <a:rPr lang="en-GB" dirty="0" smtClean="0"/>
              <a:t>The sophistication of existing planning and forecasting procedures</a:t>
            </a:r>
          </a:p>
          <a:p>
            <a:r>
              <a:rPr lang="en-GB" dirty="0" smtClean="0"/>
              <a:t>The characteristics and capabilities of the individuals involved in the strategy formulation and implementation processes</a:t>
            </a:r>
          </a:p>
          <a:p>
            <a:r>
              <a:rPr lang="en-GB" dirty="0" smtClean="0"/>
              <a:t>The ‘norms and values’ of the Business environment within which the organisation must operate</a:t>
            </a:r>
          </a:p>
          <a:p>
            <a:r>
              <a:rPr lang="en-GB" dirty="0" smtClean="0"/>
              <a:t>The nature of competitors</a:t>
            </a:r>
          </a:p>
          <a:p>
            <a:r>
              <a:rPr lang="en-GB" dirty="0" smtClean="0"/>
              <a:t>The thirst in the organisation for growth and advancement</a:t>
            </a:r>
          </a:p>
          <a:p>
            <a:r>
              <a:rPr lang="en-GB" dirty="0" smtClean="0"/>
              <a:t>The nature and demands of the stakeholders</a:t>
            </a:r>
          </a:p>
          <a:p>
            <a:pPr marL="0" indent="0">
              <a:buNone/>
            </a:pPr>
            <a:endParaRPr lang="en-GB" dirty="0"/>
          </a:p>
        </p:txBody>
      </p:sp>
    </p:spTree>
    <p:extLst>
      <p:ext uri="{BB962C8B-B14F-4D97-AF65-F5344CB8AC3E}">
        <p14:creationId xmlns:p14="http://schemas.microsoft.com/office/powerpoint/2010/main" val="311220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Market Strategies</a:t>
            </a:r>
            <a:endParaRPr lang="en-GB" dirty="0"/>
          </a:p>
        </p:txBody>
      </p:sp>
      <p:sp>
        <p:nvSpPr>
          <p:cNvPr id="3" name="Content Placeholder 2"/>
          <p:cNvSpPr>
            <a:spLocks noGrp="1"/>
          </p:cNvSpPr>
          <p:nvPr>
            <p:ph idx="1"/>
          </p:nvPr>
        </p:nvSpPr>
        <p:spPr/>
        <p:txBody>
          <a:bodyPr/>
          <a:lstStyle/>
          <a:p>
            <a:pPr marL="0" indent="0">
              <a:buNone/>
            </a:pPr>
            <a:r>
              <a:rPr lang="en-GB" dirty="0"/>
              <a:t>https://www.linkdex.com/en-us/inked/marketing-strategy-examples/</a:t>
            </a:r>
          </a:p>
        </p:txBody>
      </p:sp>
    </p:spTree>
    <p:extLst>
      <p:ext uri="{BB962C8B-B14F-4D97-AF65-F5344CB8AC3E}">
        <p14:creationId xmlns:p14="http://schemas.microsoft.com/office/powerpoint/2010/main" val="2790435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9905998" cy="901700"/>
          </a:xfrm>
        </p:spPr>
        <p:txBody>
          <a:bodyPr/>
          <a:lstStyle/>
          <a:p>
            <a:r>
              <a:rPr lang="en-GB" dirty="0" smtClean="0"/>
              <a:t>From Strategy to Plan</a:t>
            </a:r>
            <a:endParaRPr lang="en-GB" dirty="0"/>
          </a:p>
        </p:txBody>
      </p:sp>
      <p:sp>
        <p:nvSpPr>
          <p:cNvPr id="3" name="Content Placeholder 2"/>
          <p:cNvSpPr>
            <a:spLocks noGrp="1"/>
          </p:cNvSpPr>
          <p:nvPr>
            <p:ph idx="1"/>
          </p:nvPr>
        </p:nvSpPr>
        <p:spPr>
          <a:xfrm>
            <a:off x="1141413" y="1803400"/>
            <a:ext cx="9905998" cy="4749799"/>
          </a:xfrm>
        </p:spPr>
        <p:txBody>
          <a:bodyPr>
            <a:normAutofit lnSpcReduction="10000"/>
          </a:bodyPr>
          <a:lstStyle/>
          <a:p>
            <a:pPr marL="0" indent="0">
              <a:buNone/>
            </a:pPr>
            <a:r>
              <a:rPr lang="en-GB" dirty="0"/>
              <a:t>Here are 10 steps to developing a strategic marketing plan</a:t>
            </a:r>
            <a:r>
              <a:rPr lang="en-GB" dirty="0" smtClean="0"/>
              <a:t>:</a:t>
            </a:r>
          </a:p>
          <a:p>
            <a:pPr marL="457200" indent="-457200">
              <a:buAutoNum type="arabicPeriod"/>
            </a:pPr>
            <a:r>
              <a:rPr lang="en-GB" dirty="0" smtClean="0"/>
              <a:t>Set </a:t>
            </a:r>
            <a:r>
              <a:rPr lang="en-GB" dirty="0"/>
              <a:t>goals and objectives</a:t>
            </a:r>
            <a:r>
              <a:rPr lang="en-GB" dirty="0" smtClean="0"/>
              <a:t>.</a:t>
            </a:r>
          </a:p>
          <a:p>
            <a:pPr marL="457200" indent="-457200">
              <a:buAutoNum type="arabicPeriod"/>
            </a:pPr>
            <a:r>
              <a:rPr lang="en-GB" dirty="0" err="1" smtClean="0"/>
              <a:t>Analyze</a:t>
            </a:r>
            <a:r>
              <a:rPr lang="en-GB" dirty="0" smtClean="0"/>
              <a:t> </a:t>
            </a:r>
            <a:r>
              <a:rPr lang="en-GB" dirty="0"/>
              <a:t>your </a:t>
            </a:r>
            <a:r>
              <a:rPr lang="en-GB" dirty="0" smtClean="0"/>
              <a:t>situation</a:t>
            </a:r>
          </a:p>
          <a:p>
            <a:pPr marL="457200" indent="-457200">
              <a:buAutoNum type="arabicPeriod"/>
            </a:pPr>
            <a:r>
              <a:rPr lang="en-GB" dirty="0"/>
              <a:t>Map your messages</a:t>
            </a:r>
            <a:r>
              <a:rPr lang="en-GB" dirty="0" smtClean="0"/>
              <a:t>.</a:t>
            </a:r>
          </a:p>
          <a:p>
            <a:pPr marL="457200" indent="-457200">
              <a:buAutoNum type="arabicPeriod"/>
            </a:pPr>
            <a:r>
              <a:rPr lang="en-GB" dirty="0"/>
              <a:t>Live out your </a:t>
            </a:r>
            <a:r>
              <a:rPr lang="en-GB" dirty="0" smtClean="0"/>
              <a:t>mission</a:t>
            </a:r>
          </a:p>
          <a:p>
            <a:pPr marL="457200" indent="-457200">
              <a:buAutoNum type="arabicPeriod"/>
            </a:pPr>
            <a:r>
              <a:rPr lang="en-GB" dirty="0"/>
              <a:t>Outline your tactics</a:t>
            </a:r>
            <a:r>
              <a:rPr lang="en-GB" dirty="0" smtClean="0"/>
              <a:t>.</a:t>
            </a:r>
          </a:p>
          <a:p>
            <a:pPr marL="457200" indent="-457200">
              <a:buAutoNum type="arabicPeriod"/>
            </a:pPr>
            <a:r>
              <a:rPr lang="en-GB" dirty="0"/>
              <a:t>Make a </a:t>
            </a:r>
            <a:r>
              <a:rPr lang="en-GB" dirty="0" smtClean="0"/>
              <a:t>timeline</a:t>
            </a:r>
          </a:p>
          <a:p>
            <a:pPr marL="457200" indent="-457200">
              <a:buAutoNum type="arabicPeriod"/>
            </a:pPr>
            <a:r>
              <a:rPr lang="en-GB" dirty="0"/>
              <a:t>Mind your budget</a:t>
            </a:r>
            <a:r>
              <a:rPr lang="en-GB" dirty="0" smtClean="0"/>
              <a:t>.</a:t>
            </a:r>
          </a:p>
          <a:p>
            <a:pPr marL="457200" indent="-457200">
              <a:buAutoNum type="arabicPeriod"/>
            </a:pPr>
            <a:r>
              <a:rPr lang="en-GB" dirty="0"/>
              <a:t>Divide and conquer. </a:t>
            </a:r>
            <a:endParaRPr lang="en-GB" dirty="0" smtClean="0"/>
          </a:p>
          <a:p>
            <a:pPr marL="457200" indent="-457200">
              <a:buAutoNum type="arabicPeriod"/>
            </a:pPr>
            <a:r>
              <a:rPr lang="en-GB" dirty="0"/>
              <a:t>Measure up</a:t>
            </a:r>
            <a:r>
              <a:rPr lang="en-GB" dirty="0" smtClean="0"/>
              <a:t>.</a:t>
            </a:r>
          </a:p>
          <a:p>
            <a:pPr marL="457200" indent="-457200">
              <a:buAutoNum type="arabicPeriod"/>
            </a:pPr>
            <a:r>
              <a:rPr lang="en-GB" dirty="0"/>
              <a:t>Stay current.</a:t>
            </a:r>
            <a:endParaRPr lang="en-GB" dirty="0" smtClean="0"/>
          </a:p>
          <a:p>
            <a:pPr marL="457200" indent="-457200">
              <a:buAutoNum type="arabicPeriod"/>
            </a:pPr>
            <a:endParaRPr lang="en-GB" dirty="0"/>
          </a:p>
        </p:txBody>
      </p:sp>
    </p:spTree>
    <p:extLst>
      <p:ext uri="{BB962C8B-B14F-4D97-AF65-F5344CB8AC3E}">
        <p14:creationId xmlns:p14="http://schemas.microsoft.com/office/powerpoint/2010/main" val="2346681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Strategy APPLIED TO SOCIAL ENTERPRISE</a:t>
            </a:r>
            <a:endParaRPr lang="en-GB" dirty="0"/>
          </a:p>
        </p:txBody>
      </p:sp>
      <p:sp>
        <p:nvSpPr>
          <p:cNvPr id="3" name="Content Placeholder 2"/>
          <p:cNvSpPr>
            <a:spLocks noGrp="1"/>
          </p:cNvSpPr>
          <p:nvPr>
            <p:ph idx="1"/>
          </p:nvPr>
        </p:nvSpPr>
        <p:spPr/>
        <p:txBody>
          <a:bodyPr/>
          <a:lstStyle/>
          <a:p>
            <a:pPr marL="0" indent="0">
              <a:buNone/>
            </a:pPr>
            <a:r>
              <a:rPr lang="en-GB" dirty="0"/>
              <a:t>https://www.entrepreneur.com/article/244418</a:t>
            </a:r>
            <a:endParaRPr lang="en-GB" dirty="0"/>
          </a:p>
        </p:txBody>
      </p:sp>
    </p:spTree>
    <p:extLst>
      <p:ext uri="{BB962C8B-B14F-4D97-AF65-F5344CB8AC3E}">
        <p14:creationId xmlns:p14="http://schemas.microsoft.com/office/powerpoint/2010/main" val="1770420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Enterprise Marketing Plan</a:t>
            </a:r>
            <a:endParaRPr lang="en-GB" dirty="0"/>
          </a:p>
        </p:txBody>
      </p:sp>
      <p:sp>
        <p:nvSpPr>
          <p:cNvPr id="3" name="Content Placeholder 2"/>
          <p:cNvSpPr>
            <a:spLocks noGrp="1"/>
          </p:cNvSpPr>
          <p:nvPr>
            <p:ph idx="1"/>
          </p:nvPr>
        </p:nvSpPr>
        <p:spPr>
          <a:xfrm>
            <a:off x="1141413" y="1846385"/>
            <a:ext cx="9905998" cy="4651130"/>
          </a:xfrm>
        </p:spPr>
        <p:txBody>
          <a:bodyPr>
            <a:normAutofit fontScale="85000" lnSpcReduction="20000"/>
          </a:bodyPr>
          <a:lstStyle/>
          <a:p>
            <a:pPr marL="0" indent="0">
              <a:buNone/>
            </a:pPr>
            <a:r>
              <a:rPr lang="en-GB" dirty="0"/>
              <a:t>The following Marketing Plan is borrowed from Social Enterprise London:</a:t>
            </a:r>
          </a:p>
          <a:p>
            <a:r>
              <a:rPr lang="en-GB" dirty="0"/>
              <a:t>Strategy:  The vision and purpose of the organization will provide the long-term strategic direction of the marketing plan. As a social enterprise, one of your core values will be to reinvest profits into your stated cause or community..</a:t>
            </a:r>
          </a:p>
          <a:p>
            <a:r>
              <a:rPr lang="en-GB" dirty="0"/>
              <a:t>Communications Objectives:  SMART (Specific, Measurable, Achievable, Realistic, Time-bound) objectives for marketing should lead the action planning. Communications objectives work to manage the buying cycle, abbreviated as AIDA (Attention, Interest, Desire, Action), and different media are used throughout the buying cycle to stimulate demand. In addition, objectives should consider company image and branding.</a:t>
            </a:r>
          </a:p>
          <a:p>
            <a:r>
              <a:rPr lang="en-GB" dirty="0"/>
              <a:t>Communications Tactics:  Depending on the stage of the product in the product life cycle, the campaign objectives, the customer profile and the market positioning determines which media are used. A campaign integrating multiple media avenues is strongest, and ensures that the marketing messages are reinforced.</a:t>
            </a:r>
          </a:p>
          <a:p>
            <a:r>
              <a:rPr lang="en-GB" dirty="0"/>
              <a:t>Action Planning and Implementation:  Resources, budgets and time frames are confirmed, and test marketing may be undertaken.</a:t>
            </a:r>
          </a:p>
          <a:p>
            <a:r>
              <a:rPr lang="en-GB" dirty="0"/>
              <a:t>Evaluation and Control:  Controls are essential in measuring the results of the campaign compared to expectations. This will also help with planning further marketing campaigns.</a:t>
            </a:r>
          </a:p>
        </p:txBody>
      </p:sp>
    </p:spTree>
    <p:extLst>
      <p:ext uri="{BB962C8B-B14F-4D97-AF65-F5344CB8AC3E}">
        <p14:creationId xmlns:p14="http://schemas.microsoft.com/office/powerpoint/2010/main" val="968597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marL="0" indent="0">
              <a:buNone/>
            </a:pPr>
            <a:r>
              <a:rPr lang="en-GB" dirty="0" smtClean="0"/>
              <a:t>Start to construct the marketing plan to your Social Enterprise, we have covered many areas of marketing already within this module.</a:t>
            </a:r>
          </a:p>
          <a:p>
            <a:pPr marL="0" indent="0">
              <a:buNone/>
            </a:pPr>
            <a:r>
              <a:rPr lang="en-GB" dirty="0" smtClean="0"/>
              <a:t>What does your marketing plan look like?  Will you incorporate all areas </a:t>
            </a:r>
            <a:r>
              <a:rPr lang="en-GB" smtClean="0"/>
              <a:t>as suggested</a:t>
            </a:r>
            <a:r>
              <a:rPr lang="en-GB" dirty="0" smtClean="0"/>
              <a:t>?</a:t>
            </a:r>
            <a:endParaRPr lang="en-GB" dirty="0"/>
          </a:p>
        </p:txBody>
      </p:sp>
    </p:spTree>
    <p:extLst>
      <p:ext uri="{BB962C8B-B14F-4D97-AF65-F5344CB8AC3E}">
        <p14:creationId xmlns:p14="http://schemas.microsoft.com/office/powerpoint/2010/main" val="37090907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TM03457485[[fn=Mesh]]</Template>
  <TotalTime>63</TotalTime>
  <Words>1510</Words>
  <Application>Microsoft Office PowerPoint</Application>
  <PresentationFormat>Widescreen</PresentationFormat>
  <Paragraphs>67</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Century Gothic</vt:lpstr>
      <vt:lpstr>Mesh</vt:lpstr>
      <vt:lpstr>Marketing Strategy</vt:lpstr>
      <vt:lpstr>What is a Marketing Strategy </vt:lpstr>
      <vt:lpstr>Video</vt:lpstr>
      <vt:lpstr>PowerPoint Presentation</vt:lpstr>
      <vt:lpstr>Examples of Market Strategies</vt:lpstr>
      <vt:lpstr>From Strategy to Plan</vt:lpstr>
      <vt:lpstr>Strategy APPLIED TO SOCIAL ENTERPRISE</vt:lpstr>
      <vt:lpstr>Social Enterprise Marketing Plan</vt:lpstr>
      <vt:lpstr>Activity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Strategy</dc:title>
  <dc:creator>Jessica Shore</dc:creator>
  <cp:lastModifiedBy>Jessica Shore</cp:lastModifiedBy>
  <cp:revision>2</cp:revision>
  <dcterms:created xsi:type="dcterms:W3CDTF">2019-03-19T13:22:57Z</dcterms:created>
  <dcterms:modified xsi:type="dcterms:W3CDTF">2020-01-06T13:34:45Z</dcterms:modified>
</cp:coreProperties>
</file>