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5.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6.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7.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69" r:id="rId3"/>
    <p:sldMasterId id="2147483677" r:id="rId4"/>
    <p:sldMasterId id="2147483680" r:id="rId5"/>
    <p:sldMasterId id="2147483684" r:id="rId6"/>
    <p:sldMasterId id="2147483688" r:id="rId7"/>
  </p:sldMasterIdLst>
  <p:sldIdLst>
    <p:sldId id="257" r:id="rId8"/>
    <p:sldId id="256" r:id="rId9"/>
    <p:sldId id="258" r:id="rId10"/>
    <p:sldId id="259" r:id="rId11"/>
    <p:sldId id="260" r:id="rId12"/>
    <p:sldId id="261" r:id="rId13"/>
    <p:sldId id="266" r:id="rId14"/>
    <p:sldId id="267" r:id="rId15"/>
    <p:sldId id="268" r:id="rId16"/>
    <p:sldId id="269" r:id="rId17"/>
    <p:sldId id="270" r:id="rId18"/>
    <p:sldId id="271" r:id="rId19"/>
    <p:sldId id="272" r:id="rId20"/>
    <p:sldId id="273" r:id="rId21"/>
    <p:sldId id="274" r:id="rId22"/>
    <p:sldId id="275" r:id="rId23"/>
    <p:sldId id="276" r:id="rId24"/>
    <p:sldId id="264" r:id="rId25"/>
    <p:sldId id="265" r:id="rId26"/>
    <p:sldId id="277" r:id="rId27"/>
    <p:sldId id="278" r:id="rId28"/>
    <p:sldId id="279" r:id="rId29"/>
    <p:sldId id="281" r:id="rId30"/>
    <p:sldId id="282" r:id="rId31"/>
    <p:sldId id="283" r:id="rId32"/>
    <p:sldId id="284" r:id="rId33"/>
    <p:sldId id="285" r:id="rId34"/>
    <p:sldId id="286" r:id="rId35"/>
    <p:sldId id="280" r:id="rId36"/>
    <p:sldId id="287" r:id="rId37"/>
    <p:sldId id="288" r:id="rId38"/>
    <p:sldId id="289" r:id="rId39"/>
    <p:sldId id="290" r:id="rId40"/>
    <p:sldId id="291" r:id="rId41"/>
    <p:sldId id="292" r:id="rId42"/>
    <p:sldId id="293" r:id="rId43"/>
    <p:sldId id="294" r:id="rId44"/>
    <p:sldId id="295" r:id="rId45"/>
    <p:sldId id="296" r:id="rId46"/>
    <p:sldId id="297" r:id="rId47"/>
    <p:sldId id="298" r:id="rId48"/>
    <p:sldId id="299" r:id="rId49"/>
    <p:sldId id="300" r:id="rId50"/>
    <p:sldId id="301" r:id="rId51"/>
    <p:sldId id="302" r:id="rId52"/>
    <p:sldId id="303" r:id="rId53"/>
    <p:sldId id="304" r:id="rId54"/>
    <p:sldId id="306" r:id="rId55"/>
    <p:sldId id="307" r:id="rId56"/>
    <p:sldId id="308" r:id="rId57"/>
    <p:sldId id="309" r:id="rId58"/>
    <p:sldId id="310" r:id="rId59"/>
    <p:sldId id="311" r:id="rId60"/>
    <p:sldId id="312" r:id="rId61"/>
    <p:sldId id="313" r:id="rId62"/>
    <p:sldId id="314" r:id="rId63"/>
    <p:sldId id="315" r:id="rId64"/>
    <p:sldId id="316" r:id="rId65"/>
    <p:sldId id="317" r:id="rId66"/>
    <p:sldId id="318" r:id="rId67"/>
    <p:sldId id="319" r:id="rId68"/>
    <p:sldId id="305" r:id="rId69"/>
    <p:sldId id="263" r:id="rId7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0F6DD03-382E-4C1E-8B52-6BE0FA09427A}" v="1030" dt="2024-04-22T12:49:31.5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204" autoAdjust="0"/>
    <p:restoredTop sz="94660"/>
  </p:normalViewPr>
  <p:slideViewPr>
    <p:cSldViewPr snapToGrid="0">
      <p:cViewPr varScale="1">
        <p:scale>
          <a:sx n="60" d="100"/>
          <a:sy n="60" d="100"/>
        </p:scale>
        <p:origin x="90" y="10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19.xml"/><Relationship Id="rId21" Type="http://schemas.openxmlformats.org/officeDocument/2006/relationships/slide" Target="slides/slide14.xml"/><Relationship Id="rId42" Type="http://schemas.openxmlformats.org/officeDocument/2006/relationships/slide" Target="slides/slide35.xml"/><Relationship Id="rId47" Type="http://schemas.openxmlformats.org/officeDocument/2006/relationships/slide" Target="slides/slide40.xml"/><Relationship Id="rId63" Type="http://schemas.openxmlformats.org/officeDocument/2006/relationships/slide" Target="slides/slide56.xml"/><Relationship Id="rId68" Type="http://schemas.openxmlformats.org/officeDocument/2006/relationships/slide" Target="slides/slide61.xml"/><Relationship Id="rId2" Type="http://schemas.openxmlformats.org/officeDocument/2006/relationships/slideMaster" Target="slideMasters/slideMaster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3" Type="http://schemas.openxmlformats.org/officeDocument/2006/relationships/slide" Target="slides/slide46.xml"/><Relationship Id="rId58" Type="http://schemas.openxmlformats.org/officeDocument/2006/relationships/slide" Target="slides/slide51.xml"/><Relationship Id="rId66" Type="http://schemas.openxmlformats.org/officeDocument/2006/relationships/slide" Target="slides/slide59.xml"/><Relationship Id="rId74" Type="http://schemas.openxmlformats.org/officeDocument/2006/relationships/tableStyles" Target="tableStyles.xml"/><Relationship Id="rId5" Type="http://schemas.openxmlformats.org/officeDocument/2006/relationships/slideMaster" Target="slideMasters/slideMaster5.xml"/><Relationship Id="rId61" Type="http://schemas.openxmlformats.org/officeDocument/2006/relationships/slide" Target="slides/slide54.xml"/><Relationship Id="rId19" Type="http://schemas.openxmlformats.org/officeDocument/2006/relationships/slide" Target="slides/slide1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slide" Target="slides/slide41.xml"/><Relationship Id="rId56" Type="http://schemas.openxmlformats.org/officeDocument/2006/relationships/slide" Target="slides/slide49.xml"/><Relationship Id="rId64" Type="http://schemas.openxmlformats.org/officeDocument/2006/relationships/slide" Target="slides/slide57.xml"/><Relationship Id="rId69" Type="http://schemas.openxmlformats.org/officeDocument/2006/relationships/slide" Target="slides/slide62.xml"/><Relationship Id="rId8" Type="http://schemas.openxmlformats.org/officeDocument/2006/relationships/slide" Target="slides/slide1.xml"/><Relationship Id="rId51" Type="http://schemas.openxmlformats.org/officeDocument/2006/relationships/slide" Target="slides/slide44.xml"/><Relationship Id="rId72" Type="http://schemas.openxmlformats.org/officeDocument/2006/relationships/viewProps" Target="viewProps.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59" Type="http://schemas.openxmlformats.org/officeDocument/2006/relationships/slide" Target="slides/slide52.xml"/><Relationship Id="rId67" Type="http://schemas.openxmlformats.org/officeDocument/2006/relationships/slide" Target="slides/slide60.xml"/><Relationship Id="rId20" Type="http://schemas.openxmlformats.org/officeDocument/2006/relationships/slide" Target="slides/slide13.xml"/><Relationship Id="rId41" Type="http://schemas.openxmlformats.org/officeDocument/2006/relationships/slide" Target="slides/slide34.xml"/><Relationship Id="rId54" Type="http://schemas.openxmlformats.org/officeDocument/2006/relationships/slide" Target="slides/slide47.xml"/><Relationship Id="rId62" Type="http://schemas.openxmlformats.org/officeDocument/2006/relationships/slide" Target="slides/slide55.xml"/><Relationship Id="rId70" Type="http://schemas.openxmlformats.org/officeDocument/2006/relationships/slide" Target="slides/slide63.xml"/><Relationship Id="rId75"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slide" Target="slides/slide42.xml"/><Relationship Id="rId57" Type="http://schemas.openxmlformats.org/officeDocument/2006/relationships/slide" Target="slides/slide50.xml"/><Relationship Id="rId10" Type="http://schemas.openxmlformats.org/officeDocument/2006/relationships/slide" Target="slides/slide3.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slide" Target="slides/slide45.xml"/><Relationship Id="rId60" Type="http://schemas.openxmlformats.org/officeDocument/2006/relationships/slide" Target="slides/slide53.xml"/><Relationship Id="rId65" Type="http://schemas.openxmlformats.org/officeDocument/2006/relationships/slide" Target="slides/slide58.xml"/><Relationship Id="rId73"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2.xml"/><Relationship Id="rId13" Type="http://schemas.openxmlformats.org/officeDocument/2006/relationships/slide" Target="slides/slide6.xml"/><Relationship Id="rId18" Type="http://schemas.openxmlformats.org/officeDocument/2006/relationships/slide" Target="slides/slide11.xml"/><Relationship Id="rId39" Type="http://schemas.openxmlformats.org/officeDocument/2006/relationships/slide" Target="slides/slide32.xml"/><Relationship Id="rId34" Type="http://schemas.openxmlformats.org/officeDocument/2006/relationships/slide" Target="slides/slide27.xml"/><Relationship Id="rId50" Type="http://schemas.openxmlformats.org/officeDocument/2006/relationships/slide" Target="slides/slide43.xml"/><Relationship Id="rId55" Type="http://schemas.openxmlformats.org/officeDocument/2006/relationships/slide" Target="slides/slide48.xml"/><Relationship Id="rId76" Type="http://schemas.microsoft.com/office/2015/10/relationships/revisionInfo" Target="revisionInfo.xml"/><Relationship Id="rId7" Type="http://schemas.openxmlformats.org/officeDocument/2006/relationships/slideMaster" Target="slideMasters/slideMaster7.xml"/><Relationship Id="rId7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Jenkins (IEH)" userId="ae3a07d3-7c51-4381-b786-d01af3331fdb" providerId="ADAL" clId="{80F6DD03-382E-4C1E-8B52-6BE0FA09427A}"/>
    <pc:docChg chg="undo custSel addSld delSld modSld sldOrd">
      <pc:chgData name="Laura Jenkins (IEH)" userId="ae3a07d3-7c51-4381-b786-d01af3331fdb" providerId="ADAL" clId="{80F6DD03-382E-4C1E-8B52-6BE0FA09427A}" dt="2024-04-22T12:51:31.110" v="9669" actId="20577"/>
      <pc:docMkLst>
        <pc:docMk/>
      </pc:docMkLst>
      <pc:sldChg chg="modAnim">
        <pc:chgData name="Laura Jenkins (IEH)" userId="ae3a07d3-7c51-4381-b786-d01af3331fdb" providerId="ADAL" clId="{80F6DD03-382E-4C1E-8B52-6BE0FA09427A}" dt="2024-04-22T11:56:44.950" v="5864"/>
        <pc:sldMkLst>
          <pc:docMk/>
          <pc:sldMk cId="2347930437" sldId="260"/>
        </pc:sldMkLst>
      </pc:sldChg>
      <pc:sldChg chg="modAnim">
        <pc:chgData name="Laura Jenkins (IEH)" userId="ae3a07d3-7c51-4381-b786-d01af3331fdb" providerId="ADAL" clId="{80F6DD03-382E-4C1E-8B52-6BE0FA09427A}" dt="2024-04-22T11:57:00.246" v="5869"/>
        <pc:sldMkLst>
          <pc:docMk/>
          <pc:sldMk cId="2985437831" sldId="261"/>
        </pc:sldMkLst>
      </pc:sldChg>
      <pc:sldChg chg="modSp mod">
        <pc:chgData name="Laura Jenkins (IEH)" userId="ae3a07d3-7c51-4381-b786-d01af3331fdb" providerId="ADAL" clId="{80F6DD03-382E-4C1E-8B52-6BE0FA09427A}" dt="2024-04-22T12:51:31.110" v="9669" actId="20577"/>
        <pc:sldMkLst>
          <pc:docMk/>
          <pc:sldMk cId="833195525" sldId="263"/>
        </pc:sldMkLst>
        <pc:spChg chg="mod">
          <ac:chgData name="Laura Jenkins (IEH)" userId="ae3a07d3-7c51-4381-b786-d01af3331fdb" providerId="ADAL" clId="{80F6DD03-382E-4C1E-8B52-6BE0FA09427A}" dt="2024-04-22T12:51:31.110" v="9669" actId="20577"/>
          <ac:spMkLst>
            <pc:docMk/>
            <pc:sldMk cId="833195525" sldId="263"/>
            <ac:spMk id="5" creationId="{D92FDCA0-3B87-8DE8-61E1-A1DC29C8B269}"/>
          </ac:spMkLst>
        </pc:spChg>
      </pc:sldChg>
      <pc:sldChg chg="modAnim">
        <pc:chgData name="Laura Jenkins (IEH)" userId="ae3a07d3-7c51-4381-b786-d01af3331fdb" providerId="ADAL" clId="{80F6DD03-382E-4C1E-8B52-6BE0FA09427A}" dt="2024-04-22T12:00:56.993" v="5923"/>
        <pc:sldMkLst>
          <pc:docMk/>
          <pc:sldMk cId="4190775345" sldId="264"/>
        </pc:sldMkLst>
      </pc:sldChg>
      <pc:sldChg chg="modAnim">
        <pc:chgData name="Laura Jenkins (IEH)" userId="ae3a07d3-7c51-4381-b786-d01af3331fdb" providerId="ADAL" clId="{80F6DD03-382E-4C1E-8B52-6BE0FA09427A}" dt="2024-04-22T12:01:21.022" v="5929"/>
        <pc:sldMkLst>
          <pc:docMk/>
          <pc:sldMk cId="2237342401" sldId="265"/>
        </pc:sldMkLst>
      </pc:sldChg>
      <pc:sldChg chg="modAnim">
        <pc:chgData name="Laura Jenkins (IEH)" userId="ae3a07d3-7c51-4381-b786-d01af3331fdb" providerId="ADAL" clId="{80F6DD03-382E-4C1E-8B52-6BE0FA09427A}" dt="2024-04-22T11:57:07.414" v="5870"/>
        <pc:sldMkLst>
          <pc:docMk/>
          <pc:sldMk cId="185663232" sldId="266"/>
        </pc:sldMkLst>
      </pc:sldChg>
      <pc:sldChg chg="modAnim">
        <pc:chgData name="Laura Jenkins (IEH)" userId="ae3a07d3-7c51-4381-b786-d01af3331fdb" providerId="ADAL" clId="{80F6DD03-382E-4C1E-8B52-6BE0FA09427A}" dt="2024-04-22T11:57:41.413" v="5879"/>
        <pc:sldMkLst>
          <pc:docMk/>
          <pc:sldMk cId="3966092829" sldId="267"/>
        </pc:sldMkLst>
      </pc:sldChg>
      <pc:sldChg chg="modAnim">
        <pc:chgData name="Laura Jenkins (IEH)" userId="ae3a07d3-7c51-4381-b786-d01af3331fdb" providerId="ADAL" clId="{80F6DD03-382E-4C1E-8B52-6BE0FA09427A}" dt="2024-04-22T11:57:51.775" v="5880"/>
        <pc:sldMkLst>
          <pc:docMk/>
          <pc:sldMk cId="1442218583" sldId="268"/>
        </pc:sldMkLst>
      </pc:sldChg>
      <pc:sldChg chg="modAnim">
        <pc:chgData name="Laura Jenkins (IEH)" userId="ae3a07d3-7c51-4381-b786-d01af3331fdb" providerId="ADAL" clId="{80F6DD03-382E-4C1E-8B52-6BE0FA09427A}" dt="2024-04-22T11:58:21.803" v="5887"/>
        <pc:sldMkLst>
          <pc:docMk/>
          <pc:sldMk cId="2954949110" sldId="269"/>
        </pc:sldMkLst>
      </pc:sldChg>
      <pc:sldChg chg="modAnim">
        <pc:chgData name="Laura Jenkins (IEH)" userId="ae3a07d3-7c51-4381-b786-d01af3331fdb" providerId="ADAL" clId="{80F6DD03-382E-4C1E-8B52-6BE0FA09427A}" dt="2024-04-22T11:58:26.493" v="5888"/>
        <pc:sldMkLst>
          <pc:docMk/>
          <pc:sldMk cId="4179161515" sldId="270"/>
        </pc:sldMkLst>
      </pc:sldChg>
      <pc:sldChg chg="modAnim">
        <pc:chgData name="Laura Jenkins (IEH)" userId="ae3a07d3-7c51-4381-b786-d01af3331fdb" providerId="ADAL" clId="{80F6DD03-382E-4C1E-8B52-6BE0FA09427A}" dt="2024-04-22T11:59:12.223" v="5897"/>
        <pc:sldMkLst>
          <pc:docMk/>
          <pc:sldMk cId="2183479687" sldId="271"/>
        </pc:sldMkLst>
      </pc:sldChg>
      <pc:sldChg chg="modSp mod modAnim">
        <pc:chgData name="Laura Jenkins (IEH)" userId="ae3a07d3-7c51-4381-b786-d01af3331fdb" providerId="ADAL" clId="{80F6DD03-382E-4C1E-8B52-6BE0FA09427A}" dt="2024-04-22T11:59:56.253" v="5905"/>
        <pc:sldMkLst>
          <pc:docMk/>
          <pc:sldMk cId="3986630621" sldId="272"/>
        </pc:sldMkLst>
        <pc:spChg chg="mod">
          <ac:chgData name="Laura Jenkins (IEH)" userId="ae3a07d3-7c51-4381-b786-d01af3331fdb" providerId="ADAL" clId="{80F6DD03-382E-4C1E-8B52-6BE0FA09427A}" dt="2024-04-22T11:59:16.783" v="5898" actId="20577"/>
          <ac:spMkLst>
            <pc:docMk/>
            <pc:sldMk cId="3986630621" sldId="272"/>
            <ac:spMk id="3" creationId="{869514AC-7AED-E251-B8E5-FC775AF7F636}"/>
          </ac:spMkLst>
        </pc:spChg>
      </pc:sldChg>
      <pc:sldChg chg="modAnim">
        <pc:chgData name="Laura Jenkins (IEH)" userId="ae3a07d3-7c51-4381-b786-d01af3331fdb" providerId="ADAL" clId="{80F6DD03-382E-4C1E-8B52-6BE0FA09427A}" dt="2024-04-22T12:00:14.612" v="5912"/>
        <pc:sldMkLst>
          <pc:docMk/>
          <pc:sldMk cId="4034845871" sldId="273"/>
        </pc:sldMkLst>
      </pc:sldChg>
      <pc:sldChg chg="modAnim">
        <pc:chgData name="Laura Jenkins (IEH)" userId="ae3a07d3-7c51-4381-b786-d01af3331fdb" providerId="ADAL" clId="{80F6DD03-382E-4C1E-8B52-6BE0FA09427A}" dt="2024-04-22T12:00:20.403" v="5913"/>
        <pc:sldMkLst>
          <pc:docMk/>
          <pc:sldMk cId="1870909151" sldId="274"/>
        </pc:sldMkLst>
      </pc:sldChg>
      <pc:sldChg chg="modAnim">
        <pc:chgData name="Laura Jenkins (IEH)" userId="ae3a07d3-7c51-4381-b786-d01af3331fdb" providerId="ADAL" clId="{80F6DD03-382E-4C1E-8B52-6BE0FA09427A}" dt="2024-04-22T12:00:25.142" v="5914"/>
        <pc:sldMkLst>
          <pc:docMk/>
          <pc:sldMk cId="3870657865" sldId="275"/>
        </pc:sldMkLst>
      </pc:sldChg>
      <pc:sldChg chg="modAnim">
        <pc:chgData name="Laura Jenkins (IEH)" userId="ae3a07d3-7c51-4381-b786-d01af3331fdb" providerId="ADAL" clId="{80F6DD03-382E-4C1E-8B52-6BE0FA09427A}" dt="2024-04-22T12:00:43.467" v="5921"/>
        <pc:sldMkLst>
          <pc:docMk/>
          <pc:sldMk cId="2490806949" sldId="276"/>
        </pc:sldMkLst>
      </pc:sldChg>
      <pc:sldChg chg="modSp modAnim">
        <pc:chgData name="Laura Jenkins (IEH)" userId="ae3a07d3-7c51-4381-b786-d01af3331fdb" providerId="ADAL" clId="{80F6DD03-382E-4C1E-8B52-6BE0FA09427A}" dt="2024-04-22T12:01:36.368" v="5937" actId="20577"/>
        <pc:sldMkLst>
          <pc:docMk/>
          <pc:sldMk cId="335950305" sldId="277"/>
        </pc:sldMkLst>
        <pc:spChg chg="mod">
          <ac:chgData name="Laura Jenkins (IEH)" userId="ae3a07d3-7c51-4381-b786-d01af3331fdb" providerId="ADAL" clId="{80F6DD03-382E-4C1E-8B52-6BE0FA09427A}" dt="2024-04-22T12:01:36.368" v="5937" actId="20577"/>
          <ac:spMkLst>
            <pc:docMk/>
            <pc:sldMk cId="335950305" sldId="277"/>
            <ac:spMk id="3" creationId="{9B3F2505-375B-C464-389C-AC3D6661D625}"/>
          </ac:spMkLst>
        </pc:spChg>
      </pc:sldChg>
      <pc:sldChg chg="modAnim">
        <pc:chgData name="Laura Jenkins (IEH)" userId="ae3a07d3-7c51-4381-b786-d01af3331fdb" providerId="ADAL" clId="{80F6DD03-382E-4C1E-8B52-6BE0FA09427A}" dt="2024-04-22T12:02:42.252" v="5951"/>
        <pc:sldMkLst>
          <pc:docMk/>
          <pc:sldMk cId="1238748984" sldId="280"/>
        </pc:sldMkLst>
      </pc:sldChg>
      <pc:sldChg chg="modAnim">
        <pc:chgData name="Laura Jenkins (IEH)" userId="ae3a07d3-7c51-4381-b786-d01af3331fdb" providerId="ADAL" clId="{80F6DD03-382E-4C1E-8B52-6BE0FA09427A}" dt="2024-04-22T12:01:45.222" v="5938"/>
        <pc:sldMkLst>
          <pc:docMk/>
          <pc:sldMk cId="1755424850" sldId="281"/>
        </pc:sldMkLst>
      </pc:sldChg>
      <pc:sldChg chg="modAnim">
        <pc:chgData name="Laura Jenkins (IEH)" userId="ae3a07d3-7c51-4381-b786-d01af3331fdb" providerId="ADAL" clId="{80F6DD03-382E-4C1E-8B52-6BE0FA09427A}" dt="2024-04-22T12:01:49.707" v="5939"/>
        <pc:sldMkLst>
          <pc:docMk/>
          <pc:sldMk cId="3712560488" sldId="282"/>
        </pc:sldMkLst>
      </pc:sldChg>
      <pc:sldChg chg="modAnim">
        <pc:chgData name="Laura Jenkins (IEH)" userId="ae3a07d3-7c51-4381-b786-d01af3331fdb" providerId="ADAL" clId="{80F6DD03-382E-4C1E-8B52-6BE0FA09427A}" dt="2024-04-22T12:01:53.592" v="5940"/>
        <pc:sldMkLst>
          <pc:docMk/>
          <pc:sldMk cId="2920956753" sldId="283"/>
        </pc:sldMkLst>
      </pc:sldChg>
      <pc:sldChg chg="modAnim">
        <pc:chgData name="Laura Jenkins (IEH)" userId="ae3a07d3-7c51-4381-b786-d01af3331fdb" providerId="ADAL" clId="{80F6DD03-382E-4C1E-8B52-6BE0FA09427A}" dt="2024-04-22T12:02:01.222" v="5941"/>
        <pc:sldMkLst>
          <pc:docMk/>
          <pc:sldMk cId="3293675657" sldId="284"/>
        </pc:sldMkLst>
      </pc:sldChg>
      <pc:sldChg chg="modAnim">
        <pc:chgData name="Laura Jenkins (IEH)" userId="ae3a07d3-7c51-4381-b786-d01af3331fdb" providerId="ADAL" clId="{80F6DD03-382E-4C1E-8B52-6BE0FA09427A}" dt="2024-04-22T12:02:04.512" v="5942"/>
        <pc:sldMkLst>
          <pc:docMk/>
          <pc:sldMk cId="3288042473" sldId="285"/>
        </pc:sldMkLst>
      </pc:sldChg>
      <pc:sldChg chg="modAnim">
        <pc:chgData name="Laura Jenkins (IEH)" userId="ae3a07d3-7c51-4381-b786-d01af3331fdb" providerId="ADAL" clId="{80F6DD03-382E-4C1E-8B52-6BE0FA09427A}" dt="2024-04-22T12:02:07.348" v="5943"/>
        <pc:sldMkLst>
          <pc:docMk/>
          <pc:sldMk cId="2348568428" sldId="286"/>
        </pc:sldMkLst>
      </pc:sldChg>
      <pc:sldChg chg="modAnim">
        <pc:chgData name="Laura Jenkins (IEH)" userId="ae3a07d3-7c51-4381-b786-d01af3331fdb" providerId="ADAL" clId="{80F6DD03-382E-4C1E-8B52-6BE0FA09427A}" dt="2024-04-22T12:02:54.672" v="5954"/>
        <pc:sldMkLst>
          <pc:docMk/>
          <pc:sldMk cId="875020036" sldId="287"/>
        </pc:sldMkLst>
      </pc:sldChg>
      <pc:sldChg chg="modAnim">
        <pc:chgData name="Laura Jenkins (IEH)" userId="ae3a07d3-7c51-4381-b786-d01af3331fdb" providerId="ADAL" clId="{80F6DD03-382E-4C1E-8B52-6BE0FA09427A}" dt="2024-04-22T12:03:00.302" v="5955"/>
        <pc:sldMkLst>
          <pc:docMk/>
          <pc:sldMk cId="1059297495" sldId="288"/>
        </pc:sldMkLst>
      </pc:sldChg>
      <pc:sldChg chg="modAnim">
        <pc:chgData name="Laura Jenkins (IEH)" userId="ae3a07d3-7c51-4381-b786-d01af3331fdb" providerId="ADAL" clId="{80F6DD03-382E-4C1E-8B52-6BE0FA09427A}" dt="2024-04-22T12:03:03.521" v="5956"/>
        <pc:sldMkLst>
          <pc:docMk/>
          <pc:sldMk cId="55471485" sldId="289"/>
        </pc:sldMkLst>
      </pc:sldChg>
      <pc:sldChg chg="modSp mod modAnim">
        <pc:chgData name="Laura Jenkins (IEH)" userId="ae3a07d3-7c51-4381-b786-d01af3331fdb" providerId="ADAL" clId="{80F6DD03-382E-4C1E-8B52-6BE0FA09427A}" dt="2024-04-22T12:04:25.564" v="5982"/>
        <pc:sldMkLst>
          <pc:docMk/>
          <pc:sldMk cId="2621573590" sldId="290"/>
        </pc:sldMkLst>
        <pc:spChg chg="mod">
          <ac:chgData name="Laura Jenkins (IEH)" userId="ae3a07d3-7c51-4381-b786-d01af3331fdb" providerId="ADAL" clId="{80F6DD03-382E-4C1E-8B52-6BE0FA09427A}" dt="2024-04-22T12:03:51.974" v="5975" actId="1076"/>
          <ac:spMkLst>
            <pc:docMk/>
            <pc:sldMk cId="2621573590" sldId="290"/>
            <ac:spMk id="6" creationId="{FB4E2E19-5B0F-1B52-CB49-2DBA745A8EFF}"/>
          </ac:spMkLst>
        </pc:spChg>
      </pc:sldChg>
      <pc:sldChg chg="modAnim">
        <pc:chgData name="Laura Jenkins (IEH)" userId="ae3a07d3-7c51-4381-b786-d01af3331fdb" providerId="ADAL" clId="{80F6DD03-382E-4C1E-8B52-6BE0FA09427A}" dt="2024-04-22T12:04:42.801" v="5987"/>
        <pc:sldMkLst>
          <pc:docMk/>
          <pc:sldMk cId="3039957760" sldId="291"/>
        </pc:sldMkLst>
      </pc:sldChg>
      <pc:sldChg chg="modAnim">
        <pc:chgData name="Laura Jenkins (IEH)" userId="ae3a07d3-7c51-4381-b786-d01af3331fdb" providerId="ADAL" clId="{80F6DD03-382E-4C1E-8B52-6BE0FA09427A}" dt="2024-04-22T12:05:57.941" v="5990"/>
        <pc:sldMkLst>
          <pc:docMk/>
          <pc:sldMk cId="3878428926" sldId="292"/>
        </pc:sldMkLst>
      </pc:sldChg>
      <pc:sldChg chg="modAnim">
        <pc:chgData name="Laura Jenkins (IEH)" userId="ae3a07d3-7c51-4381-b786-d01af3331fdb" providerId="ADAL" clId="{80F6DD03-382E-4C1E-8B52-6BE0FA09427A}" dt="2024-04-22T12:07:15.225" v="6013"/>
        <pc:sldMkLst>
          <pc:docMk/>
          <pc:sldMk cId="1106444809" sldId="293"/>
        </pc:sldMkLst>
      </pc:sldChg>
      <pc:sldChg chg="ord">
        <pc:chgData name="Laura Jenkins (IEH)" userId="ae3a07d3-7c51-4381-b786-d01af3331fdb" providerId="ADAL" clId="{80F6DD03-382E-4C1E-8B52-6BE0FA09427A}" dt="2024-04-16T14:38:26.313" v="4689" actId="20578"/>
        <pc:sldMkLst>
          <pc:docMk/>
          <pc:sldMk cId="1862465668" sldId="294"/>
        </pc:sldMkLst>
      </pc:sldChg>
      <pc:sldChg chg="addSp delSp modSp new mod setBg addAnim setClrOvrMap">
        <pc:chgData name="Laura Jenkins (IEH)" userId="ae3a07d3-7c51-4381-b786-d01af3331fdb" providerId="ADAL" clId="{80F6DD03-382E-4C1E-8B52-6BE0FA09427A}" dt="2024-04-10T10:36:35.847" v="23"/>
        <pc:sldMkLst>
          <pc:docMk/>
          <pc:sldMk cId="2166890868" sldId="295"/>
        </pc:sldMkLst>
        <pc:spChg chg="mod">
          <ac:chgData name="Laura Jenkins (IEH)" userId="ae3a07d3-7c51-4381-b786-d01af3331fdb" providerId="ADAL" clId="{80F6DD03-382E-4C1E-8B52-6BE0FA09427A}" dt="2024-04-10T10:36:35.847" v="22" actId="26606"/>
          <ac:spMkLst>
            <pc:docMk/>
            <pc:sldMk cId="2166890868" sldId="295"/>
            <ac:spMk id="2" creationId="{AA47B327-1B64-559B-EBCC-0448C78895D4}"/>
          </ac:spMkLst>
        </pc:spChg>
        <pc:spChg chg="del">
          <ac:chgData name="Laura Jenkins (IEH)" userId="ae3a07d3-7c51-4381-b786-d01af3331fdb" providerId="ADAL" clId="{80F6DD03-382E-4C1E-8B52-6BE0FA09427A}" dt="2024-04-10T10:36:31.125" v="21" actId="478"/>
          <ac:spMkLst>
            <pc:docMk/>
            <pc:sldMk cId="2166890868" sldId="295"/>
            <ac:spMk id="3" creationId="{B286930C-A927-38DC-7732-3A3586D39032}"/>
          </ac:spMkLst>
        </pc:spChg>
        <pc:spChg chg="add">
          <ac:chgData name="Laura Jenkins (IEH)" userId="ae3a07d3-7c51-4381-b786-d01af3331fdb" providerId="ADAL" clId="{80F6DD03-382E-4C1E-8B52-6BE0FA09427A}" dt="2024-04-10T10:36:35.847" v="22" actId="26606"/>
          <ac:spMkLst>
            <pc:docMk/>
            <pc:sldMk cId="2166890868" sldId="295"/>
            <ac:spMk id="7" creationId="{66B332A4-D438-4773-A77F-5ED49A448D9D}"/>
          </ac:spMkLst>
        </pc:spChg>
        <pc:spChg chg="add">
          <ac:chgData name="Laura Jenkins (IEH)" userId="ae3a07d3-7c51-4381-b786-d01af3331fdb" providerId="ADAL" clId="{80F6DD03-382E-4C1E-8B52-6BE0FA09427A}" dt="2024-04-10T10:36:35.847" v="22" actId="26606"/>
          <ac:spMkLst>
            <pc:docMk/>
            <pc:sldMk cId="2166890868" sldId="295"/>
            <ac:spMk id="9" creationId="{DF9AD32D-FF05-44F4-BD4D-9CEE89B71EB9}"/>
          </ac:spMkLst>
        </pc:spChg>
      </pc:sldChg>
      <pc:sldChg chg="addSp modSp new mod modAnim">
        <pc:chgData name="Laura Jenkins (IEH)" userId="ae3a07d3-7c51-4381-b786-d01af3331fdb" providerId="ADAL" clId="{80F6DD03-382E-4C1E-8B52-6BE0FA09427A}" dt="2024-04-22T12:08:18.070" v="6014"/>
        <pc:sldMkLst>
          <pc:docMk/>
          <pc:sldMk cId="3105212598" sldId="296"/>
        </pc:sldMkLst>
        <pc:spChg chg="mod">
          <ac:chgData name="Laura Jenkins (IEH)" userId="ae3a07d3-7c51-4381-b786-d01af3331fdb" providerId="ADAL" clId="{80F6DD03-382E-4C1E-8B52-6BE0FA09427A}" dt="2024-04-10T10:38:34.887" v="109" actId="20577"/>
          <ac:spMkLst>
            <pc:docMk/>
            <pc:sldMk cId="3105212598" sldId="296"/>
            <ac:spMk id="2" creationId="{F79F2C8F-4A55-E6E1-FA28-B71E3B6D3024}"/>
          </ac:spMkLst>
        </pc:spChg>
        <pc:spChg chg="mod">
          <ac:chgData name="Laura Jenkins (IEH)" userId="ae3a07d3-7c51-4381-b786-d01af3331fdb" providerId="ADAL" clId="{80F6DD03-382E-4C1E-8B52-6BE0FA09427A}" dt="2024-04-10T10:41:27.003" v="771" actId="20577"/>
          <ac:spMkLst>
            <pc:docMk/>
            <pc:sldMk cId="3105212598" sldId="296"/>
            <ac:spMk id="3" creationId="{7C0C7F9F-C732-5EBF-D411-C79379F289B9}"/>
          </ac:spMkLst>
        </pc:spChg>
        <pc:spChg chg="add mod">
          <ac:chgData name="Laura Jenkins (IEH)" userId="ae3a07d3-7c51-4381-b786-d01af3331fdb" providerId="ADAL" clId="{80F6DD03-382E-4C1E-8B52-6BE0FA09427A}" dt="2024-04-10T10:42:06.199" v="826" actId="1076"/>
          <ac:spMkLst>
            <pc:docMk/>
            <pc:sldMk cId="3105212598" sldId="296"/>
            <ac:spMk id="4" creationId="{1FD29024-7481-64C5-59A7-86F463CE281D}"/>
          </ac:spMkLst>
        </pc:spChg>
      </pc:sldChg>
      <pc:sldChg chg="modSp add mod modAnim">
        <pc:chgData name="Laura Jenkins (IEH)" userId="ae3a07d3-7c51-4381-b786-d01af3331fdb" providerId="ADAL" clId="{80F6DD03-382E-4C1E-8B52-6BE0FA09427A}" dt="2024-04-22T12:08:32.874" v="6018"/>
        <pc:sldMkLst>
          <pc:docMk/>
          <pc:sldMk cId="4150155516" sldId="297"/>
        </pc:sldMkLst>
        <pc:spChg chg="mod">
          <ac:chgData name="Laura Jenkins (IEH)" userId="ae3a07d3-7c51-4381-b786-d01af3331fdb" providerId="ADAL" clId="{80F6DD03-382E-4C1E-8B52-6BE0FA09427A}" dt="2024-04-16T14:27:30.646" v="3967" actId="20577"/>
          <ac:spMkLst>
            <pc:docMk/>
            <pc:sldMk cId="4150155516" sldId="297"/>
            <ac:spMk id="3" creationId="{7C0C7F9F-C732-5EBF-D411-C79379F289B9}"/>
          </ac:spMkLst>
        </pc:spChg>
      </pc:sldChg>
      <pc:sldChg chg="modSp add mod modAnim">
        <pc:chgData name="Laura Jenkins (IEH)" userId="ae3a07d3-7c51-4381-b786-d01af3331fdb" providerId="ADAL" clId="{80F6DD03-382E-4C1E-8B52-6BE0FA09427A}" dt="2024-04-22T12:08:39.560" v="6019"/>
        <pc:sldMkLst>
          <pc:docMk/>
          <pc:sldMk cId="3235814680" sldId="298"/>
        </pc:sldMkLst>
        <pc:spChg chg="mod">
          <ac:chgData name="Laura Jenkins (IEH)" userId="ae3a07d3-7c51-4381-b786-d01af3331fdb" providerId="ADAL" clId="{80F6DD03-382E-4C1E-8B52-6BE0FA09427A}" dt="2024-04-15T07:47:52.636" v="1607" actId="313"/>
          <ac:spMkLst>
            <pc:docMk/>
            <pc:sldMk cId="3235814680" sldId="298"/>
            <ac:spMk id="3" creationId="{7C0C7F9F-C732-5EBF-D411-C79379F289B9}"/>
          </ac:spMkLst>
        </pc:spChg>
        <pc:spChg chg="mod">
          <ac:chgData name="Laura Jenkins (IEH)" userId="ae3a07d3-7c51-4381-b786-d01af3331fdb" providerId="ADAL" clId="{80F6DD03-382E-4C1E-8B52-6BE0FA09427A}" dt="2024-04-15T07:48:26.871" v="1633" actId="1076"/>
          <ac:spMkLst>
            <pc:docMk/>
            <pc:sldMk cId="3235814680" sldId="298"/>
            <ac:spMk id="4" creationId="{1FD29024-7481-64C5-59A7-86F463CE281D}"/>
          </ac:spMkLst>
        </pc:spChg>
      </pc:sldChg>
      <pc:sldChg chg="modSp add mod modAnim">
        <pc:chgData name="Laura Jenkins (IEH)" userId="ae3a07d3-7c51-4381-b786-d01af3331fdb" providerId="ADAL" clId="{80F6DD03-382E-4C1E-8B52-6BE0FA09427A}" dt="2024-04-22T12:08:50.551" v="6021"/>
        <pc:sldMkLst>
          <pc:docMk/>
          <pc:sldMk cId="4273198898" sldId="299"/>
        </pc:sldMkLst>
        <pc:spChg chg="mod">
          <ac:chgData name="Laura Jenkins (IEH)" userId="ae3a07d3-7c51-4381-b786-d01af3331fdb" providerId="ADAL" clId="{80F6DD03-382E-4C1E-8B52-6BE0FA09427A}" dt="2024-04-15T07:50:17.816" v="1776" actId="313"/>
          <ac:spMkLst>
            <pc:docMk/>
            <pc:sldMk cId="4273198898" sldId="299"/>
            <ac:spMk id="3" creationId="{7C0C7F9F-C732-5EBF-D411-C79379F289B9}"/>
          </ac:spMkLst>
        </pc:spChg>
      </pc:sldChg>
      <pc:sldChg chg="addSp modSp add mod modAnim">
        <pc:chgData name="Laura Jenkins (IEH)" userId="ae3a07d3-7c51-4381-b786-d01af3331fdb" providerId="ADAL" clId="{80F6DD03-382E-4C1E-8B52-6BE0FA09427A}" dt="2024-04-22T12:08:59.707" v="6024"/>
        <pc:sldMkLst>
          <pc:docMk/>
          <pc:sldMk cId="3811421375" sldId="300"/>
        </pc:sldMkLst>
        <pc:spChg chg="mod">
          <ac:chgData name="Laura Jenkins (IEH)" userId="ae3a07d3-7c51-4381-b786-d01af3331fdb" providerId="ADAL" clId="{80F6DD03-382E-4C1E-8B52-6BE0FA09427A}" dt="2024-04-15T07:53:36.675" v="2248" actId="313"/>
          <ac:spMkLst>
            <pc:docMk/>
            <pc:sldMk cId="3811421375" sldId="300"/>
            <ac:spMk id="3" creationId="{7C0C7F9F-C732-5EBF-D411-C79379F289B9}"/>
          </ac:spMkLst>
        </pc:spChg>
        <pc:picChg chg="add mod">
          <ac:chgData name="Laura Jenkins (IEH)" userId="ae3a07d3-7c51-4381-b786-d01af3331fdb" providerId="ADAL" clId="{80F6DD03-382E-4C1E-8B52-6BE0FA09427A}" dt="2024-04-15T07:56:25.846" v="2277" actId="1076"/>
          <ac:picMkLst>
            <pc:docMk/>
            <pc:sldMk cId="3811421375" sldId="300"/>
            <ac:picMk id="1026" creationId="{190490CD-6937-8072-6936-ACE971EA71D6}"/>
          </ac:picMkLst>
        </pc:picChg>
        <pc:picChg chg="add mod">
          <ac:chgData name="Laura Jenkins (IEH)" userId="ae3a07d3-7c51-4381-b786-d01af3331fdb" providerId="ADAL" clId="{80F6DD03-382E-4C1E-8B52-6BE0FA09427A}" dt="2024-04-15T07:56:22.774" v="2276" actId="1440"/>
          <ac:picMkLst>
            <pc:docMk/>
            <pc:sldMk cId="3811421375" sldId="300"/>
            <ac:picMk id="1028" creationId="{3D177BA1-90FB-C34F-570A-929CFDAB0E82}"/>
          </ac:picMkLst>
        </pc:picChg>
      </pc:sldChg>
      <pc:sldChg chg="addSp delSp modSp add mod modAnim chgLayout">
        <pc:chgData name="Laura Jenkins (IEH)" userId="ae3a07d3-7c51-4381-b786-d01af3331fdb" providerId="ADAL" clId="{80F6DD03-382E-4C1E-8B52-6BE0FA09427A}" dt="2024-04-22T12:09:09.325" v="6025"/>
        <pc:sldMkLst>
          <pc:docMk/>
          <pc:sldMk cId="3460104300" sldId="301"/>
        </pc:sldMkLst>
        <pc:spChg chg="mod ord">
          <ac:chgData name="Laura Jenkins (IEH)" userId="ae3a07d3-7c51-4381-b786-d01af3331fdb" providerId="ADAL" clId="{80F6DD03-382E-4C1E-8B52-6BE0FA09427A}" dt="2024-04-15T07:58:23.214" v="2278" actId="6264"/>
          <ac:spMkLst>
            <pc:docMk/>
            <pc:sldMk cId="3460104300" sldId="301"/>
            <ac:spMk id="2" creationId="{F79F2C8F-4A55-E6E1-FA28-B71E3B6D3024}"/>
          </ac:spMkLst>
        </pc:spChg>
        <pc:spChg chg="del mod ord">
          <ac:chgData name="Laura Jenkins (IEH)" userId="ae3a07d3-7c51-4381-b786-d01af3331fdb" providerId="ADAL" clId="{80F6DD03-382E-4C1E-8B52-6BE0FA09427A}" dt="2024-04-15T07:55:45.322" v="2260" actId="478"/>
          <ac:spMkLst>
            <pc:docMk/>
            <pc:sldMk cId="3460104300" sldId="301"/>
            <ac:spMk id="3" creationId="{7C0C7F9F-C732-5EBF-D411-C79379F289B9}"/>
          </ac:spMkLst>
        </pc:spChg>
        <pc:spChg chg="add del mod">
          <ac:chgData name="Laura Jenkins (IEH)" userId="ae3a07d3-7c51-4381-b786-d01af3331fdb" providerId="ADAL" clId="{80F6DD03-382E-4C1E-8B52-6BE0FA09427A}" dt="2024-04-15T07:54:32.118" v="2256" actId="6264"/>
          <ac:spMkLst>
            <pc:docMk/>
            <pc:sldMk cId="3460104300" sldId="301"/>
            <ac:spMk id="5" creationId="{CAC6E9BF-9BCA-973A-8E68-372165051444}"/>
          </ac:spMkLst>
        </pc:spChg>
        <pc:spChg chg="add del mod">
          <ac:chgData name="Laura Jenkins (IEH)" userId="ae3a07d3-7c51-4381-b786-d01af3331fdb" providerId="ADAL" clId="{80F6DD03-382E-4C1E-8B52-6BE0FA09427A}" dt="2024-04-15T07:54:32.118" v="2256" actId="6264"/>
          <ac:spMkLst>
            <pc:docMk/>
            <pc:sldMk cId="3460104300" sldId="301"/>
            <ac:spMk id="6" creationId="{CFFADB6B-E9D3-CCDC-1176-7A087DDCE06F}"/>
          </ac:spMkLst>
        </pc:spChg>
        <pc:spChg chg="add del mod">
          <ac:chgData name="Laura Jenkins (IEH)" userId="ae3a07d3-7c51-4381-b786-d01af3331fdb" providerId="ADAL" clId="{80F6DD03-382E-4C1E-8B52-6BE0FA09427A}" dt="2024-04-15T07:55:46.765" v="2261" actId="478"/>
          <ac:spMkLst>
            <pc:docMk/>
            <pc:sldMk cId="3460104300" sldId="301"/>
            <ac:spMk id="8" creationId="{A1C7AABD-A01A-1C03-5B6E-28CAF3E2F9FA}"/>
          </ac:spMkLst>
        </pc:spChg>
        <pc:spChg chg="add del mod">
          <ac:chgData name="Laura Jenkins (IEH)" userId="ae3a07d3-7c51-4381-b786-d01af3331fdb" providerId="ADAL" clId="{80F6DD03-382E-4C1E-8B52-6BE0FA09427A}" dt="2024-04-15T07:58:23.214" v="2278" actId="6264"/>
          <ac:spMkLst>
            <pc:docMk/>
            <pc:sldMk cId="3460104300" sldId="301"/>
            <ac:spMk id="9" creationId="{A576070F-F313-5D02-D590-6CD97073DE8E}"/>
          </ac:spMkLst>
        </pc:spChg>
        <pc:spChg chg="add mod ord">
          <ac:chgData name="Laura Jenkins (IEH)" userId="ae3a07d3-7c51-4381-b786-d01af3331fdb" providerId="ADAL" clId="{80F6DD03-382E-4C1E-8B52-6BE0FA09427A}" dt="2024-04-16T14:17:46.827" v="3116" actId="20577"/>
          <ac:spMkLst>
            <pc:docMk/>
            <pc:sldMk cId="3460104300" sldId="301"/>
            <ac:spMk id="10" creationId="{AF9F3130-CB2A-1D7D-07D1-C869C5B2BCC0}"/>
          </ac:spMkLst>
        </pc:spChg>
        <pc:picChg chg="add del mod">
          <ac:chgData name="Laura Jenkins (IEH)" userId="ae3a07d3-7c51-4381-b786-d01af3331fdb" providerId="ADAL" clId="{80F6DD03-382E-4C1E-8B52-6BE0FA09427A}" dt="2024-04-15T07:56:00.656" v="2266" actId="21"/>
          <ac:picMkLst>
            <pc:docMk/>
            <pc:sldMk cId="3460104300" sldId="301"/>
            <ac:picMk id="1026" creationId="{190490CD-6937-8072-6936-ACE971EA71D6}"/>
          </ac:picMkLst>
        </pc:picChg>
        <pc:picChg chg="add del mod">
          <ac:chgData name="Laura Jenkins (IEH)" userId="ae3a07d3-7c51-4381-b786-d01af3331fdb" providerId="ADAL" clId="{80F6DD03-382E-4C1E-8B52-6BE0FA09427A}" dt="2024-04-15T07:56:08.831" v="2270" actId="21"/>
          <ac:picMkLst>
            <pc:docMk/>
            <pc:sldMk cId="3460104300" sldId="301"/>
            <ac:picMk id="1028" creationId="{3D177BA1-90FB-C34F-570A-929CFDAB0E82}"/>
          </ac:picMkLst>
        </pc:picChg>
      </pc:sldChg>
      <pc:sldChg chg="modSp add mod modAnim">
        <pc:chgData name="Laura Jenkins (IEH)" userId="ae3a07d3-7c51-4381-b786-d01af3331fdb" providerId="ADAL" clId="{80F6DD03-382E-4C1E-8B52-6BE0FA09427A}" dt="2024-04-22T12:09:16.470" v="6026"/>
        <pc:sldMkLst>
          <pc:docMk/>
          <pc:sldMk cId="4041736304" sldId="302"/>
        </pc:sldMkLst>
        <pc:spChg chg="mod">
          <ac:chgData name="Laura Jenkins (IEH)" userId="ae3a07d3-7c51-4381-b786-d01af3331fdb" providerId="ADAL" clId="{80F6DD03-382E-4C1E-8B52-6BE0FA09427A}" dt="2024-04-16T14:20:51.207" v="3658" actId="20577"/>
          <ac:spMkLst>
            <pc:docMk/>
            <pc:sldMk cId="4041736304" sldId="302"/>
            <ac:spMk id="10" creationId="{AF9F3130-CB2A-1D7D-07D1-C869C5B2BCC0}"/>
          </ac:spMkLst>
        </pc:spChg>
      </pc:sldChg>
      <pc:sldChg chg="addSp modSp add mod modAnim">
        <pc:chgData name="Laura Jenkins (IEH)" userId="ae3a07d3-7c51-4381-b786-d01af3331fdb" providerId="ADAL" clId="{80F6DD03-382E-4C1E-8B52-6BE0FA09427A}" dt="2024-04-22T12:09:39.822" v="6030" actId="27636"/>
        <pc:sldMkLst>
          <pc:docMk/>
          <pc:sldMk cId="1744327993" sldId="303"/>
        </pc:sldMkLst>
        <pc:spChg chg="mod">
          <ac:chgData name="Laura Jenkins (IEH)" userId="ae3a07d3-7c51-4381-b786-d01af3331fdb" providerId="ADAL" clId="{80F6DD03-382E-4C1E-8B52-6BE0FA09427A}" dt="2024-04-22T12:09:39.822" v="6030" actId="27636"/>
          <ac:spMkLst>
            <pc:docMk/>
            <pc:sldMk cId="1744327993" sldId="303"/>
            <ac:spMk id="10" creationId="{AF9F3130-CB2A-1D7D-07D1-C869C5B2BCC0}"/>
          </ac:spMkLst>
        </pc:spChg>
        <pc:picChg chg="add mod">
          <ac:chgData name="Laura Jenkins (IEH)" userId="ae3a07d3-7c51-4381-b786-d01af3331fdb" providerId="ADAL" clId="{80F6DD03-382E-4C1E-8B52-6BE0FA09427A}" dt="2024-04-16T14:25:41.361" v="3949" actId="1076"/>
          <ac:picMkLst>
            <pc:docMk/>
            <pc:sldMk cId="1744327993" sldId="303"/>
            <ac:picMk id="5" creationId="{D5521708-B9B3-21D9-05C4-06DABFC9F229}"/>
          </ac:picMkLst>
        </pc:picChg>
      </pc:sldChg>
      <pc:sldChg chg="modSp add mod ord modAnim">
        <pc:chgData name="Laura Jenkins (IEH)" userId="ae3a07d3-7c51-4381-b786-d01af3331fdb" providerId="ADAL" clId="{80F6DD03-382E-4C1E-8B52-6BE0FA09427A}" dt="2024-04-22T12:10:21.770" v="6031"/>
        <pc:sldMkLst>
          <pc:docMk/>
          <pc:sldMk cId="2821161798" sldId="304"/>
        </pc:sldMkLst>
        <pc:spChg chg="mod">
          <ac:chgData name="Laura Jenkins (IEH)" userId="ae3a07d3-7c51-4381-b786-d01af3331fdb" providerId="ADAL" clId="{80F6DD03-382E-4C1E-8B52-6BE0FA09427A}" dt="2024-04-16T14:31:35.678" v="4535" actId="20577"/>
          <ac:spMkLst>
            <pc:docMk/>
            <pc:sldMk cId="2821161798" sldId="304"/>
            <ac:spMk id="10" creationId="{AF9F3130-CB2A-1D7D-07D1-C869C5B2BCC0}"/>
          </ac:spMkLst>
        </pc:spChg>
      </pc:sldChg>
      <pc:sldChg chg="add del">
        <pc:chgData name="Laura Jenkins (IEH)" userId="ae3a07d3-7c51-4381-b786-d01af3331fdb" providerId="ADAL" clId="{80F6DD03-382E-4C1E-8B52-6BE0FA09427A}" dt="2024-04-16T14:27:04.404" v="3951" actId="47"/>
        <pc:sldMkLst>
          <pc:docMk/>
          <pc:sldMk cId="3005900140" sldId="304"/>
        </pc:sldMkLst>
      </pc:sldChg>
      <pc:sldChg chg="addSp delSp modSp new mod ord modAnim">
        <pc:chgData name="Laura Jenkins (IEH)" userId="ae3a07d3-7c51-4381-b786-d01af3331fdb" providerId="ADAL" clId="{80F6DD03-382E-4C1E-8B52-6BE0FA09427A}" dt="2024-04-16T14:38:31.430" v="4691"/>
        <pc:sldMkLst>
          <pc:docMk/>
          <pc:sldMk cId="3832095509" sldId="305"/>
        </pc:sldMkLst>
        <pc:spChg chg="del">
          <ac:chgData name="Laura Jenkins (IEH)" userId="ae3a07d3-7c51-4381-b786-d01af3331fdb" providerId="ADAL" clId="{80F6DD03-382E-4C1E-8B52-6BE0FA09427A}" dt="2024-04-16T14:36:34.820" v="4684"/>
          <ac:spMkLst>
            <pc:docMk/>
            <pc:sldMk cId="3832095509" sldId="305"/>
            <ac:spMk id="3" creationId="{32D88B9B-22FE-79A0-BE49-8A4E07FED237}"/>
          </ac:spMkLst>
        </pc:spChg>
        <pc:picChg chg="add mod">
          <ac:chgData name="Laura Jenkins (IEH)" userId="ae3a07d3-7c51-4381-b786-d01af3331fdb" providerId="ADAL" clId="{80F6DD03-382E-4C1E-8B52-6BE0FA09427A}" dt="2024-04-16T14:36:42.569" v="4686" actId="14100"/>
          <ac:picMkLst>
            <pc:docMk/>
            <pc:sldMk cId="3832095509" sldId="305"/>
            <ac:picMk id="4" creationId="{F4378337-561B-76D1-FE76-FC2340AACEC8}"/>
          </ac:picMkLst>
        </pc:picChg>
      </pc:sldChg>
      <pc:sldChg chg="modSp add mod modAnim">
        <pc:chgData name="Laura Jenkins (IEH)" userId="ae3a07d3-7c51-4381-b786-d01af3331fdb" providerId="ADAL" clId="{80F6DD03-382E-4C1E-8B52-6BE0FA09427A}" dt="2024-04-22T12:10:43.130" v="6032"/>
        <pc:sldMkLst>
          <pc:docMk/>
          <pc:sldMk cId="3341255677" sldId="306"/>
        </pc:sldMkLst>
        <pc:spChg chg="mod">
          <ac:chgData name="Laura Jenkins (IEH)" userId="ae3a07d3-7c51-4381-b786-d01af3331fdb" providerId="ADAL" clId="{80F6DD03-382E-4C1E-8B52-6BE0FA09427A}" dt="2024-04-16T14:44:25.867" v="5376" actId="1076"/>
          <ac:spMkLst>
            <pc:docMk/>
            <pc:sldMk cId="3341255677" sldId="306"/>
            <ac:spMk id="4" creationId="{1FD29024-7481-64C5-59A7-86F463CE281D}"/>
          </ac:spMkLst>
        </pc:spChg>
        <pc:spChg chg="mod">
          <ac:chgData name="Laura Jenkins (IEH)" userId="ae3a07d3-7c51-4381-b786-d01af3331fdb" providerId="ADAL" clId="{80F6DD03-382E-4C1E-8B52-6BE0FA09427A}" dt="2024-04-16T14:42:04.450" v="5228" actId="27636"/>
          <ac:spMkLst>
            <pc:docMk/>
            <pc:sldMk cId="3341255677" sldId="306"/>
            <ac:spMk id="10" creationId="{AF9F3130-CB2A-1D7D-07D1-C869C5B2BCC0}"/>
          </ac:spMkLst>
        </pc:spChg>
      </pc:sldChg>
      <pc:sldChg chg="addSp delSp modSp add mod modAnim">
        <pc:chgData name="Laura Jenkins (IEH)" userId="ae3a07d3-7c51-4381-b786-d01af3331fdb" providerId="ADAL" clId="{80F6DD03-382E-4C1E-8B52-6BE0FA09427A}" dt="2024-04-22T12:11:05.257" v="6037"/>
        <pc:sldMkLst>
          <pc:docMk/>
          <pc:sldMk cId="435500653" sldId="307"/>
        </pc:sldMkLst>
        <pc:spChg chg="add mod">
          <ac:chgData name="Laura Jenkins (IEH)" userId="ae3a07d3-7c51-4381-b786-d01af3331fdb" providerId="ADAL" clId="{80F6DD03-382E-4C1E-8B52-6BE0FA09427A}" dt="2024-04-16T14:44:30.882" v="5377"/>
          <ac:spMkLst>
            <pc:docMk/>
            <pc:sldMk cId="435500653" sldId="307"/>
            <ac:spMk id="3" creationId="{25EFED87-7CB3-2946-DCFD-D44A7405A106}"/>
          </ac:spMkLst>
        </pc:spChg>
        <pc:spChg chg="del">
          <ac:chgData name="Laura Jenkins (IEH)" userId="ae3a07d3-7c51-4381-b786-d01af3331fdb" providerId="ADAL" clId="{80F6DD03-382E-4C1E-8B52-6BE0FA09427A}" dt="2024-04-16T14:44:36.537" v="5378" actId="478"/>
          <ac:spMkLst>
            <pc:docMk/>
            <pc:sldMk cId="435500653" sldId="307"/>
            <ac:spMk id="4" creationId="{1FD29024-7481-64C5-59A7-86F463CE281D}"/>
          </ac:spMkLst>
        </pc:spChg>
        <pc:spChg chg="mod">
          <ac:chgData name="Laura Jenkins (IEH)" userId="ae3a07d3-7c51-4381-b786-d01af3331fdb" providerId="ADAL" clId="{80F6DD03-382E-4C1E-8B52-6BE0FA09427A}" dt="2024-04-16T14:42:58.584" v="5361" actId="20577"/>
          <ac:spMkLst>
            <pc:docMk/>
            <pc:sldMk cId="435500653" sldId="307"/>
            <ac:spMk id="10" creationId="{AF9F3130-CB2A-1D7D-07D1-C869C5B2BCC0}"/>
          </ac:spMkLst>
        </pc:spChg>
      </pc:sldChg>
      <pc:sldChg chg="modSp add mod modAnim">
        <pc:chgData name="Laura Jenkins (IEH)" userId="ae3a07d3-7c51-4381-b786-d01af3331fdb" providerId="ADAL" clId="{80F6DD03-382E-4C1E-8B52-6BE0FA09427A}" dt="2024-04-22T12:12:54.171" v="6041"/>
        <pc:sldMkLst>
          <pc:docMk/>
          <pc:sldMk cId="455540895" sldId="308"/>
        </pc:sldMkLst>
        <pc:spChg chg="mod">
          <ac:chgData name="Laura Jenkins (IEH)" userId="ae3a07d3-7c51-4381-b786-d01af3331fdb" providerId="ADAL" clId="{80F6DD03-382E-4C1E-8B52-6BE0FA09427A}" dt="2024-04-16T14:51:20.359" v="5859" actId="20577"/>
          <ac:spMkLst>
            <pc:docMk/>
            <pc:sldMk cId="455540895" sldId="308"/>
            <ac:spMk id="10" creationId="{AF9F3130-CB2A-1D7D-07D1-C869C5B2BCC0}"/>
          </ac:spMkLst>
        </pc:spChg>
      </pc:sldChg>
      <pc:sldChg chg="modSp add modAnim">
        <pc:chgData name="Laura Jenkins (IEH)" userId="ae3a07d3-7c51-4381-b786-d01af3331fdb" providerId="ADAL" clId="{80F6DD03-382E-4C1E-8B52-6BE0FA09427A}" dt="2024-04-22T12:15:54.263" v="6509" actId="5793"/>
        <pc:sldMkLst>
          <pc:docMk/>
          <pc:sldMk cId="3477530383" sldId="309"/>
        </pc:sldMkLst>
        <pc:spChg chg="mod">
          <ac:chgData name="Laura Jenkins (IEH)" userId="ae3a07d3-7c51-4381-b786-d01af3331fdb" providerId="ADAL" clId="{80F6DD03-382E-4C1E-8B52-6BE0FA09427A}" dt="2024-04-22T12:15:54.263" v="6509" actId="5793"/>
          <ac:spMkLst>
            <pc:docMk/>
            <pc:sldMk cId="3477530383" sldId="309"/>
            <ac:spMk id="10" creationId="{AF9F3130-CB2A-1D7D-07D1-C869C5B2BCC0}"/>
          </ac:spMkLst>
        </pc:spChg>
      </pc:sldChg>
      <pc:sldChg chg="modSp add mod modAnim">
        <pc:chgData name="Laura Jenkins (IEH)" userId="ae3a07d3-7c51-4381-b786-d01af3331fdb" providerId="ADAL" clId="{80F6DD03-382E-4C1E-8B52-6BE0FA09427A}" dt="2024-04-22T12:16:52.473" v="6535"/>
        <pc:sldMkLst>
          <pc:docMk/>
          <pc:sldMk cId="477076392" sldId="310"/>
        </pc:sldMkLst>
        <pc:spChg chg="mod">
          <ac:chgData name="Laura Jenkins (IEH)" userId="ae3a07d3-7c51-4381-b786-d01af3331fdb" providerId="ADAL" clId="{80F6DD03-382E-4C1E-8B52-6BE0FA09427A}" dt="2024-04-22T12:16:30.926" v="6518" actId="1076"/>
          <ac:spMkLst>
            <pc:docMk/>
            <pc:sldMk cId="477076392" sldId="310"/>
            <ac:spMk id="3" creationId="{25EFED87-7CB3-2946-DCFD-D44A7405A106}"/>
          </ac:spMkLst>
        </pc:spChg>
        <pc:spChg chg="mod">
          <ac:chgData name="Laura Jenkins (IEH)" userId="ae3a07d3-7c51-4381-b786-d01af3331fdb" providerId="ADAL" clId="{80F6DD03-382E-4C1E-8B52-6BE0FA09427A}" dt="2024-04-22T12:16:39.631" v="6532" actId="20577"/>
          <ac:spMkLst>
            <pc:docMk/>
            <pc:sldMk cId="477076392" sldId="310"/>
            <ac:spMk id="10" creationId="{AF9F3130-CB2A-1D7D-07D1-C869C5B2BCC0}"/>
          </ac:spMkLst>
        </pc:spChg>
      </pc:sldChg>
      <pc:sldChg chg="modSp add mod ord modAnim">
        <pc:chgData name="Laura Jenkins (IEH)" userId="ae3a07d3-7c51-4381-b786-d01af3331fdb" providerId="ADAL" clId="{80F6DD03-382E-4C1E-8B52-6BE0FA09427A}" dt="2024-04-22T12:20:48.383" v="6845"/>
        <pc:sldMkLst>
          <pc:docMk/>
          <pc:sldMk cId="1951449902" sldId="311"/>
        </pc:sldMkLst>
        <pc:spChg chg="mod">
          <ac:chgData name="Laura Jenkins (IEH)" userId="ae3a07d3-7c51-4381-b786-d01af3331fdb" providerId="ADAL" clId="{80F6DD03-382E-4C1E-8B52-6BE0FA09427A}" dt="2024-04-22T12:20:38.660" v="6844" actId="27636"/>
          <ac:spMkLst>
            <pc:docMk/>
            <pc:sldMk cId="1951449902" sldId="311"/>
            <ac:spMk id="10" creationId="{AF9F3130-CB2A-1D7D-07D1-C869C5B2BCC0}"/>
          </ac:spMkLst>
        </pc:spChg>
      </pc:sldChg>
      <pc:sldChg chg="addSp delSp modSp add mod modAnim chgLayout">
        <pc:chgData name="Laura Jenkins (IEH)" userId="ae3a07d3-7c51-4381-b786-d01af3331fdb" providerId="ADAL" clId="{80F6DD03-382E-4C1E-8B52-6BE0FA09427A}" dt="2024-04-22T12:23:55.558" v="6866" actId="20577"/>
        <pc:sldMkLst>
          <pc:docMk/>
          <pc:sldMk cId="910433561" sldId="312"/>
        </pc:sldMkLst>
        <pc:spChg chg="mod ord">
          <ac:chgData name="Laura Jenkins (IEH)" userId="ae3a07d3-7c51-4381-b786-d01af3331fdb" providerId="ADAL" clId="{80F6DD03-382E-4C1E-8B52-6BE0FA09427A}" dt="2024-04-22T12:22:04.268" v="6851" actId="6264"/>
          <ac:spMkLst>
            <pc:docMk/>
            <pc:sldMk cId="910433561" sldId="312"/>
            <ac:spMk id="2" creationId="{F79F2C8F-4A55-E6E1-FA28-B71E3B6D3024}"/>
          </ac:spMkLst>
        </pc:spChg>
        <pc:spChg chg="add del mod">
          <ac:chgData name="Laura Jenkins (IEH)" userId="ae3a07d3-7c51-4381-b786-d01af3331fdb" providerId="ADAL" clId="{80F6DD03-382E-4C1E-8B52-6BE0FA09427A}" dt="2024-04-22T12:22:04.268" v="6851" actId="6264"/>
          <ac:spMkLst>
            <pc:docMk/>
            <pc:sldMk cId="910433561" sldId="312"/>
            <ac:spMk id="4" creationId="{EAF69A74-B743-A052-F922-5957347E58BB}"/>
          </ac:spMkLst>
        </pc:spChg>
        <pc:spChg chg="add del mod">
          <ac:chgData name="Laura Jenkins (IEH)" userId="ae3a07d3-7c51-4381-b786-d01af3331fdb" providerId="ADAL" clId="{80F6DD03-382E-4C1E-8B52-6BE0FA09427A}" dt="2024-04-22T12:22:04.268" v="6851" actId="6264"/>
          <ac:spMkLst>
            <pc:docMk/>
            <pc:sldMk cId="910433561" sldId="312"/>
            <ac:spMk id="5" creationId="{83B931E8-D5B7-2628-2652-BDD58701ED8B}"/>
          </ac:spMkLst>
        </pc:spChg>
        <pc:spChg chg="mod ord">
          <ac:chgData name="Laura Jenkins (IEH)" userId="ae3a07d3-7c51-4381-b786-d01af3331fdb" providerId="ADAL" clId="{80F6DD03-382E-4C1E-8B52-6BE0FA09427A}" dt="2024-04-22T12:23:55.558" v="6866" actId="20577"/>
          <ac:spMkLst>
            <pc:docMk/>
            <pc:sldMk cId="910433561" sldId="312"/>
            <ac:spMk id="10" creationId="{AF9F3130-CB2A-1D7D-07D1-C869C5B2BCC0}"/>
          </ac:spMkLst>
        </pc:spChg>
      </pc:sldChg>
      <pc:sldChg chg="addSp delSp modSp new mod modAnim chgLayout">
        <pc:chgData name="Laura Jenkins (IEH)" userId="ae3a07d3-7c51-4381-b786-d01af3331fdb" providerId="ADAL" clId="{80F6DD03-382E-4C1E-8B52-6BE0FA09427A}" dt="2024-04-22T12:30:52.395" v="7415"/>
        <pc:sldMkLst>
          <pc:docMk/>
          <pc:sldMk cId="2405659401" sldId="313"/>
        </pc:sldMkLst>
        <pc:spChg chg="mod ord">
          <ac:chgData name="Laura Jenkins (IEH)" userId="ae3a07d3-7c51-4381-b786-d01af3331fdb" providerId="ADAL" clId="{80F6DD03-382E-4C1E-8B52-6BE0FA09427A}" dt="2024-04-22T12:28:09.789" v="7222" actId="6264"/>
          <ac:spMkLst>
            <pc:docMk/>
            <pc:sldMk cId="2405659401" sldId="313"/>
            <ac:spMk id="2" creationId="{4BA9A421-E8DE-8399-2298-00DAD34A79CE}"/>
          </ac:spMkLst>
        </pc:spChg>
        <pc:spChg chg="mod ord">
          <ac:chgData name="Laura Jenkins (IEH)" userId="ae3a07d3-7c51-4381-b786-d01af3331fdb" providerId="ADAL" clId="{80F6DD03-382E-4C1E-8B52-6BE0FA09427A}" dt="2024-04-22T12:28:14.885" v="7225" actId="27636"/>
          <ac:spMkLst>
            <pc:docMk/>
            <pc:sldMk cId="2405659401" sldId="313"/>
            <ac:spMk id="3" creationId="{206C3EC0-DBD9-4487-D828-11BB374B2583}"/>
          </ac:spMkLst>
        </pc:spChg>
        <pc:spChg chg="add del mod">
          <ac:chgData name="Laura Jenkins (IEH)" userId="ae3a07d3-7c51-4381-b786-d01af3331fdb" providerId="ADAL" clId="{80F6DD03-382E-4C1E-8B52-6BE0FA09427A}" dt="2024-04-22T12:28:09.789" v="7222" actId="6264"/>
          <ac:spMkLst>
            <pc:docMk/>
            <pc:sldMk cId="2405659401" sldId="313"/>
            <ac:spMk id="4" creationId="{F0F8420D-E5EB-ADC3-5B1E-BDCB7ADAE2CA}"/>
          </ac:spMkLst>
        </pc:spChg>
        <pc:spChg chg="add del mod">
          <ac:chgData name="Laura Jenkins (IEH)" userId="ae3a07d3-7c51-4381-b786-d01af3331fdb" providerId="ADAL" clId="{80F6DD03-382E-4C1E-8B52-6BE0FA09427A}" dt="2024-04-22T12:28:09.789" v="7222" actId="6264"/>
          <ac:spMkLst>
            <pc:docMk/>
            <pc:sldMk cId="2405659401" sldId="313"/>
            <ac:spMk id="5" creationId="{DE161ECD-FA08-9007-9F2F-C5A73D6FAFC2}"/>
          </ac:spMkLst>
        </pc:spChg>
        <pc:spChg chg="add mod">
          <ac:chgData name="Laura Jenkins (IEH)" userId="ae3a07d3-7c51-4381-b786-d01af3331fdb" providerId="ADAL" clId="{80F6DD03-382E-4C1E-8B52-6BE0FA09427A}" dt="2024-04-22T12:28:41.560" v="7241" actId="1076"/>
          <ac:spMkLst>
            <pc:docMk/>
            <pc:sldMk cId="2405659401" sldId="313"/>
            <ac:spMk id="6" creationId="{AA060F4D-0372-1E30-A0AF-7559C5129947}"/>
          </ac:spMkLst>
        </pc:spChg>
      </pc:sldChg>
      <pc:sldChg chg="addSp modSp new mod modAnim">
        <pc:chgData name="Laura Jenkins (IEH)" userId="ae3a07d3-7c51-4381-b786-d01af3331fdb" providerId="ADAL" clId="{80F6DD03-382E-4C1E-8B52-6BE0FA09427A}" dt="2024-04-22T12:49:23.630" v="9486" actId="20577"/>
        <pc:sldMkLst>
          <pc:docMk/>
          <pc:sldMk cId="1542554770" sldId="314"/>
        </pc:sldMkLst>
        <pc:spChg chg="mod">
          <ac:chgData name="Laura Jenkins (IEH)" userId="ae3a07d3-7c51-4381-b786-d01af3331fdb" providerId="ADAL" clId="{80F6DD03-382E-4C1E-8B52-6BE0FA09427A}" dt="2024-04-22T12:33:30.337" v="7458" actId="20577"/>
          <ac:spMkLst>
            <pc:docMk/>
            <pc:sldMk cId="1542554770" sldId="314"/>
            <ac:spMk id="2" creationId="{9EEFCE02-5C60-0F6E-DE76-5ADEC6ABB118}"/>
          </ac:spMkLst>
        </pc:spChg>
        <pc:spChg chg="mod">
          <ac:chgData name="Laura Jenkins (IEH)" userId="ae3a07d3-7c51-4381-b786-d01af3331fdb" providerId="ADAL" clId="{80F6DD03-382E-4C1E-8B52-6BE0FA09427A}" dt="2024-04-22T12:35:55.105" v="7981" actId="20577"/>
          <ac:spMkLst>
            <pc:docMk/>
            <pc:sldMk cId="1542554770" sldId="314"/>
            <ac:spMk id="3" creationId="{F5646102-3710-1EF5-69F6-4ECDCB386482}"/>
          </ac:spMkLst>
        </pc:spChg>
        <pc:spChg chg="add mod">
          <ac:chgData name="Laura Jenkins (IEH)" userId="ae3a07d3-7c51-4381-b786-d01af3331fdb" providerId="ADAL" clId="{80F6DD03-382E-4C1E-8B52-6BE0FA09427A}" dt="2024-04-22T12:49:23.630" v="9486" actId="20577"/>
          <ac:spMkLst>
            <pc:docMk/>
            <pc:sldMk cId="1542554770" sldId="314"/>
            <ac:spMk id="4" creationId="{B42E7F6E-5DE4-1C6F-438E-AFAEDA691520}"/>
          </ac:spMkLst>
        </pc:spChg>
      </pc:sldChg>
      <pc:sldChg chg="addSp modSp add mod modAnim">
        <pc:chgData name="Laura Jenkins (IEH)" userId="ae3a07d3-7c51-4381-b786-d01af3331fdb" providerId="ADAL" clId="{80F6DD03-382E-4C1E-8B52-6BE0FA09427A}" dt="2024-04-22T12:49:28.097" v="9487"/>
        <pc:sldMkLst>
          <pc:docMk/>
          <pc:sldMk cId="144270123" sldId="315"/>
        </pc:sldMkLst>
        <pc:spChg chg="mod">
          <ac:chgData name="Laura Jenkins (IEH)" userId="ae3a07d3-7c51-4381-b786-d01af3331fdb" providerId="ADAL" clId="{80F6DD03-382E-4C1E-8B52-6BE0FA09427A}" dt="2024-04-22T12:37:19.458" v="8275" actId="20577"/>
          <ac:spMkLst>
            <pc:docMk/>
            <pc:sldMk cId="144270123" sldId="315"/>
            <ac:spMk id="3" creationId="{F5646102-3710-1EF5-69F6-4ECDCB386482}"/>
          </ac:spMkLst>
        </pc:spChg>
        <pc:spChg chg="add mod">
          <ac:chgData name="Laura Jenkins (IEH)" userId="ae3a07d3-7c51-4381-b786-d01af3331fdb" providerId="ADAL" clId="{80F6DD03-382E-4C1E-8B52-6BE0FA09427A}" dt="2024-04-22T12:49:28.097" v="9487"/>
          <ac:spMkLst>
            <pc:docMk/>
            <pc:sldMk cId="144270123" sldId="315"/>
            <ac:spMk id="4" creationId="{FC2DE74B-5BA5-8078-047B-EF650B125E8E}"/>
          </ac:spMkLst>
        </pc:spChg>
      </pc:sldChg>
      <pc:sldChg chg="addSp modSp add mod modAnim">
        <pc:chgData name="Laura Jenkins (IEH)" userId="ae3a07d3-7c51-4381-b786-d01af3331fdb" providerId="ADAL" clId="{80F6DD03-382E-4C1E-8B52-6BE0FA09427A}" dt="2024-04-22T12:49:29.010" v="9488"/>
        <pc:sldMkLst>
          <pc:docMk/>
          <pc:sldMk cId="1485890279" sldId="316"/>
        </pc:sldMkLst>
        <pc:spChg chg="mod">
          <ac:chgData name="Laura Jenkins (IEH)" userId="ae3a07d3-7c51-4381-b786-d01af3331fdb" providerId="ADAL" clId="{80F6DD03-382E-4C1E-8B52-6BE0FA09427A}" dt="2024-04-22T12:39:13.809" v="8575" actId="20577"/>
          <ac:spMkLst>
            <pc:docMk/>
            <pc:sldMk cId="1485890279" sldId="316"/>
            <ac:spMk id="3" creationId="{F5646102-3710-1EF5-69F6-4ECDCB386482}"/>
          </ac:spMkLst>
        </pc:spChg>
        <pc:spChg chg="add mod">
          <ac:chgData name="Laura Jenkins (IEH)" userId="ae3a07d3-7c51-4381-b786-d01af3331fdb" providerId="ADAL" clId="{80F6DD03-382E-4C1E-8B52-6BE0FA09427A}" dt="2024-04-22T12:49:29.010" v="9488"/>
          <ac:spMkLst>
            <pc:docMk/>
            <pc:sldMk cId="1485890279" sldId="316"/>
            <ac:spMk id="4" creationId="{1C8038B4-F00D-8393-30CC-2055B6A5F7B0}"/>
          </ac:spMkLst>
        </pc:spChg>
      </pc:sldChg>
      <pc:sldChg chg="addSp modSp add mod modAnim">
        <pc:chgData name="Laura Jenkins (IEH)" userId="ae3a07d3-7c51-4381-b786-d01af3331fdb" providerId="ADAL" clId="{80F6DD03-382E-4C1E-8B52-6BE0FA09427A}" dt="2024-04-22T12:49:29.927" v="9489"/>
        <pc:sldMkLst>
          <pc:docMk/>
          <pc:sldMk cId="2207169919" sldId="317"/>
        </pc:sldMkLst>
        <pc:spChg chg="mod">
          <ac:chgData name="Laura Jenkins (IEH)" userId="ae3a07d3-7c51-4381-b786-d01af3331fdb" providerId="ADAL" clId="{80F6DD03-382E-4C1E-8B52-6BE0FA09427A}" dt="2024-04-22T12:40:32.442" v="8831" actId="20577"/>
          <ac:spMkLst>
            <pc:docMk/>
            <pc:sldMk cId="2207169919" sldId="317"/>
            <ac:spMk id="3" creationId="{F5646102-3710-1EF5-69F6-4ECDCB386482}"/>
          </ac:spMkLst>
        </pc:spChg>
        <pc:spChg chg="add mod">
          <ac:chgData name="Laura Jenkins (IEH)" userId="ae3a07d3-7c51-4381-b786-d01af3331fdb" providerId="ADAL" clId="{80F6DD03-382E-4C1E-8B52-6BE0FA09427A}" dt="2024-04-22T12:49:29.927" v="9489"/>
          <ac:spMkLst>
            <pc:docMk/>
            <pc:sldMk cId="2207169919" sldId="317"/>
            <ac:spMk id="4" creationId="{41372A40-DBF1-A38D-5DFF-FAF084A4B4B0}"/>
          </ac:spMkLst>
        </pc:spChg>
      </pc:sldChg>
      <pc:sldChg chg="addSp modSp add mod modAnim">
        <pc:chgData name="Laura Jenkins (IEH)" userId="ae3a07d3-7c51-4381-b786-d01af3331fdb" providerId="ADAL" clId="{80F6DD03-382E-4C1E-8B52-6BE0FA09427A}" dt="2024-04-22T12:49:30.738" v="9490"/>
        <pc:sldMkLst>
          <pc:docMk/>
          <pc:sldMk cId="1350736521" sldId="318"/>
        </pc:sldMkLst>
        <pc:spChg chg="mod">
          <ac:chgData name="Laura Jenkins (IEH)" userId="ae3a07d3-7c51-4381-b786-d01af3331fdb" providerId="ADAL" clId="{80F6DD03-382E-4C1E-8B52-6BE0FA09427A}" dt="2024-04-22T12:42:03.073" v="9128" actId="20577"/>
          <ac:spMkLst>
            <pc:docMk/>
            <pc:sldMk cId="1350736521" sldId="318"/>
            <ac:spMk id="3" creationId="{F5646102-3710-1EF5-69F6-4ECDCB386482}"/>
          </ac:spMkLst>
        </pc:spChg>
        <pc:spChg chg="add mod">
          <ac:chgData name="Laura Jenkins (IEH)" userId="ae3a07d3-7c51-4381-b786-d01af3331fdb" providerId="ADAL" clId="{80F6DD03-382E-4C1E-8B52-6BE0FA09427A}" dt="2024-04-22T12:49:30.738" v="9490"/>
          <ac:spMkLst>
            <pc:docMk/>
            <pc:sldMk cId="1350736521" sldId="318"/>
            <ac:spMk id="4" creationId="{85AD2E66-3CE2-AAA0-4F8F-7A9ECA6E0A77}"/>
          </ac:spMkLst>
        </pc:spChg>
      </pc:sldChg>
      <pc:sldChg chg="addSp modSp add mod modAnim">
        <pc:chgData name="Laura Jenkins (IEH)" userId="ae3a07d3-7c51-4381-b786-d01af3331fdb" providerId="ADAL" clId="{80F6DD03-382E-4C1E-8B52-6BE0FA09427A}" dt="2024-04-22T12:49:31.593" v="9491"/>
        <pc:sldMkLst>
          <pc:docMk/>
          <pc:sldMk cId="1584615140" sldId="319"/>
        </pc:sldMkLst>
        <pc:spChg chg="mod">
          <ac:chgData name="Laura Jenkins (IEH)" userId="ae3a07d3-7c51-4381-b786-d01af3331fdb" providerId="ADAL" clId="{80F6DD03-382E-4C1E-8B52-6BE0FA09427A}" dt="2024-04-22T12:47:20.296" v="9465" actId="20577"/>
          <ac:spMkLst>
            <pc:docMk/>
            <pc:sldMk cId="1584615140" sldId="319"/>
            <ac:spMk id="3" creationId="{F5646102-3710-1EF5-69F6-4ECDCB386482}"/>
          </ac:spMkLst>
        </pc:spChg>
        <pc:spChg chg="add mod">
          <ac:chgData name="Laura Jenkins (IEH)" userId="ae3a07d3-7c51-4381-b786-d01af3331fdb" providerId="ADAL" clId="{80F6DD03-382E-4C1E-8B52-6BE0FA09427A}" dt="2024-04-22T12:49:31.593" v="9491"/>
          <ac:spMkLst>
            <pc:docMk/>
            <pc:sldMk cId="1584615140" sldId="319"/>
            <ac:spMk id="4" creationId="{67C6F9FA-881C-328B-021C-3217D7D3B56C}"/>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8336858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B0CFE-DDD2-3FE4-191C-BE33868D95C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2DF7B88-FBB4-E038-89F4-5E79B72555B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8A38D6C-C589-A6BD-DE05-85E7C6F48C19}"/>
              </a:ext>
            </a:extLst>
          </p:cNvPr>
          <p:cNvSpPr>
            <a:spLocks noGrp="1"/>
          </p:cNvSpPr>
          <p:nvPr>
            <p:ph type="dt" sz="half" idx="10"/>
          </p:nvPr>
        </p:nvSpPr>
        <p:spPr/>
        <p:txBody>
          <a:bodyPr/>
          <a:lstStyle/>
          <a:p>
            <a:fld id="{BF6ACD48-73C6-481B-A1A9-73BCAC5E8FC3}" type="datetimeFigureOut">
              <a:rPr lang="en-GB" smtClean="0"/>
              <a:t>18/04/2024</a:t>
            </a:fld>
            <a:endParaRPr lang="en-GB"/>
          </a:p>
        </p:txBody>
      </p:sp>
      <p:sp>
        <p:nvSpPr>
          <p:cNvPr id="5" name="Footer Placeholder 4">
            <a:extLst>
              <a:ext uri="{FF2B5EF4-FFF2-40B4-BE49-F238E27FC236}">
                <a16:creationId xmlns:a16="http://schemas.microsoft.com/office/drawing/2014/main" id="{1E67A6B6-EF3D-1245-55F2-064010C422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3D0A4E5-720A-9EBB-CF87-A3D57B7A8BEB}"/>
              </a:ext>
            </a:extLst>
          </p:cNvPr>
          <p:cNvSpPr>
            <a:spLocks noGrp="1"/>
          </p:cNvSpPr>
          <p:nvPr>
            <p:ph type="sldNum" sz="quarter" idx="12"/>
          </p:nvPr>
        </p:nvSpPr>
        <p:spPr/>
        <p:txBody>
          <a:bodyPr/>
          <a:lstStyle/>
          <a:p>
            <a:fld id="{33E3BF2A-476E-4DF1-8410-F7C1C0BAD7D3}" type="slidenum">
              <a:rPr lang="en-GB" smtClean="0"/>
              <a:t>‹#›</a:t>
            </a:fld>
            <a:endParaRPr lang="en-GB"/>
          </a:p>
        </p:txBody>
      </p:sp>
    </p:spTree>
    <p:extLst>
      <p:ext uri="{BB962C8B-B14F-4D97-AF65-F5344CB8AC3E}">
        <p14:creationId xmlns:p14="http://schemas.microsoft.com/office/powerpoint/2010/main" val="39232686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5931699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941999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1930999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006017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6511233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31925978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8121617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397205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557652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5402678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5945358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9882610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0160440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790017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1053547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04881770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41268518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5410536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80524210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24102388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59807726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8897249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18023775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27498271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158343797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31794842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419439167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10733997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2.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1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slideLayout" Target="../slideLayouts/slideLayout18.xml"/><Relationship Id="rId1" Type="http://schemas.openxmlformats.org/officeDocument/2006/relationships/slideLayout" Target="../slideLayouts/slideLayout17.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5" Type="http://schemas.openxmlformats.org/officeDocument/2006/relationships/slideLayout" Target="../slideLayouts/slideLayout27.xml"/><Relationship Id="rId4" Type="http://schemas.openxmlformats.org/officeDocument/2006/relationships/slideLayout" Target="../slideLayouts/slideLayout26.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F6ACD48-73C6-481B-A1A9-73BCAC5E8FC3}" type="datetimeFigureOut">
              <a:rPr lang="en-GB" smtClean="0"/>
              <a:t>18/04/2024</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E3BF2A-476E-4DF1-8410-F7C1C0BAD7D3}"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44716171"/>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4238782419"/>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145232144"/>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064187548"/>
      </p:ext>
    </p:extLst>
  </p:cSld>
  <p:clrMap bg1="lt1" tx1="dk1" bg2="lt2" tx2="dk2" accent1="accent1" accent2="accent2" accent3="accent3" accent4="accent4" accent5="accent5" accent6="accent6" hlink="hlink" folHlink="folHlink"/>
  <p:sldLayoutIdLst>
    <p:sldLayoutId id="2147483678" r:id="rId1"/>
    <p:sldLayoutId id="2147483679"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120668788"/>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95364522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67781764"/>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2" Type="http://schemas.openxmlformats.org/officeDocument/2006/relationships/hyperlink" Target="https://www.uwtsd.ac.uk/experience-facilities/student-support-wellbeing" TargetMode="Externa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slideLayout" Target="../slideLayouts/slideLayout20.xml"/><Relationship Id="rId1" Type="http://schemas.openxmlformats.org/officeDocument/2006/relationships/video" Target="https://www.youtube.com/embed/k8zo29Kw7zg?feature=oembed"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4.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png"/><Relationship Id="rId1" Type="http://schemas.openxmlformats.org/officeDocument/2006/relationships/slideLayout" Target="../slideLayouts/slideLayout17.xml"/><Relationship Id="rId4" Type="http://schemas.openxmlformats.org/officeDocument/2006/relationships/image" Target="../media/image34.jpeg"/></Relationships>
</file>

<file path=ppt/slides/_rels/slide35.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png"/><Relationship Id="rId1" Type="http://schemas.openxmlformats.org/officeDocument/2006/relationships/slideLayout" Target="../slideLayouts/slideLayout17.xml"/><Relationship Id="rId6" Type="http://schemas.openxmlformats.org/officeDocument/2006/relationships/image" Target="../media/image36.jpeg"/><Relationship Id="rId5" Type="http://schemas.openxmlformats.org/officeDocument/2006/relationships/image" Target="../media/image35.jpeg"/><Relationship Id="rId4" Type="http://schemas.openxmlformats.org/officeDocument/2006/relationships/image" Target="../media/image34.jpeg"/></Relationships>
</file>

<file path=ppt/slides/_rels/slide3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17.xml"/><Relationship Id="rId6" Type="http://schemas.openxmlformats.org/officeDocument/2006/relationships/image" Target="../media/image41.png"/><Relationship Id="rId5" Type="http://schemas.openxmlformats.org/officeDocument/2006/relationships/image" Target="../media/image40.png"/><Relationship Id="rId4" Type="http://schemas.openxmlformats.org/officeDocument/2006/relationships/image" Target="../media/image39.png"/></Relationships>
</file>

<file path=ppt/slides/_rels/slide37.xml.rels><?xml version="1.0" encoding="UTF-8" standalone="yes"?>
<Relationships xmlns="http://schemas.openxmlformats.org/package/2006/relationships"><Relationship Id="rId8" Type="http://schemas.openxmlformats.org/officeDocument/2006/relationships/image" Target="../media/image33.jpeg"/><Relationship Id="rId3" Type="http://schemas.openxmlformats.org/officeDocument/2006/relationships/image" Target="../media/image38.png"/><Relationship Id="rId7" Type="http://schemas.openxmlformats.org/officeDocument/2006/relationships/image" Target="../media/image32.png"/><Relationship Id="rId2" Type="http://schemas.openxmlformats.org/officeDocument/2006/relationships/image" Target="../media/image37.png"/><Relationship Id="rId1" Type="http://schemas.openxmlformats.org/officeDocument/2006/relationships/slideLayout" Target="../slideLayouts/slideLayout17.xml"/><Relationship Id="rId6" Type="http://schemas.openxmlformats.org/officeDocument/2006/relationships/image" Target="../media/image41.png"/><Relationship Id="rId11" Type="http://schemas.openxmlformats.org/officeDocument/2006/relationships/image" Target="../media/image36.jpeg"/><Relationship Id="rId5" Type="http://schemas.openxmlformats.org/officeDocument/2006/relationships/image" Target="../media/image40.png"/><Relationship Id="rId10" Type="http://schemas.openxmlformats.org/officeDocument/2006/relationships/image" Target="../media/image35.jpeg"/><Relationship Id="rId4" Type="http://schemas.openxmlformats.org/officeDocument/2006/relationships/image" Target="../media/image39.png"/><Relationship Id="rId9" Type="http://schemas.openxmlformats.org/officeDocument/2006/relationships/image" Target="../media/image34.jpe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3.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42.jpeg"/><Relationship Id="rId1" Type="http://schemas.openxmlformats.org/officeDocument/2006/relationships/slideLayout" Target="../slideLayouts/slideLayout1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6.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1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52.xml.rels><?xml version="1.0" encoding="UTF-8" standalone="yes"?>
<Relationships xmlns="http://schemas.openxmlformats.org/package/2006/relationships"><Relationship Id="rId3" Type="http://schemas.openxmlformats.org/officeDocument/2006/relationships/hyperlink" Target="http://icat.network/sites/default/files/publications/documents/UNODC-IB-01-draft4.pdf" TargetMode="External"/><Relationship Id="rId2" Type="http://schemas.openxmlformats.org/officeDocument/2006/relationships/hyperlink" Target="https://undocs.org/A/71/L.80" TargetMode="External"/><Relationship Id="rId1" Type="http://schemas.openxmlformats.org/officeDocument/2006/relationships/slideLayout" Target="../slideLayouts/slideLayout17.xml"/><Relationship Id="rId4" Type="http://schemas.openxmlformats.org/officeDocument/2006/relationships/hyperlink" Target="http://icat.network/sites/default/files/publications/documents/Ebook%20ENG_0.pdf" TargetMode="External"/></Relationships>
</file>

<file path=ppt/slides/_rels/slide53.xml.rels><?xml version="1.0" encoding="UTF-8" standalone="yes"?>
<Relationships xmlns="http://schemas.openxmlformats.org/package/2006/relationships"><Relationship Id="rId2" Type="http://schemas.openxmlformats.org/officeDocument/2006/relationships/hyperlink" Target="http://icat.network/" TargetMode="External"/><Relationship Id="rId1" Type="http://schemas.openxmlformats.org/officeDocument/2006/relationships/slideLayout" Target="../slideLayouts/slideLayout17.xml"/></Relationships>
</file>

<file path=ppt/slides/_rels/slide54.xml.rels><?xml version="1.0" encoding="UTF-8" standalone="yes"?>
<Relationships xmlns="http://schemas.openxmlformats.org/package/2006/relationships"><Relationship Id="rId3" Type="http://schemas.openxmlformats.org/officeDocument/2006/relationships/hyperlink" Target="https://undocs.org/A/RES/64/293" TargetMode="External"/><Relationship Id="rId2" Type="http://schemas.openxmlformats.org/officeDocument/2006/relationships/hyperlink" Target="http://icat.network/sites/default/files/publications/ICAT%20submission%20to%20the%20GPA%20Appraisal%20Process.pdf" TargetMode="External"/><Relationship Id="rId1" Type="http://schemas.openxmlformats.org/officeDocument/2006/relationships/slideLayout" Target="../slideLayouts/slideLayout17.xml"/></Relationships>
</file>

<file path=ppt/slides/_rels/slide55.xml.rels><?xml version="1.0" encoding="UTF-8" standalone="yes"?>
<Relationships xmlns="http://schemas.openxmlformats.org/package/2006/relationships"><Relationship Id="rId3" Type="http://schemas.openxmlformats.org/officeDocument/2006/relationships/hyperlink" Target="https://www.legislation.gov.uk/ukpga/2015/30/section/2" TargetMode="External"/><Relationship Id="rId2" Type="http://schemas.openxmlformats.org/officeDocument/2006/relationships/hyperlink" Target="https://www.legislation.gov.uk/ukpga/2015/30/section/1" TargetMode="External"/><Relationship Id="rId1" Type="http://schemas.openxmlformats.org/officeDocument/2006/relationships/slideLayout" Target="../slideLayouts/slideLayout17.xml"/><Relationship Id="rId4" Type="http://schemas.openxmlformats.org/officeDocument/2006/relationships/hyperlink" Target="https://www.legislation.gov.uk/ukpga/2015/30/section/4" TargetMode="Externa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62.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slideLayout" Target="../slideLayouts/slideLayout20.xml"/><Relationship Id="rId1" Type="http://schemas.openxmlformats.org/officeDocument/2006/relationships/video" Target="https://www.youtube.com/embed/59KGc6UyjAw?feature=oembed" TargetMode="External"/></Relationships>
</file>

<file path=ppt/slides/_rels/slide63.xml.rels><?xml version="1.0" encoding="UTF-8" standalone="yes"?>
<Relationships xmlns="http://schemas.openxmlformats.org/package/2006/relationships"><Relationship Id="rId8" Type="http://schemas.openxmlformats.org/officeDocument/2006/relationships/hyperlink" Target="file:///C:\Users\Laura\Downloads\s12142-018-0538-y.pdf" TargetMode="External"/><Relationship Id="rId3" Type="http://schemas.openxmlformats.org/officeDocument/2006/relationships/hyperlink" Target="https://www.thefamilysurvivaltrust.org/" TargetMode="External"/><Relationship Id="rId7" Type="http://schemas.openxmlformats.org/officeDocument/2006/relationships/hyperlink" Target="https://www.parliament.uk/globalassets/documents/modern-slavery/modern-slavery-and-human-trafficking-policy-july-2021.pdf" TargetMode="External"/><Relationship Id="rId12" Type="http://schemas.openxmlformats.org/officeDocument/2006/relationships/hyperlink" Target="https://www.ohchr.org/en/trafficking-in-persons/what-we-do-end-human-trafficking" TargetMode="External"/><Relationship Id="rId2" Type="http://schemas.openxmlformats.org/officeDocument/2006/relationships/hyperlink" Target="https://www.researchgate.net/publication/291565411_Cults_history_beliefs_practices" TargetMode="External"/><Relationship Id="rId1" Type="http://schemas.openxmlformats.org/officeDocument/2006/relationships/slideLayout" Target="../slideLayouts/slideLayout20.xml"/><Relationship Id="rId6" Type="http://schemas.openxmlformats.org/officeDocument/2006/relationships/hyperlink" Target="https://www.gov.uk/government/publications/2021-uk-annual-report-on-modern-slavery/2021-uk-annual-report-on-modern-slavery-accessible-version" TargetMode="External"/><Relationship Id="rId11" Type="http://schemas.openxmlformats.org/officeDocument/2006/relationships/hyperlink" Target="https://www.unhcr.org/uk/what-we-do/safeguard-human-rights/asylum-and-migration/trafficking-persons" TargetMode="External"/><Relationship Id="rId5" Type="http://schemas.openxmlformats.org/officeDocument/2006/relationships/hyperlink" Target="https://www.ons.gov.uk/peoplepopulationandcommunity/crimeandjustice/articles/modernslaveryintheuk/march2020" TargetMode="External"/><Relationship Id="rId10" Type="http://schemas.openxmlformats.org/officeDocument/2006/relationships/hyperlink" Target="https://www.cps.gov.uk/legal-guidance/modern-slavery-and-human-trafficking-offences-and-defences-including-section-45" TargetMode="External"/><Relationship Id="rId4" Type="http://schemas.openxmlformats.org/officeDocument/2006/relationships/hyperlink" Target="https://www.researchgate.net/publication/227391677_A_History_of_Slavery_and_Antislavery" TargetMode="External"/><Relationship Id="rId9" Type="http://schemas.openxmlformats.org/officeDocument/2006/relationships/hyperlink" Target="https://assets.publishing.service.gov.uk/government/uploads/system/uploads/attachment_data/file/97845/human-trafficking-strategy.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42399150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139C57CF-70E9-26FE-5E6E-FA6A2583499A}"/>
              </a:ext>
            </a:extLst>
          </p:cNvPr>
          <p:cNvSpPr>
            <a:spLocks noGrp="1"/>
          </p:cNvSpPr>
          <p:nvPr>
            <p:ph idx="1"/>
          </p:nvPr>
        </p:nvSpPr>
        <p:spPr/>
        <p:txBody>
          <a:bodyPr/>
          <a:lstStyle/>
          <a:p>
            <a:pPr marL="0" indent="0" algn="ctr">
              <a:buNone/>
            </a:pPr>
            <a:r>
              <a:rPr lang="en-GB" dirty="0">
                <a:solidFill>
                  <a:schemeClr val="bg1"/>
                </a:solidFill>
              </a:rPr>
              <a:t>ECSO4004</a:t>
            </a:r>
          </a:p>
          <a:p>
            <a:pPr marL="0" indent="0" algn="ctr">
              <a:buNone/>
            </a:pPr>
            <a:r>
              <a:rPr lang="en-GB" dirty="0">
                <a:solidFill>
                  <a:schemeClr val="bg1"/>
                </a:solidFill>
              </a:rPr>
              <a:t>Hard to Reach Groups </a:t>
            </a:r>
          </a:p>
          <a:p>
            <a:pPr marL="0" indent="0" algn="ctr">
              <a:buNone/>
            </a:pPr>
            <a:r>
              <a:rPr lang="en-GB" dirty="0">
                <a:solidFill>
                  <a:schemeClr val="bg1"/>
                </a:solidFill>
              </a:rPr>
              <a:t>Cults, Slavery and Human Trafficking </a:t>
            </a:r>
          </a:p>
        </p:txBody>
      </p:sp>
    </p:spTree>
    <p:extLst>
      <p:ext uri="{BB962C8B-B14F-4D97-AF65-F5344CB8AC3E}">
        <p14:creationId xmlns:p14="http://schemas.microsoft.com/office/powerpoint/2010/main" val="20779304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278B099-6A55-D6FD-96E8-AE9020523EE9}"/>
              </a:ext>
            </a:extLst>
          </p:cNvPr>
          <p:cNvSpPr txBox="1"/>
          <p:nvPr/>
        </p:nvSpPr>
        <p:spPr>
          <a:xfrm>
            <a:off x="322729" y="1398494"/>
            <a:ext cx="5475643" cy="1200329"/>
          </a:xfrm>
          <a:prstGeom prst="rect">
            <a:avLst/>
          </a:prstGeom>
          <a:noFill/>
        </p:spPr>
        <p:txBody>
          <a:bodyPr wrap="square" rtlCol="0">
            <a:spAutoFit/>
          </a:bodyPr>
          <a:lstStyle/>
          <a:p>
            <a:r>
              <a:rPr lang="en-GB" dirty="0">
                <a:solidFill>
                  <a:schemeClr val="bg1"/>
                </a:solidFill>
              </a:rPr>
              <a:t>Session Aims:</a:t>
            </a:r>
          </a:p>
          <a:p>
            <a:pPr marL="285750" indent="-285750">
              <a:buFont typeface="Arial" panose="020B0604020202020204" pitchFamily="34" charset="0"/>
              <a:buChar char="•"/>
            </a:pPr>
            <a:r>
              <a:rPr lang="en-GB" dirty="0">
                <a:solidFill>
                  <a:schemeClr val="bg1"/>
                </a:solidFill>
              </a:rPr>
              <a:t>Analyse the concept of Cults, and how the group is hard to reach </a:t>
            </a:r>
          </a:p>
          <a:p>
            <a:pPr marL="285750" indent="-285750">
              <a:buFont typeface="Arial" panose="020B0604020202020204" pitchFamily="34" charset="0"/>
              <a:buChar char="•"/>
            </a:pPr>
            <a:endParaRPr lang="en-GB" dirty="0">
              <a:solidFill>
                <a:schemeClr val="bg1"/>
              </a:solidFill>
            </a:endParaRPr>
          </a:p>
        </p:txBody>
      </p:sp>
    </p:spTree>
    <p:extLst>
      <p:ext uri="{BB962C8B-B14F-4D97-AF65-F5344CB8AC3E}">
        <p14:creationId xmlns:p14="http://schemas.microsoft.com/office/powerpoint/2010/main" val="16778100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5FF136A5-537D-7734-CAB2-B5DD22961227}"/>
              </a:ext>
            </a:extLst>
          </p:cNvPr>
          <p:cNvSpPr>
            <a:spLocks noGrp="1"/>
          </p:cNvSpPr>
          <p:nvPr>
            <p:ph type="title"/>
          </p:nvPr>
        </p:nvSpPr>
        <p:spPr>
          <a:xfrm>
            <a:off x="2555631" y="1441938"/>
            <a:ext cx="8284464" cy="3974124"/>
          </a:xfrm>
        </p:spPr>
        <p:txBody>
          <a:bodyPr vert="horz" lIns="91440" tIns="45720" rIns="91440" bIns="45720" rtlCol="0" anchor="ctr">
            <a:normAutofit/>
          </a:bodyPr>
          <a:lstStyle/>
          <a:p>
            <a:pPr algn="ctr"/>
            <a:r>
              <a:rPr lang="en-US" sz="5400" dirty="0">
                <a:solidFill>
                  <a:schemeClr val="bg1">
                    <a:lumMod val="95000"/>
                    <a:lumOff val="5000"/>
                  </a:schemeClr>
                </a:solidFill>
              </a:rPr>
              <a:t>Cults, Sects and Religion</a:t>
            </a:r>
          </a:p>
        </p:txBody>
      </p:sp>
    </p:spTree>
    <p:extLst>
      <p:ext uri="{BB962C8B-B14F-4D97-AF65-F5344CB8AC3E}">
        <p14:creationId xmlns:p14="http://schemas.microsoft.com/office/powerpoint/2010/main" val="321537549"/>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64813-BDD6-FF0F-D94B-E9BC2F4B320C}"/>
              </a:ext>
            </a:extLst>
          </p:cNvPr>
          <p:cNvSpPr>
            <a:spLocks noGrp="1"/>
          </p:cNvSpPr>
          <p:nvPr>
            <p:ph type="title"/>
          </p:nvPr>
        </p:nvSpPr>
        <p:spPr/>
        <p:txBody>
          <a:bodyPr/>
          <a:lstStyle/>
          <a:p>
            <a:r>
              <a:rPr lang="en-GB" dirty="0"/>
              <a:t>Cults: History, Beliefs, Practices </a:t>
            </a:r>
          </a:p>
        </p:txBody>
      </p:sp>
      <p:sp>
        <p:nvSpPr>
          <p:cNvPr id="3" name="Content Placeholder 2">
            <a:extLst>
              <a:ext uri="{FF2B5EF4-FFF2-40B4-BE49-F238E27FC236}">
                <a16:creationId xmlns:a16="http://schemas.microsoft.com/office/drawing/2014/main" id="{9883ED64-434C-5383-60B8-40A6492DDE2D}"/>
              </a:ext>
            </a:extLst>
          </p:cNvPr>
          <p:cNvSpPr>
            <a:spLocks noGrp="1"/>
          </p:cNvSpPr>
          <p:nvPr>
            <p:ph idx="1"/>
          </p:nvPr>
        </p:nvSpPr>
        <p:spPr/>
        <p:txBody>
          <a:bodyPr>
            <a:normAutofit lnSpcReduction="10000"/>
          </a:bodyPr>
          <a:lstStyle/>
          <a:p>
            <a:r>
              <a:rPr lang="en-GB" dirty="0"/>
              <a:t>There is no universally agreed definition of the word ‘cult’</a:t>
            </a:r>
          </a:p>
          <a:p>
            <a:r>
              <a:rPr lang="en-GB" dirty="0"/>
              <a:t>It is only rarely used as a self-description and does not refer to any particular belief system. </a:t>
            </a:r>
          </a:p>
          <a:p>
            <a:r>
              <a:rPr lang="en-GB" dirty="0"/>
              <a:t>Since the 1920’s, the word ‘cult’ has most commonly been used to designate a minority religious group whose beliefs and practices an outside observer might deem dangerous or strange </a:t>
            </a:r>
          </a:p>
          <a:p>
            <a:r>
              <a:rPr lang="en-GB" dirty="0"/>
              <a:t>Historically, ‘cult’ was first recorded in English as reverence or homage to a deity or saint,</a:t>
            </a:r>
          </a:p>
          <a:p>
            <a:pPr lvl="1"/>
            <a:r>
              <a:rPr lang="en-GB" dirty="0"/>
              <a:t>for example: the ‘cult of Mary’ in the Roman Catholic Church. </a:t>
            </a:r>
          </a:p>
        </p:txBody>
      </p:sp>
      <p:sp>
        <p:nvSpPr>
          <p:cNvPr id="4" name="TextBox 3">
            <a:extLst>
              <a:ext uri="{FF2B5EF4-FFF2-40B4-BE49-F238E27FC236}">
                <a16:creationId xmlns:a16="http://schemas.microsoft.com/office/drawing/2014/main" id="{CBC931B8-8AD4-C852-2344-5155B0D11D4C}"/>
              </a:ext>
            </a:extLst>
          </p:cNvPr>
          <p:cNvSpPr txBox="1"/>
          <p:nvPr/>
        </p:nvSpPr>
        <p:spPr>
          <a:xfrm>
            <a:off x="10090485" y="6443146"/>
            <a:ext cx="2101515" cy="369332"/>
          </a:xfrm>
          <a:prstGeom prst="rect">
            <a:avLst/>
          </a:prstGeom>
          <a:noFill/>
        </p:spPr>
        <p:txBody>
          <a:bodyPr wrap="square" rtlCol="0">
            <a:spAutoFit/>
          </a:bodyPr>
          <a:lstStyle/>
          <a:p>
            <a:r>
              <a:rPr lang="en-GB" dirty="0"/>
              <a:t>(Newcombe, 2014)</a:t>
            </a:r>
          </a:p>
        </p:txBody>
      </p:sp>
    </p:spTree>
    <p:extLst>
      <p:ext uri="{BB962C8B-B14F-4D97-AF65-F5344CB8AC3E}">
        <p14:creationId xmlns:p14="http://schemas.microsoft.com/office/powerpoint/2010/main" val="2347930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64813-BDD6-FF0F-D94B-E9BC2F4B320C}"/>
              </a:ext>
            </a:extLst>
          </p:cNvPr>
          <p:cNvSpPr>
            <a:spLocks noGrp="1"/>
          </p:cNvSpPr>
          <p:nvPr>
            <p:ph type="title"/>
          </p:nvPr>
        </p:nvSpPr>
        <p:spPr/>
        <p:txBody>
          <a:bodyPr/>
          <a:lstStyle/>
          <a:p>
            <a:r>
              <a:rPr lang="en-GB" dirty="0"/>
              <a:t>Cults: History, Beliefs, Practices </a:t>
            </a:r>
          </a:p>
        </p:txBody>
      </p:sp>
      <p:sp>
        <p:nvSpPr>
          <p:cNvPr id="3" name="Content Placeholder 2">
            <a:extLst>
              <a:ext uri="{FF2B5EF4-FFF2-40B4-BE49-F238E27FC236}">
                <a16:creationId xmlns:a16="http://schemas.microsoft.com/office/drawing/2014/main" id="{9883ED64-434C-5383-60B8-40A6492DDE2D}"/>
              </a:ext>
            </a:extLst>
          </p:cNvPr>
          <p:cNvSpPr>
            <a:spLocks noGrp="1"/>
          </p:cNvSpPr>
          <p:nvPr>
            <p:ph idx="1"/>
          </p:nvPr>
        </p:nvSpPr>
        <p:spPr/>
        <p:txBody>
          <a:bodyPr>
            <a:normAutofit fontScale="85000" lnSpcReduction="20000"/>
          </a:bodyPr>
          <a:lstStyle/>
          <a:p>
            <a:r>
              <a:rPr lang="en-GB" dirty="0"/>
              <a:t>From the nineteenth century, the word ‘cult’ began to be associated with any religion ‘other’ than Christianity. </a:t>
            </a:r>
          </a:p>
          <a:p>
            <a:r>
              <a:rPr lang="en-GB" dirty="0"/>
              <a:t>Specifically, it was used to describe the diverse beliefs of tribal people worldwide, as well as the druid revival in eighteenth century Britain.</a:t>
            </a:r>
          </a:p>
          <a:p>
            <a:r>
              <a:rPr lang="en-GB" dirty="0"/>
              <a:t>In the 1890’s, it was used to refer to the Theosophical Movement and the Church of Christian Science, amongst other groups. </a:t>
            </a:r>
          </a:p>
          <a:p>
            <a:r>
              <a:rPr lang="en-GB" dirty="0"/>
              <a:t>Overlapping with the original theological use of the word, in contemporary parlance cults are typically believed to have a charismatic leader who may be ‘worshipped’. </a:t>
            </a:r>
          </a:p>
          <a:p>
            <a:r>
              <a:rPr lang="en-GB" dirty="0"/>
              <a:t>Also originating from this usage, a ‘cult’ can refer to a group of people with an interest in celebrity or non-mainstream band, game, book or film</a:t>
            </a:r>
          </a:p>
        </p:txBody>
      </p:sp>
      <p:sp>
        <p:nvSpPr>
          <p:cNvPr id="4" name="TextBox 3">
            <a:extLst>
              <a:ext uri="{FF2B5EF4-FFF2-40B4-BE49-F238E27FC236}">
                <a16:creationId xmlns:a16="http://schemas.microsoft.com/office/drawing/2014/main" id="{0E30EB67-41CC-D855-2374-4C140B4F09EE}"/>
              </a:ext>
            </a:extLst>
          </p:cNvPr>
          <p:cNvSpPr txBox="1"/>
          <p:nvPr/>
        </p:nvSpPr>
        <p:spPr>
          <a:xfrm>
            <a:off x="10090485" y="6443146"/>
            <a:ext cx="2101515" cy="369332"/>
          </a:xfrm>
          <a:prstGeom prst="rect">
            <a:avLst/>
          </a:prstGeom>
          <a:noFill/>
        </p:spPr>
        <p:txBody>
          <a:bodyPr wrap="square" rtlCol="0">
            <a:spAutoFit/>
          </a:bodyPr>
          <a:lstStyle/>
          <a:p>
            <a:r>
              <a:rPr lang="en-GB" dirty="0"/>
              <a:t>(Newcombe, 2014)</a:t>
            </a:r>
          </a:p>
        </p:txBody>
      </p:sp>
    </p:spTree>
    <p:extLst>
      <p:ext uri="{BB962C8B-B14F-4D97-AF65-F5344CB8AC3E}">
        <p14:creationId xmlns:p14="http://schemas.microsoft.com/office/powerpoint/2010/main" val="2985437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64813-BDD6-FF0F-D94B-E9BC2F4B320C}"/>
              </a:ext>
            </a:extLst>
          </p:cNvPr>
          <p:cNvSpPr>
            <a:spLocks noGrp="1"/>
          </p:cNvSpPr>
          <p:nvPr>
            <p:ph type="title"/>
          </p:nvPr>
        </p:nvSpPr>
        <p:spPr/>
        <p:txBody>
          <a:bodyPr/>
          <a:lstStyle/>
          <a:p>
            <a:r>
              <a:rPr lang="en-GB" dirty="0"/>
              <a:t>Cults: History, Beliefs, Practices </a:t>
            </a:r>
          </a:p>
        </p:txBody>
      </p:sp>
      <p:sp>
        <p:nvSpPr>
          <p:cNvPr id="3" name="Content Placeholder 2">
            <a:extLst>
              <a:ext uri="{FF2B5EF4-FFF2-40B4-BE49-F238E27FC236}">
                <a16:creationId xmlns:a16="http://schemas.microsoft.com/office/drawing/2014/main" id="{9883ED64-434C-5383-60B8-40A6492DDE2D}"/>
              </a:ext>
            </a:extLst>
          </p:cNvPr>
          <p:cNvSpPr>
            <a:spLocks noGrp="1"/>
          </p:cNvSpPr>
          <p:nvPr>
            <p:ph idx="1"/>
          </p:nvPr>
        </p:nvSpPr>
        <p:spPr>
          <a:xfrm>
            <a:off x="3604302" y="1526333"/>
            <a:ext cx="7956222" cy="4667250"/>
          </a:xfrm>
        </p:spPr>
        <p:txBody>
          <a:bodyPr>
            <a:normAutofit lnSpcReduction="10000"/>
          </a:bodyPr>
          <a:lstStyle/>
          <a:p>
            <a:r>
              <a:rPr lang="en-GB" dirty="0"/>
              <a:t>Sociological theory on ‘cults’ began with the work of Ernst </a:t>
            </a:r>
            <a:r>
              <a:rPr lang="en-GB" dirty="0" err="1"/>
              <a:t>Troeltsch</a:t>
            </a:r>
            <a:r>
              <a:rPr lang="en-GB" dirty="0"/>
              <a:t> (1931) who observed a growing tendency in German religiosity that emphasised a kind of ‘radical religious individualism’ of personal experience while avoiding affiliation with traditional religious institutions </a:t>
            </a:r>
          </a:p>
          <a:p>
            <a:r>
              <a:rPr lang="en-GB" dirty="0"/>
              <a:t>Expanding his theories, sociologists have debated various definitions of cult without any firm consensus on the meaning of the term. </a:t>
            </a:r>
          </a:p>
          <a:p>
            <a:r>
              <a:rPr lang="en-GB" dirty="0"/>
              <a:t>In sociological literature, ‘cult’ is typically used as a technical term which must be specifically defined by the author at the onset of the work. </a:t>
            </a:r>
          </a:p>
        </p:txBody>
      </p:sp>
      <p:pic>
        <p:nvPicPr>
          <p:cNvPr id="1026" name="Picture 2" descr="Image result for Ernst Troeltsch ">
            <a:extLst>
              <a:ext uri="{FF2B5EF4-FFF2-40B4-BE49-F238E27FC236}">
                <a16:creationId xmlns:a16="http://schemas.microsoft.com/office/drawing/2014/main" id="{A49C1C43-2462-D05B-28D2-936FF1450E6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1476" y="1690688"/>
            <a:ext cx="2806400" cy="335547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B5EEC2F-2A15-D3E6-7AF4-54C970E49396}"/>
              </a:ext>
            </a:extLst>
          </p:cNvPr>
          <p:cNvSpPr txBox="1"/>
          <p:nvPr/>
        </p:nvSpPr>
        <p:spPr>
          <a:xfrm>
            <a:off x="10090485" y="6443146"/>
            <a:ext cx="2101515" cy="369332"/>
          </a:xfrm>
          <a:prstGeom prst="rect">
            <a:avLst/>
          </a:prstGeom>
          <a:noFill/>
        </p:spPr>
        <p:txBody>
          <a:bodyPr wrap="square" rtlCol="0">
            <a:spAutoFit/>
          </a:bodyPr>
          <a:lstStyle/>
          <a:p>
            <a:r>
              <a:rPr lang="en-GB" dirty="0"/>
              <a:t>(Newcombe, 2014)</a:t>
            </a:r>
          </a:p>
        </p:txBody>
      </p:sp>
    </p:spTree>
    <p:extLst>
      <p:ext uri="{BB962C8B-B14F-4D97-AF65-F5344CB8AC3E}">
        <p14:creationId xmlns:p14="http://schemas.microsoft.com/office/powerpoint/2010/main" val="1856632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E3A0A6-998A-B3D1-9932-4269A0695183}"/>
              </a:ext>
            </a:extLst>
          </p:cNvPr>
          <p:cNvSpPr>
            <a:spLocks noGrp="1"/>
          </p:cNvSpPr>
          <p:nvPr>
            <p:ph type="title"/>
          </p:nvPr>
        </p:nvSpPr>
        <p:spPr/>
        <p:txBody>
          <a:bodyPr/>
          <a:lstStyle/>
          <a:p>
            <a:r>
              <a:rPr lang="en-GB" dirty="0"/>
              <a:t>Cults: History, Beliefs, Practices </a:t>
            </a:r>
          </a:p>
        </p:txBody>
      </p:sp>
      <p:sp>
        <p:nvSpPr>
          <p:cNvPr id="3" name="Content Placeholder 2">
            <a:extLst>
              <a:ext uri="{FF2B5EF4-FFF2-40B4-BE49-F238E27FC236}">
                <a16:creationId xmlns:a16="http://schemas.microsoft.com/office/drawing/2014/main" id="{04FE6EE7-C8D6-1574-9D6E-3FEAC72678EE}"/>
              </a:ext>
            </a:extLst>
          </p:cNvPr>
          <p:cNvSpPr>
            <a:spLocks noGrp="1"/>
          </p:cNvSpPr>
          <p:nvPr>
            <p:ph idx="1"/>
          </p:nvPr>
        </p:nvSpPr>
        <p:spPr/>
        <p:txBody>
          <a:bodyPr>
            <a:normAutofit fontScale="92500" lnSpcReduction="20000"/>
          </a:bodyPr>
          <a:lstStyle/>
          <a:p>
            <a:r>
              <a:rPr lang="en-GB" dirty="0"/>
              <a:t>The Family Survival Trust (2019) is a registered charity whose mission is to prevent and to provide information on coercive control, cultic behaviour and psychological manipulation, supporting those affected by groups that use these techniques. </a:t>
            </a:r>
          </a:p>
          <a:p>
            <a:r>
              <a:rPr lang="en-GB" dirty="0"/>
              <a:t>They suggests that cults recruit members by various forms of enticement or deception, although religious cults are common, they can also take the form of:</a:t>
            </a:r>
          </a:p>
          <a:p>
            <a:pPr lvl="1"/>
            <a:r>
              <a:rPr lang="en-GB" dirty="0"/>
              <a:t>Therapeutic </a:t>
            </a:r>
          </a:p>
          <a:p>
            <a:pPr lvl="1"/>
            <a:r>
              <a:rPr lang="en-GB" dirty="0"/>
              <a:t>Political </a:t>
            </a:r>
          </a:p>
          <a:p>
            <a:pPr lvl="1"/>
            <a:r>
              <a:rPr lang="en-GB" dirty="0"/>
              <a:t>Commercial </a:t>
            </a:r>
          </a:p>
          <a:p>
            <a:pPr lvl="1"/>
            <a:r>
              <a:rPr lang="en-GB" dirty="0"/>
              <a:t>Educational </a:t>
            </a:r>
          </a:p>
          <a:p>
            <a:pPr lvl="1"/>
            <a:r>
              <a:rPr lang="en-GB" dirty="0"/>
              <a:t>Self help </a:t>
            </a:r>
          </a:p>
          <a:p>
            <a:pPr lvl="1"/>
            <a:r>
              <a:rPr lang="en-GB" dirty="0"/>
              <a:t>Pseudoscientific </a:t>
            </a:r>
          </a:p>
          <a:p>
            <a:pPr lvl="1"/>
            <a:r>
              <a:rPr lang="en-GB" dirty="0"/>
              <a:t>And various spiritual groups. </a:t>
            </a:r>
          </a:p>
        </p:txBody>
      </p:sp>
      <p:pic>
        <p:nvPicPr>
          <p:cNvPr id="5" name="Picture 4">
            <a:extLst>
              <a:ext uri="{FF2B5EF4-FFF2-40B4-BE49-F238E27FC236}">
                <a16:creationId xmlns:a16="http://schemas.microsoft.com/office/drawing/2014/main" id="{53165BCA-882D-6A38-04B5-2FD7EC3CF3A6}"/>
              </a:ext>
            </a:extLst>
          </p:cNvPr>
          <p:cNvPicPr>
            <a:picLocks noChangeAspect="1"/>
          </p:cNvPicPr>
          <p:nvPr/>
        </p:nvPicPr>
        <p:blipFill>
          <a:blip r:embed="rId2"/>
          <a:stretch>
            <a:fillRect/>
          </a:stretch>
        </p:blipFill>
        <p:spPr>
          <a:xfrm>
            <a:off x="730166" y="2224968"/>
            <a:ext cx="1943268" cy="1646063"/>
          </a:xfrm>
          <a:prstGeom prst="rect">
            <a:avLst/>
          </a:prstGeom>
        </p:spPr>
      </p:pic>
    </p:spTree>
    <p:extLst>
      <p:ext uri="{BB962C8B-B14F-4D97-AF65-F5344CB8AC3E}">
        <p14:creationId xmlns:p14="http://schemas.microsoft.com/office/powerpoint/2010/main" val="3966092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E3A0A6-998A-B3D1-9932-4269A0695183}"/>
              </a:ext>
            </a:extLst>
          </p:cNvPr>
          <p:cNvSpPr>
            <a:spLocks noGrp="1"/>
          </p:cNvSpPr>
          <p:nvPr>
            <p:ph type="title"/>
          </p:nvPr>
        </p:nvSpPr>
        <p:spPr/>
        <p:txBody>
          <a:bodyPr/>
          <a:lstStyle/>
          <a:p>
            <a:r>
              <a:rPr lang="en-GB" dirty="0"/>
              <a:t>Cults: History, Beliefs, Practices </a:t>
            </a:r>
          </a:p>
        </p:txBody>
      </p:sp>
      <p:sp>
        <p:nvSpPr>
          <p:cNvPr id="3" name="Content Placeholder 2">
            <a:extLst>
              <a:ext uri="{FF2B5EF4-FFF2-40B4-BE49-F238E27FC236}">
                <a16:creationId xmlns:a16="http://schemas.microsoft.com/office/drawing/2014/main" id="{04FE6EE7-C8D6-1574-9D6E-3FEAC72678EE}"/>
              </a:ext>
            </a:extLst>
          </p:cNvPr>
          <p:cNvSpPr>
            <a:spLocks noGrp="1"/>
          </p:cNvSpPr>
          <p:nvPr>
            <p:ph idx="1"/>
          </p:nvPr>
        </p:nvSpPr>
        <p:spPr/>
        <p:txBody>
          <a:bodyPr>
            <a:normAutofit lnSpcReduction="10000"/>
          </a:bodyPr>
          <a:lstStyle/>
          <a:p>
            <a:r>
              <a:rPr lang="en-GB" dirty="0"/>
              <a:t>Cults can be damaging, characterised by the ‘vindictive abusiveness’ and their ‘dissociative totalitarianism’</a:t>
            </a:r>
          </a:p>
          <a:p>
            <a:r>
              <a:rPr lang="en-GB" dirty="0"/>
              <a:t>Cults often demand subservience and total adoption of their ideas from members, to the exclusion of free thinking </a:t>
            </a:r>
          </a:p>
          <a:p>
            <a:r>
              <a:rPr lang="en-GB" dirty="0"/>
              <a:t>Members are usually exploited both financially and as a labour force</a:t>
            </a:r>
          </a:p>
          <a:p>
            <a:r>
              <a:rPr lang="en-GB" dirty="0"/>
              <a:t>At the same time, to gain acceptance from the wider society, cults lobby politicians and the public, using the same ideas of freedom of expression which they deny their members. </a:t>
            </a:r>
          </a:p>
        </p:txBody>
      </p:sp>
      <p:pic>
        <p:nvPicPr>
          <p:cNvPr id="5" name="Picture 4">
            <a:extLst>
              <a:ext uri="{FF2B5EF4-FFF2-40B4-BE49-F238E27FC236}">
                <a16:creationId xmlns:a16="http://schemas.microsoft.com/office/drawing/2014/main" id="{53165BCA-882D-6A38-04B5-2FD7EC3CF3A6}"/>
              </a:ext>
            </a:extLst>
          </p:cNvPr>
          <p:cNvPicPr>
            <a:picLocks noChangeAspect="1"/>
          </p:cNvPicPr>
          <p:nvPr/>
        </p:nvPicPr>
        <p:blipFill>
          <a:blip r:embed="rId2"/>
          <a:stretch>
            <a:fillRect/>
          </a:stretch>
        </p:blipFill>
        <p:spPr>
          <a:xfrm>
            <a:off x="730166" y="2224968"/>
            <a:ext cx="1943268" cy="1646063"/>
          </a:xfrm>
          <a:prstGeom prst="rect">
            <a:avLst/>
          </a:prstGeom>
        </p:spPr>
      </p:pic>
      <p:sp>
        <p:nvSpPr>
          <p:cNvPr id="6" name="TextBox 5">
            <a:extLst>
              <a:ext uri="{FF2B5EF4-FFF2-40B4-BE49-F238E27FC236}">
                <a16:creationId xmlns:a16="http://schemas.microsoft.com/office/drawing/2014/main" id="{E846A108-6296-21B1-AF03-E237BE0C131B}"/>
              </a:ext>
            </a:extLst>
          </p:cNvPr>
          <p:cNvSpPr txBox="1"/>
          <p:nvPr/>
        </p:nvSpPr>
        <p:spPr>
          <a:xfrm>
            <a:off x="8972862" y="6492875"/>
            <a:ext cx="3219138" cy="369332"/>
          </a:xfrm>
          <a:prstGeom prst="rect">
            <a:avLst/>
          </a:prstGeom>
          <a:noFill/>
        </p:spPr>
        <p:txBody>
          <a:bodyPr wrap="square">
            <a:spAutoFit/>
          </a:bodyPr>
          <a:lstStyle/>
          <a:p>
            <a:r>
              <a:rPr lang="en-GB" dirty="0"/>
              <a:t>(The Family Survival Trust, 2019)</a:t>
            </a:r>
          </a:p>
        </p:txBody>
      </p:sp>
    </p:spTree>
    <p:extLst>
      <p:ext uri="{BB962C8B-B14F-4D97-AF65-F5344CB8AC3E}">
        <p14:creationId xmlns:p14="http://schemas.microsoft.com/office/powerpoint/2010/main" val="1442218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E3A0A6-998A-B3D1-9932-4269A0695183}"/>
              </a:ext>
            </a:extLst>
          </p:cNvPr>
          <p:cNvSpPr>
            <a:spLocks noGrp="1"/>
          </p:cNvSpPr>
          <p:nvPr>
            <p:ph type="title"/>
          </p:nvPr>
        </p:nvSpPr>
        <p:spPr/>
        <p:txBody>
          <a:bodyPr/>
          <a:lstStyle/>
          <a:p>
            <a:r>
              <a:rPr lang="en-GB" dirty="0"/>
              <a:t>Cults: History, Beliefs, Practices </a:t>
            </a:r>
          </a:p>
        </p:txBody>
      </p:sp>
      <p:sp>
        <p:nvSpPr>
          <p:cNvPr id="3" name="Content Placeholder 2">
            <a:extLst>
              <a:ext uri="{FF2B5EF4-FFF2-40B4-BE49-F238E27FC236}">
                <a16:creationId xmlns:a16="http://schemas.microsoft.com/office/drawing/2014/main" id="{04FE6EE7-C8D6-1574-9D6E-3FEAC72678EE}"/>
              </a:ext>
            </a:extLst>
          </p:cNvPr>
          <p:cNvSpPr>
            <a:spLocks noGrp="1"/>
          </p:cNvSpPr>
          <p:nvPr>
            <p:ph idx="1"/>
          </p:nvPr>
        </p:nvSpPr>
        <p:spPr/>
        <p:txBody>
          <a:bodyPr>
            <a:normAutofit fontScale="92500" lnSpcReduction="10000"/>
          </a:bodyPr>
          <a:lstStyle/>
          <a:p>
            <a:r>
              <a:rPr lang="en-GB" dirty="0"/>
              <a:t>Characteristics of Cults described by The Family Survival Trust (2019) include:</a:t>
            </a:r>
          </a:p>
          <a:p>
            <a:pPr marL="914400" lvl="1" indent="-457200">
              <a:buFont typeface="+mj-lt"/>
              <a:buAutoNum type="arabicPeriod"/>
            </a:pPr>
            <a:r>
              <a:rPr lang="en-GB" dirty="0"/>
              <a:t>Cults are socially and psychologically isolating, separating members from families, friends and colleagues</a:t>
            </a:r>
          </a:p>
          <a:p>
            <a:pPr marL="914400" lvl="1" indent="-457200">
              <a:buFont typeface="+mj-lt"/>
              <a:buAutoNum type="arabicPeriod"/>
            </a:pPr>
            <a:r>
              <a:rPr lang="en-GB" dirty="0"/>
              <a:t>Cults create a cognitive dissociating and traumatic dependency in followers </a:t>
            </a:r>
          </a:p>
          <a:p>
            <a:pPr marL="914400" lvl="1" indent="-457200">
              <a:buFont typeface="+mj-lt"/>
              <a:buAutoNum type="arabicPeriod"/>
            </a:pPr>
            <a:r>
              <a:rPr lang="en-GB" dirty="0"/>
              <a:t>Cults tend to psychologically manipulative or abusive in order to exploit and control members commercially or sexually. </a:t>
            </a:r>
          </a:p>
          <a:p>
            <a:pPr marL="914400" lvl="1" indent="-457200">
              <a:buFont typeface="+mj-lt"/>
              <a:buAutoNum type="arabicPeriod"/>
            </a:pPr>
            <a:r>
              <a:rPr lang="en-GB" dirty="0"/>
              <a:t>Some cults can also be physically abusive </a:t>
            </a:r>
          </a:p>
          <a:p>
            <a:pPr marL="914400" lvl="1" indent="-457200">
              <a:buFont typeface="+mj-lt"/>
              <a:buAutoNum type="arabicPeriod"/>
            </a:pPr>
            <a:r>
              <a:rPr lang="en-GB" dirty="0"/>
              <a:t>The guru and/or upper ranks of the cult are supported in a relatively comfortable lifestyle by the exploitation of lower ranking members</a:t>
            </a:r>
          </a:p>
          <a:p>
            <a:pPr marL="914400" lvl="1" indent="-457200">
              <a:buFont typeface="+mj-lt"/>
              <a:buAutoNum type="arabicPeriod"/>
            </a:pPr>
            <a:r>
              <a:rPr lang="en-GB" dirty="0"/>
              <a:t>Cults are totalitarian in structure and thrive on master-slave dependency </a:t>
            </a:r>
          </a:p>
        </p:txBody>
      </p:sp>
      <p:pic>
        <p:nvPicPr>
          <p:cNvPr id="5" name="Picture 4">
            <a:extLst>
              <a:ext uri="{FF2B5EF4-FFF2-40B4-BE49-F238E27FC236}">
                <a16:creationId xmlns:a16="http://schemas.microsoft.com/office/drawing/2014/main" id="{53165BCA-882D-6A38-04B5-2FD7EC3CF3A6}"/>
              </a:ext>
            </a:extLst>
          </p:cNvPr>
          <p:cNvPicPr>
            <a:picLocks noChangeAspect="1"/>
          </p:cNvPicPr>
          <p:nvPr/>
        </p:nvPicPr>
        <p:blipFill>
          <a:blip r:embed="rId2"/>
          <a:stretch>
            <a:fillRect/>
          </a:stretch>
        </p:blipFill>
        <p:spPr>
          <a:xfrm>
            <a:off x="730166" y="2224968"/>
            <a:ext cx="1943268" cy="1646063"/>
          </a:xfrm>
          <a:prstGeom prst="rect">
            <a:avLst/>
          </a:prstGeom>
        </p:spPr>
      </p:pic>
    </p:spTree>
    <p:extLst>
      <p:ext uri="{BB962C8B-B14F-4D97-AF65-F5344CB8AC3E}">
        <p14:creationId xmlns:p14="http://schemas.microsoft.com/office/powerpoint/2010/main" val="2954949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1B6FA7-D564-7064-45E5-1D8957448979}"/>
              </a:ext>
            </a:extLst>
          </p:cNvPr>
          <p:cNvSpPr>
            <a:spLocks noGrp="1"/>
          </p:cNvSpPr>
          <p:nvPr>
            <p:ph type="title"/>
          </p:nvPr>
        </p:nvSpPr>
        <p:spPr/>
        <p:txBody>
          <a:bodyPr/>
          <a:lstStyle/>
          <a:p>
            <a:r>
              <a:rPr lang="en-GB" dirty="0"/>
              <a:t>Cults: History, Beliefs, Practices </a:t>
            </a:r>
          </a:p>
        </p:txBody>
      </p:sp>
      <p:sp>
        <p:nvSpPr>
          <p:cNvPr id="3" name="Content Placeholder 2">
            <a:extLst>
              <a:ext uri="{FF2B5EF4-FFF2-40B4-BE49-F238E27FC236}">
                <a16:creationId xmlns:a16="http://schemas.microsoft.com/office/drawing/2014/main" id="{869514AC-7AED-E251-B8E5-FC775AF7F636}"/>
              </a:ext>
            </a:extLst>
          </p:cNvPr>
          <p:cNvSpPr>
            <a:spLocks noGrp="1"/>
          </p:cNvSpPr>
          <p:nvPr>
            <p:ph idx="1"/>
          </p:nvPr>
        </p:nvSpPr>
        <p:spPr/>
        <p:txBody>
          <a:bodyPr/>
          <a:lstStyle/>
          <a:p>
            <a:r>
              <a:rPr lang="en-GB" dirty="0"/>
              <a:t>Research by Barker (2010) has revealed a ‘hidden epidemic’ of abusive cults within the UK, suggesting that there could be as many as 2000 groups operative freely. </a:t>
            </a:r>
          </a:p>
          <a:p>
            <a:r>
              <a:rPr lang="en-GB" dirty="0"/>
              <a:t>Thousands of British adults and children are being deceived into joining UK cult groups, of which Barker (2010) criticised the UK government for failing to address it. </a:t>
            </a:r>
          </a:p>
          <a:p>
            <a:r>
              <a:rPr lang="en-GB" dirty="0"/>
              <a:t>Barker (2010) further states that ministers have not acted because of fears that they cannot legally distinguish between religion and semi-cultural cults</a:t>
            </a:r>
          </a:p>
          <a:p>
            <a:endParaRPr lang="en-GB" dirty="0"/>
          </a:p>
        </p:txBody>
      </p:sp>
    </p:spTree>
    <p:extLst>
      <p:ext uri="{BB962C8B-B14F-4D97-AF65-F5344CB8AC3E}">
        <p14:creationId xmlns:p14="http://schemas.microsoft.com/office/powerpoint/2010/main" val="4179161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1B6FA7-D564-7064-45E5-1D8957448979}"/>
              </a:ext>
            </a:extLst>
          </p:cNvPr>
          <p:cNvSpPr>
            <a:spLocks noGrp="1"/>
          </p:cNvSpPr>
          <p:nvPr>
            <p:ph type="title"/>
          </p:nvPr>
        </p:nvSpPr>
        <p:spPr/>
        <p:txBody>
          <a:bodyPr/>
          <a:lstStyle/>
          <a:p>
            <a:r>
              <a:rPr lang="en-GB" dirty="0"/>
              <a:t>Cults: History, Beliefs, Practices </a:t>
            </a:r>
          </a:p>
        </p:txBody>
      </p:sp>
      <p:sp>
        <p:nvSpPr>
          <p:cNvPr id="3" name="Content Placeholder 2">
            <a:extLst>
              <a:ext uri="{FF2B5EF4-FFF2-40B4-BE49-F238E27FC236}">
                <a16:creationId xmlns:a16="http://schemas.microsoft.com/office/drawing/2014/main" id="{869514AC-7AED-E251-B8E5-FC775AF7F636}"/>
              </a:ext>
            </a:extLst>
          </p:cNvPr>
          <p:cNvSpPr>
            <a:spLocks noGrp="1"/>
          </p:cNvSpPr>
          <p:nvPr>
            <p:ph idx="1"/>
          </p:nvPr>
        </p:nvSpPr>
        <p:spPr>
          <a:xfrm>
            <a:off x="3180542" y="1690688"/>
            <a:ext cx="9011458" cy="5167312"/>
          </a:xfrm>
        </p:spPr>
        <p:txBody>
          <a:bodyPr>
            <a:normAutofit fontScale="92500"/>
          </a:bodyPr>
          <a:lstStyle/>
          <a:p>
            <a:r>
              <a:rPr lang="en-GB" dirty="0"/>
              <a:t>In a survey of 105 victims of 36 different cult groups, Baker (2010) found that:</a:t>
            </a:r>
          </a:p>
          <a:p>
            <a:pPr lvl="1"/>
            <a:r>
              <a:rPr lang="en-GB" dirty="0"/>
              <a:t>62% of people worked long hours for the cult for little or no payment</a:t>
            </a:r>
          </a:p>
          <a:p>
            <a:pPr lvl="1"/>
            <a:r>
              <a:rPr lang="en-GB" dirty="0"/>
              <a:t>47% said that their groups violated employment laws </a:t>
            </a:r>
          </a:p>
          <a:p>
            <a:pPr lvl="1"/>
            <a:r>
              <a:rPr lang="en-GB" dirty="0"/>
              <a:t>52% were born or raised in high-control groups, whist the remaining 48% were recruited as adults </a:t>
            </a:r>
          </a:p>
          <a:p>
            <a:r>
              <a:rPr lang="en-GB" dirty="0"/>
              <a:t>The 26 groups ranged from those based on religion and politics, to those pertaining to wellness and personal growth. </a:t>
            </a:r>
          </a:p>
          <a:p>
            <a:pPr lvl="1"/>
            <a:r>
              <a:rPr lang="en-GB" dirty="0"/>
              <a:t>91% said that they were part of religious or spiritual groups</a:t>
            </a:r>
          </a:p>
          <a:p>
            <a:pPr lvl="1"/>
            <a:r>
              <a:rPr lang="en-GB" dirty="0"/>
              <a:t>14% of personal growth groups </a:t>
            </a:r>
          </a:p>
          <a:p>
            <a:pPr lvl="1"/>
            <a:r>
              <a:rPr lang="en-GB" dirty="0"/>
              <a:t>11% part of politics groups </a:t>
            </a:r>
          </a:p>
          <a:p>
            <a:r>
              <a:rPr lang="en-GB" dirty="0"/>
              <a:t>Membership of the cults ranged from three people to large groups of international members totalling millions </a:t>
            </a:r>
          </a:p>
          <a:p>
            <a:pPr lvl="1"/>
            <a:endParaRPr lang="en-GB" dirty="0"/>
          </a:p>
        </p:txBody>
      </p:sp>
      <p:sp>
        <p:nvSpPr>
          <p:cNvPr id="4" name="TextBox 3">
            <a:extLst>
              <a:ext uri="{FF2B5EF4-FFF2-40B4-BE49-F238E27FC236}">
                <a16:creationId xmlns:a16="http://schemas.microsoft.com/office/drawing/2014/main" id="{74D37829-D696-12A9-0ADF-7CFCE284AA90}"/>
              </a:ext>
            </a:extLst>
          </p:cNvPr>
          <p:cNvSpPr txBox="1"/>
          <p:nvPr/>
        </p:nvSpPr>
        <p:spPr>
          <a:xfrm>
            <a:off x="10658007" y="6488668"/>
            <a:ext cx="1648918" cy="369332"/>
          </a:xfrm>
          <a:prstGeom prst="rect">
            <a:avLst/>
          </a:prstGeom>
          <a:noFill/>
        </p:spPr>
        <p:txBody>
          <a:bodyPr wrap="square" rtlCol="0">
            <a:spAutoFit/>
          </a:bodyPr>
          <a:lstStyle/>
          <a:p>
            <a:r>
              <a:rPr lang="en-GB" dirty="0"/>
              <a:t>(Barker, 2010)</a:t>
            </a:r>
          </a:p>
        </p:txBody>
      </p:sp>
    </p:spTree>
    <p:extLst>
      <p:ext uri="{BB962C8B-B14F-4D97-AF65-F5344CB8AC3E}">
        <p14:creationId xmlns:p14="http://schemas.microsoft.com/office/powerpoint/2010/main" val="2183479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1B6FA7-D564-7064-45E5-1D8957448979}"/>
              </a:ext>
            </a:extLst>
          </p:cNvPr>
          <p:cNvSpPr>
            <a:spLocks noGrp="1"/>
          </p:cNvSpPr>
          <p:nvPr>
            <p:ph type="title"/>
          </p:nvPr>
        </p:nvSpPr>
        <p:spPr/>
        <p:txBody>
          <a:bodyPr/>
          <a:lstStyle/>
          <a:p>
            <a:r>
              <a:rPr lang="en-GB" dirty="0"/>
              <a:t>Cults: History, Beliefs, Practices </a:t>
            </a:r>
          </a:p>
        </p:txBody>
      </p:sp>
      <p:sp>
        <p:nvSpPr>
          <p:cNvPr id="3" name="Content Placeholder 2">
            <a:extLst>
              <a:ext uri="{FF2B5EF4-FFF2-40B4-BE49-F238E27FC236}">
                <a16:creationId xmlns:a16="http://schemas.microsoft.com/office/drawing/2014/main" id="{869514AC-7AED-E251-B8E5-FC775AF7F636}"/>
              </a:ext>
            </a:extLst>
          </p:cNvPr>
          <p:cNvSpPr>
            <a:spLocks noGrp="1"/>
          </p:cNvSpPr>
          <p:nvPr>
            <p:ph idx="1"/>
          </p:nvPr>
        </p:nvSpPr>
        <p:spPr>
          <a:xfrm>
            <a:off x="3180542" y="1506022"/>
            <a:ext cx="9011458" cy="5167312"/>
          </a:xfrm>
        </p:spPr>
        <p:txBody>
          <a:bodyPr>
            <a:normAutofit lnSpcReduction="10000"/>
          </a:bodyPr>
          <a:lstStyle/>
          <a:p>
            <a:pPr lvl="1"/>
            <a:r>
              <a:rPr lang="en-GB" dirty="0"/>
              <a:t>55% said they had to justify the time not spent on the group to their leaders</a:t>
            </a:r>
          </a:p>
          <a:p>
            <a:pPr lvl="1"/>
            <a:r>
              <a:rPr lang="en-GB" dirty="0"/>
              <a:t>35% said that they were expected to submit timesheets </a:t>
            </a:r>
          </a:p>
          <a:p>
            <a:r>
              <a:rPr lang="en-GB" dirty="0"/>
              <a:t>One participant said:</a:t>
            </a:r>
          </a:p>
          <a:p>
            <a:pPr marL="0" indent="0" algn="ctr">
              <a:buNone/>
            </a:pPr>
            <a:r>
              <a:rPr lang="en-GB" i="1" dirty="0"/>
              <a:t>‘We were told that all time not spend on cult activity was us ‘stealing’ time from the cause and that we would be punished for it’</a:t>
            </a:r>
          </a:p>
          <a:p>
            <a:r>
              <a:rPr lang="en-GB" dirty="0"/>
              <a:t>Another said:</a:t>
            </a:r>
          </a:p>
          <a:p>
            <a:pPr marL="0" indent="0" algn="ctr">
              <a:buNone/>
            </a:pPr>
            <a:r>
              <a:rPr lang="en-GB" i="1" dirty="0"/>
              <a:t>‘We were not allowed to use the internet for anything apart from our jobs, with the exception of viewing their own website and online videos’</a:t>
            </a:r>
          </a:p>
          <a:p>
            <a:r>
              <a:rPr lang="en-GB" dirty="0"/>
              <a:t>The Majority of respondents said their cult leaders controlled what they looked at and what they could wear</a:t>
            </a:r>
          </a:p>
          <a:p>
            <a:pPr lvl="1"/>
            <a:endParaRPr lang="en-GB" dirty="0"/>
          </a:p>
        </p:txBody>
      </p:sp>
      <p:sp>
        <p:nvSpPr>
          <p:cNvPr id="4" name="TextBox 3">
            <a:extLst>
              <a:ext uri="{FF2B5EF4-FFF2-40B4-BE49-F238E27FC236}">
                <a16:creationId xmlns:a16="http://schemas.microsoft.com/office/drawing/2014/main" id="{98FA1D30-6234-ECAB-B769-DA07C420A19E}"/>
              </a:ext>
            </a:extLst>
          </p:cNvPr>
          <p:cNvSpPr txBox="1"/>
          <p:nvPr/>
        </p:nvSpPr>
        <p:spPr>
          <a:xfrm>
            <a:off x="10658007" y="6488668"/>
            <a:ext cx="1648918" cy="369332"/>
          </a:xfrm>
          <a:prstGeom prst="rect">
            <a:avLst/>
          </a:prstGeom>
          <a:noFill/>
        </p:spPr>
        <p:txBody>
          <a:bodyPr wrap="square" rtlCol="0">
            <a:spAutoFit/>
          </a:bodyPr>
          <a:lstStyle/>
          <a:p>
            <a:r>
              <a:rPr lang="en-GB" dirty="0"/>
              <a:t>(Barker, 2010)</a:t>
            </a:r>
          </a:p>
        </p:txBody>
      </p:sp>
    </p:spTree>
    <p:extLst>
      <p:ext uri="{BB962C8B-B14F-4D97-AF65-F5344CB8AC3E}">
        <p14:creationId xmlns:p14="http://schemas.microsoft.com/office/powerpoint/2010/main" val="39866306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1B6FA7-D564-7064-45E5-1D8957448979}"/>
              </a:ext>
            </a:extLst>
          </p:cNvPr>
          <p:cNvSpPr>
            <a:spLocks noGrp="1"/>
          </p:cNvSpPr>
          <p:nvPr>
            <p:ph type="title"/>
          </p:nvPr>
        </p:nvSpPr>
        <p:spPr/>
        <p:txBody>
          <a:bodyPr/>
          <a:lstStyle/>
          <a:p>
            <a:r>
              <a:rPr lang="en-GB" dirty="0"/>
              <a:t>Cults: History, Beliefs, Practices </a:t>
            </a:r>
          </a:p>
        </p:txBody>
      </p:sp>
      <p:sp>
        <p:nvSpPr>
          <p:cNvPr id="3" name="Content Placeholder 2">
            <a:extLst>
              <a:ext uri="{FF2B5EF4-FFF2-40B4-BE49-F238E27FC236}">
                <a16:creationId xmlns:a16="http://schemas.microsoft.com/office/drawing/2014/main" id="{869514AC-7AED-E251-B8E5-FC775AF7F636}"/>
              </a:ext>
            </a:extLst>
          </p:cNvPr>
          <p:cNvSpPr>
            <a:spLocks noGrp="1"/>
          </p:cNvSpPr>
          <p:nvPr>
            <p:ph idx="1"/>
          </p:nvPr>
        </p:nvSpPr>
        <p:spPr>
          <a:xfrm>
            <a:off x="3180542" y="1506022"/>
            <a:ext cx="9011458" cy="5167312"/>
          </a:xfrm>
        </p:spPr>
        <p:txBody>
          <a:bodyPr>
            <a:normAutofit/>
          </a:bodyPr>
          <a:lstStyle/>
          <a:p>
            <a:r>
              <a:rPr lang="en-GB" dirty="0"/>
              <a:t>Sexual abuse was also commonly reported among ex-members. </a:t>
            </a:r>
          </a:p>
          <a:p>
            <a:pPr lvl="1"/>
            <a:r>
              <a:rPr lang="en-GB" dirty="0"/>
              <a:t>21% said that they had sexual contact with their group leaders </a:t>
            </a:r>
          </a:p>
          <a:p>
            <a:r>
              <a:rPr lang="en-GB" dirty="0"/>
              <a:t>A participant said:</a:t>
            </a:r>
          </a:p>
          <a:p>
            <a:pPr marL="0" indent="0" algn="ctr">
              <a:buNone/>
            </a:pPr>
            <a:r>
              <a:rPr lang="en-GB" i="1" dirty="0"/>
              <a:t>‘The leader had many relationships with women in the group. He said it was our duty to please him. He made us do sexual acts that I didn’t consent to because I couldn’t say no’</a:t>
            </a:r>
          </a:p>
          <a:p>
            <a:pPr lvl="1"/>
            <a:r>
              <a:rPr lang="en-GB" dirty="0"/>
              <a:t>43% said that they had witnessed the physical punishment of children within their group</a:t>
            </a:r>
          </a:p>
          <a:p>
            <a:pPr lvl="1"/>
            <a:r>
              <a:rPr lang="en-GB" dirty="0"/>
              <a:t>31% experiencing assault or violence </a:t>
            </a:r>
          </a:p>
          <a:p>
            <a:pPr lvl="1"/>
            <a:r>
              <a:rPr lang="en-GB" dirty="0"/>
              <a:t>Nine participants said that they had witnessed human trafficking </a:t>
            </a:r>
          </a:p>
        </p:txBody>
      </p:sp>
      <p:sp>
        <p:nvSpPr>
          <p:cNvPr id="4" name="TextBox 3">
            <a:extLst>
              <a:ext uri="{FF2B5EF4-FFF2-40B4-BE49-F238E27FC236}">
                <a16:creationId xmlns:a16="http://schemas.microsoft.com/office/drawing/2014/main" id="{98FA1D30-6234-ECAB-B769-DA07C420A19E}"/>
              </a:ext>
            </a:extLst>
          </p:cNvPr>
          <p:cNvSpPr txBox="1"/>
          <p:nvPr/>
        </p:nvSpPr>
        <p:spPr>
          <a:xfrm>
            <a:off x="10658007" y="6488668"/>
            <a:ext cx="1648918" cy="369332"/>
          </a:xfrm>
          <a:prstGeom prst="rect">
            <a:avLst/>
          </a:prstGeom>
          <a:noFill/>
        </p:spPr>
        <p:txBody>
          <a:bodyPr wrap="square" rtlCol="0">
            <a:spAutoFit/>
          </a:bodyPr>
          <a:lstStyle/>
          <a:p>
            <a:r>
              <a:rPr lang="en-GB" dirty="0"/>
              <a:t>(Barker, 2010)</a:t>
            </a:r>
          </a:p>
        </p:txBody>
      </p:sp>
    </p:spTree>
    <p:extLst>
      <p:ext uri="{BB962C8B-B14F-4D97-AF65-F5344CB8AC3E}">
        <p14:creationId xmlns:p14="http://schemas.microsoft.com/office/powerpoint/2010/main" val="40348458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A1031-842B-CF9D-F40A-EE28504EAFEF}"/>
              </a:ext>
            </a:extLst>
          </p:cNvPr>
          <p:cNvSpPr>
            <a:spLocks noGrp="1"/>
          </p:cNvSpPr>
          <p:nvPr>
            <p:ph type="title"/>
          </p:nvPr>
        </p:nvSpPr>
        <p:spPr/>
        <p:txBody>
          <a:bodyPr/>
          <a:lstStyle/>
          <a:p>
            <a:r>
              <a:rPr lang="en-GB" dirty="0"/>
              <a:t>Cults: UK Legislation </a:t>
            </a:r>
          </a:p>
        </p:txBody>
      </p:sp>
      <p:sp>
        <p:nvSpPr>
          <p:cNvPr id="3" name="Content Placeholder 2">
            <a:extLst>
              <a:ext uri="{FF2B5EF4-FFF2-40B4-BE49-F238E27FC236}">
                <a16:creationId xmlns:a16="http://schemas.microsoft.com/office/drawing/2014/main" id="{4D1FF209-CE86-D67C-290B-D629064743CE}"/>
              </a:ext>
            </a:extLst>
          </p:cNvPr>
          <p:cNvSpPr>
            <a:spLocks noGrp="1"/>
          </p:cNvSpPr>
          <p:nvPr>
            <p:ph idx="1"/>
          </p:nvPr>
        </p:nvSpPr>
        <p:spPr/>
        <p:txBody>
          <a:bodyPr>
            <a:normAutofit lnSpcReduction="10000"/>
          </a:bodyPr>
          <a:lstStyle/>
          <a:p>
            <a:r>
              <a:rPr lang="en-GB" dirty="0"/>
              <a:t>It is currently not illegal within the UK to establish or become a member of a cult. </a:t>
            </a:r>
          </a:p>
          <a:p>
            <a:r>
              <a:rPr lang="en-GB" dirty="0"/>
              <a:t>Many cults use current laws to defend their organisations. </a:t>
            </a:r>
          </a:p>
          <a:p>
            <a:r>
              <a:rPr lang="en-GB" dirty="0"/>
              <a:t>In the UK the </a:t>
            </a:r>
            <a:r>
              <a:rPr lang="en-GB" i="1" dirty="0"/>
              <a:t>Human Rights Act </a:t>
            </a:r>
            <a:r>
              <a:rPr lang="en-GB" dirty="0"/>
              <a:t>(1998), combined with Article Nine of the European Convention on Human Rights, guarantees religious freedom of choice. </a:t>
            </a:r>
          </a:p>
          <a:p>
            <a:r>
              <a:rPr lang="en-GB" dirty="0"/>
              <a:t>Section 76 of the </a:t>
            </a:r>
            <a:r>
              <a:rPr lang="en-GB" i="1" dirty="0"/>
              <a:t>Serious Crime Act </a:t>
            </a:r>
            <a:r>
              <a:rPr lang="en-GB" dirty="0"/>
              <a:t>(2015) outlaw coercive behaviour, however, does relate principally to family relationships and has been proven to be problematic to apply to a cult dynamic </a:t>
            </a:r>
          </a:p>
        </p:txBody>
      </p:sp>
    </p:spTree>
    <p:extLst>
      <p:ext uri="{BB962C8B-B14F-4D97-AF65-F5344CB8AC3E}">
        <p14:creationId xmlns:p14="http://schemas.microsoft.com/office/powerpoint/2010/main" val="1870909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A1031-842B-CF9D-F40A-EE28504EAFEF}"/>
              </a:ext>
            </a:extLst>
          </p:cNvPr>
          <p:cNvSpPr>
            <a:spLocks noGrp="1"/>
          </p:cNvSpPr>
          <p:nvPr>
            <p:ph type="title"/>
          </p:nvPr>
        </p:nvSpPr>
        <p:spPr/>
        <p:txBody>
          <a:bodyPr/>
          <a:lstStyle/>
          <a:p>
            <a:r>
              <a:rPr lang="en-GB" dirty="0"/>
              <a:t>Cults: European Legislation </a:t>
            </a:r>
          </a:p>
        </p:txBody>
      </p:sp>
      <p:sp>
        <p:nvSpPr>
          <p:cNvPr id="3" name="Content Placeholder 2">
            <a:extLst>
              <a:ext uri="{FF2B5EF4-FFF2-40B4-BE49-F238E27FC236}">
                <a16:creationId xmlns:a16="http://schemas.microsoft.com/office/drawing/2014/main" id="{4D1FF209-CE86-D67C-290B-D629064743CE}"/>
              </a:ext>
            </a:extLst>
          </p:cNvPr>
          <p:cNvSpPr>
            <a:spLocks noGrp="1"/>
          </p:cNvSpPr>
          <p:nvPr>
            <p:ph idx="1"/>
          </p:nvPr>
        </p:nvSpPr>
        <p:spPr/>
        <p:txBody>
          <a:bodyPr>
            <a:normAutofit/>
          </a:bodyPr>
          <a:lstStyle/>
          <a:p>
            <a:r>
              <a:rPr lang="en-GB" dirty="0"/>
              <a:t>In Europe, there is more specific legislation in France, Belgium and Luxembourg that prohibits individuals engaging in activities designed to physically or psychologically control someone, but these laws are largely the exception to the rule. </a:t>
            </a:r>
          </a:p>
        </p:txBody>
      </p:sp>
    </p:spTree>
    <p:extLst>
      <p:ext uri="{BB962C8B-B14F-4D97-AF65-F5344CB8AC3E}">
        <p14:creationId xmlns:p14="http://schemas.microsoft.com/office/powerpoint/2010/main" val="3870657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BCD51-920B-3198-A4D1-AF451EF99B42}"/>
              </a:ext>
            </a:extLst>
          </p:cNvPr>
          <p:cNvSpPr>
            <a:spLocks noGrp="1"/>
          </p:cNvSpPr>
          <p:nvPr>
            <p:ph type="title"/>
          </p:nvPr>
        </p:nvSpPr>
        <p:spPr/>
        <p:txBody>
          <a:bodyPr/>
          <a:lstStyle/>
          <a:p>
            <a:r>
              <a:rPr lang="en-GB" dirty="0"/>
              <a:t>Cults as a ‘hard to reach’ group  </a:t>
            </a:r>
          </a:p>
        </p:txBody>
      </p:sp>
      <p:sp>
        <p:nvSpPr>
          <p:cNvPr id="3" name="Content Placeholder 2">
            <a:extLst>
              <a:ext uri="{FF2B5EF4-FFF2-40B4-BE49-F238E27FC236}">
                <a16:creationId xmlns:a16="http://schemas.microsoft.com/office/drawing/2014/main" id="{E3B03327-CE3D-D3A5-B8FF-5522531834DE}"/>
              </a:ext>
            </a:extLst>
          </p:cNvPr>
          <p:cNvSpPr>
            <a:spLocks noGrp="1"/>
          </p:cNvSpPr>
          <p:nvPr>
            <p:ph idx="1"/>
          </p:nvPr>
        </p:nvSpPr>
        <p:spPr/>
        <p:txBody>
          <a:bodyPr>
            <a:normAutofit lnSpcReduction="10000"/>
          </a:bodyPr>
          <a:lstStyle/>
          <a:p>
            <a:r>
              <a:rPr lang="en-GB" dirty="0"/>
              <a:t>The evidence provided by research suggests that people who belong to cults are often isolated from society, which can mean that it is very difficult to include them within society</a:t>
            </a:r>
          </a:p>
          <a:p>
            <a:r>
              <a:rPr lang="en-GB" dirty="0"/>
              <a:t>They may face barriers within </a:t>
            </a:r>
          </a:p>
          <a:p>
            <a:pPr lvl="1"/>
            <a:r>
              <a:rPr lang="en-GB" dirty="0"/>
              <a:t>Healthcare </a:t>
            </a:r>
          </a:p>
          <a:p>
            <a:pPr lvl="1"/>
            <a:r>
              <a:rPr lang="en-GB" dirty="0"/>
              <a:t>Education </a:t>
            </a:r>
          </a:p>
          <a:p>
            <a:pPr lvl="1"/>
            <a:r>
              <a:rPr lang="en-GB" dirty="0"/>
              <a:t>Socialisation/behaviours </a:t>
            </a:r>
          </a:p>
          <a:p>
            <a:r>
              <a:rPr lang="en-GB" dirty="0"/>
              <a:t>And are often oppressed by the ‘leaders’ of the groups. </a:t>
            </a:r>
          </a:p>
          <a:p>
            <a:r>
              <a:rPr lang="en-GB" dirty="0"/>
              <a:t>Some cults have resulted in mass suicide or mass killings due to the ‘brainwashing’ culture</a:t>
            </a:r>
          </a:p>
        </p:txBody>
      </p:sp>
    </p:spTree>
    <p:extLst>
      <p:ext uri="{BB962C8B-B14F-4D97-AF65-F5344CB8AC3E}">
        <p14:creationId xmlns:p14="http://schemas.microsoft.com/office/powerpoint/2010/main" val="2490806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1CA22-6F9E-63ED-44FB-D47684B3BE66}"/>
              </a:ext>
            </a:extLst>
          </p:cNvPr>
          <p:cNvSpPr>
            <a:spLocks noGrp="1"/>
          </p:cNvSpPr>
          <p:nvPr>
            <p:ph type="title"/>
          </p:nvPr>
        </p:nvSpPr>
        <p:spPr/>
        <p:txBody>
          <a:bodyPr/>
          <a:lstStyle/>
          <a:p>
            <a:r>
              <a:rPr lang="en-GB" dirty="0"/>
              <a:t>Sects</a:t>
            </a:r>
          </a:p>
        </p:txBody>
      </p:sp>
      <p:sp>
        <p:nvSpPr>
          <p:cNvPr id="3" name="Content Placeholder 2">
            <a:extLst>
              <a:ext uri="{FF2B5EF4-FFF2-40B4-BE49-F238E27FC236}">
                <a16:creationId xmlns:a16="http://schemas.microsoft.com/office/drawing/2014/main" id="{EB0D35C4-A513-9DA9-97AF-4436628B5847}"/>
              </a:ext>
            </a:extLst>
          </p:cNvPr>
          <p:cNvSpPr>
            <a:spLocks noGrp="1"/>
          </p:cNvSpPr>
          <p:nvPr>
            <p:ph idx="1"/>
          </p:nvPr>
        </p:nvSpPr>
        <p:spPr/>
        <p:txBody>
          <a:bodyPr/>
          <a:lstStyle/>
          <a:p>
            <a:r>
              <a:rPr lang="en-GB" dirty="0"/>
              <a:t>Wilson (2016) Describes a ‘sect’ as:</a:t>
            </a:r>
          </a:p>
          <a:p>
            <a:endParaRPr lang="en-GB" dirty="0"/>
          </a:p>
          <a:p>
            <a:pPr marL="0" indent="0" algn="ctr">
              <a:buNone/>
            </a:pPr>
            <a:r>
              <a:rPr lang="en-GB" i="1" dirty="0"/>
              <a:t>Small, exclusive bodies which impose membership tests on entrants and require some degree of behavioural deviance and social separation. Lay led, they usually recruit from a narrow section of society. Initially rejections of liberal tendencies in Christianity, they are now often rejections of modern secular culture. </a:t>
            </a:r>
          </a:p>
        </p:txBody>
      </p:sp>
    </p:spTree>
    <p:extLst>
      <p:ext uri="{BB962C8B-B14F-4D97-AF65-F5344CB8AC3E}">
        <p14:creationId xmlns:p14="http://schemas.microsoft.com/office/powerpoint/2010/main" val="4190775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1CA22-6F9E-63ED-44FB-D47684B3BE66}"/>
              </a:ext>
            </a:extLst>
          </p:cNvPr>
          <p:cNvSpPr>
            <a:spLocks noGrp="1"/>
          </p:cNvSpPr>
          <p:nvPr>
            <p:ph type="title"/>
          </p:nvPr>
        </p:nvSpPr>
        <p:spPr/>
        <p:txBody>
          <a:bodyPr/>
          <a:lstStyle/>
          <a:p>
            <a:r>
              <a:rPr lang="en-GB" dirty="0"/>
              <a:t>Sects</a:t>
            </a:r>
          </a:p>
        </p:txBody>
      </p:sp>
      <p:sp>
        <p:nvSpPr>
          <p:cNvPr id="3" name="Content Placeholder 2">
            <a:extLst>
              <a:ext uri="{FF2B5EF4-FFF2-40B4-BE49-F238E27FC236}">
                <a16:creationId xmlns:a16="http://schemas.microsoft.com/office/drawing/2014/main" id="{EB0D35C4-A513-9DA9-97AF-4436628B5847}"/>
              </a:ext>
            </a:extLst>
          </p:cNvPr>
          <p:cNvSpPr>
            <a:spLocks noGrp="1"/>
          </p:cNvSpPr>
          <p:nvPr>
            <p:ph idx="1"/>
          </p:nvPr>
        </p:nvSpPr>
        <p:spPr/>
        <p:txBody>
          <a:bodyPr/>
          <a:lstStyle/>
          <a:p>
            <a:r>
              <a:rPr lang="en-GB" dirty="0"/>
              <a:t>Wilson (2016) considers:</a:t>
            </a:r>
          </a:p>
          <a:p>
            <a:pPr lvl="1"/>
            <a:r>
              <a:rPr lang="en-GB" dirty="0"/>
              <a:t>Mormons</a:t>
            </a:r>
          </a:p>
          <a:p>
            <a:pPr lvl="1"/>
            <a:r>
              <a:rPr lang="en-GB" dirty="0"/>
              <a:t>Seventh Day Adventists</a:t>
            </a:r>
          </a:p>
          <a:p>
            <a:pPr lvl="1"/>
            <a:r>
              <a:rPr lang="en-GB" dirty="0"/>
              <a:t>Christian Science</a:t>
            </a:r>
          </a:p>
          <a:p>
            <a:r>
              <a:rPr lang="en-GB" dirty="0"/>
              <a:t>To be groups that fit into the ‘sect’ category</a:t>
            </a:r>
          </a:p>
          <a:p>
            <a:r>
              <a:rPr lang="en-GB" dirty="0"/>
              <a:t>Wilson (2016) also makes the important point that not all sects are the same, he delineates the differences between conversationalist, evolutionist, </a:t>
            </a:r>
            <a:r>
              <a:rPr lang="en-GB" dirty="0" err="1"/>
              <a:t>introversionist</a:t>
            </a:r>
            <a:r>
              <a:rPr lang="en-GB" dirty="0"/>
              <a:t>, and </a:t>
            </a:r>
            <a:r>
              <a:rPr lang="en-GB" dirty="0" err="1"/>
              <a:t>manipulationist</a:t>
            </a:r>
            <a:r>
              <a:rPr lang="en-GB" dirty="0"/>
              <a:t> types. </a:t>
            </a:r>
          </a:p>
        </p:txBody>
      </p:sp>
    </p:spTree>
    <p:extLst>
      <p:ext uri="{BB962C8B-B14F-4D97-AF65-F5344CB8AC3E}">
        <p14:creationId xmlns:p14="http://schemas.microsoft.com/office/powerpoint/2010/main" val="2237342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733FF-790D-A462-741F-B4452874F007}"/>
              </a:ext>
            </a:extLst>
          </p:cNvPr>
          <p:cNvSpPr>
            <a:spLocks noGrp="1"/>
          </p:cNvSpPr>
          <p:nvPr>
            <p:ph type="title"/>
          </p:nvPr>
        </p:nvSpPr>
        <p:spPr/>
        <p:txBody>
          <a:bodyPr/>
          <a:lstStyle/>
          <a:p>
            <a:r>
              <a:rPr lang="en-GB" dirty="0"/>
              <a:t>Cults as a ‘hard to reach’ group </a:t>
            </a:r>
          </a:p>
        </p:txBody>
      </p:sp>
      <p:sp>
        <p:nvSpPr>
          <p:cNvPr id="3" name="Content Placeholder 2">
            <a:extLst>
              <a:ext uri="{FF2B5EF4-FFF2-40B4-BE49-F238E27FC236}">
                <a16:creationId xmlns:a16="http://schemas.microsoft.com/office/drawing/2014/main" id="{9B3F2505-375B-C464-389C-AC3D6661D625}"/>
              </a:ext>
            </a:extLst>
          </p:cNvPr>
          <p:cNvSpPr>
            <a:spLocks noGrp="1"/>
          </p:cNvSpPr>
          <p:nvPr>
            <p:ph idx="1"/>
          </p:nvPr>
        </p:nvSpPr>
        <p:spPr/>
        <p:txBody>
          <a:bodyPr/>
          <a:lstStyle/>
          <a:p>
            <a:r>
              <a:rPr lang="en-GB" dirty="0"/>
              <a:t>The following slide contains a video made by Claire Ashman. </a:t>
            </a:r>
          </a:p>
          <a:p>
            <a:r>
              <a:rPr lang="en-GB" dirty="0"/>
              <a:t>Claire was born, raised and birthed 9 children in a cult. She shares how the prevalence of cults and cult-like thinking impacts everyday people. </a:t>
            </a:r>
          </a:p>
          <a:p>
            <a:endParaRPr lang="en-GB" dirty="0"/>
          </a:p>
          <a:p>
            <a:r>
              <a:rPr lang="en-GB" dirty="0"/>
              <a:t>Support is available via student services </a:t>
            </a:r>
            <a:r>
              <a:rPr lang="en-GB" dirty="0">
                <a:hlinkClick r:id="rId2"/>
              </a:rPr>
              <a:t>Student Support &amp; Wellbeing | University of Wales Trinity Saint David (uwtsd.ac.uk)</a:t>
            </a:r>
            <a:r>
              <a:rPr lang="en-GB" dirty="0"/>
              <a:t>  </a:t>
            </a:r>
          </a:p>
        </p:txBody>
      </p:sp>
    </p:spTree>
    <p:extLst>
      <p:ext uri="{BB962C8B-B14F-4D97-AF65-F5344CB8AC3E}">
        <p14:creationId xmlns:p14="http://schemas.microsoft.com/office/powerpoint/2010/main" val="3359503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B6672A-AAF4-EC09-1339-D1ABC6889891}"/>
              </a:ext>
            </a:extLst>
          </p:cNvPr>
          <p:cNvSpPr>
            <a:spLocks noGrp="1"/>
          </p:cNvSpPr>
          <p:nvPr>
            <p:ph type="title"/>
          </p:nvPr>
        </p:nvSpPr>
        <p:spPr/>
        <p:txBody>
          <a:bodyPr/>
          <a:lstStyle/>
          <a:p>
            <a:endParaRPr lang="en-GB"/>
          </a:p>
        </p:txBody>
      </p:sp>
      <p:pic>
        <p:nvPicPr>
          <p:cNvPr id="7" name="Online Media 6" title="Lessons From A Cult Survivor | Claire Ashman | TEDxUQ">
            <a:hlinkClick r:id="" action="ppaction://media"/>
            <a:extLst>
              <a:ext uri="{FF2B5EF4-FFF2-40B4-BE49-F238E27FC236}">
                <a16:creationId xmlns:a16="http://schemas.microsoft.com/office/drawing/2014/main" id="{EAC4B9D4-4ED0-2359-EBA8-8B3268A7105E}"/>
              </a:ext>
            </a:extLst>
          </p:cNvPr>
          <p:cNvPicPr>
            <a:picLocks noGrp="1" noRot="1" noChangeAspect="1"/>
          </p:cNvPicPr>
          <p:nvPr>
            <p:ph idx="1"/>
            <a:videoFile r:link="rId1"/>
          </p:nvPr>
        </p:nvPicPr>
        <p:blipFill>
          <a:blip r:embed="rId3"/>
          <a:stretch>
            <a:fillRect/>
          </a:stretch>
        </p:blipFill>
        <p:spPr>
          <a:xfrm>
            <a:off x="754743" y="204834"/>
            <a:ext cx="11333082" cy="6399166"/>
          </a:xfrm>
          <a:prstGeom prst="rect">
            <a:avLst/>
          </a:prstGeom>
        </p:spPr>
      </p:pic>
    </p:spTree>
    <p:extLst>
      <p:ext uri="{BB962C8B-B14F-4D97-AF65-F5344CB8AC3E}">
        <p14:creationId xmlns:p14="http://schemas.microsoft.com/office/powerpoint/2010/main" val="2384297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89E8303-5C12-EC80-ECB4-57758EF5B77C}"/>
              </a:ext>
            </a:extLst>
          </p:cNvPr>
          <p:cNvSpPr>
            <a:spLocks noGrp="1"/>
          </p:cNvSpPr>
          <p:nvPr>
            <p:ph type="title"/>
          </p:nvPr>
        </p:nvSpPr>
        <p:spPr>
          <a:xfrm>
            <a:off x="2555631" y="1441938"/>
            <a:ext cx="7080738" cy="3974124"/>
          </a:xfrm>
        </p:spPr>
        <p:txBody>
          <a:bodyPr vert="horz" lIns="91440" tIns="45720" rIns="91440" bIns="45720" rtlCol="0" anchor="ctr">
            <a:normAutofit/>
          </a:bodyPr>
          <a:lstStyle/>
          <a:p>
            <a:pPr algn="ctr"/>
            <a:r>
              <a:rPr lang="en-US" sz="5400">
                <a:solidFill>
                  <a:schemeClr val="bg1">
                    <a:lumMod val="95000"/>
                    <a:lumOff val="5000"/>
                  </a:schemeClr>
                </a:solidFill>
              </a:rPr>
              <a:t>Slavery </a:t>
            </a:r>
          </a:p>
        </p:txBody>
      </p:sp>
    </p:spTree>
    <p:extLst>
      <p:ext uri="{BB962C8B-B14F-4D97-AF65-F5344CB8AC3E}">
        <p14:creationId xmlns:p14="http://schemas.microsoft.com/office/powerpoint/2010/main" val="3414488564"/>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961A9-786D-F7E8-8DC8-528BAC16A729}"/>
              </a:ext>
            </a:extLst>
          </p:cNvPr>
          <p:cNvSpPr>
            <a:spLocks noGrp="1"/>
          </p:cNvSpPr>
          <p:nvPr>
            <p:ph type="title"/>
          </p:nvPr>
        </p:nvSpPr>
        <p:spPr/>
        <p:txBody>
          <a:bodyPr/>
          <a:lstStyle/>
          <a:p>
            <a:r>
              <a:rPr lang="en-GB" dirty="0"/>
              <a:t>Slavery: History, Beliefs, Practices  </a:t>
            </a:r>
          </a:p>
        </p:txBody>
      </p:sp>
      <p:sp>
        <p:nvSpPr>
          <p:cNvPr id="3" name="Content Placeholder 2">
            <a:extLst>
              <a:ext uri="{FF2B5EF4-FFF2-40B4-BE49-F238E27FC236}">
                <a16:creationId xmlns:a16="http://schemas.microsoft.com/office/drawing/2014/main" id="{8564CCBB-E819-32B6-3A35-0ACAB696164E}"/>
              </a:ext>
            </a:extLst>
          </p:cNvPr>
          <p:cNvSpPr>
            <a:spLocks noGrp="1"/>
          </p:cNvSpPr>
          <p:nvPr>
            <p:ph idx="1"/>
          </p:nvPr>
        </p:nvSpPr>
        <p:spPr/>
        <p:txBody>
          <a:bodyPr/>
          <a:lstStyle/>
          <a:p>
            <a:r>
              <a:rPr lang="en-GB" dirty="0"/>
              <a:t>In one form or another, slavery has existed throughout the world for millennia. </a:t>
            </a:r>
          </a:p>
          <a:p>
            <a:r>
              <a:rPr lang="en-GB" dirty="0"/>
              <a:t>It helped to change the world, and the world transformed the institution. </a:t>
            </a:r>
          </a:p>
          <a:p>
            <a:r>
              <a:rPr lang="en-GB" dirty="0"/>
              <a:t>In the 1450’s, when Europeans from the small corner of the globe least enmeshed in the institution first interacted with peoples of other continents, they created in the America’s, the most dynamic, productive, and exploitative system of coerced labour in human history (Drescher, 2011)</a:t>
            </a:r>
          </a:p>
        </p:txBody>
      </p:sp>
    </p:spTree>
    <p:extLst>
      <p:ext uri="{BB962C8B-B14F-4D97-AF65-F5344CB8AC3E}">
        <p14:creationId xmlns:p14="http://schemas.microsoft.com/office/powerpoint/2010/main" val="17554248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961A9-786D-F7E8-8DC8-528BAC16A729}"/>
              </a:ext>
            </a:extLst>
          </p:cNvPr>
          <p:cNvSpPr>
            <a:spLocks noGrp="1"/>
          </p:cNvSpPr>
          <p:nvPr>
            <p:ph type="title"/>
          </p:nvPr>
        </p:nvSpPr>
        <p:spPr/>
        <p:txBody>
          <a:bodyPr/>
          <a:lstStyle/>
          <a:p>
            <a:r>
              <a:rPr lang="en-GB" dirty="0"/>
              <a:t>Slavery: History, Beliefs, Practices  </a:t>
            </a:r>
          </a:p>
        </p:txBody>
      </p:sp>
      <p:sp>
        <p:nvSpPr>
          <p:cNvPr id="3" name="Content Placeholder 2">
            <a:extLst>
              <a:ext uri="{FF2B5EF4-FFF2-40B4-BE49-F238E27FC236}">
                <a16:creationId xmlns:a16="http://schemas.microsoft.com/office/drawing/2014/main" id="{8564CCBB-E819-32B6-3A35-0ACAB696164E}"/>
              </a:ext>
            </a:extLst>
          </p:cNvPr>
          <p:cNvSpPr>
            <a:spLocks noGrp="1"/>
          </p:cNvSpPr>
          <p:nvPr>
            <p:ph idx="1"/>
          </p:nvPr>
        </p:nvSpPr>
        <p:spPr/>
        <p:txBody>
          <a:bodyPr>
            <a:normAutofit lnSpcReduction="10000"/>
          </a:bodyPr>
          <a:lstStyle/>
          <a:p>
            <a:r>
              <a:rPr lang="en-GB" dirty="0"/>
              <a:t>Slavery, described by Dresher (2011) is a condition in which one human being was owned by another. </a:t>
            </a:r>
          </a:p>
          <a:p>
            <a:r>
              <a:rPr lang="en-GB" dirty="0"/>
              <a:t>A slave was considered by </a:t>
            </a:r>
            <a:r>
              <a:rPr lang="en-GB" b="1" dirty="0"/>
              <a:t>law</a:t>
            </a:r>
            <a:r>
              <a:rPr lang="en-GB" dirty="0"/>
              <a:t> as property and was deprived of most of the rights ordinarily held by free persons. </a:t>
            </a:r>
          </a:p>
          <a:p>
            <a:r>
              <a:rPr lang="en-GB" dirty="0"/>
              <a:t>There is no consensus on what a slave was or how the institution of slavery should be defined. </a:t>
            </a:r>
          </a:p>
          <a:p>
            <a:r>
              <a:rPr lang="en-GB" dirty="0"/>
              <a:t>Nevertheless, there is a general agreement among historians, anthropologists, economists, sociologists and others who study slavery that most of the following characteristics should be present in order to term a person a slave: </a:t>
            </a:r>
          </a:p>
        </p:txBody>
      </p:sp>
      <p:sp>
        <p:nvSpPr>
          <p:cNvPr id="5" name="TextBox 4">
            <a:extLst>
              <a:ext uri="{FF2B5EF4-FFF2-40B4-BE49-F238E27FC236}">
                <a16:creationId xmlns:a16="http://schemas.microsoft.com/office/drawing/2014/main" id="{3F38D167-0417-A3F5-7822-1F0D003EB987}"/>
              </a:ext>
            </a:extLst>
          </p:cNvPr>
          <p:cNvSpPr txBox="1"/>
          <p:nvPr/>
        </p:nvSpPr>
        <p:spPr>
          <a:xfrm>
            <a:off x="10454640" y="6308209"/>
            <a:ext cx="1737360" cy="369332"/>
          </a:xfrm>
          <a:prstGeom prst="rect">
            <a:avLst/>
          </a:prstGeom>
          <a:noFill/>
        </p:spPr>
        <p:txBody>
          <a:bodyPr wrap="square">
            <a:spAutoFit/>
          </a:bodyPr>
          <a:lstStyle/>
          <a:p>
            <a:r>
              <a:rPr lang="en-GB" dirty="0"/>
              <a:t>(Drescher, 2011)</a:t>
            </a:r>
          </a:p>
        </p:txBody>
      </p:sp>
    </p:spTree>
    <p:extLst>
      <p:ext uri="{BB962C8B-B14F-4D97-AF65-F5344CB8AC3E}">
        <p14:creationId xmlns:p14="http://schemas.microsoft.com/office/powerpoint/2010/main" val="3712560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564CCBB-E819-32B6-3A35-0ACAB696164E}"/>
              </a:ext>
            </a:extLst>
          </p:cNvPr>
          <p:cNvSpPr>
            <a:spLocks noGrp="1"/>
          </p:cNvSpPr>
          <p:nvPr>
            <p:ph idx="1"/>
          </p:nvPr>
        </p:nvSpPr>
        <p:spPr>
          <a:xfrm>
            <a:off x="812800" y="1066800"/>
            <a:ext cx="11379200" cy="5791200"/>
          </a:xfrm>
        </p:spPr>
        <p:txBody>
          <a:bodyPr>
            <a:normAutofit fontScale="92500" lnSpcReduction="20000"/>
          </a:bodyPr>
          <a:lstStyle/>
          <a:p>
            <a:r>
              <a:rPr lang="en-GB" dirty="0"/>
              <a:t>The slave was a species of property; thus, he belonged to someone else. </a:t>
            </a:r>
          </a:p>
          <a:p>
            <a:r>
              <a:rPr lang="en-GB" dirty="0"/>
              <a:t>In some societies slaves were considered movable property</a:t>
            </a:r>
          </a:p>
          <a:p>
            <a:r>
              <a:rPr lang="en-GB" dirty="0"/>
              <a:t>In others, immovable property (like real estate)</a:t>
            </a:r>
          </a:p>
          <a:p>
            <a:r>
              <a:rPr lang="en-GB" dirty="0"/>
              <a:t>They were objects of law, not its subjects. </a:t>
            </a:r>
          </a:p>
          <a:p>
            <a:r>
              <a:rPr lang="en-GB" dirty="0"/>
              <a:t>Thus, like an ox or an axe, the slave was not ordinarily held responsible for what he did. </a:t>
            </a:r>
          </a:p>
          <a:p>
            <a:r>
              <a:rPr lang="en-GB" dirty="0"/>
              <a:t>He was not personally liable for tortes or contracts </a:t>
            </a:r>
          </a:p>
          <a:p>
            <a:r>
              <a:rPr lang="en-GB" dirty="0"/>
              <a:t>The slave usually had few rights and always fewer than his owner; but there were many societies in which he had absolutely none. </a:t>
            </a:r>
          </a:p>
          <a:p>
            <a:r>
              <a:rPr lang="en-GB" dirty="0"/>
              <a:t>As there are limits in most societies on the extent to which animals may be abused, so there were limits in most societies on how much a slave could be abused.  </a:t>
            </a:r>
          </a:p>
          <a:p>
            <a:r>
              <a:rPr lang="en-GB" dirty="0"/>
              <a:t>The slave was removed from lines of natal descent. </a:t>
            </a:r>
          </a:p>
          <a:p>
            <a:r>
              <a:rPr lang="en-GB" dirty="0"/>
              <a:t>Legally, and often socially, he had no kin.  </a:t>
            </a:r>
          </a:p>
          <a:p>
            <a:r>
              <a:rPr lang="en-GB" dirty="0"/>
              <a:t>No relatives could stand up for his rights or get vengeance for him</a:t>
            </a:r>
          </a:p>
        </p:txBody>
      </p:sp>
      <p:sp>
        <p:nvSpPr>
          <p:cNvPr id="7" name="TextBox 6">
            <a:extLst>
              <a:ext uri="{FF2B5EF4-FFF2-40B4-BE49-F238E27FC236}">
                <a16:creationId xmlns:a16="http://schemas.microsoft.com/office/drawing/2014/main" id="{C0B039DE-FBDD-7260-26D0-8DA577EAAFB8}"/>
              </a:ext>
            </a:extLst>
          </p:cNvPr>
          <p:cNvSpPr txBox="1"/>
          <p:nvPr/>
        </p:nvSpPr>
        <p:spPr>
          <a:xfrm>
            <a:off x="10454640" y="6308209"/>
            <a:ext cx="1737360" cy="369332"/>
          </a:xfrm>
          <a:prstGeom prst="rect">
            <a:avLst/>
          </a:prstGeom>
          <a:noFill/>
        </p:spPr>
        <p:txBody>
          <a:bodyPr wrap="square">
            <a:spAutoFit/>
          </a:bodyPr>
          <a:lstStyle/>
          <a:p>
            <a:r>
              <a:rPr lang="en-GB" dirty="0"/>
              <a:t>(Drescher, 2011)</a:t>
            </a:r>
          </a:p>
        </p:txBody>
      </p:sp>
    </p:spTree>
    <p:extLst>
      <p:ext uri="{BB962C8B-B14F-4D97-AF65-F5344CB8AC3E}">
        <p14:creationId xmlns:p14="http://schemas.microsoft.com/office/powerpoint/2010/main" val="2920956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564CCBB-E819-32B6-3A35-0ACAB696164E}"/>
              </a:ext>
            </a:extLst>
          </p:cNvPr>
          <p:cNvSpPr>
            <a:spLocks noGrp="1"/>
          </p:cNvSpPr>
          <p:nvPr>
            <p:ph idx="1"/>
          </p:nvPr>
        </p:nvSpPr>
        <p:spPr>
          <a:xfrm>
            <a:off x="812800" y="1066800"/>
            <a:ext cx="11379200" cy="5426075"/>
          </a:xfrm>
        </p:spPr>
        <p:txBody>
          <a:bodyPr>
            <a:normAutofit/>
          </a:bodyPr>
          <a:lstStyle/>
          <a:p>
            <a:r>
              <a:rPr lang="en-GB" dirty="0"/>
              <a:t>As an ‘outsider’ or ‘marginal individual’ or ‘socially dead person’ in society where he was enslaved, his rights to participate in political decision making and other social activities were fewer than those enjoyed by his owner </a:t>
            </a:r>
          </a:p>
          <a:p>
            <a:r>
              <a:rPr lang="en-GB" dirty="0"/>
              <a:t>The product of a slave's labour could be claimed by someone else, who also frequently had the right to control his physical reproduction </a:t>
            </a:r>
          </a:p>
          <a:p>
            <a:r>
              <a:rPr lang="en-GB" dirty="0"/>
              <a:t>Slavery was a form of dependent labour performed by a nonfamily member </a:t>
            </a:r>
          </a:p>
          <a:p>
            <a:r>
              <a:rPr lang="en-GB" dirty="0"/>
              <a:t>The slave was deprived of personal liberty and the right to move about geographically as he desired </a:t>
            </a:r>
          </a:p>
          <a:p>
            <a:r>
              <a:rPr lang="en-GB" dirty="0"/>
              <a:t>There were likely to be limits on his capacity to make choices with regards to his occupation and sexual partners. </a:t>
            </a:r>
          </a:p>
          <a:p>
            <a:r>
              <a:rPr lang="en-GB" dirty="0"/>
              <a:t>Slavery was usually, but not always, involuntary.</a:t>
            </a:r>
          </a:p>
        </p:txBody>
      </p:sp>
      <p:sp>
        <p:nvSpPr>
          <p:cNvPr id="2" name="TextBox 1">
            <a:extLst>
              <a:ext uri="{FF2B5EF4-FFF2-40B4-BE49-F238E27FC236}">
                <a16:creationId xmlns:a16="http://schemas.microsoft.com/office/drawing/2014/main" id="{FB589470-AF58-4489-579F-3157D21DF085}"/>
              </a:ext>
            </a:extLst>
          </p:cNvPr>
          <p:cNvSpPr txBox="1"/>
          <p:nvPr/>
        </p:nvSpPr>
        <p:spPr>
          <a:xfrm>
            <a:off x="10454640" y="6308209"/>
            <a:ext cx="1737360" cy="369332"/>
          </a:xfrm>
          <a:prstGeom prst="rect">
            <a:avLst/>
          </a:prstGeom>
          <a:noFill/>
        </p:spPr>
        <p:txBody>
          <a:bodyPr wrap="square">
            <a:spAutoFit/>
          </a:bodyPr>
          <a:lstStyle/>
          <a:p>
            <a:r>
              <a:rPr lang="en-GB" dirty="0"/>
              <a:t>(Drescher, 2011)</a:t>
            </a:r>
          </a:p>
        </p:txBody>
      </p:sp>
    </p:spTree>
    <p:extLst>
      <p:ext uri="{BB962C8B-B14F-4D97-AF65-F5344CB8AC3E}">
        <p14:creationId xmlns:p14="http://schemas.microsoft.com/office/powerpoint/2010/main" val="3293675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52333-E976-A268-B6D8-6F154AC00779}"/>
              </a:ext>
            </a:extLst>
          </p:cNvPr>
          <p:cNvSpPr>
            <a:spLocks noGrp="1"/>
          </p:cNvSpPr>
          <p:nvPr>
            <p:ph type="title"/>
          </p:nvPr>
        </p:nvSpPr>
        <p:spPr>
          <a:xfrm>
            <a:off x="2743828" y="180459"/>
            <a:ext cx="7956222" cy="1325563"/>
          </a:xfrm>
        </p:spPr>
        <p:txBody>
          <a:bodyPr/>
          <a:lstStyle/>
          <a:p>
            <a:r>
              <a:rPr lang="en-GB" dirty="0"/>
              <a:t>Slavery: History, Beliefs, Practices </a:t>
            </a:r>
          </a:p>
        </p:txBody>
      </p:sp>
      <p:sp>
        <p:nvSpPr>
          <p:cNvPr id="3" name="Content Placeholder 2">
            <a:extLst>
              <a:ext uri="{FF2B5EF4-FFF2-40B4-BE49-F238E27FC236}">
                <a16:creationId xmlns:a16="http://schemas.microsoft.com/office/drawing/2014/main" id="{C42175C7-4D4A-64B3-3A0B-A8B577EBF39A}"/>
              </a:ext>
            </a:extLst>
          </p:cNvPr>
          <p:cNvSpPr>
            <a:spLocks noGrp="1"/>
          </p:cNvSpPr>
          <p:nvPr>
            <p:ph idx="1"/>
          </p:nvPr>
        </p:nvSpPr>
        <p:spPr>
          <a:xfrm>
            <a:off x="762000" y="1690688"/>
            <a:ext cx="10974370" cy="4667250"/>
          </a:xfrm>
        </p:spPr>
        <p:txBody>
          <a:bodyPr>
            <a:normAutofit fontScale="92500"/>
          </a:bodyPr>
          <a:lstStyle/>
          <a:p>
            <a:r>
              <a:rPr lang="en-GB" dirty="0"/>
              <a:t>If not all of these characterisations in their most restrictive form applied to a slave, the slave regime in that place is likely to be characterised as mild, </a:t>
            </a:r>
          </a:p>
          <a:p>
            <a:r>
              <a:rPr lang="en-GB" dirty="0"/>
              <a:t>If almost all of them, then it ordinarily would be characterised as severe. </a:t>
            </a:r>
          </a:p>
          <a:p>
            <a:r>
              <a:rPr lang="en-GB" dirty="0"/>
              <a:t>Slaves were generated in many ways, the most frequent was capture in war, either by design, as a form of incentive to warriors, or as an accidental byproduct. </a:t>
            </a:r>
          </a:p>
          <a:p>
            <a:r>
              <a:rPr lang="en-GB" dirty="0"/>
              <a:t>Others were kidnapped on slave-raiding or piracy expeditions. </a:t>
            </a:r>
          </a:p>
          <a:p>
            <a:r>
              <a:rPr lang="en-GB" dirty="0"/>
              <a:t>Many slaves were offspring of slaves. </a:t>
            </a:r>
          </a:p>
          <a:p>
            <a:r>
              <a:rPr lang="en-GB" dirty="0"/>
              <a:t>Some people were enslaved as a punishment for crime or debt, others were sold into slavery by their parents, other relatives or even spouses, either to satisfy a debt or to escape starvation </a:t>
            </a:r>
          </a:p>
        </p:txBody>
      </p:sp>
      <p:sp>
        <p:nvSpPr>
          <p:cNvPr id="4" name="TextBox 3">
            <a:extLst>
              <a:ext uri="{FF2B5EF4-FFF2-40B4-BE49-F238E27FC236}">
                <a16:creationId xmlns:a16="http://schemas.microsoft.com/office/drawing/2014/main" id="{D7F3BCC0-8BAF-778D-7688-9A43ED64F485}"/>
              </a:ext>
            </a:extLst>
          </p:cNvPr>
          <p:cNvSpPr txBox="1"/>
          <p:nvPr/>
        </p:nvSpPr>
        <p:spPr>
          <a:xfrm>
            <a:off x="10454640" y="6308209"/>
            <a:ext cx="1737360" cy="369332"/>
          </a:xfrm>
          <a:prstGeom prst="rect">
            <a:avLst/>
          </a:prstGeom>
          <a:noFill/>
        </p:spPr>
        <p:txBody>
          <a:bodyPr wrap="square">
            <a:spAutoFit/>
          </a:bodyPr>
          <a:lstStyle/>
          <a:p>
            <a:r>
              <a:rPr lang="en-GB" dirty="0"/>
              <a:t>(Drescher, 2011)</a:t>
            </a:r>
          </a:p>
        </p:txBody>
      </p:sp>
    </p:spTree>
    <p:extLst>
      <p:ext uri="{BB962C8B-B14F-4D97-AF65-F5344CB8AC3E}">
        <p14:creationId xmlns:p14="http://schemas.microsoft.com/office/powerpoint/2010/main" val="32880424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52333-E976-A268-B6D8-6F154AC00779}"/>
              </a:ext>
            </a:extLst>
          </p:cNvPr>
          <p:cNvSpPr>
            <a:spLocks noGrp="1"/>
          </p:cNvSpPr>
          <p:nvPr>
            <p:ph type="title"/>
          </p:nvPr>
        </p:nvSpPr>
        <p:spPr>
          <a:xfrm>
            <a:off x="2774308" y="180459"/>
            <a:ext cx="7956222" cy="1325563"/>
          </a:xfrm>
        </p:spPr>
        <p:txBody>
          <a:bodyPr/>
          <a:lstStyle/>
          <a:p>
            <a:r>
              <a:rPr lang="en-GB" dirty="0"/>
              <a:t>Slavery: History, Beliefs, Practices </a:t>
            </a:r>
          </a:p>
        </p:txBody>
      </p:sp>
      <p:sp>
        <p:nvSpPr>
          <p:cNvPr id="3" name="Content Placeholder 2">
            <a:extLst>
              <a:ext uri="{FF2B5EF4-FFF2-40B4-BE49-F238E27FC236}">
                <a16:creationId xmlns:a16="http://schemas.microsoft.com/office/drawing/2014/main" id="{C42175C7-4D4A-64B3-3A0B-A8B577EBF39A}"/>
              </a:ext>
            </a:extLst>
          </p:cNvPr>
          <p:cNvSpPr>
            <a:spLocks noGrp="1"/>
          </p:cNvSpPr>
          <p:nvPr>
            <p:ph idx="1"/>
          </p:nvPr>
        </p:nvSpPr>
        <p:spPr>
          <a:xfrm>
            <a:off x="853440" y="1825625"/>
            <a:ext cx="10882930" cy="4667250"/>
          </a:xfrm>
        </p:spPr>
        <p:txBody>
          <a:bodyPr>
            <a:normAutofit fontScale="92500" lnSpcReduction="20000"/>
          </a:bodyPr>
          <a:lstStyle/>
          <a:p>
            <a:r>
              <a:rPr lang="en-GB" dirty="0"/>
              <a:t>A variant on the selling of children was the exposure, either real or fictitious, of unwanted children, who were then rescued by others and made slaves. </a:t>
            </a:r>
          </a:p>
          <a:p>
            <a:r>
              <a:rPr lang="en-GB" dirty="0"/>
              <a:t>Another source of slavery was self-made, undertaken sometimes to obtain an elite position, sometimes to escape destitution. </a:t>
            </a:r>
          </a:p>
          <a:p>
            <a:r>
              <a:rPr lang="en-GB" dirty="0"/>
              <a:t>Slavery existed in a large number of past societies whose general characteristics are well known. </a:t>
            </a:r>
          </a:p>
          <a:p>
            <a:r>
              <a:rPr lang="en-GB" dirty="0"/>
              <a:t>It was rare among primitive peoples, such as the hunter-gatherer societies, because for slavery to flourish, social differentiation or stratification was essential </a:t>
            </a:r>
          </a:p>
          <a:p>
            <a:r>
              <a:rPr lang="en-GB" dirty="0"/>
              <a:t>Also essential was an economic surplus, for slaves were often consumption goods who themselves had to be maintained rather than productive assets who generated income for their owner. </a:t>
            </a:r>
          </a:p>
          <a:p>
            <a:r>
              <a:rPr lang="en-GB" dirty="0"/>
              <a:t>Surplus was also essential in slave systems where the owners expected economic gain from slave ownership </a:t>
            </a:r>
          </a:p>
        </p:txBody>
      </p:sp>
      <p:sp>
        <p:nvSpPr>
          <p:cNvPr id="4" name="TextBox 3">
            <a:extLst>
              <a:ext uri="{FF2B5EF4-FFF2-40B4-BE49-F238E27FC236}">
                <a16:creationId xmlns:a16="http://schemas.microsoft.com/office/drawing/2014/main" id="{453CC79F-418D-2BA1-F818-F5BAF5CFFF43}"/>
              </a:ext>
            </a:extLst>
          </p:cNvPr>
          <p:cNvSpPr txBox="1"/>
          <p:nvPr/>
        </p:nvSpPr>
        <p:spPr>
          <a:xfrm>
            <a:off x="10454640" y="6308209"/>
            <a:ext cx="1737360" cy="369332"/>
          </a:xfrm>
          <a:prstGeom prst="rect">
            <a:avLst/>
          </a:prstGeom>
          <a:noFill/>
        </p:spPr>
        <p:txBody>
          <a:bodyPr wrap="square">
            <a:spAutoFit/>
          </a:bodyPr>
          <a:lstStyle/>
          <a:p>
            <a:r>
              <a:rPr lang="en-GB" dirty="0"/>
              <a:t>(Drescher, 2011)</a:t>
            </a:r>
          </a:p>
        </p:txBody>
      </p:sp>
    </p:spTree>
    <p:extLst>
      <p:ext uri="{BB962C8B-B14F-4D97-AF65-F5344CB8AC3E}">
        <p14:creationId xmlns:p14="http://schemas.microsoft.com/office/powerpoint/2010/main" val="2348568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961A9-786D-F7E8-8DC8-528BAC16A729}"/>
              </a:ext>
            </a:extLst>
          </p:cNvPr>
          <p:cNvSpPr>
            <a:spLocks noGrp="1"/>
          </p:cNvSpPr>
          <p:nvPr>
            <p:ph type="title"/>
          </p:nvPr>
        </p:nvSpPr>
        <p:spPr/>
        <p:txBody>
          <a:bodyPr/>
          <a:lstStyle/>
          <a:p>
            <a:r>
              <a:rPr lang="en-GB" dirty="0"/>
              <a:t>Slavery: History, Beliefs, Practices  </a:t>
            </a:r>
          </a:p>
        </p:txBody>
      </p:sp>
      <p:sp>
        <p:nvSpPr>
          <p:cNvPr id="3" name="Content Placeholder 2">
            <a:extLst>
              <a:ext uri="{FF2B5EF4-FFF2-40B4-BE49-F238E27FC236}">
                <a16:creationId xmlns:a16="http://schemas.microsoft.com/office/drawing/2014/main" id="{8564CCBB-E819-32B6-3A35-0ACAB696164E}"/>
              </a:ext>
            </a:extLst>
          </p:cNvPr>
          <p:cNvSpPr>
            <a:spLocks noGrp="1"/>
          </p:cNvSpPr>
          <p:nvPr>
            <p:ph idx="1"/>
          </p:nvPr>
        </p:nvSpPr>
        <p:spPr/>
        <p:txBody>
          <a:bodyPr>
            <a:normAutofit fontScale="92500" lnSpcReduction="10000"/>
          </a:bodyPr>
          <a:lstStyle/>
          <a:p>
            <a:r>
              <a:rPr lang="en-GB" dirty="0"/>
              <a:t>Modern slavery still exists in various forms in the UK, including:</a:t>
            </a:r>
          </a:p>
          <a:p>
            <a:pPr lvl="1"/>
            <a:r>
              <a:rPr lang="en-GB" dirty="0"/>
              <a:t>Trafficking into criminal activities </a:t>
            </a:r>
          </a:p>
          <a:p>
            <a:pPr lvl="1"/>
            <a:r>
              <a:rPr lang="en-GB" dirty="0"/>
              <a:t>Sexual exploitation </a:t>
            </a:r>
          </a:p>
          <a:p>
            <a:pPr lvl="1"/>
            <a:r>
              <a:rPr lang="en-GB" dirty="0"/>
              <a:t>Domestic slavery</a:t>
            </a:r>
          </a:p>
          <a:p>
            <a:pPr lvl="1"/>
            <a:r>
              <a:rPr lang="en-GB" dirty="0"/>
              <a:t>Forced labour </a:t>
            </a:r>
          </a:p>
          <a:p>
            <a:pPr lvl="1"/>
            <a:r>
              <a:rPr lang="en-GB" dirty="0"/>
              <a:t>Working in exploitative situations such as cannabis farms, building sites, and sex work. </a:t>
            </a:r>
          </a:p>
          <a:p>
            <a:r>
              <a:rPr lang="en-GB" dirty="0"/>
              <a:t>Modern slavery is a serious crime across the UK, in which victims are exploited for someone else’s gain. </a:t>
            </a:r>
          </a:p>
          <a:p>
            <a:r>
              <a:rPr lang="en-GB" dirty="0"/>
              <a:t>Victims are often hidden away, may be unable to leave their situation, or may not come forward because of fear or shame. </a:t>
            </a:r>
          </a:p>
        </p:txBody>
      </p:sp>
      <p:sp>
        <p:nvSpPr>
          <p:cNvPr id="4" name="TextBox 3">
            <a:extLst>
              <a:ext uri="{FF2B5EF4-FFF2-40B4-BE49-F238E27FC236}">
                <a16:creationId xmlns:a16="http://schemas.microsoft.com/office/drawing/2014/main" id="{0F6DEAD3-8BA4-2D95-E67B-A9CB3BD21903}"/>
              </a:ext>
            </a:extLst>
          </p:cNvPr>
          <p:cNvSpPr txBox="1"/>
          <p:nvPr/>
        </p:nvSpPr>
        <p:spPr>
          <a:xfrm>
            <a:off x="10762211" y="6443146"/>
            <a:ext cx="1429789" cy="369332"/>
          </a:xfrm>
          <a:prstGeom prst="rect">
            <a:avLst/>
          </a:prstGeom>
          <a:noFill/>
        </p:spPr>
        <p:txBody>
          <a:bodyPr wrap="square" rtlCol="0">
            <a:spAutoFit/>
          </a:bodyPr>
          <a:lstStyle/>
          <a:p>
            <a:r>
              <a:rPr lang="en-GB" dirty="0"/>
              <a:t>(ONS, 2020)</a:t>
            </a:r>
          </a:p>
        </p:txBody>
      </p:sp>
    </p:spTree>
    <p:extLst>
      <p:ext uri="{BB962C8B-B14F-4D97-AF65-F5344CB8AC3E}">
        <p14:creationId xmlns:p14="http://schemas.microsoft.com/office/powerpoint/2010/main" val="1238748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961A9-786D-F7E8-8DC8-528BAC16A729}"/>
              </a:ext>
            </a:extLst>
          </p:cNvPr>
          <p:cNvSpPr>
            <a:spLocks noGrp="1"/>
          </p:cNvSpPr>
          <p:nvPr>
            <p:ph type="title"/>
          </p:nvPr>
        </p:nvSpPr>
        <p:spPr/>
        <p:txBody>
          <a:bodyPr/>
          <a:lstStyle/>
          <a:p>
            <a:r>
              <a:rPr lang="en-GB" dirty="0"/>
              <a:t>Slavery: History, Beliefs, Practices  </a:t>
            </a:r>
          </a:p>
        </p:txBody>
      </p:sp>
      <p:sp>
        <p:nvSpPr>
          <p:cNvPr id="3" name="Content Placeholder 2">
            <a:extLst>
              <a:ext uri="{FF2B5EF4-FFF2-40B4-BE49-F238E27FC236}">
                <a16:creationId xmlns:a16="http://schemas.microsoft.com/office/drawing/2014/main" id="{8564CCBB-E819-32B6-3A35-0ACAB696164E}"/>
              </a:ext>
            </a:extLst>
          </p:cNvPr>
          <p:cNvSpPr>
            <a:spLocks noGrp="1"/>
          </p:cNvSpPr>
          <p:nvPr>
            <p:ph idx="1"/>
          </p:nvPr>
        </p:nvSpPr>
        <p:spPr/>
        <p:txBody>
          <a:bodyPr>
            <a:normAutofit/>
          </a:bodyPr>
          <a:lstStyle/>
          <a:p>
            <a:r>
              <a:rPr lang="en-GB" dirty="0"/>
              <a:t>Modern day slavery is an umbrella term for all kinds of slavery, human trafficking and exploitation. </a:t>
            </a:r>
          </a:p>
          <a:p>
            <a:r>
              <a:rPr lang="en-GB" dirty="0"/>
              <a:t>The home secretary stated within the 2021 UK Annual Report on Modern slavery:</a:t>
            </a:r>
          </a:p>
          <a:p>
            <a:pPr marL="0" indent="0" algn="ctr">
              <a:buNone/>
            </a:pPr>
            <a:r>
              <a:rPr lang="en-GB" i="1" dirty="0"/>
              <a:t>‘Slavery has not gone away… it is horrendous to contemplate the face that this despicable crime endures. Eradicating modern slavery is a moral imperative and a continued priority for the UK Government’</a:t>
            </a:r>
          </a:p>
        </p:txBody>
      </p:sp>
      <p:sp>
        <p:nvSpPr>
          <p:cNvPr id="4" name="TextBox 3">
            <a:extLst>
              <a:ext uri="{FF2B5EF4-FFF2-40B4-BE49-F238E27FC236}">
                <a16:creationId xmlns:a16="http://schemas.microsoft.com/office/drawing/2014/main" id="{0F6DEAD3-8BA4-2D95-E67B-A9CB3BD21903}"/>
              </a:ext>
            </a:extLst>
          </p:cNvPr>
          <p:cNvSpPr txBox="1"/>
          <p:nvPr/>
        </p:nvSpPr>
        <p:spPr>
          <a:xfrm>
            <a:off x="9982201" y="6443146"/>
            <a:ext cx="2209800" cy="369332"/>
          </a:xfrm>
          <a:prstGeom prst="rect">
            <a:avLst/>
          </a:prstGeom>
          <a:noFill/>
        </p:spPr>
        <p:txBody>
          <a:bodyPr wrap="square" rtlCol="0">
            <a:spAutoFit/>
          </a:bodyPr>
          <a:lstStyle/>
          <a:p>
            <a:r>
              <a:rPr lang="en-GB" dirty="0"/>
              <a:t>(Home Office, 2021)</a:t>
            </a:r>
          </a:p>
        </p:txBody>
      </p:sp>
    </p:spTree>
    <p:extLst>
      <p:ext uri="{BB962C8B-B14F-4D97-AF65-F5344CB8AC3E}">
        <p14:creationId xmlns:p14="http://schemas.microsoft.com/office/powerpoint/2010/main" val="875020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961A9-786D-F7E8-8DC8-528BAC16A729}"/>
              </a:ext>
            </a:extLst>
          </p:cNvPr>
          <p:cNvSpPr>
            <a:spLocks noGrp="1"/>
          </p:cNvSpPr>
          <p:nvPr>
            <p:ph type="title"/>
          </p:nvPr>
        </p:nvSpPr>
        <p:spPr/>
        <p:txBody>
          <a:bodyPr/>
          <a:lstStyle/>
          <a:p>
            <a:r>
              <a:rPr lang="en-GB" dirty="0"/>
              <a:t>Slavery: UK Legislation </a:t>
            </a:r>
          </a:p>
        </p:txBody>
      </p:sp>
      <p:sp>
        <p:nvSpPr>
          <p:cNvPr id="3" name="Content Placeholder 2">
            <a:extLst>
              <a:ext uri="{FF2B5EF4-FFF2-40B4-BE49-F238E27FC236}">
                <a16:creationId xmlns:a16="http://schemas.microsoft.com/office/drawing/2014/main" id="{8564CCBB-E819-32B6-3A35-0ACAB696164E}"/>
              </a:ext>
            </a:extLst>
          </p:cNvPr>
          <p:cNvSpPr>
            <a:spLocks noGrp="1"/>
          </p:cNvSpPr>
          <p:nvPr>
            <p:ph idx="1"/>
          </p:nvPr>
        </p:nvSpPr>
        <p:spPr/>
        <p:txBody>
          <a:bodyPr>
            <a:normAutofit/>
          </a:bodyPr>
          <a:lstStyle/>
          <a:p>
            <a:r>
              <a:rPr lang="en-GB" dirty="0"/>
              <a:t>The UK Government takes a ‘Zero Tolerance’ approach to modern slavery and human trafficking. </a:t>
            </a:r>
          </a:p>
          <a:p>
            <a:r>
              <a:rPr lang="en-GB" dirty="0"/>
              <a:t>Modern day slavery is defined within the </a:t>
            </a:r>
            <a:r>
              <a:rPr lang="en-GB" i="1" dirty="0"/>
              <a:t>Modern Day Slavery Act </a:t>
            </a:r>
            <a:r>
              <a:rPr lang="en-GB" dirty="0"/>
              <a:t>(2015) as a term used to encompass slavery, servitude, forced and compulsory labour, bonded and child labour and human trafficking</a:t>
            </a:r>
          </a:p>
          <a:p>
            <a:r>
              <a:rPr lang="en-GB" dirty="0"/>
              <a:t>Where a person arranges, or facilitates, the travel of another person with a view to that person being exploited. </a:t>
            </a:r>
          </a:p>
        </p:txBody>
      </p:sp>
      <p:sp>
        <p:nvSpPr>
          <p:cNvPr id="4" name="TextBox 3">
            <a:extLst>
              <a:ext uri="{FF2B5EF4-FFF2-40B4-BE49-F238E27FC236}">
                <a16:creationId xmlns:a16="http://schemas.microsoft.com/office/drawing/2014/main" id="{0F6DEAD3-8BA4-2D95-E67B-A9CB3BD21903}"/>
              </a:ext>
            </a:extLst>
          </p:cNvPr>
          <p:cNvSpPr txBox="1"/>
          <p:nvPr/>
        </p:nvSpPr>
        <p:spPr>
          <a:xfrm>
            <a:off x="9636369" y="6443146"/>
            <a:ext cx="2555632" cy="369332"/>
          </a:xfrm>
          <a:prstGeom prst="rect">
            <a:avLst/>
          </a:prstGeom>
          <a:noFill/>
        </p:spPr>
        <p:txBody>
          <a:bodyPr wrap="square" rtlCol="0">
            <a:spAutoFit/>
          </a:bodyPr>
          <a:lstStyle/>
          <a:p>
            <a:r>
              <a:rPr lang="en-GB" dirty="0"/>
              <a:t>(UK Parliament, 2021)</a:t>
            </a:r>
          </a:p>
        </p:txBody>
      </p:sp>
    </p:spTree>
    <p:extLst>
      <p:ext uri="{BB962C8B-B14F-4D97-AF65-F5344CB8AC3E}">
        <p14:creationId xmlns:p14="http://schemas.microsoft.com/office/powerpoint/2010/main" val="10592974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BA729-776E-8F25-F994-D01334F58380}"/>
              </a:ext>
            </a:extLst>
          </p:cNvPr>
          <p:cNvSpPr>
            <a:spLocks noGrp="1"/>
          </p:cNvSpPr>
          <p:nvPr>
            <p:ph type="title"/>
          </p:nvPr>
        </p:nvSpPr>
        <p:spPr/>
        <p:txBody>
          <a:bodyPr/>
          <a:lstStyle/>
          <a:p>
            <a:r>
              <a:rPr lang="en-GB" dirty="0"/>
              <a:t>Slavery: History, Beliefs, Practices </a:t>
            </a:r>
          </a:p>
        </p:txBody>
      </p:sp>
      <p:sp>
        <p:nvSpPr>
          <p:cNvPr id="3" name="Content Placeholder 2">
            <a:extLst>
              <a:ext uri="{FF2B5EF4-FFF2-40B4-BE49-F238E27FC236}">
                <a16:creationId xmlns:a16="http://schemas.microsoft.com/office/drawing/2014/main" id="{2442D82E-E355-C9F8-1889-E15A3E8C77EC}"/>
              </a:ext>
            </a:extLst>
          </p:cNvPr>
          <p:cNvSpPr>
            <a:spLocks noGrp="1"/>
          </p:cNvSpPr>
          <p:nvPr>
            <p:ph idx="1"/>
          </p:nvPr>
        </p:nvSpPr>
        <p:spPr/>
        <p:txBody>
          <a:bodyPr/>
          <a:lstStyle/>
          <a:p>
            <a:r>
              <a:rPr lang="en-GB" dirty="0"/>
              <a:t>Modern day slavery is a major topic of concern in international law and global governance, in civil society, and in academic debates</a:t>
            </a:r>
          </a:p>
          <a:p>
            <a:r>
              <a:rPr lang="en-GB" dirty="0"/>
              <a:t>Slavery has been legally banned worldwide, with Mende (2019) stating that the ‘death of slavery’ was proclaimed in the 1990’s </a:t>
            </a:r>
          </a:p>
          <a:p>
            <a:r>
              <a:rPr lang="en-GB" dirty="0"/>
              <a:t>However, slavery appears in almost every country on every continent in both new and old forms today</a:t>
            </a:r>
          </a:p>
          <a:p>
            <a:endParaRPr lang="en-GB" dirty="0"/>
          </a:p>
          <a:p>
            <a:endParaRPr lang="en-GB" dirty="0"/>
          </a:p>
        </p:txBody>
      </p:sp>
      <p:sp>
        <p:nvSpPr>
          <p:cNvPr id="4" name="TextBox 3">
            <a:extLst>
              <a:ext uri="{FF2B5EF4-FFF2-40B4-BE49-F238E27FC236}">
                <a16:creationId xmlns:a16="http://schemas.microsoft.com/office/drawing/2014/main" id="{45CF22E6-CD13-47B2-4607-0A0AE56E6E7C}"/>
              </a:ext>
            </a:extLst>
          </p:cNvPr>
          <p:cNvSpPr txBox="1"/>
          <p:nvPr/>
        </p:nvSpPr>
        <p:spPr>
          <a:xfrm>
            <a:off x="9689123" y="6066692"/>
            <a:ext cx="2268415" cy="369332"/>
          </a:xfrm>
          <a:prstGeom prst="rect">
            <a:avLst/>
          </a:prstGeom>
          <a:noFill/>
        </p:spPr>
        <p:txBody>
          <a:bodyPr wrap="square" rtlCol="0">
            <a:spAutoFit/>
          </a:bodyPr>
          <a:lstStyle/>
          <a:p>
            <a:r>
              <a:rPr lang="en-GB" dirty="0"/>
              <a:t>(Mende, 2019)</a:t>
            </a:r>
          </a:p>
        </p:txBody>
      </p:sp>
    </p:spTree>
    <p:extLst>
      <p:ext uri="{BB962C8B-B14F-4D97-AF65-F5344CB8AC3E}">
        <p14:creationId xmlns:p14="http://schemas.microsoft.com/office/powerpoint/2010/main" val="55471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BA729-776E-8F25-F994-D01334F58380}"/>
              </a:ext>
            </a:extLst>
          </p:cNvPr>
          <p:cNvSpPr>
            <a:spLocks noGrp="1"/>
          </p:cNvSpPr>
          <p:nvPr>
            <p:ph type="title"/>
          </p:nvPr>
        </p:nvSpPr>
        <p:spPr/>
        <p:txBody>
          <a:bodyPr/>
          <a:lstStyle/>
          <a:p>
            <a:r>
              <a:rPr lang="en-GB" dirty="0"/>
              <a:t>Slavery: History, Beliefs, Practices </a:t>
            </a:r>
          </a:p>
        </p:txBody>
      </p:sp>
      <p:sp>
        <p:nvSpPr>
          <p:cNvPr id="3" name="Content Placeholder 2">
            <a:extLst>
              <a:ext uri="{FF2B5EF4-FFF2-40B4-BE49-F238E27FC236}">
                <a16:creationId xmlns:a16="http://schemas.microsoft.com/office/drawing/2014/main" id="{2442D82E-E355-C9F8-1889-E15A3E8C77EC}"/>
              </a:ext>
            </a:extLst>
          </p:cNvPr>
          <p:cNvSpPr>
            <a:spLocks noGrp="1"/>
          </p:cNvSpPr>
          <p:nvPr>
            <p:ph idx="1"/>
          </p:nvPr>
        </p:nvSpPr>
        <p:spPr>
          <a:xfrm>
            <a:off x="3148824" y="2507328"/>
            <a:ext cx="5574867" cy="3796784"/>
          </a:xfrm>
        </p:spPr>
        <p:txBody>
          <a:bodyPr>
            <a:normAutofit/>
          </a:bodyPr>
          <a:lstStyle/>
          <a:p>
            <a:pPr lvl="1"/>
            <a:r>
              <a:rPr lang="en-GB" dirty="0"/>
              <a:t>Trafficking </a:t>
            </a:r>
          </a:p>
          <a:p>
            <a:pPr lvl="1"/>
            <a:r>
              <a:rPr lang="en-GB" dirty="0"/>
              <a:t>Debt bondage </a:t>
            </a:r>
          </a:p>
          <a:p>
            <a:pPr lvl="1"/>
            <a:r>
              <a:rPr lang="en-GB" dirty="0"/>
              <a:t>Chattel slavery </a:t>
            </a:r>
          </a:p>
          <a:p>
            <a:pPr lvl="1"/>
            <a:r>
              <a:rPr lang="en-GB" dirty="0"/>
              <a:t>Contract slavery </a:t>
            </a:r>
          </a:p>
          <a:p>
            <a:pPr lvl="1"/>
            <a:r>
              <a:rPr lang="en-GB" dirty="0"/>
              <a:t>Enforced prostitution </a:t>
            </a:r>
          </a:p>
          <a:p>
            <a:pPr lvl="1"/>
            <a:r>
              <a:rPr lang="en-GB" dirty="0"/>
              <a:t>War slavery </a:t>
            </a:r>
          </a:p>
          <a:p>
            <a:pPr lvl="1"/>
            <a:r>
              <a:rPr lang="en-GB" dirty="0" err="1"/>
              <a:t>Restavecs</a:t>
            </a:r>
            <a:r>
              <a:rPr lang="en-GB" dirty="0"/>
              <a:t> (Children given into domestic service) </a:t>
            </a:r>
          </a:p>
          <a:p>
            <a:pPr lvl="1"/>
            <a:r>
              <a:rPr lang="en-GB" dirty="0"/>
              <a:t>Child labour </a:t>
            </a:r>
          </a:p>
          <a:p>
            <a:endParaRPr lang="en-GB" dirty="0"/>
          </a:p>
        </p:txBody>
      </p:sp>
      <p:sp>
        <p:nvSpPr>
          <p:cNvPr id="4" name="TextBox 3">
            <a:extLst>
              <a:ext uri="{FF2B5EF4-FFF2-40B4-BE49-F238E27FC236}">
                <a16:creationId xmlns:a16="http://schemas.microsoft.com/office/drawing/2014/main" id="{45CF22E6-CD13-47B2-4607-0A0AE56E6E7C}"/>
              </a:ext>
            </a:extLst>
          </p:cNvPr>
          <p:cNvSpPr txBox="1"/>
          <p:nvPr/>
        </p:nvSpPr>
        <p:spPr>
          <a:xfrm>
            <a:off x="9689122" y="6461114"/>
            <a:ext cx="2268415" cy="369332"/>
          </a:xfrm>
          <a:prstGeom prst="rect">
            <a:avLst/>
          </a:prstGeom>
          <a:noFill/>
        </p:spPr>
        <p:txBody>
          <a:bodyPr wrap="square" rtlCol="0">
            <a:spAutoFit/>
          </a:bodyPr>
          <a:lstStyle/>
          <a:p>
            <a:r>
              <a:rPr lang="en-GB" dirty="0"/>
              <a:t>(Mende, 2019)</a:t>
            </a:r>
          </a:p>
        </p:txBody>
      </p:sp>
      <p:sp>
        <p:nvSpPr>
          <p:cNvPr id="6" name="TextBox 5">
            <a:extLst>
              <a:ext uri="{FF2B5EF4-FFF2-40B4-BE49-F238E27FC236}">
                <a16:creationId xmlns:a16="http://schemas.microsoft.com/office/drawing/2014/main" id="{FB4E2E19-5B0F-1B52-CB49-2DBA745A8EFF}"/>
              </a:ext>
            </a:extLst>
          </p:cNvPr>
          <p:cNvSpPr txBox="1"/>
          <p:nvPr/>
        </p:nvSpPr>
        <p:spPr>
          <a:xfrm>
            <a:off x="7317397" y="2367741"/>
            <a:ext cx="4743450" cy="3785652"/>
          </a:xfrm>
          <a:prstGeom prst="rect">
            <a:avLst/>
          </a:prstGeom>
          <a:noFill/>
        </p:spPr>
        <p:txBody>
          <a:bodyPr wrap="square">
            <a:spAutoFit/>
          </a:bodyPr>
          <a:lstStyle/>
          <a:p>
            <a:pPr marL="800100" lvl="1" indent="-342900">
              <a:buFont typeface="Arial" panose="020B0604020202020204" pitchFamily="34" charset="0"/>
              <a:buChar char="•"/>
            </a:pPr>
            <a:r>
              <a:rPr lang="en-GB" sz="2400" dirty="0"/>
              <a:t>Forced marriage </a:t>
            </a:r>
          </a:p>
          <a:p>
            <a:pPr marL="800100" lvl="1" indent="-342900">
              <a:buFont typeface="Arial" panose="020B0604020202020204" pitchFamily="34" charset="0"/>
              <a:buChar char="•"/>
            </a:pPr>
            <a:r>
              <a:rPr lang="en-GB" sz="2400" dirty="0"/>
              <a:t>Forced or compulsory labour </a:t>
            </a:r>
          </a:p>
          <a:p>
            <a:pPr marL="800100" lvl="1" indent="-342900">
              <a:buFont typeface="Arial" panose="020B0604020202020204" pitchFamily="34" charset="0"/>
              <a:buChar char="•"/>
            </a:pPr>
            <a:r>
              <a:rPr lang="en-GB" sz="2400" dirty="0"/>
              <a:t>Work in sweatshops </a:t>
            </a:r>
          </a:p>
          <a:p>
            <a:pPr marL="800100" lvl="1" indent="-342900">
              <a:buFont typeface="Arial" panose="020B0604020202020204" pitchFamily="34" charset="0"/>
              <a:buChar char="•"/>
            </a:pPr>
            <a:r>
              <a:rPr lang="en-GB" sz="2400" dirty="0"/>
              <a:t>Mining </a:t>
            </a:r>
          </a:p>
          <a:p>
            <a:pPr marL="800100" lvl="1" indent="-342900">
              <a:buFont typeface="Arial" panose="020B0604020202020204" pitchFamily="34" charset="0"/>
              <a:buChar char="•"/>
            </a:pPr>
            <a:r>
              <a:rPr lang="en-GB" sz="2400" dirty="0"/>
              <a:t>Brick lanes </a:t>
            </a:r>
          </a:p>
          <a:p>
            <a:pPr marL="800100" lvl="1" indent="-342900">
              <a:buFont typeface="Arial" panose="020B0604020202020204" pitchFamily="34" charset="0"/>
              <a:buChar char="•"/>
            </a:pPr>
            <a:r>
              <a:rPr lang="en-GB" sz="2400" dirty="0"/>
              <a:t>Cult and ritual slavery in religious shrines </a:t>
            </a:r>
          </a:p>
          <a:p>
            <a:pPr marL="800100" lvl="1" indent="-342900">
              <a:buFont typeface="Arial" panose="020B0604020202020204" pitchFamily="34" charset="0"/>
              <a:buChar char="•"/>
            </a:pPr>
            <a:r>
              <a:rPr lang="en-GB" sz="2400" dirty="0"/>
              <a:t>The selling of organs </a:t>
            </a:r>
          </a:p>
          <a:p>
            <a:pPr marL="800100" lvl="1" indent="-342900">
              <a:buFont typeface="Arial" panose="020B0604020202020204" pitchFamily="34" charset="0"/>
              <a:buChar char="•"/>
            </a:pPr>
            <a:r>
              <a:rPr lang="en-GB" sz="2400" dirty="0"/>
              <a:t>Domestic slavery in private households</a:t>
            </a:r>
          </a:p>
        </p:txBody>
      </p:sp>
      <p:sp>
        <p:nvSpPr>
          <p:cNvPr id="8" name="TextBox 7">
            <a:extLst>
              <a:ext uri="{FF2B5EF4-FFF2-40B4-BE49-F238E27FC236}">
                <a16:creationId xmlns:a16="http://schemas.microsoft.com/office/drawing/2014/main" id="{688E9946-622C-AAC2-60B0-F27F8043EEEB}"/>
              </a:ext>
            </a:extLst>
          </p:cNvPr>
          <p:cNvSpPr txBox="1"/>
          <p:nvPr/>
        </p:nvSpPr>
        <p:spPr>
          <a:xfrm>
            <a:off x="3464168" y="1413634"/>
            <a:ext cx="8493369" cy="954107"/>
          </a:xfrm>
          <a:prstGeom prst="rect">
            <a:avLst/>
          </a:prstGeom>
          <a:noFill/>
        </p:spPr>
        <p:txBody>
          <a:bodyPr wrap="square">
            <a:spAutoFit/>
          </a:bodyPr>
          <a:lstStyle/>
          <a:p>
            <a:r>
              <a:rPr lang="en-GB" sz="2800" dirty="0"/>
              <a:t>The exhausted list by Mende (2019) claims that Modern slavery can be found in all aspects of our lives: </a:t>
            </a:r>
          </a:p>
        </p:txBody>
      </p:sp>
    </p:spTree>
    <p:extLst>
      <p:ext uri="{BB962C8B-B14F-4D97-AF65-F5344CB8AC3E}">
        <p14:creationId xmlns:p14="http://schemas.microsoft.com/office/powerpoint/2010/main" val="2621573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nodeType="clickEffect">
                                  <p:stCondLst>
                                    <p:cond delay="0"/>
                                  </p:stCondLst>
                                  <p:childTnLst>
                                    <p:set>
                                      <p:cBhvr>
                                        <p:cTn id="70"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4B3419-F906-20E4-1353-4BE2104BEF1D}"/>
              </a:ext>
            </a:extLst>
          </p:cNvPr>
          <p:cNvSpPr>
            <a:spLocks noGrp="1"/>
          </p:cNvSpPr>
          <p:nvPr>
            <p:ph type="title"/>
          </p:nvPr>
        </p:nvSpPr>
        <p:spPr/>
        <p:txBody>
          <a:bodyPr/>
          <a:lstStyle/>
          <a:p>
            <a:r>
              <a:rPr lang="en-GB" dirty="0"/>
              <a:t>Slavery: History, Beliefs, Practices </a:t>
            </a:r>
          </a:p>
        </p:txBody>
      </p:sp>
      <p:sp>
        <p:nvSpPr>
          <p:cNvPr id="3" name="Content Placeholder 2">
            <a:extLst>
              <a:ext uri="{FF2B5EF4-FFF2-40B4-BE49-F238E27FC236}">
                <a16:creationId xmlns:a16="http://schemas.microsoft.com/office/drawing/2014/main" id="{8D283CC2-9C4C-569B-87C0-03D74DE40278}"/>
              </a:ext>
            </a:extLst>
          </p:cNvPr>
          <p:cNvSpPr>
            <a:spLocks noGrp="1"/>
          </p:cNvSpPr>
          <p:nvPr>
            <p:ph idx="1"/>
          </p:nvPr>
        </p:nvSpPr>
        <p:spPr/>
        <p:txBody>
          <a:bodyPr/>
          <a:lstStyle/>
          <a:p>
            <a:r>
              <a:rPr lang="en-GB" dirty="0"/>
              <a:t>Sweatshops are one example of modern-day slavery, and unfortunately, we are consumers of it. </a:t>
            </a:r>
          </a:p>
          <a:p>
            <a:r>
              <a:rPr lang="en-GB" dirty="0"/>
              <a:t>What mobile phone do you have? </a:t>
            </a:r>
          </a:p>
        </p:txBody>
      </p:sp>
      <p:pic>
        <p:nvPicPr>
          <p:cNvPr id="2052" name="Picture 4" descr="Apple Logo: valor, história, PNG">
            <a:extLst>
              <a:ext uri="{FF2B5EF4-FFF2-40B4-BE49-F238E27FC236}">
                <a16:creationId xmlns:a16="http://schemas.microsoft.com/office/drawing/2014/main" id="{B3B2D5F2-B3E9-F527-2707-F1FC6F82BDC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97363" y="3877839"/>
            <a:ext cx="4376615" cy="2461846"/>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All Logos: Microsoft Logo">
            <a:extLst>
              <a:ext uri="{FF2B5EF4-FFF2-40B4-BE49-F238E27FC236}">
                <a16:creationId xmlns:a16="http://schemas.microsoft.com/office/drawing/2014/main" id="{3B8727E3-4E1A-EC1B-5C0F-621682AFD1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94378" y="4159250"/>
            <a:ext cx="2327762" cy="2180435"/>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Google logo PNG images free download">
            <a:extLst>
              <a:ext uri="{FF2B5EF4-FFF2-40B4-BE49-F238E27FC236}">
                <a16:creationId xmlns:a16="http://schemas.microsoft.com/office/drawing/2014/main" id="{5D823837-AD1E-22D1-072D-9245AC01F4E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148623" y="3888853"/>
            <a:ext cx="2587747" cy="26040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9957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5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05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05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4B3419-F906-20E4-1353-4BE2104BEF1D}"/>
              </a:ext>
            </a:extLst>
          </p:cNvPr>
          <p:cNvSpPr>
            <a:spLocks noGrp="1"/>
          </p:cNvSpPr>
          <p:nvPr>
            <p:ph type="title"/>
          </p:nvPr>
        </p:nvSpPr>
        <p:spPr/>
        <p:txBody>
          <a:bodyPr/>
          <a:lstStyle/>
          <a:p>
            <a:r>
              <a:rPr lang="en-GB" dirty="0"/>
              <a:t>Slavery: History, Beliefs, Practices </a:t>
            </a:r>
          </a:p>
        </p:txBody>
      </p:sp>
      <p:sp>
        <p:nvSpPr>
          <p:cNvPr id="3" name="Content Placeholder 2">
            <a:extLst>
              <a:ext uri="{FF2B5EF4-FFF2-40B4-BE49-F238E27FC236}">
                <a16:creationId xmlns:a16="http://schemas.microsoft.com/office/drawing/2014/main" id="{8D283CC2-9C4C-569B-87C0-03D74DE40278}"/>
              </a:ext>
            </a:extLst>
          </p:cNvPr>
          <p:cNvSpPr>
            <a:spLocks noGrp="1"/>
          </p:cNvSpPr>
          <p:nvPr>
            <p:ph idx="1"/>
          </p:nvPr>
        </p:nvSpPr>
        <p:spPr/>
        <p:txBody>
          <a:bodyPr/>
          <a:lstStyle/>
          <a:p>
            <a:r>
              <a:rPr lang="en-GB" dirty="0"/>
              <a:t>Apple, Google and Microsoft (Including Dell and Tesla) have all been sued by international rights Advocates for using child labour in the Congo. </a:t>
            </a:r>
          </a:p>
          <a:p>
            <a:r>
              <a:rPr lang="en-GB" dirty="0"/>
              <a:t>Children were used to mine cobalt in dangerous conditions </a:t>
            </a:r>
          </a:p>
          <a:p>
            <a:r>
              <a:rPr lang="en-GB" dirty="0"/>
              <a:t>This is the component used to make lithium-ion batteries which are used in rechargeable electronic gadgets </a:t>
            </a:r>
          </a:p>
        </p:txBody>
      </p:sp>
      <p:pic>
        <p:nvPicPr>
          <p:cNvPr id="2052" name="Picture 4" descr="Apple Logo: valor, história, PNG">
            <a:extLst>
              <a:ext uri="{FF2B5EF4-FFF2-40B4-BE49-F238E27FC236}">
                <a16:creationId xmlns:a16="http://schemas.microsoft.com/office/drawing/2014/main" id="{B3B2D5F2-B3E9-F527-2707-F1FC6F82BDC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442" y="781179"/>
            <a:ext cx="3109756" cy="1749238"/>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All Logos: Microsoft Logo">
            <a:extLst>
              <a:ext uri="{FF2B5EF4-FFF2-40B4-BE49-F238E27FC236}">
                <a16:creationId xmlns:a16="http://schemas.microsoft.com/office/drawing/2014/main" id="{3B8727E3-4E1A-EC1B-5C0F-621682AFD1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3773" y="2770917"/>
            <a:ext cx="1405095" cy="1316165"/>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Google logo PNG images free download">
            <a:extLst>
              <a:ext uri="{FF2B5EF4-FFF2-40B4-BE49-F238E27FC236}">
                <a16:creationId xmlns:a16="http://schemas.microsoft.com/office/drawing/2014/main" id="{5D823837-AD1E-22D1-072D-9245AC01F4E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10054" y="4568082"/>
            <a:ext cx="1552613" cy="1562378"/>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a:extLst>
              <a:ext uri="{FF2B5EF4-FFF2-40B4-BE49-F238E27FC236}">
                <a16:creationId xmlns:a16="http://schemas.microsoft.com/office/drawing/2014/main" id="{8F29394C-0B23-89A2-4A9F-456234FD3B2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574935" y="5243723"/>
            <a:ext cx="1388574" cy="1384089"/>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Tesla Logo, Tesla Symbol, Meaning, History and Evolution">
            <a:extLst>
              <a:ext uri="{FF2B5EF4-FFF2-40B4-BE49-F238E27FC236}">
                <a16:creationId xmlns:a16="http://schemas.microsoft.com/office/drawing/2014/main" id="{4B19F02C-E4FA-46A3-3C3B-7CB4281030E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562459" y="5293518"/>
            <a:ext cx="2257425" cy="1266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784289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4B3419-F906-20E4-1353-4BE2104BEF1D}"/>
              </a:ext>
            </a:extLst>
          </p:cNvPr>
          <p:cNvSpPr>
            <a:spLocks noGrp="1"/>
          </p:cNvSpPr>
          <p:nvPr>
            <p:ph type="title"/>
          </p:nvPr>
        </p:nvSpPr>
        <p:spPr/>
        <p:txBody>
          <a:bodyPr/>
          <a:lstStyle/>
          <a:p>
            <a:r>
              <a:rPr lang="en-GB" dirty="0"/>
              <a:t>Slavery: History, Beliefs, Practices </a:t>
            </a:r>
          </a:p>
        </p:txBody>
      </p:sp>
      <p:sp>
        <p:nvSpPr>
          <p:cNvPr id="3" name="Content Placeholder 2">
            <a:extLst>
              <a:ext uri="{FF2B5EF4-FFF2-40B4-BE49-F238E27FC236}">
                <a16:creationId xmlns:a16="http://schemas.microsoft.com/office/drawing/2014/main" id="{8D283CC2-9C4C-569B-87C0-03D74DE40278}"/>
              </a:ext>
            </a:extLst>
          </p:cNvPr>
          <p:cNvSpPr>
            <a:spLocks noGrp="1"/>
          </p:cNvSpPr>
          <p:nvPr>
            <p:ph idx="1"/>
          </p:nvPr>
        </p:nvSpPr>
        <p:spPr>
          <a:xfrm>
            <a:off x="3328736" y="1508356"/>
            <a:ext cx="8863264" cy="5349644"/>
          </a:xfrm>
        </p:spPr>
        <p:txBody>
          <a:bodyPr>
            <a:normAutofit fontScale="92500" lnSpcReduction="10000"/>
          </a:bodyPr>
          <a:lstStyle/>
          <a:p>
            <a:r>
              <a:rPr lang="en-GB" dirty="0"/>
              <a:t>Now let’s think about the brands you are wearing:</a:t>
            </a:r>
          </a:p>
          <a:p>
            <a:r>
              <a:rPr lang="en-GB" b="1" dirty="0"/>
              <a:t>Nike</a:t>
            </a:r>
            <a:r>
              <a:rPr lang="en-GB" dirty="0"/>
              <a:t> – Linked to forced child labour in dangerous conditions as recent as 2020</a:t>
            </a:r>
          </a:p>
          <a:p>
            <a:r>
              <a:rPr lang="en-GB" b="1" dirty="0"/>
              <a:t>Adidas</a:t>
            </a:r>
            <a:r>
              <a:rPr lang="en-GB" dirty="0"/>
              <a:t> – Same as Nike, however, have released a 5-year plan to address some of the issues</a:t>
            </a:r>
          </a:p>
          <a:p>
            <a:r>
              <a:rPr lang="en-GB" b="1" dirty="0"/>
              <a:t>H&amp;M </a:t>
            </a:r>
            <a:r>
              <a:rPr lang="en-GB" dirty="0"/>
              <a:t>– Utilises sweatshops and child labour with poor workforce conditions </a:t>
            </a:r>
          </a:p>
          <a:p>
            <a:r>
              <a:rPr lang="en-GB" b="1" dirty="0"/>
              <a:t>Gap</a:t>
            </a:r>
            <a:r>
              <a:rPr lang="en-GB" dirty="0"/>
              <a:t> – in 2004 GAP admitted the factories they used had unsafe machinery and violated child labour laws, in 2018, factory workers were still being abused.</a:t>
            </a:r>
          </a:p>
          <a:p>
            <a:r>
              <a:rPr lang="en-GB" b="1" dirty="0" err="1"/>
              <a:t>Shein</a:t>
            </a:r>
            <a:r>
              <a:rPr lang="en-GB" dirty="0"/>
              <a:t> – a Chinese fashion brand where reports suggests workers do 75-hour work weeks, the staff get paid per item of clothing, not per hour </a:t>
            </a:r>
          </a:p>
          <a:p>
            <a:endParaRPr lang="en-GB" dirty="0"/>
          </a:p>
        </p:txBody>
      </p:sp>
      <p:pic>
        <p:nvPicPr>
          <p:cNvPr id="4098" name="Picture 2" descr="Nike logo histoire et signification, evolution, symbole Nike">
            <a:extLst>
              <a:ext uri="{FF2B5EF4-FFF2-40B4-BE49-F238E27FC236}">
                <a16:creationId xmlns:a16="http://schemas.microsoft.com/office/drawing/2014/main" id="{21A443E6-9BDE-A115-8550-B9A39640976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8077" y="708560"/>
            <a:ext cx="2549869" cy="1177986"/>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Adidas Logo, symbol, meaning, history, PNG, brand">
            <a:extLst>
              <a:ext uri="{FF2B5EF4-FFF2-40B4-BE49-F238E27FC236}">
                <a16:creationId xmlns:a16="http://schemas.microsoft.com/office/drawing/2014/main" id="{A1A9E5F0-FBCE-7CE6-58AA-D64661160EE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1016" y="1508356"/>
            <a:ext cx="2756930" cy="1550773"/>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H&amp;M Logo, symbol, meaning, history, PNG, brand">
            <a:extLst>
              <a:ext uri="{FF2B5EF4-FFF2-40B4-BE49-F238E27FC236}">
                <a16:creationId xmlns:a16="http://schemas.microsoft.com/office/drawing/2014/main" id="{0E3D1530-B7A0-80C6-1A4E-1F1FA4FA915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5630" y="3204349"/>
            <a:ext cx="2184445" cy="1228750"/>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Shein logo and symbol, meaning, history, PNG, brand">
            <a:extLst>
              <a:ext uri="{FF2B5EF4-FFF2-40B4-BE49-F238E27FC236}">
                <a16:creationId xmlns:a16="http://schemas.microsoft.com/office/drawing/2014/main" id="{6625B616-FEBF-4249-3E86-A93CF0DAEF4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971" y="5009906"/>
            <a:ext cx="3147646" cy="1770551"/>
          </a:xfrm>
          <a:prstGeom prst="rect">
            <a:avLst/>
          </a:prstGeom>
          <a:noFill/>
          <a:extLst>
            <a:ext uri="{909E8E84-426E-40DD-AFC4-6F175D3DCCD1}">
              <a14:hiddenFill xmlns:a14="http://schemas.microsoft.com/office/drawing/2010/main">
                <a:solidFill>
                  <a:srgbClr val="FFFFFF"/>
                </a:solidFill>
              </a14:hiddenFill>
            </a:ext>
          </a:extLst>
        </p:spPr>
      </p:pic>
      <p:pic>
        <p:nvPicPr>
          <p:cNvPr id="4106" name="Picture 10" descr="Gap Logo: valor, história, PNG">
            <a:extLst>
              <a:ext uri="{FF2B5EF4-FFF2-40B4-BE49-F238E27FC236}">
                <a16:creationId xmlns:a16="http://schemas.microsoft.com/office/drawing/2014/main" id="{E73B210F-B4F4-BAC7-662A-1F24BEC8185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51550" y="4530176"/>
            <a:ext cx="1705708" cy="9594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064448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098"/>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10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102"/>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4106"/>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410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4B3419-F906-20E4-1353-4BE2104BEF1D}"/>
              </a:ext>
            </a:extLst>
          </p:cNvPr>
          <p:cNvSpPr>
            <a:spLocks noGrp="1"/>
          </p:cNvSpPr>
          <p:nvPr>
            <p:ph type="title"/>
          </p:nvPr>
        </p:nvSpPr>
        <p:spPr/>
        <p:txBody>
          <a:bodyPr/>
          <a:lstStyle/>
          <a:p>
            <a:r>
              <a:rPr lang="en-GB" dirty="0"/>
              <a:t>Slavery: History, Beliefs, Practices </a:t>
            </a:r>
          </a:p>
        </p:txBody>
      </p:sp>
      <p:sp>
        <p:nvSpPr>
          <p:cNvPr id="3" name="Content Placeholder 2">
            <a:extLst>
              <a:ext uri="{FF2B5EF4-FFF2-40B4-BE49-F238E27FC236}">
                <a16:creationId xmlns:a16="http://schemas.microsoft.com/office/drawing/2014/main" id="{8D283CC2-9C4C-569B-87C0-03D74DE40278}"/>
              </a:ext>
            </a:extLst>
          </p:cNvPr>
          <p:cNvSpPr>
            <a:spLocks noGrp="1"/>
          </p:cNvSpPr>
          <p:nvPr>
            <p:ph idx="1"/>
          </p:nvPr>
        </p:nvSpPr>
        <p:spPr>
          <a:xfrm>
            <a:off x="3328736" y="1508356"/>
            <a:ext cx="8863264" cy="5349644"/>
          </a:xfrm>
        </p:spPr>
        <p:txBody>
          <a:bodyPr>
            <a:normAutofit/>
          </a:bodyPr>
          <a:lstStyle/>
          <a:p>
            <a:r>
              <a:rPr lang="en-GB" dirty="0"/>
              <a:t>Is anyone in this room not a consumer of Modern Day slavery?</a:t>
            </a:r>
          </a:p>
          <a:p>
            <a:endParaRPr lang="en-GB" dirty="0"/>
          </a:p>
        </p:txBody>
      </p:sp>
      <p:pic>
        <p:nvPicPr>
          <p:cNvPr id="4098" name="Picture 2" descr="Nike logo histoire et signification, evolution, symbole Nike">
            <a:extLst>
              <a:ext uri="{FF2B5EF4-FFF2-40B4-BE49-F238E27FC236}">
                <a16:creationId xmlns:a16="http://schemas.microsoft.com/office/drawing/2014/main" id="{21A443E6-9BDE-A115-8550-B9A39640976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8077" y="708560"/>
            <a:ext cx="2549869" cy="1177986"/>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Adidas Logo, symbol, meaning, history, PNG, brand">
            <a:extLst>
              <a:ext uri="{FF2B5EF4-FFF2-40B4-BE49-F238E27FC236}">
                <a16:creationId xmlns:a16="http://schemas.microsoft.com/office/drawing/2014/main" id="{A1A9E5F0-FBCE-7CE6-58AA-D64661160EE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1016" y="1508356"/>
            <a:ext cx="2756930" cy="1550773"/>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H&amp;M Logo, symbol, meaning, history, PNG, brand">
            <a:extLst>
              <a:ext uri="{FF2B5EF4-FFF2-40B4-BE49-F238E27FC236}">
                <a16:creationId xmlns:a16="http://schemas.microsoft.com/office/drawing/2014/main" id="{0E3D1530-B7A0-80C6-1A4E-1F1FA4FA915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5630" y="3204349"/>
            <a:ext cx="2184445" cy="1228750"/>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Shein logo and symbol, meaning, history, PNG, brand">
            <a:extLst>
              <a:ext uri="{FF2B5EF4-FFF2-40B4-BE49-F238E27FC236}">
                <a16:creationId xmlns:a16="http://schemas.microsoft.com/office/drawing/2014/main" id="{6625B616-FEBF-4249-3E86-A93CF0DAEF4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971" y="5009906"/>
            <a:ext cx="3147646" cy="1770551"/>
          </a:xfrm>
          <a:prstGeom prst="rect">
            <a:avLst/>
          </a:prstGeom>
          <a:noFill/>
          <a:extLst>
            <a:ext uri="{909E8E84-426E-40DD-AFC4-6F175D3DCCD1}">
              <a14:hiddenFill xmlns:a14="http://schemas.microsoft.com/office/drawing/2010/main">
                <a:solidFill>
                  <a:srgbClr val="FFFFFF"/>
                </a:solidFill>
              </a14:hiddenFill>
            </a:ext>
          </a:extLst>
        </p:spPr>
      </p:pic>
      <p:pic>
        <p:nvPicPr>
          <p:cNvPr id="4106" name="Picture 10" descr="Gap Logo: valor, história, PNG">
            <a:extLst>
              <a:ext uri="{FF2B5EF4-FFF2-40B4-BE49-F238E27FC236}">
                <a16:creationId xmlns:a16="http://schemas.microsoft.com/office/drawing/2014/main" id="{E73B210F-B4F4-BAC7-662A-1F24BEC8185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51550" y="4530176"/>
            <a:ext cx="1705708" cy="95946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4" descr="Apple Logo: valor, história, PNG">
            <a:extLst>
              <a:ext uri="{FF2B5EF4-FFF2-40B4-BE49-F238E27FC236}">
                <a16:creationId xmlns:a16="http://schemas.microsoft.com/office/drawing/2014/main" id="{E85C5412-A109-6200-D15C-36AA22EF328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044333" y="3600406"/>
            <a:ext cx="3109756" cy="174923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6" descr="All Logos: Microsoft Logo">
            <a:extLst>
              <a:ext uri="{FF2B5EF4-FFF2-40B4-BE49-F238E27FC236}">
                <a16:creationId xmlns:a16="http://schemas.microsoft.com/office/drawing/2014/main" id="{E5DCFC00-4B3B-B8C4-DF8D-CB241757E34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446459" y="2823095"/>
            <a:ext cx="1405095" cy="131616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8" descr="Google logo PNG images free download">
            <a:extLst>
              <a:ext uri="{FF2B5EF4-FFF2-40B4-BE49-F238E27FC236}">
                <a16:creationId xmlns:a16="http://schemas.microsoft.com/office/drawing/2014/main" id="{4D434F77-CC38-1CE2-0D11-0C9CA81DAE0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383560" y="4797592"/>
            <a:ext cx="1552613" cy="1562378"/>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a:extLst>
              <a:ext uri="{FF2B5EF4-FFF2-40B4-BE49-F238E27FC236}">
                <a16:creationId xmlns:a16="http://schemas.microsoft.com/office/drawing/2014/main" id="{053CF949-3A5B-971F-EFB9-FB62CC14F68A}"/>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415974" y="4797592"/>
            <a:ext cx="1388574" cy="1384089"/>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Tesla Logo, Tesla Symbol, Meaning, History and Evolution">
            <a:extLst>
              <a:ext uri="{FF2B5EF4-FFF2-40B4-BE49-F238E27FC236}">
                <a16:creationId xmlns:a16="http://schemas.microsoft.com/office/drawing/2014/main" id="{0BB3B2A3-05D2-7B12-C990-49BE7E9FBC35}"/>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8846417" y="2872435"/>
            <a:ext cx="2257425" cy="1266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6246566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A47B327-1B64-559B-EBCC-0448C78895D4}"/>
              </a:ext>
            </a:extLst>
          </p:cNvPr>
          <p:cNvSpPr>
            <a:spLocks noGrp="1"/>
          </p:cNvSpPr>
          <p:nvPr>
            <p:ph type="title"/>
          </p:nvPr>
        </p:nvSpPr>
        <p:spPr>
          <a:xfrm>
            <a:off x="2555631" y="1441938"/>
            <a:ext cx="7080738" cy="3974124"/>
          </a:xfrm>
        </p:spPr>
        <p:txBody>
          <a:bodyPr vert="horz" lIns="91440" tIns="45720" rIns="91440" bIns="45720" rtlCol="0" anchor="ctr">
            <a:normAutofit/>
          </a:bodyPr>
          <a:lstStyle/>
          <a:p>
            <a:pPr algn="ctr"/>
            <a:r>
              <a:rPr lang="en-US" sz="5400">
                <a:solidFill>
                  <a:schemeClr val="bg1">
                    <a:lumMod val="95000"/>
                    <a:lumOff val="5000"/>
                  </a:schemeClr>
                </a:solidFill>
              </a:rPr>
              <a:t>Human Trafficking </a:t>
            </a:r>
          </a:p>
        </p:txBody>
      </p:sp>
    </p:spTree>
    <p:extLst>
      <p:ext uri="{BB962C8B-B14F-4D97-AF65-F5344CB8AC3E}">
        <p14:creationId xmlns:p14="http://schemas.microsoft.com/office/powerpoint/2010/main" val="216689086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F2C8F-4A55-E6E1-FA28-B71E3B6D3024}"/>
              </a:ext>
            </a:extLst>
          </p:cNvPr>
          <p:cNvSpPr>
            <a:spLocks noGrp="1"/>
          </p:cNvSpPr>
          <p:nvPr>
            <p:ph type="title"/>
          </p:nvPr>
        </p:nvSpPr>
        <p:spPr/>
        <p:txBody>
          <a:bodyPr/>
          <a:lstStyle/>
          <a:p>
            <a:r>
              <a:rPr lang="en-GB" dirty="0"/>
              <a:t>Human Trafficking: History, Beliefs, Practices </a:t>
            </a:r>
          </a:p>
        </p:txBody>
      </p:sp>
      <p:sp>
        <p:nvSpPr>
          <p:cNvPr id="3" name="Content Placeholder 2">
            <a:extLst>
              <a:ext uri="{FF2B5EF4-FFF2-40B4-BE49-F238E27FC236}">
                <a16:creationId xmlns:a16="http://schemas.microsoft.com/office/drawing/2014/main" id="{7C0C7F9F-C732-5EBF-D411-C79379F289B9}"/>
              </a:ext>
            </a:extLst>
          </p:cNvPr>
          <p:cNvSpPr>
            <a:spLocks noGrp="1"/>
          </p:cNvSpPr>
          <p:nvPr>
            <p:ph idx="1"/>
          </p:nvPr>
        </p:nvSpPr>
        <p:spPr/>
        <p:txBody>
          <a:bodyPr>
            <a:normAutofit fontScale="92500" lnSpcReduction="10000"/>
          </a:bodyPr>
          <a:lstStyle/>
          <a:p>
            <a:r>
              <a:rPr lang="en-GB" dirty="0"/>
              <a:t>Human trafficking is the recruitment, transportation, transfer, harbouring or receipt of people through force, fraud, coercion or deception, with the aim of exploiting them for profit. </a:t>
            </a:r>
          </a:p>
          <a:p>
            <a:r>
              <a:rPr lang="en-GB" dirty="0"/>
              <a:t>People who are trafficked are often groomed and forced into sexual exploitation, </a:t>
            </a:r>
          </a:p>
          <a:p>
            <a:r>
              <a:rPr lang="en-GB" dirty="0"/>
              <a:t>Tricked into accepting risky job offers and trapped in forced labour in building sites, farms or factories. </a:t>
            </a:r>
          </a:p>
          <a:p>
            <a:r>
              <a:rPr lang="en-GB" dirty="0"/>
              <a:t>You do not have to be transported across borders for trafficking to take place. Trafficking is defined by the movement of a person, and this can happen within a single country or even within a single community. </a:t>
            </a:r>
          </a:p>
        </p:txBody>
      </p:sp>
      <p:sp>
        <p:nvSpPr>
          <p:cNvPr id="4" name="TextBox 3">
            <a:extLst>
              <a:ext uri="{FF2B5EF4-FFF2-40B4-BE49-F238E27FC236}">
                <a16:creationId xmlns:a16="http://schemas.microsoft.com/office/drawing/2014/main" id="{1FD29024-7481-64C5-59A7-86F463CE281D}"/>
              </a:ext>
            </a:extLst>
          </p:cNvPr>
          <p:cNvSpPr txBox="1"/>
          <p:nvPr/>
        </p:nvSpPr>
        <p:spPr>
          <a:xfrm>
            <a:off x="7322973" y="6443146"/>
            <a:ext cx="4869027" cy="369332"/>
          </a:xfrm>
          <a:prstGeom prst="rect">
            <a:avLst/>
          </a:prstGeom>
          <a:noFill/>
        </p:spPr>
        <p:txBody>
          <a:bodyPr wrap="square" rtlCol="0">
            <a:spAutoFit/>
          </a:bodyPr>
          <a:lstStyle/>
          <a:p>
            <a:r>
              <a:rPr lang="en-GB" dirty="0"/>
              <a:t>(United Nations Office for Drugs and Crime, 2020)</a:t>
            </a:r>
          </a:p>
        </p:txBody>
      </p:sp>
    </p:spTree>
    <p:extLst>
      <p:ext uri="{BB962C8B-B14F-4D97-AF65-F5344CB8AC3E}">
        <p14:creationId xmlns:p14="http://schemas.microsoft.com/office/powerpoint/2010/main" val="3105212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F2C8F-4A55-E6E1-FA28-B71E3B6D3024}"/>
              </a:ext>
            </a:extLst>
          </p:cNvPr>
          <p:cNvSpPr>
            <a:spLocks noGrp="1"/>
          </p:cNvSpPr>
          <p:nvPr>
            <p:ph type="title"/>
          </p:nvPr>
        </p:nvSpPr>
        <p:spPr/>
        <p:txBody>
          <a:bodyPr/>
          <a:lstStyle/>
          <a:p>
            <a:r>
              <a:rPr lang="en-GB" dirty="0"/>
              <a:t>Human Trafficking: History, Beliefs, Practices </a:t>
            </a:r>
          </a:p>
        </p:txBody>
      </p:sp>
      <p:sp>
        <p:nvSpPr>
          <p:cNvPr id="3" name="Content Placeholder 2">
            <a:extLst>
              <a:ext uri="{FF2B5EF4-FFF2-40B4-BE49-F238E27FC236}">
                <a16:creationId xmlns:a16="http://schemas.microsoft.com/office/drawing/2014/main" id="{7C0C7F9F-C732-5EBF-D411-C79379F289B9}"/>
              </a:ext>
            </a:extLst>
          </p:cNvPr>
          <p:cNvSpPr>
            <a:spLocks noGrp="1"/>
          </p:cNvSpPr>
          <p:nvPr>
            <p:ph idx="1"/>
          </p:nvPr>
        </p:nvSpPr>
        <p:spPr/>
        <p:txBody>
          <a:bodyPr>
            <a:normAutofit/>
          </a:bodyPr>
          <a:lstStyle/>
          <a:p>
            <a:r>
              <a:rPr lang="en-GB" dirty="0"/>
              <a:t>Human Trafficking in Numbers:</a:t>
            </a:r>
          </a:p>
          <a:p>
            <a:endParaRPr lang="en-GB" dirty="0"/>
          </a:p>
          <a:p>
            <a:pPr lvl="1"/>
            <a:r>
              <a:rPr lang="en-GB" dirty="0"/>
              <a:t>50% of trafficking victims were trafficked into sexual exploitation and 38% for forced labour.</a:t>
            </a:r>
          </a:p>
          <a:p>
            <a:pPr lvl="1"/>
            <a:r>
              <a:rPr lang="en-GB" dirty="0"/>
              <a:t>67% of people trafficked for sexual exploitation are women. </a:t>
            </a:r>
          </a:p>
          <a:p>
            <a:pPr lvl="1"/>
            <a:r>
              <a:rPr lang="en-GB" dirty="0"/>
              <a:t>67% of people investigated or arrested for trafficking in persons are men, and 33% women. </a:t>
            </a:r>
          </a:p>
        </p:txBody>
      </p:sp>
      <p:sp>
        <p:nvSpPr>
          <p:cNvPr id="4" name="TextBox 3">
            <a:extLst>
              <a:ext uri="{FF2B5EF4-FFF2-40B4-BE49-F238E27FC236}">
                <a16:creationId xmlns:a16="http://schemas.microsoft.com/office/drawing/2014/main" id="{1FD29024-7481-64C5-59A7-86F463CE281D}"/>
              </a:ext>
            </a:extLst>
          </p:cNvPr>
          <p:cNvSpPr txBox="1"/>
          <p:nvPr/>
        </p:nvSpPr>
        <p:spPr>
          <a:xfrm>
            <a:off x="7322973" y="6443146"/>
            <a:ext cx="4869027" cy="369332"/>
          </a:xfrm>
          <a:prstGeom prst="rect">
            <a:avLst/>
          </a:prstGeom>
          <a:noFill/>
        </p:spPr>
        <p:txBody>
          <a:bodyPr wrap="square" rtlCol="0">
            <a:spAutoFit/>
          </a:bodyPr>
          <a:lstStyle/>
          <a:p>
            <a:r>
              <a:rPr lang="en-GB" dirty="0"/>
              <a:t>(United Nations Office for Drugs and Crime, 2020)</a:t>
            </a:r>
          </a:p>
        </p:txBody>
      </p:sp>
    </p:spTree>
    <p:extLst>
      <p:ext uri="{BB962C8B-B14F-4D97-AF65-F5344CB8AC3E}">
        <p14:creationId xmlns:p14="http://schemas.microsoft.com/office/powerpoint/2010/main" val="4150155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F2C8F-4A55-E6E1-FA28-B71E3B6D3024}"/>
              </a:ext>
            </a:extLst>
          </p:cNvPr>
          <p:cNvSpPr>
            <a:spLocks noGrp="1"/>
          </p:cNvSpPr>
          <p:nvPr>
            <p:ph type="title"/>
          </p:nvPr>
        </p:nvSpPr>
        <p:spPr/>
        <p:txBody>
          <a:bodyPr/>
          <a:lstStyle/>
          <a:p>
            <a:r>
              <a:rPr lang="en-GB" dirty="0"/>
              <a:t>Human Trafficking: History, Beliefs, Practices </a:t>
            </a:r>
          </a:p>
        </p:txBody>
      </p:sp>
      <p:sp>
        <p:nvSpPr>
          <p:cNvPr id="3" name="Content Placeholder 2">
            <a:extLst>
              <a:ext uri="{FF2B5EF4-FFF2-40B4-BE49-F238E27FC236}">
                <a16:creationId xmlns:a16="http://schemas.microsoft.com/office/drawing/2014/main" id="{7C0C7F9F-C732-5EBF-D411-C79379F289B9}"/>
              </a:ext>
            </a:extLst>
          </p:cNvPr>
          <p:cNvSpPr>
            <a:spLocks noGrp="1"/>
          </p:cNvSpPr>
          <p:nvPr>
            <p:ph idx="1"/>
          </p:nvPr>
        </p:nvSpPr>
        <p:spPr/>
        <p:txBody>
          <a:bodyPr>
            <a:normAutofit/>
          </a:bodyPr>
          <a:lstStyle/>
          <a:p>
            <a:r>
              <a:rPr lang="en-GB" dirty="0"/>
              <a:t>Human Trafficking is international organised crime, with the exploitation of human beings for profit at its heart. </a:t>
            </a:r>
          </a:p>
          <a:p>
            <a:r>
              <a:rPr lang="en-GB" dirty="0"/>
              <a:t>It is abuse of basic rights, with organised criminals preying on vulnerable people to make money. </a:t>
            </a:r>
          </a:p>
          <a:p>
            <a:r>
              <a:rPr lang="en-GB" dirty="0"/>
              <a:t>In most cases, victims are brought to the UK from abroad, but we know that trafficking also occurs within the UK and that children in particular are increasingly vulnerable to falling victim to exploitation. </a:t>
            </a:r>
          </a:p>
        </p:txBody>
      </p:sp>
      <p:sp>
        <p:nvSpPr>
          <p:cNvPr id="4" name="TextBox 3">
            <a:extLst>
              <a:ext uri="{FF2B5EF4-FFF2-40B4-BE49-F238E27FC236}">
                <a16:creationId xmlns:a16="http://schemas.microsoft.com/office/drawing/2014/main" id="{1FD29024-7481-64C5-59A7-86F463CE281D}"/>
              </a:ext>
            </a:extLst>
          </p:cNvPr>
          <p:cNvSpPr txBox="1"/>
          <p:nvPr/>
        </p:nvSpPr>
        <p:spPr>
          <a:xfrm>
            <a:off x="9639453" y="6443146"/>
            <a:ext cx="2552547" cy="369332"/>
          </a:xfrm>
          <a:prstGeom prst="rect">
            <a:avLst/>
          </a:prstGeom>
          <a:noFill/>
        </p:spPr>
        <p:txBody>
          <a:bodyPr wrap="square" rtlCol="0">
            <a:spAutoFit/>
          </a:bodyPr>
          <a:lstStyle/>
          <a:p>
            <a:r>
              <a:rPr lang="en-GB" dirty="0"/>
              <a:t>(HM, Government, 2011)</a:t>
            </a:r>
          </a:p>
        </p:txBody>
      </p:sp>
    </p:spTree>
    <p:extLst>
      <p:ext uri="{BB962C8B-B14F-4D97-AF65-F5344CB8AC3E}">
        <p14:creationId xmlns:p14="http://schemas.microsoft.com/office/powerpoint/2010/main" val="3235814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F2C8F-4A55-E6E1-FA28-B71E3B6D3024}"/>
              </a:ext>
            </a:extLst>
          </p:cNvPr>
          <p:cNvSpPr>
            <a:spLocks noGrp="1"/>
          </p:cNvSpPr>
          <p:nvPr>
            <p:ph type="title"/>
          </p:nvPr>
        </p:nvSpPr>
        <p:spPr/>
        <p:txBody>
          <a:bodyPr/>
          <a:lstStyle/>
          <a:p>
            <a:r>
              <a:rPr lang="en-GB" dirty="0"/>
              <a:t>Human Trafficking: History, Beliefs, Practices </a:t>
            </a:r>
          </a:p>
        </p:txBody>
      </p:sp>
      <p:sp>
        <p:nvSpPr>
          <p:cNvPr id="3" name="Content Placeholder 2">
            <a:extLst>
              <a:ext uri="{FF2B5EF4-FFF2-40B4-BE49-F238E27FC236}">
                <a16:creationId xmlns:a16="http://schemas.microsoft.com/office/drawing/2014/main" id="{7C0C7F9F-C732-5EBF-D411-C79379F289B9}"/>
              </a:ext>
            </a:extLst>
          </p:cNvPr>
          <p:cNvSpPr>
            <a:spLocks noGrp="1"/>
          </p:cNvSpPr>
          <p:nvPr>
            <p:ph idx="1"/>
          </p:nvPr>
        </p:nvSpPr>
        <p:spPr/>
        <p:txBody>
          <a:bodyPr>
            <a:normAutofit fontScale="85000" lnSpcReduction="20000"/>
          </a:bodyPr>
          <a:lstStyle/>
          <a:p>
            <a:r>
              <a:rPr lang="en-GB" dirty="0"/>
              <a:t>The United Nations Convention against Transnational Organised Crime (The Palermo Protocol) describes trafficking as:</a:t>
            </a:r>
          </a:p>
          <a:p>
            <a:endParaRPr lang="en-GB" dirty="0"/>
          </a:p>
          <a:p>
            <a:pPr marL="0" indent="0" algn="ctr">
              <a:buNone/>
            </a:pPr>
            <a:r>
              <a:rPr lang="en-GB" dirty="0"/>
              <a:t>‘the recruitment, transportation, transfer, harbouring or receipt of persons, by means of the threat or use of force or other forms of coercion, of abduction, of fraud, of deception, of the abuse of power or of a position of vulnerability or of the giving or receiving of payments or benefits to achieve the consent of a person having control over another person, for the purpose of exploitation. Exploitation shall include, at a minimum, the exploitation of the prostitution of others or other forms of sexual exploitation, forced labour or services, slavery or practices similar to slavery, servitude or the removal of organs’</a:t>
            </a:r>
          </a:p>
        </p:txBody>
      </p:sp>
      <p:sp>
        <p:nvSpPr>
          <p:cNvPr id="4" name="TextBox 3">
            <a:extLst>
              <a:ext uri="{FF2B5EF4-FFF2-40B4-BE49-F238E27FC236}">
                <a16:creationId xmlns:a16="http://schemas.microsoft.com/office/drawing/2014/main" id="{1FD29024-7481-64C5-59A7-86F463CE281D}"/>
              </a:ext>
            </a:extLst>
          </p:cNvPr>
          <p:cNvSpPr txBox="1"/>
          <p:nvPr/>
        </p:nvSpPr>
        <p:spPr>
          <a:xfrm>
            <a:off x="9639453" y="6443146"/>
            <a:ext cx="2552547" cy="369332"/>
          </a:xfrm>
          <a:prstGeom prst="rect">
            <a:avLst/>
          </a:prstGeom>
          <a:noFill/>
        </p:spPr>
        <p:txBody>
          <a:bodyPr wrap="square" rtlCol="0">
            <a:spAutoFit/>
          </a:bodyPr>
          <a:lstStyle/>
          <a:p>
            <a:r>
              <a:rPr lang="en-GB" dirty="0"/>
              <a:t>(HM, Government, 2011)</a:t>
            </a:r>
          </a:p>
        </p:txBody>
      </p:sp>
    </p:spTree>
    <p:extLst>
      <p:ext uri="{BB962C8B-B14F-4D97-AF65-F5344CB8AC3E}">
        <p14:creationId xmlns:p14="http://schemas.microsoft.com/office/powerpoint/2010/main" val="42731988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F2C8F-4A55-E6E1-FA28-B71E3B6D3024}"/>
              </a:ext>
            </a:extLst>
          </p:cNvPr>
          <p:cNvSpPr>
            <a:spLocks noGrp="1"/>
          </p:cNvSpPr>
          <p:nvPr>
            <p:ph type="title"/>
          </p:nvPr>
        </p:nvSpPr>
        <p:spPr/>
        <p:txBody>
          <a:bodyPr/>
          <a:lstStyle/>
          <a:p>
            <a:r>
              <a:rPr lang="en-GB" dirty="0"/>
              <a:t>Human Trafficking: History, Beliefs, Practices </a:t>
            </a:r>
          </a:p>
        </p:txBody>
      </p:sp>
      <p:sp>
        <p:nvSpPr>
          <p:cNvPr id="3" name="Content Placeholder 2">
            <a:extLst>
              <a:ext uri="{FF2B5EF4-FFF2-40B4-BE49-F238E27FC236}">
                <a16:creationId xmlns:a16="http://schemas.microsoft.com/office/drawing/2014/main" id="{7C0C7F9F-C732-5EBF-D411-C79379F289B9}"/>
              </a:ext>
            </a:extLst>
          </p:cNvPr>
          <p:cNvSpPr>
            <a:spLocks noGrp="1"/>
          </p:cNvSpPr>
          <p:nvPr>
            <p:ph idx="1"/>
          </p:nvPr>
        </p:nvSpPr>
        <p:spPr/>
        <p:txBody>
          <a:bodyPr>
            <a:normAutofit/>
          </a:bodyPr>
          <a:lstStyle/>
          <a:p>
            <a:r>
              <a:rPr lang="en-GB" dirty="0"/>
              <a:t>Historically, most adult victims identified were women trafficked for sexual exploitation.</a:t>
            </a:r>
          </a:p>
          <a:p>
            <a:r>
              <a:rPr lang="en-GB" dirty="0"/>
              <a:t>However, recent trends suggests that trafficking for labour exploitation could become more prevalent that other forms of trafficking. </a:t>
            </a:r>
          </a:p>
          <a:p>
            <a:r>
              <a:rPr lang="en-GB" dirty="0"/>
              <a:t>Child trafficking victims are brought to the UK for many purposes, including sexual exploitation, domestic servitude, benefit fraud, cannabis faming, street begging, theft and shop lifting. </a:t>
            </a:r>
          </a:p>
        </p:txBody>
      </p:sp>
      <p:sp>
        <p:nvSpPr>
          <p:cNvPr id="4" name="TextBox 3">
            <a:extLst>
              <a:ext uri="{FF2B5EF4-FFF2-40B4-BE49-F238E27FC236}">
                <a16:creationId xmlns:a16="http://schemas.microsoft.com/office/drawing/2014/main" id="{1FD29024-7481-64C5-59A7-86F463CE281D}"/>
              </a:ext>
            </a:extLst>
          </p:cNvPr>
          <p:cNvSpPr txBox="1"/>
          <p:nvPr/>
        </p:nvSpPr>
        <p:spPr>
          <a:xfrm>
            <a:off x="9639453" y="6443146"/>
            <a:ext cx="2552547" cy="369332"/>
          </a:xfrm>
          <a:prstGeom prst="rect">
            <a:avLst/>
          </a:prstGeom>
          <a:noFill/>
        </p:spPr>
        <p:txBody>
          <a:bodyPr wrap="square" rtlCol="0">
            <a:spAutoFit/>
          </a:bodyPr>
          <a:lstStyle/>
          <a:p>
            <a:r>
              <a:rPr lang="en-GB" dirty="0"/>
              <a:t>(HM, Government, 2011)</a:t>
            </a:r>
          </a:p>
        </p:txBody>
      </p:sp>
      <p:pic>
        <p:nvPicPr>
          <p:cNvPr id="1026" name="Picture 2" descr="Homeless immigrants beggar belief | Blogs | Comment | Express.co.uk">
            <a:extLst>
              <a:ext uri="{FF2B5EF4-FFF2-40B4-BE49-F238E27FC236}">
                <a16:creationId xmlns:a16="http://schemas.microsoft.com/office/drawing/2014/main" id="{190490CD-6937-8072-6936-ACE971EA71D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1733" y="1690688"/>
            <a:ext cx="2612524" cy="155009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pic>
        <p:nvPicPr>
          <p:cNvPr id="1028" name="Picture 4" descr="5 Best Complete Marijuana Grow Kits">
            <a:extLst>
              <a:ext uri="{FF2B5EF4-FFF2-40B4-BE49-F238E27FC236}">
                <a16:creationId xmlns:a16="http://schemas.microsoft.com/office/drawing/2014/main" id="{3D177BA1-90FB-C34F-570A-929CFDAB0E8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5504" y="3567430"/>
            <a:ext cx="2824982" cy="211575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14213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F2C8F-4A55-E6E1-FA28-B71E3B6D3024}"/>
              </a:ext>
            </a:extLst>
          </p:cNvPr>
          <p:cNvSpPr>
            <a:spLocks noGrp="1"/>
          </p:cNvSpPr>
          <p:nvPr>
            <p:ph type="title"/>
          </p:nvPr>
        </p:nvSpPr>
        <p:spPr>
          <a:xfrm>
            <a:off x="3780148" y="365125"/>
            <a:ext cx="7956222" cy="1325563"/>
          </a:xfrm>
        </p:spPr>
        <p:txBody>
          <a:bodyPr/>
          <a:lstStyle/>
          <a:p>
            <a:r>
              <a:rPr lang="en-GB" dirty="0"/>
              <a:t>Human Trafficking: History, Beliefs, Practices </a:t>
            </a:r>
          </a:p>
        </p:txBody>
      </p:sp>
      <p:sp>
        <p:nvSpPr>
          <p:cNvPr id="10" name="Content Placeholder 9">
            <a:extLst>
              <a:ext uri="{FF2B5EF4-FFF2-40B4-BE49-F238E27FC236}">
                <a16:creationId xmlns:a16="http://schemas.microsoft.com/office/drawing/2014/main" id="{AF9F3130-CB2A-1D7D-07D1-C869C5B2BCC0}"/>
              </a:ext>
            </a:extLst>
          </p:cNvPr>
          <p:cNvSpPr>
            <a:spLocks noGrp="1"/>
          </p:cNvSpPr>
          <p:nvPr>
            <p:ph idx="1"/>
          </p:nvPr>
        </p:nvSpPr>
        <p:spPr/>
        <p:txBody>
          <a:bodyPr/>
          <a:lstStyle/>
          <a:p>
            <a:r>
              <a:rPr lang="en-GB" dirty="0"/>
              <a:t>The greatest numbers of adult victims come to the UK from China, South East Asia, and Eastern Europe</a:t>
            </a:r>
          </a:p>
          <a:p>
            <a:r>
              <a:rPr lang="en-GB" dirty="0"/>
              <a:t>Child victims are trafficked in the greatest numbers from Vietnam, Nigeria, China, and Eastern Europe. </a:t>
            </a:r>
          </a:p>
          <a:p>
            <a:r>
              <a:rPr lang="en-GB" dirty="0"/>
              <a:t>However, it is a truly international crime, with potential victims from over 80 different countries referred to the National Referral Mechanism (NRM) since it’s inception and 47 different countries identified as sources of child trafficking to the UK by CEOP</a:t>
            </a:r>
          </a:p>
        </p:txBody>
      </p:sp>
      <p:sp>
        <p:nvSpPr>
          <p:cNvPr id="4" name="TextBox 3">
            <a:extLst>
              <a:ext uri="{FF2B5EF4-FFF2-40B4-BE49-F238E27FC236}">
                <a16:creationId xmlns:a16="http://schemas.microsoft.com/office/drawing/2014/main" id="{1FD29024-7481-64C5-59A7-86F463CE281D}"/>
              </a:ext>
            </a:extLst>
          </p:cNvPr>
          <p:cNvSpPr txBox="1"/>
          <p:nvPr/>
        </p:nvSpPr>
        <p:spPr>
          <a:xfrm>
            <a:off x="9639453" y="6443146"/>
            <a:ext cx="2552547" cy="369332"/>
          </a:xfrm>
          <a:prstGeom prst="rect">
            <a:avLst/>
          </a:prstGeom>
          <a:noFill/>
        </p:spPr>
        <p:txBody>
          <a:bodyPr wrap="square" rtlCol="0">
            <a:spAutoFit/>
          </a:bodyPr>
          <a:lstStyle/>
          <a:p>
            <a:r>
              <a:rPr lang="en-GB" dirty="0"/>
              <a:t>(HM, Government, 2011)</a:t>
            </a:r>
          </a:p>
        </p:txBody>
      </p:sp>
    </p:spTree>
    <p:extLst>
      <p:ext uri="{BB962C8B-B14F-4D97-AF65-F5344CB8AC3E}">
        <p14:creationId xmlns:p14="http://schemas.microsoft.com/office/powerpoint/2010/main" val="3460104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F2C8F-4A55-E6E1-FA28-B71E3B6D3024}"/>
              </a:ext>
            </a:extLst>
          </p:cNvPr>
          <p:cNvSpPr>
            <a:spLocks noGrp="1"/>
          </p:cNvSpPr>
          <p:nvPr>
            <p:ph type="title"/>
          </p:nvPr>
        </p:nvSpPr>
        <p:spPr>
          <a:xfrm>
            <a:off x="3780148" y="365125"/>
            <a:ext cx="7956222" cy="1325563"/>
          </a:xfrm>
        </p:spPr>
        <p:txBody>
          <a:bodyPr/>
          <a:lstStyle/>
          <a:p>
            <a:r>
              <a:rPr lang="en-GB" dirty="0"/>
              <a:t>Human Trafficking: History, Beliefs, Practices </a:t>
            </a:r>
          </a:p>
        </p:txBody>
      </p:sp>
      <p:sp>
        <p:nvSpPr>
          <p:cNvPr id="10" name="Content Placeholder 9">
            <a:extLst>
              <a:ext uri="{FF2B5EF4-FFF2-40B4-BE49-F238E27FC236}">
                <a16:creationId xmlns:a16="http://schemas.microsoft.com/office/drawing/2014/main" id="{AF9F3130-CB2A-1D7D-07D1-C869C5B2BCC0}"/>
              </a:ext>
            </a:extLst>
          </p:cNvPr>
          <p:cNvSpPr>
            <a:spLocks noGrp="1"/>
          </p:cNvSpPr>
          <p:nvPr>
            <p:ph idx="1"/>
          </p:nvPr>
        </p:nvSpPr>
        <p:spPr/>
        <p:txBody>
          <a:bodyPr>
            <a:normAutofit fontScale="92500" lnSpcReduction="10000"/>
          </a:bodyPr>
          <a:lstStyle/>
          <a:p>
            <a:r>
              <a:rPr lang="en-GB" dirty="0"/>
              <a:t>The hidden nature of trafficking makes it difficult to gain an accurate picture of its true scale and nature. </a:t>
            </a:r>
          </a:p>
          <a:p>
            <a:r>
              <a:rPr lang="en-GB" dirty="0"/>
              <a:t>Recent evidence has started to build a clearer picture of the numbers of victims in the UK. </a:t>
            </a:r>
          </a:p>
          <a:p>
            <a:r>
              <a:rPr lang="en-GB" dirty="0"/>
              <a:t>Project Acumen, A study by the Chief Association of Chief Police Officers (ACPO) estimates that there are at least 2,600 female adult victims of trafficking for sexual exploitation in England and Wales. </a:t>
            </a:r>
          </a:p>
          <a:p>
            <a:r>
              <a:rPr lang="en-GB" dirty="0"/>
              <a:t>Reports from the Child Exploitation and Online Protection Centre suggest that there are on average around 300 child trafficking victims in the UK per annum with 322 potential child victims referred to the NRM between 1 April 2009 and 31 December 2010. </a:t>
            </a:r>
          </a:p>
        </p:txBody>
      </p:sp>
      <p:sp>
        <p:nvSpPr>
          <p:cNvPr id="4" name="TextBox 3">
            <a:extLst>
              <a:ext uri="{FF2B5EF4-FFF2-40B4-BE49-F238E27FC236}">
                <a16:creationId xmlns:a16="http://schemas.microsoft.com/office/drawing/2014/main" id="{1FD29024-7481-64C5-59A7-86F463CE281D}"/>
              </a:ext>
            </a:extLst>
          </p:cNvPr>
          <p:cNvSpPr txBox="1"/>
          <p:nvPr/>
        </p:nvSpPr>
        <p:spPr>
          <a:xfrm>
            <a:off x="9639453" y="6443146"/>
            <a:ext cx="2552547" cy="369332"/>
          </a:xfrm>
          <a:prstGeom prst="rect">
            <a:avLst/>
          </a:prstGeom>
          <a:noFill/>
        </p:spPr>
        <p:txBody>
          <a:bodyPr wrap="square" rtlCol="0">
            <a:spAutoFit/>
          </a:bodyPr>
          <a:lstStyle/>
          <a:p>
            <a:r>
              <a:rPr lang="en-GB" dirty="0"/>
              <a:t>(HM, Government, 2011)</a:t>
            </a:r>
          </a:p>
        </p:txBody>
      </p:sp>
    </p:spTree>
    <p:extLst>
      <p:ext uri="{BB962C8B-B14F-4D97-AF65-F5344CB8AC3E}">
        <p14:creationId xmlns:p14="http://schemas.microsoft.com/office/powerpoint/2010/main" val="4041736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F2C8F-4A55-E6E1-FA28-B71E3B6D3024}"/>
              </a:ext>
            </a:extLst>
          </p:cNvPr>
          <p:cNvSpPr>
            <a:spLocks noGrp="1"/>
          </p:cNvSpPr>
          <p:nvPr>
            <p:ph type="title"/>
          </p:nvPr>
        </p:nvSpPr>
        <p:spPr>
          <a:xfrm>
            <a:off x="3780148" y="365125"/>
            <a:ext cx="7956222" cy="1325563"/>
          </a:xfrm>
        </p:spPr>
        <p:txBody>
          <a:bodyPr/>
          <a:lstStyle/>
          <a:p>
            <a:r>
              <a:rPr lang="en-GB" dirty="0"/>
              <a:t>Human Trafficking: History, Beliefs, Practices </a:t>
            </a:r>
          </a:p>
        </p:txBody>
      </p:sp>
      <p:sp>
        <p:nvSpPr>
          <p:cNvPr id="10" name="Content Placeholder 9">
            <a:extLst>
              <a:ext uri="{FF2B5EF4-FFF2-40B4-BE49-F238E27FC236}">
                <a16:creationId xmlns:a16="http://schemas.microsoft.com/office/drawing/2014/main" id="{AF9F3130-CB2A-1D7D-07D1-C869C5B2BCC0}"/>
              </a:ext>
            </a:extLst>
          </p:cNvPr>
          <p:cNvSpPr>
            <a:spLocks noGrp="1"/>
          </p:cNvSpPr>
          <p:nvPr>
            <p:ph idx="1"/>
          </p:nvPr>
        </p:nvSpPr>
        <p:spPr>
          <a:xfrm>
            <a:off x="3168074" y="1980266"/>
            <a:ext cx="3762274" cy="4462880"/>
          </a:xfrm>
        </p:spPr>
        <p:txBody>
          <a:bodyPr>
            <a:normAutofit fontScale="92500"/>
          </a:bodyPr>
          <a:lstStyle/>
          <a:p>
            <a:r>
              <a:rPr lang="en-GB" dirty="0"/>
              <a:t>In contrast the UK’s human trafficking victim identification and support framework, the National Referral Mechanism (NRM), recorded 1,254 potential victims of trafficking in the UK referred from 1 April 2009 to 31 December 2010</a:t>
            </a:r>
          </a:p>
        </p:txBody>
      </p:sp>
      <p:sp>
        <p:nvSpPr>
          <p:cNvPr id="4" name="TextBox 3">
            <a:extLst>
              <a:ext uri="{FF2B5EF4-FFF2-40B4-BE49-F238E27FC236}">
                <a16:creationId xmlns:a16="http://schemas.microsoft.com/office/drawing/2014/main" id="{1FD29024-7481-64C5-59A7-86F463CE281D}"/>
              </a:ext>
            </a:extLst>
          </p:cNvPr>
          <p:cNvSpPr txBox="1"/>
          <p:nvPr/>
        </p:nvSpPr>
        <p:spPr>
          <a:xfrm>
            <a:off x="9639453" y="6443146"/>
            <a:ext cx="2552547" cy="369332"/>
          </a:xfrm>
          <a:prstGeom prst="rect">
            <a:avLst/>
          </a:prstGeom>
          <a:noFill/>
        </p:spPr>
        <p:txBody>
          <a:bodyPr wrap="square" rtlCol="0">
            <a:spAutoFit/>
          </a:bodyPr>
          <a:lstStyle/>
          <a:p>
            <a:r>
              <a:rPr lang="en-GB" dirty="0"/>
              <a:t>(HM, Government, 2011)</a:t>
            </a:r>
          </a:p>
        </p:txBody>
      </p:sp>
      <p:pic>
        <p:nvPicPr>
          <p:cNvPr id="5" name="Picture 4">
            <a:extLst>
              <a:ext uri="{FF2B5EF4-FFF2-40B4-BE49-F238E27FC236}">
                <a16:creationId xmlns:a16="http://schemas.microsoft.com/office/drawing/2014/main" id="{D5521708-B9B3-21D9-05C4-06DABFC9F229}"/>
              </a:ext>
            </a:extLst>
          </p:cNvPr>
          <p:cNvPicPr>
            <a:picLocks noChangeAspect="1"/>
          </p:cNvPicPr>
          <p:nvPr/>
        </p:nvPicPr>
        <p:blipFill>
          <a:blip r:embed="rId2"/>
          <a:stretch>
            <a:fillRect/>
          </a:stretch>
        </p:blipFill>
        <p:spPr>
          <a:xfrm>
            <a:off x="6930347" y="2172771"/>
            <a:ext cx="5026774" cy="3361755"/>
          </a:xfrm>
          <a:prstGeom prst="rect">
            <a:avLst/>
          </a:prstGeom>
        </p:spPr>
      </p:pic>
    </p:spTree>
    <p:extLst>
      <p:ext uri="{BB962C8B-B14F-4D97-AF65-F5344CB8AC3E}">
        <p14:creationId xmlns:p14="http://schemas.microsoft.com/office/powerpoint/2010/main" val="1744327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F2C8F-4A55-E6E1-FA28-B71E3B6D3024}"/>
              </a:ext>
            </a:extLst>
          </p:cNvPr>
          <p:cNvSpPr>
            <a:spLocks noGrp="1"/>
          </p:cNvSpPr>
          <p:nvPr>
            <p:ph type="title"/>
          </p:nvPr>
        </p:nvSpPr>
        <p:spPr>
          <a:xfrm>
            <a:off x="3780148" y="365125"/>
            <a:ext cx="7956222" cy="1325563"/>
          </a:xfrm>
        </p:spPr>
        <p:txBody>
          <a:bodyPr/>
          <a:lstStyle/>
          <a:p>
            <a:r>
              <a:rPr lang="en-GB" dirty="0"/>
              <a:t>Human Trafficking: History, Beliefs, Practices </a:t>
            </a:r>
          </a:p>
        </p:txBody>
      </p:sp>
      <p:sp>
        <p:nvSpPr>
          <p:cNvPr id="10" name="Content Placeholder 9">
            <a:extLst>
              <a:ext uri="{FF2B5EF4-FFF2-40B4-BE49-F238E27FC236}">
                <a16:creationId xmlns:a16="http://schemas.microsoft.com/office/drawing/2014/main" id="{AF9F3130-CB2A-1D7D-07D1-C869C5B2BCC0}"/>
              </a:ext>
            </a:extLst>
          </p:cNvPr>
          <p:cNvSpPr>
            <a:spLocks noGrp="1"/>
          </p:cNvSpPr>
          <p:nvPr>
            <p:ph idx="1"/>
          </p:nvPr>
        </p:nvSpPr>
        <p:spPr/>
        <p:txBody>
          <a:bodyPr>
            <a:normAutofit lnSpcReduction="10000"/>
          </a:bodyPr>
          <a:lstStyle/>
          <a:p>
            <a:r>
              <a:rPr lang="en-GB" dirty="0"/>
              <a:t>Victims may travel to the UK willingly, in the belief that they are destined for a better life, including aid work and may start their journey believing they are economic migrants, either legally or illegally.</a:t>
            </a:r>
          </a:p>
          <a:p>
            <a:r>
              <a:rPr lang="en-GB" dirty="0"/>
              <a:t>They may also believe that the people arranging their passage and papers are merely facilitators, helping with their journey, rather than people who aim to exploit them. </a:t>
            </a:r>
          </a:p>
          <a:p>
            <a:r>
              <a:rPr lang="en-GB" dirty="0"/>
              <a:t>In other cases, victims may start their journey independently and come to rely on facilitators along different stages of their journey to arrange papers and transportation. </a:t>
            </a:r>
          </a:p>
        </p:txBody>
      </p:sp>
      <p:sp>
        <p:nvSpPr>
          <p:cNvPr id="4" name="TextBox 3">
            <a:extLst>
              <a:ext uri="{FF2B5EF4-FFF2-40B4-BE49-F238E27FC236}">
                <a16:creationId xmlns:a16="http://schemas.microsoft.com/office/drawing/2014/main" id="{1FD29024-7481-64C5-59A7-86F463CE281D}"/>
              </a:ext>
            </a:extLst>
          </p:cNvPr>
          <p:cNvSpPr txBox="1"/>
          <p:nvPr/>
        </p:nvSpPr>
        <p:spPr>
          <a:xfrm>
            <a:off x="9639453" y="6443146"/>
            <a:ext cx="2552547" cy="369332"/>
          </a:xfrm>
          <a:prstGeom prst="rect">
            <a:avLst/>
          </a:prstGeom>
          <a:noFill/>
        </p:spPr>
        <p:txBody>
          <a:bodyPr wrap="square" rtlCol="0">
            <a:spAutoFit/>
          </a:bodyPr>
          <a:lstStyle/>
          <a:p>
            <a:r>
              <a:rPr lang="en-GB" dirty="0"/>
              <a:t>(HM, Government, 2011)</a:t>
            </a:r>
          </a:p>
        </p:txBody>
      </p:sp>
    </p:spTree>
    <p:extLst>
      <p:ext uri="{BB962C8B-B14F-4D97-AF65-F5344CB8AC3E}">
        <p14:creationId xmlns:p14="http://schemas.microsoft.com/office/powerpoint/2010/main" val="2821161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F2C8F-4A55-E6E1-FA28-B71E3B6D3024}"/>
              </a:ext>
            </a:extLst>
          </p:cNvPr>
          <p:cNvSpPr>
            <a:spLocks noGrp="1"/>
          </p:cNvSpPr>
          <p:nvPr>
            <p:ph type="title"/>
          </p:nvPr>
        </p:nvSpPr>
        <p:spPr>
          <a:xfrm>
            <a:off x="3780148" y="365125"/>
            <a:ext cx="7956222" cy="1325563"/>
          </a:xfrm>
        </p:spPr>
        <p:txBody>
          <a:bodyPr/>
          <a:lstStyle/>
          <a:p>
            <a:r>
              <a:rPr lang="en-GB" dirty="0"/>
              <a:t>Human Trafficking: History, Beliefs, Practices </a:t>
            </a:r>
          </a:p>
        </p:txBody>
      </p:sp>
      <p:sp>
        <p:nvSpPr>
          <p:cNvPr id="10" name="Content Placeholder 9">
            <a:extLst>
              <a:ext uri="{FF2B5EF4-FFF2-40B4-BE49-F238E27FC236}">
                <a16:creationId xmlns:a16="http://schemas.microsoft.com/office/drawing/2014/main" id="{AF9F3130-CB2A-1D7D-07D1-C869C5B2BCC0}"/>
              </a:ext>
            </a:extLst>
          </p:cNvPr>
          <p:cNvSpPr>
            <a:spLocks noGrp="1"/>
          </p:cNvSpPr>
          <p:nvPr>
            <p:ph idx="1"/>
          </p:nvPr>
        </p:nvSpPr>
        <p:spPr/>
        <p:txBody>
          <a:bodyPr>
            <a:normAutofit/>
          </a:bodyPr>
          <a:lstStyle/>
          <a:p>
            <a:r>
              <a:rPr lang="en-GB" dirty="0"/>
              <a:t>The UN Human Rights Office addresses the issue of trafficking through the lens of the human rights-based approach. </a:t>
            </a:r>
          </a:p>
          <a:p>
            <a:r>
              <a:rPr lang="en-GB" dirty="0"/>
              <a:t>This approach stems from international human rights conventions and other international legal frameworks on trafficking </a:t>
            </a:r>
          </a:p>
          <a:p>
            <a:r>
              <a:rPr lang="en-GB" dirty="0"/>
              <a:t>It is conceptualised in the recommended principles and guidelines on Human Rights and Human Trafficking. </a:t>
            </a:r>
          </a:p>
        </p:txBody>
      </p:sp>
      <p:sp>
        <p:nvSpPr>
          <p:cNvPr id="4" name="TextBox 3">
            <a:extLst>
              <a:ext uri="{FF2B5EF4-FFF2-40B4-BE49-F238E27FC236}">
                <a16:creationId xmlns:a16="http://schemas.microsoft.com/office/drawing/2014/main" id="{1FD29024-7481-64C5-59A7-86F463CE281D}"/>
              </a:ext>
            </a:extLst>
          </p:cNvPr>
          <p:cNvSpPr txBox="1"/>
          <p:nvPr/>
        </p:nvSpPr>
        <p:spPr>
          <a:xfrm>
            <a:off x="10746358" y="6443146"/>
            <a:ext cx="1445642" cy="369332"/>
          </a:xfrm>
          <a:prstGeom prst="rect">
            <a:avLst/>
          </a:prstGeom>
          <a:noFill/>
        </p:spPr>
        <p:txBody>
          <a:bodyPr wrap="square" rtlCol="0">
            <a:spAutoFit/>
          </a:bodyPr>
          <a:lstStyle/>
          <a:p>
            <a:r>
              <a:rPr lang="en-GB" dirty="0"/>
              <a:t>(OHCHR, </a:t>
            </a:r>
            <a:r>
              <a:rPr lang="en-GB" dirty="0" err="1"/>
              <a:t>nd</a:t>
            </a:r>
            <a:r>
              <a:rPr lang="en-GB" dirty="0"/>
              <a:t>)</a:t>
            </a:r>
          </a:p>
        </p:txBody>
      </p:sp>
    </p:spTree>
    <p:extLst>
      <p:ext uri="{BB962C8B-B14F-4D97-AF65-F5344CB8AC3E}">
        <p14:creationId xmlns:p14="http://schemas.microsoft.com/office/powerpoint/2010/main" val="3341255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F2C8F-4A55-E6E1-FA28-B71E3B6D3024}"/>
              </a:ext>
            </a:extLst>
          </p:cNvPr>
          <p:cNvSpPr>
            <a:spLocks noGrp="1"/>
          </p:cNvSpPr>
          <p:nvPr>
            <p:ph type="title"/>
          </p:nvPr>
        </p:nvSpPr>
        <p:spPr>
          <a:xfrm>
            <a:off x="3780148" y="365125"/>
            <a:ext cx="7956222" cy="1325563"/>
          </a:xfrm>
        </p:spPr>
        <p:txBody>
          <a:bodyPr/>
          <a:lstStyle/>
          <a:p>
            <a:r>
              <a:rPr lang="en-GB" dirty="0"/>
              <a:t>Human Trafficking: History, Beliefs, Practices </a:t>
            </a:r>
          </a:p>
        </p:txBody>
      </p:sp>
      <p:sp>
        <p:nvSpPr>
          <p:cNvPr id="10" name="Content Placeholder 9">
            <a:extLst>
              <a:ext uri="{FF2B5EF4-FFF2-40B4-BE49-F238E27FC236}">
                <a16:creationId xmlns:a16="http://schemas.microsoft.com/office/drawing/2014/main" id="{AF9F3130-CB2A-1D7D-07D1-C869C5B2BCC0}"/>
              </a:ext>
            </a:extLst>
          </p:cNvPr>
          <p:cNvSpPr>
            <a:spLocks noGrp="1"/>
          </p:cNvSpPr>
          <p:nvPr>
            <p:ph idx="1"/>
          </p:nvPr>
        </p:nvSpPr>
        <p:spPr/>
        <p:txBody>
          <a:bodyPr>
            <a:normAutofit/>
          </a:bodyPr>
          <a:lstStyle/>
          <a:p>
            <a:r>
              <a:rPr lang="en-GB" dirty="0"/>
              <a:t>Since 2000, OHCHR has been successful in promoting this approach. The efforts made are focussed on three main areas:</a:t>
            </a:r>
          </a:p>
          <a:p>
            <a:endParaRPr lang="en-GB" dirty="0"/>
          </a:p>
          <a:p>
            <a:pPr lvl="1"/>
            <a:r>
              <a:rPr lang="en-GB" dirty="0"/>
              <a:t>Capacity Development</a:t>
            </a:r>
          </a:p>
          <a:p>
            <a:pPr lvl="1"/>
            <a:r>
              <a:rPr lang="en-GB" dirty="0"/>
              <a:t>Research and Knowledge production </a:t>
            </a:r>
          </a:p>
          <a:p>
            <a:pPr lvl="1"/>
            <a:r>
              <a:rPr lang="en-GB" dirty="0"/>
              <a:t>Partnerships </a:t>
            </a:r>
          </a:p>
          <a:p>
            <a:pPr lvl="1"/>
            <a:endParaRPr lang="en-GB" dirty="0"/>
          </a:p>
          <a:p>
            <a:r>
              <a:rPr lang="en-GB" dirty="0"/>
              <a:t>We will now explore each of these in turn. </a:t>
            </a:r>
          </a:p>
        </p:txBody>
      </p:sp>
      <p:sp>
        <p:nvSpPr>
          <p:cNvPr id="3" name="TextBox 2">
            <a:extLst>
              <a:ext uri="{FF2B5EF4-FFF2-40B4-BE49-F238E27FC236}">
                <a16:creationId xmlns:a16="http://schemas.microsoft.com/office/drawing/2014/main" id="{25EFED87-7CB3-2946-DCFD-D44A7405A106}"/>
              </a:ext>
            </a:extLst>
          </p:cNvPr>
          <p:cNvSpPr txBox="1"/>
          <p:nvPr/>
        </p:nvSpPr>
        <p:spPr>
          <a:xfrm>
            <a:off x="10746358" y="6443146"/>
            <a:ext cx="1445642" cy="369332"/>
          </a:xfrm>
          <a:prstGeom prst="rect">
            <a:avLst/>
          </a:prstGeom>
          <a:noFill/>
        </p:spPr>
        <p:txBody>
          <a:bodyPr wrap="square" rtlCol="0">
            <a:spAutoFit/>
          </a:bodyPr>
          <a:lstStyle/>
          <a:p>
            <a:r>
              <a:rPr lang="en-GB" dirty="0"/>
              <a:t>(OHCHR, </a:t>
            </a:r>
            <a:r>
              <a:rPr lang="en-GB" dirty="0" err="1"/>
              <a:t>nd</a:t>
            </a:r>
            <a:r>
              <a:rPr lang="en-GB" dirty="0"/>
              <a:t>)</a:t>
            </a:r>
          </a:p>
        </p:txBody>
      </p:sp>
    </p:spTree>
    <p:extLst>
      <p:ext uri="{BB962C8B-B14F-4D97-AF65-F5344CB8AC3E}">
        <p14:creationId xmlns:p14="http://schemas.microsoft.com/office/powerpoint/2010/main" val="435500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F2C8F-4A55-E6E1-FA28-B71E3B6D3024}"/>
              </a:ext>
            </a:extLst>
          </p:cNvPr>
          <p:cNvSpPr>
            <a:spLocks noGrp="1"/>
          </p:cNvSpPr>
          <p:nvPr>
            <p:ph type="title"/>
          </p:nvPr>
        </p:nvSpPr>
        <p:spPr>
          <a:xfrm>
            <a:off x="3780148" y="365125"/>
            <a:ext cx="7956222" cy="1325563"/>
          </a:xfrm>
        </p:spPr>
        <p:txBody>
          <a:bodyPr/>
          <a:lstStyle/>
          <a:p>
            <a:r>
              <a:rPr lang="en-GB" dirty="0"/>
              <a:t>Human Trafficking: History, Beliefs, Practices </a:t>
            </a:r>
          </a:p>
        </p:txBody>
      </p:sp>
      <p:sp>
        <p:nvSpPr>
          <p:cNvPr id="10" name="Content Placeholder 9">
            <a:extLst>
              <a:ext uri="{FF2B5EF4-FFF2-40B4-BE49-F238E27FC236}">
                <a16:creationId xmlns:a16="http://schemas.microsoft.com/office/drawing/2014/main" id="{AF9F3130-CB2A-1D7D-07D1-C869C5B2BCC0}"/>
              </a:ext>
            </a:extLst>
          </p:cNvPr>
          <p:cNvSpPr>
            <a:spLocks noGrp="1"/>
          </p:cNvSpPr>
          <p:nvPr>
            <p:ph idx="1"/>
          </p:nvPr>
        </p:nvSpPr>
        <p:spPr/>
        <p:txBody>
          <a:bodyPr>
            <a:normAutofit/>
          </a:bodyPr>
          <a:lstStyle/>
          <a:p>
            <a:r>
              <a:rPr lang="en-GB" dirty="0"/>
              <a:t>Capacity Development</a:t>
            </a:r>
          </a:p>
          <a:p>
            <a:pPr lvl="1"/>
            <a:endParaRPr lang="en-GB" dirty="0"/>
          </a:p>
          <a:p>
            <a:pPr lvl="1"/>
            <a:r>
              <a:rPr lang="en-GB" dirty="0"/>
              <a:t>The OHCHR build the capacity of Member States to ensure that their laws, policies and administrative regulations comply with international human rights standards in human trafficking. </a:t>
            </a:r>
          </a:p>
          <a:p>
            <a:pPr lvl="1"/>
            <a:r>
              <a:rPr lang="en-GB" dirty="0"/>
              <a:t>Over the past decade, the office has assisted countries in Central Europe, the Middle East and North Africa to achieve positive steps in integrating human rights in their responses to trafficking. </a:t>
            </a:r>
          </a:p>
          <a:p>
            <a:pPr lvl="1"/>
            <a:r>
              <a:rPr lang="en-GB" dirty="0"/>
              <a:t>The OHCHR also raise awareness </a:t>
            </a:r>
          </a:p>
        </p:txBody>
      </p:sp>
      <p:sp>
        <p:nvSpPr>
          <p:cNvPr id="3" name="TextBox 2">
            <a:extLst>
              <a:ext uri="{FF2B5EF4-FFF2-40B4-BE49-F238E27FC236}">
                <a16:creationId xmlns:a16="http://schemas.microsoft.com/office/drawing/2014/main" id="{25EFED87-7CB3-2946-DCFD-D44A7405A106}"/>
              </a:ext>
            </a:extLst>
          </p:cNvPr>
          <p:cNvSpPr txBox="1"/>
          <p:nvPr/>
        </p:nvSpPr>
        <p:spPr>
          <a:xfrm>
            <a:off x="10746358" y="6443146"/>
            <a:ext cx="1445642" cy="369332"/>
          </a:xfrm>
          <a:prstGeom prst="rect">
            <a:avLst/>
          </a:prstGeom>
          <a:noFill/>
        </p:spPr>
        <p:txBody>
          <a:bodyPr wrap="square" rtlCol="0">
            <a:spAutoFit/>
          </a:bodyPr>
          <a:lstStyle/>
          <a:p>
            <a:r>
              <a:rPr lang="en-GB" dirty="0"/>
              <a:t>(OHCHR, </a:t>
            </a:r>
            <a:r>
              <a:rPr lang="en-GB" dirty="0" err="1"/>
              <a:t>nd</a:t>
            </a:r>
            <a:r>
              <a:rPr lang="en-GB" dirty="0"/>
              <a:t>)</a:t>
            </a:r>
          </a:p>
        </p:txBody>
      </p:sp>
    </p:spTree>
    <p:extLst>
      <p:ext uri="{BB962C8B-B14F-4D97-AF65-F5344CB8AC3E}">
        <p14:creationId xmlns:p14="http://schemas.microsoft.com/office/powerpoint/2010/main" val="4555408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F2C8F-4A55-E6E1-FA28-B71E3B6D3024}"/>
              </a:ext>
            </a:extLst>
          </p:cNvPr>
          <p:cNvSpPr>
            <a:spLocks noGrp="1"/>
          </p:cNvSpPr>
          <p:nvPr>
            <p:ph type="title"/>
          </p:nvPr>
        </p:nvSpPr>
        <p:spPr>
          <a:xfrm>
            <a:off x="3780148" y="365125"/>
            <a:ext cx="7956222" cy="1325563"/>
          </a:xfrm>
        </p:spPr>
        <p:txBody>
          <a:bodyPr/>
          <a:lstStyle/>
          <a:p>
            <a:r>
              <a:rPr lang="en-GB" dirty="0"/>
              <a:t>Human Trafficking: History, Beliefs, Practices </a:t>
            </a:r>
          </a:p>
        </p:txBody>
      </p:sp>
      <p:sp>
        <p:nvSpPr>
          <p:cNvPr id="10" name="Content Placeholder 9">
            <a:extLst>
              <a:ext uri="{FF2B5EF4-FFF2-40B4-BE49-F238E27FC236}">
                <a16:creationId xmlns:a16="http://schemas.microsoft.com/office/drawing/2014/main" id="{AF9F3130-CB2A-1D7D-07D1-C869C5B2BCC0}"/>
              </a:ext>
            </a:extLst>
          </p:cNvPr>
          <p:cNvSpPr>
            <a:spLocks noGrp="1"/>
          </p:cNvSpPr>
          <p:nvPr>
            <p:ph idx="1"/>
          </p:nvPr>
        </p:nvSpPr>
        <p:spPr/>
        <p:txBody>
          <a:bodyPr>
            <a:normAutofit/>
          </a:bodyPr>
          <a:lstStyle/>
          <a:p>
            <a:r>
              <a:rPr lang="en-GB" dirty="0"/>
              <a:t>Research and Knowledge Production </a:t>
            </a:r>
          </a:p>
          <a:p>
            <a:pPr lvl="1"/>
            <a:endParaRPr lang="en-GB" dirty="0"/>
          </a:p>
          <a:p>
            <a:pPr lvl="1"/>
            <a:r>
              <a:rPr lang="en-GB" dirty="0"/>
              <a:t>Even though a solid legal and policy framework to combat trafficking in persons is in place at the international level, there are still many grey zones with regards to trafficking and the most efficient means to eliminate it. </a:t>
            </a:r>
          </a:p>
          <a:p>
            <a:pPr lvl="1"/>
            <a:r>
              <a:rPr lang="en-GB" dirty="0"/>
              <a:t>The UN Human Rights Office is committed to contribute to further research and knowledge production on emerging and under-researched issues. </a:t>
            </a:r>
          </a:p>
          <a:p>
            <a:pPr marL="457200" lvl="1" indent="0">
              <a:buNone/>
            </a:pPr>
            <a:endParaRPr lang="en-GB" dirty="0"/>
          </a:p>
        </p:txBody>
      </p:sp>
      <p:sp>
        <p:nvSpPr>
          <p:cNvPr id="3" name="TextBox 2">
            <a:extLst>
              <a:ext uri="{FF2B5EF4-FFF2-40B4-BE49-F238E27FC236}">
                <a16:creationId xmlns:a16="http://schemas.microsoft.com/office/drawing/2014/main" id="{25EFED87-7CB3-2946-DCFD-D44A7405A106}"/>
              </a:ext>
            </a:extLst>
          </p:cNvPr>
          <p:cNvSpPr txBox="1"/>
          <p:nvPr/>
        </p:nvSpPr>
        <p:spPr>
          <a:xfrm>
            <a:off x="10746358" y="6443146"/>
            <a:ext cx="1445642" cy="369332"/>
          </a:xfrm>
          <a:prstGeom prst="rect">
            <a:avLst/>
          </a:prstGeom>
          <a:noFill/>
        </p:spPr>
        <p:txBody>
          <a:bodyPr wrap="square" rtlCol="0">
            <a:spAutoFit/>
          </a:bodyPr>
          <a:lstStyle/>
          <a:p>
            <a:r>
              <a:rPr lang="en-GB" dirty="0"/>
              <a:t>(OHCHR, </a:t>
            </a:r>
            <a:r>
              <a:rPr lang="en-GB" dirty="0" err="1"/>
              <a:t>nd</a:t>
            </a:r>
            <a:r>
              <a:rPr lang="en-GB" dirty="0"/>
              <a:t>)</a:t>
            </a:r>
          </a:p>
        </p:txBody>
      </p:sp>
    </p:spTree>
    <p:extLst>
      <p:ext uri="{BB962C8B-B14F-4D97-AF65-F5344CB8AC3E}">
        <p14:creationId xmlns:p14="http://schemas.microsoft.com/office/powerpoint/2010/main" val="3477530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F2C8F-4A55-E6E1-FA28-B71E3B6D3024}"/>
              </a:ext>
            </a:extLst>
          </p:cNvPr>
          <p:cNvSpPr>
            <a:spLocks noGrp="1"/>
          </p:cNvSpPr>
          <p:nvPr>
            <p:ph type="title"/>
          </p:nvPr>
        </p:nvSpPr>
        <p:spPr>
          <a:xfrm>
            <a:off x="3780148" y="365125"/>
            <a:ext cx="7956222" cy="1325563"/>
          </a:xfrm>
        </p:spPr>
        <p:txBody>
          <a:bodyPr/>
          <a:lstStyle/>
          <a:p>
            <a:r>
              <a:rPr lang="en-GB" dirty="0"/>
              <a:t>Human Trafficking: History, Beliefs, Practices </a:t>
            </a:r>
          </a:p>
        </p:txBody>
      </p:sp>
      <p:sp>
        <p:nvSpPr>
          <p:cNvPr id="10" name="Content Placeholder 9">
            <a:extLst>
              <a:ext uri="{FF2B5EF4-FFF2-40B4-BE49-F238E27FC236}">
                <a16:creationId xmlns:a16="http://schemas.microsoft.com/office/drawing/2014/main" id="{AF9F3130-CB2A-1D7D-07D1-C869C5B2BCC0}"/>
              </a:ext>
            </a:extLst>
          </p:cNvPr>
          <p:cNvSpPr>
            <a:spLocks noGrp="1"/>
          </p:cNvSpPr>
          <p:nvPr>
            <p:ph idx="1"/>
          </p:nvPr>
        </p:nvSpPr>
        <p:spPr>
          <a:xfrm>
            <a:off x="3144253" y="1594769"/>
            <a:ext cx="9047747" cy="5263231"/>
          </a:xfrm>
        </p:spPr>
        <p:txBody>
          <a:bodyPr>
            <a:normAutofit fontScale="77500" lnSpcReduction="20000"/>
          </a:bodyPr>
          <a:lstStyle/>
          <a:p>
            <a:r>
              <a:rPr lang="en-GB" dirty="0"/>
              <a:t>Research and Knowledge Production </a:t>
            </a:r>
          </a:p>
          <a:p>
            <a:pPr lvl="1"/>
            <a:endParaRPr lang="en-GB" dirty="0"/>
          </a:p>
          <a:p>
            <a:r>
              <a:rPr lang="en-GB" b="1" dirty="0"/>
              <a:t>Guidelines on human rights and trafficking for the purpose of organ removal</a:t>
            </a:r>
            <a:r>
              <a:rPr lang="en-GB" dirty="0"/>
              <a:t>. The </a:t>
            </a:r>
            <a:r>
              <a:rPr lang="en-GB" b="1" dirty="0">
                <a:hlinkClick r:id="rId2"/>
              </a:rPr>
              <a:t>GA resolution A/71/L.80</a:t>
            </a:r>
            <a:r>
              <a:rPr lang="en-GB" dirty="0"/>
              <a:t> mandates OHCHR, in collaboration with WHO and UNODC, to develop international guidelines on the health, criminal and human rights aspects relating to trafficking in persons for the purpose of organ removal and trafficking in human organs. In this regard, OHCHR has undertaken research that aims at adapting the Recommended Principles and Guidelines on Human Rights and Human Trafficking to the specificities of TPOR. The research draws on the work undertaken in 2013 by the Special Rapporteur on Trafficking in Persons, especially women and children.</a:t>
            </a:r>
          </a:p>
          <a:p>
            <a:r>
              <a:rPr lang="en-GB" b="1" dirty="0"/>
              <a:t>Compendium of definitions and concepts related to human trafficking and contemporary forms of slavery</a:t>
            </a:r>
            <a:r>
              <a:rPr lang="en-GB" dirty="0"/>
              <a:t>, which looks at linkages and overlaps between trafficking and modern day slavery and other forms of exploitation.</a:t>
            </a:r>
          </a:p>
          <a:p>
            <a:r>
              <a:rPr lang="en-GB" b="1" dirty="0"/>
              <a:t>ICAT Issue briefs</a:t>
            </a:r>
            <a:r>
              <a:rPr lang="en-GB" dirty="0"/>
              <a:t>. As part of ICAT, OHCHR has led the development of several ICAT issue briefs including </a:t>
            </a:r>
            <a:r>
              <a:rPr lang="en-GB" b="1" dirty="0">
                <a:hlinkClick r:id="rId3"/>
              </a:rPr>
              <a:t>What is the Difference between Trafficking in Persons and Smuggling of Migrants?</a:t>
            </a:r>
            <a:r>
              <a:rPr lang="en-GB" dirty="0"/>
              <a:t> and </a:t>
            </a:r>
            <a:r>
              <a:rPr lang="en-GB" b="1" dirty="0">
                <a:hlinkClick r:id="rId4"/>
              </a:rPr>
              <a:t>Providing Effective Remedies for Victims of Trafficking in Persons (2016)</a:t>
            </a:r>
            <a:r>
              <a:rPr lang="en-GB" dirty="0"/>
              <a:t>.</a:t>
            </a:r>
          </a:p>
          <a:p>
            <a:pPr marL="457200" lvl="1" indent="0">
              <a:buNone/>
            </a:pPr>
            <a:endParaRPr lang="en-GB" dirty="0"/>
          </a:p>
        </p:txBody>
      </p:sp>
      <p:sp>
        <p:nvSpPr>
          <p:cNvPr id="3" name="TextBox 2">
            <a:extLst>
              <a:ext uri="{FF2B5EF4-FFF2-40B4-BE49-F238E27FC236}">
                <a16:creationId xmlns:a16="http://schemas.microsoft.com/office/drawing/2014/main" id="{25EFED87-7CB3-2946-DCFD-D44A7405A106}"/>
              </a:ext>
            </a:extLst>
          </p:cNvPr>
          <p:cNvSpPr txBox="1"/>
          <p:nvPr/>
        </p:nvSpPr>
        <p:spPr>
          <a:xfrm>
            <a:off x="10518543" y="1225437"/>
            <a:ext cx="1445642" cy="369332"/>
          </a:xfrm>
          <a:prstGeom prst="rect">
            <a:avLst/>
          </a:prstGeom>
          <a:noFill/>
        </p:spPr>
        <p:txBody>
          <a:bodyPr wrap="square" rtlCol="0">
            <a:spAutoFit/>
          </a:bodyPr>
          <a:lstStyle/>
          <a:p>
            <a:r>
              <a:rPr lang="en-GB" dirty="0"/>
              <a:t>(OHCHR, </a:t>
            </a:r>
            <a:r>
              <a:rPr lang="en-GB" dirty="0" err="1"/>
              <a:t>nd</a:t>
            </a:r>
            <a:r>
              <a:rPr lang="en-GB" dirty="0"/>
              <a:t>)</a:t>
            </a:r>
          </a:p>
        </p:txBody>
      </p:sp>
    </p:spTree>
    <p:extLst>
      <p:ext uri="{BB962C8B-B14F-4D97-AF65-F5344CB8AC3E}">
        <p14:creationId xmlns:p14="http://schemas.microsoft.com/office/powerpoint/2010/main" val="477076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F2C8F-4A55-E6E1-FA28-B71E3B6D3024}"/>
              </a:ext>
            </a:extLst>
          </p:cNvPr>
          <p:cNvSpPr>
            <a:spLocks noGrp="1"/>
          </p:cNvSpPr>
          <p:nvPr>
            <p:ph type="title"/>
          </p:nvPr>
        </p:nvSpPr>
        <p:spPr>
          <a:xfrm>
            <a:off x="3780148" y="365125"/>
            <a:ext cx="7956222" cy="1325563"/>
          </a:xfrm>
        </p:spPr>
        <p:txBody>
          <a:bodyPr/>
          <a:lstStyle/>
          <a:p>
            <a:r>
              <a:rPr lang="en-GB" dirty="0"/>
              <a:t>Human Trafficking: History, Beliefs, Practices </a:t>
            </a:r>
          </a:p>
        </p:txBody>
      </p:sp>
      <p:sp>
        <p:nvSpPr>
          <p:cNvPr id="10" name="Content Placeholder 9">
            <a:extLst>
              <a:ext uri="{FF2B5EF4-FFF2-40B4-BE49-F238E27FC236}">
                <a16:creationId xmlns:a16="http://schemas.microsoft.com/office/drawing/2014/main" id="{AF9F3130-CB2A-1D7D-07D1-C869C5B2BCC0}"/>
              </a:ext>
            </a:extLst>
          </p:cNvPr>
          <p:cNvSpPr>
            <a:spLocks noGrp="1"/>
          </p:cNvSpPr>
          <p:nvPr>
            <p:ph idx="1"/>
          </p:nvPr>
        </p:nvSpPr>
        <p:spPr/>
        <p:txBody>
          <a:bodyPr>
            <a:normAutofit lnSpcReduction="10000"/>
          </a:bodyPr>
          <a:lstStyle/>
          <a:p>
            <a:r>
              <a:rPr lang="en-GB" dirty="0"/>
              <a:t>Partnerships</a:t>
            </a:r>
          </a:p>
          <a:p>
            <a:pPr lvl="1"/>
            <a:endParaRPr lang="en-GB" dirty="0"/>
          </a:p>
          <a:p>
            <a:pPr lvl="1"/>
            <a:r>
              <a:rPr lang="en-GB" dirty="0"/>
              <a:t>Human Trafficking is a complex issue that required a multidisciplinary approach to stop it. </a:t>
            </a:r>
          </a:p>
          <a:p>
            <a:pPr lvl="1"/>
            <a:r>
              <a:rPr lang="en-GB" dirty="0"/>
              <a:t>For this reason, the UN Human Rights Office is strongly committed to engaging with UN inter-agency processes and strengthening cooperation with various actors</a:t>
            </a:r>
          </a:p>
          <a:p>
            <a:pPr lvl="1"/>
            <a:r>
              <a:rPr lang="en-GB" dirty="0"/>
              <a:t>At the global level, the Office is an active member of the </a:t>
            </a:r>
            <a:r>
              <a:rPr lang="en-GB" b="1" dirty="0">
                <a:hlinkClick r:id="rId2"/>
              </a:rPr>
              <a:t>Inter-Agency Coordination Group against Trafficking in Persons</a:t>
            </a:r>
            <a:r>
              <a:rPr lang="en-GB" dirty="0"/>
              <a:t> (ICAT), which is a policy forum mandated by the UN General Assembly to improve coordination among UN agencies to facilitate a comprehensive approach to preventing and combating trafficking in persons. </a:t>
            </a:r>
          </a:p>
        </p:txBody>
      </p:sp>
      <p:sp>
        <p:nvSpPr>
          <p:cNvPr id="3" name="TextBox 2">
            <a:extLst>
              <a:ext uri="{FF2B5EF4-FFF2-40B4-BE49-F238E27FC236}">
                <a16:creationId xmlns:a16="http://schemas.microsoft.com/office/drawing/2014/main" id="{25EFED87-7CB3-2946-DCFD-D44A7405A106}"/>
              </a:ext>
            </a:extLst>
          </p:cNvPr>
          <p:cNvSpPr txBox="1"/>
          <p:nvPr/>
        </p:nvSpPr>
        <p:spPr>
          <a:xfrm>
            <a:off x="10746358" y="6443146"/>
            <a:ext cx="1445642" cy="369332"/>
          </a:xfrm>
          <a:prstGeom prst="rect">
            <a:avLst/>
          </a:prstGeom>
          <a:noFill/>
        </p:spPr>
        <p:txBody>
          <a:bodyPr wrap="square" rtlCol="0">
            <a:spAutoFit/>
          </a:bodyPr>
          <a:lstStyle/>
          <a:p>
            <a:r>
              <a:rPr lang="en-GB" dirty="0"/>
              <a:t>(OHCHR, </a:t>
            </a:r>
            <a:r>
              <a:rPr lang="en-GB" dirty="0" err="1"/>
              <a:t>nd</a:t>
            </a:r>
            <a:r>
              <a:rPr lang="en-GB" dirty="0"/>
              <a:t>)</a:t>
            </a:r>
          </a:p>
        </p:txBody>
      </p:sp>
    </p:spTree>
    <p:extLst>
      <p:ext uri="{BB962C8B-B14F-4D97-AF65-F5344CB8AC3E}">
        <p14:creationId xmlns:p14="http://schemas.microsoft.com/office/powerpoint/2010/main" val="1951449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F2C8F-4A55-E6E1-FA28-B71E3B6D3024}"/>
              </a:ext>
            </a:extLst>
          </p:cNvPr>
          <p:cNvSpPr>
            <a:spLocks noGrp="1"/>
          </p:cNvSpPr>
          <p:nvPr>
            <p:ph type="title"/>
          </p:nvPr>
        </p:nvSpPr>
        <p:spPr>
          <a:xfrm>
            <a:off x="3780148" y="365125"/>
            <a:ext cx="7956222" cy="1325563"/>
          </a:xfrm>
        </p:spPr>
        <p:txBody>
          <a:bodyPr/>
          <a:lstStyle/>
          <a:p>
            <a:r>
              <a:rPr lang="en-GB" dirty="0"/>
              <a:t>Human Trafficking: History, Beliefs, Practices </a:t>
            </a:r>
          </a:p>
        </p:txBody>
      </p:sp>
      <p:sp>
        <p:nvSpPr>
          <p:cNvPr id="10" name="Content Placeholder 9">
            <a:extLst>
              <a:ext uri="{FF2B5EF4-FFF2-40B4-BE49-F238E27FC236}">
                <a16:creationId xmlns:a16="http://schemas.microsoft.com/office/drawing/2014/main" id="{AF9F3130-CB2A-1D7D-07D1-C869C5B2BCC0}"/>
              </a:ext>
            </a:extLst>
          </p:cNvPr>
          <p:cNvSpPr>
            <a:spLocks noGrp="1"/>
          </p:cNvSpPr>
          <p:nvPr>
            <p:ph idx="1"/>
          </p:nvPr>
        </p:nvSpPr>
        <p:spPr>
          <a:xfrm>
            <a:off x="3780148" y="1825625"/>
            <a:ext cx="7956222" cy="4667250"/>
          </a:xfrm>
        </p:spPr>
        <p:txBody>
          <a:bodyPr>
            <a:normAutofit fontScale="92500"/>
          </a:bodyPr>
          <a:lstStyle/>
          <a:p>
            <a:r>
              <a:rPr lang="en-GB" dirty="0"/>
              <a:t>Partnerships</a:t>
            </a:r>
          </a:p>
          <a:p>
            <a:pPr lvl="1"/>
            <a:endParaRPr lang="en-GB" dirty="0"/>
          </a:p>
          <a:p>
            <a:pPr lvl="1"/>
            <a:r>
              <a:rPr lang="en-GB" dirty="0"/>
              <a:t>In this context, the Office contributes to the inclusion of a human rights-based approach in the joint policy papers, issue briefs and briefings to Member States, which are developed by the ICAT.</a:t>
            </a:r>
          </a:p>
          <a:p>
            <a:pPr lvl="1"/>
            <a:r>
              <a:rPr lang="en-GB" dirty="0"/>
              <a:t>The UN Human Rights Office was chair of ICAT in 2017. In that role, the Office led the drafting of the </a:t>
            </a:r>
            <a:r>
              <a:rPr lang="en-GB" b="1" dirty="0">
                <a:hlinkClick r:id="rId2"/>
              </a:rPr>
              <a:t>group’s submission</a:t>
            </a:r>
            <a:r>
              <a:rPr lang="en-GB" dirty="0"/>
              <a:t> to the Appraisal of the </a:t>
            </a:r>
            <a:r>
              <a:rPr lang="en-GB" b="1" dirty="0">
                <a:hlinkClick r:id="rId3"/>
              </a:rPr>
              <a:t>Global Plan of Action to Combat Trafficking in Persons</a:t>
            </a:r>
            <a:r>
              <a:rPr lang="en-GB" dirty="0"/>
              <a:t> and the drafting of the Political Declaration, which was adopted by the UN General Assembly in September 2017. As chair of ICAT, the Office also actively contributed to the organization of the preparatory multi-stakeholders hearing held in New York, in June 2017.</a:t>
            </a:r>
          </a:p>
        </p:txBody>
      </p:sp>
      <p:sp>
        <p:nvSpPr>
          <p:cNvPr id="3" name="TextBox 2">
            <a:extLst>
              <a:ext uri="{FF2B5EF4-FFF2-40B4-BE49-F238E27FC236}">
                <a16:creationId xmlns:a16="http://schemas.microsoft.com/office/drawing/2014/main" id="{25EFED87-7CB3-2946-DCFD-D44A7405A106}"/>
              </a:ext>
            </a:extLst>
          </p:cNvPr>
          <p:cNvSpPr txBox="1"/>
          <p:nvPr/>
        </p:nvSpPr>
        <p:spPr>
          <a:xfrm>
            <a:off x="10746358" y="6443146"/>
            <a:ext cx="1445642" cy="369332"/>
          </a:xfrm>
          <a:prstGeom prst="rect">
            <a:avLst/>
          </a:prstGeom>
          <a:noFill/>
        </p:spPr>
        <p:txBody>
          <a:bodyPr wrap="square" rtlCol="0">
            <a:spAutoFit/>
          </a:bodyPr>
          <a:lstStyle/>
          <a:p>
            <a:r>
              <a:rPr lang="en-GB" dirty="0"/>
              <a:t>(OHCHR, </a:t>
            </a:r>
            <a:r>
              <a:rPr lang="en-GB" dirty="0" err="1"/>
              <a:t>nd</a:t>
            </a:r>
            <a:r>
              <a:rPr lang="en-GB" dirty="0"/>
              <a:t>)</a:t>
            </a:r>
          </a:p>
        </p:txBody>
      </p:sp>
    </p:spTree>
    <p:extLst>
      <p:ext uri="{BB962C8B-B14F-4D97-AF65-F5344CB8AC3E}">
        <p14:creationId xmlns:p14="http://schemas.microsoft.com/office/powerpoint/2010/main" val="910433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9A421-E8DE-8399-2298-00DAD34A79CE}"/>
              </a:ext>
            </a:extLst>
          </p:cNvPr>
          <p:cNvSpPr>
            <a:spLocks noGrp="1"/>
          </p:cNvSpPr>
          <p:nvPr>
            <p:ph type="title"/>
          </p:nvPr>
        </p:nvSpPr>
        <p:spPr>
          <a:xfrm>
            <a:off x="3780148" y="365125"/>
            <a:ext cx="7956222" cy="1325563"/>
          </a:xfrm>
        </p:spPr>
        <p:txBody>
          <a:bodyPr/>
          <a:lstStyle/>
          <a:p>
            <a:r>
              <a:rPr lang="en-GB" dirty="0"/>
              <a:t>Human Trafficking: UK Legislation </a:t>
            </a:r>
          </a:p>
        </p:txBody>
      </p:sp>
      <p:sp>
        <p:nvSpPr>
          <p:cNvPr id="3" name="Content Placeholder 2">
            <a:extLst>
              <a:ext uri="{FF2B5EF4-FFF2-40B4-BE49-F238E27FC236}">
                <a16:creationId xmlns:a16="http://schemas.microsoft.com/office/drawing/2014/main" id="{206C3EC0-DBD9-4487-D828-11BB374B2583}"/>
              </a:ext>
            </a:extLst>
          </p:cNvPr>
          <p:cNvSpPr>
            <a:spLocks noGrp="1"/>
          </p:cNvSpPr>
          <p:nvPr>
            <p:ph idx="1"/>
          </p:nvPr>
        </p:nvSpPr>
        <p:spPr>
          <a:xfrm>
            <a:off x="3780148" y="1825625"/>
            <a:ext cx="7956222" cy="4667250"/>
          </a:xfrm>
        </p:spPr>
        <p:txBody>
          <a:bodyPr>
            <a:normAutofit/>
          </a:bodyPr>
          <a:lstStyle/>
          <a:p>
            <a:r>
              <a:rPr lang="en-GB" dirty="0"/>
              <a:t>The Modern Slavery Act (2015) consolidates previous legislation criminalising offences of slavery and trafficking for all forms of exploitation. </a:t>
            </a:r>
          </a:p>
          <a:p>
            <a:r>
              <a:rPr lang="en-GB" dirty="0"/>
              <a:t>It came into force on 31 July 2015, however, does not apply to offences committed before then.</a:t>
            </a:r>
          </a:p>
          <a:p>
            <a:r>
              <a:rPr lang="en-GB" dirty="0"/>
              <a:t>The offences arising under the Act are:</a:t>
            </a:r>
          </a:p>
          <a:p>
            <a:pPr lvl="1"/>
            <a:r>
              <a:rPr lang="en-GB" dirty="0">
                <a:hlinkClick r:id="rId2"/>
              </a:rPr>
              <a:t>Section 1 – Slavery, Servitude and Forced or Compulsory Labour</a:t>
            </a:r>
            <a:endParaRPr lang="en-GB" dirty="0"/>
          </a:p>
          <a:p>
            <a:pPr lvl="1"/>
            <a:r>
              <a:rPr lang="en-GB" dirty="0">
                <a:hlinkClick r:id="rId3"/>
              </a:rPr>
              <a:t>Section 2 – Human Trafficking</a:t>
            </a:r>
            <a:endParaRPr lang="en-GB" dirty="0"/>
          </a:p>
          <a:p>
            <a:pPr lvl="1"/>
            <a:r>
              <a:rPr lang="en-GB" dirty="0">
                <a:hlinkClick r:id="rId4"/>
              </a:rPr>
              <a:t>Section 4 – Committing an offence with intent to commit an offence under section</a:t>
            </a:r>
            <a:r>
              <a:rPr lang="en-GB" dirty="0"/>
              <a:t> 2 of the 2015 Act</a:t>
            </a:r>
          </a:p>
          <a:p>
            <a:pPr lvl="1"/>
            <a:endParaRPr lang="en-GB" dirty="0"/>
          </a:p>
        </p:txBody>
      </p:sp>
      <p:sp>
        <p:nvSpPr>
          <p:cNvPr id="6" name="TextBox 5">
            <a:extLst>
              <a:ext uri="{FF2B5EF4-FFF2-40B4-BE49-F238E27FC236}">
                <a16:creationId xmlns:a16="http://schemas.microsoft.com/office/drawing/2014/main" id="{AA060F4D-0372-1E30-A0AF-7559C5129947}"/>
              </a:ext>
            </a:extLst>
          </p:cNvPr>
          <p:cNvSpPr txBox="1"/>
          <p:nvPr/>
        </p:nvSpPr>
        <p:spPr>
          <a:xfrm>
            <a:off x="10876548" y="6443146"/>
            <a:ext cx="1315452" cy="369332"/>
          </a:xfrm>
          <a:prstGeom prst="rect">
            <a:avLst/>
          </a:prstGeom>
          <a:noFill/>
        </p:spPr>
        <p:txBody>
          <a:bodyPr wrap="square" rtlCol="0">
            <a:spAutoFit/>
          </a:bodyPr>
          <a:lstStyle/>
          <a:p>
            <a:r>
              <a:rPr lang="en-GB" dirty="0"/>
              <a:t>(CPS, 2024)</a:t>
            </a:r>
          </a:p>
        </p:txBody>
      </p:sp>
    </p:spTree>
    <p:extLst>
      <p:ext uri="{BB962C8B-B14F-4D97-AF65-F5344CB8AC3E}">
        <p14:creationId xmlns:p14="http://schemas.microsoft.com/office/powerpoint/2010/main" val="2405659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FCE02-5C60-0F6E-DE76-5ADEC6ABB118}"/>
              </a:ext>
            </a:extLst>
          </p:cNvPr>
          <p:cNvSpPr>
            <a:spLocks noGrp="1"/>
          </p:cNvSpPr>
          <p:nvPr>
            <p:ph type="title"/>
          </p:nvPr>
        </p:nvSpPr>
        <p:spPr/>
        <p:txBody>
          <a:bodyPr/>
          <a:lstStyle/>
          <a:p>
            <a:r>
              <a:rPr lang="en-GB" dirty="0"/>
              <a:t>Human Trafficking: Hard to Reach </a:t>
            </a:r>
          </a:p>
        </p:txBody>
      </p:sp>
      <p:sp>
        <p:nvSpPr>
          <p:cNvPr id="3" name="Content Placeholder 2">
            <a:extLst>
              <a:ext uri="{FF2B5EF4-FFF2-40B4-BE49-F238E27FC236}">
                <a16:creationId xmlns:a16="http://schemas.microsoft.com/office/drawing/2014/main" id="{F5646102-3710-1EF5-69F6-4ECDCB386482}"/>
              </a:ext>
            </a:extLst>
          </p:cNvPr>
          <p:cNvSpPr>
            <a:spLocks noGrp="1"/>
          </p:cNvSpPr>
          <p:nvPr>
            <p:ph idx="1"/>
          </p:nvPr>
        </p:nvSpPr>
        <p:spPr/>
        <p:txBody>
          <a:bodyPr/>
          <a:lstStyle/>
          <a:p>
            <a:r>
              <a:rPr lang="en-GB" dirty="0"/>
              <a:t>Trafficked people are among the most difficult to reach, there are several reasons for this:</a:t>
            </a:r>
          </a:p>
          <a:p>
            <a:endParaRPr lang="en-GB" dirty="0"/>
          </a:p>
          <a:p>
            <a:r>
              <a:rPr lang="en-GB" dirty="0"/>
              <a:t>Isolation and Loss of Support Networks</a:t>
            </a:r>
          </a:p>
          <a:p>
            <a:pPr lvl="1"/>
            <a:r>
              <a:rPr lang="en-GB" dirty="0"/>
              <a:t>When individuals are trafficked, they are often taken away from their familiar surroundings. </a:t>
            </a:r>
          </a:p>
          <a:p>
            <a:pPr lvl="1"/>
            <a:r>
              <a:rPr lang="en-GB" dirty="0"/>
              <a:t>As a result, they lose their community support networks and end up being socially and culturally isolated. </a:t>
            </a:r>
          </a:p>
          <a:p>
            <a:pPr lvl="1"/>
            <a:r>
              <a:rPr lang="en-GB" dirty="0"/>
              <a:t>This isolation makes it challenging for them to seek help or connect with others</a:t>
            </a:r>
          </a:p>
        </p:txBody>
      </p:sp>
      <p:sp>
        <p:nvSpPr>
          <p:cNvPr id="4" name="TextBox 3">
            <a:extLst>
              <a:ext uri="{FF2B5EF4-FFF2-40B4-BE49-F238E27FC236}">
                <a16:creationId xmlns:a16="http://schemas.microsoft.com/office/drawing/2014/main" id="{B42E7F6E-5DE4-1C6F-438E-AFAEDA691520}"/>
              </a:ext>
            </a:extLst>
          </p:cNvPr>
          <p:cNvSpPr txBox="1"/>
          <p:nvPr/>
        </p:nvSpPr>
        <p:spPr>
          <a:xfrm>
            <a:off x="9801726" y="6240379"/>
            <a:ext cx="2133600" cy="369332"/>
          </a:xfrm>
          <a:prstGeom prst="rect">
            <a:avLst/>
          </a:prstGeom>
          <a:noFill/>
        </p:spPr>
        <p:txBody>
          <a:bodyPr wrap="square" rtlCol="0">
            <a:spAutoFit/>
          </a:bodyPr>
          <a:lstStyle/>
          <a:p>
            <a:r>
              <a:rPr lang="en-GB" dirty="0"/>
              <a:t>(UNHCR, 2024)</a:t>
            </a:r>
          </a:p>
        </p:txBody>
      </p:sp>
    </p:spTree>
    <p:extLst>
      <p:ext uri="{BB962C8B-B14F-4D97-AF65-F5344CB8AC3E}">
        <p14:creationId xmlns:p14="http://schemas.microsoft.com/office/powerpoint/2010/main" val="15425547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FCE02-5C60-0F6E-DE76-5ADEC6ABB118}"/>
              </a:ext>
            </a:extLst>
          </p:cNvPr>
          <p:cNvSpPr>
            <a:spLocks noGrp="1"/>
          </p:cNvSpPr>
          <p:nvPr>
            <p:ph type="title"/>
          </p:nvPr>
        </p:nvSpPr>
        <p:spPr/>
        <p:txBody>
          <a:bodyPr/>
          <a:lstStyle/>
          <a:p>
            <a:r>
              <a:rPr lang="en-GB" dirty="0"/>
              <a:t>Human Trafficking: Hard to Reach </a:t>
            </a:r>
          </a:p>
        </p:txBody>
      </p:sp>
      <p:sp>
        <p:nvSpPr>
          <p:cNvPr id="3" name="Content Placeholder 2">
            <a:extLst>
              <a:ext uri="{FF2B5EF4-FFF2-40B4-BE49-F238E27FC236}">
                <a16:creationId xmlns:a16="http://schemas.microsoft.com/office/drawing/2014/main" id="{F5646102-3710-1EF5-69F6-4ECDCB386482}"/>
              </a:ext>
            </a:extLst>
          </p:cNvPr>
          <p:cNvSpPr>
            <a:spLocks noGrp="1"/>
          </p:cNvSpPr>
          <p:nvPr>
            <p:ph idx="1"/>
          </p:nvPr>
        </p:nvSpPr>
        <p:spPr/>
        <p:txBody>
          <a:bodyPr/>
          <a:lstStyle/>
          <a:p>
            <a:r>
              <a:rPr lang="en-GB" dirty="0"/>
              <a:t>Trafficked people are among the most difficult to reach, there are several reasons for this:</a:t>
            </a:r>
          </a:p>
          <a:p>
            <a:endParaRPr lang="en-GB" dirty="0"/>
          </a:p>
          <a:p>
            <a:r>
              <a:rPr lang="en-GB" dirty="0"/>
              <a:t>Fear of Reprisals</a:t>
            </a:r>
          </a:p>
          <a:p>
            <a:pPr lvl="1"/>
            <a:r>
              <a:rPr lang="en-GB" dirty="0"/>
              <a:t>Victims of trafficking often fear reprisals from those who enslaved them. </a:t>
            </a:r>
          </a:p>
          <a:p>
            <a:pPr lvl="1"/>
            <a:r>
              <a:rPr lang="en-GB" dirty="0"/>
              <a:t>They may worry about retaliation to harm to themselves of their loved ones if they speak out or seek assistance. </a:t>
            </a:r>
          </a:p>
          <a:p>
            <a:pPr lvl="1"/>
            <a:r>
              <a:rPr lang="en-GB" dirty="0"/>
              <a:t>This fear can prevent them from reaching out for help</a:t>
            </a:r>
          </a:p>
        </p:txBody>
      </p:sp>
      <p:sp>
        <p:nvSpPr>
          <p:cNvPr id="4" name="TextBox 3">
            <a:extLst>
              <a:ext uri="{FF2B5EF4-FFF2-40B4-BE49-F238E27FC236}">
                <a16:creationId xmlns:a16="http://schemas.microsoft.com/office/drawing/2014/main" id="{FC2DE74B-5BA5-8078-047B-EF650B125E8E}"/>
              </a:ext>
            </a:extLst>
          </p:cNvPr>
          <p:cNvSpPr txBox="1"/>
          <p:nvPr/>
        </p:nvSpPr>
        <p:spPr>
          <a:xfrm>
            <a:off x="9801726" y="6240379"/>
            <a:ext cx="2133600" cy="369332"/>
          </a:xfrm>
          <a:prstGeom prst="rect">
            <a:avLst/>
          </a:prstGeom>
          <a:noFill/>
        </p:spPr>
        <p:txBody>
          <a:bodyPr wrap="square" rtlCol="0">
            <a:spAutoFit/>
          </a:bodyPr>
          <a:lstStyle/>
          <a:p>
            <a:r>
              <a:rPr lang="en-GB" dirty="0"/>
              <a:t>(UNHCR, 2024)</a:t>
            </a:r>
          </a:p>
        </p:txBody>
      </p:sp>
    </p:spTree>
    <p:extLst>
      <p:ext uri="{BB962C8B-B14F-4D97-AF65-F5344CB8AC3E}">
        <p14:creationId xmlns:p14="http://schemas.microsoft.com/office/powerpoint/2010/main" val="1442701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FCE02-5C60-0F6E-DE76-5ADEC6ABB118}"/>
              </a:ext>
            </a:extLst>
          </p:cNvPr>
          <p:cNvSpPr>
            <a:spLocks noGrp="1"/>
          </p:cNvSpPr>
          <p:nvPr>
            <p:ph type="title"/>
          </p:nvPr>
        </p:nvSpPr>
        <p:spPr/>
        <p:txBody>
          <a:bodyPr/>
          <a:lstStyle/>
          <a:p>
            <a:r>
              <a:rPr lang="en-GB" dirty="0"/>
              <a:t>Human Trafficking: Hard to Reach </a:t>
            </a:r>
          </a:p>
        </p:txBody>
      </p:sp>
      <p:sp>
        <p:nvSpPr>
          <p:cNvPr id="3" name="Content Placeholder 2">
            <a:extLst>
              <a:ext uri="{FF2B5EF4-FFF2-40B4-BE49-F238E27FC236}">
                <a16:creationId xmlns:a16="http://schemas.microsoft.com/office/drawing/2014/main" id="{F5646102-3710-1EF5-69F6-4ECDCB386482}"/>
              </a:ext>
            </a:extLst>
          </p:cNvPr>
          <p:cNvSpPr>
            <a:spLocks noGrp="1"/>
          </p:cNvSpPr>
          <p:nvPr>
            <p:ph idx="1"/>
          </p:nvPr>
        </p:nvSpPr>
        <p:spPr/>
        <p:txBody>
          <a:bodyPr/>
          <a:lstStyle/>
          <a:p>
            <a:r>
              <a:rPr lang="en-GB" dirty="0"/>
              <a:t>Trafficked people are among the most difficult to reach, there are several reasons for this:</a:t>
            </a:r>
          </a:p>
          <a:p>
            <a:endParaRPr lang="en-GB" dirty="0"/>
          </a:p>
          <a:p>
            <a:r>
              <a:rPr lang="en-GB" dirty="0"/>
              <a:t>Lack of Access to Basic Resources</a:t>
            </a:r>
          </a:p>
          <a:p>
            <a:pPr lvl="1"/>
            <a:r>
              <a:rPr lang="en-GB" dirty="0"/>
              <a:t>Trafficked individuals often lack access to basic resources such as food, shelter, and healthcare. </a:t>
            </a:r>
          </a:p>
          <a:p>
            <a:pPr lvl="1"/>
            <a:r>
              <a:rPr lang="en-GB" dirty="0"/>
              <a:t>They may be in unfamiliar environments, making it difficult for them to navigate and find the necessary support services</a:t>
            </a:r>
          </a:p>
        </p:txBody>
      </p:sp>
      <p:sp>
        <p:nvSpPr>
          <p:cNvPr id="4" name="TextBox 3">
            <a:extLst>
              <a:ext uri="{FF2B5EF4-FFF2-40B4-BE49-F238E27FC236}">
                <a16:creationId xmlns:a16="http://schemas.microsoft.com/office/drawing/2014/main" id="{1C8038B4-F00D-8393-30CC-2055B6A5F7B0}"/>
              </a:ext>
            </a:extLst>
          </p:cNvPr>
          <p:cNvSpPr txBox="1"/>
          <p:nvPr/>
        </p:nvSpPr>
        <p:spPr>
          <a:xfrm>
            <a:off x="9801726" y="6240379"/>
            <a:ext cx="2133600" cy="369332"/>
          </a:xfrm>
          <a:prstGeom prst="rect">
            <a:avLst/>
          </a:prstGeom>
          <a:noFill/>
        </p:spPr>
        <p:txBody>
          <a:bodyPr wrap="square" rtlCol="0">
            <a:spAutoFit/>
          </a:bodyPr>
          <a:lstStyle/>
          <a:p>
            <a:r>
              <a:rPr lang="en-GB" dirty="0"/>
              <a:t>(UNHCR, 2024)</a:t>
            </a:r>
          </a:p>
        </p:txBody>
      </p:sp>
    </p:spTree>
    <p:extLst>
      <p:ext uri="{BB962C8B-B14F-4D97-AF65-F5344CB8AC3E}">
        <p14:creationId xmlns:p14="http://schemas.microsoft.com/office/powerpoint/2010/main" val="1485890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FCE02-5C60-0F6E-DE76-5ADEC6ABB118}"/>
              </a:ext>
            </a:extLst>
          </p:cNvPr>
          <p:cNvSpPr>
            <a:spLocks noGrp="1"/>
          </p:cNvSpPr>
          <p:nvPr>
            <p:ph type="title"/>
          </p:nvPr>
        </p:nvSpPr>
        <p:spPr/>
        <p:txBody>
          <a:bodyPr/>
          <a:lstStyle/>
          <a:p>
            <a:r>
              <a:rPr lang="en-GB" dirty="0"/>
              <a:t>Human Trafficking: Hard to Reach </a:t>
            </a:r>
          </a:p>
        </p:txBody>
      </p:sp>
      <p:sp>
        <p:nvSpPr>
          <p:cNvPr id="3" name="Content Placeholder 2">
            <a:extLst>
              <a:ext uri="{FF2B5EF4-FFF2-40B4-BE49-F238E27FC236}">
                <a16:creationId xmlns:a16="http://schemas.microsoft.com/office/drawing/2014/main" id="{F5646102-3710-1EF5-69F6-4ECDCB386482}"/>
              </a:ext>
            </a:extLst>
          </p:cNvPr>
          <p:cNvSpPr>
            <a:spLocks noGrp="1"/>
          </p:cNvSpPr>
          <p:nvPr>
            <p:ph idx="1"/>
          </p:nvPr>
        </p:nvSpPr>
        <p:spPr/>
        <p:txBody>
          <a:bodyPr/>
          <a:lstStyle/>
          <a:p>
            <a:r>
              <a:rPr lang="en-GB" dirty="0"/>
              <a:t>Trafficked people are among the most difficult to reach, there are several reasons for this:</a:t>
            </a:r>
          </a:p>
          <a:p>
            <a:endParaRPr lang="en-GB" dirty="0"/>
          </a:p>
          <a:p>
            <a:r>
              <a:rPr lang="en-GB" dirty="0"/>
              <a:t>Legal and Immigration Status:</a:t>
            </a:r>
          </a:p>
          <a:p>
            <a:pPr lvl="1"/>
            <a:r>
              <a:rPr lang="en-GB" dirty="0"/>
              <a:t>Depending on where they flee to, trafficked individuals may lack regular immigration status. </a:t>
            </a:r>
          </a:p>
          <a:p>
            <a:pPr lvl="1"/>
            <a:r>
              <a:rPr lang="en-GB" dirty="0"/>
              <a:t>This can create additional barriers to accessing services, as they may fear deportation or detention</a:t>
            </a:r>
          </a:p>
        </p:txBody>
      </p:sp>
      <p:sp>
        <p:nvSpPr>
          <p:cNvPr id="4" name="TextBox 3">
            <a:extLst>
              <a:ext uri="{FF2B5EF4-FFF2-40B4-BE49-F238E27FC236}">
                <a16:creationId xmlns:a16="http://schemas.microsoft.com/office/drawing/2014/main" id="{41372A40-DBF1-A38D-5DFF-FAF084A4B4B0}"/>
              </a:ext>
            </a:extLst>
          </p:cNvPr>
          <p:cNvSpPr txBox="1"/>
          <p:nvPr/>
        </p:nvSpPr>
        <p:spPr>
          <a:xfrm>
            <a:off x="9801726" y="6240379"/>
            <a:ext cx="2133600" cy="369332"/>
          </a:xfrm>
          <a:prstGeom prst="rect">
            <a:avLst/>
          </a:prstGeom>
          <a:noFill/>
        </p:spPr>
        <p:txBody>
          <a:bodyPr wrap="square" rtlCol="0">
            <a:spAutoFit/>
          </a:bodyPr>
          <a:lstStyle/>
          <a:p>
            <a:r>
              <a:rPr lang="en-GB" dirty="0"/>
              <a:t>(UNHCR, 2024)</a:t>
            </a:r>
          </a:p>
        </p:txBody>
      </p:sp>
    </p:spTree>
    <p:extLst>
      <p:ext uri="{BB962C8B-B14F-4D97-AF65-F5344CB8AC3E}">
        <p14:creationId xmlns:p14="http://schemas.microsoft.com/office/powerpoint/2010/main" val="2207169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FCE02-5C60-0F6E-DE76-5ADEC6ABB118}"/>
              </a:ext>
            </a:extLst>
          </p:cNvPr>
          <p:cNvSpPr>
            <a:spLocks noGrp="1"/>
          </p:cNvSpPr>
          <p:nvPr>
            <p:ph type="title"/>
          </p:nvPr>
        </p:nvSpPr>
        <p:spPr/>
        <p:txBody>
          <a:bodyPr/>
          <a:lstStyle/>
          <a:p>
            <a:r>
              <a:rPr lang="en-GB" dirty="0"/>
              <a:t>Human Trafficking: Hard to Reach </a:t>
            </a:r>
          </a:p>
        </p:txBody>
      </p:sp>
      <p:sp>
        <p:nvSpPr>
          <p:cNvPr id="3" name="Content Placeholder 2">
            <a:extLst>
              <a:ext uri="{FF2B5EF4-FFF2-40B4-BE49-F238E27FC236}">
                <a16:creationId xmlns:a16="http://schemas.microsoft.com/office/drawing/2014/main" id="{F5646102-3710-1EF5-69F6-4ECDCB386482}"/>
              </a:ext>
            </a:extLst>
          </p:cNvPr>
          <p:cNvSpPr>
            <a:spLocks noGrp="1"/>
          </p:cNvSpPr>
          <p:nvPr>
            <p:ph idx="1"/>
          </p:nvPr>
        </p:nvSpPr>
        <p:spPr/>
        <p:txBody>
          <a:bodyPr/>
          <a:lstStyle/>
          <a:p>
            <a:r>
              <a:rPr lang="en-GB" dirty="0"/>
              <a:t>Trafficked people are among the most difficult to reach, there are several reasons for this:</a:t>
            </a:r>
          </a:p>
          <a:p>
            <a:endParaRPr lang="en-GB" dirty="0"/>
          </a:p>
          <a:p>
            <a:r>
              <a:rPr lang="en-GB" dirty="0"/>
              <a:t>Healthcare Challenges </a:t>
            </a:r>
          </a:p>
          <a:p>
            <a:pPr lvl="1"/>
            <a:r>
              <a:rPr lang="en-GB" dirty="0"/>
              <a:t>Trafficked people experience known risk factors for mental illness, including violence, abuse, and deprivation. </a:t>
            </a:r>
          </a:p>
          <a:p>
            <a:pPr lvl="1"/>
            <a:r>
              <a:rPr lang="en-GB" dirty="0"/>
              <a:t>However, they may struggle to access healthcare services due to a lack of awareness, language barriers, or fear of exposure</a:t>
            </a:r>
          </a:p>
        </p:txBody>
      </p:sp>
      <p:sp>
        <p:nvSpPr>
          <p:cNvPr id="4" name="TextBox 3">
            <a:extLst>
              <a:ext uri="{FF2B5EF4-FFF2-40B4-BE49-F238E27FC236}">
                <a16:creationId xmlns:a16="http://schemas.microsoft.com/office/drawing/2014/main" id="{85AD2E66-3CE2-AAA0-4F8F-7A9ECA6E0A77}"/>
              </a:ext>
            </a:extLst>
          </p:cNvPr>
          <p:cNvSpPr txBox="1"/>
          <p:nvPr/>
        </p:nvSpPr>
        <p:spPr>
          <a:xfrm>
            <a:off x="9801726" y="6240379"/>
            <a:ext cx="2133600" cy="369332"/>
          </a:xfrm>
          <a:prstGeom prst="rect">
            <a:avLst/>
          </a:prstGeom>
          <a:noFill/>
        </p:spPr>
        <p:txBody>
          <a:bodyPr wrap="square" rtlCol="0">
            <a:spAutoFit/>
          </a:bodyPr>
          <a:lstStyle/>
          <a:p>
            <a:r>
              <a:rPr lang="en-GB" dirty="0"/>
              <a:t>(UNHCR, 2024)</a:t>
            </a:r>
          </a:p>
        </p:txBody>
      </p:sp>
    </p:spTree>
    <p:extLst>
      <p:ext uri="{BB962C8B-B14F-4D97-AF65-F5344CB8AC3E}">
        <p14:creationId xmlns:p14="http://schemas.microsoft.com/office/powerpoint/2010/main" val="1350736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FCE02-5C60-0F6E-DE76-5ADEC6ABB118}"/>
              </a:ext>
            </a:extLst>
          </p:cNvPr>
          <p:cNvSpPr>
            <a:spLocks noGrp="1"/>
          </p:cNvSpPr>
          <p:nvPr>
            <p:ph type="title"/>
          </p:nvPr>
        </p:nvSpPr>
        <p:spPr/>
        <p:txBody>
          <a:bodyPr/>
          <a:lstStyle/>
          <a:p>
            <a:r>
              <a:rPr lang="en-GB" dirty="0"/>
              <a:t>Human Trafficking: Hard to Reach </a:t>
            </a:r>
          </a:p>
        </p:txBody>
      </p:sp>
      <p:sp>
        <p:nvSpPr>
          <p:cNvPr id="3" name="Content Placeholder 2">
            <a:extLst>
              <a:ext uri="{FF2B5EF4-FFF2-40B4-BE49-F238E27FC236}">
                <a16:creationId xmlns:a16="http://schemas.microsoft.com/office/drawing/2014/main" id="{F5646102-3710-1EF5-69F6-4ECDCB386482}"/>
              </a:ext>
            </a:extLst>
          </p:cNvPr>
          <p:cNvSpPr>
            <a:spLocks noGrp="1"/>
          </p:cNvSpPr>
          <p:nvPr>
            <p:ph idx="1"/>
          </p:nvPr>
        </p:nvSpPr>
        <p:spPr/>
        <p:txBody>
          <a:bodyPr/>
          <a:lstStyle/>
          <a:p>
            <a:r>
              <a:rPr lang="en-GB" dirty="0"/>
              <a:t>The combination of fear, isolation, lack of resources, and legal challenges makes trafficked people hard to reach. </a:t>
            </a:r>
          </a:p>
          <a:p>
            <a:r>
              <a:rPr lang="en-GB" dirty="0"/>
              <a:t>Efforts to support and assist this vulnerable group require a comprehensive approach that addresses these barriers. </a:t>
            </a:r>
          </a:p>
        </p:txBody>
      </p:sp>
      <p:sp>
        <p:nvSpPr>
          <p:cNvPr id="4" name="TextBox 3">
            <a:extLst>
              <a:ext uri="{FF2B5EF4-FFF2-40B4-BE49-F238E27FC236}">
                <a16:creationId xmlns:a16="http://schemas.microsoft.com/office/drawing/2014/main" id="{67C6F9FA-881C-328B-021C-3217D7D3B56C}"/>
              </a:ext>
            </a:extLst>
          </p:cNvPr>
          <p:cNvSpPr txBox="1"/>
          <p:nvPr/>
        </p:nvSpPr>
        <p:spPr>
          <a:xfrm>
            <a:off x="9801726" y="6240379"/>
            <a:ext cx="2133600" cy="369332"/>
          </a:xfrm>
          <a:prstGeom prst="rect">
            <a:avLst/>
          </a:prstGeom>
          <a:noFill/>
        </p:spPr>
        <p:txBody>
          <a:bodyPr wrap="square" rtlCol="0">
            <a:spAutoFit/>
          </a:bodyPr>
          <a:lstStyle/>
          <a:p>
            <a:r>
              <a:rPr lang="en-GB" dirty="0"/>
              <a:t>(UNHCR, 2024)</a:t>
            </a:r>
          </a:p>
        </p:txBody>
      </p:sp>
    </p:spTree>
    <p:extLst>
      <p:ext uri="{BB962C8B-B14F-4D97-AF65-F5344CB8AC3E}">
        <p14:creationId xmlns:p14="http://schemas.microsoft.com/office/powerpoint/2010/main" val="15846151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783239-63DC-C6A4-C4EB-4A87B8F21F30}"/>
              </a:ext>
            </a:extLst>
          </p:cNvPr>
          <p:cNvSpPr>
            <a:spLocks noGrp="1"/>
          </p:cNvSpPr>
          <p:nvPr>
            <p:ph type="title"/>
          </p:nvPr>
        </p:nvSpPr>
        <p:spPr/>
        <p:txBody>
          <a:bodyPr/>
          <a:lstStyle/>
          <a:p>
            <a:endParaRPr lang="en-GB"/>
          </a:p>
        </p:txBody>
      </p:sp>
      <p:pic>
        <p:nvPicPr>
          <p:cNvPr id="4" name="Online Media 3" title="'My life as a modern day slave'  - BBC News">
            <a:hlinkClick r:id="" action="ppaction://media"/>
            <a:extLst>
              <a:ext uri="{FF2B5EF4-FFF2-40B4-BE49-F238E27FC236}">
                <a16:creationId xmlns:a16="http://schemas.microsoft.com/office/drawing/2014/main" id="{F4378337-561B-76D1-FE76-FC2340AACEC8}"/>
              </a:ext>
            </a:extLst>
          </p:cNvPr>
          <p:cNvPicPr>
            <a:picLocks noGrp="1" noRot="1" noChangeAspect="1"/>
          </p:cNvPicPr>
          <p:nvPr>
            <p:ph idx="1"/>
            <a:videoFile r:link="rId1"/>
          </p:nvPr>
        </p:nvPicPr>
        <p:blipFill>
          <a:blip r:embed="rId3"/>
          <a:stretch>
            <a:fillRect/>
          </a:stretch>
        </p:blipFill>
        <p:spPr>
          <a:xfrm>
            <a:off x="1138989" y="421796"/>
            <a:ext cx="10752031" cy="6071079"/>
          </a:xfrm>
          <a:prstGeom prst="rect">
            <a:avLst/>
          </a:prstGeom>
        </p:spPr>
      </p:pic>
    </p:spTree>
    <p:extLst>
      <p:ext uri="{BB962C8B-B14F-4D97-AF65-F5344CB8AC3E}">
        <p14:creationId xmlns:p14="http://schemas.microsoft.com/office/powerpoint/2010/main" val="3832095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7762030-5F30-3C97-1536-24AF9500920B}"/>
              </a:ext>
            </a:extLst>
          </p:cNvPr>
          <p:cNvSpPr>
            <a:spLocks noGrp="1"/>
          </p:cNvSpPr>
          <p:nvPr>
            <p:ph type="title"/>
          </p:nvPr>
        </p:nvSpPr>
        <p:spPr/>
        <p:txBody>
          <a:bodyPr/>
          <a:lstStyle/>
          <a:p>
            <a:r>
              <a:rPr lang="en-GB" dirty="0"/>
              <a:t>References </a:t>
            </a:r>
          </a:p>
        </p:txBody>
      </p:sp>
      <p:sp>
        <p:nvSpPr>
          <p:cNvPr id="5" name="Content Placeholder 4">
            <a:extLst>
              <a:ext uri="{FF2B5EF4-FFF2-40B4-BE49-F238E27FC236}">
                <a16:creationId xmlns:a16="http://schemas.microsoft.com/office/drawing/2014/main" id="{D92FDCA0-3B87-8DE8-61E1-A1DC29C8B269}"/>
              </a:ext>
            </a:extLst>
          </p:cNvPr>
          <p:cNvSpPr>
            <a:spLocks noGrp="1"/>
          </p:cNvSpPr>
          <p:nvPr>
            <p:ph idx="1"/>
          </p:nvPr>
        </p:nvSpPr>
        <p:spPr>
          <a:xfrm>
            <a:off x="962526" y="1825625"/>
            <a:ext cx="10773844" cy="4667250"/>
          </a:xfrm>
        </p:spPr>
        <p:txBody>
          <a:bodyPr>
            <a:normAutofit fontScale="47500" lnSpcReduction="20000"/>
          </a:bodyPr>
          <a:lstStyle/>
          <a:p>
            <a:r>
              <a:rPr lang="en-GB" b="0" i="0" dirty="0" err="1">
                <a:effectLst/>
                <a:latin typeface="Helvetica" panose="020B0604020202020204" pitchFamily="34" charset="0"/>
              </a:rPr>
              <a:t>Troeltsch</a:t>
            </a:r>
            <a:r>
              <a:rPr lang="en-GB" b="0" i="0" dirty="0">
                <a:effectLst/>
                <a:latin typeface="Helvetica" panose="020B0604020202020204" pitchFamily="34" charset="0"/>
              </a:rPr>
              <a:t>, E. (1931) </a:t>
            </a:r>
            <a:r>
              <a:rPr lang="en-GB" b="0" i="1" dirty="0">
                <a:effectLst/>
                <a:latin typeface="Helvetica" panose="020B0604020202020204" pitchFamily="34" charset="0"/>
              </a:rPr>
              <a:t>The Social Teaching of the Christian Churches </a:t>
            </a:r>
            <a:r>
              <a:rPr lang="en-GB" b="0" i="0" dirty="0">
                <a:effectLst/>
                <a:latin typeface="Helvetica" panose="020B0604020202020204" pitchFamily="34" charset="0"/>
              </a:rPr>
              <a:t>London: Allen and Unwin.</a:t>
            </a:r>
          </a:p>
          <a:p>
            <a:r>
              <a:rPr lang="en-GB" dirty="0">
                <a:latin typeface="Helvetica" panose="020B0604020202020204" pitchFamily="34" charset="0"/>
              </a:rPr>
              <a:t>Newcombe, S. (2014) </a:t>
            </a:r>
            <a:r>
              <a:rPr lang="en-GB" i="1" dirty="0">
                <a:latin typeface="Helvetica" panose="020B0604020202020204" pitchFamily="34" charset="0"/>
              </a:rPr>
              <a:t>Cults: History, Beliefs, Practices </a:t>
            </a:r>
            <a:r>
              <a:rPr lang="en-GB" dirty="0">
                <a:latin typeface="Helvetica" panose="020B0604020202020204" pitchFamily="34" charset="0"/>
              </a:rPr>
              <a:t>Available at: </a:t>
            </a:r>
            <a:r>
              <a:rPr lang="en-GB" dirty="0">
                <a:hlinkClick r:id="rId2"/>
              </a:rPr>
              <a:t>(2) (PDF) Cults: history, beliefs, practices (researchgate.net)</a:t>
            </a:r>
            <a:r>
              <a:rPr lang="en-GB" dirty="0"/>
              <a:t> (Accessed 05-04-2024)</a:t>
            </a:r>
          </a:p>
          <a:p>
            <a:r>
              <a:rPr lang="en-GB" dirty="0"/>
              <a:t>Wilson, BR. (2016) ‘The Origins and Functions of Sects’ in </a:t>
            </a:r>
            <a:r>
              <a:rPr lang="en-GB" i="1" dirty="0"/>
              <a:t>Religion in Secular Society </a:t>
            </a:r>
            <a:r>
              <a:rPr lang="en-GB" dirty="0"/>
              <a:t>pp. 169-189</a:t>
            </a:r>
          </a:p>
          <a:p>
            <a:r>
              <a:rPr lang="en-GB" dirty="0"/>
              <a:t>The Family Survival Trust (2019) </a:t>
            </a:r>
            <a:r>
              <a:rPr lang="en-GB" i="1" dirty="0"/>
              <a:t>What is a Cult? </a:t>
            </a:r>
            <a:r>
              <a:rPr lang="en-GB" dirty="0"/>
              <a:t>Available at: </a:t>
            </a:r>
            <a:r>
              <a:rPr lang="en-GB" dirty="0">
                <a:hlinkClick r:id="rId3"/>
              </a:rPr>
              <a:t>Support for cult victims | The Family Survival Trust</a:t>
            </a:r>
            <a:r>
              <a:rPr lang="en-GB" dirty="0"/>
              <a:t> (Accessed: 05-04-2024)</a:t>
            </a:r>
          </a:p>
          <a:p>
            <a:r>
              <a:rPr lang="en-GB" dirty="0"/>
              <a:t>Barker, E. (2010) ‘The Cult as a Social Problem’ In Titus, H. </a:t>
            </a:r>
            <a:r>
              <a:rPr lang="en-GB" i="1" dirty="0"/>
              <a:t>Religion and Social Problems </a:t>
            </a:r>
            <a:r>
              <a:rPr lang="en-GB" dirty="0"/>
              <a:t>New York: Routledge </a:t>
            </a:r>
          </a:p>
          <a:p>
            <a:r>
              <a:rPr lang="en-GB" dirty="0"/>
              <a:t>Drescher, S. (2011) ‘A History of Slavery’ </a:t>
            </a:r>
            <a:r>
              <a:rPr lang="en-GB" i="1" dirty="0"/>
              <a:t>European Review </a:t>
            </a:r>
            <a:r>
              <a:rPr lang="en-GB" dirty="0"/>
              <a:t>19 (1) pp.131-148 Available at: </a:t>
            </a:r>
            <a:r>
              <a:rPr lang="en-GB" dirty="0">
                <a:hlinkClick r:id="rId4"/>
              </a:rPr>
              <a:t>(2) (PDF) A History of Slavery and Antislavery (researchgate.net)</a:t>
            </a:r>
            <a:r>
              <a:rPr lang="en-GB" dirty="0"/>
              <a:t> (Accessed: 05-04-2024)</a:t>
            </a:r>
          </a:p>
          <a:p>
            <a:r>
              <a:rPr lang="en-GB" dirty="0"/>
              <a:t>ONS (2020) </a:t>
            </a:r>
            <a:r>
              <a:rPr lang="en-GB" i="1" dirty="0"/>
              <a:t>Modern Slavery in the UK: March 2020 </a:t>
            </a:r>
            <a:r>
              <a:rPr lang="en-GB" dirty="0"/>
              <a:t>Available at: </a:t>
            </a:r>
            <a:r>
              <a:rPr lang="en-GB" dirty="0">
                <a:hlinkClick r:id="rId5"/>
              </a:rPr>
              <a:t>Modern slavery in the UK - Office for National Statistics (ons.gov.uk)</a:t>
            </a:r>
            <a:r>
              <a:rPr lang="en-GB" dirty="0"/>
              <a:t> </a:t>
            </a:r>
          </a:p>
          <a:p>
            <a:r>
              <a:rPr lang="en-GB" dirty="0"/>
              <a:t>Home Office (2021) </a:t>
            </a:r>
            <a:r>
              <a:rPr lang="en-GB" i="1" dirty="0"/>
              <a:t>‘2021 UK Annual Report on Modern Slavery </a:t>
            </a:r>
            <a:r>
              <a:rPr lang="en-GB" dirty="0"/>
              <a:t>Available at: </a:t>
            </a:r>
            <a:r>
              <a:rPr lang="en-GB" dirty="0">
                <a:hlinkClick r:id="rId6"/>
              </a:rPr>
              <a:t>2021 UK Annual Report on Modern Slavery (accessible version) - GOV.UK (www.gov.uk)</a:t>
            </a:r>
            <a:r>
              <a:rPr lang="en-GB" dirty="0"/>
              <a:t> (Accessed: 05-04-2024)</a:t>
            </a:r>
          </a:p>
          <a:p>
            <a:r>
              <a:rPr lang="en-GB" b="0" i="0" dirty="0">
                <a:effectLst/>
                <a:latin typeface="Helvetica" panose="020B0604020202020204" pitchFamily="34" charset="0"/>
              </a:rPr>
              <a:t>UK Parliament (2021) </a:t>
            </a:r>
            <a:r>
              <a:rPr lang="en-GB" b="0" i="1" dirty="0">
                <a:effectLst/>
                <a:latin typeface="Helvetica" panose="020B0604020202020204" pitchFamily="34" charset="0"/>
              </a:rPr>
              <a:t>UK Parliament Modern </a:t>
            </a:r>
            <a:r>
              <a:rPr lang="en-GB" i="1" dirty="0">
                <a:latin typeface="Helvetica" panose="020B0604020202020204" pitchFamily="34" charset="0"/>
              </a:rPr>
              <a:t>Slavery and Human Trafficking Policy </a:t>
            </a:r>
            <a:r>
              <a:rPr lang="en-GB" dirty="0">
                <a:latin typeface="Helvetica" panose="020B0604020202020204" pitchFamily="34" charset="0"/>
              </a:rPr>
              <a:t>Available at:</a:t>
            </a:r>
            <a:r>
              <a:rPr lang="en-GB" dirty="0">
                <a:hlinkClick r:id="rId7"/>
              </a:rPr>
              <a:t>modern-slavery-and-human-trafficking-policy-july-2021.pdf (parliament.uk)</a:t>
            </a:r>
            <a:r>
              <a:rPr lang="en-GB" dirty="0"/>
              <a:t> (Accessed: 05-04-2024)</a:t>
            </a:r>
          </a:p>
          <a:p>
            <a:r>
              <a:rPr lang="en-GB" b="0" i="0" dirty="0">
                <a:effectLst/>
                <a:latin typeface="Helvetica" panose="020B0604020202020204" pitchFamily="34" charset="0"/>
              </a:rPr>
              <a:t>Mende</a:t>
            </a:r>
            <a:r>
              <a:rPr lang="en-GB" dirty="0">
                <a:latin typeface="Helvetica" panose="020B0604020202020204" pitchFamily="34" charset="0"/>
              </a:rPr>
              <a:t>, J. (2019) ‘The Concept of Modern Slavery: Definition, Critique and the Human Rights Frame’ </a:t>
            </a:r>
            <a:r>
              <a:rPr lang="en-GB" i="1" dirty="0">
                <a:latin typeface="Helvetica" panose="020B0604020202020204" pitchFamily="34" charset="0"/>
              </a:rPr>
              <a:t>Human Rights Review </a:t>
            </a:r>
            <a:r>
              <a:rPr lang="en-GB" dirty="0">
                <a:latin typeface="Helvetica" panose="020B0604020202020204" pitchFamily="34" charset="0"/>
              </a:rPr>
              <a:t>20 pp.229-248 Available at:</a:t>
            </a:r>
            <a:r>
              <a:rPr lang="en-GB" dirty="0">
                <a:hlinkClick r:id="rId8"/>
              </a:rPr>
              <a:t>s12142-018-0538-y.pdf</a:t>
            </a:r>
            <a:r>
              <a:rPr lang="en-GB" dirty="0"/>
              <a:t> (Accessed: 05-04-2024) </a:t>
            </a:r>
          </a:p>
          <a:p>
            <a:r>
              <a:rPr lang="en-GB" b="0" i="0" dirty="0">
                <a:effectLst/>
                <a:latin typeface="Helvetica" panose="020B0604020202020204" pitchFamily="34" charset="0"/>
              </a:rPr>
              <a:t>HM Government (2011) </a:t>
            </a:r>
            <a:r>
              <a:rPr lang="en-GB" b="0" i="1" dirty="0">
                <a:effectLst/>
                <a:latin typeface="Helvetica" panose="020B0604020202020204" pitchFamily="34" charset="0"/>
              </a:rPr>
              <a:t>Human Trafficking: The Government’s Strategy </a:t>
            </a:r>
            <a:r>
              <a:rPr lang="en-GB" b="0" dirty="0">
                <a:effectLst/>
                <a:latin typeface="Helvetica" panose="020B0604020202020204" pitchFamily="34" charset="0"/>
              </a:rPr>
              <a:t>Available at: </a:t>
            </a:r>
            <a:r>
              <a:rPr lang="en-GB" dirty="0">
                <a:hlinkClick r:id="rId9"/>
              </a:rPr>
              <a:t>Human trafficking strategy (publishing.service.gov.uk)</a:t>
            </a:r>
            <a:r>
              <a:rPr lang="en-GB" dirty="0"/>
              <a:t> (Accessed: 05-04-2024)</a:t>
            </a:r>
            <a:endParaRPr lang="en-GB" b="0" i="0" dirty="0">
              <a:effectLst/>
              <a:latin typeface="Helvetica" panose="020B0604020202020204" pitchFamily="34" charset="0"/>
            </a:endParaRPr>
          </a:p>
          <a:p>
            <a:r>
              <a:rPr lang="en-GB" dirty="0"/>
              <a:t>CPS (2024) </a:t>
            </a:r>
            <a:r>
              <a:rPr lang="en-GB" i="1" dirty="0"/>
              <a:t>Modern Slavery and Human Trafficking: Offences and Defences, including section 45 Defence </a:t>
            </a:r>
            <a:r>
              <a:rPr lang="en-GB" dirty="0"/>
              <a:t>Available at: </a:t>
            </a:r>
            <a:r>
              <a:rPr lang="en-GB" dirty="0">
                <a:hlinkClick r:id="rId10"/>
              </a:rPr>
              <a:t>Modern Slavery and human trafficking: offences and defences, including the section 45 defence | The Crown Prosecution Service (cps.gov.uk)</a:t>
            </a:r>
            <a:r>
              <a:rPr lang="en-GB" dirty="0"/>
              <a:t> (Accessed 22-04-2024)</a:t>
            </a:r>
          </a:p>
          <a:p>
            <a:r>
              <a:rPr lang="en-GB" dirty="0"/>
              <a:t>UNCHR (2024) </a:t>
            </a:r>
            <a:r>
              <a:rPr lang="en-GB" i="1" dirty="0"/>
              <a:t>Trafficking in Persons </a:t>
            </a:r>
            <a:r>
              <a:rPr lang="en-GB" dirty="0"/>
              <a:t>Available at: </a:t>
            </a:r>
            <a:r>
              <a:rPr lang="en-GB" dirty="0">
                <a:hlinkClick r:id="rId11"/>
              </a:rPr>
              <a:t>Trafficking in persons | UNHCR UK</a:t>
            </a:r>
            <a:r>
              <a:rPr lang="en-GB" dirty="0"/>
              <a:t> (Accessed: 22-04-2024)</a:t>
            </a:r>
          </a:p>
          <a:p>
            <a:r>
              <a:rPr lang="en-GB" dirty="0"/>
              <a:t>UNCHR (</a:t>
            </a:r>
            <a:r>
              <a:rPr lang="en-GB" dirty="0" err="1"/>
              <a:t>nd</a:t>
            </a:r>
            <a:r>
              <a:rPr lang="en-GB" dirty="0"/>
              <a:t>) </a:t>
            </a:r>
            <a:r>
              <a:rPr lang="en-GB" i="1" dirty="0"/>
              <a:t>What we do to end Human Trafficking </a:t>
            </a:r>
            <a:r>
              <a:rPr lang="en-GB" dirty="0"/>
              <a:t>Available at: </a:t>
            </a:r>
            <a:r>
              <a:rPr lang="en-GB" dirty="0">
                <a:hlinkClick r:id="rId12"/>
              </a:rPr>
              <a:t>What we do to end human trafficking | OHCHR</a:t>
            </a:r>
            <a:r>
              <a:rPr lang="en-GB" dirty="0"/>
              <a:t> </a:t>
            </a:r>
            <a:r>
              <a:rPr lang="en-GB"/>
              <a:t>(Accessed: 22-04-2024)</a:t>
            </a:r>
            <a:endParaRPr lang="en-GB" dirty="0"/>
          </a:p>
        </p:txBody>
      </p:sp>
    </p:spTree>
    <p:extLst>
      <p:ext uri="{BB962C8B-B14F-4D97-AF65-F5344CB8AC3E}">
        <p14:creationId xmlns:p14="http://schemas.microsoft.com/office/powerpoint/2010/main" val="833195525"/>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UWTSD_Powerpoint Template Widescreen_2023 Sept</Template>
  <TotalTime>14717</TotalTime>
  <Words>5607</Words>
  <Application>Microsoft Office PowerPoint</Application>
  <PresentationFormat>Widescreen</PresentationFormat>
  <Paragraphs>378</Paragraphs>
  <Slides>63</Slides>
  <Notes>0</Notes>
  <HiddenSlides>0</HiddenSlides>
  <MMClips>2</MMClips>
  <ScaleCrop>false</ScaleCrop>
  <HeadingPairs>
    <vt:vector size="6" baseType="variant">
      <vt:variant>
        <vt:lpstr>Fonts Used</vt:lpstr>
      </vt:variant>
      <vt:variant>
        <vt:i4>4</vt:i4>
      </vt:variant>
      <vt:variant>
        <vt:lpstr>Theme</vt:lpstr>
      </vt:variant>
      <vt:variant>
        <vt:i4>7</vt:i4>
      </vt:variant>
      <vt:variant>
        <vt:lpstr>Slide Titles</vt:lpstr>
      </vt:variant>
      <vt:variant>
        <vt:i4>63</vt:i4>
      </vt:variant>
    </vt:vector>
  </HeadingPairs>
  <TitlesOfParts>
    <vt:vector size="74" baseType="lpstr">
      <vt:lpstr>Arial</vt:lpstr>
      <vt:lpstr>Calibri</vt:lpstr>
      <vt:lpstr>Calibri Light</vt:lpstr>
      <vt:lpstr>Helvetica</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PowerPoint Presentation</vt:lpstr>
      <vt:lpstr>Cults, Sects and Religion</vt:lpstr>
      <vt:lpstr>Cults: History, Beliefs, Practices </vt:lpstr>
      <vt:lpstr>Cults: History, Beliefs, Practices </vt:lpstr>
      <vt:lpstr>Cults: History, Beliefs, Practices </vt:lpstr>
      <vt:lpstr>Cults: History, Beliefs, Practices </vt:lpstr>
      <vt:lpstr>Cults: History, Beliefs, Practices </vt:lpstr>
      <vt:lpstr>Cults: History, Beliefs, Practices </vt:lpstr>
      <vt:lpstr>Cults: History, Beliefs, Practices </vt:lpstr>
      <vt:lpstr>Cults: History, Beliefs, Practices </vt:lpstr>
      <vt:lpstr>Cults: History, Beliefs, Practices </vt:lpstr>
      <vt:lpstr>Cults: History, Beliefs, Practices </vt:lpstr>
      <vt:lpstr>Cults: UK Legislation </vt:lpstr>
      <vt:lpstr>Cults: European Legislation </vt:lpstr>
      <vt:lpstr>Cults as a ‘hard to reach’ group  </vt:lpstr>
      <vt:lpstr>Sects</vt:lpstr>
      <vt:lpstr>Sects</vt:lpstr>
      <vt:lpstr>Cults as a ‘hard to reach’ group </vt:lpstr>
      <vt:lpstr>PowerPoint Presentation</vt:lpstr>
      <vt:lpstr>Slavery </vt:lpstr>
      <vt:lpstr>Slavery: History, Beliefs, Practices  </vt:lpstr>
      <vt:lpstr>Slavery: History, Beliefs, Practices  </vt:lpstr>
      <vt:lpstr>PowerPoint Presentation</vt:lpstr>
      <vt:lpstr>PowerPoint Presentation</vt:lpstr>
      <vt:lpstr>Slavery: History, Beliefs, Practices </vt:lpstr>
      <vt:lpstr>Slavery: History, Beliefs, Practices </vt:lpstr>
      <vt:lpstr>Slavery: History, Beliefs, Practices  </vt:lpstr>
      <vt:lpstr>Slavery: History, Beliefs, Practices  </vt:lpstr>
      <vt:lpstr>Slavery: UK Legislation </vt:lpstr>
      <vt:lpstr>Slavery: History, Beliefs, Practices </vt:lpstr>
      <vt:lpstr>Slavery: History, Beliefs, Practices </vt:lpstr>
      <vt:lpstr>Slavery: History, Beliefs, Practices </vt:lpstr>
      <vt:lpstr>Slavery: History, Beliefs, Practices </vt:lpstr>
      <vt:lpstr>Slavery: History, Beliefs, Practices </vt:lpstr>
      <vt:lpstr>Slavery: History, Beliefs, Practices </vt:lpstr>
      <vt:lpstr>Human Trafficking </vt:lpstr>
      <vt:lpstr>Human Trafficking: History, Beliefs, Practices </vt:lpstr>
      <vt:lpstr>Human Trafficking: History, Beliefs, Practices </vt:lpstr>
      <vt:lpstr>Human Trafficking: History, Beliefs, Practices </vt:lpstr>
      <vt:lpstr>Human Trafficking: History, Beliefs, Practices </vt:lpstr>
      <vt:lpstr>Human Trafficking: History, Beliefs, Practices </vt:lpstr>
      <vt:lpstr>Human Trafficking: History, Beliefs, Practices </vt:lpstr>
      <vt:lpstr>Human Trafficking: History, Beliefs, Practices </vt:lpstr>
      <vt:lpstr>Human Trafficking: History, Beliefs, Practices </vt:lpstr>
      <vt:lpstr>Human Trafficking: History, Beliefs, Practices </vt:lpstr>
      <vt:lpstr>Human Trafficking: History, Beliefs, Practices </vt:lpstr>
      <vt:lpstr>Human Trafficking: History, Beliefs, Practices </vt:lpstr>
      <vt:lpstr>Human Trafficking: History, Beliefs, Practices </vt:lpstr>
      <vt:lpstr>Human Trafficking: History, Beliefs, Practices </vt:lpstr>
      <vt:lpstr>Human Trafficking: History, Beliefs, Practices </vt:lpstr>
      <vt:lpstr>Human Trafficking: History, Beliefs, Practices </vt:lpstr>
      <vt:lpstr>Human Trafficking: History, Beliefs, Practices </vt:lpstr>
      <vt:lpstr>Human Trafficking: UK Legislation </vt:lpstr>
      <vt:lpstr>Human Trafficking: Hard to Reach </vt:lpstr>
      <vt:lpstr>Human Trafficking: Hard to Reach </vt:lpstr>
      <vt:lpstr>Human Trafficking: Hard to Reach </vt:lpstr>
      <vt:lpstr>Human Trafficking: Hard to Reach </vt:lpstr>
      <vt:lpstr>Human Trafficking: Hard to Reach </vt:lpstr>
      <vt:lpstr>Human Trafficking: Hard to Reach </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Jenkins (IEH)</dc:creator>
  <cp:lastModifiedBy>Laura Jenkins (IEH)</cp:lastModifiedBy>
  <cp:revision>1</cp:revision>
  <dcterms:created xsi:type="dcterms:W3CDTF">2024-04-05T13:02:14Z</dcterms:created>
  <dcterms:modified xsi:type="dcterms:W3CDTF">2024-04-22T12:51:33Z</dcterms:modified>
</cp:coreProperties>
</file>