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62" r:id="rId5"/>
    <p:sldId id="258" r:id="rId6"/>
    <p:sldId id="259" r:id="rId7"/>
    <p:sldId id="260" r:id="rId8"/>
    <p:sldId id="264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4" autoAdjust="0"/>
    <p:restoredTop sz="94660"/>
  </p:normalViewPr>
  <p:slideViewPr>
    <p:cSldViewPr snapToGrid="0">
      <p:cViewPr varScale="1">
        <p:scale>
          <a:sx n="55" d="100"/>
          <a:sy n="55" d="100"/>
        </p:scale>
        <p:origin x="658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3419-72F9-4EE0-979D-28FD178C7E03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4CECD-CEFE-4B3D-91E9-2F5FFD5E5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2940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3419-72F9-4EE0-979D-28FD178C7E03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4CECD-CEFE-4B3D-91E9-2F5FFD5E5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47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3419-72F9-4EE0-979D-28FD178C7E03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4CECD-CEFE-4B3D-91E9-2F5FFD5E5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598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3419-72F9-4EE0-979D-28FD178C7E03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4CECD-CEFE-4B3D-91E9-2F5FFD5E5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140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3419-72F9-4EE0-979D-28FD178C7E03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4CECD-CEFE-4B3D-91E9-2F5FFD5E5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4159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3419-72F9-4EE0-979D-28FD178C7E03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4CECD-CEFE-4B3D-91E9-2F5FFD5E5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744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3419-72F9-4EE0-979D-28FD178C7E03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4CECD-CEFE-4B3D-91E9-2F5FFD5E5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843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3419-72F9-4EE0-979D-28FD178C7E03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4CECD-CEFE-4B3D-91E9-2F5FFD5E5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313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3419-72F9-4EE0-979D-28FD178C7E03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4CECD-CEFE-4B3D-91E9-2F5FFD5E5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228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3419-72F9-4EE0-979D-28FD178C7E03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4CECD-CEFE-4B3D-91E9-2F5FFD5E5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13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3419-72F9-4EE0-979D-28FD178C7E03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04CECD-CEFE-4B3D-91E9-2F5FFD5E5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601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963419-72F9-4EE0-979D-28FD178C7E03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04CECD-CEFE-4B3D-91E9-2F5FFD5E5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800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Survey_of_English_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7_FtnOTLkS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this?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2571" y="2256744"/>
            <a:ext cx="4626429" cy="4048125"/>
          </a:xfrm>
        </p:spPr>
      </p:pic>
    </p:spTree>
    <p:extLst>
      <p:ext uri="{BB962C8B-B14F-4D97-AF65-F5344CB8AC3E}">
        <p14:creationId xmlns:p14="http://schemas.microsoft.com/office/powerpoint/2010/main" val="36021112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Class:  Dialectology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Dialectology: the study of variation in terms of geographical distribution of speakers – both sound (phonological) and word (lexical) differences.</a:t>
            </a:r>
          </a:p>
          <a:p>
            <a:pPr marL="0" indent="0">
              <a:buNone/>
            </a:pPr>
            <a:r>
              <a:rPr lang="en-GB" dirty="0"/>
              <a:t>Usually accent is said to refer to less significant differences in pronunciation only.</a:t>
            </a:r>
          </a:p>
          <a:p>
            <a:pPr marL="0" indent="0">
              <a:buNone/>
            </a:pPr>
            <a:r>
              <a:rPr lang="en-GB" dirty="0"/>
              <a:t>Data has been collected systematically in the UK since the 1950s. The Survey of English Dialects (SED) and The Linguistic  Survey of Scotland — which includes </a:t>
            </a:r>
            <a:r>
              <a:rPr lang="en-GB" dirty="0" err="1"/>
              <a:t>N.Ireland</a:t>
            </a:r>
            <a:endParaRPr lang="en-GB" dirty="0"/>
          </a:p>
          <a:p>
            <a:pPr marL="0" indent="0">
              <a:buNone/>
            </a:pPr>
            <a:r>
              <a:rPr lang="en-GB" u="sng" dirty="0">
                <a:hlinkClick r:id="rId2"/>
              </a:rPr>
              <a:t>https://en.wikipedia.org/wiki/Survey_of_English_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Dialects: </a:t>
            </a:r>
            <a:r>
              <a:rPr lang="en-GB" dirty="0" err="1"/>
              <a:t>Issogloss</a:t>
            </a:r>
            <a:r>
              <a:rPr lang="en-GB" dirty="0"/>
              <a:t> v dialectical continuum</a:t>
            </a:r>
          </a:p>
        </p:txBody>
      </p:sp>
    </p:spTree>
    <p:extLst>
      <p:ext uri="{BB962C8B-B14F-4D97-AF65-F5344CB8AC3E}">
        <p14:creationId xmlns:p14="http://schemas.microsoft.com/office/powerpoint/2010/main" val="2728988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Lexical variation: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do you call a man who looks after animals that give us wool?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don’t know what a cow man is. Could you tell me?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96123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Syntactical variation: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Present and past tense of verbs </a:t>
            </a:r>
          </a:p>
          <a:p>
            <a:pPr marL="0" indent="0">
              <a:buNone/>
            </a:pPr>
            <a:r>
              <a:rPr lang="en-GB" dirty="0"/>
              <a:t>Do Did Done. V. Do Done </a:t>
            </a:r>
            <a:r>
              <a:rPr lang="en-GB" dirty="0" err="1"/>
              <a:t>Done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131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Grammatical variation: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5543" y="1313317"/>
            <a:ext cx="10515600" cy="448627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E.g. variation in verb forms:</a:t>
            </a:r>
          </a:p>
          <a:p>
            <a:pPr marL="0" indent="0">
              <a:buNone/>
            </a:pPr>
            <a:r>
              <a:rPr lang="en-GB" dirty="0"/>
              <a:t>I sing, we sing, you sing, he/she sings, they sing</a:t>
            </a:r>
          </a:p>
          <a:p>
            <a:pPr marL="0" indent="0">
              <a:buNone/>
            </a:pPr>
            <a:r>
              <a:rPr lang="en-GB" dirty="0"/>
              <a:t>East Anglian dialect: all sing</a:t>
            </a:r>
          </a:p>
          <a:p>
            <a:pPr marL="0" indent="0">
              <a:buNone/>
            </a:pPr>
            <a:r>
              <a:rPr lang="en-GB" dirty="0"/>
              <a:t>Berkshire dialect: all sings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Berkshire dialect ‘do’ as an auxiliary verb (in questions — ‘Does she take sugar’, Do you come here often’ — and in negatives – ‘I don’t like that’) and ‘have’ as auxiliary to form perfect tense (‘I have made a mistake’) take no s in any form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Do, did, have done v Do, done, have done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 the past tense of dive?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60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Third person pronouns for objects (Norfolk dialect)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Hammer: he</a:t>
            </a:r>
          </a:p>
          <a:p>
            <a:r>
              <a:rPr lang="en-GB" dirty="0"/>
              <a:t>Cow: she</a:t>
            </a:r>
          </a:p>
          <a:p>
            <a:r>
              <a:rPr lang="en-GB" dirty="0"/>
              <a:t>Rain shower: she</a:t>
            </a:r>
          </a:p>
          <a:p>
            <a:r>
              <a:rPr lang="en-GB" dirty="0"/>
              <a:t>Rain coat: he</a:t>
            </a:r>
          </a:p>
          <a:p>
            <a:r>
              <a:rPr lang="en-GB" dirty="0"/>
              <a:t>Love: it</a:t>
            </a:r>
          </a:p>
          <a:p>
            <a:r>
              <a:rPr lang="en-GB" dirty="0"/>
              <a:t>Bread: it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6942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Phonological variation: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Example cockney English:</a:t>
            </a:r>
          </a:p>
          <a:p>
            <a:r>
              <a:rPr lang="en-GB" dirty="0"/>
              <a:t>Glottal stopping</a:t>
            </a:r>
          </a:p>
          <a:p>
            <a:r>
              <a:rPr lang="en-GB" dirty="0"/>
              <a:t>Dropping of h’s</a:t>
            </a:r>
          </a:p>
          <a:p>
            <a:r>
              <a:rPr lang="en-GB" dirty="0"/>
              <a:t>First seems to have appeared in London around 200 years ago.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Th</a:t>
            </a:r>
            <a:r>
              <a:rPr lang="en-GB" dirty="0"/>
              <a:t>-fronting Thing —&gt; </a:t>
            </a:r>
            <a:r>
              <a:rPr lang="en-GB" dirty="0" err="1"/>
              <a:t>fing</a:t>
            </a:r>
            <a:r>
              <a:rPr lang="en-GB" dirty="0"/>
              <a:t> </a:t>
            </a:r>
          </a:p>
          <a:p>
            <a:r>
              <a:rPr lang="en-GB" dirty="0"/>
              <a:t>Father v </a:t>
            </a:r>
            <a:r>
              <a:rPr lang="en-GB" dirty="0" err="1"/>
              <a:t>fafer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https://www.youtube.com/watch?v=7_FtnOTLkSs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829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34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DEA836-D772-4B32-8DDA-99B65395D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/>
              <a:t>Trudgill and Norwich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CFDBB-A946-46AC-8037-0432052E7F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Social class and gender analysis, using:</a:t>
            </a:r>
          </a:p>
          <a:p>
            <a:pPr marL="0" indent="0">
              <a:buNone/>
            </a:pPr>
            <a:r>
              <a:rPr lang="en-GB" sz="3200" dirty="0"/>
              <a:t>Casual speech, formal speech, formal reading and word list; and retrospective interview:</a:t>
            </a:r>
          </a:p>
          <a:p>
            <a:pPr marL="0" indent="0">
              <a:buNone/>
            </a:pPr>
            <a:r>
              <a:rPr lang="en-GB" sz="2000" dirty="0"/>
              <a:t>Sample response: prestige -</a:t>
            </a:r>
            <a:r>
              <a:rPr lang="en-GB" sz="2000" dirty="0" err="1"/>
              <a:t>ing</a:t>
            </a:r>
            <a:r>
              <a:rPr lang="en-GB" sz="2000" dirty="0"/>
              <a:t> [ng] v n [n] form in Norwich when people used a formal style of speaking are as follows: (first column male, second </a:t>
            </a:r>
            <a:r>
              <a:rPr lang="en-GB" sz="2000"/>
              <a:t>column female)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grpSp>
        <p:nvGrpSpPr>
          <p:cNvPr id="45" name="Group 36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38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EDA4166-EAFB-4F0B-8206-A58E5B15DB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1489700"/>
              </p:ext>
            </p:extLst>
          </p:nvPr>
        </p:nvGraphicFramePr>
        <p:xfrm>
          <a:off x="5295320" y="1859650"/>
          <a:ext cx="6253214" cy="4208555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712845">
                  <a:extLst>
                    <a:ext uri="{9D8B030D-6E8A-4147-A177-3AD203B41FA5}">
                      <a16:colId xmlns:a16="http://schemas.microsoft.com/office/drawing/2014/main" val="1008926155"/>
                    </a:ext>
                  </a:extLst>
                </a:gridCol>
                <a:gridCol w="1227715">
                  <a:extLst>
                    <a:ext uri="{9D8B030D-6E8A-4147-A177-3AD203B41FA5}">
                      <a16:colId xmlns:a16="http://schemas.microsoft.com/office/drawing/2014/main" val="555880533"/>
                    </a:ext>
                  </a:extLst>
                </a:gridCol>
                <a:gridCol w="1312654">
                  <a:extLst>
                    <a:ext uri="{9D8B030D-6E8A-4147-A177-3AD203B41FA5}">
                      <a16:colId xmlns:a16="http://schemas.microsoft.com/office/drawing/2014/main" val="2881738620"/>
                    </a:ext>
                  </a:extLst>
                </a:gridCol>
              </a:tblGrid>
              <a:tr h="841711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,Helvetica,sans-serif"/>
                        </a:rPr>
                        <a:t>middle middle class</a:t>
                      </a:r>
                      <a:endParaRPr lang="en-GB" sz="24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4552" marR="205167" marT="205167" marB="20516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,Helvetica,sans-serif"/>
                        </a:rPr>
                        <a:t> 96</a:t>
                      </a:r>
                      <a:endParaRPr lang="en-GB" sz="24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4552" marR="205167" marT="205167" marB="20516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,Helvetica,sans-serif"/>
                        </a:rPr>
                        <a:t>100</a:t>
                      </a:r>
                      <a:endParaRPr lang="en-GB" sz="24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4552" marR="205167" marT="205167" marB="20516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3260066"/>
                  </a:ext>
                </a:extLst>
              </a:tr>
              <a:tr h="841711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,Helvetica,sans-serif"/>
                        </a:rPr>
                        <a:t> lower middle class</a:t>
                      </a:r>
                      <a:endParaRPr lang="en-GB" sz="24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4552" marR="205167" marT="205167" marB="20516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,Helvetica,sans-serif"/>
                        </a:rPr>
                        <a:t> 73</a:t>
                      </a:r>
                      <a:endParaRPr lang="en-GB" sz="24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4552" marR="205167" marT="205167" marB="20516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,Helvetica,sans-serif"/>
                        </a:rPr>
                        <a:t>97</a:t>
                      </a:r>
                      <a:endParaRPr lang="en-GB" sz="24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4552" marR="205167" marT="205167" marB="20516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3235960"/>
                  </a:ext>
                </a:extLst>
              </a:tr>
              <a:tr h="841711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,Helvetica,sans-serif"/>
                        </a:rPr>
                        <a:t> upper working class</a:t>
                      </a:r>
                      <a:endParaRPr lang="en-GB" sz="24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4552" marR="205167" marT="205167" marB="20516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,Helvetica,sans-serif"/>
                        </a:rPr>
                        <a:t> 19</a:t>
                      </a:r>
                      <a:endParaRPr lang="en-GB" sz="24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4552" marR="205167" marT="205167" marB="20516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,Helvetica,sans-serif"/>
                        </a:rPr>
                        <a:t>32</a:t>
                      </a:r>
                      <a:endParaRPr lang="en-GB" sz="24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4552" marR="205167" marT="205167" marB="20516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3337655"/>
                  </a:ext>
                </a:extLst>
              </a:tr>
              <a:tr h="841711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,Helvetica,sans-serif"/>
                        </a:rPr>
                        <a:t> middle working class</a:t>
                      </a:r>
                      <a:endParaRPr lang="en-GB" sz="24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4552" marR="205167" marT="205167" marB="20516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,Helvetica,sans-serif"/>
                        </a:rPr>
                        <a:t> 9</a:t>
                      </a:r>
                      <a:endParaRPr lang="en-GB" sz="24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4552" marR="205167" marT="205167" marB="20516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,Helvetica,sans-serif"/>
                        </a:rPr>
                        <a:t>19</a:t>
                      </a:r>
                      <a:endParaRPr lang="en-GB" sz="24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4552" marR="205167" marT="205167" marB="20516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5205157"/>
                  </a:ext>
                </a:extLst>
              </a:tr>
              <a:tr h="841711">
                <a:tc>
                  <a:txBody>
                    <a:bodyPr/>
                    <a:lstStyle/>
                    <a:p>
                      <a:r>
                        <a:rPr lang="en-GB" sz="24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,Helvetica,sans-serif"/>
                        </a:rPr>
                        <a:t> lower working class</a:t>
                      </a:r>
                      <a:endParaRPr lang="en-GB" sz="2400" cap="none" spc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4552" marR="205167" marT="205167" marB="20516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,Helvetica,sans-serif"/>
                        </a:rPr>
                        <a:t> 0</a:t>
                      </a:r>
                      <a:endParaRPr lang="en-GB" sz="24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4552" marR="205167" marT="205167" marB="20516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Arial,Helvetica,sans-serif"/>
                        </a:rPr>
                        <a:t> 3</a:t>
                      </a:r>
                      <a:endParaRPr lang="en-GB" sz="24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4552" marR="205167" marT="205167" marB="20516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54808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91856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Bibliography: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Chambers, K. And </a:t>
            </a:r>
            <a:r>
              <a:rPr lang="en-GB" dirty="0" err="1"/>
              <a:t>Trudgill</a:t>
            </a:r>
            <a:r>
              <a:rPr lang="en-GB" dirty="0"/>
              <a:t>, P. </a:t>
            </a:r>
            <a:r>
              <a:rPr lang="en-GB" i="1" dirty="0"/>
              <a:t>Dialectology</a:t>
            </a:r>
            <a:r>
              <a:rPr lang="en-GB" dirty="0"/>
              <a:t> (Cambridge: CUP, 1980)</a:t>
            </a:r>
          </a:p>
          <a:p>
            <a:pPr marL="0" indent="0">
              <a:buNone/>
            </a:pPr>
            <a:r>
              <a:rPr lang="en-GB" dirty="0" err="1"/>
              <a:t>Coupland</a:t>
            </a:r>
            <a:r>
              <a:rPr lang="en-GB" dirty="0"/>
              <a:t>, N. </a:t>
            </a:r>
            <a:r>
              <a:rPr lang="en-GB" i="1" dirty="0"/>
              <a:t>Dialect in Use: sociolinguistic variation in Cardiff English</a:t>
            </a:r>
            <a:r>
              <a:rPr lang="en-GB" dirty="0"/>
              <a:t> (Cardiff: University of Wales Press, 1998)</a:t>
            </a:r>
          </a:p>
          <a:p>
            <a:pPr marL="0" indent="0">
              <a:buNone/>
            </a:pPr>
            <a:r>
              <a:rPr lang="en-GB" dirty="0"/>
              <a:t>Hughes, A. And </a:t>
            </a:r>
            <a:r>
              <a:rPr lang="en-GB" dirty="0" err="1"/>
              <a:t>Tudgill</a:t>
            </a:r>
            <a:r>
              <a:rPr lang="en-GB" dirty="0"/>
              <a:t>, P. </a:t>
            </a:r>
            <a:r>
              <a:rPr lang="en-GB" i="1" dirty="0"/>
              <a:t>English Accents and Dialects </a:t>
            </a:r>
            <a:r>
              <a:rPr lang="en-GB" dirty="0"/>
              <a:t>(London: Arnold, 1996)</a:t>
            </a:r>
          </a:p>
          <a:p>
            <a:pPr marL="0" indent="0">
              <a:buNone/>
            </a:pPr>
            <a:r>
              <a:rPr lang="en-GB" dirty="0" err="1"/>
              <a:t>Penhallurick</a:t>
            </a:r>
            <a:r>
              <a:rPr lang="en-GB" dirty="0"/>
              <a:t>, R. </a:t>
            </a:r>
            <a:r>
              <a:rPr lang="en-GB" i="1" dirty="0"/>
              <a:t>Debating Dialect</a:t>
            </a:r>
            <a:r>
              <a:rPr lang="en-GB" dirty="0"/>
              <a:t> (Cardiff: University of Wales Press, 2000)</a:t>
            </a:r>
          </a:p>
          <a:p>
            <a:pPr marL="0" indent="0">
              <a:buNone/>
            </a:pPr>
            <a:r>
              <a:rPr lang="en-GB" dirty="0"/>
              <a:t>Trudgill, P. </a:t>
            </a:r>
            <a:r>
              <a:rPr lang="en-GB" i="1" dirty="0"/>
              <a:t>On Dialect </a:t>
            </a:r>
            <a:r>
              <a:rPr lang="en-GB" dirty="0"/>
              <a:t>(Oxford: Blackwell, 1984)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034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541</Words>
  <Application>Microsoft Office PowerPoint</Application>
  <PresentationFormat>Widescreen</PresentationFormat>
  <Paragraphs>70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Arial,Helvetica,sans-serif</vt:lpstr>
      <vt:lpstr>Calibri</vt:lpstr>
      <vt:lpstr>Calibri Light</vt:lpstr>
      <vt:lpstr>Office Theme</vt:lpstr>
      <vt:lpstr>What is this?</vt:lpstr>
      <vt:lpstr>Social Class:  Dialectology </vt:lpstr>
      <vt:lpstr>Lexical variation:</vt:lpstr>
      <vt:lpstr>Syntactical variation:</vt:lpstr>
      <vt:lpstr>Grammatical variation: </vt:lpstr>
      <vt:lpstr>Third person pronouns for objects (Norfolk dialect) </vt:lpstr>
      <vt:lpstr>Phonological variation:</vt:lpstr>
      <vt:lpstr>Trudgill and Norwich </vt:lpstr>
      <vt:lpstr>Bibliography: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this?</dc:title>
  <dc:creator>Susie Wright</dc:creator>
  <cp:lastModifiedBy>Susie Wright</cp:lastModifiedBy>
  <cp:revision>2</cp:revision>
  <dcterms:created xsi:type="dcterms:W3CDTF">2021-02-01T16:26:36Z</dcterms:created>
  <dcterms:modified xsi:type="dcterms:W3CDTF">2021-02-08T10:28:14Z</dcterms:modified>
</cp:coreProperties>
</file>