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9" r:id="rId3"/>
    <p:sldId id="258" r:id="rId4"/>
    <p:sldId id="257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64" d="100"/>
          <a:sy n="64" d="100"/>
        </p:scale>
        <p:origin x="10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10/10/2019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www.google.co.uk/imgres?imgurl=https%3A%2F%2Fpreviews.123rf.com%2Fimages%2Fcteconsulting%2Fcteconsulting1507%2Fcteconsulting150700114%2F43199944-an-image-of-a-cartoon-man-happy-with-getting-his-dream-job-.jpg&amp;imgrefurl=https%3A%2F%2Fwww.123rf.com%2Fphoto_43199944_stock-vector-an-image-of-a-cartoon-man-happy-with-getting-his-dream-job-.html&amp;docid=WV7jdvS8VJcbAM&amp;tbnid=zfcf-YClOy5ohM%3A&amp;vet=10ahUKEwjAn6LKoZTlAhXTTMAKHZdtC4cQMwhEKAIwAg..i&amp;w=1300&amp;h=1300&amp;safe=strict&amp;bih=614&amp;biw=1366&amp;q=getting%20a%20job%20cartoon&amp;ved=0ahUKEwjAn6LKoZTlAhXTTMAKHZdtC4cQMwhEKAIwAg&amp;iact=mrc&amp;uact=8" TargetMode="Externa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lipartwiki.com/iclip/TxwhTh_let-for-you-gaskiya-spot-team-building/" TargetMode="External"/><Relationship Id="rId2" Type="http://schemas.openxmlformats.org/officeDocument/2006/relationships/hyperlink" Target="https://www.centranum.com/resources/competenc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resources.hwb.wales.gov.uk/VTC/2012-13/22032013/hsc/eng/unit_1/u1-poc/poc-9/poc-9-6.htm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fly.com/png-vk1b8w/" TargetMode="External"/><Relationship Id="rId2" Type="http://schemas.openxmlformats.org/officeDocument/2006/relationships/hyperlink" Target="http://2014.igem.org/Team:IIT_Delhi/Achievemen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rtherapysource.com/blog1/2014/10/07/learning-style-and-sensory-processing/" TargetMode="External"/><Relationship Id="rId5" Type="http://schemas.openxmlformats.org/officeDocument/2006/relationships/hyperlink" Target="https://skillmeter.com/blog/how-to-spot-a-team-player" TargetMode="External"/><Relationship Id="rId4" Type="http://schemas.openxmlformats.org/officeDocument/2006/relationships/hyperlink" Target="https://www.pinclipart.com/pindetail/bTxmbT_umbrella-png-picture-cartoon-umbrella-png-clipar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2E6CA-1917-45FE-9FB8-5A4281B2A2B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Skills for life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B8BC82-8C6F-4CA7-B053-E24C84D5E47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Employability and future pathways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0745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6E8F836-A8F0-409E-8CFD-AB11FAF462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194" t="9091" r="24074"/>
          <a:stretch/>
        </p:blipFill>
        <p:spPr>
          <a:xfrm>
            <a:off x="4269854" y="-1"/>
            <a:ext cx="7922146" cy="6858001"/>
          </a:xfrm>
          <a:custGeom>
            <a:avLst/>
            <a:gdLst>
              <a:gd name="connsiteX0" fmla="*/ 379987 w 7922146"/>
              <a:gd name="connsiteY0" fmla="*/ 0 h 6858001"/>
              <a:gd name="connsiteX1" fmla="*/ 5304971 w 7922146"/>
              <a:gd name="connsiteY1" fmla="*/ 0 h 6858001"/>
              <a:gd name="connsiteX2" fmla="*/ 7065281 w 7922146"/>
              <a:gd name="connsiteY2" fmla="*/ 0 h 6858001"/>
              <a:gd name="connsiteX3" fmla="*/ 7397540 w 7922146"/>
              <a:gd name="connsiteY3" fmla="*/ 0 h 6858001"/>
              <a:gd name="connsiteX4" fmla="*/ 7397540 w 7922146"/>
              <a:gd name="connsiteY4" fmla="*/ 1 h 6858001"/>
              <a:gd name="connsiteX5" fmla="*/ 7922146 w 7922146"/>
              <a:gd name="connsiteY5" fmla="*/ 1 h 6858001"/>
              <a:gd name="connsiteX6" fmla="*/ 7922146 w 7922146"/>
              <a:gd name="connsiteY6" fmla="*/ 6858001 h 6858001"/>
              <a:gd name="connsiteX7" fmla="*/ 7065281 w 7922146"/>
              <a:gd name="connsiteY7" fmla="*/ 6858001 h 6858001"/>
              <a:gd name="connsiteX8" fmla="*/ 7065281 w 7922146"/>
              <a:gd name="connsiteY8" fmla="*/ 6858000 h 6858001"/>
              <a:gd name="connsiteX9" fmla="*/ 5932989 w 7922146"/>
              <a:gd name="connsiteY9" fmla="*/ 6858000 h 6858001"/>
              <a:gd name="connsiteX10" fmla="*/ 5932989 w 7922146"/>
              <a:gd name="connsiteY10" fmla="*/ 6858001 h 6858001"/>
              <a:gd name="connsiteX11" fmla="*/ 27809 w 7922146"/>
              <a:gd name="connsiteY11" fmla="*/ 6858001 h 6858001"/>
              <a:gd name="connsiteX12" fmla="*/ 1803228 w 7922146"/>
              <a:gd name="connsiteY12" fmla="*/ 4521201 h 6858001"/>
              <a:gd name="connsiteX13" fmla="*/ 0 w 7922146"/>
              <a:gd name="connsiteY13" fmla="*/ 0 h 6858001"/>
              <a:gd name="connsiteX14" fmla="*/ 379987 w 7922146"/>
              <a:gd name="connsiteY14" fmla="*/ 0 h 6858001"/>
              <a:gd name="connsiteX15" fmla="*/ 0 w 7922146"/>
              <a:gd name="connsiteY15" fmla="*/ 40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CCFB99-5DDB-4886-B98B-5BDC44379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8867" y="1678666"/>
            <a:ext cx="4088190" cy="2369093"/>
          </a:xfrm>
        </p:spPr>
        <p:txBody>
          <a:bodyPr>
            <a:normAutofit/>
          </a:bodyPr>
          <a:lstStyle/>
          <a:p>
            <a:r>
              <a:rPr lang="en-GB" dirty="0"/>
              <a:t>Nursery assistant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E5458E-5980-4B82-9F41-1D6E64D17D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335" y="4050831"/>
            <a:ext cx="4079721" cy="1096901"/>
          </a:xfrm>
        </p:spPr>
        <p:txBody>
          <a:bodyPr>
            <a:normAutofit/>
          </a:bodyPr>
          <a:lstStyle/>
          <a:p>
            <a:r>
              <a:rPr lang="en-GB" sz="2000" dirty="0"/>
              <a:t>(Source: </a:t>
            </a:r>
            <a:r>
              <a:rPr lang="en-GB" sz="2000" dirty="0" err="1"/>
              <a:t>Pngfly</a:t>
            </a:r>
            <a:r>
              <a:rPr lang="en-GB" sz="2000" dirty="0"/>
              <a:t>, no date</a:t>
            </a:r>
            <a:r>
              <a:rPr lang="en-GB" sz="1600" dirty="0"/>
              <a:t>)</a:t>
            </a:r>
            <a:endParaRPr lang="en-US" sz="1600" dirty="0"/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9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3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5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7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9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1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730040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7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A29BE7-1604-4FD9-9F52-216EFA3E1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9575" y="6165485"/>
            <a:ext cx="8596668" cy="504825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(Source: </a:t>
            </a:r>
            <a:r>
              <a:rPr lang="en-US" sz="2000" dirty="0" err="1">
                <a:solidFill>
                  <a:schemeClr val="tx1"/>
                </a:solidFill>
              </a:rPr>
              <a:t>Centranum</a:t>
            </a:r>
            <a:r>
              <a:rPr lang="en-US" sz="2000" dirty="0">
                <a:solidFill>
                  <a:schemeClr val="tx1"/>
                </a:solidFill>
              </a:rPr>
              <a:t>, no date)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4C608602-C158-4D6C-A751-F4B6F0315A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08514" y="375872"/>
            <a:ext cx="4422122" cy="5666154"/>
          </a:xfrm>
        </p:spPr>
      </p:pic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309766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19477-9D7A-4E96-831A-D63A94C34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b="1" dirty="0"/>
              <a:t>Teamwork</a:t>
            </a:r>
          </a:p>
        </p:txBody>
      </p:sp>
      <p:sp>
        <p:nvSpPr>
          <p:cNvPr id="41" name="Content Placeholder 40">
            <a:extLst>
              <a:ext uri="{FF2B5EF4-FFF2-40B4-BE49-F238E27FC236}">
                <a16:creationId xmlns:a16="http://schemas.microsoft.com/office/drawing/2014/main" id="{66FDA338-30E0-4C6C-8D43-D00C33D1B5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3666" y="5875020"/>
            <a:ext cx="4527294" cy="3603187"/>
          </a:xfrm>
        </p:spPr>
        <p:txBody>
          <a:bodyPr>
            <a:normAutofit/>
          </a:bodyPr>
          <a:lstStyle/>
          <a:p>
            <a:r>
              <a:rPr lang="en-GB" sz="2000" dirty="0"/>
              <a:t>  (Source: </a:t>
            </a:r>
            <a:r>
              <a:rPr lang="en-GB" sz="2000" dirty="0" err="1"/>
              <a:t>Skillsmater</a:t>
            </a:r>
            <a:r>
              <a:rPr lang="en-GB" sz="2000" dirty="0"/>
              <a:t>, no date)</a:t>
            </a:r>
            <a:endParaRPr lang="en-US" sz="2000" dirty="0"/>
          </a:p>
        </p:txBody>
      </p:sp>
      <p:pic>
        <p:nvPicPr>
          <p:cNvPr id="5" name="Content Placeholder 4" descr="A close up of a persons hand&#10;&#10;Description automatically generated">
            <a:extLst>
              <a:ext uri="{FF2B5EF4-FFF2-40B4-BE49-F238E27FC236}">
                <a16:creationId xmlns:a16="http://schemas.microsoft.com/office/drawing/2014/main" id="{5D495592-0173-41E7-811B-ED911149467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410" r="-1" b="12409"/>
          <a:stretch/>
        </p:blipFill>
        <p:spPr>
          <a:xfrm>
            <a:off x="677334" y="1480457"/>
            <a:ext cx="6112085" cy="4071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75739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n umbrella&#10;&#10;Description automatically generated">
            <a:extLst>
              <a:ext uri="{FF2B5EF4-FFF2-40B4-BE49-F238E27FC236}">
                <a16:creationId xmlns:a16="http://schemas.microsoft.com/office/drawing/2014/main" id="{A6246EE0-5FEC-4551-86A5-2394CCA3F5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26416"/>
          <a:stretch/>
        </p:blipFill>
        <p:spPr>
          <a:xfrm>
            <a:off x="0" y="-8467"/>
            <a:ext cx="9807046" cy="6890281"/>
          </a:xfrm>
          <a:custGeom>
            <a:avLst/>
            <a:gdLst>
              <a:gd name="connsiteX0" fmla="*/ 379987 w 7922146"/>
              <a:gd name="connsiteY0" fmla="*/ 0 h 6858001"/>
              <a:gd name="connsiteX1" fmla="*/ 5304971 w 7922146"/>
              <a:gd name="connsiteY1" fmla="*/ 0 h 6858001"/>
              <a:gd name="connsiteX2" fmla="*/ 7065281 w 7922146"/>
              <a:gd name="connsiteY2" fmla="*/ 0 h 6858001"/>
              <a:gd name="connsiteX3" fmla="*/ 7397540 w 7922146"/>
              <a:gd name="connsiteY3" fmla="*/ 0 h 6858001"/>
              <a:gd name="connsiteX4" fmla="*/ 7397540 w 7922146"/>
              <a:gd name="connsiteY4" fmla="*/ 1 h 6858001"/>
              <a:gd name="connsiteX5" fmla="*/ 7922146 w 7922146"/>
              <a:gd name="connsiteY5" fmla="*/ 1 h 6858001"/>
              <a:gd name="connsiteX6" fmla="*/ 7922146 w 7922146"/>
              <a:gd name="connsiteY6" fmla="*/ 6858001 h 6858001"/>
              <a:gd name="connsiteX7" fmla="*/ 7065281 w 7922146"/>
              <a:gd name="connsiteY7" fmla="*/ 6858001 h 6858001"/>
              <a:gd name="connsiteX8" fmla="*/ 7065281 w 7922146"/>
              <a:gd name="connsiteY8" fmla="*/ 6858000 h 6858001"/>
              <a:gd name="connsiteX9" fmla="*/ 5932989 w 7922146"/>
              <a:gd name="connsiteY9" fmla="*/ 6858000 h 6858001"/>
              <a:gd name="connsiteX10" fmla="*/ 5932989 w 7922146"/>
              <a:gd name="connsiteY10" fmla="*/ 6858001 h 6858001"/>
              <a:gd name="connsiteX11" fmla="*/ 27809 w 7922146"/>
              <a:gd name="connsiteY11" fmla="*/ 6858001 h 6858001"/>
              <a:gd name="connsiteX12" fmla="*/ 1803228 w 7922146"/>
              <a:gd name="connsiteY12" fmla="*/ 4521201 h 6858001"/>
              <a:gd name="connsiteX13" fmla="*/ 0 w 7922146"/>
              <a:gd name="connsiteY13" fmla="*/ 0 h 6858001"/>
              <a:gd name="connsiteX14" fmla="*/ 379987 w 7922146"/>
              <a:gd name="connsiteY14" fmla="*/ 0 h 6858001"/>
              <a:gd name="connsiteX15" fmla="*/ 0 w 7922146"/>
              <a:gd name="connsiteY15" fmla="*/ 40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60F9887-13E2-465D-98EB-7CE748E6C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8480" y="6472083"/>
            <a:ext cx="4215383" cy="409731"/>
          </a:xfrm>
        </p:spPr>
        <p:txBody>
          <a:bodyPr>
            <a:normAutofit/>
          </a:bodyPr>
          <a:lstStyle/>
          <a:p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Pinclipart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no date)</a:t>
            </a:r>
            <a:endParaRPr lang="en-US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B28BE6-38A8-414A-9C10-3DED9AA8EB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2287327"/>
            <a:ext cx="8573637" cy="42319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                                                               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4200" b="1" dirty="0"/>
              <a:t>                                   </a:t>
            </a:r>
          </a:p>
          <a:p>
            <a:pPr marL="0" indent="0">
              <a:buNone/>
            </a:pPr>
            <a:r>
              <a:rPr lang="en-GB" sz="2400" b="1" dirty="0">
                <a:latin typeface="Aharoni" panose="020B0604020202020204" pitchFamily="2" charset="-79"/>
                <a:cs typeface="Aharoni" panose="020B0604020202020204" pitchFamily="2" charset="-79"/>
              </a:rPr>
              <a:t> Co-operation</a:t>
            </a:r>
          </a:p>
          <a:p>
            <a:pPr marL="0" indent="0">
              <a:buNone/>
            </a:pPr>
            <a:r>
              <a:rPr lang="en-GB" sz="2400" b="1" dirty="0">
                <a:latin typeface="Aharoni" panose="020B0604020202020204" pitchFamily="2" charset="-79"/>
                <a:cs typeface="Aharoni" panose="020B0604020202020204" pitchFamily="2" charset="-79"/>
              </a:rPr>
              <a:t>                             Helpful </a:t>
            </a:r>
          </a:p>
          <a:p>
            <a:pPr marL="0" indent="0">
              <a:buNone/>
            </a:pPr>
            <a:r>
              <a:rPr lang="en-GB" sz="2400" b="1" dirty="0">
                <a:latin typeface="Aharoni" panose="020B0604020202020204" pitchFamily="2" charset="-79"/>
                <a:cs typeface="Aharoni" panose="020B0604020202020204" pitchFamily="2" charset="-79"/>
              </a:rPr>
              <a:t>                                                        Supportive</a:t>
            </a:r>
          </a:p>
          <a:p>
            <a:pPr marL="0" indent="0">
              <a:buNone/>
            </a:pPr>
            <a:r>
              <a:rPr lang="en-GB" sz="2400" b="1" dirty="0">
                <a:latin typeface="Aharoni" panose="020B0604020202020204" pitchFamily="2" charset="-79"/>
                <a:cs typeface="Aharoni" panose="020B0604020202020204" pitchFamily="2" charset="-79"/>
              </a:rPr>
              <a:t>            Agreeable         </a:t>
            </a:r>
          </a:p>
          <a:p>
            <a:pPr marL="0" indent="0">
              <a:buNone/>
            </a:pPr>
            <a:r>
              <a:rPr lang="en-GB" sz="2400" b="1" dirty="0">
                <a:latin typeface="Aharoni" panose="020B0604020202020204" pitchFamily="2" charset="-79"/>
                <a:cs typeface="Aharoni" panose="020B0604020202020204" pitchFamily="2" charset="-79"/>
              </a:rPr>
              <a:t>                                                               Collaborative</a:t>
            </a:r>
          </a:p>
          <a:p>
            <a:endParaRPr lang="en-GB" dirty="0"/>
          </a:p>
          <a:p>
            <a:endParaRPr lang="en-US" dirty="0"/>
          </a:p>
        </p:txBody>
      </p:sp>
      <p:cxnSp>
        <p:nvCxnSpPr>
          <p:cNvPr id="32" name="Straight Connector 9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11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82387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6BCCA5-15F4-417D-B7C7-46B9064856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609600"/>
            <a:ext cx="9800166" cy="346363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8A6C3DE-1CCA-4D98-9B94-D3F636E35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6749" y="4073236"/>
            <a:ext cx="9800166" cy="74121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(Sourced: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IgemIItdelhi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2014)</a:t>
            </a: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447F4-0D1E-41F4-9BD0-E29269EDBB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4352712"/>
            <a:ext cx="9800166" cy="1283703"/>
          </a:xfrm>
        </p:spPr>
        <p:txBody>
          <a:bodyPr>
            <a:noAutofit/>
          </a:bodyPr>
          <a:lstStyle/>
          <a:p>
            <a:r>
              <a:rPr lang="en-GB" sz="2400" b="1" u="sng" dirty="0"/>
              <a:t>communicate clearly and efficiently</a:t>
            </a:r>
            <a:r>
              <a:rPr lang="en-GB" sz="2400" dirty="0"/>
              <a:t> </a:t>
            </a:r>
          </a:p>
          <a:p>
            <a:r>
              <a:rPr lang="en-GB" sz="2400" b="1" u="sng" dirty="0"/>
              <a:t>showing support to each other</a:t>
            </a:r>
            <a:r>
              <a:rPr lang="en-GB" sz="2400" dirty="0"/>
              <a:t> </a:t>
            </a:r>
          </a:p>
          <a:p>
            <a:r>
              <a:rPr lang="en-GB" sz="2400" b="1" u="sng" dirty="0"/>
              <a:t>Use my initiative</a:t>
            </a:r>
            <a:r>
              <a:rPr lang="en-GB" sz="2400" dirty="0"/>
              <a:t> </a:t>
            </a:r>
          </a:p>
          <a:p>
            <a:r>
              <a:rPr lang="en-GB" sz="2400" b="1" u="sng" dirty="0"/>
              <a:t>cooperating with others</a:t>
            </a:r>
            <a:r>
              <a:rPr lang="en-GB" sz="2400" dirty="0"/>
              <a:t>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8847980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83327-3709-4110-A187-271EE0CF5D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dirty="0"/>
              <a:t>                     </a:t>
            </a:r>
            <a:r>
              <a:rPr lang="en-GB" u="sng" dirty="0">
                <a:solidFill>
                  <a:schemeClr val="accent2">
                    <a:lumMod val="75000"/>
                  </a:schemeClr>
                </a:solidFill>
              </a:rPr>
              <a:t>Individuality</a:t>
            </a:r>
            <a:br>
              <a:rPr lang="en-GB" dirty="0"/>
            </a:br>
            <a:r>
              <a:rPr lang="en-GB" dirty="0"/>
              <a:t>Is that what makes a team?</a:t>
            </a:r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18322A1-8349-4502-8860-D2D9CD50A0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8310" y="5958702"/>
            <a:ext cx="3821879" cy="623844"/>
          </a:xfrm>
        </p:spPr>
        <p:txBody>
          <a:bodyPr>
            <a:normAutofit/>
          </a:bodyPr>
          <a:lstStyle/>
          <a:p>
            <a:r>
              <a:rPr lang="en-US" dirty="0"/>
              <a:t>(Sourced: </a:t>
            </a:r>
            <a:r>
              <a:rPr lang="en-US" dirty="0" err="1"/>
              <a:t>Clipartwiki</a:t>
            </a:r>
            <a:r>
              <a:rPr lang="en-US" dirty="0"/>
              <a:t>. No date) </a:t>
            </a:r>
          </a:p>
        </p:txBody>
      </p:sp>
      <p:pic>
        <p:nvPicPr>
          <p:cNvPr id="5" name="Content Placeholder 4" descr="A picture containing toy&#10;&#10;Description automatically generated">
            <a:extLst>
              <a:ext uri="{FF2B5EF4-FFF2-40B4-BE49-F238E27FC236}">
                <a16:creationId xmlns:a16="http://schemas.microsoft.com/office/drawing/2014/main" id="{04F35BF6-E852-4FC7-A07B-1EA865958F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408" r="10822" b="-2"/>
          <a:stretch/>
        </p:blipFill>
        <p:spPr>
          <a:xfrm>
            <a:off x="677334" y="2159331"/>
            <a:ext cx="5423429" cy="3882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10771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DEA11-BAD7-49A6-AFBD-571280541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Intrapersonal skills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7ADD8-3588-4D65-81D9-F82FD22378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34128" y="5068781"/>
            <a:ext cx="4185623" cy="576262"/>
          </a:xfrm>
        </p:spPr>
        <p:txBody>
          <a:bodyPr/>
          <a:lstStyle/>
          <a:p>
            <a:r>
              <a:rPr lang="en-GB" sz="1800" dirty="0"/>
              <a:t>      (Dixon et al, 2010)</a:t>
            </a:r>
            <a:endParaRPr lang="en-US" sz="1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D0A020-6289-413E-BCA9-B471AF6255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7334" y="1424065"/>
            <a:ext cx="4185622" cy="4211184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sz="2400" dirty="0"/>
              <a:t>This requires a skilled person to recognise that people are different,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Present information in many ways to over come learning barriers,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Then react accordingly to individual learning styles to </a:t>
            </a:r>
            <a:r>
              <a:rPr lang="en-US" sz="2400" dirty="0"/>
              <a:t>get the most out of</a:t>
            </a:r>
            <a:r>
              <a:rPr lang="en-GB" sz="2400" dirty="0"/>
              <a:t> their learning.</a:t>
            </a:r>
            <a:endParaRPr lang="en-US" sz="24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A709B7-50E8-4409-89F6-C1EF658101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10899" y="5232620"/>
            <a:ext cx="4610253" cy="402629"/>
          </a:xfrm>
        </p:spPr>
        <p:txBody>
          <a:bodyPr/>
          <a:lstStyle/>
          <a:p>
            <a:r>
              <a:rPr lang="en-US" sz="1800" dirty="0"/>
              <a:t>         (Sourced: Your theory source, 2014) </a:t>
            </a:r>
          </a:p>
        </p:txBody>
      </p:sp>
      <p:pic>
        <p:nvPicPr>
          <p:cNvPr id="8" name="Content Placeholder 7" descr="A picture containing toy, computer, drawing&#10;&#10;Description automatically generated">
            <a:extLst>
              <a:ext uri="{FF2B5EF4-FFF2-40B4-BE49-F238E27FC236}">
                <a16:creationId xmlns:a16="http://schemas.microsoft.com/office/drawing/2014/main" id="{BFE560D8-282D-4E28-A650-0C48FCC1B53D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6194770" y="609600"/>
            <a:ext cx="3423546" cy="4421706"/>
          </a:xfrm>
        </p:spPr>
      </p:pic>
    </p:spTree>
    <p:extLst>
      <p:ext uri="{BB962C8B-B14F-4D97-AF65-F5344CB8AC3E}">
        <p14:creationId xmlns:p14="http://schemas.microsoft.com/office/powerpoint/2010/main" val="11577213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B117E-6998-47F2-9D26-EA6E44299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Intrapersonal skills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078335-73D8-4A37-85BA-915E9B15F7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5745" y="1354138"/>
            <a:ext cx="8485541" cy="576262"/>
          </a:xfrm>
        </p:spPr>
        <p:txBody>
          <a:bodyPr/>
          <a:lstStyle/>
          <a:p>
            <a:r>
              <a:rPr lang="en-GB" sz="2800" dirty="0"/>
              <a:t>           </a:t>
            </a:r>
            <a:r>
              <a:rPr lang="en-GB" sz="2800" b="1" dirty="0"/>
              <a:t>Soft skill                          hard skill</a:t>
            </a:r>
            <a:endParaRPr lang="en-US" sz="28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81D265-F1AA-4BBE-8611-13AA887094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5744" y="1930401"/>
            <a:ext cx="3491521" cy="4110962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sz="2000" dirty="0"/>
              <a:t>Personal experience</a:t>
            </a:r>
          </a:p>
          <a:p>
            <a:pPr algn="just"/>
            <a:r>
              <a:rPr lang="en-GB" sz="2000" dirty="0"/>
              <a:t>Emotional intelligence</a:t>
            </a:r>
          </a:p>
          <a:p>
            <a:pPr algn="just"/>
            <a:r>
              <a:rPr lang="en-GB" sz="2000" dirty="0"/>
              <a:t>Motivation</a:t>
            </a:r>
          </a:p>
          <a:p>
            <a:pPr algn="just"/>
            <a:r>
              <a:rPr lang="en-GB" sz="2000" dirty="0"/>
              <a:t>Communicate well</a:t>
            </a:r>
          </a:p>
          <a:p>
            <a:pPr algn="just"/>
            <a:r>
              <a:rPr lang="en-GB" sz="2000" dirty="0"/>
              <a:t>Good self awareness</a:t>
            </a:r>
          </a:p>
          <a:p>
            <a:pPr algn="just"/>
            <a:r>
              <a:rPr lang="en-GB" sz="2000" dirty="0"/>
              <a:t>Have a good relationship with others.</a:t>
            </a:r>
          </a:p>
          <a:p>
            <a:pPr algn="just"/>
            <a:endParaRPr lang="en-US" sz="20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7E12ED-282F-4815-A3AA-94E75125F7B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409075" y="6020229"/>
            <a:ext cx="8596667" cy="456342"/>
          </a:xfrm>
        </p:spPr>
        <p:txBody>
          <a:bodyPr/>
          <a:lstStyle/>
          <a:p>
            <a:r>
              <a:rPr lang="en-GB" sz="1800" dirty="0"/>
              <a:t>(Sourced: </a:t>
            </a:r>
            <a:r>
              <a:rPr lang="en-GB" sz="1800" dirty="0" err="1"/>
              <a:t>laker</a:t>
            </a:r>
            <a:r>
              <a:rPr lang="en-GB" sz="1800" dirty="0"/>
              <a:t> and power 2011,Tulgan 2015, </a:t>
            </a:r>
            <a:r>
              <a:rPr lang="en-GB" sz="1800" dirty="0" err="1"/>
              <a:t>lavasseur</a:t>
            </a:r>
            <a:r>
              <a:rPr lang="en-GB" sz="1800" dirty="0"/>
              <a:t> 2013, Dixon et al 2010)</a:t>
            </a:r>
            <a:endParaRPr lang="en-US" sz="18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A8A4EF4-F562-4297-9866-63C29F797D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088384" y="1930401"/>
            <a:ext cx="4185617" cy="4110962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sz="2000" dirty="0"/>
              <a:t>This is a educated skill</a:t>
            </a:r>
          </a:p>
          <a:p>
            <a:pPr algn="just"/>
            <a:r>
              <a:rPr lang="en-GB" sz="2000" dirty="0"/>
              <a:t>Reading, writing and Maths</a:t>
            </a:r>
          </a:p>
          <a:p>
            <a:pPr algn="just"/>
            <a:r>
              <a:rPr lang="en-GB" sz="2000" dirty="0"/>
              <a:t>Strategical people</a:t>
            </a:r>
          </a:p>
          <a:p>
            <a:pPr algn="just"/>
            <a:r>
              <a:rPr lang="en-GB" sz="2000" dirty="0"/>
              <a:t>Cognitive intelligence</a:t>
            </a:r>
          </a:p>
          <a:p>
            <a:pPr algn="just"/>
            <a:r>
              <a:rPr lang="en-GB" sz="2000" dirty="0"/>
              <a:t>However, in new roles or environment they still requires further training.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465305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31684-8D12-4654-96F1-42C17C165F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8596668" cy="1533993"/>
          </a:xfrm>
        </p:spPr>
        <p:txBody>
          <a:bodyPr>
            <a:normAutofit fontScale="90000"/>
          </a:bodyPr>
          <a:lstStyle/>
          <a:p>
            <a:pPr algn="just"/>
            <a:r>
              <a:rPr lang="en-GB" b="1" dirty="0"/>
              <a:t>Cottrell. (2015) and Azim et al (2010) believes these skills are highly desirable for employment.</a:t>
            </a:r>
            <a:endParaRPr lang="en-US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1435BF-24BC-41A7-A9B2-F658B6B476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354644" y="2766606"/>
            <a:ext cx="4185623" cy="45719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CFC6DA-6DF3-4663-A815-8C31F65771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403176" y="6063598"/>
            <a:ext cx="4185618" cy="576262"/>
          </a:xfrm>
        </p:spPr>
        <p:txBody>
          <a:bodyPr/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(Sourced:123RF, no date)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BC19F3-E1E2-42BE-AF2B-7F619441E9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 flipV="1">
            <a:off x="6325849" y="3922465"/>
            <a:ext cx="1044401" cy="45719"/>
          </a:xfrm>
        </p:spPr>
        <p:txBody>
          <a:bodyPr>
            <a:normAutofit fontScale="25000" lnSpcReduction="20000"/>
          </a:bodyPr>
          <a:lstStyle/>
          <a:p>
            <a:endParaRPr lang="en-US" dirty="0"/>
          </a:p>
        </p:txBody>
      </p:sp>
      <p:pic>
        <p:nvPicPr>
          <p:cNvPr id="1027" name="Picture 3" descr="Image result for getting a job cartoon">
            <a:hlinkClick r:id="rId2"/>
            <a:extLst>
              <a:ext uri="{FF2B5EF4-FFF2-40B4-BE49-F238E27FC236}">
                <a16:creationId xmlns:a16="http://schemas.microsoft.com/office/drawing/2014/main" id="{73D194BC-0E63-405C-94F5-FBCA0D36F43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351" y="2143591"/>
            <a:ext cx="7585022" cy="4104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60332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1110390-6159-4FA2-9649-909E4CCCB7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577" y="626640"/>
            <a:ext cx="3887285" cy="869842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chemeClr val="accent2">
                    <a:lumMod val="75000"/>
                  </a:schemeClr>
                </a:solidFill>
              </a:rPr>
              <a:t>Record keeping</a:t>
            </a:r>
            <a:endParaRPr lang="en-US" sz="4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8D05A12-CB6E-4E54-A1EC-FB92FAD7D3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4000" i="1" dirty="0"/>
              <a:t>Drink</a:t>
            </a:r>
          </a:p>
          <a:p>
            <a:r>
              <a:rPr lang="en-GB" sz="4000" i="1" dirty="0"/>
              <a:t>Eat</a:t>
            </a:r>
          </a:p>
          <a:p>
            <a:r>
              <a:rPr lang="en-GB" sz="4000" i="1" dirty="0"/>
              <a:t>Nappies</a:t>
            </a:r>
          </a:p>
          <a:p>
            <a:r>
              <a:rPr lang="en-GB" sz="4000" i="1" dirty="0"/>
              <a:t>Sleeping</a:t>
            </a:r>
          </a:p>
          <a:p>
            <a:r>
              <a:rPr lang="en-GB" sz="4000" i="1" dirty="0"/>
              <a:t>Emotional well being</a:t>
            </a:r>
          </a:p>
          <a:p>
            <a:r>
              <a:rPr lang="en-GB" sz="4000" i="1" dirty="0"/>
              <a:t>Playing with toys</a:t>
            </a:r>
          </a:p>
          <a:p>
            <a:r>
              <a:rPr lang="en-GB" sz="4000" i="1" dirty="0"/>
              <a:t>safeguarding</a:t>
            </a:r>
          </a:p>
          <a:p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255B8BE-AF88-47E8-B61F-CE22ADB566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4656" y="4080931"/>
            <a:ext cx="4007206" cy="1280587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Communication</a:t>
            </a:r>
            <a:r>
              <a:rPr lang="en-GB" sz="40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 </a:t>
            </a:r>
            <a:endParaRPr lang="en-US" sz="40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8" name="Graphic 7" descr="Chat">
            <a:extLst>
              <a:ext uri="{FF2B5EF4-FFF2-40B4-BE49-F238E27FC236}">
                <a16:creationId xmlns:a16="http://schemas.microsoft.com/office/drawing/2014/main" id="{DC990F95-506C-4A60-8A91-A663A9349E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685661" y="4415242"/>
            <a:ext cx="1846201" cy="1892551"/>
          </a:xfrm>
          <a:prstGeom prst="rect">
            <a:avLst/>
          </a:prstGeom>
        </p:spPr>
      </p:pic>
      <p:pic>
        <p:nvPicPr>
          <p:cNvPr id="10" name="Graphic 9" descr="Open book">
            <a:extLst>
              <a:ext uri="{FF2B5EF4-FFF2-40B4-BE49-F238E27FC236}">
                <a16:creationId xmlns:a16="http://schemas.microsoft.com/office/drawing/2014/main" id="{960406A7-1BA6-4CF9-B6A7-18A09608E04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24656" y="1485381"/>
            <a:ext cx="2128603" cy="1487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4075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43F6A-B15B-4C96-B27A-5CA276E5EA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Fiedler 1996 quotes “in high stress situations experience is a   more important attribute than intelligence” .</a:t>
            </a:r>
            <a:br>
              <a:rPr lang="en-US" dirty="0"/>
            </a:b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52FF95-DEF9-456C-A830-703B2ACECC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                                                                   (Fiedler, 1996: pp.241-250).</a:t>
            </a:r>
          </a:p>
        </p:txBody>
      </p:sp>
    </p:spTree>
    <p:extLst>
      <p:ext uri="{BB962C8B-B14F-4D97-AF65-F5344CB8AC3E}">
        <p14:creationId xmlns:p14="http://schemas.microsoft.com/office/powerpoint/2010/main" val="20813080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8A4058C-B557-417C-A864-8D7A3C373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72387"/>
            <a:ext cx="8596668" cy="1320800"/>
          </a:xfrm>
        </p:spPr>
        <p:txBody>
          <a:bodyPr/>
          <a:lstStyle/>
          <a:p>
            <a:r>
              <a:rPr lang="en-GB" dirty="0"/>
              <a:t>Reference list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072002-9E33-4712-91A3-04E7192CBB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832786"/>
            <a:ext cx="8596668" cy="5717915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123RF. (no date) Vector – ‘An image of a cartoon man happy with getting his dream’ </a:t>
            </a:r>
            <a:r>
              <a:rPr lang="en-US" sz="64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job.https</a:t>
            </a:r>
            <a:r>
              <a:rPr lang="en-US" sz="64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://www.123rf.com/photo_43199944_stock-vector-an-image-of-a-cartoon-man-happy-with-getting-his-dream-job-.html  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[Accessed 10</a:t>
            </a:r>
            <a:r>
              <a:rPr lang="en-US" sz="6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 October].  </a:t>
            </a:r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Azim, S. Gale, A., Lawlor-Wright, T., Kirkham, R., Khan, A. and </a:t>
            </a:r>
            <a:r>
              <a:rPr lang="en-GB" sz="6400" dirty="0" err="1">
                <a:latin typeface="Arial" panose="020B0604020202020204" pitchFamily="34" charset="0"/>
                <a:cs typeface="Arial" panose="020B0604020202020204" pitchFamily="34" charset="0"/>
              </a:rPr>
              <a:t>Alam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, M. (2010) ‘The importance of soft skills in complex projects. </a:t>
            </a:r>
            <a:r>
              <a:rPr lang="en-GB" sz="6400" dirty="0" err="1">
                <a:latin typeface="Arial" panose="020B0604020202020204" pitchFamily="34" charset="0"/>
                <a:cs typeface="Arial" panose="020B0604020202020204" pitchFamily="34" charset="0"/>
              </a:rPr>
              <a:t>Internat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,’ J. Managing Projects Bus. 3,3, p.p387–401.</a:t>
            </a:r>
          </a:p>
          <a:p>
            <a:pPr>
              <a:lnSpc>
                <a:spcPct val="120000"/>
              </a:lnSpc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Cottrell, S., (2015) Skills for success: Personal development and employability. Macmillan International Higher Education.</a:t>
            </a:r>
          </a:p>
          <a:p>
            <a:pPr>
              <a:lnSpc>
                <a:spcPct val="120000"/>
              </a:lnSpc>
            </a:pPr>
            <a:r>
              <a:rPr lang="en-US" sz="6400" dirty="0" err="1">
                <a:latin typeface="Arial" panose="020B0604020202020204" pitchFamily="34" charset="0"/>
                <a:cs typeface="Arial" panose="020B0604020202020204" pitchFamily="34" charset="0"/>
              </a:rPr>
              <a:t>Centranum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. (no date) ‘What is certification’ </a:t>
            </a:r>
            <a:r>
              <a:rPr lang="en-US" sz="64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https://www.centranum.com/resources/competency</a:t>
            </a:r>
            <a:r>
              <a:rPr lang="en-US" sz="6400" u="sng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Accessed 10th October 2019]. </a:t>
            </a:r>
          </a:p>
          <a:p>
            <a:pPr>
              <a:lnSpc>
                <a:spcPct val="120000"/>
              </a:lnSpc>
            </a:pPr>
            <a:r>
              <a:rPr lang="en-US" sz="6400" dirty="0" err="1">
                <a:latin typeface="Arial" panose="020B0604020202020204" pitchFamily="34" charset="0"/>
                <a:cs typeface="Arial" panose="020B0604020202020204" pitchFamily="34" charset="0"/>
              </a:rPr>
              <a:t>Clipartwiki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. (No date) ‘team building’ </a:t>
            </a:r>
            <a:r>
              <a:rPr lang="en-US" sz="64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https://www.clipartwiki.com/iclip/TxwhTh_let-for-you-gaskiya-spot-team-building/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 [Accessed 10</a:t>
            </a:r>
            <a:r>
              <a:rPr lang="en-US" sz="6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 October 2109].</a:t>
            </a:r>
          </a:p>
          <a:p>
            <a:pPr>
              <a:lnSpc>
                <a:spcPct val="120000"/>
              </a:lnSpc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Dixon, J., </a:t>
            </a:r>
            <a:r>
              <a:rPr lang="en-US" sz="6400" dirty="0" err="1">
                <a:latin typeface="Arial" panose="020B0604020202020204" pitchFamily="34" charset="0"/>
                <a:cs typeface="Arial" panose="020B0604020202020204" pitchFamily="34" charset="0"/>
              </a:rPr>
              <a:t>Belnap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, C., Albrecht, C. and Lee, K., 2010. The importance of soft skills. </a:t>
            </a:r>
            <a:r>
              <a:rPr lang="en-US" sz="6400" i="1" dirty="0">
                <a:latin typeface="Arial" panose="020B0604020202020204" pitchFamily="34" charset="0"/>
                <a:cs typeface="Arial" panose="020B0604020202020204" pitchFamily="34" charset="0"/>
              </a:rPr>
              <a:t>Corporate finance review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6400" i="1" dirty="0">
                <a:latin typeface="Arial" panose="020B0604020202020204" pitchFamily="34" charset="0"/>
                <a:cs typeface="Arial" panose="020B0604020202020204" pitchFamily="34" charset="0"/>
              </a:rPr>
              <a:t>14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(6), p.35.</a:t>
            </a:r>
          </a:p>
          <a:p>
            <a:pPr>
              <a:lnSpc>
                <a:spcPct val="120000"/>
              </a:lnSpc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Fiedler, F. E. (1996) ‘Research on leadership selection and training: One view of the future’, Administrative science quarterly, pp.241-250.</a:t>
            </a:r>
          </a:p>
          <a:p>
            <a:pPr>
              <a:lnSpc>
                <a:spcPct val="120000"/>
              </a:lnSpc>
            </a:pPr>
            <a:r>
              <a:rPr lang="en-US" sz="6400" dirty="0" err="1">
                <a:latin typeface="Arial" panose="020B0604020202020204" pitchFamily="34" charset="0"/>
                <a:cs typeface="Arial" panose="020B0604020202020204" pitchFamily="34" charset="0"/>
              </a:rPr>
              <a:t>Gov.Wales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. (no date) ‘Confidentiality’ 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http://resources.hwb.wales.gov.uk/VTC/2012-13/22032013/hsc/eng/unit_1/u1-poc/poc-9/poc-9-6.htm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 [Accessed 10th October 2019].</a:t>
            </a:r>
          </a:p>
          <a:p>
            <a:pPr>
              <a:lnSpc>
                <a:spcPct val="120000"/>
              </a:lnSpc>
            </a:pPr>
            <a:endParaRPr lang="en-US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56128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25465-EAF3-402D-AD2F-CF9E3FF498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314793"/>
            <a:ext cx="9261145" cy="6220917"/>
          </a:xfrm>
        </p:spPr>
        <p:txBody>
          <a:bodyPr>
            <a:normAutofit/>
          </a:bodyPr>
          <a:lstStyle/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IgemIItdelhi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(2014)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Achievements’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http://2014.igem.org/Team:IIT_Delhi/Achievements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[Accessed: 10th October 2019].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Levasseur, R. E. (2013) ‘People skills: Developing soft skills—A change management perspective’,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Interfaces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43,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6, pp.566-571.</a:t>
            </a:r>
            <a:endParaRPr lang="en-US" sz="1600" dirty="0"/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Laker, D. R. and Powell, J. L. (2011) ‘The differences between hard and soft skills and their relative impact on training transfer. Human Resource Development Quarterly’, 22,1, pp.111-122.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Pngfly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(no date) ‘summer leisure child’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https://www.pngfly.com/png-vk1b8w/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[Accessed 10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October 2019].</a:t>
            </a: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Pinclipart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(no date)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‘Cartoon Umbrella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Png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Clipart’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https://www.pinclipart.com/pindetail/bTxmbT_umbrella-png-picture-cartoon-umbrella-png-clipart/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[Accessed 10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October 2019].</a:t>
            </a: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Skillmeter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(no date) ‘how to spot a team player’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https://skillmeter.com/blog/how-to-spot-a-team-player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[Accessed 10th October 2019]. </a:t>
            </a:r>
          </a:p>
          <a:p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Tulgan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B. (2015)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Bridging the Soft Skills Gap: How to Teach the Missing Basics to Todays Young Talent.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John Wiley &amp; Sons.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Your theory source. (2014) ‘Learning Style and Sensory Processing’ </a:t>
            </a:r>
            <a:r>
              <a:rPr lang="en-US" sz="16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https://www.yourtherapysource.com/blog1/2014/10/07/learning-style-and-sensory-processing/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[Accessed 10</a:t>
            </a:r>
            <a:r>
              <a:rPr lang="en-US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October 2019].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693332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6178</TotalTime>
  <Words>830</Words>
  <Application>Microsoft Office PowerPoint</Application>
  <PresentationFormat>Widescreen</PresentationFormat>
  <Paragraphs>83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Aharoni</vt:lpstr>
      <vt:lpstr>Arial</vt:lpstr>
      <vt:lpstr>Trebuchet MS</vt:lpstr>
      <vt:lpstr>Wingdings 3</vt:lpstr>
      <vt:lpstr>Facet</vt:lpstr>
      <vt:lpstr>Skills for life</vt:lpstr>
      <vt:lpstr>Nursery assistant </vt:lpstr>
      <vt:lpstr>(Source: Centranum, no date)</vt:lpstr>
      <vt:lpstr>Teamwork</vt:lpstr>
      <vt:lpstr>(Source: Pinclipart, no date)</vt:lpstr>
      <vt:lpstr>(Sourced: IgemIItdelhi, 2014) </vt:lpstr>
      <vt:lpstr>                     Individuality Is that what makes a team?</vt:lpstr>
      <vt:lpstr>Intrapersonal skills</vt:lpstr>
      <vt:lpstr>Intrapersonal skills</vt:lpstr>
      <vt:lpstr>Cottrell. (2015) and Azim et al (2010) believes these skills are highly desirable for employment.</vt:lpstr>
      <vt:lpstr>Record keeping</vt:lpstr>
      <vt:lpstr>Fiedler 1996 quotes “in high stress situations experience is a   more important attribute than intelligence” . 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for life</dc:title>
  <dc:creator>Michelle Roberts (1706015)</dc:creator>
  <cp:lastModifiedBy>Michelle Roberts (1706015)</cp:lastModifiedBy>
  <cp:revision>31</cp:revision>
  <dcterms:created xsi:type="dcterms:W3CDTF">2019-10-11T11:27:03Z</dcterms:created>
  <dcterms:modified xsi:type="dcterms:W3CDTF">2019-10-15T18:25:15Z</dcterms:modified>
</cp:coreProperties>
</file>