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203" r:id="rId1"/>
  </p:sldMasterIdLst>
  <p:notesMasterIdLst>
    <p:notesMasterId r:id="rId48"/>
  </p:notesMasterIdLst>
  <p:sldIdLst>
    <p:sldId id="256" r:id="rId2"/>
    <p:sldId id="276" r:id="rId3"/>
    <p:sldId id="456" r:id="rId4"/>
    <p:sldId id="457" r:id="rId5"/>
    <p:sldId id="455" r:id="rId6"/>
    <p:sldId id="445" r:id="rId7"/>
    <p:sldId id="349" r:id="rId8"/>
    <p:sldId id="466" r:id="rId9"/>
    <p:sldId id="350" r:id="rId10"/>
    <p:sldId id="446" r:id="rId11"/>
    <p:sldId id="401" r:id="rId12"/>
    <p:sldId id="386" r:id="rId13"/>
    <p:sldId id="387" r:id="rId14"/>
    <p:sldId id="388" r:id="rId15"/>
    <p:sldId id="389" r:id="rId16"/>
    <p:sldId id="390" r:id="rId17"/>
    <p:sldId id="287" r:id="rId18"/>
    <p:sldId id="511" r:id="rId19"/>
    <p:sldId id="512" r:id="rId20"/>
    <p:sldId id="513" r:id="rId21"/>
    <p:sldId id="490" r:id="rId22"/>
    <p:sldId id="514" r:id="rId23"/>
    <p:sldId id="459" r:id="rId24"/>
    <p:sldId id="462" r:id="rId25"/>
    <p:sldId id="281" r:id="rId26"/>
    <p:sldId id="493" r:id="rId27"/>
    <p:sldId id="282" r:id="rId28"/>
    <p:sldId id="494" r:id="rId29"/>
    <p:sldId id="283" r:id="rId30"/>
    <p:sldId id="495" r:id="rId31"/>
    <p:sldId id="496" r:id="rId32"/>
    <p:sldId id="497" r:id="rId33"/>
    <p:sldId id="498" r:id="rId34"/>
    <p:sldId id="499" r:id="rId35"/>
    <p:sldId id="500" r:id="rId36"/>
    <p:sldId id="501" r:id="rId37"/>
    <p:sldId id="502" r:id="rId38"/>
    <p:sldId id="503" r:id="rId39"/>
    <p:sldId id="504" r:id="rId40"/>
    <p:sldId id="505" r:id="rId41"/>
    <p:sldId id="506" r:id="rId42"/>
    <p:sldId id="507" r:id="rId43"/>
    <p:sldId id="508" r:id="rId44"/>
    <p:sldId id="509" r:id="rId45"/>
    <p:sldId id="267" r:id="rId46"/>
    <p:sldId id="510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576"/>
  </p:normalViewPr>
  <p:slideViewPr>
    <p:cSldViewPr snapToGrid="0" snapToObjects="1">
      <p:cViewPr varScale="1">
        <p:scale>
          <a:sx n="101" d="100"/>
          <a:sy n="101" d="100"/>
        </p:scale>
        <p:origin x="14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DB308E-A609-BB40-A2E6-2B0B6AE017B2}" type="datetimeFigureOut">
              <a:rPr lang="en-US" smtClean="0"/>
              <a:t>1/7/19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825743-0F39-1E43-BD92-0FA17907CA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256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SH -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very brief overview about the status of RE in primary education /Agreed Syllabus - authorities, etc.  RE – FP/KS2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2D8BDE-6285-EC4A-BA28-BB582B08ADD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9024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SH - 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very brief overview of the content of  RE – FP – ask student to look at the exemplar framework – they have downloaded from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moodle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2D8BDE-6285-EC4A-BA28-BB582B08ADD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803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E0972F6-B438-4162-A4B9-591F365F0FA0}" type="slidenum">
              <a:rPr lang="en-GB" altLang="en-US" sz="1200"/>
              <a:pPr eaLnBrk="1" hangingPunct="1"/>
              <a:t>19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696735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09B35F7-7CD6-4A2E-BC66-1887B00AD334}" type="slidenum">
              <a:rPr lang="en-GB" altLang="en-US" sz="1200"/>
              <a:pPr eaLnBrk="1" hangingPunct="1"/>
              <a:t>20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540506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16301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93018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 title="Crop Mark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51976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85237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27277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35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441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3793265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6314505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4544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07382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93D694-C7FB-AC45-954E-119B5D83805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26DD07-3C4C-8E4D-8733-345EFBEFB78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Dr Geraint Davies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8FB196-43F4-964C-ACF0-59054E3C7B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0B78DA-3C67-2745-ACDD-0682839E47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871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 title="Side bar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6486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4" r:id="rId1"/>
    <p:sldLayoutId id="2147484205" r:id="rId2"/>
    <p:sldLayoutId id="2147484206" r:id="rId3"/>
    <p:sldLayoutId id="2147484207" r:id="rId4"/>
    <p:sldLayoutId id="2147484208" r:id="rId5"/>
    <p:sldLayoutId id="2147484209" r:id="rId6"/>
    <p:sldLayoutId id="2147484210" r:id="rId7"/>
    <p:sldLayoutId id="2147484211" r:id="rId8"/>
    <p:sldLayoutId id="2147484212" r:id="rId9"/>
    <p:sldLayoutId id="2147484213" r:id="rId10"/>
    <p:sldLayoutId id="2147484214" r:id="rId11"/>
    <p:sldLayoutId id="2147484215" r:id="rId12"/>
  </p:sldLayoutIdLst>
  <p:hf sldNum="0" hdr="0" ftr="0" dt="0"/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0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696">
          <p15:clr>
            <a:srgbClr val="F26B43"/>
          </p15:clr>
        </p15:guide>
        <p15:guide id="6" orient="horz" pos="432">
          <p15:clr>
            <a:srgbClr val="F26B43"/>
          </p15:clr>
        </p15:guide>
        <p15:guide id="7" orient="horz" pos="1512">
          <p15:clr>
            <a:srgbClr val="F26B43"/>
          </p15:clr>
        </p15:guide>
        <p15:guide id="8" pos="5184">
          <p15:clr>
            <a:srgbClr val="F26B43"/>
          </p15:clr>
        </p15:guide>
        <p15:guide id="9" pos="702">
          <p15:clr>
            <a:srgbClr val="F26B43"/>
          </p15:clr>
        </p15:guide>
        <p15:guide id="10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achelbendall@uwtsd.ac.uk" TargetMode="Externa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KINGSTON:2015-16:darlithoedd15-16:PGCE-Module2-16:Humanities-grid_LlawlyfrLTPSCymraeg20152016.doc!OLE_LINK1" TargetMode="External"/><Relationship Id="rId5" Type="http://schemas.openxmlformats.org/officeDocument/2006/relationships/image" Target="../media/image2.tiff"/><Relationship Id="rId4" Type="http://schemas.openxmlformats.org/officeDocument/2006/relationships/hyperlink" Target="mailto:s.v.hughes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kahoot.it/#/k/0e06164f-df42-4e3b-af86-9a1133d95ca0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sionedh7/38hl2iaf3mb8" TargetMode="External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hyperlink" Target="https://www.youtube.com/watch?v=AfJBZZ2-9Qs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iZP3lsgNec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today.org.uk/" TargetMode="External"/><Relationship Id="rId2" Type="http://schemas.openxmlformats.org/officeDocument/2006/relationships/hyperlink" Target="http://www.persona-doll-training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tif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jTtJPqkLu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wasacre.org.uk/publications.html" TargetMode="External"/><Relationship Id="rId3" Type="http://schemas.openxmlformats.org/officeDocument/2006/relationships/hyperlink" Target="http://wales.gov.uk/topics/educationandskills/curriculumassessment/arevisedcurriculumforwales/religiouseducation/?lang=en" TargetMode="External"/><Relationship Id="rId7" Type="http://schemas.openxmlformats.org/officeDocument/2006/relationships/hyperlink" Target="http://www.twinkl.com/resources/foundation-phase-welsh-primary-resources/" TargetMode="External"/><Relationship Id="rId2" Type="http://schemas.openxmlformats.org/officeDocument/2006/relationships/hyperlink" Target="http://wales.gov.uk/topics/educationandskills/curriculumassessment/arevisedcurriculumforwales/religiouseducation/?skip=1&amp;lang=c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ooksatpress.co.uk/" TargetMode="External"/><Relationship Id="rId5" Type="http://schemas.openxmlformats.org/officeDocument/2006/relationships/hyperlink" Target="https://hwb.gov.wales/" TargetMode="External"/><Relationship Id="rId10" Type="http://schemas.openxmlformats.org/officeDocument/2006/relationships/hyperlink" Target="https://www.bangor.ac.uk/addysg/publications/Trafodion4s.pdf" TargetMode="External"/><Relationship Id="rId4" Type="http://schemas.openxmlformats.org/officeDocument/2006/relationships/hyperlink" Target="http://wasacre.org.uk/cym-publications.html" TargetMode="External"/><Relationship Id="rId9" Type="http://schemas.openxmlformats.org/officeDocument/2006/relationships/hyperlink" Target="https://www.bangor.ac.uk/addysg/publications/Trafodion4c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8A8F6-19EE-5841-A1B1-D8B3F65C0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0761" y="1946303"/>
            <a:ext cx="5486400" cy="2441448"/>
          </a:xfrm>
        </p:spPr>
        <p:txBody>
          <a:bodyPr>
            <a:normAutofit/>
          </a:bodyPr>
          <a:lstStyle/>
          <a:p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Addysg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Grefyddol</a:t>
            </a:r>
            <a:b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Religious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EBC1AC-F103-D541-B9B3-EAA5AE6DC8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293" y="4783735"/>
            <a:ext cx="8251336" cy="1440309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Rachel Bendall 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rachelbendall@uwtsd.ac.uk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Sioned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V Hughes 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s.v.hughes@uwtsd.ac.uk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C452D7-1762-9949-9FA5-D858C7842E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4979" y="1210312"/>
            <a:ext cx="3823429" cy="1804315"/>
          </a:xfrm>
          <a:prstGeom prst="rect">
            <a:avLst/>
          </a:prstGeom>
        </p:spPr>
      </p:pic>
      <p:graphicFrame>
        <p:nvGraphicFramePr>
          <p:cNvPr id="6" name="Object 2">
            <a:extLst>
              <a:ext uri="{FF2B5EF4-FFF2-40B4-BE49-F238E27FC236}">
                <a16:creationId xmlns:a16="http://schemas.microsoft.com/office/drawing/2014/main" id="{67AE86DF-9328-4243-826F-D57B9653BC6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3566332"/>
              </p:ext>
            </p:extLst>
          </p:nvPr>
        </p:nvGraphicFramePr>
        <p:xfrm>
          <a:off x="988414" y="1210312"/>
          <a:ext cx="3189886" cy="18043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cument" r:id="rId6" imgW="3302000" imgH="1651000" progId="Word.Document.12">
                  <p:link updateAutomatic="1"/>
                </p:oleObj>
              </mc:Choice>
              <mc:Fallback>
                <p:oleObj name="Document" r:id="rId6" imgW="3302000" imgH="1651000" progId="Word.Document.12">
                  <p:link updateAutomatic="1"/>
                  <p:pic>
                    <p:nvPicPr>
                      <p:cNvPr id="7" name="Object 2">
                        <a:extLst>
                          <a:ext uri="{FF2B5EF4-FFF2-40B4-BE49-F238E27FC236}">
                            <a16:creationId xmlns:a16="http://schemas.microsoft.com/office/drawing/2014/main" id="{DB0DD35B-5A05-FC47-B5D2-550407F49AD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88414" y="1210312"/>
                        <a:ext cx="3189886" cy="18043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5158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E9F1-7F69-3545-BEEE-CFE97BC27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Cwricwlwm</a:t>
            </a:r>
            <a:r>
              <a:rPr lang="en-US" dirty="0"/>
              <a:t> /The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D2221-8530-CA44-ABBF-B8B61A66F3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1392" y="1818331"/>
            <a:ext cx="6735852" cy="522765"/>
          </a:xfrm>
        </p:spPr>
        <p:txBody>
          <a:bodyPr>
            <a:noAutofit/>
          </a:bodyPr>
          <a:lstStyle/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Grefyddol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/ Religious Education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804581-B1D6-7B4B-9597-720256F43A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75508" y="3033257"/>
            <a:ext cx="4764359" cy="18775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Sylfaen / Foundation Phase</a:t>
            </a:r>
          </a:p>
          <a:p>
            <a:pPr marL="0" indent="0">
              <a:buNone/>
            </a:pP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2 / Key Stage 2</a:t>
            </a:r>
          </a:p>
          <a:p>
            <a:pPr marL="0" indent="0"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WASACRE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697E44-A15C-6345-A5A2-19E517DF97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1144" y="2601457"/>
            <a:ext cx="2682771" cy="3799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7D9831-E0A8-E841-9F2E-E4D73FD55E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909" y="4673600"/>
            <a:ext cx="3368691" cy="1856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985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6A86D-3261-7746-81C3-D5D151928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Dihuno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Flaenorol</a:t>
            </a:r>
            <a:br>
              <a:rPr lang="en-US" dirty="0"/>
            </a:br>
            <a:r>
              <a:rPr lang="en-US" dirty="0"/>
              <a:t>Activating Prior Knowledge</a:t>
            </a:r>
          </a:p>
        </p:txBody>
      </p:sp>
      <p:pic>
        <p:nvPicPr>
          <p:cNvPr id="5" name="Picture 2" descr="Image result for kahoot">
            <a:extLst>
              <a:ext uri="{FF2B5EF4-FFF2-40B4-BE49-F238E27FC236}">
                <a16:creationId xmlns:a16="http://schemas.microsoft.com/office/drawing/2014/main" id="{E26B31A3-9DCE-4A44-9F6C-5D4148AEA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179" y="2171700"/>
            <a:ext cx="4089941" cy="230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287887" y="4960393"/>
            <a:ext cx="70447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https://play.kahoot.it/#/k/0e06164f-df42-4e3b-af86-9a1133d95ca0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032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054C-2042-D14C-91A4-14F4130F8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profiadau</a:t>
            </a:r>
            <a:r>
              <a:rPr lang="en-US" dirty="0"/>
              <a:t> chi </a:t>
            </a:r>
            <a:r>
              <a:rPr lang="en-US" dirty="0" err="1"/>
              <a:t>ar</a:t>
            </a:r>
            <a:r>
              <a:rPr lang="en-US" dirty="0"/>
              <a:t> PAP…</a:t>
            </a:r>
            <a:br>
              <a:rPr lang="en-US" dirty="0"/>
            </a:br>
            <a:r>
              <a:rPr lang="en-US" dirty="0"/>
              <a:t>Your experiences on PTE…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F28541-2430-2A42-A746-0CD563EFAE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082" y="2332165"/>
            <a:ext cx="2246135" cy="343140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260C36E-E828-C840-8CA2-B742F3DDC2BF}"/>
              </a:ext>
            </a:extLst>
          </p:cNvPr>
          <p:cNvSpPr/>
          <p:nvPr/>
        </p:nvSpPr>
        <p:spPr>
          <a:xfrm>
            <a:off x="856433" y="5924034"/>
            <a:ext cx="7970067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hlinkClick r:id="rId3"/>
              </a:rPr>
              <a:t>https://padlet.com/sionedh7/38hl2iaf3mb8</a:t>
            </a:r>
            <a:endParaRPr lang="en-US" sz="32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71796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BCC15-AC77-8F40-A3FE-F456C1A34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688" y="422800"/>
            <a:ext cx="8041711" cy="794479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Sylfaen/     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RE in the Foundation Phase                        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5EEB7-FED4-BD42-AA9B-96E8EE13D8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3688" y="2093579"/>
            <a:ext cx="4215653" cy="2470389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</a:p>
          <a:p>
            <a:pPr>
              <a:buFont typeface="Wingdings" pitchFamily="2" charset="2"/>
              <a:buChar char="Ø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storiau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topig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posibl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Wingdings" pitchFamily="2" charset="2"/>
              <a:buChar char="v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D6F79-B439-C047-BC27-CC7D4755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18200" y="2093579"/>
            <a:ext cx="3445161" cy="445962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 key words: 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stories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experiences</a:t>
            </a:r>
          </a:p>
          <a:p>
            <a:pPr marL="0" indent="0">
              <a:buNone/>
            </a:pP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 suggested topics:  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Themselves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Other people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Living things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BACDAD-97C3-F547-8D3F-F93A535B8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1560" y="2093579"/>
            <a:ext cx="1824599" cy="2432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496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4219C-3E4E-D447-89A4-9AE379354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950" b="1" dirty="0" err="1"/>
              <a:t>Pobl</a:t>
            </a:r>
            <a:r>
              <a:rPr lang="en-US" sz="4950" b="1" dirty="0"/>
              <a:t> – </a:t>
            </a:r>
            <a:r>
              <a:rPr lang="en-US" sz="4950" dirty="0"/>
              <a:t>AG </a:t>
            </a:r>
            <a:r>
              <a:rPr lang="en-US" sz="4950" dirty="0" err="1"/>
              <a:t>yn</a:t>
            </a:r>
            <a:r>
              <a:rPr lang="en-US" sz="4950" dirty="0"/>
              <a:t> y CS</a:t>
            </a:r>
            <a:br>
              <a:rPr lang="en-US" sz="4950" b="1" dirty="0"/>
            </a:br>
            <a:r>
              <a:rPr lang="en-US" sz="4950" b="1" dirty="0"/>
              <a:t>People </a:t>
            </a:r>
            <a:r>
              <a:rPr lang="en-US" sz="4950" dirty="0"/>
              <a:t>– RE in the FP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2D021-7784-A749-A7C1-910F9F927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600" y="2463800"/>
            <a:ext cx="8143875" cy="3263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 err="1"/>
              <a:t>Rhestrwch</a:t>
            </a:r>
            <a:r>
              <a:rPr lang="en-US" sz="3600" dirty="0"/>
              <a:t> </a:t>
            </a:r>
            <a:r>
              <a:rPr lang="en-US" sz="3600" dirty="0" err="1"/>
              <a:t>bethau</a:t>
            </a:r>
            <a:r>
              <a:rPr lang="en-US" sz="3600" dirty="0"/>
              <a:t> y gall plant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dysgu</a:t>
            </a:r>
            <a:r>
              <a:rPr lang="en-US" sz="3600" dirty="0"/>
              <a:t> am </a:t>
            </a:r>
            <a:r>
              <a:rPr lang="en-US" sz="3600" dirty="0" err="1"/>
              <a:t>bobl</a:t>
            </a:r>
            <a:r>
              <a:rPr lang="en-US" sz="3600" dirty="0"/>
              <a:t>.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dirty="0"/>
              <a:t>Make a list of possible things that children can learn about people.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D1856A-3ABE-614C-BE7C-1B1364C088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0261" y="337781"/>
            <a:ext cx="1375440" cy="1833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537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C7560-7366-3A49-A504-96C5853E8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740" y="218902"/>
            <a:ext cx="7598569" cy="1092200"/>
          </a:xfrm>
        </p:spPr>
        <p:txBody>
          <a:bodyPr>
            <a:normAutofit fontScale="90000"/>
          </a:bodyPr>
          <a:lstStyle/>
          <a:p>
            <a:r>
              <a:rPr lang="en-US" sz="4050" dirty="0"/>
              <a:t>Beth </a:t>
            </a:r>
            <a:r>
              <a:rPr lang="en-US" sz="4050" dirty="0" err="1"/>
              <a:t>yw</a:t>
            </a:r>
            <a:r>
              <a:rPr lang="en-US" sz="4050" dirty="0"/>
              <a:t> </a:t>
            </a:r>
            <a:r>
              <a:rPr lang="en-US" sz="4050" dirty="0" err="1"/>
              <a:t>doliau</a:t>
            </a:r>
            <a:r>
              <a:rPr lang="en-US" sz="4050" dirty="0"/>
              <a:t> persona?</a:t>
            </a:r>
            <a:br>
              <a:rPr lang="en-US" sz="4050" dirty="0"/>
            </a:br>
            <a:r>
              <a:rPr lang="en-US" sz="4050" dirty="0"/>
              <a:t>                      What are persona dolls?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EE1DAC7-A679-064A-87B5-0F790AA196AB}"/>
              </a:ext>
            </a:extLst>
          </p:cNvPr>
          <p:cNvSpPr/>
          <p:nvPr/>
        </p:nvSpPr>
        <p:spPr>
          <a:xfrm>
            <a:off x="1081087" y="5462201"/>
            <a:ext cx="7381874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700" dirty="0">
                <a:hlinkClick r:id="rId2"/>
              </a:rPr>
              <a:t>https://www.youtube.com/watch?v=AfJBZZ2-9Qs</a:t>
            </a:r>
            <a:endParaRPr lang="en-GB" altLang="en-US" sz="2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9769C-DE35-0F4B-9658-BBC5146A1A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8909" y="1650957"/>
            <a:ext cx="2759816" cy="347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304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9D3A91C-0F95-6B4C-A789-FAF4A0456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grwp</a:t>
            </a:r>
            <a:r>
              <a:rPr lang="en-US" dirty="0"/>
              <a:t> / Group task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3FA4D7-1CFC-2345-A7B2-6408A82DF6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4330700"/>
          </a:xfrm>
        </p:spPr>
        <p:txBody>
          <a:bodyPr>
            <a:normAutofit lnSpcReduction="10000"/>
          </a:bodyPr>
          <a:lstStyle/>
          <a:p>
            <a:r>
              <a:rPr lang="en-US" sz="3600" dirty="0" err="1"/>
              <a:t>Enw</a:t>
            </a:r>
            <a:r>
              <a:rPr lang="en-US" sz="3600" dirty="0"/>
              <a:t> </a:t>
            </a:r>
            <a:r>
              <a:rPr lang="en-US" sz="3600" dirty="0" err="1"/>
              <a:t>i’r</a:t>
            </a:r>
            <a:r>
              <a:rPr lang="en-US" sz="3600" dirty="0"/>
              <a:t> </a:t>
            </a:r>
            <a:r>
              <a:rPr lang="en-US" sz="3600" dirty="0" err="1"/>
              <a:t>ddol</a:t>
            </a:r>
            <a:endParaRPr lang="en-US" sz="3600" dirty="0"/>
          </a:p>
          <a:p>
            <a:r>
              <a:rPr lang="en-US" sz="3600" dirty="0" err="1"/>
              <a:t>Cefndir</a:t>
            </a:r>
            <a:r>
              <a:rPr lang="en-US" sz="3600" dirty="0"/>
              <a:t>, </a:t>
            </a:r>
            <a:r>
              <a:rPr lang="en-US" sz="3600" dirty="0" err="1"/>
              <a:t>e.e</a:t>
            </a:r>
            <a:r>
              <a:rPr lang="en-US" sz="3600" dirty="0"/>
              <a:t>. </a:t>
            </a:r>
            <a:r>
              <a:rPr lang="en-US" sz="3600" dirty="0" err="1"/>
              <a:t>teulu</a:t>
            </a:r>
            <a:endParaRPr lang="en-US" sz="3600" dirty="0"/>
          </a:p>
          <a:p>
            <a:r>
              <a:rPr lang="en-US" sz="3600" dirty="0" err="1"/>
              <a:t>Diddordebau</a:t>
            </a:r>
            <a:endParaRPr lang="en-US" sz="3600" dirty="0"/>
          </a:p>
          <a:p>
            <a:r>
              <a:rPr lang="en-US" sz="3600" dirty="0"/>
              <a:t>Mater </a:t>
            </a:r>
            <a:r>
              <a:rPr lang="en-US" sz="3600" dirty="0" err="1"/>
              <a:t>sy’n</a:t>
            </a:r>
            <a:r>
              <a:rPr lang="en-US" sz="3600" dirty="0"/>
              <a:t> </a:t>
            </a:r>
            <a:r>
              <a:rPr lang="en-US" sz="3600" dirty="0" err="1"/>
              <a:t>achosi</a:t>
            </a:r>
            <a:r>
              <a:rPr lang="en-US" sz="3600" dirty="0"/>
              <a:t> </a:t>
            </a:r>
            <a:r>
              <a:rPr lang="en-US" sz="3600" dirty="0" err="1"/>
              <a:t>pryder</a:t>
            </a:r>
            <a:endParaRPr lang="en-US" sz="3600" dirty="0"/>
          </a:p>
          <a:p>
            <a:r>
              <a:rPr lang="en-US" sz="3600" dirty="0" err="1"/>
              <a:t>Crefydd</a:t>
            </a:r>
            <a:endParaRPr lang="en-US" sz="3600" dirty="0"/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71D16AA-94AE-E14E-B364-1E2C9E8730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93760" y="2171700"/>
            <a:ext cx="3335840" cy="3581401"/>
          </a:xfrm>
        </p:spPr>
        <p:txBody>
          <a:bodyPr>
            <a:noAutofit/>
          </a:bodyPr>
          <a:lstStyle/>
          <a:p>
            <a:r>
              <a:rPr lang="en-US" sz="3600" dirty="0"/>
              <a:t>Name the doll</a:t>
            </a:r>
          </a:p>
          <a:p>
            <a:r>
              <a:rPr lang="en-US" sz="3600" dirty="0"/>
              <a:t>Background, e.g. family</a:t>
            </a:r>
          </a:p>
          <a:p>
            <a:r>
              <a:rPr lang="en-US" sz="3600" dirty="0"/>
              <a:t>Hobbies</a:t>
            </a:r>
          </a:p>
          <a:p>
            <a:r>
              <a:rPr lang="en-US" sz="3600" dirty="0"/>
              <a:t>Issue that is worrying…</a:t>
            </a:r>
          </a:p>
          <a:p>
            <a:r>
              <a:rPr lang="en-US" sz="3600" dirty="0"/>
              <a:t>Religion</a:t>
            </a:r>
          </a:p>
        </p:txBody>
      </p:sp>
    </p:spTree>
    <p:extLst>
      <p:ext uri="{BB962C8B-B14F-4D97-AF65-F5344CB8AC3E}">
        <p14:creationId xmlns:p14="http://schemas.microsoft.com/office/powerpoint/2010/main" val="1447905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3C691-8160-AA4A-94BA-789669E9C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026" y="358776"/>
            <a:ext cx="7598569" cy="1092200"/>
          </a:xfrm>
        </p:spPr>
        <p:txBody>
          <a:bodyPr>
            <a:normAutofit fontScale="90000"/>
          </a:bodyPr>
          <a:lstStyle/>
          <a:p>
            <a:r>
              <a:rPr lang="en-US" sz="4050" b="1" dirty="0" err="1"/>
              <a:t>Sut</a:t>
            </a:r>
            <a:r>
              <a:rPr lang="en-US" sz="4050" b="1" dirty="0"/>
              <a:t> </a:t>
            </a:r>
            <a:r>
              <a:rPr lang="en-US" sz="4050" b="1" dirty="0" err="1"/>
              <a:t>i</a:t>
            </a:r>
            <a:r>
              <a:rPr lang="en-US" sz="4050" b="1" dirty="0"/>
              <a:t> </a:t>
            </a:r>
            <a:r>
              <a:rPr lang="en-US" sz="4050" b="1" dirty="0" err="1"/>
              <a:t>ddefnyddio</a:t>
            </a:r>
            <a:r>
              <a:rPr lang="en-US" sz="4050" b="1" dirty="0"/>
              <a:t> </a:t>
            </a:r>
            <a:r>
              <a:rPr lang="en-US" sz="4050" b="1" dirty="0" err="1"/>
              <a:t>doliau</a:t>
            </a:r>
            <a:r>
              <a:rPr lang="en-US" sz="4050" b="1" dirty="0"/>
              <a:t> persona?</a:t>
            </a:r>
            <a:br>
              <a:rPr lang="en-US" sz="4050" b="1" dirty="0"/>
            </a:br>
            <a:r>
              <a:rPr lang="en-US" sz="4050" b="1" dirty="0"/>
              <a:t>                 How to use persona dolls?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6E5D58-ADDC-A54C-A6AD-839945978A05}"/>
              </a:ext>
            </a:extLst>
          </p:cNvPr>
          <p:cNvSpPr txBox="1"/>
          <p:nvPr/>
        </p:nvSpPr>
        <p:spPr>
          <a:xfrm>
            <a:off x="962026" y="1731060"/>
            <a:ext cx="80111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/>
              <a:t>Archwilio</a:t>
            </a:r>
            <a:r>
              <a:rPr lang="en-US" sz="3600" dirty="0"/>
              <a:t> </a:t>
            </a:r>
            <a:r>
              <a:rPr lang="en-US" sz="3600" dirty="0" err="1"/>
              <a:t>teimladau</a:t>
            </a:r>
            <a:r>
              <a:rPr lang="en-US" sz="3600" dirty="0"/>
              <a:t> </a:t>
            </a:r>
            <a:r>
              <a:rPr lang="en-US" sz="3600" dirty="0" err="1"/>
              <a:t>gyda</a:t>
            </a:r>
            <a:r>
              <a:rPr lang="en-US" sz="3600" dirty="0"/>
              <a:t> </a:t>
            </a:r>
            <a:r>
              <a:rPr lang="en-US" sz="3600" dirty="0" err="1"/>
              <a:t>doliau</a:t>
            </a:r>
            <a:r>
              <a:rPr lang="en-US" sz="3600" dirty="0"/>
              <a:t> persona</a:t>
            </a:r>
          </a:p>
          <a:p>
            <a:r>
              <a:rPr lang="en-US" sz="3600" dirty="0"/>
              <a:t>Exploring emotions with persona dolls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36316A-1675-CB4E-9E6E-6FE80904B3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209" y="3211473"/>
            <a:ext cx="4876800" cy="319087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95530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83083-D37D-5646-8B90-762CC228B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500" dirty="0"/>
              <a:t>Persona dolls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B1A4A-9212-0046-95FD-7AE6AA7C6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https://www.youtube.com/watch?v=WiZP3lsgNec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565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4715E2-3AB6-334E-9B38-318F2F41A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1" y="419457"/>
            <a:ext cx="7598569" cy="1092200"/>
          </a:xfrm>
        </p:spPr>
        <p:txBody>
          <a:bodyPr>
            <a:noAutofit/>
          </a:bodyPr>
          <a:lstStyle/>
          <a:p>
            <a:r>
              <a:rPr lang="en-US" sz="4000" dirty="0" err="1"/>
              <a:t>Doliau</a:t>
            </a:r>
            <a:r>
              <a:rPr lang="en-US" sz="4000" dirty="0"/>
              <a:t> persona ac AG</a:t>
            </a:r>
            <a:br>
              <a:rPr lang="en-US" sz="4000" dirty="0"/>
            </a:br>
            <a:r>
              <a:rPr lang="en-US" sz="4000" dirty="0"/>
              <a:t>                  /Persona dolls &amp; 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AA3933-8122-4C48-8589-FE219F85FD8F}"/>
              </a:ext>
            </a:extLst>
          </p:cNvPr>
          <p:cNvSpPr txBox="1"/>
          <p:nvPr/>
        </p:nvSpPr>
        <p:spPr>
          <a:xfrm>
            <a:off x="898525" y="2239814"/>
            <a:ext cx="46386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00" dirty="0"/>
              <a:t>Can you think of possible ideas for linking persona dolls and RE?</a:t>
            </a:r>
          </a:p>
          <a:p>
            <a:endParaRPr lang="en-US" sz="3300" dirty="0"/>
          </a:p>
          <a:p>
            <a:r>
              <a:rPr lang="en-US" sz="3300" dirty="0">
                <a:solidFill>
                  <a:srgbClr val="FF0000"/>
                </a:solidFill>
              </a:rPr>
              <a:t>A </a:t>
            </a:r>
            <a:r>
              <a:rPr lang="en-US" sz="3300" dirty="0" err="1">
                <a:solidFill>
                  <a:srgbClr val="FF0000"/>
                </a:solidFill>
              </a:rPr>
              <a:t>ydych</a:t>
            </a:r>
            <a:r>
              <a:rPr lang="en-US" sz="3300" dirty="0">
                <a:solidFill>
                  <a:srgbClr val="FF0000"/>
                </a:solidFill>
              </a:rPr>
              <a:t> </a:t>
            </a:r>
            <a:r>
              <a:rPr lang="en-US" sz="3300" dirty="0" err="1">
                <a:solidFill>
                  <a:srgbClr val="FF0000"/>
                </a:solidFill>
              </a:rPr>
              <a:t>yn</a:t>
            </a:r>
            <a:r>
              <a:rPr lang="en-US" sz="3300" dirty="0">
                <a:solidFill>
                  <a:srgbClr val="FF0000"/>
                </a:solidFill>
              </a:rPr>
              <a:t> </a:t>
            </a:r>
            <a:r>
              <a:rPr lang="en-US" sz="3300" dirty="0" err="1">
                <a:solidFill>
                  <a:srgbClr val="FF0000"/>
                </a:solidFill>
              </a:rPr>
              <a:t>gallu</a:t>
            </a:r>
            <a:r>
              <a:rPr lang="en-US" sz="3300" dirty="0">
                <a:solidFill>
                  <a:srgbClr val="FF0000"/>
                </a:solidFill>
              </a:rPr>
              <a:t> </a:t>
            </a:r>
            <a:r>
              <a:rPr lang="en-US" sz="3300" dirty="0" err="1">
                <a:solidFill>
                  <a:srgbClr val="FF0000"/>
                </a:solidFill>
              </a:rPr>
              <a:t>meddwl</a:t>
            </a:r>
            <a:r>
              <a:rPr lang="en-US" sz="3300" dirty="0">
                <a:solidFill>
                  <a:srgbClr val="FF0000"/>
                </a:solidFill>
              </a:rPr>
              <a:t> am </a:t>
            </a:r>
            <a:r>
              <a:rPr lang="en-US" sz="3300" dirty="0" err="1">
                <a:solidFill>
                  <a:srgbClr val="FF0000"/>
                </a:solidFill>
              </a:rPr>
              <a:t>syniadau</a:t>
            </a:r>
            <a:r>
              <a:rPr lang="en-US" sz="3300" dirty="0">
                <a:solidFill>
                  <a:srgbClr val="FF0000"/>
                </a:solidFill>
              </a:rPr>
              <a:t> </a:t>
            </a:r>
            <a:r>
              <a:rPr lang="en-US" sz="3300" dirty="0" err="1">
                <a:solidFill>
                  <a:srgbClr val="FF0000"/>
                </a:solidFill>
              </a:rPr>
              <a:t>posibl</a:t>
            </a:r>
            <a:r>
              <a:rPr lang="en-US" sz="3300" dirty="0">
                <a:solidFill>
                  <a:srgbClr val="FF0000"/>
                </a:solidFill>
              </a:rPr>
              <a:t> </a:t>
            </a:r>
            <a:r>
              <a:rPr lang="en-US" sz="3300" dirty="0" err="1">
                <a:solidFill>
                  <a:srgbClr val="FF0000"/>
                </a:solidFill>
              </a:rPr>
              <a:t>i</a:t>
            </a:r>
            <a:r>
              <a:rPr lang="en-US" sz="3300" dirty="0">
                <a:solidFill>
                  <a:srgbClr val="FF0000"/>
                </a:solidFill>
              </a:rPr>
              <a:t> </a:t>
            </a:r>
            <a:r>
              <a:rPr lang="en-US" sz="3300" dirty="0" err="1">
                <a:solidFill>
                  <a:srgbClr val="FF0000"/>
                </a:solidFill>
              </a:rPr>
              <a:t>gysylltu</a:t>
            </a:r>
            <a:r>
              <a:rPr lang="en-US" sz="3300" dirty="0">
                <a:solidFill>
                  <a:srgbClr val="FF0000"/>
                </a:solidFill>
              </a:rPr>
              <a:t> </a:t>
            </a:r>
            <a:r>
              <a:rPr lang="en-US" sz="3300" dirty="0" err="1">
                <a:solidFill>
                  <a:srgbClr val="FF0000"/>
                </a:solidFill>
              </a:rPr>
              <a:t>doliau</a:t>
            </a:r>
            <a:r>
              <a:rPr lang="en-US" sz="3300" dirty="0">
                <a:solidFill>
                  <a:srgbClr val="FF0000"/>
                </a:solidFill>
              </a:rPr>
              <a:t> persona </a:t>
            </a:r>
            <a:r>
              <a:rPr lang="en-US" sz="3300" dirty="0" err="1">
                <a:solidFill>
                  <a:srgbClr val="FF0000"/>
                </a:solidFill>
              </a:rPr>
              <a:t>gydag</a:t>
            </a:r>
            <a:r>
              <a:rPr lang="en-US" sz="3300" dirty="0">
                <a:solidFill>
                  <a:srgbClr val="FF0000"/>
                </a:solidFill>
              </a:rPr>
              <a:t> AG?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1DCAF5-3B5C-4A48-BB94-CF5153293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407" y="2415382"/>
            <a:ext cx="2778918" cy="3502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272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5">
            <a:extLst>
              <a:ext uri="{FF2B5EF4-FFF2-40B4-BE49-F238E27FC236}">
                <a16:creationId xmlns:a16="http://schemas.microsoft.com/office/drawing/2014/main" id="{5BC7F6C6-FA1B-4E4E-9A38-1887D5DCE9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2801" y="213595"/>
            <a:ext cx="7950200" cy="2454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Arial" panose="020B0604020202020204" pitchFamily="34" charset="0"/>
              </a:rPr>
              <a:t>The children met Sunita and learned that she is a Muslim. They understand that she is wearing a Burqa because she likes to keep her body covered. Asha is explaining that Muslims pray to their God and is showing Sunita praying.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1350" dirty="0"/>
          </a:p>
        </p:txBody>
      </p:sp>
      <p:pic>
        <p:nvPicPr>
          <p:cNvPr id="76802" name="Picture 4" descr="DSC00884">
            <a:extLst>
              <a:ext uri="{FF2B5EF4-FFF2-40B4-BE49-F238E27FC236}">
                <a16:creationId xmlns:a16="http://schemas.microsoft.com/office/drawing/2014/main" id="{015CA9E0-266A-3C4B-9E63-D85A8FE84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912" y="2668113"/>
            <a:ext cx="5868988" cy="3894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7435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5">
            <a:extLst>
              <a:ext uri="{FF2B5EF4-FFF2-40B4-BE49-F238E27FC236}">
                <a16:creationId xmlns:a16="http://schemas.microsoft.com/office/drawing/2014/main" id="{498AF2D7-E7AA-5841-9C63-17B7824CAB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6925" y="114889"/>
            <a:ext cx="7534275" cy="1962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600" dirty="0">
                <a:cs typeface="Arial" panose="020B0604020202020204" pitchFamily="34" charset="0"/>
              </a:rPr>
              <a:t>The children learned that Sunita reads from a special book called the Qur’an.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1350" dirty="0"/>
          </a:p>
        </p:txBody>
      </p:sp>
      <p:pic>
        <p:nvPicPr>
          <p:cNvPr id="77826" name="Picture 4" descr="DSC00886">
            <a:extLst>
              <a:ext uri="{FF2B5EF4-FFF2-40B4-BE49-F238E27FC236}">
                <a16:creationId xmlns:a16="http://schemas.microsoft.com/office/drawing/2014/main" id="{55AC20E9-88BA-184B-AD5A-BDBB6C39BA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1943101"/>
            <a:ext cx="6410325" cy="444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9493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5">
            <a:extLst>
              <a:ext uri="{FF2B5EF4-FFF2-40B4-BE49-F238E27FC236}">
                <a16:creationId xmlns:a16="http://schemas.microsoft.com/office/drawing/2014/main" id="{5688B01D-5EA0-C046-B21B-1277AEE689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7780" y="259297"/>
            <a:ext cx="781049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Jordyn said ‘I’ve seen Muslims pray on the TV, they pray like this’ (then she gave a demonstration).</a:t>
            </a:r>
          </a:p>
        </p:txBody>
      </p:sp>
      <p:pic>
        <p:nvPicPr>
          <p:cNvPr id="78850" name="Picture 4" descr="DSC00885">
            <a:extLst>
              <a:ext uri="{FF2B5EF4-FFF2-40B4-BE49-F238E27FC236}">
                <a16:creationId xmlns:a16="http://schemas.microsoft.com/office/drawing/2014/main" id="{C974FEEF-C3F4-F04E-8DD6-C2652DEFA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557" y="1955957"/>
            <a:ext cx="6674943" cy="4438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5543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5">
            <a:extLst>
              <a:ext uri="{FF2B5EF4-FFF2-40B4-BE49-F238E27FC236}">
                <a16:creationId xmlns:a16="http://schemas.microsoft.com/office/drawing/2014/main" id="{484060F5-43D7-1445-B8F4-F30C6BA845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2475" y="152400"/>
            <a:ext cx="8264525" cy="1777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When asked what religion Lauren is, Ethan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put his hand up straight away and remembered ‘She is a Christian!’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1350" dirty="0"/>
          </a:p>
        </p:txBody>
      </p:sp>
      <p:pic>
        <p:nvPicPr>
          <p:cNvPr id="79874" name="Picture 4" descr="DSC00888">
            <a:extLst>
              <a:ext uri="{FF2B5EF4-FFF2-40B4-BE49-F238E27FC236}">
                <a16:creationId xmlns:a16="http://schemas.microsoft.com/office/drawing/2014/main" id="{5D8A15B9-2CEB-3F47-A5DD-BBD2DE6BA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216" y="1929810"/>
            <a:ext cx="7031937" cy="4684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18952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5">
            <a:extLst>
              <a:ext uri="{FF2B5EF4-FFF2-40B4-BE49-F238E27FC236}">
                <a16:creationId xmlns:a16="http://schemas.microsoft.com/office/drawing/2014/main" id="{5728276B-FF99-DA4B-8287-03083B159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689" y="177758"/>
            <a:ext cx="8316437" cy="1592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Arial" panose="020B0604020202020204" pitchFamily="34" charset="0"/>
              </a:rPr>
              <a:t>The children understand that although Lauren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Arial" panose="020B0604020202020204" pitchFamily="34" charset="0"/>
              </a:rPr>
              <a:t> and Sunita have different beliefs, they still get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Arial" panose="020B0604020202020204" pitchFamily="34" charset="0"/>
              </a:rPr>
              <a:t> along well and are good friends.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1350" dirty="0"/>
          </a:p>
        </p:txBody>
      </p:sp>
      <p:pic>
        <p:nvPicPr>
          <p:cNvPr id="80898" name="Picture 4" descr="DSC00891">
            <a:extLst>
              <a:ext uri="{FF2B5EF4-FFF2-40B4-BE49-F238E27FC236}">
                <a16:creationId xmlns:a16="http://schemas.microsoft.com/office/drawing/2014/main" id="{D2CF2933-D20A-774E-BC19-68890256A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858" y="1638558"/>
            <a:ext cx="7495242" cy="5028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7441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To find out more… </a:t>
            </a:r>
            <a:br>
              <a:rPr lang="en-GB" i="1" dirty="0"/>
            </a:br>
            <a:r>
              <a:rPr lang="en-GB" i="1" dirty="0"/>
              <a:t>      </a:t>
            </a:r>
            <a:r>
              <a:rPr lang="en-GB" i="1" dirty="0">
                <a:solidFill>
                  <a:srgbClr val="FF0000"/>
                </a:solidFill>
              </a:rPr>
              <a:t>I </a:t>
            </a:r>
            <a:r>
              <a:rPr lang="en-GB" i="1" dirty="0" err="1">
                <a:solidFill>
                  <a:srgbClr val="FF0000"/>
                </a:solidFill>
              </a:rPr>
              <a:t>ddarganfod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mwy</a:t>
            </a:r>
            <a:r>
              <a:rPr lang="en-GB" i="1" dirty="0"/>
              <a:t>…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73099" y="2730500"/>
            <a:ext cx="8382001" cy="43942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000" dirty="0"/>
              <a:t>The Little Book of Persona Dolls – Marilyn Bowles</a:t>
            </a:r>
          </a:p>
          <a:p>
            <a:pPr marL="0" indent="0">
              <a:buNone/>
            </a:pPr>
            <a:r>
              <a:rPr lang="en-GB" sz="4000" dirty="0"/>
              <a:t>Featherstone Education  ISBN: 1-904187-86-2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lvl="0"/>
            <a:r>
              <a:rPr lang="en-GB" sz="4000" dirty="0"/>
              <a:t>Celebrating Diversity  DVD and book-Persona Doll training</a:t>
            </a:r>
          </a:p>
          <a:p>
            <a:pPr marL="0" indent="0">
              <a:buNone/>
            </a:pPr>
            <a:r>
              <a:rPr lang="en-GB" sz="4000" dirty="0"/>
              <a:t> </a:t>
            </a:r>
            <a:r>
              <a:rPr lang="en-GB" sz="4000" u="sng" dirty="0">
                <a:hlinkClick r:id="rId2"/>
              </a:rPr>
              <a:t>www.Persona-doll-training.org</a:t>
            </a:r>
            <a:r>
              <a:rPr lang="en-GB" sz="4000" dirty="0"/>
              <a:t> </a:t>
            </a:r>
          </a:p>
          <a:p>
            <a:pPr marL="0" indent="0">
              <a:buNone/>
            </a:pPr>
            <a:r>
              <a:rPr lang="en-GB" sz="4000" dirty="0"/>
              <a:t> </a:t>
            </a:r>
          </a:p>
          <a:p>
            <a:pPr lvl="0"/>
            <a:r>
              <a:rPr lang="en-GB" sz="4000" dirty="0"/>
              <a:t>Persona Dolls in Religious Education – Shane Vickery</a:t>
            </a:r>
          </a:p>
          <a:p>
            <a:pPr marL="0" indent="0">
              <a:buNone/>
            </a:pPr>
            <a:r>
              <a:rPr lang="en-GB" sz="4000" u="sng" dirty="0">
                <a:hlinkClick r:id="rId3"/>
              </a:rPr>
              <a:t>www.retoday.org.uk</a:t>
            </a:r>
            <a:r>
              <a:rPr lang="en-GB" sz="4000" dirty="0"/>
              <a:t>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6" name="Picture 2" descr="http://t2.gstatic.com/images?q=tbn:ANd9GcQ1D5gvG7OycH3VI8CsAIormS3_g4P5hs4Gge5rDArLhJ0grQgJ3fYXKSvnCA">
            <a:extLst>
              <a:ext uri="{FF2B5EF4-FFF2-40B4-BE49-F238E27FC236}">
                <a16:creationId xmlns:a16="http://schemas.microsoft.com/office/drawing/2014/main" id="{4062DF2D-DC4C-614B-A7BE-FFB97E672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801" y="133622"/>
            <a:ext cx="1752599" cy="248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817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2A597-4EEF-714C-965B-B255FF77D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228600"/>
            <a:ext cx="7772400" cy="14859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 - AG</a:t>
            </a:r>
            <a:br>
              <a:rPr lang="en-US" dirty="0"/>
            </a:br>
            <a:r>
              <a:rPr lang="en-US" dirty="0"/>
              <a:t>    /Enquiry based-learning &amp; 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02521-9B14-C340-9DFE-082328721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000" y="3937000"/>
            <a:ext cx="8293100" cy="3556000"/>
          </a:xfrm>
        </p:spPr>
        <p:txBody>
          <a:bodyPr/>
          <a:lstStyle/>
          <a:p>
            <a:r>
              <a:rPr lang="en-GB" sz="3200" dirty="0"/>
              <a:t>How might we engender interest in a church amongst FP pupils? </a:t>
            </a:r>
            <a:r>
              <a:rPr lang="en-GB" sz="3200" dirty="0" err="1">
                <a:solidFill>
                  <a:srgbClr val="FF0000"/>
                </a:solidFill>
              </a:rPr>
              <a:t>Sut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mae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ysgogi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diddordeb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mewn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eglwys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gyda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dysgwyr</a:t>
            </a:r>
            <a:r>
              <a:rPr lang="en-GB" sz="3200" dirty="0">
                <a:solidFill>
                  <a:srgbClr val="FF0000"/>
                </a:solidFill>
              </a:rPr>
              <a:t> CS?</a:t>
            </a:r>
          </a:p>
          <a:p>
            <a:r>
              <a:rPr lang="en-GB" sz="3200" dirty="0"/>
              <a:t>What questions might a FP class want to ask about churches? </a:t>
            </a:r>
            <a:r>
              <a:rPr lang="en-GB" sz="3200" dirty="0" err="1">
                <a:solidFill>
                  <a:srgbClr val="FF0000"/>
                </a:solidFill>
              </a:rPr>
              <a:t>Cwestiynau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posibl</a:t>
            </a:r>
            <a:r>
              <a:rPr lang="en-GB" sz="3200" dirty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B43D45-C78A-904D-BA2B-4E6DDDB895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5300" y="1457881"/>
            <a:ext cx="4419600" cy="2479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136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8" descr="519cl7fvru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13" y="152400"/>
            <a:ext cx="5335587" cy="5335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34127EF-B67C-E845-ACB4-C94A77176B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1400" y="1129741"/>
            <a:ext cx="3784600" cy="5404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8007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850900" y="127000"/>
            <a:ext cx="7200900" cy="1485900"/>
          </a:xfrm>
        </p:spPr>
        <p:txBody>
          <a:bodyPr/>
          <a:lstStyle/>
          <a:p>
            <a:pPr eaLnBrk="1" hangingPunct="1"/>
            <a:r>
              <a:rPr lang="en-GB" altLang="en-US" dirty="0"/>
              <a:t>Puddles lends a helping paw </a:t>
            </a:r>
            <a:r>
              <a:rPr lang="en-GB" altLang="en-US" dirty="0" err="1"/>
              <a:t>Pwllyn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rhoi</a:t>
            </a:r>
            <a:r>
              <a:rPr lang="en-GB" altLang="en-US" dirty="0"/>
              <a:t> help </a:t>
            </a:r>
            <a:r>
              <a:rPr lang="en-GB" altLang="en-US" dirty="0" err="1"/>
              <a:t>llaw</a:t>
            </a:r>
            <a:endParaRPr lang="en-GB" altLang="en-US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50900" y="1612900"/>
            <a:ext cx="8293100" cy="4889500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/>
              <a:t>Listen to the story </a:t>
            </a:r>
            <a:r>
              <a:rPr lang="en-GB" altLang="en-US" sz="2800" i="1" dirty="0"/>
              <a:t>Puddles lends a helping paw.</a:t>
            </a:r>
            <a:r>
              <a:rPr lang="en-GB" altLang="en-US" sz="2800" dirty="0"/>
              <a:t> As you listen, think of the following: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 possible visit – </a:t>
            </a:r>
            <a:r>
              <a:rPr lang="en-GB" altLang="en-US" sz="2800" dirty="0" err="1">
                <a:solidFill>
                  <a:srgbClr val="FF0000"/>
                </a:solidFill>
              </a:rPr>
              <a:t>ymweliad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</a:rPr>
              <a:t>posibl</a:t>
            </a:r>
            <a:endParaRPr lang="en-GB" altLang="en-US" sz="2800" dirty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Role play activities –</a:t>
            </a:r>
            <a:r>
              <a:rPr lang="en-GB" altLang="en-US" sz="2800" dirty="0" err="1">
                <a:solidFill>
                  <a:srgbClr val="FF0000"/>
                </a:solidFill>
              </a:rPr>
              <a:t>chwarae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</a:rPr>
              <a:t>rol</a:t>
            </a:r>
            <a:endParaRPr lang="en-GB" altLang="en-US" sz="2800" dirty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Creating an RE special place in the classroom – </a:t>
            </a:r>
            <a:r>
              <a:rPr lang="en-GB" altLang="en-US" sz="2800" dirty="0" err="1">
                <a:solidFill>
                  <a:srgbClr val="FF0000"/>
                </a:solidFill>
              </a:rPr>
              <a:t>creu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</a:rPr>
              <a:t>lle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</a:rPr>
              <a:t>arbenning</a:t>
            </a:r>
            <a:r>
              <a:rPr lang="en-GB" altLang="en-US" sz="2800" dirty="0">
                <a:solidFill>
                  <a:srgbClr val="FF0000"/>
                </a:solidFill>
              </a:rPr>
              <a:t> AG </a:t>
            </a:r>
            <a:r>
              <a:rPr lang="en-GB" altLang="en-US" sz="2800" dirty="0" err="1">
                <a:solidFill>
                  <a:srgbClr val="FF0000"/>
                </a:solidFill>
              </a:rPr>
              <a:t>yn</a:t>
            </a:r>
            <a:r>
              <a:rPr lang="en-GB" altLang="en-US" sz="2800" dirty="0">
                <a:solidFill>
                  <a:srgbClr val="FF0000"/>
                </a:solidFill>
              </a:rPr>
              <a:t> y </a:t>
            </a:r>
            <a:r>
              <a:rPr lang="en-GB" altLang="en-US" sz="2800" dirty="0" err="1">
                <a:solidFill>
                  <a:srgbClr val="FF0000"/>
                </a:solidFill>
              </a:rPr>
              <a:t>dosbarth</a:t>
            </a:r>
            <a:endParaRPr lang="en-GB" altLang="en-US" sz="2800" dirty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Any questions which promote deeper thinking in RE – </a:t>
            </a:r>
            <a:r>
              <a:rPr lang="en-GB" altLang="en-US" sz="2800" dirty="0" err="1">
                <a:solidFill>
                  <a:srgbClr val="FF0000"/>
                </a:solidFill>
              </a:rPr>
              <a:t>cwestiynau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</a:rPr>
              <a:t>i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</a:rPr>
              <a:t>hyrwyddo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</a:rPr>
              <a:t>meddwl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</a:rPr>
              <a:t>dyfnach</a:t>
            </a:r>
            <a:endParaRPr lang="en-GB" altLang="en-US" sz="2800" dirty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RE activities linked to Puddles the cat and the </a:t>
            </a:r>
            <a:r>
              <a:rPr lang="en-GB" altLang="en-US" sz="2800" dirty="0" err="1"/>
              <a:t>Rev.d</a:t>
            </a:r>
            <a:r>
              <a:rPr lang="en-GB" altLang="en-US" sz="2800" dirty="0"/>
              <a:t> Fisher – </a:t>
            </a:r>
            <a:r>
              <a:rPr lang="en-GB" altLang="en-US" sz="2800" dirty="0" err="1">
                <a:solidFill>
                  <a:srgbClr val="FF0000"/>
                </a:solidFill>
              </a:rPr>
              <a:t>gweithgareddau</a:t>
            </a:r>
            <a:r>
              <a:rPr lang="en-GB" altLang="en-US" sz="2800" dirty="0">
                <a:solidFill>
                  <a:srgbClr val="FF0000"/>
                </a:solidFill>
              </a:rPr>
              <a:t> AG – </a:t>
            </a:r>
            <a:r>
              <a:rPr lang="en-GB" altLang="en-US" sz="2800" dirty="0" err="1">
                <a:solidFill>
                  <a:srgbClr val="FF0000"/>
                </a:solidFill>
              </a:rPr>
              <a:t>Pwllyn</a:t>
            </a:r>
            <a:r>
              <a:rPr lang="en-GB" altLang="en-US" sz="2800" dirty="0">
                <a:solidFill>
                  <a:srgbClr val="FF0000"/>
                </a:solidFill>
              </a:rPr>
              <a:t> y </a:t>
            </a:r>
            <a:r>
              <a:rPr lang="en-GB" altLang="en-US" sz="2800" dirty="0" err="1">
                <a:solidFill>
                  <a:srgbClr val="FF0000"/>
                </a:solidFill>
              </a:rPr>
              <a:t>gath</a:t>
            </a:r>
            <a:endParaRPr lang="en-GB" altLang="en-US" sz="2800" dirty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Any other ‘fun’ activities – </a:t>
            </a:r>
            <a:r>
              <a:rPr lang="en-GB" altLang="en-US" sz="2800" dirty="0" err="1">
                <a:solidFill>
                  <a:srgbClr val="FF0000"/>
                </a:solidFill>
              </a:rPr>
              <a:t>gweithgareddau</a:t>
            </a:r>
            <a:r>
              <a:rPr lang="en-GB" altLang="en-US" sz="2800" dirty="0">
                <a:solidFill>
                  <a:srgbClr val="FF0000"/>
                </a:solidFill>
              </a:rPr>
              <a:t> ’</a:t>
            </a:r>
            <a:r>
              <a:rPr lang="en-GB" altLang="en-US" sz="2800" dirty="0" err="1">
                <a:solidFill>
                  <a:srgbClr val="FF0000"/>
                </a:solidFill>
              </a:rPr>
              <a:t>hwyl</a:t>
            </a:r>
            <a:r>
              <a:rPr lang="en-GB" altLang="en-US" sz="2800" dirty="0">
                <a:solidFill>
                  <a:srgbClr val="FF0000"/>
                </a:solidFill>
              </a:rPr>
              <a:t>’ </a:t>
            </a:r>
            <a:r>
              <a:rPr lang="en-GB" altLang="en-US" sz="2800" dirty="0" err="1">
                <a:solidFill>
                  <a:srgbClr val="FF0000"/>
                </a:solidFill>
              </a:rPr>
              <a:t>eraill</a:t>
            </a:r>
            <a:endParaRPr lang="en-GB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7314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Puddles Lends A Paw at Oak House Nursery School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https://www.youtube.com/watch?v=jjTtJPqkLuE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0332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D415E-D97F-1A4A-970B-CB1D04479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4F93B-8473-2E46-A12C-BD1ED3E10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29CE04-04E4-9543-A133-088F89733A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732" y="274728"/>
            <a:ext cx="4598236" cy="6202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D67C77-B45E-564B-8D02-DB42B1C7BA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956" y="1084927"/>
            <a:ext cx="4082257" cy="558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6820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704" y="190339"/>
            <a:ext cx="7598569" cy="1092200"/>
          </a:xfrm>
        </p:spPr>
        <p:txBody>
          <a:bodyPr>
            <a:normAutofit fontScale="90000"/>
          </a:bodyPr>
          <a:lstStyle/>
          <a:p>
            <a:r>
              <a:rPr lang="en-US" sz="4050" b="1" dirty="0"/>
              <a:t>RE – Key Stage 2</a:t>
            </a:r>
            <a:br>
              <a:rPr lang="en-US" dirty="0"/>
            </a:br>
            <a:r>
              <a:rPr lang="en-US" dirty="0"/>
              <a:t>The </a:t>
            </a:r>
            <a:r>
              <a:rPr lang="en-US" b="1" dirty="0"/>
              <a:t>three</a:t>
            </a:r>
            <a:r>
              <a:rPr lang="en-US" dirty="0"/>
              <a:t> core skills in 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7011" y="1902786"/>
            <a:ext cx="7023194" cy="1760562"/>
          </a:xfrm>
          <a:ln w="57150"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US" sz="2400" dirty="0"/>
              <a:t>Engaging with fundamental questions</a:t>
            </a:r>
          </a:p>
          <a:p>
            <a:r>
              <a:rPr lang="en-US" sz="2400" dirty="0"/>
              <a:t>Exploring religious beliefs, teachings and </a:t>
            </a:r>
            <a:r>
              <a:rPr lang="en-US" sz="2400" dirty="0" err="1"/>
              <a:t>practice(s</a:t>
            </a:r>
            <a:r>
              <a:rPr lang="en-US" sz="2400" dirty="0"/>
              <a:t>)</a:t>
            </a:r>
          </a:p>
          <a:p>
            <a:r>
              <a:rPr lang="en-US" sz="2400" dirty="0"/>
              <a:t>Expressing personal responses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CBA9CC2-68EA-FD4E-B217-C72AC9554E86}"/>
              </a:ext>
            </a:extLst>
          </p:cNvPr>
          <p:cNvSpPr txBox="1">
            <a:spLocks/>
          </p:cNvSpPr>
          <p:nvPr/>
        </p:nvSpPr>
        <p:spPr>
          <a:xfrm>
            <a:off x="888906" y="4247710"/>
            <a:ext cx="4299702" cy="194224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300" dirty="0"/>
              <a:t>The World</a:t>
            </a:r>
          </a:p>
          <a:p>
            <a:r>
              <a:rPr lang="en-US" sz="3300" dirty="0"/>
              <a:t>Human experience</a:t>
            </a:r>
          </a:p>
          <a:p>
            <a:r>
              <a:rPr lang="en-US" sz="3300" dirty="0"/>
              <a:t>Search for meaning</a:t>
            </a:r>
          </a:p>
          <a:p>
            <a:endParaRPr 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E19647-FB51-2343-8231-867BC6EA1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6092" y="4247710"/>
            <a:ext cx="2760464" cy="2054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1000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421" y="297915"/>
            <a:ext cx="7893980" cy="1092200"/>
          </a:xfrm>
        </p:spPr>
        <p:txBody>
          <a:bodyPr>
            <a:normAutofit fontScale="90000"/>
          </a:bodyPr>
          <a:lstStyle/>
          <a:p>
            <a:r>
              <a:rPr lang="en-US" sz="4050" b="1" dirty="0" err="1"/>
              <a:t>Addysg</a:t>
            </a:r>
            <a:r>
              <a:rPr lang="en-US" sz="4050" b="1" dirty="0"/>
              <a:t> </a:t>
            </a:r>
            <a:r>
              <a:rPr lang="en-US" sz="4050" b="1" dirty="0" err="1"/>
              <a:t>Grefyddol</a:t>
            </a:r>
            <a:r>
              <a:rPr lang="en-US" sz="4050" b="1" dirty="0"/>
              <a:t>– </a:t>
            </a:r>
            <a:r>
              <a:rPr lang="en-US" sz="4050" b="1" dirty="0" err="1"/>
              <a:t>Cyfnod</a:t>
            </a:r>
            <a:r>
              <a:rPr lang="en-US" sz="4050" b="1" dirty="0"/>
              <a:t> </a:t>
            </a:r>
            <a:r>
              <a:rPr lang="en-US" sz="4050" b="1" dirty="0" err="1"/>
              <a:t>Allweddol</a:t>
            </a:r>
            <a:r>
              <a:rPr lang="en-US" sz="4050" b="1" dirty="0"/>
              <a:t> 2</a:t>
            </a:r>
            <a:br>
              <a:rPr lang="en-US" b="1" dirty="0"/>
            </a:br>
            <a:r>
              <a:rPr lang="en-US" b="1" dirty="0"/>
              <a:t>3 </a:t>
            </a:r>
            <a:r>
              <a:rPr lang="en-US" b="1" dirty="0" err="1"/>
              <a:t>sgil</a:t>
            </a:r>
            <a:r>
              <a:rPr lang="en-US" b="1" dirty="0"/>
              <a:t> </a:t>
            </a:r>
            <a:r>
              <a:rPr lang="en-US" b="1" dirty="0" err="1"/>
              <a:t>craidd</a:t>
            </a:r>
            <a:r>
              <a:rPr lang="en-US" b="1" dirty="0"/>
              <a:t> 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9573" y="1881824"/>
            <a:ext cx="7023194" cy="1493177"/>
          </a:xfrm>
          <a:ln w="57150"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US" sz="2400" dirty="0" err="1"/>
              <a:t>Ymdrin</a:t>
            </a:r>
            <a:r>
              <a:rPr lang="en-US" sz="2400" dirty="0"/>
              <a:t>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chwestiynau</a:t>
            </a:r>
            <a:r>
              <a:rPr lang="en-US" sz="2400" dirty="0"/>
              <a:t> </a:t>
            </a:r>
            <a:r>
              <a:rPr lang="en-US" sz="2400" dirty="0" err="1"/>
              <a:t>sylfaenol</a:t>
            </a:r>
            <a:endParaRPr lang="en-US" sz="2400" dirty="0"/>
          </a:p>
          <a:p>
            <a:r>
              <a:rPr lang="en-US" sz="2400" dirty="0" err="1"/>
              <a:t>Archwilio</a:t>
            </a:r>
            <a:r>
              <a:rPr lang="en-US" sz="2400" dirty="0"/>
              <a:t> </a:t>
            </a:r>
            <a:r>
              <a:rPr lang="en-US" sz="2400" dirty="0" err="1"/>
              <a:t>creodau</a:t>
            </a:r>
            <a:r>
              <a:rPr lang="en-US" sz="2400" dirty="0"/>
              <a:t>, </a:t>
            </a:r>
            <a:r>
              <a:rPr lang="en-US" sz="2400" dirty="0" err="1"/>
              <a:t>dysgeidiaethau</a:t>
            </a:r>
            <a:r>
              <a:rPr lang="en-US" sz="2400" dirty="0"/>
              <a:t> ac </a:t>
            </a:r>
            <a:r>
              <a:rPr lang="en-US" sz="2400" dirty="0" err="1"/>
              <a:t>arferion</a:t>
            </a:r>
            <a:r>
              <a:rPr lang="en-US" sz="2400" dirty="0"/>
              <a:t> ac </a:t>
            </a:r>
            <a:r>
              <a:rPr lang="en-US" sz="2400" dirty="0" err="1"/>
              <a:t>crefyddol</a:t>
            </a:r>
            <a:endParaRPr lang="en-US" sz="2400" dirty="0"/>
          </a:p>
          <a:p>
            <a:r>
              <a:rPr lang="en-US" sz="2400" dirty="0" err="1"/>
              <a:t>Mynegi</a:t>
            </a:r>
            <a:r>
              <a:rPr lang="en-US" sz="2400" dirty="0"/>
              <a:t> </a:t>
            </a:r>
            <a:r>
              <a:rPr lang="en-US" sz="2400" dirty="0" err="1"/>
              <a:t>ymatebion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endParaRPr lang="en-US" sz="2400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CBA9CC2-68EA-FD4E-B217-C72AC9554E86}"/>
              </a:ext>
            </a:extLst>
          </p:cNvPr>
          <p:cNvSpPr txBox="1">
            <a:spLocks/>
          </p:cNvSpPr>
          <p:nvPr/>
        </p:nvSpPr>
        <p:spPr>
          <a:xfrm>
            <a:off x="957921" y="4069911"/>
            <a:ext cx="4299702" cy="207205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300" dirty="0"/>
              <a:t>Y </a:t>
            </a:r>
            <a:r>
              <a:rPr lang="en-US" sz="3300" dirty="0" err="1"/>
              <a:t>Byd</a:t>
            </a:r>
            <a:endParaRPr lang="en-US" sz="3300" dirty="0"/>
          </a:p>
          <a:p>
            <a:r>
              <a:rPr lang="en-US" sz="3300" dirty="0" err="1"/>
              <a:t>Profiad</a:t>
            </a:r>
            <a:r>
              <a:rPr lang="en-US" sz="3300" dirty="0"/>
              <a:t> </a:t>
            </a:r>
            <a:r>
              <a:rPr lang="en-US" sz="3300" dirty="0" err="1"/>
              <a:t>dynol</a:t>
            </a:r>
            <a:endParaRPr lang="en-US" sz="3300" dirty="0"/>
          </a:p>
          <a:p>
            <a:r>
              <a:rPr lang="en-US" sz="3300" dirty="0" err="1"/>
              <a:t>Chwilio</a:t>
            </a:r>
            <a:r>
              <a:rPr lang="en-US" sz="3300" dirty="0"/>
              <a:t> am </a:t>
            </a:r>
            <a:r>
              <a:rPr lang="en-US" sz="3300" dirty="0" err="1"/>
              <a:t>ystyr</a:t>
            </a:r>
            <a:endParaRPr lang="en-US" sz="3300" dirty="0"/>
          </a:p>
          <a:p>
            <a:endParaRPr 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E19647-FB51-2343-8231-867BC6EA1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661" y="4069910"/>
            <a:ext cx="2760464" cy="2054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3515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Engaging with fundamental questions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/>
              <a:t>Engaging with fundamental questions </a:t>
            </a:r>
            <a:r>
              <a:rPr lang="en-GB" altLang="en-US" sz="2800" dirty="0"/>
              <a:t>fundamental questions are human and religious questions that focus on the search for meaning, significance and value in life. They have a profundity and intensity that underpins any aspect of study in religious education.</a:t>
            </a:r>
          </a:p>
          <a:p>
            <a:pPr>
              <a:buNone/>
            </a:pPr>
            <a:endParaRPr lang="en-GB" alt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1713" y="4900948"/>
            <a:ext cx="1584101" cy="1719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3936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Ymdrin </a:t>
            </a:r>
            <a:r>
              <a:rPr lang="en-GB" altLang="en-US" dirty="0" err="1">
                <a:ea typeface="ＭＳ Ｐゴシック" panose="020B0600070205080204" pitchFamily="34" charset="-128"/>
              </a:rPr>
              <a:t>â’r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sylfaenol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580" y="2286000"/>
            <a:ext cx="7547020" cy="3581400"/>
          </a:xfrm>
        </p:spPr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Ymdrin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â’r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canolbwyntio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chwilio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am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ystyr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arwyddocâd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gwerth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bywyd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yw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 Mae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ganddynt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ddyfnder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dwyster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sail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unrhyw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agwedd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astudiaeth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pPr>
              <a:buNone/>
            </a:pPr>
            <a:endParaRPr lang="en-GB" altLang="en-US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3412" y="5007789"/>
            <a:ext cx="1585097" cy="171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082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religious beliefs, teachings and practices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b="1" dirty="0"/>
              <a:t>Exploring religious beliefs, teachings practice(s) </a:t>
            </a:r>
            <a:r>
              <a:rPr lang="en-GB" altLang="en-US" sz="2800" dirty="0"/>
              <a:t>– this includes exploring religious stories, sacred texts, lifestyle, rituals and symbolism, which provide insight regarding these fundamental questions and raise further religious and human questions.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096" y="4794933"/>
            <a:ext cx="3367359" cy="1894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2730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685800"/>
            <a:ext cx="7535751" cy="1485900"/>
          </a:xfrm>
        </p:spPr>
        <p:txBody>
          <a:bodyPr>
            <a:normAutofit fontScale="90000"/>
          </a:bodyPr>
          <a:lstStyle/>
          <a:p>
            <a:r>
              <a:rPr lang="en-GB" altLang="en-US" dirty="0" err="1">
                <a:ea typeface="ＭＳ Ｐゴシック" panose="020B0600070205080204" pitchFamily="34" charset="-128"/>
              </a:rPr>
              <a:t>Archwilio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credoau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dirty="0">
                <a:ea typeface="ＭＳ Ｐゴシック" panose="020B0600070205080204" pitchFamily="34" charset="-128"/>
              </a:rPr>
              <a:t>(ion) </a:t>
            </a:r>
            <a:r>
              <a:rPr lang="en-GB" altLang="en-US" dirty="0" err="1">
                <a:ea typeface="ＭＳ Ｐゴシック" panose="020B0600070205080204" pitchFamily="34" charset="-128"/>
              </a:rPr>
              <a:t>crefyddol</a:t>
            </a:r>
            <a:endParaRPr lang="en-GB" dirty="0"/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618186" y="2286000"/>
            <a:ext cx="7611414" cy="3581400"/>
          </a:xfrm>
        </p:spPr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Archwilio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credoau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(ion)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cynnwys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archwilio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storïau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testunau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cysegredig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ffordd</a:t>
            </a:r>
            <a:r>
              <a:rPr lang="en-GB" altLang="en-US" sz="2800" dirty="0">
                <a:ea typeface="ＭＳ Ｐゴシック" panose="020B0600070205080204" pitchFamily="34" charset="-128"/>
              </a:rPr>
              <a:t> o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fyw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defodau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symbolaeth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darparu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mewnwelediad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codi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pellach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3296" y="4827993"/>
            <a:ext cx="3371380" cy="188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0425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Expressing a personal response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82580" y="2000533"/>
            <a:ext cx="7547020" cy="3581400"/>
          </a:xfrm>
        </p:spPr>
        <p:txBody>
          <a:bodyPr/>
          <a:lstStyle/>
          <a:p>
            <a:r>
              <a:rPr lang="en-GB" altLang="en-US" sz="2800" b="1" dirty="0"/>
              <a:t>Expressing personal responses </a:t>
            </a:r>
            <a:r>
              <a:rPr lang="en-GB" altLang="en-US" sz="2800" dirty="0"/>
              <a:t>– this includes relating the issues raised during study to pupils’ own experiences and allowing the development of personal responses to, and evaluations of, beliefs, teachings and practice(s) and fundamental questions.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6106" y="4553376"/>
            <a:ext cx="1847943" cy="2057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4835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>
                <a:ea typeface="ＭＳ Ｐゴシック" panose="020B0600070205080204" pitchFamily="34" charset="-128"/>
              </a:rPr>
              <a:t>Mynegi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personol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69701" y="1590541"/>
            <a:ext cx="7559899" cy="3581400"/>
          </a:xfrm>
        </p:spPr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Mynegi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personol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cynnwys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cysylltu’r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materion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codi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ystod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astudiaethau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â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phrofiadau’r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disgyblion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eu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hunain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chaniatáu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datblygu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personol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gredoau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sz="2800" dirty="0">
                <a:ea typeface="ＭＳ Ｐゴシック" panose="020B0600070205080204" pitchFamily="34" charset="-128"/>
              </a:rPr>
              <a:t>(ion)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a’u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gwerthuso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852" y="4500991"/>
            <a:ext cx="1847248" cy="2054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7672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KS2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LNF</a:t>
            </a:r>
          </a:p>
          <a:p>
            <a:r>
              <a:rPr lang="en-GB" sz="2100" dirty="0"/>
              <a:t>DCF</a:t>
            </a:r>
          </a:p>
          <a:p>
            <a:r>
              <a:rPr lang="en-GB" sz="2100" dirty="0"/>
              <a:t>YCC</a:t>
            </a:r>
          </a:p>
          <a:p>
            <a:r>
              <a:rPr lang="en-GB" sz="2100" dirty="0"/>
              <a:t>ESDGC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dirty="0"/>
              <a:t>Anything else?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240500" y="-13716000"/>
            <a:ext cx="14287500" cy="1028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2218" y="1793284"/>
            <a:ext cx="4374690" cy="3149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0049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Gofynion </a:t>
            </a:r>
            <a:r>
              <a:rPr lang="en-GB" dirty="0" err="1"/>
              <a:t>ehangach</a:t>
            </a:r>
            <a:r>
              <a:rPr lang="en-GB" dirty="0"/>
              <a:t> CA2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100" dirty="0"/>
              <a:t>FfLlRh</a:t>
            </a:r>
            <a:endParaRPr lang="en-GB" sz="2100" dirty="0"/>
          </a:p>
          <a:p>
            <a:r>
              <a:rPr lang="cy-GB" sz="2100" dirty="0"/>
              <a:t>FfCD</a:t>
            </a:r>
            <a:endParaRPr lang="en-GB" sz="2100" dirty="0"/>
          </a:p>
          <a:p>
            <a:r>
              <a:rPr lang="en-GB" sz="2100" dirty="0"/>
              <a:t>YCC</a:t>
            </a:r>
          </a:p>
          <a:p>
            <a:r>
              <a:rPr lang="en-GB" sz="2100" dirty="0"/>
              <a:t>ADCDF 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dirty="0" err="1"/>
              <a:t>Unrhywbeth</a:t>
            </a:r>
            <a:r>
              <a:rPr lang="en-GB" sz="2100" dirty="0"/>
              <a:t> </a:t>
            </a:r>
            <a:r>
              <a:rPr lang="en-GB" sz="2100" dirty="0" err="1"/>
              <a:t>arall</a:t>
            </a:r>
            <a:r>
              <a:rPr lang="en-GB" sz="2100" dirty="0"/>
              <a:t>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661" y="2020472"/>
            <a:ext cx="4377307" cy="315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9144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In your groups, present a lesson plan (e.g. starter, main, plenary) for a Year 5 class that incorporates the following 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2761" y="3728166"/>
            <a:ext cx="3773510" cy="281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5207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eich</a:t>
            </a:r>
            <a:r>
              <a:rPr lang="en-GB" sz="2100" dirty="0"/>
              <a:t> </a:t>
            </a:r>
            <a:r>
              <a:rPr lang="en-GB" sz="2100" dirty="0" err="1"/>
              <a:t>grwpiau</a:t>
            </a:r>
            <a:r>
              <a:rPr lang="en-GB" sz="2100" dirty="0"/>
              <a:t>, </a:t>
            </a:r>
            <a:r>
              <a:rPr lang="en-GB" sz="2100" dirty="0" err="1"/>
              <a:t>cyflwynwch</a:t>
            </a:r>
            <a:r>
              <a:rPr lang="en-GB" sz="2100" dirty="0"/>
              <a:t> </a:t>
            </a:r>
            <a:r>
              <a:rPr lang="en-GB" sz="2100" dirty="0" err="1"/>
              <a:t>gynllun</a:t>
            </a:r>
            <a:r>
              <a:rPr lang="en-GB" sz="2100" dirty="0"/>
              <a:t> </a:t>
            </a:r>
            <a:r>
              <a:rPr lang="en-GB" sz="2100" dirty="0" err="1"/>
              <a:t>gwers</a:t>
            </a:r>
            <a:r>
              <a:rPr lang="en-GB" sz="2100" dirty="0"/>
              <a:t> (</a:t>
            </a:r>
            <a:r>
              <a:rPr lang="en-GB" sz="2100" dirty="0" err="1"/>
              <a:t>e.e</a:t>
            </a:r>
            <a:r>
              <a:rPr lang="en-GB" sz="2100" dirty="0"/>
              <a:t>. </a:t>
            </a:r>
            <a:r>
              <a:rPr lang="en-GB" sz="2100" dirty="0" err="1"/>
              <a:t>tasg</a:t>
            </a:r>
            <a:r>
              <a:rPr lang="en-GB" sz="2100" dirty="0"/>
              <a:t> </a:t>
            </a:r>
            <a:r>
              <a:rPr lang="en-GB" sz="2100" dirty="0" err="1"/>
              <a:t>gychwynnol</a:t>
            </a:r>
            <a:r>
              <a:rPr lang="en-GB" sz="2100" dirty="0"/>
              <a:t>, </a:t>
            </a:r>
            <a:r>
              <a:rPr lang="en-GB" sz="2100" dirty="0" err="1"/>
              <a:t>prif</a:t>
            </a:r>
            <a:r>
              <a:rPr lang="en-GB" sz="2100" dirty="0"/>
              <a:t> </a:t>
            </a:r>
            <a:r>
              <a:rPr lang="en-GB" sz="2100" dirty="0" err="1"/>
              <a:t>dasg</a:t>
            </a:r>
            <a:r>
              <a:rPr lang="en-GB" sz="2100" dirty="0"/>
              <a:t>, </a:t>
            </a:r>
            <a:r>
              <a:rPr lang="en-GB" sz="2100" dirty="0" err="1"/>
              <a:t>clo</a:t>
            </a:r>
            <a:r>
              <a:rPr lang="en-GB" sz="2100" dirty="0"/>
              <a:t>) </a:t>
            </a:r>
            <a:r>
              <a:rPr lang="en-GB" sz="2100" dirty="0" err="1"/>
              <a:t>ar</a:t>
            </a:r>
            <a:r>
              <a:rPr lang="en-GB" sz="2100" dirty="0"/>
              <a:t> </a:t>
            </a:r>
            <a:r>
              <a:rPr lang="en-GB" sz="2100" dirty="0" err="1"/>
              <a:t>gyfer</a:t>
            </a:r>
            <a:r>
              <a:rPr lang="en-GB" sz="2100" dirty="0"/>
              <a:t> </a:t>
            </a:r>
            <a:r>
              <a:rPr lang="en-GB" sz="2100" dirty="0" err="1"/>
              <a:t>dosbarth</a:t>
            </a:r>
            <a:r>
              <a:rPr lang="en-GB" sz="2100" dirty="0"/>
              <a:t> </a:t>
            </a:r>
            <a:r>
              <a:rPr lang="en-GB" sz="2100" dirty="0" err="1"/>
              <a:t>Blwyddyn</a:t>
            </a:r>
            <a:r>
              <a:rPr lang="en-GB" sz="2100" dirty="0"/>
              <a:t> 5 </a:t>
            </a:r>
            <a:r>
              <a:rPr lang="en-GB" sz="2100" dirty="0" err="1"/>
              <a:t>sy’n</a:t>
            </a:r>
            <a:r>
              <a:rPr lang="en-GB" sz="2100" dirty="0"/>
              <a:t> </a:t>
            </a:r>
            <a:r>
              <a:rPr lang="en-GB" sz="2100" dirty="0" err="1"/>
              <a:t>cynnwys</a:t>
            </a:r>
            <a:r>
              <a:rPr lang="en-GB" sz="2100" dirty="0"/>
              <a:t> y </a:t>
            </a:r>
            <a:r>
              <a:rPr lang="en-GB" sz="2100" dirty="0" err="1"/>
              <a:t>canlynol</a:t>
            </a:r>
            <a:r>
              <a:rPr lang="en-GB" sz="2100" dirty="0"/>
              <a:t>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7411" y="3749519"/>
            <a:ext cx="3773751" cy="281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6887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Engaging with fundamental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3020096"/>
            <a:ext cx="7200900" cy="3581400"/>
          </a:xfrm>
        </p:spPr>
        <p:txBody>
          <a:bodyPr>
            <a:normAutofit/>
          </a:bodyPr>
          <a:lstStyle/>
          <a:p>
            <a:r>
              <a:rPr lang="en-GB" sz="3200" dirty="0"/>
              <a:t>What does freedom mean?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601" y="4288610"/>
            <a:ext cx="1585097" cy="171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7645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Ymdrin â </a:t>
            </a:r>
            <a:r>
              <a:rPr lang="en-GB" altLang="en-US" dirty="0" err="1">
                <a:ea typeface="ＭＳ Ｐゴシック" panose="020B0600070205080204" pitchFamily="34" charset="-128"/>
              </a:rPr>
              <a:t>chwestiynau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sylfaenol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3019023"/>
            <a:ext cx="7200900" cy="3581400"/>
          </a:xfrm>
        </p:spPr>
        <p:txBody>
          <a:bodyPr>
            <a:normAutofit/>
          </a:bodyPr>
          <a:lstStyle/>
          <a:p>
            <a:r>
              <a:rPr lang="en-GB" sz="3200" dirty="0"/>
              <a:t>Beth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rhyddid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olygu</a:t>
            </a:r>
            <a:r>
              <a:rPr lang="en-GB" sz="3200" dirty="0"/>
              <a:t>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601" y="4288610"/>
            <a:ext cx="1585097" cy="171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0006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religious beliefs, teachings and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Select </a:t>
            </a:r>
            <a:r>
              <a:rPr lang="en-GB" sz="2100" b="1" dirty="0"/>
              <a:t>either</a:t>
            </a:r>
            <a:r>
              <a:rPr lang="en-GB" sz="2100" dirty="0"/>
              <a:t> Christianity </a:t>
            </a:r>
            <a:r>
              <a:rPr lang="en-GB" sz="2100" b="1" dirty="0"/>
              <a:t>or</a:t>
            </a:r>
            <a:r>
              <a:rPr lang="en-GB" sz="2100" dirty="0"/>
              <a:t> Judaism</a:t>
            </a:r>
          </a:p>
          <a:p>
            <a:pPr marL="0" indent="0">
              <a:buNone/>
            </a:pPr>
            <a:endParaRPr lang="en-GB" sz="2100" dirty="0"/>
          </a:p>
          <a:p>
            <a:r>
              <a:rPr lang="en-GB" sz="2100" b="1" dirty="0"/>
              <a:t>Beliefs: </a:t>
            </a:r>
            <a:r>
              <a:rPr lang="en-GB" sz="2100" u="sng" dirty="0"/>
              <a:t>What</a:t>
            </a:r>
            <a:r>
              <a:rPr lang="en-GB" sz="2100" dirty="0"/>
              <a:t> do some Christians or Jews believe about freedom? </a:t>
            </a:r>
          </a:p>
          <a:p>
            <a:r>
              <a:rPr lang="en-GB" sz="2100" b="1" dirty="0"/>
              <a:t>Teachings: </a:t>
            </a:r>
            <a:r>
              <a:rPr lang="en-GB" sz="2100" u="sng" dirty="0"/>
              <a:t>Why</a:t>
            </a:r>
            <a:r>
              <a:rPr lang="en-GB" sz="2100" dirty="0"/>
              <a:t> do some Christians or Jews believe this?</a:t>
            </a:r>
          </a:p>
          <a:p>
            <a:r>
              <a:rPr lang="en-GB" sz="2100" b="1" dirty="0"/>
              <a:t>Practices:</a:t>
            </a:r>
            <a:r>
              <a:rPr lang="en-GB" sz="2100" dirty="0"/>
              <a:t> </a:t>
            </a:r>
            <a:r>
              <a:rPr lang="en-GB" sz="2100" u="sng" dirty="0"/>
              <a:t>How</a:t>
            </a:r>
            <a:r>
              <a:rPr lang="en-GB" sz="2100" dirty="0"/>
              <a:t> do some Christians or Jews show that they believe this?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9150" y="4847017"/>
            <a:ext cx="1387028" cy="17601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2801" y="4847017"/>
            <a:ext cx="1522045" cy="1760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2556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450" y="141785"/>
            <a:ext cx="8297488" cy="1687015"/>
          </a:xfrm>
        </p:spPr>
        <p:txBody>
          <a:bodyPr>
            <a:normAutofit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Archwilio </a:t>
            </a:r>
            <a:r>
              <a:rPr lang="en-GB" altLang="en-US" dirty="0" err="1">
                <a:ea typeface="ＭＳ Ｐゴシック" panose="020B0600070205080204" pitchFamily="34" charset="-128"/>
              </a:rPr>
              <a:t>credoau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dirty="0">
                <a:ea typeface="ＭＳ Ｐゴシック" panose="020B0600070205080204" pitchFamily="34" charset="-128"/>
              </a:rPr>
              <a:t>(ion) </a:t>
            </a:r>
            <a:r>
              <a:rPr lang="en-GB" altLang="en-US" dirty="0" err="1">
                <a:ea typeface="ＭＳ Ｐゴシック" panose="020B0600070205080204" pitchFamily="34" charset="-128"/>
              </a:rPr>
              <a:t>crefyddol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732208"/>
            <a:ext cx="7200900" cy="3581400"/>
          </a:xfrm>
        </p:spPr>
        <p:txBody>
          <a:bodyPr>
            <a:normAutofit/>
          </a:bodyPr>
          <a:lstStyle/>
          <a:p>
            <a:r>
              <a:rPr lang="en-GB" sz="2100" dirty="0" err="1"/>
              <a:t>Dewiswch</a:t>
            </a:r>
            <a:r>
              <a:rPr lang="en-GB" sz="2100" dirty="0"/>
              <a:t> </a:t>
            </a:r>
            <a:r>
              <a:rPr lang="en-GB" sz="2100" b="1" dirty="0" err="1"/>
              <a:t>naill</a:t>
            </a:r>
            <a:r>
              <a:rPr lang="en-GB" sz="2100" b="1" dirty="0"/>
              <a:t> </a:t>
            </a:r>
            <a:r>
              <a:rPr lang="en-GB" sz="2100" b="1" dirty="0" err="1"/>
              <a:t>ai</a:t>
            </a:r>
            <a:r>
              <a:rPr lang="en-GB" sz="2100" dirty="0"/>
              <a:t> </a:t>
            </a:r>
            <a:r>
              <a:rPr lang="en-GB" sz="2100" dirty="0" err="1"/>
              <a:t>Cristnogaeth</a:t>
            </a:r>
            <a:r>
              <a:rPr lang="en-GB" sz="2100" dirty="0"/>
              <a:t> </a:t>
            </a:r>
            <a:r>
              <a:rPr lang="en-GB" sz="2100" b="1" dirty="0" err="1"/>
              <a:t>neu</a:t>
            </a:r>
            <a:r>
              <a:rPr lang="en-GB" sz="2100" dirty="0"/>
              <a:t> </a:t>
            </a:r>
            <a:r>
              <a:rPr lang="en-GB" sz="2100" dirty="0" err="1"/>
              <a:t>Iddewiaeth</a:t>
            </a:r>
            <a:endParaRPr lang="en-GB" sz="2100" dirty="0"/>
          </a:p>
          <a:p>
            <a:pPr marL="0" indent="0">
              <a:buNone/>
            </a:pPr>
            <a:endParaRPr lang="en-GB" sz="2100" dirty="0"/>
          </a:p>
          <a:p>
            <a:r>
              <a:rPr lang="en-GB" sz="2100" b="1" dirty="0" err="1"/>
              <a:t>Credoau</a:t>
            </a:r>
            <a:r>
              <a:rPr lang="en-GB" sz="2100" b="1" dirty="0"/>
              <a:t>: </a:t>
            </a:r>
            <a:r>
              <a:rPr lang="en-GB" sz="2100" u="sng" dirty="0"/>
              <a:t>Beth</a:t>
            </a:r>
            <a:r>
              <a:rPr lang="en-GB" sz="2100" dirty="0"/>
              <a:t> </a:t>
            </a:r>
            <a:r>
              <a:rPr lang="en-GB" sz="2100" dirty="0" err="1"/>
              <a:t>mae</a:t>
            </a:r>
            <a:r>
              <a:rPr lang="en-GB" sz="2100" dirty="0"/>
              <a:t> </a:t>
            </a:r>
            <a:r>
              <a:rPr lang="en-GB" sz="2100" dirty="0" err="1"/>
              <a:t>rhai</a:t>
            </a:r>
            <a:r>
              <a:rPr lang="en-GB" sz="2100" dirty="0"/>
              <a:t> </a:t>
            </a:r>
            <a:r>
              <a:rPr lang="en-GB" sz="2100" dirty="0" err="1"/>
              <a:t>Cristnogion</a:t>
            </a:r>
            <a:r>
              <a:rPr lang="en-GB" sz="2100" dirty="0"/>
              <a:t> </a:t>
            </a:r>
            <a:r>
              <a:rPr lang="en-GB" sz="2100" dirty="0" err="1"/>
              <a:t>neu</a:t>
            </a:r>
            <a:r>
              <a:rPr lang="en-GB" sz="2100" dirty="0"/>
              <a:t> </a:t>
            </a:r>
            <a:r>
              <a:rPr lang="en-GB" sz="2100" dirty="0" err="1"/>
              <a:t>Iddewon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ei</a:t>
            </a:r>
            <a:r>
              <a:rPr lang="en-GB" sz="2100" dirty="0"/>
              <a:t> </a:t>
            </a:r>
            <a:r>
              <a:rPr lang="en-GB" sz="2100" dirty="0" err="1"/>
              <a:t>gredu</a:t>
            </a:r>
            <a:r>
              <a:rPr lang="en-GB" sz="2100" dirty="0"/>
              <a:t> am </a:t>
            </a:r>
            <a:r>
              <a:rPr lang="en-GB" sz="2100" dirty="0" err="1"/>
              <a:t>ryddid</a:t>
            </a:r>
            <a:r>
              <a:rPr lang="en-GB" sz="2100" dirty="0"/>
              <a:t>? </a:t>
            </a:r>
          </a:p>
          <a:p>
            <a:r>
              <a:rPr lang="en-GB" sz="2100" b="1" dirty="0" err="1"/>
              <a:t>Dysgeidiaethau</a:t>
            </a:r>
            <a:r>
              <a:rPr lang="en-GB" sz="2100" b="1" dirty="0"/>
              <a:t>: </a:t>
            </a:r>
            <a:r>
              <a:rPr lang="en-GB" sz="2100" u="sng" dirty="0"/>
              <a:t>Pam</a:t>
            </a:r>
            <a:r>
              <a:rPr lang="en-GB" sz="2100" dirty="0"/>
              <a:t> </a:t>
            </a:r>
            <a:r>
              <a:rPr lang="en-GB" sz="2100" dirty="0" err="1"/>
              <a:t>mae</a:t>
            </a:r>
            <a:r>
              <a:rPr lang="en-GB" sz="2100" dirty="0"/>
              <a:t> </a:t>
            </a:r>
            <a:r>
              <a:rPr lang="en-GB" sz="2100" dirty="0" err="1"/>
              <a:t>rhai</a:t>
            </a:r>
            <a:r>
              <a:rPr lang="en-GB" sz="2100" dirty="0"/>
              <a:t> </a:t>
            </a:r>
            <a:r>
              <a:rPr lang="en-GB" sz="2100" dirty="0" err="1"/>
              <a:t>Cristnogion</a:t>
            </a:r>
            <a:r>
              <a:rPr lang="en-GB" sz="2100" dirty="0"/>
              <a:t> </a:t>
            </a:r>
            <a:r>
              <a:rPr lang="en-GB" sz="2100" dirty="0" err="1"/>
              <a:t>neu</a:t>
            </a:r>
            <a:r>
              <a:rPr lang="en-GB" sz="2100" dirty="0"/>
              <a:t> </a:t>
            </a:r>
            <a:r>
              <a:rPr lang="en-GB" sz="2100" dirty="0" err="1"/>
              <a:t>Iddewon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credu</a:t>
            </a:r>
            <a:r>
              <a:rPr lang="en-GB" sz="2100" dirty="0"/>
              <a:t> </a:t>
            </a:r>
            <a:r>
              <a:rPr lang="en-GB" sz="2100" dirty="0" err="1"/>
              <a:t>hyn</a:t>
            </a:r>
            <a:r>
              <a:rPr lang="en-GB" sz="2100" dirty="0"/>
              <a:t>?</a:t>
            </a:r>
          </a:p>
          <a:p>
            <a:r>
              <a:rPr lang="en-GB" sz="2100" b="1" dirty="0" err="1"/>
              <a:t>Arferion</a:t>
            </a:r>
            <a:r>
              <a:rPr lang="en-GB" sz="2100" b="1" dirty="0"/>
              <a:t>:</a:t>
            </a:r>
            <a:r>
              <a:rPr lang="en-GB" sz="2100" dirty="0"/>
              <a:t> </a:t>
            </a:r>
            <a:r>
              <a:rPr lang="en-GB" sz="2100" u="sng" dirty="0" err="1"/>
              <a:t>Sut</a:t>
            </a:r>
            <a:r>
              <a:rPr lang="en-GB" sz="2100" dirty="0"/>
              <a:t> </a:t>
            </a:r>
            <a:r>
              <a:rPr lang="en-GB" sz="2100" dirty="0" err="1"/>
              <a:t>mae</a:t>
            </a:r>
            <a:r>
              <a:rPr lang="en-GB" sz="2100" dirty="0"/>
              <a:t> </a:t>
            </a:r>
            <a:r>
              <a:rPr lang="en-GB" sz="2100" dirty="0" err="1"/>
              <a:t>rhai</a:t>
            </a:r>
            <a:r>
              <a:rPr lang="en-GB" sz="2100" dirty="0"/>
              <a:t> </a:t>
            </a:r>
            <a:r>
              <a:rPr lang="en-GB" sz="2100" dirty="0" err="1"/>
              <a:t>Cristnogion</a:t>
            </a:r>
            <a:r>
              <a:rPr lang="en-GB" sz="2100" dirty="0"/>
              <a:t> </a:t>
            </a:r>
            <a:r>
              <a:rPr lang="en-GB" sz="2100" dirty="0" err="1"/>
              <a:t>neu</a:t>
            </a:r>
            <a:r>
              <a:rPr lang="en-GB" sz="2100" dirty="0"/>
              <a:t> </a:t>
            </a:r>
            <a:r>
              <a:rPr lang="en-GB" sz="2100" dirty="0" err="1"/>
              <a:t>Iddewon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dangos</a:t>
            </a:r>
            <a:r>
              <a:rPr lang="en-GB" sz="2100" dirty="0"/>
              <a:t> </a:t>
            </a:r>
            <a:r>
              <a:rPr lang="en-GB" sz="2100" dirty="0" err="1"/>
              <a:t>eu</a:t>
            </a:r>
            <a:r>
              <a:rPr lang="en-GB" sz="2100" dirty="0"/>
              <a:t> bod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credu</a:t>
            </a:r>
            <a:r>
              <a:rPr lang="en-GB" sz="2100" dirty="0"/>
              <a:t> </a:t>
            </a:r>
            <a:r>
              <a:rPr lang="en-GB" sz="2100" dirty="0" err="1"/>
              <a:t>hyn</a:t>
            </a:r>
            <a:r>
              <a:rPr lang="en-GB" sz="2100" dirty="0"/>
              <a:t>?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8821" y="4711702"/>
            <a:ext cx="1390008" cy="17618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6638" y="4711702"/>
            <a:ext cx="1518036" cy="1761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4792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Expressing a personal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For example, what do pupils think freedom means </a:t>
            </a:r>
            <a:r>
              <a:rPr lang="en-GB" sz="2100" b="1" dirty="0"/>
              <a:t>before </a:t>
            </a:r>
            <a:r>
              <a:rPr lang="en-GB" sz="2100" dirty="0"/>
              <a:t>their exploration of Christian/Jewish beliefs, teachings and practices, and </a:t>
            </a:r>
            <a:r>
              <a:rPr lang="en-GB" sz="2100" b="1" dirty="0"/>
              <a:t>after</a:t>
            </a:r>
            <a:r>
              <a:rPr lang="en-GB" sz="2100" dirty="0"/>
              <a:t> their explorations? </a:t>
            </a:r>
          </a:p>
          <a:p>
            <a:r>
              <a:rPr lang="en-GB" sz="2100" dirty="0"/>
              <a:t>How will you plan opportunities for pupils to express their response?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1690" y="3853662"/>
            <a:ext cx="2533484" cy="2817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7882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Mynegi </a:t>
            </a:r>
            <a:r>
              <a:rPr lang="en-GB" altLang="en-US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personol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603419"/>
            <a:ext cx="7200900" cy="3581400"/>
          </a:xfrm>
        </p:spPr>
        <p:txBody>
          <a:bodyPr>
            <a:normAutofit/>
          </a:bodyPr>
          <a:lstStyle/>
          <a:p>
            <a:r>
              <a:rPr lang="en-GB" sz="2100" dirty="0" err="1"/>
              <a:t>Er</a:t>
            </a:r>
            <a:r>
              <a:rPr lang="en-GB" sz="2100" dirty="0"/>
              <a:t> </a:t>
            </a:r>
            <a:r>
              <a:rPr lang="en-GB" sz="2100" dirty="0" err="1"/>
              <a:t>enghraifft</a:t>
            </a:r>
            <a:r>
              <a:rPr lang="en-GB" sz="2100" dirty="0"/>
              <a:t>, </a:t>
            </a:r>
            <a:r>
              <a:rPr lang="en-GB" sz="2100" dirty="0" err="1"/>
              <a:t>beth</a:t>
            </a:r>
            <a:r>
              <a:rPr lang="en-GB" sz="2100" dirty="0"/>
              <a:t> </a:t>
            </a:r>
            <a:r>
              <a:rPr lang="en-GB" sz="2100" dirty="0" err="1"/>
              <a:t>mae</a:t>
            </a:r>
            <a:r>
              <a:rPr lang="en-GB" sz="2100" dirty="0"/>
              <a:t> </a:t>
            </a:r>
            <a:r>
              <a:rPr lang="en-GB" sz="2100" dirty="0" err="1"/>
              <a:t>dysgwyr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meddwl</a:t>
            </a:r>
            <a:r>
              <a:rPr lang="en-GB" sz="2100" dirty="0"/>
              <a:t> </a:t>
            </a:r>
            <a:r>
              <a:rPr lang="en-GB" sz="2100" dirty="0" err="1"/>
              <a:t>yw</a:t>
            </a:r>
            <a:r>
              <a:rPr lang="en-GB" sz="2100" dirty="0"/>
              <a:t> </a:t>
            </a:r>
            <a:r>
              <a:rPr lang="en-GB" sz="2100" dirty="0" err="1"/>
              <a:t>ystyr</a:t>
            </a:r>
            <a:r>
              <a:rPr lang="en-GB" sz="2100" dirty="0"/>
              <a:t> </a:t>
            </a:r>
            <a:r>
              <a:rPr lang="en-GB" sz="2100" dirty="0" err="1"/>
              <a:t>rhyddid</a:t>
            </a:r>
            <a:r>
              <a:rPr lang="en-GB" sz="2100" dirty="0"/>
              <a:t> </a:t>
            </a:r>
            <a:r>
              <a:rPr lang="en-GB" sz="2100" b="1" dirty="0" err="1"/>
              <a:t>cyn</a:t>
            </a:r>
            <a:r>
              <a:rPr lang="en-GB" sz="2100" dirty="0"/>
              <a:t> </a:t>
            </a:r>
            <a:r>
              <a:rPr lang="en-GB" sz="2100" dirty="0" err="1"/>
              <a:t>iddynt</a:t>
            </a:r>
            <a:r>
              <a:rPr lang="en-GB" sz="2100" dirty="0"/>
              <a:t> </a:t>
            </a:r>
            <a:r>
              <a:rPr lang="en-GB" sz="2100" dirty="0" err="1"/>
              <a:t>archwilio</a:t>
            </a:r>
            <a:r>
              <a:rPr lang="en-GB" sz="2100" dirty="0"/>
              <a:t> </a:t>
            </a:r>
            <a:r>
              <a:rPr lang="en-GB" sz="2100" dirty="0" err="1"/>
              <a:t>credoau</a:t>
            </a:r>
            <a:r>
              <a:rPr lang="en-GB" sz="2100" dirty="0"/>
              <a:t>, </a:t>
            </a:r>
            <a:r>
              <a:rPr lang="en-GB" sz="2100" dirty="0" err="1"/>
              <a:t>dysgeidiaethau</a:t>
            </a:r>
            <a:r>
              <a:rPr lang="en-GB" sz="2100" dirty="0"/>
              <a:t> ac </a:t>
            </a:r>
            <a:r>
              <a:rPr lang="en-GB" sz="2100" dirty="0" err="1"/>
              <a:t>arferion</a:t>
            </a:r>
            <a:r>
              <a:rPr lang="en-GB" sz="2100" dirty="0"/>
              <a:t> </a:t>
            </a:r>
            <a:r>
              <a:rPr lang="en-GB" sz="2100" dirty="0" err="1"/>
              <a:t>Cristnogol</a:t>
            </a:r>
            <a:r>
              <a:rPr lang="en-GB" sz="2100" dirty="0"/>
              <a:t>/</a:t>
            </a:r>
            <a:r>
              <a:rPr lang="en-GB" sz="2100" dirty="0" err="1"/>
              <a:t>Iddewig</a:t>
            </a:r>
            <a:r>
              <a:rPr lang="en-GB" sz="2100" dirty="0"/>
              <a:t>, ac </a:t>
            </a:r>
            <a:r>
              <a:rPr lang="en-GB" sz="2100" b="1" dirty="0" err="1"/>
              <a:t>ar</a:t>
            </a:r>
            <a:r>
              <a:rPr lang="en-GB" sz="2100" b="1" dirty="0"/>
              <a:t> </a:t>
            </a:r>
            <a:r>
              <a:rPr lang="en-GB" sz="2100" b="1" dirty="0" err="1"/>
              <a:t>ôl</a:t>
            </a:r>
            <a:r>
              <a:rPr lang="en-GB" sz="2100" b="1" dirty="0"/>
              <a:t> </a:t>
            </a:r>
            <a:r>
              <a:rPr lang="en-GB" sz="2100" dirty="0" err="1"/>
              <a:t>eu</a:t>
            </a:r>
            <a:r>
              <a:rPr lang="en-GB" sz="2100" dirty="0"/>
              <a:t> </a:t>
            </a:r>
            <a:r>
              <a:rPr lang="en-GB" sz="2100" dirty="0" err="1"/>
              <a:t>harchwiliadau</a:t>
            </a:r>
            <a:r>
              <a:rPr lang="en-GB" sz="2100" dirty="0"/>
              <a:t>? </a:t>
            </a:r>
          </a:p>
          <a:p>
            <a:r>
              <a:rPr lang="en-GB" sz="2100" dirty="0" err="1"/>
              <a:t>Sut</a:t>
            </a:r>
            <a:r>
              <a:rPr lang="en-GB" sz="2100" dirty="0"/>
              <a:t> </a:t>
            </a:r>
            <a:r>
              <a:rPr lang="en-GB" sz="2100" dirty="0" err="1"/>
              <a:t>fyddwch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cynllunio</a:t>
            </a:r>
            <a:r>
              <a:rPr lang="en-GB" sz="2100" dirty="0"/>
              <a:t> </a:t>
            </a:r>
            <a:r>
              <a:rPr lang="en-GB" sz="2100" dirty="0" err="1"/>
              <a:t>cyfleoedd</a:t>
            </a:r>
            <a:r>
              <a:rPr lang="en-GB" sz="2100" dirty="0"/>
              <a:t> </a:t>
            </a:r>
            <a:r>
              <a:rPr lang="en-GB" sz="2100" dirty="0" err="1"/>
              <a:t>i</a:t>
            </a:r>
            <a:r>
              <a:rPr lang="en-GB" sz="2100" dirty="0"/>
              <a:t> </a:t>
            </a:r>
            <a:r>
              <a:rPr lang="en-GB" sz="2100" dirty="0" err="1"/>
              <a:t>ddysgwyr</a:t>
            </a:r>
            <a:r>
              <a:rPr lang="en-GB" sz="2100" dirty="0"/>
              <a:t> </a:t>
            </a:r>
            <a:r>
              <a:rPr lang="en-GB" sz="2100" dirty="0" err="1"/>
              <a:t>gael</a:t>
            </a:r>
            <a:r>
              <a:rPr lang="en-GB" sz="2100" dirty="0"/>
              <a:t> </a:t>
            </a:r>
            <a:r>
              <a:rPr lang="en-GB" sz="2100" dirty="0" err="1"/>
              <a:t>mynegi</a:t>
            </a:r>
            <a:r>
              <a:rPr lang="en-GB" sz="2100" dirty="0"/>
              <a:t> </a:t>
            </a:r>
            <a:r>
              <a:rPr lang="en-GB" sz="2100" dirty="0" err="1"/>
              <a:t>ymatebion</a:t>
            </a:r>
            <a:r>
              <a:rPr lang="en-GB" sz="2100" dirty="0"/>
              <a:t> </a:t>
            </a:r>
            <a:r>
              <a:rPr lang="en-GB" sz="2100" dirty="0" err="1"/>
              <a:t>personol</a:t>
            </a:r>
            <a:r>
              <a:rPr lang="en-GB" sz="2100" dirty="0"/>
              <a:t>?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1072" y="3776521"/>
            <a:ext cx="2536156" cy="281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9064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starting point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8372028"/>
              </p:ext>
            </p:extLst>
          </p:nvPr>
        </p:nvGraphicFramePr>
        <p:xfrm>
          <a:off x="1162906" y="1763601"/>
          <a:ext cx="7414424" cy="19431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7072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072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8620">
                <a:tc>
                  <a:txBody>
                    <a:bodyPr/>
                    <a:lstStyle/>
                    <a:p>
                      <a:r>
                        <a:rPr lang="en-GB" sz="2100" dirty="0"/>
                        <a:t>Christianity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Judaism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en-GB" sz="2100" dirty="0"/>
                        <a:t>Free-will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Free-will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en-GB" sz="2100" dirty="0"/>
                        <a:t>Right and wrong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Right and wrong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en-GB" sz="2100" dirty="0"/>
                        <a:t>Martin Luther King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Passover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en-GB" sz="2100" dirty="0"/>
                        <a:t>Equality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Redemption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28700" y="4076033"/>
            <a:ext cx="775469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/>
              <a:t>What part(s) of the range in the RE Framework are being studied?</a:t>
            </a:r>
          </a:p>
        </p:txBody>
      </p:sp>
    </p:spTree>
    <p:extLst>
      <p:ext uri="{BB962C8B-B14F-4D97-AF65-F5344CB8AC3E}">
        <p14:creationId xmlns:p14="http://schemas.microsoft.com/office/powerpoint/2010/main" val="355146986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 </a:t>
            </a:r>
            <a:r>
              <a:rPr lang="en-GB" dirty="0" err="1"/>
              <a:t>cychwyn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0852526"/>
              </p:ext>
            </p:extLst>
          </p:nvPr>
        </p:nvGraphicFramePr>
        <p:xfrm>
          <a:off x="1162907" y="1482471"/>
          <a:ext cx="7440180" cy="19431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72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200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8620">
                <a:tc>
                  <a:txBody>
                    <a:bodyPr/>
                    <a:lstStyle/>
                    <a:p>
                      <a:r>
                        <a:rPr lang="en-GB" sz="2100" dirty="0" err="1"/>
                        <a:t>Cristnogaeth</a:t>
                      </a:r>
                      <a:endParaRPr lang="en-GB" sz="21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y-GB" sz="2100" dirty="0"/>
                        <a:t>Iddewiaeth</a:t>
                      </a:r>
                      <a:endParaRPr lang="en-GB" sz="21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cy-GB" sz="2100" dirty="0"/>
                        <a:t>Ewyllys</a:t>
                      </a:r>
                      <a:r>
                        <a:rPr lang="cy-GB" sz="2100" baseline="0" dirty="0"/>
                        <a:t> rhydd</a:t>
                      </a:r>
                      <a:endParaRPr lang="en-GB" sz="21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y-GB" sz="2100" dirty="0"/>
                        <a:t>Ewyllys</a:t>
                      </a:r>
                      <a:r>
                        <a:rPr lang="cy-GB" sz="2100" baseline="0" dirty="0"/>
                        <a:t> rhydd</a:t>
                      </a:r>
                      <a:endParaRPr lang="en-GB" sz="21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cy-GB" sz="2100" dirty="0"/>
                        <a:t>Cywir</a:t>
                      </a:r>
                      <a:r>
                        <a:rPr lang="cy-GB" sz="2100" baseline="0" dirty="0"/>
                        <a:t> ac anghywir</a:t>
                      </a:r>
                      <a:endParaRPr lang="en-GB" sz="21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100" dirty="0"/>
                        <a:t>Cywir</a:t>
                      </a:r>
                      <a:r>
                        <a:rPr lang="cy-GB" sz="2100" baseline="0" dirty="0"/>
                        <a:t> ac anghywir</a:t>
                      </a:r>
                      <a:endParaRPr lang="en-GB" sz="21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en-GB" sz="2100" dirty="0"/>
                        <a:t>Martin Luther King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Pesach (Passover)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r>
                        <a:rPr lang="cy-GB" sz="2100" dirty="0"/>
                        <a:t>Cydraddoldeb</a:t>
                      </a:r>
                      <a:endParaRPr lang="en-GB" sz="21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y-GB" sz="2100" dirty="0"/>
                        <a:t>Iachawdwriaeth</a:t>
                      </a:r>
                      <a:endParaRPr lang="en-GB" sz="21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14400" y="3852910"/>
            <a:ext cx="779171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/>
              <a:t>Pa </a:t>
            </a:r>
            <a:r>
              <a:rPr lang="en-GB" sz="2100" dirty="0" err="1"/>
              <a:t>rhan</a:t>
            </a:r>
            <a:r>
              <a:rPr lang="en-GB" sz="2100" dirty="0"/>
              <a:t>/</a:t>
            </a:r>
            <a:r>
              <a:rPr lang="en-GB" sz="2100" dirty="0" err="1"/>
              <a:t>rhannau</a:t>
            </a:r>
            <a:r>
              <a:rPr lang="en-GB" sz="2100" dirty="0"/>
              <a:t> o </a:t>
            </a:r>
            <a:r>
              <a:rPr lang="en-GB" sz="2100" dirty="0" err="1"/>
              <a:t>ystod</a:t>
            </a:r>
            <a:r>
              <a:rPr lang="en-GB" sz="2100" dirty="0"/>
              <a:t> y </a:t>
            </a:r>
            <a:r>
              <a:rPr lang="en-GB" sz="2100" dirty="0" err="1"/>
              <a:t>Fframwaith</a:t>
            </a:r>
            <a:r>
              <a:rPr lang="en-GB" sz="2100" dirty="0"/>
              <a:t> AG </a:t>
            </a:r>
            <a:r>
              <a:rPr lang="en-GB" sz="2100" dirty="0" err="1"/>
              <a:t>sy’n</a:t>
            </a:r>
            <a:r>
              <a:rPr lang="en-GB" sz="2100" dirty="0"/>
              <a:t> </a:t>
            </a:r>
            <a:r>
              <a:rPr lang="en-GB" sz="2100" dirty="0" err="1"/>
              <a:t>cael</a:t>
            </a:r>
            <a:r>
              <a:rPr lang="en-GB" sz="2100" dirty="0"/>
              <a:t> </a:t>
            </a:r>
            <a:r>
              <a:rPr lang="en-GB" sz="2100" dirty="0" err="1"/>
              <a:t>ei</a:t>
            </a:r>
            <a:r>
              <a:rPr lang="en-GB" sz="2100" dirty="0"/>
              <a:t>/</a:t>
            </a:r>
            <a:r>
              <a:rPr lang="en-GB" sz="2100" dirty="0" err="1"/>
              <a:t>eu</a:t>
            </a:r>
            <a:r>
              <a:rPr lang="en-GB" sz="2100" dirty="0"/>
              <a:t> </a:t>
            </a:r>
            <a:r>
              <a:rPr lang="en-GB" sz="2100" dirty="0" err="1"/>
              <a:t>hastudio</a:t>
            </a:r>
            <a:r>
              <a:rPr lang="en-GB" sz="2100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5581296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KS2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What wider skills are you developing?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165" y="3269723"/>
            <a:ext cx="4377307" cy="315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30610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Gofynion </a:t>
            </a:r>
            <a:r>
              <a:rPr lang="en-GB" dirty="0" err="1"/>
              <a:t>ehangach</a:t>
            </a:r>
            <a:r>
              <a:rPr lang="en-GB" dirty="0"/>
              <a:t> CA2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Pa </a:t>
            </a:r>
            <a:r>
              <a:rPr lang="en-GB" sz="2100" dirty="0" err="1"/>
              <a:t>sgiliau</a:t>
            </a:r>
            <a:r>
              <a:rPr lang="en-GB" sz="2100" dirty="0"/>
              <a:t> </a:t>
            </a:r>
            <a:r>
              <a:rPr lang="en-GB" sz="2100" dirty="0" err="1"/>
              <a:t>ehangach</a:t>
            </a:r>
            <a:r>
              <a:rPr lang="en-GB" sz="2100" dirty="0"/>
              <a:t> </a:t>
            </a:r>
            <a:r>
              <a:rPr lang="en-GB" sz="2100" dirty="0" err="1"/>
              <a:t>ydych</a:t>
            </a:r>
            <a:r>
              <a:rPr lang="en-GB" sz="2100" dirty="0"/>
              <a:t> </a:t>
            </a:r>
            <a:r>
              <a:rPr lang="en-GB" sz="2100" dirty="0" err="1"/>
              <a:t>chi’n</a:t>
            </a:r>
            <a:r>
              <a:rPr lang="en-GB" sz="2100" dirty="0"/>
              <a:t> </a:t>
            </a:r>
            <a:r>
              <a:rPr lang="en-GB" sz="2100" dirty="0" err="1"/>
              <a:t>eu</a:t>
            </a:r>
            <a:r>
              <a:rPr lang="en-GB" sz="2100" dirty="0"/>
              <a:t> </a:t>
            </a:r>
            <a:r>
              <a:rPr lang="en-GB" sz="2100" dirty="0" err="1"/>
              <a:t>datblygu</a:t>
            </a:r>
            <a:r>
              <a:rPr lang="en-GB" sz="2100" dirty="0"/>
              <a:t>?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7892" y="3102298"/>
            <a:ext cx="4377307" cy="315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4529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>
            <a:extLst>
              <a:ext uri="{FF2B5EF4-FFF2-40B4-BE49-F238E27FC236}">
                <a16:creationId xmlns:a16="http://schemas.microsoft.com/office/drawing/2014/main" id="{CE1C2257-CBF5-B64E-9643-F1CB5505B6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386" y="377669"/>
            <a:ext cx="7643611" cy="1143000"/>
          </a:xfrm>
        </p:spPr>
        <p:txBody>
          <a:bodyPr/>
          <a:lstStyle/>
          <a:p>
            <a:pPr eaLnBrk="1" hangingPunct="1"/>
            <a:r>
              <a:rPr lang="en-GB" altLang="en-US" sz="3000" dirty="0"/>
              <a:t>Good and Excellent RE in the Primary School</a:t>
            </a:r>
            <a:br>
              <a:rPr lang="en-GB" altLang="en-US" sz="3000" dirty="0"/>
            </a:br>
            <a:r>
              <a:rPr lang="en-GB" altLang="en-US" sz="3000" dirty="0"/>
              <a:t>AG Da ac </a:t>
            </a:r>
            <a:r>
              <a:rPr lang="en-GB" altLang="en-US" sz="3000" dirty="0" err="1"/>
              <a:t>Ardderchog</a:t>
            </a:r>
            <a:r>
              <a:rPr lang="en-GB" altLang="en-US" sz="3000" dirty="0"/>
              <a:t> </a:t>
            </a:r>
            <a:r>
              <a:rPr lang="en-GB" altLang="en-US" sz="3000" dirty="0" err="1"/>
              <a:t>yn</a:t>
            </a:r>
            <a:r>
              <a:rPr lang="en-GB" altLang="en-US" sz="3000" dirty="0"/>
              <a:t> </a:t>
            </a:r>
            <a:r>
              <a:rPr lang="en-GB" altLang="en-US" sz="3000" dirty="0" err="1"/>
              <a:t>yr</a:t>
            </a:r>
            <a:r>
              <a:rPr lang="en-GB" altLang="en-US" sz="3000" dirty="0"/>
              <a:t> </a:t>
            </a:r>
            <a:r>
              <a:rPr lang="en-GB" altLang="en-US" sz="3000" dirty="0" err="1"/>
              <a:t>Ysgol</a:t>
            </a:r>
            <a:r>
              <a:rPr lang="en-GB" altLang="en-US" sz="3000" dirty="0"/>
              <a:t> </a:t>
            </a:r>
            <a:r>
              <a:rPr lang="en-GB" altLang="en-US" sz="3000" dirty="0" err="1"/>
              <a:t>Gynradd</a:t>
            </a:r>
            <a:endParaRPr lang="en-GB" altLang="en-US" sz="3000" dirty="0"/>
          </a:p>
        </p:txBody>
      </p:sp>
      <p:pic>
        <p:nvPicPr>
          <p:cNvPr id="39939" name="Picture 4" descr="bk">
            <a:extLst>
              <a:ext uri="{FF2B5EF4-FFF2-40B4-BE49-F238E27FC236}">
                <a16:creationId xmlns:a16="http://schemas.microsoft.com/office/drawing/2014/main" id="{F78BD85E-B3AC-C94B-B389-44C3EFB7371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86895" y="1920697"/>
            <a:ext cx="2565798" cy="4139836"/>
          </a:xfrm>
          <a:noFill/>
        </p:spPr>
      </p:pic>
    </p:spTree>
    <p:extLst>
      <p:ext uri="{BB962C8B-B14F-4D97-AF65-F5344CB8AC3E}">
        <p14:creationId xmlns:p14="http://schemas.microsoft.com/office/powerpoint/2010/main" val="296104529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61274" y="196403"/>
            <a:ext cx="7200900" cy="1485900"/>
          </a:xfrm>
        </p:spPr>
        <p:txBody>
          <a:bodyPr/>
          <a:lstStyle/>
          <a:p>
            <a:r>
              <a:rPr lang="en-GB" dirty="0" err="1"/>
              <a:t>Adnoddau</a:t>
            </a:r>
            <a:br>
              <a:rPr lang="en-GB" dirty="0"/>
            </a:br>
            <a:r>
              <a:rPr lang="en-GB" dirty="0"/>
              <a:t>Resources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028700" y="1584101"/>
            <a:ext cx="7703176" cy="4971245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ea typeface="ＭＳ Ｐゴシック" panose="020B0600070205080204" pitchFamily="34" charset="-128"/>
                <a:hlinkClick r:id="rId2"/>
              </a:rPr>
              <a:t>http://wales.gov.uk/topics/educationandskills/curriculumassessment/arevisedcurriculumforwales/religiouseducation/?skip=1&amp;lang=cy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altLang="en-US" dirty="0">
                <a:solidFill>
                  <a:schemeClr val="tx1"/>
                </a:solidFill>
                <a:hlinkClick r:id="rId3"/>
              </a:rPr>
              <a:t>http://wales.gov.uk/topics/educationandskills/curriculumassessment/arevisedcurriculumforwales/religiouseducation/?lang=en</a:t>
            </a:r>
            <a:endParaRPr lang="en-GB" dirty="0">
              <a:hlinkClick r:id="rId4"/>
            </a:endParaRPr>
          </a:p>
          <a:p>
            <a:r>
              <a:rPr lang="en-GB" dirty="0">
                <a:solidFill>
                  <a:schemeClr val="tx1"/>
                </a:solidFill>
                <a:hlinkClick r:id="rId5"/>
              </a:rPr>
              <a:t>https://hwb.gov.wales/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altLang="en-US" dirty="0">
                <a:solidFill>
                  <a:schemeClr val="tx1"/>
                </a:solidFill>
                <a:hlinkClick r:id="rId6"/>
              </a:rPr>
              <a:t>http://www.booksatpress.co.uk/</a:t>
            </a:r>
            <a:endParaRPr lang="en-US" altLang="en-US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hlinkClick r:id="rId7"/>
              </a:rPr>
              <a:t>http://www.twinkl.com/resources/foundation-phase-welsh-primary-resources/</a:t>
            </a:r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http://wasacre.org.uk/cym-publications.html</a:t>
            </a:r>
            <a:endParaRPr lang="en-GB" dirty="0"/>
          </a:p>
          <a:p>
            <a:r>
              <a:rPr lang="en-GB" dirty="0">
                <a:hlinkClick r:id="rId8"/>
              </a:rPr>
              <a:t>http://wasacre.org.uk/publications.html</a:t>
            </a:r>
            <a:endParaRPr lang="en-GB" dirty="0"/>
          </a:p>
          <a:p>
            <a:r>
              <a:rPr lang="en-GB" dirty="0">
                <a:hlinkClick r:id="rId9"/>
              </a:rPr>
              <a:t>https://www.bangor.ac.uk/addysg/publications/Trafodion4c.pdf</a:t>
            </a:r>
            <a:endParaRPr lang="en-GB" dirty="0"/>
          </a:p>
          <a:p>
            <a:r>
              <a:rPr lang="en-GB" dirty="0">
                <a:hlinkClick r:id="rId10"/>
              </a:rPr>
              <a:t>https://www.bangor.ac.uk/addysg/publications/Trafodion4s.pdf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37463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{533275F6-F3D3-FF41-B258-08E6AF224FB7}tf10001072</Template>
  <TotalTime>3380</TotalTime>
  <Words>1511</Words>
  <Application>Microsoft Macintosh PowerPoint</Application>
  <PresentationFormat>On-screen Show (4:3)</PresentationFormat>
  <Paragraphs>199</Paragraphs>
  <Slides>46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ＭＳ Ｐゴシック</vt:lpstr>
      <vt:lpstr>Arial</vt:lpstr>
      <vt:lpstr>Calibri</vt:lpstr>
      <vt:lpstr>Franklin Gothic Book</vt:lpstr>
      <vt:lpstr>Wingdings</vt:lpstr>
      <vt:lpstr>Crop</vt:lpstr>
      <vt:lpstr>KINGSTON:2015-16:darlithoedd15-16:PGCE-Module2-16:Humanities-grid_LlawlyfrLTPSCymraeg20152016.doc!OLE_LINK1</vt:lpstr>
      <vt:lpstr>Addysg Grefyddol Religious Education</vt:lpstr>
      <vt:lpstr>Y Cwricwlwm /The Curriculum</vt:lpstr>
      <vt:lpstr>Dihuno Gwybodaeth Flaenorol Activating Prior Knowledge</vt:lpstr>
      <vt:lpstr>Eich profiadau chi ar PAP… Your experiences on PTE…</vt:lpstr>
      <vt:lpstr>AG yn y Cyfnod Sylfaen/                 RE in the Foundation Phase                                                                                      </vt:lpstr>
      <vt:lpstr>Pobl – AG yn y CS People – RE in the FP</vt:lpstr>
      <vt:lpstr>Beth yw doliau persona?                       What are persona dolls?</vt:lpstr>
      <vt:lpstr>Tasg grwp / Group task</vt:lpstr>
      <vt:lpstr>Sut i ddefnyddio doliau persona?                  How to use persona dolls?</vt:lpstr>
      <vt:lpstr>Persona dolls in action</vt:lpstr>
      <vt:lpstr>Doliau persona ac AG                   /Persona dolls &amp; 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 find out more…        I ddarganfod mwy…</vt:lpstr>
      <vt:lpstr>Dysgu yn seiliedig ar ymholiad - AG     /Enquiry based-learning &amp; RE</vt:lpstr>
      <vt:lpstr>PowerPoint Presentation</vt:lpstr>
      <vt:lpstr>Puddles lends a helping paw Pwllyn yn rhoi help llaw</vt:lpstr>
      <vt:lpstr>Puddles Lends A Paw at Oak House Nursery School </vt:lpstr>
      <vt:lpstr>PowerPoint Presentation</vt:lpstr>
      <vt:lpstr>RE – Key Stage 2 The three core skills in RE</vt:lpstr>
      <vt:lpstr>Addysg Grefyddol– Cyfnod Allweddol 2 3 sgil craidd AG</vt:lpstr>
      <vt:lpstr>Engaging with fundamental questions</vt:lpstr>
      <vt:lpstr>Ymdrin â’r cwestiynau sylfaenol</vt:lpstr>
      <vt:lpstr>Exploring religious beliefs, teachings and practices</vt:lpstr>
      <vt:lpstr>Archwilio credoau, dysgeidiaethau ac arfer(ion) crefyddol</vt:lpstr>
      <vt:lpstr>Expressing a personal response</vt:lpstr>
      <vt:lpstr>Mynegi ymatebion personol</vt:lpstr>
      <vt:lpstr>Wider KS2 requirements</vt:lpstr>
      <vt:lpstr>Gofynion ehangach CA2</vt:lpstr>
      <vt:lpstr>Group Task</vt:lpstr>
      <vt:lpstr>Tasg Grŵp</vt:lpstr>
      <vt:lpstr>Engaging with fundamental questions</vt:lpstr>
      <vt:lpstr>Ymdrin â chwestiynau sylfaenol</vt:lpstr>
      <vt:lpstr>Exploring religious beliefs, teachings and practices</vt:lpstr>
      <vt:lpstr>Archwilio credoau, dysgeidiaethau ac arfer(ion) crefyddol</vt:lpstr>
      <vt:lpstr>Expressing a personal response</vt:lpstr>
      <vt:lpstr>Mynegi ymatebion personol</vt:lpstr>
      <vt:lpstr>A starting point</vt:lpstr>
      <vt:lpstr>Man cychwyn</vt:lpstr>
      <vt:lpstr>Wider KS2 requirements</vt:lpstr>
      <vt:lpstr>Gofynion ehangach CA2</vt:lpstr>
      <vt:lpstr>Good and Excellent RE in the Primary School AG Da ac Ardderchog yn yr Ysgol Gynradd</vt:lpstr>
      <vt:lpstr>Adnoddau Resources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Grefyddol Religious Education</dc:title>
  <dc:creator>Sioned Hughes</dc:creator>
  <cp:lastModifiedBy>Sioned Hughes</cp:lastModifiedBy>
  <cp:revision>17</cp:revision>
  <dcterms:created xsi:type="dcterms:W3CDTF">2018-12-14T14:47:21Z</dcterms:created>
  <dcterms:modified xsi:type="dcterms:W3CDTF">2019-01-07T19:17:13Z</dcterms:modified>
</cp:coreProperties>
</file>