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24"/>
  </p:notesMasterIdLst>
  <p:handoutMasterIdLst>
    <p:handoutMasterId r:id="rId25"/>
  </p:handoutMasterIdLst>
  <p:sldIdLst>
    <p:sldId id="352" r:id="rId2"/>
    <p:sldId id="354" r:id="rId3"/>
    <p:sldId id="353" r:id="rId4"/>
    <p:sldId id="337" r:id="rId5"/>
    <p:sldId id="342" r:id="rId6"/>
    <p:sldId id="356" r:id="rId7"/>
    <p:sldId id="301" r:id="rId8"/>
    <p:sldId id="332" r:id="rId9"/>
    <p:sldId id="347" r:id="rId10"/>
    <p:sldId id="338" r:id="rId11"/>
    <p:sldId id="343" r:id="rId12"/>
    <p:sldId id="333" r:id="rId13"/>
    <p:sldId id="348" r:id="rId14"/>
    <p:sldId id="357" r:id="rId15"/>
    <p:sldId id="317" r:id="rId16"/>
    <p:sldId id="339" r:id="rId17"/>
    <p:sldId id="341" r:id="rId18"/>
    <p:sldId id="344" r:id="rId19"/>
    <p:sldId id="340" r:id="rId20"/>
    <p:sldId id="345" r:id="rId21"/>
    <p:sldId id="331" r:id="rId22"/>
    <p:sldId id="355" r:id="rId23"/>
  </p:sldIdLst>
  <p:sldSz cx="9144000" cy="6858000" type="screen4x3"/>
  <p:notesSz cx="6669088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00FF"/>
    <a:srgbClr val="FF00FF"/>
    <a:srgbClr val="FFCC00"/>
    <a:srgbClr val="9966FF"/>
    <a:srgbClr val="CC9900"/>
    <a:srgbClr val="00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>
      <p:cViewPr varScale="1">
        <p:scale>
          <a:sx n="67" d="100"/>
          <a:sy n="67" d="100"/>
        </p:scale>
        <p:origin x="1286" y="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116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91AE313D-E42E-4EAC-9BB5-FB2112D3087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152DA69-FC17-4105-B062-9773B5FD9BC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>
            <a:extLst>
              <a:ext uri="{FF2B5EF4-FFF2-40B4-BE49-F238E27FC236}">
                <a16:creationId xmlns:a16="http://schemas.microsoft.com/office/drawing/2014/main" id="{554CEE17-7384-4722-8BBD-D6A8FAE3FB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>
            <a:extLst>
              <a:ext uri="{FF2B5EF4-FFF2-40B4-BE49-F238E27FC236}">
                <a16:creationId xmlns:a16="http://schemas.microsoft.com/office/drawing/2014/main" id="{E5249FCF-CE23-4E7E-9C7B-0106D5AFE25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2E54CE-C93E-428E-BF8C-70982E4E20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49350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D79F73-C977-4A10-8609-A80FDDCC7E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4F65A0B-9529-47F0-ABC9-4265877579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CE07C7DA-5A9C-4A84-B0F8-4FAE4BD282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EC90DA25-C54D-4B2C-9B27-F44AF8B1BEC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DCCBB9-775A-4D1A-88C4-9E66E62950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464B82A-5892-4084-88E8-F14066AA9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B29D5F-BF01-4585-9085-157E7E7BB5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74835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302412B-71FB-4ACB-B31F-54BC1BCB44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EFC13DE8-2114-46BB-B736-154EF0B13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CF12C21-E7D4-4E3F-A0A8-064CCDF0C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1BBEE02-F34D-4948-9F06-5073DDC5B3F5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1C605CA1-AD92-45A9-B23B-85AB1B9CC2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5A3FECC-C512-47B7-A25A-9D3DAB105245}" type="slidenum">
              <a:rPr lang="en-US" altLang="en-US" sz="1200" smtClean="0"/>
              <a:pPr/>
              <a:t>4</a:t>
            </a:fld>
            <a:endParaRPr lang="en-US" altLang="en-US" sz="1200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8060C8F0-69EF-42AB-8BC1-0887E5308A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44F86CA1-0F68-4F57-B8C5-68BFFA91C3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C4F5EFBB-C767-4F15-9BDB-72C38C1AD0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EF0B34C-DE82-4852-828F-5A55C56D9B89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2E4C2965-3CEE-452D-883C-C23CFE55F8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0E9491BF-B372-4295-A3AF-4B66B5EE2F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8B8E10F0-E465-43E4-A32F-DDAA32D099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E0B010E-AE8B-440C-96C0-7CCF89EA9CCE}" type="slidenum">
              <a:rPr lang="en-US" altLang="en-US" sz="1200" smtClean="0"/>
              <a:pPr/>
              <a:t>10</a:t>
            </a:fld>
            <a:endParaRPr lang="en-US" altLang="en-US" sz="1200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CE26B575-DB16-4ED7-BF99-A566BDC7F0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BC0D64C1-0188-40DA-9580-1CAA03C886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93DDD892-AD0E-425D-8531-D100ED6C26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72E6352-24A4-426E-B33D-5F6FE696B49C}" type="slidenum">
              <a:rPr lang="en-US" altLang="en-US" sz="1200" smtClean="0"/>
              <a:pPr/>
              <a:t>11</a:t>
            </a:fld>
            <a:endParaRPr lang="en-US" altLang="en-US" sz="12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D3BC28F-3838-4428-9E76-CA6EC4F4928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A01D0A6D-0DCA-4D7B-8176-2D5E7DEA78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67940B6B-44B1-4579-B04B-CB1B3098184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5535E7A-C3C6-464B-B4A6-10B59EB9707C}" type="slidenum">
              <a:rPr lang="en-US" altLang="en-US" sz="1200" smtClean="0"/>
              <a:pPr/>
              <a:t>13</a:t>
            </a:fld>
            <a:endParaRPr lang="en-US" altLang="en-US" sz="1200"/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16ABB423-2161-4124-BA38-6C55CEC20F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CED2A3B7-0AEE-4F88-B202-0490126688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A3E456D0-4133-44A9-971A-CCC16708F8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8B944ED-E733-4D67-AD0E-F0A0AA1ED7D9}" type="slidenum">
              <a:rPr lang="en-US" altLang="en-US" sz="1200" smtClean="0"/>
              <a:pPr/>
              <a:t>16</a:t>
            </a:fld>
            <a:endParaRPr lang="en-US" altLang="en-US" sz="1200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94D4482E-CFB5-43C2-A35A-8252EEBDDF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9EF05AE2-AFE9-4F38-AADD-1D2552F0BD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DA9B55B2-E50B-4E9F-A37D-5BF412AE57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5E57BF7-89AA-41E0-8892-3106B789B078}" type="slidenum">
              <a:rPr lang="en-US" altLang="en-US" sz="1200" smtClean="0"/>
              <a:pPr/>
              <a:t>18</a:t>
            </a:fld>
            <a:endParaRPr lang="en-US" altLang="en-US" sz="1200"/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08428DCB-6431-4B57-B2EE-982F3E3D65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C22520D0-E7BF-463E-8D73-0ED12F6A20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C62C5A34-30E9-4461-AEDE-8B82AE8C862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E21D7D4-A796-491D-BE49-2D3221D69BB7}" type="slidenum">
              <a:rPr lang="en-US" altLang="en-US" sz="1200" smtClean="0"/>
              <a:pPr/>
              <a:t>19</a:t>
            </a:fld>
            <a:endParaRPr lang="en-US" altLang="en-US" sz="120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6D37BD0B-5C70-4154-8000-1A09D5C514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38637982-071B-4BE0-8E94-4A928FCD6E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25197532-EED4-4F20-B98A-88F13267E1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F133408-A7DA-472D-9871-886077D50707}" type="slidenum">
              <a:rPr lang="en-US" altLang="en-US" sz="1200" smtClean="0"/>
              <a:pPr/>
              <a:t>20</a:t>
            </a:fld>
            <a:endParaRPr lang="en-US" altLang="en-US" sz="1200"/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B6B9205D-412D-46F7-B287-8DB953B15C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D9A18A64-9DC6-4746-9AFE-79A79E3E51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pPr>
              <a:defRPr/>
            </a:pPr>
            <a:fld id="{FADA9D79-F992-44CC-A0C3-5DA94B185A01}" type="datetime1">
              <a:rPr lang="en-GB" smtClean="0"/>
              <a:t>24/03/2024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136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24/03/2024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7133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E85F9D-62CB-4AF3-9942-E4A1FABDFC11}" type="datetime1">
              <a:rPr lang="en-GB" smtClean="0"/>
              <a:t>24/03/2024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41D79D-BD2A-407B-8973-2A48EF48EDB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831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790EB5-5A4F-4B62-9803-456A00283FFB}" type="datetime1">
              <a:rPr lang="en-GB" smtClean="0"/>
              <a:t>24/03/2024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0415E-120D-4E9E-B01B-46C5C6FB23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39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8AACAE-C40D-4977-A809-FF98033325E9}" type="datetime1">
              <a:rPr lang="en-GB" smtClean="0"/>
              <a:t>24/03/2024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D6324-26E1-46EB-8467-EBD406E4A5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75812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97E504-63FD-4720-8977-4083FB9619F2}" type="datetime1">
              <a:rPr lang="en-GB" smtClean="0"/>
              <a:t>24/03/2024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B0D99B-E6F6-49C7-9825-4D771D0DB4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487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E99AD8-EBE2-4344-8DBD-6BD782BFFD78}" type="datetime1">
              <a:rPr lang="en-GB" smtClean="0"/>
              <a:t>24/03/2024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666B-5EC3-48FE-A254-D79F0C0DD3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174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16329F-20DA-4C02-BF13-0C289B4ED0A4}" type="datetime1">
              <a:rPr lang="en-GB" smtClean="0"/>
              <a:t>24/03/2024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6B884-AB0F-4D16-98F7-3E977D03D2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362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0078BD-51BD-48B2-A949-3AF09A284E04}" type="datetime1">
              <a:rPr lang="en-GB" smtClean="0"/>
              <a:t>24/03/2024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54276-D6B9-4660-BFBE-3F0CEEDD8E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14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733A97-5FA8-4FD7-9CEB-6DFB571AE87E}" type="datetime1">
              <a:rPr lang="en-GB" smtClean="0"/>
              <a:t>24/03/2024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339F5-3D69-453A-AC8D-C86CD02379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80119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5E8746-3369-46DF-A920-871048461A78}" type="datetime1">
              <a:rPr lang="en-GB" smtClean="0"/>
              <a:t>24/03/2024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7AA19-4A88-4249-849C-A0AE1424EB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708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8498DB7-6229-4FB9-813C-4D9B3344B747}" type="datetime1">
              <a:rPr lang="en-GB" smtClean="0"/>
              <a:t>24/03/2024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360AFA-CA55-4F0C-9216-19A373FD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hdr="0" ftr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image" Target="../media/image3.emf"/><Relationship Id="rId7" Type="http://schemas.openxmlformats.org/officeDocument/2006/relationships/image" Target="../media/image5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3.bin"/><Relationship Id="rId11" Type="http://schemas.openxmlformats.org/officeDocument/2006/relationships/image" Target="../media/image7.emf"/><Relationship Id="rId5" Type="http://schemas.openxmlformats.org/officeDocument/2006/relationships/image" Target="../media/image4.emf"/><Relationship Id="rId10" Type="http://schemas.openxmlformats.org/officeDocument/2006/relationships/oleObject" Target="../embeddings/oleObject5.bin"/><Relationship Id="rId4" Type="http://schemas.openxmlformats.org/officeDocument/2006/relationships/oleObject" Target="../embeddings/oleObject2.bin"/><Relationship Id="rId9" Type="http://schemas.openxmlformats.org/officeDocument/2006/relationships/image" Target="../media/image6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ea_seed_germinating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hedisorderofthings.com/2015/01/10/governing-through-resilience-implications-for-solidarity-and-political-action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journal.media-culture.org.au/index.php/mcjournal/issue/view/resilient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9ulQvQdBQ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nveernaseer.com/developing-great-leadership-skills-small-business-megan-totka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ckr.com/photos/ladymixy-uk/3833258058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wangpost.com/2014/11/german-working-culture-why-germans-work.html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E846F05-BC0F-4CC5-87AB-CB0E154BFF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BMSW6013 Leading and Implementing Workplace Change</a:t>
            </a:r>
          </a:p>
        </p:txBody>
      </p:sp>
      <p:sp>
        <p:nvSpPr>
          <p:cNvPr id="18435" name="Subtitle 2">
            <a:extLst>
              <a:ext uri="{FF2B5EF4-FFF2-40B4-BE49-F238E27FC236}">
                <a16:creationId xmlns:a16="http://schemas.microsoft.com/office/drawing/2014/main" id="{F9883C11-B519-4958-A6A2-C4EC523566A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chemeClr val="bg1">
                    <a:lumMod val="95000"/>
                  </a:schemeClr>
                </a:solidFill>
              </a:rPr>
              <a:t>Week 6 </a:t>
            </a:r>
            <a:r>
              <a:rPr lang="en-GB" altLang="en-US" dirty="0">
                <a:solidFill>
                  <a:schemeClr val="bg1">
                    <a:lumMod val="95000"/>
                  </a:schemeClr>
                </a:solidFill>
              </a:rPr>
              <a:t>– The Journey through change.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5813FE-A922-4603-960E-715A71BBA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11E5B7-0C6A-4432-AEFB-13CF70529674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22A566-3619-4777-833F-9B33E9DFD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ADCF4-A3A0-4860-9541-2B68C21A7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3B360-4A48-48E6-B98C-8D74C810A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 , you should be able to:</a:t>
            </a:r>
          </a:p>
          <a:p>
            <a:endParaRPr lang="en-US" dirty="0"/>
          </a:p>
          <a:p>
            <a:r>
              <a:rPr lang="en-US" dirty="0"/>
              <a:t>Identify the stages that people experience within change processes</a:t>
            </a:r>
          </a:p>
          <a:p>
            <a:endParaRPr lang="en-GB" dirty="0"/>
          </a:p>
          <a:p>
            <a:r>
              <a:rPr lang="en-GB" dirty="0"/>
              <a:t>Develop individual strategies for managing change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46D02-BB1C-4752-B9CC-0CE932970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24/03/2024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56726-705D-40C9-A4BA-D4E55CB4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783439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>
            <a:extLst>
              <a:ext uri="{FF2B5EF4-FFF2-40B4-BE49-F238E27FC236}">
                <a16:creationId xmlns:a16="http://schemas.microsoft.com/office/drawing/2014/main" id="{38E6C188-3DAE-4062-92C6-28C6E1FBCB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560" y="-1714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dirty="0"/>
              <a:t>The Journey Through Change (Russell 2003)</a:t>
            </a:r>
          </a:p>
        </p:txBody>
      </p:sp>
      <p:graphicFrame>
        <p:nvGraphicFramePr>
          <p:cNvPr id="146435" name="Object 3">
            <a:extLst>
              <a:ext uri="{FF2B5EF4-FFF2-40B4-BE49-F238E27FC236}">
                <a16:creationId xmlns:a16="http://schemas.microsoft.com/office/drawing/2014/main" id="{13C42D0C-249D-4ABA-B037-B0D0710CFFC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8861612"/>
              </p:ext>
            </p:extLst>
          </p:nvPr>
        </p:nvGraphicFramePr>
        <p:xfrm>
          <a:off x="1547664" y="764704"/>
          <a:ext cx="6196013" cy="48664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6196680" imgH="5367960" progId="Visio.Drawing.6">
                  <p:embed/>
                </p:oleObj>
              </mc:Choice>
              <mc:Fallback>
                <p:oleObj name="VISIO" r:id="rId2" imgW="6196680" imgH="5367960" progId="Visio.Drawing.6">
                  <p:embed/>
                  <p:pic>
                    <p:nvPicPr>
                      <p:cNvPr id="146435" name="Object 3">
                        <a:extLst>
                          <a:ext uri="{FF2B5EF4-FFF2-40B4-BE49-F238E27FC236}">
                            <a16:creationId xmlns:a16="http://schemas.microsoft.com/office/drawing/2014/main" id="{13C42D0C-249D-4ABA-B037-B0D0710CFFC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764704"/>
                        <a:ext cx="6196013" cy="4866481"/>
                      </a:xfrm>
                      <a:prstGeom prst="rect">
                        <a:avLst/>
                      </a:prstGeom>
                      <a:solidFill>
                        <a:schemeClr val="tx2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7" name="Object 5">
            <a:extLst>
              <a:ext uri="{FF2B5EF4-FFF2-40B4-BE49-F238E27FC236}">
                <a16:creationId xmlns:a16="http://schemas.microsoft.com/office/drawing/2014/main" id="{8BED4CEF-7098-4265-BA9C-97C10DF8C74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2766589"/>
              </p:ext>
            </p:extLst>
          </p:nvPr>
        </p:nvGraphicFramePr>
        <p:xfrm>
          <a:off x="4640931" y="3139556"/>
          <a:ext cx="2932113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4" imgW="3103626" imgH="2711577" progId="Visio.Drawing.6">
                  <p:embed/>
                </p:oleObj>
              </mc:Choice>
              <mc:Fallback>
                <p:oleObj name="Visio" r:id="rId4" imgW="3103626" imgH="2711577" progId="Visio.Drawing.6">
                  <p:embed/>
                  <p:pic>
                    <p:nvPicPr>
                      <p:cNvPr id="146437" name="Object 5">
                        <a:extLst>
                          <a:ext uri="{FF2B5EF4-FFF2-40B4-BE49-F238E27FC236}">
                            <a16:creationId xmlns:a16="http://schemas.microsoft.com/office/drawing/2014/main" id="{8BED4CEF-7098-4265-BA9C-97C10DF8C74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0931" y="3139556"/>
                        <a:ext cx="2932113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9" name="Object 7">
            <a:extLst>
              <a:ext uri="{FF2B5EF4-FFF2-40B4-BE49-F238E27FC236}">
                <a16:creationId xmlns:a16="http://schemas.microsoft.com/office/drawing/2014/main" id="{A2DAFCDA-452C-44C9-A312-0D3541C869F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88768058"/>
              </p:ext>
            </p:extLst>
          </p:nvPr>
        </p:nvGraphicFramePr>
        <p:xfrm>
          <a:off x="2078706" y="3119063"/>
          <a:ext cx="2595562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6" imgW="2746629" imgH="2711577" progId="Visio.Drawing.6">
                  <p:embed/>
                </p:oleObj>
              </mc:Choice>
              <mc:Fallback>
                <p:oleObj name="Visio" r:id="rId6" imgW="2746629" imgH="2711577" progId="Visio.Drawing.6">
                  <p:embed/>
                  <p:pic>
                    <p:nvPicPr>
                      <p:cNvPr id="146439" name="Object 7">
                        <a:extLst>
                          <a:ext uri="{FF2B5EF4-FFF2-40B4-BE49-F238E27FC236}">
                            <a16:creationId xmlns:a16="http://schemas.microsoft.com/office/drawing/2014/main" id="{A2DAFCDA-452C-44C9-A312-0D3541C869F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78706" y="3119063"/>
                        <a:ext cx="2595562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6" name="Object 4">
            <a:extLst>
              <a:ext uri="{FF2B5EF4-FFF2-40B4-BE49-F238E27FC236}">
                <a16:creationId xmlns:a16="http://schemas.microsoft.com/office/drawing/2014/main" id="{562CD046-F1C0-44E8-BFF2-7275C33432E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1478443"/>
              </p:ext>
            </p:extLst>
          </p:nvPr>
        </p:nvGraphicFramePr>
        <p:xfrm>
          <a:off x="2078706" y="748609"/>
          <a:ext cx="2562225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8" imgW="2562480" imgH="2562480" progId="Visio.Drawing.6">
                  <p:embed/>
                </p:oleObj>
              </mc:Choice>
              <mc:Fallback>
                <p:oleObj name="VISIO" r:id="rId8" imgW="2562480" imgH="2562480" progId="Visio.Drawing.6">
                  <p:embed/>
                  <p:pic>
                    <p:nvPicPr>
                      <p:cNvPr id="146436" name="Object 4">
                        <a:extLst>
                          <a:ext uri="{FF2B5EF4-FFF2-40B4-BE49-F238E27FC236}">
                            <a16:creationId xmlns:a16="http://schemas.microsoft.com/office/drawing/2014/main" id="{562CD046-F1C0-44E8-BFF2-7275C33432E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78706" y="748609"/>
                        <a:ext cx="2562225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8" name="Object 6">
            <a:extLst>
              <a:ext uri="{FF2B5EF4-FFF2-40B4-BE49-F238E27FC236}">
                <a16:creationId xmlns:a16="http://schemas.microsoft.com/office/drawing/2014/main" id="{61368C97-A211-4D45-83C1-C06DFC9760E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6761260"/>
              </p:ext>
            </p:extLst>
          </p:nvPr>
        </p:nvGraphicFramePr>
        <p:xfrm>
          <a:off x="4669528" y="796923"/>
          <a:ext cx="2802610" cy="24894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0" imgW="3052191" imgH="2711577" progId="Visio.Drawing.6">
                  <p:embed/>
                </p:oleObj>
              </mc:Choice>
              <mc:Fallback>
                <p:oleObj name="Visio" r:id="rId10" imgW="3052191" imgH="2711577" progId="Visio.Drawing.6">
                  <p:embed/>
                  <p:pic>
                    <p:nvPicPr>
                      <p:cNvPr id="146438" name="Object 6">
                        <a:extLst>
                          <a:ext uri="{FF2B5EF4-FFF2-40B4-BE49-F238E27FC236}">
                            <a16:creationId xmlns:a16="http://schemas.microsoft.com/office/drawing/2014/main" id="{61368C97-A211-4D45-83C1-C06DFC9760E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69528" y="796923"/>
                        <a:ext cx="2802610" cy="24894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AA421B-D7BA-4104-A04C-14D0DCADA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47D3AB-3D00-4373-A754-1050892CD7EB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273F4F-3DF2-4167-B9B5-5D9AF73DF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4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>
            <a:extLst>
              <a:ext uri="{FF2B5EF4-FFF2-40B4-BE49-F238E27FC236}">
                <a16:creationId xmlns:a16="http://schemas.microsoft.com/office/drawing/2014/main" id="{3148B7CD-2201-43E5-BFCA-F84067AA69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3312" y="116632"/>
            <a:ext cx="8583488" cy="990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 rtlCol="0">
            <a:normAutofit fontScale="9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altLang="en-US" sz="4000" dirty="0"/>
              <a:t>Characteristics of </a:t>
            </a:r>
            <a:r>
              <a:rPr lang="en-US" altLang="en-US" sz="4000" i="1" dirty="0"/>
              <a:t>Comfort and Control</a:t>
            </a:r>
            <a:endParaRPr lang="en-US" altLang="en-US" sz="5400" dirty="0"/>
          </a:p>
        </p:txBody>
      </p:sp>
      <p:sp>
        <p:nvSpPr>
          <p:cNvPr id="122883" name="Rectangle 3">
            <a:extLst>
              <a:ext uri="{FF2B5EF4-FFF2-40B4-BE49-F238E27FC236}">
                <a16:creationId xmlns:a16="http://schemas.microsoft.com/office/drawing/2014/main" id="{47B26A79-BC11-4FF9-93B7-02C2C1E4A9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4800" y="1107232"/>
            <a:ext cx="7772400" cy="42672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 rtlCol="0">
            <a:normAutofit lnSpcReduction="10000"/>
          </a:bodyPr>
          <a:lstStyle/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Comfortable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Safe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Everything’s fine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Happy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Satisfied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No problems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Positive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Rewarding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In control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latin typeface="+mj-lt"/>
                <a:cs typeface="Times New Roman" panose="02020603050405020304" pitchFamily="18" charset="0"/>
              </a:rPr>
              <a:t>I’m okay, you’re okay!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endParaRPr lang="en-US" altLang="en-US" sz="2400" dirty="0"/>
          </a:p>
        </p:txBody>
      </p:sp>
      <p:sp>
        <p:nvSpPr>
          <p:cNvPr id="122884" name="Rectangle 4">
            <a:extLst>
              <a:ext uri="{FF2B5EF4-FFF2-40B4-BE49-F238E27FC236}">
                <a16:creationId xmlns:a16="http://schemas.microsoft.com/office/drawing/2014/main" id="{88CFE79A-E2FC-4FD3-9D99-5B3F10EF16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0" y="2097832"/>
            <a:ext cx="4191000" cy="1447800"/>
          </a:xfrm>
          <a:prstGeom prst="rect">
            <a:avLst/>
          </a:prstGeom>
          <a:solidFill>
            <a:srgbClr val="FFFF99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30000"/>
              </a:spcBef>
              <a:spcAft>
                <a:spcPct val="30000"/>
              </a:spcAft>
            </a:pPr>
            <a:r>
              <a:rPr lang="en-US" altLang="en-US" sz="2200" b="1" i="1">
                <a:solidFill>
                  <a:schemeClr val="folHlink"/>
                </a:solidFill>
                <a:latin typeface="Trebuchet MS" panose="020B0603020202020204" pitchFamily="34" charset="0"/>
              </a:rPr>
              <a:t>People feel comfortable, safe and in control. They are working hard — but often on the wrong things.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B7334A-098D-46AD-9DFF-32E217361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3A6A94-0511-40C5-8EF8-FADA2C15F674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3989086-A6BA-419B-8854-2093D5B7C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2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28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28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2" grpId="0" autoUpdateAnimBg="0"/>
      <p:bldP spid="122883" grpId="0" autoUpdateAnimBg="0"/>
      <p:bldP spid="122884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>
            <a:extLst>
              <a:ext uri="{FF2B5EF4-FFF2-40B4-BE49-F238E27FC236}">
                <a16:creationId xmlns:a16="http://schemas.microsoft.com/office/drawing/2014/main" id="{E9CDA6FE-A580-4083-AA81-CED9CE53D4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4" y="139285"/>
            <a:ext cx="8153400" cy="11430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algn="r" eaLnBrk="1" hangingPunct="1"/>
            <a:r>
              <a:rPr lang="en-US" altLang="en-US" sz="3600" dirty="0"/>
              <a:t>Actions for </a:t>
            </a:r>
            <a:r>
              <a:rPr lang="en-US" altLang="en-US" sz="3600" i="1" dirty="0"/>
              <a:t>Comfort and Control</a:t>
            </a:r>
            <a:endParaRPr lang="en-US" altLang="en-US" sz="4000" i="1" dirty="0"/>
          </a:p>
        </p:txBody>
      </p:sp>
      <p:sp>
        <p:nvSpPr>
          <p:cNvPr id="132099" name="Rectangle 3">
            <a:extLst>
              <a:ext uri="{FF2B5EF4-FFF2-40B4-BE49-F238E27FC236}">
                <a16:creationId xmlns:a16="http://schemas.microsoft.com/office/drawing/2014/main" id="{440CABA0-89EA-4169-A529-5A3D0FBF9F0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1520" y="1484784"/>
            <a:ext cx="7620000" cy="45720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solidFill>
                  <a:srgbClr val="9966FF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Acknowledge their successful past.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solidFill>
                  <a:srgbClr val="FF00FF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Get people’s attention!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solidFill>
                  <a:srgbClr val="00B05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Sell the need for change . . . sell the pain and the consequences of </a:t>
            </a:r>
            <a:r>
              <a:rPr lang="en-US" altLang="en-US" sz="2200" u="sng" dirty="0">
                <a:solidFill>
                  <a:srgbClr val="00B05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not</a:t>
            </a:r>
            <a:r>
              <a:rPr lang="en-US" altLang="en-US" sz="2200" dirty="0">
                <a:solidFill>
                  <a:srgbClr val="00B05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 changing.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solidFill>
                  <a:srgbClr val="7030A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Immerse people in information about the change . . . customer complaints, budget data, increasing costs, competitive pressures.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Let people know it will happen — one way or another!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solidFill>
                  <a:srgbClr val="0000FF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Give people time to let the ideas sink in.</a:t>
            </a:r>
          </a:p>
          <a:p>
            <a:pPr marL="317500" indent="-317500" defTabSz="847725" eaLnBrk="1" hangingPunct="1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solidFill>
                  <a:srgbClr val="CC33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Don’t sell the solutions . . . sell the </a:t>
            </a:r>
            <a:r>
              <a:rPr lang="en-US" altLang="en-US" sz="2200" u="sng" dirty="0">
                <a:solidFill>
                  <a:srgbClr val="CC33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problem</a:t>
            </a:r>
            <a:r>
              <a:rPr lang="en-US" altLang="en-US" sz="2200" dirty="0">
                <a:solidFill>
                  <a:srgbClr val="CC33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!</a:t>
            </a:r>
            <a:r>
              <a:rPr lang="en-US" altLang="en-US" sz="2200" dirty="0">
                <a:solidFill>
                  <a:srgbClr val="CC3300"/>
                </a:solidFill>
                <a:latin typeface="Calibri Light" panose="020F0302020204030204" pitchFamily="34" charset="0"/>
              </a:rPr>
              <a:t>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8C4650-ABBA-4AD4-90A7-D7CBBD985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3E8D05-59BB-4A45-9E7F-A97DAB4CE757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319810-66EB-4495-87F2-1F23CFDA7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32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32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32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098" grpId="0" autoUpdateAnimBg="0"/>
      <p:bldP spid="132099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C9CD0-B0CF-82CE-2A05-DAB74977B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RESISTANCE</a:t>
            </a:r>
          </a:p>
        </p:txBody>
      </p:sp>
      <p:pic>
        <p:nvPicPr>
          <p:cNvPr id="1026" name="Picture 2" descr="Principles of Successful Change Management: 5 keys - Polontech">
            <a:extLst>
              <a:ext uri="{FF2B5EF4-FFF2-40B4-BE49-F238E27FC236}">
                <a16:creationId xmlns:a16="http://schemas.microsoft.com/office/drawing/2014/main" id="{BACEA497-4376-C114-B162-7F7608BAC0C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600201"/>
            <a:ext cx="4316288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1" name="Content Placeholder 3">
            <a:extLst>
              <a:ext uri="{FF2B5EF4-FFF2-40B4-BE49-F238E27FC236}">
                <a16:creationId xmlns:a16="http://schemas.microsoft.com/office/drawing/2014/main" id="{EFEAC4D2-166F-E0F1-6BC0-616533E0CC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/>
          <a:p>
            <a:r>
              <a:rPr lang="en-US" dirty="0"/>
              <a:t>Do you notice the resistance at workplace ? </a:t>
            </a:r>
          </a:p>
          <a:p>
            <a:r>
              <a:rPr lang="en-US" dirty="0"/>
              <a:t>Discuss the most seen cycle of acceptance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How can Managers help and support to mange this resistance ??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816C6-E380-C811-39D7-2A48F5CC167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1520" y="6525344"/>
            <a:ext cx="971128" cy="218522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A04AD5FF-8DC7-47E3-A324-FB99D0D9BA70}" type="datetime1">
              <a:rPr lang="en-GB" smtClean="0"/>
              <a:pPr>
                <a:spcAft>
                  <a:spcPts val="600"/>
                </a:spcAft>
                <a:defRPr/>
              </a:pPr>
              <a:t>24/03/2024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4F76A-40CA-826B-285A-8F91341C4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4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175CF9A-0E49-4888-AFF1-B0955BB55AD4}" type="slidenum">
              <a:rPr lang="en-GB" smtClean="0"/>
              <a:pPr>
                <a:spcAft>
                  <a:spcPts val="600"/>
                </a:spcAft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077356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026">
            <a:extLst>
              <a:ext uri="{FF2B5EF4-FFF2-40B4-BE49-F238E27FC236}">
                <a16:creationId xmlns:a16="http://schemas.microsoft.com/office/drawing/2014/main" id="{9E02CE5D-E08A-44F0-9AC5-7C84BE85EA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The Origins of Resistance . . .</a:t>
            </a:r>
            <a:endParaRPr lang="en-US" altLang="en-US"/>
          </a:p>
        </p:txBody>
      </p:sp>
      <p:sp>
        <p:nvSpPr>
          <p:cNvPr id="65539" name="Rectangle 1027">
            <a:extLst>
              <a:ext uri="{FF2B5EF4-FFF2-40B4-BE49-F238E27FC236}">
                <a16:creationId xmlns:a16="http://schemas.microsoft.com/office/drawing/2014/main" id="{B417EE64-02BC-4546-86A6-C7675FF7AB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5257800" cy="4114800"/>
          </a:xfrm>
        </p:spPr>
        <p:txBody>
          <a:bodyPr/>
          <a:lstStyle/>
          <a:p>
            <a:pPr marL="0" indent="0" eaLnBrk="1" hangingPunct="1">
              <a:spcAft>
                <a:spcPct val="55000"/>
              </a:spcAft>
              <a:buClr>
                <a:srgbClr val="FFFF66"/>
              </a:buClr>
              <a:buFont typeface="Arial" panose="020B0604020202020204" pitchFamily="34" charset="0"/>
              <a:buNone/>
            </a:pPr>
            <a:r>
              <a:rPr lang="en-US" altLang="en-US" sz="2400" dirty="0">
                <a:latin typeface="Calibri Light" panose="020F0302020204030204" pitchFamily="34" charset="0"/>
              </a:rPr>
              <a:t>1.	</a:t>
            </a:r>
            <a:r>
              <a:rPr lang="en-US" altLang="en-US" sz="2400" dirty="0">
                <a:solidFill>
                  <a:srgbClr val="FF00FF"/>
                </a:solidFill>
                <a:latin typeface="Calibri Light" panose="020F0302020204030204" pitchFamily="34" charset="0"/>
              </a:rPr>
              <a:t>Some people fear loss.</a:t>
            </a:r>
          </a:p>
          <a:p>
            <a:pPr marL="0" indent="0" eaLnBrk="1" hangingPunct="1">
              <a:spcAft>
                <a:spcPct val="55000"/>
              </a:spcAft>
              <a:buClr>
                <a:srgbClr val="FFFF66"/>
              </a:buClr>
              <a:buFont typeface="Arial" panose="020B0604020202020204" pitchFamily="34" charset="0"/>
              <a:buNone/>
            </a:pPr>
            <a:r>
              <a:rPr lang="en-US" altLang="en-US" sz="2400" dirty="0">
                <a:latin typeface="Calibri Light" panose="020F0302020204030204" pitchFamily="34" charset="0"/>
              </a:rPr>
              <a:t>2.	</a:t>
            </a:r>
            <a:r>
              <a:rPr lang="en-US" altLang="en-US" sz="2400" dirty="0">
                <a:solidFill>
                  <a:srgbClr val="CC3300"/>
                </a:solidFill>
                <a:latin typeface="Calibri Light" panose="020F0302020204030204" pitchFamily="34" charset="0"/>
              </a:rPr>
              <a:t>Some people mistrust those who 	lead.</a:t>
            </a:r>
          </a:p>
          <a:p>
            <a:pPr marL="0" indent="0" eaLnBrk="1" hangingPunct="1">
              <a:spcAft>
                <a:spcPct val="55000"/>
              </a:spcAft>
              <a:buClr>
                <a:srgbClr val="FFFF66"/>
              </a:buClr>
              <a:buFont typeface="Arial" panose="020B0604020202020204" pitchFamily="34" charset="0"/>
              <a:buNone/>
            </a:pPr>
            <a:r>
              <a:rPr lang="en-US" altLang="en-US" sz="2400" dirty="0">
                <a:latin typeface="Calibri Light" panose="020F0302020204030204" pitchFamily="34" charset="0"/>
              </a:rPr>
              <a:t>3.	</a:t>
            </a:r>
            <a:r>
              <a:rPr lang="en-US" altLang="en-US" sz="2400" dirty="0">
                <a:solidFill>
                  <a:srgbClr val="0000FF"/>
                </a:solidFill>
                <a:latin typeface="Calibri Light" panose="020F0302020204030204" pitchFamily="34" charset="0"/>
              </a:rPr>
              <a:t>Some people disagree on the 	change.</a:t>
            </a:r>
          </a:p>
          <a:p>
            <a:pPr marL="0" indent="0" eaLnBrk="1" hangingPunct="1">
              <a:spcAft>
                <a:spcPct val="55000"/>
              </a:spcAft>
              <a:buClr>
                <a:srgbClr val="FFFF66"/>
              </a:buClr>
              <a:buFont typeface="Arial" panose="020B0604020202020204" pitchFamily="34" charset="0"/>
              <a:buNone/>
            </a:pPr>
            <a:r>
              <a:rPr lang="en-US" altLang="en-US" sz="2400" dirty="0">
                <a:latin typeface="Calibri Light" panose="020F0302020204030204" pitchFamily="34" charset="0"/>
              </a:rPr>
              <a:t>4.	</a:t>
            </a:r>
            <a: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</a:rPr>
              <a:t>Some people don’t tolerate change 	well.</a:t>
            </a:r>
          </a:p>
        </p:txBody>
      </p:sp>
      <p:pic>
        <p:nvPicPr>
          <p:cNvPr id="7" name="Picture 6" descr="A close up of a plant&#10;&#10;Description generated with very high confidence">
            <a:extLst>
              <a:ext uri="{FF2B5EF4-FFF2-40B4-BE49-F238E27FC236}">
                <a16:creationId xmlns:a16="http://schemas.microsoft.com/office/drawing/2014/main" id="{B33049BF-B869-42E9-8216-86E52E27556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61261" y="2420888"/>
            <a:ext cx="2082739" cy="3284984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E3DA27-888E-4EE0-B40C-131920C63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7075E5-10E0-4609-8BCE-365CF28A1D7F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92207A-2679-4578-9723-CB1B9ED7D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8" grpId="0" autoUpdateAnimBg="0"/>
      <p:bldP spid="65539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>
            <a:extLst>
              <a:ext uri="{FF2B5EF4-FFF2-40B4-BE49-F238E27FC236}">
                <a16:creationId xmlns:a16="http://schemas.microsoft.com/office/drawing/2014/main" id="{9657FEA3-32D1-4D07-A4A2-650A4C2C9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6512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Human Nature . . .</a:t>
            </a:r>
          </a:p>
        </p:txBody>
      </p:sp>
      <p:sp>
        <p:nvSpPr>
          <p:cNvPr id="117763" name="Rectangle 3">
            <a:extLst>
              <a:ext uri="{FF2B5EF4-FFF2-40B4-BE49-F238E27FC236}">
                <a16:creationId xmlns:a16="http://schemas.microsoft.com/office/drawing/2014/main" id="{06E5F877-1143-434E-B561-8CAABF99362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86272" y="1233736"/>
            <a:ext cx="6934200" cy="4114800"/>
          </a:xfrm>
        </p:spPr>
        <p:txBody>
          <a:bodyPr>
            <a:normAutofit fontScale="92500"/>
          </a:bodyPr>
          <a:lstStyle/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solidFill>
                  <a:srgbClr val="0000FF"/>
                </a:solidFill>
                <a:cs typeface="Times New Roman" panose="02020603050405020304" pitchFamily="18" charset="0"/>
              </a:rPr>
              <a:t>People want to maintain control over their lives.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solidFill>
                  <a:srgbClr val="FF00FF"/>
                </a:solidFill>
                <a:cs typeface="Times New Roman" panose="02020603050405020304" pitchFamily="18" charset="0"/>
              </a:rPr>
              <a:t>People develop self-confidence and psychological health by building stable and effective relationships with others.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solidFill>
                  <a:srgbClr val="7030A0"/>
                </a:solidFill>
                <a:cs typeface="Times New Roman" panose="02020603050405020304" pitchFamily="18" charset="0"/>
              </a:rPr>
              <a:t>Our sense of control, comfort and well-being results from the degree of certainty we have about our life and our future.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solidFill>
                  <a:srgbClr val="FF0000"/>
                </a:solidFill>
                <a:cs typeface="Times New Roman" panose="02020603050405020304" pitchFamily="18" charset="0"/>
              </a:rPr>
              <a:t>Change disrupts our ability to predict what’s in store for us.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solidFill>
                  <a:srgbClr val="00B050"/>
                </a:solidFill>
                <a:cs typeface="Times New Roman" panose="02020603050405020304" pitchFamily="18" charset="0"/>
              </a:rPr>
              <a:t>The more a change disrupts our ability to envision our future, the greater our confusion, fear, anxiety and self-doubt.</a:t>
            </a:r>
            <a:endParaRPr lang="en-US" altLang="en-US" sz="2200" dirty="0">
              <a:solidFill>
                <a:srgbClr val="00B050"/>
              </a:solidFill>
            </a:endParaRPr>
          </a:p>
        </p:txBody>
      </p:sp>
      <p:pic>
        <p:nvPicPr>
          <p:cNvPr id="117765" name="Picture 5" descr="pe01622_">
            <a:extLst>
              <a:ext uri="{FF2B5EF4-FFF2-40B4-BE49-F238E27FC236}">
                <a16:creationId xmlns:a16="http://schemas.microsoft.com/office/drawing/2014/main" id="{3F0AF93E-0EF2-48EF-9219-EBD777BA4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1408113" cy="346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54E730-626E-4551-9A41-C44E8A7DB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027C50-8FF1-49F9-AC59-6DE2B2F89F91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9EF6A9-5EF5-45B5-9CFA-E0FABA63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2" grpId="0" autoUpdateAnimBg="0"/>
      <p:bldP spid="117763" grpId="0" build="p" bldLvl="2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>
            <a:extLst>
              <a:ext uri="{FF2B5EF4-FFF2-40B4-BE49-F238E27FC236}">
                <a16:creationId xmlns:a16="http://schemas.microsoft.com/office/drawing/2014/main" id="{07180442-7CB2-4C87-A414-696B8C742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0"/>
            <a:ext cx="8458200" cy="1143000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The PERCEIVED Losses . . .</a:t>
            </a:r>
            <a:endParaRPr lang="en-US" altLang="en-US" dirty="0"/>
          </a:p>
        </p:txBody>
      </p:sp>
      <p:sp>
        <p:nvSpPr>
          <p:cNvPr id="141315" name="Rectangle 3">
            <a:extLst>
              <a:ext uri="{FF2B5EF4-FFF2-40B4-BE49-F238E27FC236}">
                <a16:creationId xmlns:a16="http://schemas.microsoft.com/office/drawing/2014/main" id="{7DADD991-FD14-4040-BFCA-8B4035192F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1093" y="1371600"/>
            <a:ext cx="3276600" cy="4114800"/>
          </a:xfrm>
        </p:spPr>
        <p:txBody>
          <a:bodyPr/>
          <a:lstStyle/>
          <a:p>
            <a:pPr eaLnBrk="1" hangingPunct="1">
              <a:spcAft>
                <a:spcPct val="35000"/>
              </a:spcAft>
            </a:pPr>
            <a:r>
              <a:rPr lang="en-US" altLang="en-US" sz="2400" dirty="0">
                <a:solidFill>
                  <a:srgbClr val="0000FF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Job Security 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sz="2400" dirty="0">
                <a:solidFill>
                  <a:srgbClr val="FF00FF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Psychological Comfort and Security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Control over </a:t>
            </a:r>
            <a:b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</a:br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One’s Future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sz="2400" dirty="0">
                <a:solidFill>
                  <a:srgbClr val="0070C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Purpose/Meaning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sz="2400" dirty="0">
                <a:solidFill>
                  <a:srgbClr val="7030A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Competence 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sz="2400" dirty="0">
                <a:solidFill>
                  <a:srgbClr val="00206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Social Connections</a:t>
            </a:r>
          </a:p>
        </p:txBody>
      </p:sp>
      <p:sp>
        <p:nvSpPr>
          <p:cNvPr id="141316" name="Rectangle 4">
            <a:extLst>
              <a:ext uri="{FF2B5EF4-FFF2-40B4-BE49-F238E27FC236}">
                <a16:creationId xmlns:a16="http://schemas.microsoft.com/office/drawing/2014/main" id="{D55CEAD1-968C-40A7-9759-CF38DB4216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39880" y="1841499"/>
            <a:ext cx="2286000" cy="1330325"/>
          </a:xfrm>
          <a:prstGeom prst="rect">
            <a:avLst/>
          </a:prstGeom>
          <a:solidFill>
            <a:schemeClr val="hlink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905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81075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4732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637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209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781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353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925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30000"/>
              </a:spcBef>
              <a:spcAft>
                <a:spcPct val="30000"/>
              </a:spcAft>
              <a:defRPr/>
            </a:pPr>
            <a:r>
              <a:rPr lang="en-US" altLang="en-US" sz="1600" b="1" i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rebuchet MS" panose="020B0603020202020204" pitchFamily="34" charset="0"/>
              </a:rPr>
              <a:t>Of these potential losses, which are people most likely to experience from the coming changes?</a:t>
            </a:r>
          </a:p>
        </p:txBody>
      </p:sp>
      <p:sp>
        <p:nvSpPr>
          <p:cNvPr id="141317" name="Rectangle 5">
            <a:extLst>
              <a:ext uri="{FF2B5EF4-FFF2-40B4-BE49-F238E27FC236}">
                <a16:creationId xmlns:a16="http://schemas.microsoft.com/office/drawing/2014/main" id="{4DA15056-F63D-4041-81E7-F2C8DBD0AE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3872977"/>
            <a:ext cx="2286000" cy="838473"/>
          </a:xfrm>
          <a:prstGeom prst="rect">
            <a:avLst/>
          </a:prstGeom>
          <a:solidFill>
            <a:schemeClr val="accent5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square"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905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81075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4732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637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209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781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353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925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30000"/>
              </a:spcBef>
              <a:spcAft>
                <a:spcPct val="30000"/>
              </a:spcAft>
              <a:defRPr/>
            </a:pPr>
            <a:r>
              <a:rPr lang="en-US" altLang="en-US" sz="16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Trebuchet MS" panose="020B0603020202020204" pitchFamily="34" charset="0"/>
              </a:rPr>
              <a:t>What can we do to reduce or eliminate these losses?</a:t>
            </a:r>
          </a:p>
        </p:txBody>
      </p:sp>
      <p:sp>
        <p:nvSpPr>
          <p:cNvPr id="141318" name="Rectangle 6">
            <a:extLst>
              <a:ext uri="{FF2B5EF4-FFF2-40B4-BE49-F238E27FC236}">
                <a16:creationId xmlns:a16="http://schemas.microsoft.com/office/drawing/2014/main" id="{13F5C4DB-D6B3-43CC-A5E9-4E8FD8CAE8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1880" y="1484784"/>
            <a:ext cx="304800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n"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n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9pPr>
          </a:lstStyle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C00000"/>
                </a:solidFill>
                <a:effectLst/>
                <a:latin typeface="+mj-lt"/>
                <a:cs typeface="Times New Roman" panose="02020603050405020304" pitchFamily="18" charset="0"/>
              </a:rPr>
              <a:t>Territory 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00B050"/>
                </a:solidFill>
                <a:effectLst/>
                <a:latin typeface="+mj-lt"/>
                <a:cs typeface="Times New Roman" panose="02020603050405020304" pitchFamily="18" charset="0"/>
              </a:rPr>
              <a:t>Future Opportunities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0000FF"/>
                </a:solidFill>
                <a:effectLst/>
                <a:latin typeface="+mj-lt"/>
                <a:cs typeface="Times New Roman" panose="02020603050405020304" pitchFamily="18" charset="0"/>
              </a:rPr>
              <a:t>Power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CC3300"/>
                </a:solidFill>
                <a:effectLst/>
                <a:latin typeface="+mj-lt"/>
                <a:cs typeface="Times New Roman" panose="02020603050405020304" pitchFamily="18" charset="0"/>
              </a:rPr>
              <a:t>Social Status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FF00FF"/>
                </a:solidFill>
                <a:effectLst/>
                <a:latin typeface="+mj-lt"/>
                <a:cs typeface="Times New Roman" panose="02020603050405020304" pitchFamily="18" charset="0"/>
              </a:rPr>
              <a:t>Trust in Others 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Independence and Autonomy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627120-0F25-43D1-809A-AAF72FEED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9856F7-946F-4E14-A84C-48A3AB88B9C1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839A37-8D22-4741-AD42-0D1A2F282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1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1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1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41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1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1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4" grpId="0" autoUpdateAnimBg="0"/>
      <p:bldP spid="141315" grpId="0" autoUpdateAnimBg="0"/>
      <p:bldP spid="141316" grpId="0" animBg="1" autoUpdateAnimBg="0"/>
      <p:bldP spid="141317" grpId="0" animBg="1" autoUpdateAnimBg="0"/>
      <p:bldP spid="141318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>
            <a:extLst>
              <a:ext uri="{FF2B5EF4-FFF2-40B4-BE49-F238E27FC236}">
                <a16:creationId xmlns:a16="http://schemas.microsoft.com/office/drawing/2014/main" id="{AF8AEA6D-B502-4874-8E67-B641E87E9B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152400"/>
            <a:ext cx="8568952" cy="12192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>
            <a:normAutofit/>
          </a:bodyPr>
          <a:lstStyle/>
          <a:p>
            <a:pPr algn="l" eaLnBrk="1" hangingPunct="1"/>
            <a:r>
              <a:rPr lang="en-US" altLang="en-US" sz="3200" dirty="0"/>
              <a:t>Characteristics of </a:t>
            </a:r>
            <a:r>
              <a:rPr lang="en-US" altLang="en-US" sz="3200" i="1" u="sng" dirty="0"/>
              <a:t>Fear, Anger and Resistance</a:t>
            </a:r>
            <a:endParaRPr lang="en-US" altLang="en-US" sz="3200" dirty="0"/>
          </a:p>
        </p:txBody>
      </p:sp>
      <p:sp>
        <p:nvSpPr>
          <p:cNvPr id="124931" name="Rectangle 3">
            <a:extLst>
              <a:ext uri="{FF2B5EF4-FFF2-40B4-BE49-F238E27FC236}">
                <a16:creationId xmlns:a16="http://schemas.microsoft.com/office/drawing/2014/main" id="{396916FE-753C-4EDE-82FF-87A73D20808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1289844"/>
            <a:ext cx="3352800" cy="42672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marL="317500" indent="-317500" defTabSz="847725" eaLnBrk="1" hangingPunct="1"/>
            <a:r>
              <a:rPr lang="en-US" altLang="en-US" sz="2800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Frustration</a:t>
            </a:r>
          </a:p>
          <a:p>
            <a:pPr marL="317500" indent="-317500" defTabSz="847725" eaLnBrk="1" hangingPunct="1"/>
            <a:r>
              <a:rPr lang="en-US" altLang="en-US" sz="2800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Anger</a:t>
            </a:r>
          </a:p>
          <a:p>
            <a:pPr marL="317500" indent="-317500" defTabSz="847725" eaLnBrk="1" hangingPunct="1"/>
            <a:r>
              <a:rPr lang="en-US" altLang="en-US" sz="2800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Fearful</a:t>
            </a:r>
          </a:p>
          <a:p>
            <a:pPr marL="317500" indent="-317500" defTabSz="847725" eaLnBrk="1" hangingPunct="1"/>
            <a:r>
              <a:rPr lang="en-US" altLang="en-US" sz="2800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Betrayed</a:t>
            </a:r>
          </a:p>
          <a:p>
            <a:pPr marL="317500" indent="-317500" defTabSz="847725" eaLnBrk="1" hangingPunct="1"/>
            <a:r>
              <a:rPr lang="en-US" altLang="en-US" sz="2800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Upset</a:t>
            </a:r>
          </a:p>
          <a:p>
            <a:pPr marL="317500" indent="-317500" defTabSz="847725" eaLnBrk="1" hangingPunct="1"/>
            <a:r>
              <a:rPr lang="en-US" altLang="en-US" sz="2800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Confused</a:t>
            </a:r>
          </a:p>
          <a:p>
            <a:pPr marL="317500" indent="-317500" defTabSz="847725" eaLnBrk="1" hangingPunct="1"/>
            <a:r>
              <a:rPr lang="en-US" altLang="en-US" sz="2800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Challenged</a:t>
            </a:r>
          </a:p>
          <a:p>
            <a:pPr marL="317500" indent="-317500" defTabSz="847725" eaLnBrk="1" hangingPunct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  <p:sp>
        <p:nvSpPr>
          <p:cNvPr id="124932" name="Rectangle 4">
            <a:extLst>
              <a:ext uri="{FF2B5EF4-FFF2-40B4-BE49-F238E27FC236}">
                <a16:creationId xmlns:a16="http://schemas.microsoft.com/office/drawing/2014/main" id="{550553BB-2920-4DA3-9FEF-C2D337B385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9559" y="3212976"/>
            <a:ext cx="4344441" cy="1112838"/>
          </a:xfrm>
          <a:prstGeom prst="rect">
            <a:avLst/>
          </a:prstGeom>
          <a:solidFill>
            <a:srgbClr val="FFFF99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30000"/>
              </a:spcBef>
              <a:spcAft>
                <a:spcPct val="30000"/>
              </a:spcAft>
            </a:pPr>
            <a:r>
              <a:rPr lang="en-US" altLang="en-US" sz="2200" b="1" i="1">
                <a:solidFill>
                  <a:schemeClr val="folHlink"/>
                </a:solidFill>
                <a:latin typeface="Trebuchet MS" panose="020B0603020202020204" pitchFamily="34" charset="0"/>
              </a:rPr>
              <a:t>People feel frustrated, angry and fearful about the change. Performance deteriorates.</a:t>
            </a:r>
          </a:p>
        </p:txBody>
      </p:sp>
      <p:sp>
        <p:nvSpPr>
          <p:cNvPr id="124933" name="Rectangle 5">
            <a:extLst>
              <a:ext uri="{FF2B5EF4-FFF2-40B4-BE49-F238E27FC236}">
                <a16:creationId xmlns:a16="http://schemas.microsoft.com/office/drawing/2014/main" id="{9EDD84DC-4181-4D8A-9479-ABD7773CDB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1544" y="1330722"/>
            <a:ext cx="33528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>
            <a:lvl1pPr marL="317500" indent="-317500" defTabSz="847725">
              <a:spcBef>
                <a:spcPct val="20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n"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1pPr>
            <a:lvl2pPr marL="685800" indent="-254000" defTabSz="847725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n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2pPr>
            <a:lvl3pPr marL="1058863" indent="-211138" defTabSz="847725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3pPr>
            <a:lvl4pPr marL="1481138" indent="-211138" defTabSz="847725">
              <a:spcBef>
                <a:spcPct val="20000"/>
              </a:spcBef>
              <a:buChar char="–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4pPr>
            <a:lvl5pPr marL="1903413" indent="-211138" defTabSz="847725">
              <a:spcBef>
                <a:spcPct val="20000"/>
              </a:spcBef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5pPr>
            <a:lvl6pPr marL="23606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6pPr>
            <a:lvl7pPr marL="28178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7pPr>
            <a:lvl8pPr marL="32750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8pPr>
            <a:lvl9pPr marL="37322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Hostility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Anxiety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Self-doubt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Lost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Dazed</a:t>
            </a:r>
          </a:p>
          <a:p>
            <a:pPr eaLnBrk="1" hangingPunct="1">
              <a:defRPr/>
            </a:pPr>
            <a:endParaRPr lang="en-US" altLang="en-US" sz="2800" dirty="0">
              <a:solidFill>
                <a:srgbClr val="FF0000"/>
              </a:solidFill>
              <a:cs typeface="Times New Roman" panose="02020603050405020304" pitchFamily="18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US" altLang="en-US" dirty="0">
              <a:solidFill>
                <a:srgbClr val="FF0000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73A326-5D98-4311-8AA7-BAA244A99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7417D8-CF7D-47EF-A6D3-436B5EDFE13D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A79E0A-8D4F-434E-8FB5-B0B4CF127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4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4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0" grpId="0" autoUpdateAnimBg="0"/>
      <p:bldP spid="124931" grpId="0" autoUpdateAnimBg="0"/>
      <p:bldP spid="124932" grpId="0" animBg="1" autoUpdateAnimBg="0"/>
      <p:bldP spid="124933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1026">
            <a:extLst>
              <a:ext uri="{FF2B5EF4-FFF2-40B4-BE49-F238E27FC236}">
                <a16:creationId xmlns:a16="http://schemas.microsoft.com/office/drawing/2014/main" id="{E9EB2B9C-F87D-44A6-A703-2E81285ABE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117351"/>
            <a:ext cx="8229600" cy="11430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>
            <a:normAutofit fontScale="90000"/>
          </a:bodyPr>
          <a:lstStyle/>
          <a:p>
            <a:pPr algn="r" eaLnBrk="1" hangingPunct="1"/>
            <a:r>
              <a:rPr lang="en-US" altLang="en-US" sz="4000" dirty="0"/>
              <a:t>Actions for </a:t>
            </a:r>
            <a:r>
              <a:rPr lang="en-US" altLang="en-US" sz="4000" i="1" dirty="0"/>
              <a:t>Fear, Anger and</a:t>
            </a:r>
            <a:r>
              <a:rPr lang="en-US" altLang="en-US" sz="4000" dirty="0"/>
              <a:t> </a:t>
            </a:r>
            <a:r>
              <a:rPr lang="en-US" altLang="en-US" sz="4000" i="1" dirty="0"/>
              <a:t>Resistance</a:t>
            </a:r>
          </a:p>
        </p:txBody>
      </p:sp>
      <p:sp>
        <p:nvSpPr>
          <p:cNvPr id="134147" name="Rectangle 1027">
            <a:extLst>
              <a:ext uri="{FF2B5EF4-FFF2-40B4-BE49-F238E27FC236}">
                <a16:creationId xmlns:a16="http://schemas.microsoft.com/office/drawing/2014/main" id="{87A3A3DD-A2F6-4491-950B-C2CDC191D6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1628800"/>
            <a:ext cx="8231187" cy="39624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solidFill>
                  <a:srgbClr val="CC3300"/>
                </a:solidFill>
                <a:cs typeface="Times New Roman" panose="02020603050405020304" pitchFamily="18" charset="0"/>
              </a:rPr>
              <a:t>Co-create the vision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solidFill>
                  <a:srgbClr val="FF0000"/>
                </a:solidFill>
                <a:cs typeface="Times New Roman" panose="02020603050405020304" pitchFamily="18" charset="0"/>
              </a:rPr>
              <a:t>Listen, listen, listen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solidFill>
                  <a:srgbClr val="00B050"/>
                </a:solidFill>
                <a:cs typeface="Times New Roman" panose="02020603050405020304" pitchFamily="18" charset="0"/>
              </a:rPr>
              <a:t>Acknowledge people’s pain, perceived losses and anger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solidFill>
                  <a:srgbClr val="0000FF"/>
                </a:solidFill>
                <a:cs typeface="Times New Roman" panose="02020603050405020304" pitchFamily="18" charset="0"/>
              </a:rPr>
              <a:t>Strive to address their perceived losses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solidFill>
                  <a:srgbClr val="FF00FF"/>
                </a:solidFill>
                <a:cs typeface="Times New Roman" panose="02020603050405020304" pitchFamily="18" charset="0"/>
              </a:rPr>
              <a:t>Tell people what you know — and what you </a:t>
            </a:r>
            <a:r>
              <a:rPr lang="en-US" altLang="en-US" sz="2200" u="sng" dirty="0">
                <a:solidFill>
                  <a:srgbClr val="FF00FF"/>
                </a:solidFill>
                <a:cs typeface="Times New Roman" panose="02020603050405020304" pitchFamily="18" charset="0"/>
              </a:rPr>
              <a:t>don’t</a:t>
            </a:r>
            <a:r>
              <a:rPr lang="en-US" altLang="en-US" sz="2200" dirty="0">
                <a:solidFill>
                  <a:srgbClr val="FF00FF"/>
                </a:solidFill>
                <a:cs typeface="Times New Roman" panose="02020603050405020304" pitchFamily="18" charset="0"/>
              </a:rPr>
              <a:t> know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solidFill>
                  <a:srgbClr val="CC9900"/>
                </a:solidFill>
                <a:cs typeface="Times New Roman" panose="02020603050405020304" pitchFamily="18" charset="0"/>
              </a:rPr>
              <a:t>Don’t try to talk people out of their feelings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solidFill>
                  <a:srgbClr val="9966FF"/>
                </a:solidFill>
                <a:cs typeface="Times New Roman" panose="02020603050405020304" pitchFamily="18" charset="0"/>
              </a:rPr>
              <a:t>Discuss ways to </a:t>
            </a:r>
            <a:r>
              <a:rPr lang="en-US" altLang="en-US" sz="2200" i="1" u="sng" dirty="0">
                <a:solidFill>
                  <a:srgbClr val="9966FF"/>
                </a:solidFill>
                <a:cs typeface="Times New Roman" panose="02020603050405020304" pitchFamily="18" charset="0"/>
              </a:rPr>
              <a:t>solve</a:t>
            </a:r>
            <a:r>
              <a:rPr lang="en-US" altLang="en-US" sz="2200" dirty="0">
                <a:solidFill>
                  <a:srgbClr val="9966FF"/>
                </a:solidFill>
                <a:cs typeface="Times New Roman" panose="02020603050405020304" pitchFamily="18" charset="0"/>
              </a:rPr>
              <a:t> the problems people see with </a:t>
            </a:r>
            <a:br>
              <a:rPr lang="en-US" altLang="en-US" sz="2200" dirty="0">
                <a:solidFill>
                  <a:srgbClr val="9966FF"/>
                </a:solidFill>
                <a:cs typeface="Times New Roman" panose="02020603050405020304" pitchFamily="18" charset="0"/>
              </a:rPr>
            </a:br>
            <a:r>
              <a:rPr lang="en-US" altLang="en-US" sz="2200" dirty="0">
                <a:solidFill>
                  <a:srgbClr val="9966FF"/>
                </a:solidFill>
                <a:cs typeface="Times New Roman" panose="02020603050405020304" pitchFamily="18" charset="0"/>
              </a:rPr>
              <a:t>the change</a:t>
            </a:r>
          </a:p>
          <a:p>
            <a:pPr marL="317500" indent="-317500" defTabSz="847725" eaLnBrk="1" hangingPunct="1">
              <a:spcBef>
                <a:spcPct val="5000"/>
              </a:spcBef>
            </a:pPr>
            <a:r>
              <a:rPr lang="en-US" altLang="en-US" sz="2200" dirty="0">
                <a:solidFill>
                  <a:srgbClr val="002060"/>
                </a:solidFill>
                <a:cs typeface="Times New Roman" panose="02020603050405020304" pitchFamily="18" charset="0"/>
              </a:rPr>
              <a:t>Encourage discussion, dissent, disagreement, </a:t>
            </a:r>
            <a:br>
              <a:rPr lang="en-US" altLang="en-US" sz="2200" dirty="0">
                <a:solidFill>
                  <a:srgbClr val="002060"/>
                </a:solidFill>
                <a:cs typeface="Times New Roman" panose="02020603050405020304" pitchFamily="18" charset="0"/>
              </a:rPr>
            </a:br>
            <a:r>
              <a:rPr lang="en-US" altLang="en-US" sz="2200" dirty="0">
                <a:solidFill>
                  <a:srgbClr val="002060"/>
                </a:solidFill>
                <a:cs typeface="Times New Roman" panose="02020603050405020304" pitchFamily="18" charset="0"/>
              </a:rPr>
              <a:t>debate . . . keep people talking</a:t>
            </a:r>
            <a:endParaRPr lang="en-US" altLang="en-US" sz="2200" dirty="0">
              <a:solidFill>
                <a:srgbClr val="002060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18C81F-A5A3-4863-8D27-E618DF16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FF633E-A5BC-404E-8B0D-36E2324BF459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E44CAA2-4598-44ED-A638-EC42EA05C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34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34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34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 autoUpdateAnimBg="0"/>
      <p:bldP spid="134147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7D2AE492-6611-46A3-99AD-ED38379834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947" y="25177"/>
            <a:ext cx="5976664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Resilience is . . .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B89102B6-79FF-4CA4-930B-58F6703947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0947" y="1700808"/>
            <a:ext cx="5173141" cy="2952328"/>
          </a:xfrm>
        </p:spPr>
        <p:txBody>
          <a:bodyPr>
            <a:normAutofit lnSpcReduction="10000"/>
          </a:bodyPr>
          <a:lstStyle/>
          <a:p>
            <a:pPr marL="346075" indent="-346075" eaLnBrk="1" hangingPunct="1">
              <a:defRPr/>
            </a:pPr>
            <a:r>
              <a:rPr lang="en-US" altLang="en-US" sz="2400" dirty="0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The ability to recover from, or adjust easily to, misfortune or change.</a:t>
            </a:r>
          </a:p>
          <a:p>
            <a:pPr marL="346075" indent="-346075" eaLnBrk="1" hangingPunct="1">
              <a:defRPr/>
            </a:pPr>
            <a:endParaRPr lang="en-US" altLang="en-US" sz="2400" dirty="0">
              <a:latin typeface="+mj-lt"/>
              <a:cs typeface="Times New Roman" panose="02020603050405020304" pitchFamily="18" charset="0"/>
            </a:endParaRPr>
          </a:p>
          <a:p>
            <a:pPr marL="346075" indent="-346075" eaLnBrk="1" hangingPunct="1">
              <a:defRPr/>
            </a:pPr>
            <a:r>
              <a:rPr lang="en-US" altLang="en-US" sz="2400" dirty="0">
                <a:solidFill>
                  <a:srgbClr val="FF00FF"/>
                </a:solidFill>
                <a:latin typeface="+mj-lt"/>
                <a:cs typeface="Times New Roman" panose="02020603050405020304" pitchFamily="18" charset="0"/>
              </a:rPr>
              <a:t>The capability of a strained body to recover its size and shape after being subjected to adversity or stress.</a:t>
            </a:r>
            <a:endParaRPr lang="en-US" altLang="en-US" sz="2400" dirty="0">
              <a:solidFill>
                <a:srgbClr val="FF00FF"/>
              </a:solidFill>
              <a:latin typeface="+mj-lt"/>
            </a:endParaRPr>
          </a:p>
        </p:txBody>
      </p:sp>
      <p:pic>
        <p:nvPicPr>
          <p:cNvPr id="7" name="Picture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F6AFDB1A-0B9B-4A75-B794-50541EBE34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29342" y="25177"/>
            <a:ext cx="3514658" cy="2585301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3F498B-7615-4194-8E8A-3612B9979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F61CE9-DC42-45B3-A869-37834265A47F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215A8E-8C3D-4594-B1A0-5C46E789A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>
            <a:extLst>
              <a:ext uri="{FF2B5EF4-FFF2-40B4-BE49-F238E27FC236}">
                <a16:creationId xmlns:a16="http://schemas.microsoft.com/office/drawing/2014/main" id="{30C57ED8-524E-4F21-846A-5881BE331A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eaLnBrk="1" hangingPunct="1"/>
            <a:r>
              <a:rPr lang="en-US" altLang="en-US" sz="4000"/>
              <a:t>Develop Your </a:t>
            </a:r>
            <a:r>
              <a:rPr lang="en-US" altLang="en-US" sz="4000" i="1"/>
              <a:t>Resilience</a:t>
            </a:r>
            <a:endParaRPr lang="en-US" altLang="en-US"/>
          </a:p>
        </p:txBody>
      </p:sp>
      <p:sp>
        <p:nvSpPr>
          <p:cNvPr id="142339" name="Rectangle 3">
            <a:extLst>
              <a:ext uri="{FF2B5EF4-FFF2-40B4-BE49-F238E27FC236}">
                <a16:creationId xmlns:a16="http://schemas.microsoft.com/office/drawing/2014/main" id="{C0781971-8AB4-47E1-B90D-A9614CD48E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marL="457200" indent="-457200" defTabSz="847725" eaLnBrk="1" hangingPunct="1"/>
            <a:r>
              <a:rPr lang="en-US" alt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pitchFamily="34" charset="0"/>
              </a:rPr>
              <a:t>Self-Assured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C00000"/>
                </a:solidFill>
                <a:latin typeface="Calibri Light" panose="020F0302020204030204" pitchFamily="34" charset="0"/>
              </a:rPr>
              <a:t>Clarity of Personal Vision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</a:rPr>
              <a:t>Flexible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9966FF"/>
                </a:solidFill>
                <a:latin typeface="Calibri Light" panose="020F0302020204030204" pitchFamily="34" charset="0"/>
              </a:rPr>
              <a:t>Organized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FF00FF"/>
                </a:solidFill>
                <a:latin typeface="Calibri Light" panose="020F0302020204030204" pitchFamily="34" charset="0"/>
              </a:rPr>
              <a:t>Problem Solver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0070C0"/>
                </a:solidFill>
                <a:latin typeface="Calibri Light" panose="020F0302020204030204" pitchFamily="34" charset="0"/>
              </a:rPr>
              <a:t>Interpersonal Competence</a:t>
            </a:r>
          </a:p>
          <a:p>
            <a:pPr marL="457200" indent="-457200" defTabSz="847725" eaLnBrk="1" hangingPunct="1"/>
            <a:r>
              <a:rPr lang="en-US" altLang="en-US" sz="2400" dirty="0">
                <a:solidFill>
                  <a:srgbClr val="00FF00"/>
                </a:solidFill>
                <a:latin typeface="Calibri Light" panose="020F0302020204030204" pitchFamily="34" charset="0"/>
              </a:rPr>
              <a:t>Socially Connected</a:t>
            </a:r>
          </a:p>
          <a:p>
            <a:pPr marL="457200" indent="-457200" defTabSz="847725" eaLnBrk="1" hangingPunct="1"/>
            <a:r>
              <a:rPr lang="en-US" altLang="en-US" sz="2400" b="1" i="1" dirty="0">
                <a:solidFill>
                  <a:srgbClr val="0000FF"/>
                </a:solidFill>
                <a:latin typeface="Calibri Light" panose="020F0302020204030204" pitchFamily="34" charset="0"/>
              </a:rPr>
              <a:t>Proactive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2EB218-7487-4243-86BC-DA0D155246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346690" y="3222403"/>
            <a:ext cx="4774093" cy="2464048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A887EE-9A27-47BF-A565-CEC562274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A97E13-2B21-4D96-9FE9-35B880AC11BF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5135E4-6586-4000-A766-446219BC9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42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38" grpId="0" autoUpdateAnimBg="0"/>
      <p:bldP spid="142339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A3DCC-CB82-8C00-9BD1-269BEFC09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on Managing Resistance </a:t>
            </a:r>
            <a:r>
              <a:rPr lang="en-GB"/>
              <a:t>to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704DE-5C75-4206-33D9-CB9C5BBA1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https://www.youtube.com/watch?v=o9ulQvQdBQY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9BE82A-B65D-F781-FDC5-B33836E91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24/03/2024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741596-3945-9433-F329-BD95BB860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365527"/>
      </p:ext>
    </p:extLst>
  </p:cSld>
  <p:clrMapOvr>
    <a:masterClrMapping/>
  </p:clrMapOvr>
  <p:transition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>
            <a:extLst>
              <a:ext uri="{FF2B5EF4-FFF2-40B4-BE49-F238E27FC236}">
                <a16:creationId xmlns:a16="http://schemas.microsoft.com/office/drawing/2014/main" id="{DE4814DD-E64D-43E2-8D72-43133F42C8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 Your Group . . .</a:t>
            </a:r>
          </a:p>
        </p:txBody>
      </p:sp>
      <p:sp>
        <p:nvSpPr>
          <p:cNvPr id="102403" name="Rectangle 3">
            <a:extLst>
              <a:ext uri="{FF2B5EF4-FFF2-40B4-BE49-F238E27FC236}">
                <a16:creationId xmlns:a16="http://schemas.microsoft.com/office/drawing/2014/main" id="{96C0D0AA-A644-4B45-8C39-1BBFB76A15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1268760"/>
            <a:ext cx="5247531" cy="3917032"/>
          </a:xfrm>
        </p:spPr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rgbClr val="CC3300"/>
                </a:solidFill>
                <a:latin typeface="Calibri Light" panose="020F0302020204030204" pitchFamily="34" charset="0"/>
              </a:rPr>
              <a:t>What specific actions can we take to help</a:t>
            </a:r>
          </a:p>
          <a:p>
            <a:pPr lvl="1" eaLnBrk="1" hangingPunct="1"/>
            <a:r>
              <a:rPr lang="en-US" altLang="en-US" sz="2400" dirty="0">
                <a:solidFill>
                  <a:srgbClr val="CC3300"/>
                </a:solidFill>
                <a:latin typeface="Calibri Light" panose="020F0302020204030204" pitchFamily="34" charset="0"/>
              </a:rPr>
              <a:t>ourselves</a:t>
            </a:r>
          </a:p>
          <a:p>
            <a:pPr lvl="1" eaLnBrk="1" hangingPunct="1"/>
            <a:r>
              <a:rPr lang="en-US" altLang="en-US" sz="2400" dirty="0">
                <a:solidFill>
                  <a:srgbClr val="CC3300"/>
                </a:solidFill>
                <a:latin typeface="Calibri Light" panose="020F0302020204030204" pitchFamily="34" charset="0"/>
              </a:rPr>
              <a:t>others</a:t>
            </a:r>
          </a:p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en-US" altLang="en-US" sz="2400" dirty="0">
                <a:solidFill>
                  <a:srgbClr val="CC3300"/>
                </a:solidFill>
                <a:latin typeface="Calibri Light" panose="020F0302020204030204" pitchFamily="34" charset="0"/>
              </a:rPr>
              <a:t>along the emotional journey through change?</a:t>
            </a:r>
          </a:p>
          <a:p>
            <a:pPr marL="0" indent="0" eaLnBrk="1" hangingPunct="1">
              <a:buFont typeface="Wingdings" panose="05000000000000000000" pitchFamily="2" charset="2"/>
              <a:buNone/>
            </a:pPr>
            <a:endParaRPr lang="en-US" altLang="en-US" dirty="0">
              <a:solidFill>
                <a:srgbClr val="CC3300"/>
              </a:solidFill>
              <a:latin typeface="Calibri Light" panose="020F030202020403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</a:pPr>
            <a:endParaRPr lang="en-US" altLang="en-US" sz="2400" dirty="0">
              <a:solidFill>
                <a:srgbClr val="CC3300"/>
              </a:solidFill>
              <a:latin typeface="Calibri Light" panose="020F030202020403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en-US" altLang="en-US" dirty="0">
                <a:solidFill>
                  <a:srgbClr val="CC3300"/>
                </a:solidFill>
                <a:latin typeface="Calibri Light" panose="020F0302020204030204" pitchFamily="34" charset="0"/>
              </a:rPr>
              <a:t>20 Minutes for a mini presentation </a:t>
            </a:r>
            <a:endParaRPr lang="en-US" altLang="en-US" sz="2400" dirty="0">
              <a:solidFill>
                <a:srgbClr val="CC3300"/>
              </a:solidFill>
              <a:latin typeface="Calibri Light" panose="020F0302020204030204" pitchFamily="34" charset="0"/>
            </a:endParaRPr>
          </a:p>
        </p:txBody>
      </p:sp>
      <p:pic>
        <p:nvPicPr>
          <p:cNvPr id="4" name="Picture 3" descr="A person jumping in the air&#10;&#10;Description generated with high confidence">
            <a:extLst>
              <a:ext uri="{FF2B5EF4-FFF2-40B4-BE49-F238E27FC236}">
                <a16:creationId xmlns:a16="http://schemas.microsoft.com/office/drawing/2014/main" id="{7C295FAE-FC96-4707-8E2A-A8325881F4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04731" y="1417638"/>
            <a:ext cx="3439269" cy="4282158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CAB2-20D3-450D-8FE3-C7DEAB956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6A8F6B9-ADE8-418E-A30B-A78E8BF140A9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5BC2CD-8172-401E-8CC8-AED3A159D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024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2" grpId="0" autoUpdateAnimBg="0"/>
      <p:bldP spid="102403" grpId="0" build="p" bldLvl="2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>
            <a:extLst>
              <a:ext uri="{FF2B5EF4-FFF2-40B4-BE49-F238E27FC236}">
                <a16:creationId xmlns:a16="http://schemas.microsoft.com/office/drawing/2014/main" id="{F5A91512-0DF7-4FD1-A3B4-2235C6D9A3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382000" cy="11430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>
            <a:normAutofit fontScale="90000"/>
          </a:bodyPr>
          <a:lstStyle/>
          <a:p>
            <a:pPr eaLnBrk="1" hangingPunct="1"/>
            <a:r>
              <a:rPr lang="en-US" altLang="en-US" sz="3600" dirty="0"/>
              <a:t>Characteristics of </a:t>
            </a:r>
            <a:r>
              <a:rPr lang="en-US" altLang="en-US" sz="3600" i="1" u="sng" dirty="0"/>
              <a:t>Enquiry, Experimentation and Discovery</a:t>
            </a:r>
            <a:endParaRPr lang="en-US" altLang="en-US" sz="5400" dirty="0"/>
          </a:p>
        </p:txBody>
      </p:sp>
      <p:sp>
        <p:nvSpPr>
          <p:cNvPr id="126979" name="Rectangle 3">
            <a:extLst>
              <a:ext uri="{FF2B5EF4-FFF2-40B4-BE49-F238E27FC236}">
                <a16:creationId xmlns:a16="http://schemas.microsoft.com/office/drawing/2014/main" id="{ADCF5B6B-E050-4906-B333-11E32C591C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7504" y="1349375"/>
            <a:ext cx="2736304" cy="39624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>
            <a:normAutofit lnSpcReduction="10000"/>
          </a:bodyPr>
          <a:lstStyle/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Confused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Questioning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Hopeful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Opportunity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Frustrated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Disappointed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Challenged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Half-way there!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Making progress</a:t>
            </a:r>
          </a:p>
          <a:p>
            <a:pPr marL="317500" indent="-317500" defTabSz="847725" eaLnBrk="1" hangingPunct="1"/>
            <a:endParaRPr lang="en-US" altLang="en-US" sz="2400" dirty="0">
              <a:solidFill>
                <a:srgbClr val="FF0000"/>
              </a:solidFill>
              <a:cs typeface="Times New Roman" panose="02020603050405020304" pitchFamily="18" charset="0"/>
            </a:endParaRPr>
          </a:p>
        </p:txBody>
      </p:sp>
      <p:sp>
        <p:nvSpPr>
          <p:cNvPr id="126980" name="Rectangle 4">
            <a:extLst>
              <a:ext uri="{FF2B5EF4-FFF2-40B4-BE49-F238E27FC236}">
                <a16:creationId xmlns:a16="http://schemas.microsoft.com/office/drawing/2014/main" id="{438C6B4D-0C75-430F-8D19-907BB6BF80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3490" y="3979986"/>
            <a:ext cx="4408140" cy="1327150"/>
          </a:xfrm>
          <a:prstGeom prst="rect">
            <a:avLst/>
          </a:prstGeom>
          <a:solidFill>
            <a:srgbClr val="FFFF99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905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81075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4732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637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209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781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353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925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US" altLang="en-US" sz="2000" b="1" i="1" dirty="0">
                <a:solidFill>
                  <a:schemeClr val="folHlink"/>
                </a:solidFill>
                <a:latin typeface="Trebuchet MS" panose="020B0603020202020204" pitchFamily="34" charset="0"/>
              </a:rPr>
              <a:t>People want to make the change work — on their terms, as well as those of the organization — but they don’t have clear answers</a:t>
            </a:r>
            <a:r>
              <a:rPr lang="en-US" altLang="en-US" sz="2000" b="1" i="1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rPr>
              <a:t>.</a:t>
            </a:r>
            <a:endParaRPr lang="en-US" altLang="en-US" sz="2200" b="1" i="1" dirty="0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 panose="020B0603020202020204" pitchFamily="34" charset="0"/>
            </a:endParaRPr>
          </a:p>
        </p:txBody>
      </p:sp>
      <p:sp>
        <p:nvSpPr>
          <p:cNvPr id="126981" name="Rectangle 5">
            <a:extLst>
              <a:ext uri="{FF2B5EF4-FFF2-40B4-BE49-F238E27FC236}">
                <a16:creationId xmlns:a16="http://schemas.microsoft.com/office/drawing/2014/main" id="{81E0D21B-C599-4C97-8504-D661497598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1760" y="1342132"/>
            <a:ext cx="449580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>
            <a:lvl1pPr marL="317500" indent="-317500" defTabSz="847725">
              <a:spcBef>
                <a:spcPct val="20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n"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1pPr>
            <a:lvl2pPr marL="685800" indent="-254000" defTabSz="847725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n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2pPr>
            <a:lvl3pPr marL="1058863" indent="-211138" defTabSz="847725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3pPr>
            <a:lvl4pPr marL="1481138" indent="-211138" defTabSz="847725">
              <a:spcBef>
                <a:spcPct val="20000"/>
              </a:spcBef>
              <a:buChar char="–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4pPr>
            <a:lvl5pPr marL="1903413" indent="-211138" defTabSz="847725">
              <a:spcBef>
                <a:spcPct val="20000"/>
              </a:spcBef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5pPr>
            <a:lvl6pPr marL="23606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6pPr>
            <a:lvl7pPr marL="28178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7pPr>
            <a:lvl8pPr marL="32750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8pPr>
            <a:lvl9pPr marL="37322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400" dirty="0">
                <a:solidFill>
                  <a:srgbClr val="FF00FF"/>
                </a:solidFill>
                <a:effectLst/>
                <a:latin typeface="+mj-lt"/>
                <a:cs typeface="Times New Roman" panose="02020603050405020304" pitchFamily="18" charset="0"/>
              </a:rPr>
              <a:t>Going in all directions at once!</a:t>
            </a:r>
          </a:p>
          <a:p>
            <a:pPr eaLnBrk="1" hangingPunct="1">
              <a:defRPr/>
            </a:pPr>
            <a:r>
              <a:rPr lang="en-US" altLang="en-US" sz="2400" dirty="0">
                <a:solidFill>
                  <a:srgbClr val="FF00FF"/>
                </a:solidFill>
                <a:effectLst/>
                <a:latin typeface="+mj-lt"/>
                <a:cs typeface="Times New Roman" panose="02020603050405020304" pitchFamily="18" charset="0"/>
              </a:rPr>
              <a:t>Searching for solutions</a:t>
            </a:r>
          </a:p>
          <a:p>
            <a:pPr eaLnBrk="1" hangingPunct="1">
              <a:defRPr/>
            </a:pPr>
            <a:r>
              <a:rPr lang="en-US" altLang="en-US" sz="2400" dirty="0">
                <a:solidFill>
                  <a:srgbClr val="FF00FF"/>
                </a:solidFill>
                <a:effectLst/>
                <a:latin typeface="+mj-lt"/>
                <a:cs typeface="Times New Roman" panose="02020603050405020304" pitchFamily="18" charset="0"/>
              </a:rPr>
              <a:t>Exciting!</a:t>
            </a:r>
          </a:p>
          <a:p>
            <a:pPr eaLnBrk="1" hangingPunct="1">
              <a:defRPr/>
            </a:pPr>
            <a:r>
              <a:rPr lang="en-US" altLang="en-US" sz="2400" dirty="0">
                <a:solidFill>
                  <a:srgbClr val="FF00FF"/>
                </a:solidFill>
                <a:effectLst/>
                <a:latin typeface="+mj-lt"/>
                <a:cs typeface="Times New Roman" panose="02020603050405020304" pitchFamily="18" charset="0"/>
              </a:rPr>
              <a:t>Innovation/creativity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6E3469-0CEE-44D1-B7FD-BB4527358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A69F36-1466-48CA-A071-15E467095611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1AFFC0-AF55-4613-8015-08C1B2A2B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6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6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8" grpId="0" autoUpdateAnimBg="0"/>
      <p:bldP spid="126979" grpId="0" autoUpdateAnimBg="0"/>
      <p:bldP spid="126980" grpId="0" animBg="1" autoUpdateAnimBg="0"/>
      <p:bldP spid="126981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C00562E0-4DA8-492B-B0E3-FFCA0A7DD1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Getting Stuck in the Journey</a:t>
            </a:r>
            <a:endParaRPr lang="en-US" altLang="en-US"/>
          </a:p>
        </p:txBody>
      </p:sp>
      <p:graphicFrame>
        <p:nvGraphicFramePr>
          <p:cNvPr id="131105" name="Group 33">
            <a:extLst>
              <a:ext uri="{FF2B5EF4-FFF2-40B4-BE49-F238E27FC236}">
                <a16:creationId xmlns:a16="http://schemas.microsoft.com/office/drawing/2014/main" id="{23E385E5-DB48-4C3F-9D90-1D4EDC50DB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8022380"/>
              </p:ext>
            </p:extLst>
          </p:nvPr>
        </p:nvGraphicFramePr>
        <p:xfrm>
          <a:off x="457200" y="1417638"/>
          <a:ext cx="8382000" cy="4038600"/>
        </p:xfrm>
        <a:graphic>
          <a:graphicData uri="http://schemas.openxmlformats.org/drawingml/2006/table">
            <a:tbl>
              <a:tblPr/>
              <a:tblGrid>
                <a:gridCol w="441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62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38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rPr>
                        <a:t>When people get stuck</a:t>
                      </a:r>
                      <a:b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rPr>
                      </a:b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rPr>
                        <a:t>here . . .</a:t>
                      </a: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  <a:sym typeface="Wingdings" panose="05000000000000000000" pitchFamily="2" charset="2"/>
                        </a:rPr>
                        <a:t>It can lead to this . . .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+mj-lt"/>
                        </a:rPr>
                        <a:t>Comfort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+mj-lt"/>
                        </a:rPr>
                        <a:t> and Control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Complacency and Obsolescence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Fear, Anger and Resistance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00FF"/>
                        </a:solidFill>
                        <a:effectLst/>
                        <a:latin typeface="+mj-lt"/>
                        <a:cs typeface="Times New Roman" panose="02020603050405020304" pitchFamily="18" charset="0"/>
                        <a:sym typeface="Wingdings" panose="05000000000000000000" pitchFamily="2" charset="2"/>
                      </a:endParaRP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Sickness and Depression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Enquiry, Experimentation</a:t>
                      </a:r>
                      <a:b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</a:b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and Discovery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Anxiety and Lack of Integration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62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Learning, Acceptance and Commitment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Gradual Drift ‘Backward’ into Comfort and Control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31100" name="Rectangle 28">
            <a:extLst>
              <a:ext uri="{FF2B5EF4-FFF2-40B4-BE49-F238E27FC236}">
                <a16:creationId xmlns:a16="http://schemas.microsoft.com/office/drawing/2014/main" id="{D83DC7D1-6683-4445-A58D-CC0A9F6290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7206" y="1638300"/>
            <a:ext cx="509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1" name="Rectangle 29">
            <a:extLst>
              <a:ext uri="{FF2B5EF4-FFF2-40B4-BE49-F238E27FC236}">
                <a16:creationId xmlns:a16="http://schemas.microsoft.com/office/drawing/2014/main" id="{54512D4F-66B2-4127-A9A3-9CE2913D54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7206" y="2471737"/>
            <a:ext cx="509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2" name="Rectangle 30">
            <a:extLst>
              <a:ext uri="{FF2B5EF4-FFF2-40B4-BE49-F238E27FC236}">
                <a16:creationId xmlns:a16="http://schemas.microsoft.com/office/drawing/2014/main" id="{583DDE32-2FD2-4DB6-90D1-3443409BD7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7206" y="3279776"/>
            <a:ext cx="509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3" name="Rectangle 31">
            <a:extLst>
              <a:ext uri="{FF2B5EF4-FFF2-40B4-BE49-F238E27FC236}">
                <a16:creationId xmlns:a16="http://schemas.microsoft.com/office/drawing/2014/main" id="{E8EF0E00-02F6-47EA-A504-C8A605B7BF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7206" y="4060825"/>
            <a:ext cx="5095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4" name="Rectangle 32">
            <a:extLst>
              <a:ext uri="{FF2B5EF4-FFF2-40B4-BE49-F238E27FC236}">
                <a16:creationId xmlns:a16="http://schemas.microsoft.com/office/drawing/2014/main" id="{64C1AC35-DA86-4599-A18D-F03D29565A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7206" y="4747418"/>
            <a:ext cx="509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12622F-7E3A-4506-8666-6270719A1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2954FA-AB33-4962-AF69-DB19F3A7B90B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26BC06-2A64-4456-B732-2E054645E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1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31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1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31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31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100" grpId="0" autoUpdateAnimBg="0"/>
      <p:bldP spid="131101" grpId="0" autoUpdateAnimBg="0"/>
      <p:bldP spid="131102" grpId="0" autoUpdateAnimBg="0"/>
      <p:bldP spid="131103" grpId="0" autoUpdateAnimBg="0"/>
      <p:bldP spid="131104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>
            <a:extLst>
              <a:ext uri="{FF2B5EF4-FFF2-40B4-BE49-F238E27FC236}">
                <a16:creationId xmlns:a16="http://schemas.microsoft.com/office/drawing/2014/main" id="{4BDEFD46-3AF3-4ADB-BAF3-F0BFFEC6DE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4" y="188640"/>
            <a:ext cx="8928992" cy="10668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/>
              <a:t>Actions for </a:t>
            </a:r>
            <a:r>
              <a:rPr lang="en-US" altLang="en-US" sz="3600" i="1" dirty="0"/>
              <a:t>Enquiry, Experimentation and Discovery</a:t>
            </a:r>
            <a:endParaRPr lang="en-US" altLang="en-US" sz="4000" i="1" dirty="0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8B4594A-52DD-4081-A970-F2458E9224D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9439" y="1340768"/>
            <a:ext cx="7772400" cy="4248472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marL="317500" indent="-317500" defTabSz="847725" eaLnBrk="1" hangingPunct="1"/>
            <a:r>
              <a:rPr lang="en-US" altLang="en-US" sz="2400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Give people freedom </a:t>
            </a:r>
            <a:r>
              <a:rPr lang="en-US" altLang="en-US" sz="2400" u="sng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and</a:t>
            </a:r>
            <a:r>
              <a:rPr lang="en-US" altLang="en-US" sz="2400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 direction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Give people permission to find their own solutions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0000FF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Encourage people to take risks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00B05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Affirm and refine the vision — make room for others’ ideas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7030A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Tell people as much as you know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FF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Encourage teamwork/collaboration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7030A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Encourage personal reflection and learning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9966FF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Provide people with training and support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CC33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Set short-term goals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1D70F1-EC25-49B4-94AF-F806EA848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1B4F4B-D416-48C8-B09F-DA1A58931A7E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A03E5E-F41D-4A60-BFC6-201BC5CA3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>
            <a:extLst>
              <a:ext uri="{FF2B5EF4-FFF2-40B4-BE49-F238E27FC236}">
                <a16:creationId xmlns:a16="http://schemas.microsoft.com/office/drawing/2014/main" id="{FCA02CEE-7AD1-4EC1-B636-EC7F7C82DC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8153400" cy="12192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eaLnBrk="1" hangingPunct="1"/>
            <a:r>
              <a:rPr lang="en-US" altLang="en-US" sz="3600" dirty="0"/>
              <a:t>Characteristics of </a:t>
            </a:r>
            <a:r>
              <a:rPr lang="en-US" altLang="en-US" sz="3600" i="1" dirty="0"/>
              <a:t>Learning, Acceptance and Commitment</a:t>
            </a:r>
            <a:endParaRPr lang="en-US" altLang="en-US" sz="5400" dirty="0"/>
          </a:p>
        </p:txBody>
      </p:sp>
      <p:sp>
        <p:nvSpPr>
          <p:cNvPr id="129027" name="Rectangle 3">
            <a:extLst>
              <a:ext uri="{FF2B5EF4-FFF2-40B4-BE49-F238E27FC236}">
                <a16:creationId xmlns:a16="http://schemas.microsoft.com/office/drawing/2014/main" id="{1A79F670-91E5-40E7-92A5-0EF077EE0A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6200" y="1295400"/>
            <a:ext cx="2767608" cy="42672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 rtlCol="0">
            <a:normAutofit lnSpcReduction="10000"/>
          </a:bodyPr>
          <a:lstStyle/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FF0000"/>
                </a:solidFill>
                <a:cs typeface="Times New Roman" panose="02020603050405020304" pitchFamily="18" charset="0"/>
              </a:rPr>
              <a:t>Now I know!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cs typeface="Times New Roman" panose="02020603050405020304" pitchFamily="18" charset="0"/>
              </a:rPr>
              <a:t>Energized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00B050"/>
                </a:solidFill>
                <a:cs typeface="Times New Roman" panose="02020603050405020304" pitchFamily="18" charset="0"/>
              </a:rPr>
              <a:t>Success!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FF00FF"/>
                </a:solidFill>
                <a:cs typeface="Times New Roman" panose="02020603050405020304" pitchFamily="18" charset="0"/>
              </a:rPr>
              <a:t>We made it!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0000FF"/>
                </a:solidFill>
                <a:cs typeface="Times New Roman" panose="02020603050405020304" pitchFamily="18" charset="0"/>
              </a:rPr>
              <a:t>Relief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CC3300"/>
                </a:solidFill>
                <a:cs typeface="Times New Roman" panose="02020603050405020304" pitchFamily="18" charset="0"/>
              </a:rPr>
              <a:t>Wow!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FFCC00"/>
                </a:solidFill>
                <a:cs typeface="Times New Roman" panose="02020603050405020304" pitchFamily="18" charset="0"/>
              </a:rPr>
              <a:t>Self-confidence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cs typeface="Times New Roman" panose="02020603050405020304" pitchFamily="18" charset="0"/>
              </a:rPr>
              <a:t>Satisfied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chemeClr val="accent6">
                    <a:lumMod val="75000"/>
                  </a:schemeClr>
                </a:solidFill>
                <a:cs typeface="Times New Roman" panose="02020603050405020304" pitchFamily="18" charset="0"/>
              </a:rPr>
              <a:t>Comfortable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FF0000"/>
                </a:solidFill>
                <a:cs typeface="Times New Roman" panose="02020603050405020304" pitchFamily="18" charset="0"/>
              </a:rPr>
              <a:t>What’s next?</a:t>
            </a:r>
            <a:endParaRPr lang="en-US" altLang="en-US" sz="2400" dirty="0">
              <a:solidFill>
                <a:srgbClr val="FF0000"/>
              </a:solidFill>
            </a:endParaRPr>
          </a:p>
        </p:txBody>
      </p:sp>
      <p:sp>
        <p:nvSpPr>
          <p:cNvPr id="129029" name="Rectangle 5">
            <a:extLst>
              <a:ext uri="{FF2B5EF4-FFF2-40B4-BE49-F238E27FC236}">
                <a16:creationId xmlns:a16="http://schemas.microsoft.com/office/drawing/2014/main" id="{B1541738-DFEF-425F-BE46-1175418FF5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600" y="2204864"/>
            <a:ext cx="4724400" cy="1447800"/>
          </a:xfrm>
          <a:prstGeom prst="rect">
            <a:avLst/>
          </a:prstGeom>
          <a:solidFill>
            <a:srgbClr val="FFFF99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905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81075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4732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637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209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781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353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925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30000"/>
              </a:spcBef>
              <a:spcAft>
                <a:spcPct val="30000"/>
              </a:spcAft>
              <a:defRPr/>
            </a:pPr>
            <a:r>
              <a:rPr lang="en-US" altLang="en-US" sz="2200" b="1" i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rPr>
              <a:t>People are focused on and excited about the future. They begin working together to accomplish the change vision.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6D73D1-1439-4F88-AD8C-5C6D8E116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B9C3F0-4A3E-4E20-8A21-50A415DF9DA6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F9FE61F-51C7-4E12-AAE5-D801127C3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9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6" grpId="0" autoUpdateAnimBg="0"/>
      <p:bldP spid="129027" grpId="0" autoUpdateAnimBg="0"/>
      <p:bldP spid="129029" grpId="0" animBg="1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026">
            <a:extLst>
              <a:ext uri="{FF2B5EF4-FFF2-40B4-BE49-F238E27FC236}">
                <a16:creationId xmlns:a16="http://schemas.microsoft.com/office/drawing/2014/main" id="{EB601C33-6916-4F5C-AB89-D985729C29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600" y="228600"/>
            <a:ext cx="8458200" cy="12192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eaLnBrk="1" hangingPunct="1"/>
            <a:r>
              <a:rPr lang="en-US" altLang="en-US" sz="3600" dirty="0"/>
              <a:t>Actions for </a:t>
            </a:r>
            <a:r>
              <a:rPr lang="en-US" altLang="en-US" sz="3600" i="1" dirty="0"/>
              <a:t>Learning, Acceptance and Commitment</a:t>
            </a:r>
            <a:endParaRPr lang="en-US" altLang="en-US" sz="4000" i="1" dirty="0"/>
          </a:p>
        </p:txBody>
      </p:sp>
      <p:sp>
        <p:nvSpPr>
          <p:cNvPr id="46083" name="Rectangle 1027">
            <a:extLst>
              <a:ext uri="{FF2B5EF4-FFF2-40B4-BE49-F238E27FC236}">
                <a16:creationId xmlns:a16="http://schemas.microsoft.com/office/drawing/2014/main" id="{9EE45C62-FEB3-4EB7-80A3-ABDBC04C77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" y="1447800"/>
            <a:ext cx="8001000" cy="41148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>
            <a:normAutofit lnSpcReduction="10000"/>
          </a:bodyPr>
          <a:lstStyle/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solidFill>
                  <a:srgbClr val="9966FF"/>
                </a:solidFill>
                <a:cs typeface="Times New Roman" panose="02020603050405020304" pitchFamily="18" charset="0"/>
              </a:rPr>
              <a:t>Acknowledge their hard work.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solidFill>
                  <a:srgbClr val="C00000"/>
                </a:solidFill>
                <a:cs typeface="Times New Roman" panose="02020603050405020304" pitchFamily="18" charset="0"/>
              </a:rPr>
              <a:t>Celebrate successes and accomplishments.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solidFill>
                  <a:srgbClr val="00B050"/>
                </a:solidFill>
                <a:cs typeface="Times New Roman" panose="02020603050405020304" pitchFamily="18" charset="0"/>
              </a:rPr>
              <a:t>Reaffirm the vision.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solidFill>
                  <a:srgbClr val="FF0000"/>
                </a:solidFill>
                <a:cs typeface="Times New Roman" panose="02020603050405020304" pitchFamily="18" charset="0"/>
              </a:rPr>
              <a:t>Bring people together towards the vision.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solidFill>
                  <a:srgbClr val="0000FF"/>
                </a:solidFill>
                <a:cs typeface="Times New Roman" panose="02020603050405020304" pitchFamily="18" charset="0"/>
              </a:rPr>
              <a:t>Acknowledge what people have left behind.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solidFill>
                  <a:srgbClr val="FF00FF"/>
                </a:solidFill>
                <a:cs typeface="Times New Roman" panose="02020603050405020304" pitchFamily="18" charset="0"/>
              </a:rPr>
              <a:t>Develop long-term goals and plans.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solidFill>
                  <a:srgbClr val="002060"/>
                </a:solidFill>
                <a:cs typeface="Times New Roman" panose="02020603050405020304" pitchFamily="18" charset="0"/>
              </a:rPr>
              <a:t>Provide tools and training to reinforce new behaviours.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solidFill>
                  <a:srgbClr val="0070C0"/>
                </a:solidFill>
                <a:cs typeface="Times New Roman" panose="02020603050405020304" pitchFamily="18" charset="0"/>
              </a:rPr>
              <a:t>Reinforce and reward the new behaviours.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solidFill>
                  <a:srgbClr val="CC3300"/>
                </a:solidFill>
                <a:cs typeface="Times New Roman" panose="02020603050405020304" pitchFamily="18" charset="0"/>
              </a:rPr>
              <a:t>Create systems/structures that reinforce new behaviours.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solidFill>
                  <a:schemeClr val="accent6">
                    <a:lumMod val="75000"/>
                  </a:schemeClr>
                </a:solidFill>
                <a:cs typeface="Times New Roman" panose="02020603050405020304" pitchFamily="18" charset="0"/>
              </a:rPr>
              <a:t>Prepare people for the next change.</a:t>
            </a:r>
            <a:endParaRPr lang="en-US" altLang="en-US" sz="22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" name="Picture 9" descr="A close up of text on a white background&#10;&#10;Description generated with very high confidence">
            <a:extLst>
              <a:ext uri="{FF2B5EF4-FFF2-40B4-BE49-F238E27FC236}">
                <a16:creationId xmlns:a16="http://schemas.microsoft.com/office/drawing/2014/main" id="{3916CAA7-9699-45D5-848E-B4439542E6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92280" y="838200"/>
            <a:ext cx="1964013" cy="2948968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143BAE-2E3A-4337-B1BE-FBECD90E8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4C199B-D648-42DC-B70D-6265CD1CE34B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DF05A0-82A5-46C9-A6B3-E6906071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>
            <a:extLst>
              <a:ext uri="{FF2B5EF4-FFF2-40B4-BE49-F238E27FC236}">
                <a16:creationId xmlns:a16="http://schemas.microsoft.com/office/drawing/2014/main" id="{FA14AFE1-B0CF-48DB-8F7E-BEB61DD35A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762000"/>
          </a:xfrm>
        </p:spPr>
        <p:txBody>
          <a:bodyPr/>
          <a:lstStyle/>
          <a:p>
            <a:pPr eaLnBrk="1" hangingPunct="1"/>
            <a:r>
              <a:rPr lang="en-US" altLang="en-US" dirty="0"/>
              <a:t>In Your Group . . .</a:t>
            </a:r>
          </a:p>
        </p:txBody>
      </p:sp>
      <p:sp>
        <p:nvSpPr>
          <p:cNvPr id="116739" name="Rectangle 3">
            <a:extLst>
              <a:ext uri="{FF2B5EF4-FFF2-40B4-BE49-F238E27FC236}">
                <a16:creationId xmlns:a16="http://schemas.microsoft.com/office/drawing/2014/main" id="{6073A670-787A-4EF0-8CFB-86616E8372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7504" y="1196752"/>
            <a:ext cx="5109608" cy="3581400"/>
          </a:xfrm>
        </p:spPr>
        <p:txBody>
          <a:bodyPr/>
          <a:lstStyle/>
          <a:p>
            <a:pPr marL="533400" indent="-533400" eaLnBrk="1" hangingPunct="1">
              <a:spcAft>
                <a:spcPct val="55000"/>
              </a:spcAft>
              <a:buFont typeface="Wingdings" panose="05000000000000000000" pitchFamily="2" charset="2"/>
              <a:buAutoNum type="arabicPeriod"/>
              <a:defRPr/>
            </a:pPr>
            <a:r>
              <a:rPr lang="en-US" altLang="en-US" sz="24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</a:rPr>
              <a:t>Discuss the most likely perceived losses from the change.</a:t>
            </a:r>
          </a:p>
          <a:p>
            <a:pPr marL="533400" indent="-533400" eaLnBrk="1" hangingPunct="1">
              <a:spcAft>
                <a:spcPct val="55000"/>
              </a:spcAft>
              <a:buFont typeface="Wingdings" panose="05000000000000000000" pitchFamily="2" charset="2"/>
              <a:buAutoNum type="arabicPeriod"/>
              <a:defRPr/>
            </a:pPr>
            <a:r>
              <a:rPr lang="en-US" altLang="en-US" sz="2400" dirty="0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Identify at least two or three actions people can take to reduce, eliminate or offset the perceived loss with a hidden opportunity.</a:t>
            </a:r>
          </a:p>
        </p:txBody>
      </p:sp>
      <p:pic>
        <p:nvPicPr>
          <p:cNvPr id="4" name="Picture 3" descr="A group of people looking at a computer&#10;&#10;Description generated with very high confidence">
            <a:extLst>
              <a:ext uri="{FF2B5EF4-FFF2-40B4-BE49-F238E27FC236}">
                <a16:creationId xmlns:a16="http://schemas.microsoft.com/office/drawing/2014/main" id="{6B071339-A6A9-4E69-B290-9AA2D9855C5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17112" y="3140968"/>
            <a:ext cx="3819383" cy="25446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4BB4B7-3695-4FCB-B767-76B632392C95}"/>
              </a:ext>
            </a:extLst>
          </p:cNvPr>
          <p:cNvSpPr txBox="1"/>
          <p:nvPr/>
        </p:nvSpPr>
        <p:spPr>
          <a:xfrm>
            <a:off x="0" y="6475095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rawangpost.com/2014/11/german-working-culture-why-germans-work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46ADB8-DDCF-4A9E-B14E-3058D3AC7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DAC4C8-F754-4454-ABF1-F2E6CCC028F2}" type="datetime1">
              <a:rPr lang="en-GB" smtClean="0"/>
              <a:t>24/03/2024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9E1D11-1261-46A3-9C94-A5482EF24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38" grpId="0" autoUpdateAnimBg="0"/>
      <p:bldP spid="116739" grpId="0" build="p" bldLvl="2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E913-8F96-4242-9D29-C806E8390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28EF-0BF6-440F-980C-EDC22990E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should now be able to:</a:t>
            </a:r>
          </a:p>
          <a:p>
            <a:endParaRPr lang="en-US" dirty="0"/>
          </a:p>
          <a:p>
            <a:r>
              <a:rPr lang="en-US" dirty="0"/>
              <a:t>Demonstrate that you understand that individuals experience and react to change in different ways </a:t>
            </a:r>
          </a:p>
          <a:p>
            <a:endParaRPr lang="en-US" dirty="0"/>
          </a:p>
          <a:p>
            <a:r>
              <a:rPr lang="en-US" dirty="0"/>
              <a:t>Develop some individual strategies for managing change in your lives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FE803-FF26-4068-B973-07E7D4BAA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24/03/2024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4E62AE-C37D-471E-BF5A-42133BC8D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86290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EMPL6003 Leading and implementing workplace change</Template>
  <TotalTime>157</TotalTime>
  <Words>1068</Words>
  <Application>Microsoft Office PowerPoint</Application>
  <PresentationFormat>On-screen Show (4:3)</PresentationFormat>
  <Paragraphs>235</Paragraphs>
  <Slides>22</Slides>
  <Notes>10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Myriad Pro</vt:lpstr>
      <vt:lpstr>Arial</vt:lpstr>
      <vt:lpstr>Calibri Light</vt:lpstr>
      <vt:lpstr>Times New Roman</vt:lpstr>
      <vt:lpstr>Trebuchet MS</vt:lpstr>
      <vt:lpstr>Wingdings</vt:lpstr>
      <vt:lpstr>1_Default Theme</vt:lpstr>
      <vt:lpstr>VISIO</vt:lpstr>
      <vt:lpstr>Visio</vt:lpstr>
      <vt:lpstr>BMSW6013 Leading and Implementing Workplace Change</vt:lpstr>
      <vt:lpstr>Session Aims</vt:lpstr>
      <vt:lpstr>The Journey Through Change (Russell 2003)</vt:lpstr>
      <vt:lpstr>Characteristics of Comfort and Control</vt:lpstr>
      <vt:lpstr>Actions for Comfort and Control</vt:lpstr>
      <vt:lpstr>RESISTANCE</vt:lpstr>
      <vt:lpstr>The Origins of Resistance . . .</vt:lpstr>
      <vt:lpstr>Human Nature . . .</vt:lpstr>
      <vt:lpstr>The PERCEIVED Losses . . .</vt:lpstr>
      <vt:lpstr>Characteristics of Fear, Anger and Resistance</vt:lpstr>
      <vt:lpstr>Actions for Fear, Anger and Resistance</vt:lpstr>
      <vt:lpstr>Resilience is . . .</vt:lpstr>
      <vt:lpstr>Develop Your Resilience</vt:lpstr>
      <vt:lpstr>Video on Managing Resistance to change</vt:lpstr>
      <vt:lpstr>In Your Group . . .</vt:lpstr>
      <vt:lpstr>Characteristics of Enquiry, Experimentation and Discovery</vt:lpstr>
      <vt:lpstr>Getting Stuck in the Journey</vt:lpstr>
      <vt:lpstr>Actions for Enquiry, Experimentation and Discovery</vt:lpstr>
      <vt:lpstr>Characteristics of Learning, Acceptance and Commitment</vt:lpstr>
      <vt:lpstr>Actions for Learning, Acceptance and Commitment</vt:lpstr>
      <vt:lpstr>In Your Group . . .</vt:lpstr>
      <vt:lpstr>Learning Outcomes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Nadeem Mirza</cp:lastModifiedBy>
  <cp:revision>9</cp:revision>
  <cp:lastPrinted>2015-05-08T17:50:00Z</cp:lastPrinted>
  <dcterms:created xsi:type="dcterms:W3CDTF">2018-06-14T10:40:44Z</dcterms:created>
  <dcterms:modified xsi:type="dcterms:W3CDTF">2024-03-24T09:08:48Z</dcterms:modified>
</cp:coreProperties>
</file>