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2" r:id="rId11"/>
    <p:sldId id="274" r:id="rId12"/>
  </p:sldIdLst>
  <p:sldSz cx="18288000" cy="10287000"/>
  <p:notesSz cx="6858000" cy="9144000"/>
  <p:embeddedFontLst>
    <p:embeddedFont>
      <p:font typeface="Proxima Nova" panose="020B0604020202020204" charset="0"/>
      <p:regular r:id="rId14"/>
    </p:embeddedFont>
    <p:embeddedFont>
      <p:font typeface="Proxima Nova Bold" panose="020B0604020202020204" charset="0"/>
      <p:regular r:id="rId15"/>
      <p:bold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477" autoAdjust="0"/>
    <p:restoredTop sz="94612" autoAdjust="0"/>
  </p:normalViewPr>
  <p:slideViewPr>
    <p:cSldViewPr>
      <p:cViewPr varScale="1">
        <p:scale>
          <a:sx n="51" d="100"/>
          <a:sy n="51" d="100"/>
        </p:scale>
        <p:origin x="677" y="94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49CC7F-7589-4B9A-93D0-DFF8F311707E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E31D82-45F6-4229-8CE1-9A2D2319C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0973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EE31D82-45F6-4229-8CE1-9A2D2319CAF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1982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3900000">
            <a:off x="-2636533" y="-3185942"/>
            <a:ext cx="7273962" cy="6996229"/>
          </a:xfrm>
          <a:custGeom>
            <a:avLst/>
            <a:gdLst/>
            <a:ahLst/>
            <a:cxnLst/>
            <a:rect l="l" t="t" r="r" b="b"/>
            <a:pathLst>
              <a:path w="7273962" h="6996229">
                <a:moveTo>
                  <a:pt x="0" y="0"/>
                </a:moveTo>
                <a:lnTo>
                  <a:pt x="7273961" y="0"/>
                </a:lnTo>
                <a:lnTo>
                  <a:pt x="7273961" y="6996229"/>
                </a:lnTo>
                <a:lnTo>
                  <a:pt x="0" y="699622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4200000">
            <a:off x="13133808" y="6389050"/>
            <a:ext cx="6462252" cy="6286009"/>
          </a:xfrm>
          <a:custGeom>
            <a:avLst/>
            <a:gdLst/>
            <a:ahLst/>
            <a:cxnLst/>
            <a:rect l="l" t="t" r="r" b="b"/>
            <a:pathLst>
              <a:path w="6462252" h="6286009">
                <a:moveTo>
                  <a:pt x="0" y="0"/>
                </a:moveTo>
                <a:lnTo>
                  <a:pt x="6462252" y="0"/>
                </a:lnTo>
                <a:lnTo>
                  <a:pt x="6462252" y="6286008"/>
                </a:lnTo>
                <a:lnTo>
                  <a:pt x="0" y="62860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000448" y="3938812"/>
            <a:ext cx="16960680" cy="19236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00"/>
              </a:lnSpc>
            </a:pPr>
            <a:r>
              <a:rPr lang="en-US" sz="8000" b="1" spc="60" dirty="0">
                <a:solidFill>
                  <a:srgbClr val="002060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Psychological Development and Support Plan for Jenny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368285" y="6260688"/>
            <a:ext cx="11551430" cy="27165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50"/>
              </a:lnSpc>
            </a:pPr>
            <a:r>
              <a:rPr lang="en-US" sz="3400" dirty="0">
                <a:solidFill>
                  <a:srgbClr val="002060"/>
                </a:solidFill>
                <a:latin typeface="Proxima Nova"/>
                <a:ea typeface="Proxima Nova"/>
                <a:cs typeface="Proxima Nova"/>
                <a:sym typeface="Proxima Nova"/>
              </a:rPr>
              <a:t>Module : Psychology in Health and Social Care</a:t>
            </a:r>
          </a:p>
          <a:p>
            <a:pPr algn="ctr">
              <a:lnSpc>
                <a:spcPts val="4250"/>
              </a:lnSpc>
            </a:pPr>
            <a:r>
              <a:rPr lang="en-US" sz="3400" dirty="0">
                <a:solidFill>
                  <a:srgbClr val="002060"/>
                </a:solidFill>
                <a:latin typeface="Proxima Nova"/>
                <a:ea typeface="Proxima Nova"/>
                <a:cs typeface="Proxima Nova"/>
                <a:sym typeface="Proxima Nova"/>
              </a:rPr>
              <a:t>Name: Nuria Muge Balde</a:t>
            </a:r>
          </a:p>
          <a:p>
            <a:pPr algn="ctr">
              <a:lnSpc>
                <a:spcPts val="4250"/>
              </a:lnSpc>
            </a:pPr>
            <a:r>
              <a:rPr lang="en-US" sz="3400" dirty="0">
                <a:solidFill>
                  <a:srgbClr val="002060"/>
                </a:solidFill>
                <a:latin typeface="Proxima Nova"/>
                <a:ea typeface="Proxima Nova"/>
                <a:cs typeface="Proxima Nova"/>
                <a:sym typeface="Proxima Nova"/>
              </a:rPr>
              <a:t>Student ID: 2426749</a:t>
            </a:r>
          </a:p>
          <a:p>
            <a:pPr algn="ctr">
              <a:lnSpc>
                <a:spcPts val="4250"/>
              </a:lnSpc>
            </a:pPr>
            <a:r>
              <a:rPr lang="en-US" sz="3400" dirty="0">
                <a:solidFill>
                  <a:srgbClr val="002060"/>
                </a:solidFill>
                <a:latin typeface="Proxima Nova"/>
                <a:ea typeface="Proxima Nova"/>
                <a:cs typeface="Proxima Nova"/>
                <a:sym typeface="Proxima Nova"/>
              </a:rPr>
              <a:t>Lecturer</a:t>
            </a:r>
            <a:r>
              <a:rPr lang="en-GB" sz="3400" dirty="0">
                <a:solidFill>
                  <a:srgbClr val="002060"/>
                </a:solidFill>
                <a:latin typeface="Proxima Nova"/>
                <a:ea typeface="Proxima Nova"/>
                <a:cs typeface="Proxima Nova"/>
                <a:sym typeface="Proxima Nova"/>
              </a:rPr>
              <a:t>: Farah Wiita</a:t>
            </a:r>
            <a:endParaRPr lang="en-US" sz="3400" dirty="0">
              <a:solidFill>
                <a:srgbClr val="002060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algn="ctr">
              <a:lnSpc>
                <a:spcPts val="4250"/>
              </a:lnSpc>
            </a:pPr>
            <a:r>
              <a:rPr lang="en-US" sz="3400" dirty="0">
                <a:solidFill>
                  <a:srgbClr val="002060"/>
                </a:solidFill>
                <a:latin typeface="Proxima Nova"/>
                <a:ea typeface="Proxima Nova"/>
                <a:cs typeface="Proxima Nova"/>
                <a:sym typeface="Proxima Nova"/>
              </a:rPr>
              <a:t>Module code:LCHS4010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-194389" y="-194389"/>
            <a:ext cx="12915351" cy="10648009"/>
            <a:chOff x="0" y="0"/>
            <a:chExt cx="5599039" cy="461610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599039" cy="4616105"/>
            </a:xfrm>
            <a:custGeom>
              <a:avLst/>
              <a:gdLst/>
              <a:ahLst/>
              <a:cxnLst/>
              <a:rect l="l" t="t" r="r" b="b"/>
              <a:pathLst>
                <a:path w="5599039" h="4616105">
                  <a:moveTo>
                    <a:pt x="0" y="0"/>
                  </a:moveTo>
                  <a:lnTo>
                    <a:pt x="5599039" y="0"/>
                  </a:lnTo>
                  <a:lnTo>
                    <a:pt x="5599039" y="4616105"/>
                  </a:lnTo>
                  <a:lnTo>
                    <a:pt x="0" y="4616105"/>
                  </a:lnTo>
                  <a:close/>
                </a:path>
              </a:pathLst>
            </a:custGeom>
            <a:solidFill>
              <a:srgbClr val="CAE7E4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981200" y="628414"/>
            <a:ext cx="9684065" cy="1012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499"/>
              </a:lnSpc>
            </a:pPr>
            <a:r>
              <a:rPr lang="en-US" sz="6799" b="1" spc="67" dirty="0">
                <a:solidFill>
                  <a:srgbClr val="002060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Introduction to the Case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9678" y="2247900"/>
            <a:ext cx="12090268" cy="71722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6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Jenny is 16 years old and has been a young carer for 5 years</a:t>
            </a:r>
          </a:p>
          <a:p>
            <a:pPr marL="457200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6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Father died → increased responsibility at a young age</a:t>
            </a:r>
          </a:p>
          <a:p>
            <a:pPr marL="457200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6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Mother has mobility issues, memory problems, and low mood</a:t>
            </a:r>
          </a:p>
          <a:p>
            <a:pPr marL="457200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6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Jenny supports with daily living tasks and emotional care</a:t>
            </a:r>
          </a:p>
          <a:p>
            <a:pPr marL="457200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6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This situation may impact her psychological development (Becker, 2017).</a:t>
            </a:r>
          </a:p>
          <a:p>
            <a:pPr algn="l">
              <a:lnSpc>
                <a:spcPts val="4479"/>
              </a:lnSpc>
            </a:pPr>
            <a:endParaRPr lang="en-US" sz="3199" dirty="0">
              <a:solidFill>
                <a:srgbClr val="1C7378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sp>
        <p:nvSpPr>
          <p:cNvPr id="7" name="Freeform 7"/>
          <p:cNvSpPr/>
          <p:nvPr/>
        </p:nvSpPr>
        <p:spPr>
          <a:xfrm rot="10500000">
            <a:off x="-2575571" y="8914690"/>
            <a:ext cx="5893518" cy="5732786"/>
          </a:xfrm>
          <a:custGeom>
            <a:avLst/>
            <a:gdLst/>
            <a:ahLst/>
            <a:cxnLst/>
            <a:rect l="l" t="t" r="r" b="b"/>
            <a:pathLst>
              <a:path w="5893518" h="5732786">
                <a:moveTo>
                  <a:pt x="0" y="0"/>
                </a:moveTo>
                <a:lnTo>
                  <a:pt x="5893519" y="0"/>
                </a:lnTo>
                <a:lnTo>
                  <a:pt x="5893519" y="5732786"/>
                </a:lnTo>
                <a:lnTo>
                  <a:pt x="0" y="573278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5100000">
            <a:off x="14819493" y="-2463409"/>
            <a:ext cx="6429122" cy="6183646"/>
          </a:xfrm>
          <a:custGeom>
            <a:avLst/>
            <a:gdLst/>
            <a:ahLst/>
            <a:cxnLst/>
            <a:rect l="l" t="t" r="r" b="b"/>
            <a:pathLst>
              <a:path w="6429122" h="6183646">
                <a:moveTo>
                  <a:pt x="0" y="0"/>
                </a:moveTo>
                <a:lnTo>
                  <a:pt x="6429122" y="0"/>
                </a:lnTo>
                <a:lnTo>
                  <a:pt x="6429122" y="6183647"/>
                </a:lnTo>
                <a:lnTo>
                  <a:pt x="0" y="61836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5102F5E-2B11-D9D4-E246-1AC1050F9DD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0793" t="48973" r="60545" b="-1"/>
          <a:stretch>
            <a:fillRect/>
          </a:stretch>
        </p:blipFill>
        <p:spPr>
          <a:xfrm>
            <a:off x="13005534" y="1253619"/>
            <a:ext cx="5058017" cy="7779762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263814"/>
            <a:ext cx="18288000" cy="10814628"/>
            <a:chOff x="0" y="0"/>
            <a:chExt cx="7928180" cy="468833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928180" cy="4688337"/>
            </a:xfrm>
            <a:custGeom>
              <a:avLst/>
              <a:gdLst/>
              <a:ahLst/>
              <a:cxnLst/>
              <a:rect l="l" t="t" r="r" b="b"/>
              <a:pathLst>
                <a:path w="7928180" h="4688337">
                  <a:moveTo>
                    <a:pt x="0" y="0"/>
                  </a:moveTo>
                  <a:lnTo>
                    <a:pt x="7928180" y="0"/>
                  </a:lnTo>
                  <a:lnTo>
                    <a:pt x="7928180" y="4688337"/>
                  </a:lnTo>
                  <a:lnTo>
                    <a:pt x="0" y="4688337"/>
                  </a:lnTo>
                  <a:close/>
                </a:path>
              </a:pathLst>
            </a:custGeom>
            <a:solidFill>
              <a:srgbClr val="CAE7E4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217922" y="483552"/>
            <a:ext cx="12847009" cy="2102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99"/>
              </a:lnSpc>
            </a:pPr>
            <a:r>
              <a:rPr lang="en-US" sz="6799" b="1" spc="67" dirty="0">
                <a:solidFill>
                  <a:srgbClr val="002060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Chosen Theory – Bowlby’s Attachment Theory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5671" y="2912802"/>
            <a:ext cx="11849100" cy="73741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6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Bowlby (1969) proposed that early relationships shape development </a:t>
            </a:r>
          </a:p>
          <a:p>
            <a:pPr marL="457200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6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Secure attachment → emotional stability and resilience </a:t>
            </a:r>
          </a:p>
          <a:p>
            <a:pPr marL="457200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6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Insecure attachment → anxiety, stress, </a:t>
            </a:r>
            <a:r>
              <a:rPr lang="en-US" sz="3600" dirty="0" err="1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behavioural</a:t>
            </a:r>
            <a:r>
              <a:rPr lang="en-US" sz="36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 difficulties </a:t>
            </a:r>
          </a:p>
          <a:p>
            <a:pPr marL="457200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6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Internal Working Model: shapes future relationships (Bowlby, 1988) </a:t>
            </a:r>
          </a:p>
          <a:p>
            <a:pPr marL="457200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6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Importance of consistent caregiving </a:t>
            </a:r>
          </a:p>
          <a:p>
            <a:pPr marL="457200" indent="-457200" algn="l">
              <a:lnSpc>
                <a:spcPct val="150000"/>
              </a:lnSpc>
              <a:buFont typeface="Wingdings" pitchFamily="2" charset="2"/>
              <a:buChar char="v"/>
            </a:pPr>
            <a:endParaRPr lang="en-US" sz="3600" dirty="0">
              <a:solidFill>
                <a:srgbClr val="1C7378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sp>
        <p:nvSpPr>
          <p:cNvPr id="6" name="Freeform 6"/>
          <p:cNvSpPr/>
          <p:nvPr/>
        </p:nvSpPr>
        <p:spPr>
          <a:xfrm rot="7920000">
            <a:off x="14275594" y="8369075"/>
            <a:ext cx="5893518" cy="5732786"/>
          </a:xfrm>
          <a:custGeom>
            <a:avLst/>
            <a:gdLst/>
            <a:ahLst/>
            <a:cxnLst/>
            <a:rect l="l" t="t" r="r" b="b"/>
            <a:pathLst>
              <a:path w="5893518" h="5732786">
                <a:moveTo>
                  <a:pt x="0" y="0"/>
                </a:moveTo>
                <a:lnTo>
                  <a:pt x="5893518" y="0"/>
                </a:lnTo>
                <a:lnTo>
                  <a:pt x="5893518" y="5732786"/>
                </a:lnTo>
                <a:lnTo>
                  <a:pt x="0" y="573278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3900000">
            <a:off x="-3214561" y="-2836555"/>
            <a:ext cx="6429122" cy="6183646"/>
          </a:xfrm>
          <a:custGeom>
            <a:avLst/>
            <a:gdLst/>
            <a:ahLst/>
            <a:cxnLst/>
            <a:rect l="l" t="t" r="r" b="b"/>
            <a:pathLst>
              <a:path w="6429122" h="6183646">
                <a:moveTo>
                  <a:pt x="0" y="0"/>
                </a:moveTo>
                <a:lnTo>
                  <a:pt x="6429122" y="0"/>
                </a:lnTo>
                <a:lnTo>
                  <a:pt x="6429122" y="6183647"/>
                </a:lnTo>
                <a:lnTo>
                  <a:pt x="0" y="61836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34E5EBD-54C2-976A-3262-512FBD376BD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2214" b="13352"/>
          <a:stretch>
            <a:fillRect/>
          </a:stretch>
        </p:blipFill>
        <p:spPr>
          <a:xfrm>
            <a:off x="12192000" y="4249019"/>
            <a:ext cx="5825352" cy="345238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94389" y="-222159"/>
            <a:ext cx="11892907" cy="10731318"/>
            <a:chOff x="0" y="0"/>
            <a:chExt cx="5155791" cy="465222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155791" cy="4652221"/>
            </a:xfrm>
            <a:custGeom>
              <a:avLst/>
              <a:gdLst/>
              <a:ahLst/>
              <a:cxnLst/>
              <a:rect l="l" t="t" r="r" b="b"/>
              <a:pathLst>
                <a:path w="5155791" h="4652221">
                  <a:moveTo>
                    <a:pt x="0" y="0"/>
                  </a:moveTo>
                  <a:lnTo>
                    <a:pt x="5155791" y="0"/>
                  </a:lnTo>
                  <a:lnTo>
                    <a:pt x="5155791" y="4652221"/>
                  </a:lnTo>
                  <a:lnTo>
                    <a:pt x="0" y="4652221"/>
                  </a:lnTo>
                  <a:close/>
                </a:path>
              </a:pathLst>
            </a:custGeom>
            <a:solidFill>
              <a:srgbClr val="CAE7E4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33314" y="3162300"/>
            <a:ext cx="11172886" cy="67297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71500" indent="-571500" algn="l">
              <a:lnSpc>
                <a:spcPts val="5319"/>
              </a:lnSpc>
              <a:buFont typeface="Wingdings" pitchFamily="2" charset="2"/>
              <a:buChar char="v"/>
            </a:pPr>
            <a:r>
              <a:rPr lang="en-US" sz="36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Secure vs insecure attachment styles (Ainsworth et al., 1978)</a:t>
            </a:r>
          </a:p>
          <a:p>
            <a:pPr marL="571500" indent="-571500" algn="l">
              <a:lnSpc>
                <a:spcPts val="5319"/>
              </a:lnSpc>
              <a:buFont typeface="Wingdings" pitchFamily="2" charset="2"/>
              <a:buChar char="v"/>
            </a:pPr>
            <a:r>
              <a:rPr lang="en-US" sz="36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Emotional bonding affects mental health outcomes</a:t>
            </a:r>
          </a:p>
          <a:p>
            <a:pPr marL="571500" indent="-571500" algn="l">
              <a:lnSpc>
                <a:spcPts val="5319"/>
              </a:lnSpc>
              <a:buFont typeface="Wingdings" pitchFamily="2" charset="2"/>
              <a:buChar char="v"/>
            </a:pPr>
            <a:r>
              <a:rPr lang="en-US" sz="36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Separation, loss, and caregiving roles impact development</a:t>
            </a:r>
          </a:p>
          <a:p>
            <a:pPr marL="571500" indent="-571500" algn="l">
              <a:lnSpc>
                <a:spcPts val="5319"/>
              </a:lnSpc>
              <a:buFont typeface="Wingdings" pitchFamily="2" charset="2"/>
              <a:buChar char="v"/>
            </a:pPr>
            <a:r>
              <a:rPr lang="en-US" sz="36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Adolescence is a critical stage for identity formation</a:t>
            </a:r>
          </a:p>
          <a:p>
            <a:pPr marL="571500" indent="-571500" algn="l">
              <a:lnSpc>
                <a:spcPts val="5319"/>
              </a:lnSpc>
              <a:buFont typeface="Wingdings" pitchFamily="2" charset="2"/>
              <a:buChar char="v"/>
            </a:pPr>
            <a:r>
              <a:rPr lang="en-US" sz="36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Disruptions may lead to emotional distress (Howe, 2011)</a:t>
            </a:r>
          </a:p>
          <a:p>
            <a:pPr marL="571500" indent="-571500" algn="l">
              <a:lnSpc>
                <a:spcPts val="5319"/>
              </a:lnSpc>
              <a:buFont typeface="Wingdings" pitchFamily="2" charset="2"/>
              <a:buChar char="v"/>
            </a:pPr>
            <a:endParaRPr lang="en-US" sz="3600" dirty="0">
              <a:solidFill>
                <a:srgbClr val="1C7378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marL="571500" indent="-571500" algn="l">
              <a:lnSpc>
                <a:spcPts val="5319"/>
              </a:lnSpc>
              <a:buFont typeface="Wingdings" pitchFamily="2" charset="2"/>
              <a:buChar char="v"/>
            </a:pPr>
            <a:endParaRPr lang="en-US" sz="3600" dirty="0">
              <a:solidFill>
                <a:srgbClr val="1C7378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sp>
        <p:nvSpPr>
          <p:cNvPr id="5" name="Freeform 5"/>
          <p:cNvSpPr/>
          <p:nvPr/>
        </p:nvSpPr>
        <p:spPr>
          <a:xfrm rot="10500000">
            <a:off x="-2524136" y="8477491"/>
            <a:ext cx="5893518" cy="5732786"/>
          </a:xfrm>
          <a:custGeom>
            <a:avLst/>
            <a:gdLst/>
            <a:ahLst/>
            <a:cxnLst/>
            <a:rect l="l" t="t" r="r" b="b"/>
            <a:pathLst>
              <a:path w="5893518" h="5732786">
                <a:moveTo>
                  <a:pt x="0" y="0"/>
                </a:moveTo>
                <a:lnTo>
                  <a:pt x="5893519" y="0"/>
                </a:lnTo>
                <a:lnTo>
                  <a:pt x="5893519" y="5732786"/>
                </a:lnTo>
                <a:lnTo>
                  <a:pt x="0" y="573278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5100000">
            <a:off x="14819493" y="-2463409"/>
            <a:ext cx="6429122" cy="6183646"/>
          </a:xfrm>
          <a:custGeom>
            <a:avLst/>
            <a:gdLst/>
            <a:ahLst/>
            <a:cxnLst/>
            <a:rect l="l" t="t" r="r" b="b"/>
            <a:pathLst>
              <a:path w="6429122" h="6183646">
                <a:moveTo>
                  <a:pt x="0" y="0"/>
                </a:moveTo>
                <a:lnTo>
                  <a:pt x="6429122" y="0"/>
                </a:lnTo>
                <a:lnTo>
                  <a:pt x="6429122" y="6183647"/>
                </a:lnTo>
                <a:lnTo>
                  <a:pt x="0" y="61836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234259" y="628414"/>
            <a:ext cx="11035610" cy="2102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99"/>
              </a:lnSpc>
            </a:pPr>
            <a:r>
              <a:rPr lang="en-US" sz="6799" b="1" spc="67" dirty="0">
                <a:solidFill>
                  <a:srgbClr val="002060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Key Concepts of Attachment Theory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407D6D6-9FF0-8309-BAB0-A7E56C47FB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4105" y="3045293"/>
            <a:ext cx="6596856" cy="51816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9929" y="-194389"/>
            <a:ext cx="12683998" cy="10675779"/>
            <a:chOff x="0" y="0"/>
            <a:chExt cx="5498743" cy="462814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498743" cy="4628144"/>
            </a:xfrm>
            <a:custGeom>
              <a:avLst/>
              <a:gdLst/>
              <a:ahLst/>
              <a:cxnLst/>
              <a:rect l="l" t="t" r="r" b="b"/>
              <a:pathLst>
                <a:path w="5498743" h="4628144">
                  <a:moveTo>
                    <a:pt x="0" y="0"/>
                  </a:moveTo>
                  <a:lnTo>
                    <a:pt x="5498743" y="0"/>
                  </a:lnTo>
                  <a:lnTo>
                    <a:pt x="5498743" y="4628144"/>
                  </a:lnTo>
                  <a:lnTo>
                    <a:pt x="0" y="4628144"/>
                  </a:lnTo>
                  <a:close/>
                </a:path>
              </a:pathLst>
            </a:custGeom>
            <a:solidFill>
              <a:srgbClr val="CAE7E4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85800" y="3121467"/>
            <a:ext cx="11310673" cy="65432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71500" indent="-5715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6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Loss of father → attachment disruption </a:t>
            </a:r>
          </a:p>
          <a:p>
            <a:pPr marL="571500" indent="-5715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6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Role reversal (parentification) → emotional burden </a:t>
            </a:r>
          </a:p>
          <a:p>
            <a:pPr marL="571500" indent="-5715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6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Increased stress and reduced social interaction </a:t>
            </a:r>
          </a:p>
          <a:p>
            <a:pPr marL="571500" indent="-5715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6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Risk of anxiety, depression, and isolation (Joseph et al., 2019) </a:t>
            </a:r>
          </a:p>
          <a:p>
            <a:pPr marL="571500" indent="-5715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6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Lack of secure support may affect identity development </a:t>
            </a:r>
          </a:p>
          <a:p>
            <a:pPr marL="571500" indent="-571500" algn="l">
              <a:lnSpc>
                <a:spcPct val="150000"/>
              </a:lnSpc>
              <a:buFont typeface="Wingdings" pitchFamily="2" charset="2"/>
              <a:buChar char="v"/>
            </a:pPr>
            <a:endParaRPr lang="en-US" sz="3600" dirty="0">
              <a:solidFill>
                <a:srgbClr val="1C7378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sp>
        <p:nvSpPr>
          <p:cNvPr id="5" name="Freeform 5"/>
          <p:cNvSpPr/>
          <p:nvPr/>
        </p:nvSpPr>
        <p:spPr>
          <a:xfrm rot="10500000">
            <a:off x="-2524136" y="8477491"/>
            <a:ext cx="5893518" cy="5732786"/>
          </a:xfrm>
          <a:custGeom>
            <a:avLst/>
            <a:gdLst/>
            <a:ahLst/>
            <a:cxnLst/>
            <a:rect l="l" t="t" r="r" b="b"/>
            <a:pathLst>
              <a:path w="5893518" h="5732786">
                <a:moveTo>
                  <a:pt x="0" y="0"/>
                </a:moveTo>
                <a:lnTo>
                  <a:pt x="5893519" y="0"/>
                </a:lnTo>
                <a:lnTo>
                  <a:pt x="5893519" y="5732786"/>
                </a:lnTo>
                <a:lnTo>
                  <a:pt x="0" y="573278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5100000">
            <a:off x="14819493" y="-2463409"/>
            <a:ext cx="6429122" cy="6183646"/>
          </a:xfrm>
          <a:custGeom>
            <a:avLst/>
            <a:gdLst/>
            <a:ahLst/>
            <a:cxnLst/>
            <a:rect l="l" t="t" r="r" b="b"/>
            <a:pathLst>
              <a:path w="6429122" h="6183646">
                <a:moveTo>
                  <a:pt x="0" y="0"/>
                </a:moveTo>
                <a:lnTo>
                  <a:pt x="6429122" y="0"/>
                </a:lnTo>
                <a:lnTo>
                  <a:pt x="6429122" y="6183647"/>
                </a:lnTo>
                <a:lnTo>
                  <a:pt x="0" y="61836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1073483" y="254316"/>
            <a:ext cx="10037174" cy="2102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99"/>
              </a:lnSpc>
            </a:pPr>
            <a:r>
              <a:rPr lang="en-US" sz="6799" b="1" spc="67" dirty="0">
                <a:solidFill>
                  <a:srgbClr val="002060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Application to Jenny (Past Impact)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14A2491-7628-44B4-68BA-646C694DF81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863"/>
          <a:stretch>
            <a:fillRect/>
          </a:stretch>
        </p:blipFill>
        <p:spPr>
          <a:xfrm>
            <a:off x="12932202" y="2095500"/>
            <a:ext cx="5029523" cy="6543201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3900000">
            <a:off x="-3214561" y="-2836555"/>
            <a:ext cx="6429122" cy="6183646"/>
          </a:xfrm>
          <a:custGeom>
            <a:avLst/>
            <a:gdLst/>
            <a:ahLst/>
            <a:cxnLst/>
            <a:rect l="l" t="t" r="r" b="b"/>
            <a:pathLst>
              <a:path w="6429122" h="6183646">
                <a:moveTo>
                  <a:pt x="0" y="0"/>
                </a:moveTo>
                <a:lnTo>
                  <a:pt x="6429122" y="0"/>
                </a:lnTo>
                <a:lnTo>
                  <a:pt x="6429122" y="6183647"/>
                </a:lnTo>
                <a:lnTo>
                  <a:pt x="0" y="61836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7046669" y="-117387"/>
            <a:ext cx="11462685" cy="10521774"/>
            <a:chOff x="0" y="0"/>
            <a:chExt cx="4969282" cy="456138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969282" cy="4561380"/>
            </a:xfrm>
            <a:custGeom>
              <a:avLst/>
              <a:gdLst/>
              <a:ahLst/>
              <a:cxnLst/>
              <a:rect l="l" t="t" r="r" b="b"/>
              <a:pathLst>
                <a:path w="4969282" h="4561380">
                  <a:moveTo>
                    <a:pt x="0" y="0"/>
                  </a:moveTo>
                  <a:lnTo>
                    <a:pt x="4969282" y="0"/>
                  </a:lnTo>
                  <a:lnTo>
                    <a:pt x="4969282" y="4561380"/>
                  </a:lnTo>
                  <a:lnTo>
                    <a:pt x="0" y="4561380"/>
                  </a:lnTo>
                  <a:close/>
                </a:path>
              </a:pathLst>
            </a:custGeom>
            <a:solidFill>
              <a:srgbClr val="CAE7E4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7786486" y="2539558"/>
            <a:ext cx="10273262" cy="77474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sz="3399" b="1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Biological (Nature): </a:t>
            </a:r>
          </a:p>
          <a:p>
            <a:pPr marL="457200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3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Adolescent brain development </a:t>
            </a:r>
          </a:p>
          <a:p>
            <a:pPr marL="457200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3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Stress response and emotional regulation </a:t>
            </a:r>
          </a:p>
          <a:p>
            <a:pPr algn="l">
              <a:lnSpc>
                <a:spcPct val="150000"/>
              </a:lnSpc>
            </a:pPr>
            <a:r>
              <a:rPr lang="en-US" sz="3399" b="1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Environmental (Nurture): </a:t>
            </a:r>
          </a:p>
          <a:p>
            <a:pPr marL="457200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3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Caregiving responsibilities </a:t>
            </a:r>
          </a:p>
          <a:p>
            <a:pPr marL="457200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3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Family structure and bereavement </a:t>
            </a:r>
          </a:p>
          <a:p>
            <a:pPr marL="457200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3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Limited peer support </a:t>
            </a:r>
          </a:p>
          <a:p>
            <a:pPr marL="457200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3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Development shaped by both factors (Bronfenbrenner, 1979) </a:t>
            </a:r>
          </a:p>
          <a:p>
            <a:pPr marL="457200" indent="-457200" algn="l">
              <a:lnSpc>
                <a:spcPct val="150000"/>
              </a:lnSpc>
              <a:buFont typeface="Wingdings" pitchFamily="2" charset="2"/>
              <a:buChar char="v"/>
            </a:pPr>
            <a:endParaRPr lang="en-US" sz="3399" dirty="0">
              <a:solidFill>
                <a:srgbClr val="1C7378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sp>
        <p:nvSpPr>
          <p:cNvPr id="6" name="Freeform 6"/>
          <p:cNvSpPr/>
          <p:nvPr/>
        </p:nvSpPr>
        <p:spPr>
          <a:xfrm rot="7920000">
            <a:off x="14275594" y="8369075"/>
            <a:ext cx="5893518" cy="5732786"/>
          </a:xfrm>
          <a:custGeom>
            <a:avLst/>
            <a:gdLst/>
            <a:ahLst/>
            <a:cxnLst/>
            <a:rect l="l" t="t" r="r" b="b"/>
            <a:pathLst>
              <a:path w="5893518" h="5732786">
                <a:moveTo>
                  <a:pt x="0" y="0"/>
                </a:moveTo>
                <a:lnTo>
                  <a:pt x="5893518" y="0"/>
                </a:lnTo>
                <a:lnTo>
                  <a:pt x="5893518" y="5732786"/>
                </a:lnTo>
                <a:lnTo>
                  <a:pt x="0" y="573278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39524" y="3542394"/>
            <a:ext cx="6840470" cy="3585213"/>
          </a:xfrm>
          <a:custGeom>
            <a:avLst/>
            <a:gdLst/>
            <a:ahLst/>
            <a:cxnLst/>
            <a:rect l="l" t="t" r="r" b="b"/>
            <a:pathLst>
              <a:path w="6840470" h="3585213">
                <a:moveTo>
                  <a:pt x="0" y="0"/>
                </a:moveTo>
                <a:lnTo>
                  <a:pt x="6840470" y="0"/>
                </a:lnTo>
                <a:lnTo>
                  <a:pt x="6840470" y="3585214"/>
                </a:lnTo>
                <a:lnTo>
                  <a:pt x="0" y="358521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4286" t="-38018" r="-13534" b="-244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8328618" y="483552"/>
            <a:ext cx="9583646" cy="210205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499"/>
              </a:lnSpc>
            </a:pPr>
            <a:r>
              <a:rPr lang="en-US" sz="6799" b="1" spc="67" dirty="0">
                <a:solidFill>
                  <a:srgbClr val="002060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Nature vs Nurture Influences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D4E926B-2871-ED33-C5F7-4F546A39C7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51441" y="3162300"/>
            <a:ext cx="7222399" cy="470358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9929" y="-194389"/>
            <a:ext cx="12020692" cy="10675779"/>
            <a:chOff x="0" y="0"/>
            <a:chExt cx="5211188" cy="462814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211188" cy="4628144"/>
            </a:xfrm>
            <a:custGeom>
              <a:avLst/>
              <a:gdLst/>
              <a:ahLst/>
              <a:cxnLst/>
              <a:rect l="l" t="t" r="r" b="b"/>
              <a:pathLst>
                <a:path w="5211188" h="4628144">
                  <a:moveTo>
                    <a:pt x="0" y="0"/>
                  </a:moveTo>
                  <a:lnTo>
                    <a:pt x="5211188" y="0"/>
                  </a:lnTo>
                  <a:lnTo>
                    <a:pt x="5211188" y="4628144"/>
                  </a:lnTo>
                  <a:lnTo>
                    <a:pt x="0" y="4628144"/>
                  </a:lnTo>
                  <a:close/>
                </a:path>
              </a:pathLst>
            </a:custGeom>
            <a:solidFill>
              <a:srgbClr val="CAE7E4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422623" y="2613502"/>
            <a:ext cx="11156134" cy="60282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71500" indent="-5715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7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Emotional support and mental health care</a:t>
            </a:r>
          </a:p>
          <a:p>
            <a:pPr marL="571500" indent="-5715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7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Educational support (balance school and caregiving)</a:t>
            </a:r>
          </a:p>
          <a:p>
            <a:pPr marL="571500" indent="-5715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7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Social interaction and peer relationships</a:t>
            </a:r>
          </a:p>
          <a:p>
            <a:pPr marL="571500" indent="-5715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7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Respite from caregiving duties</a:t>
            </a:r>
          </a:p>
          <a:p>
            <a:pPr marL="571500" indent="-5715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7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Guidance and counselling (NICE, 2021)</a:t>
            </a:r>
          </a:p>
          <a:p>
            <a:pPr marL="571500" indent="-571500" algn="l">
              <a:lnSpc>
                <a:spcPct val="150000"/>
              </a:lnSpc>
              <a:buFont typeface="Wingdings" pitchFamily="2" charset="2"/>
              <a:buChar char="v"/>
            </a:pPr>
            <a:endParaRPr lang="en-US" sz="3799" dirty="0">
              <a:solidFill>
                <a:srgbClr val="1C7378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sp>
        <p:nvSpPr>
          <p:cNvPr id="5" name="Freeform 5"/>
          <p:cNvSpPr/>
          <p:nvPr/>
        </p:nvSpPr>
        <p:spPr>
          <a:xfrm rot="10500000">
            <a:off x="-2524136" y="8477491"/>
            <a:ext cx="5893518" cy="5732786"/>
          </a:xfrm>
          <a:custGeom>
            <a:avLst/>
            <a:gdLst/>
            <a:ahLst/>
            <a:cxnLst/>
            <a:rect l="l" t="t" r="r" b="b"/>
            <a:pathLst>
              <a:path w="5893518" h="5732786">
                <a:moveTo>
                  <a:pt x="0" y="0"/>
                </a:moveTo>
                <a:lnTo>
                  <a:pt x="5893519" y="0"/>
                </a:lnTo>
                <a:lnTo>
                  <a:pt x="5893519" y="5732786"/>
                </a:lnTo>
                <a:lnTo>
                  <a:pt x="0" y="573278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5100000">
            <a:off x="14819493" y="-2463409"/>
            <a:ext cx="6429122" cy="6183646"/>
          </a:xfrm>
          <a:custGeom>
            <a:avLst/>
            <a:gdLst/>
            <a:ahLst/>
            <a:cxnLst/>
            <a:rect l="l" t="t" r="r" b="b"/>
            <a:pathLst>
              <a:path w="6429122" h="6183646">
                <a:moveTo>
                  <a:pt x="0" y="0"/>
                </a:moveTo>
                <a:lnTo>
                  <a:pt x="6429122" y="0"/>
                </a:lnTo>
                <a:lnTo>
                  <a:pt x="6429122" y="6183647"/>
                </a:lnTo>
                <a:lnTo>
                  <a:pt x="0" y="61836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646279" y="731821"/>
            <a:ext cx="10228275" cy="10120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499"/>
              </a:lnSpc>
            </a:pPr>
            <a:r>
              <a:rPr lang="en-US" sz="6799" b="1" spc="67" dirty="0">
                <a:solidFill>
                  <a:srgbClr val="002060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Current Needs of Jenny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2E32D6D-F89F-9431-2FE2-68D770C28F3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6422" r="36601"/>
          <a:stretch>
            <a:fillRect/>
          </a:stretch>
        </p:blipFill>
        <p:spPr>
          <a:xfrm>
            <a:off x="12686636" y="628414"/>
            <a:ext cx="4478029" cy="881292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275142" y="-117387"/>
            <a:ext cx="12234212" cy="10521774"/>
            <a:chOff x="0" y="0"/>
            <a:chExt cx="5303753" cy="456138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303753" cy="4561380"/>
            </a:xfrm>
            <a:custGeom>
              <a:avLst/>
              <a:gdLst/>
              <a:ahLst/>
              <a:cxnLst/>
              <a:rect l="l" t="t" r="r" b="b"/>
              <a:pathLst>
                <a:path w="5303753" h="4561380">
                  <a:moveTo>
                    <a:pt x="0" y="0"/>
                  </a:moveTo>
                  <a:lnTo>
                    <a:pt x="5303753" y="0"/>
                  </a:lnTo>
                  <a:lnTo>
                    <a:pt x="5303753" y="4561380"/>
                  </a:lnTo>
                  <a:lnTo>
                    <a:pt x="0" y="4561380"/>
                  </a:lnTo>
                  <a:close/>
                </a:path>
              </a:pathLst>
            </a:custGeom>
            <a:solidFill>
              <a:srgbClr val="CAE7E4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959744" y="2781300"/>
            <a:ext cx="10903548" cy="69052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71500" indent="-5715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7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Assign a trusted adult mentor (secure base) </a:t>
            </a:r>
          </a:p>
          <a:p>
            <a:pPr marL="571500" indent="-5715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7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Provide counselling services to process grief </a:t>
            </a:r>
          </a:p>
          <a:p>
            <a:pPr marL="571500" indent="-5715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7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Encourage peer support groups for young carers </a:t>
            </a:r>
          </a:p>
          <a:p>
            <a:pPr marL="571500" indent="-5715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7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Offer respite care services for her mother </a:t>
            </a:r>
          </a:p>
          <a:p>
            <a:pPr marL="571500" indent="-5715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7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Strengthen school support systems </a:t>
            </a:r>
          </a:p>
          <a:p>
            <a:pPr marL="571500" indent="-5715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37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Promotes secure attachment and emotional stability (Howe, 2011)</a:t>
            </a:r>
          </a:p>
          <a:p>
            <a:pPr marL="571500" indent="-571500" algn="l">
              <a:lnSpc>
                <a:spcPct val="150000"/>
              </a:lnSpc>
              <a:buFont typeface="Wingdings" pitchFamily="2" charset="2"/>
              <a:buChar char="v"/>
            </a:pPr>
            <a:endParaRPr lang="en-US" sz="3799" dirty="0">
              <a:solidFill>
                <a:srgbClr val="1C7378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142149" y="313019"/>
            <a:ext cx="10538739" cy="31920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499"/>
              </a:lnSpc>
            </a:pPr>
            <a:r>
              <a:rPr lang="en-US" sz="6799" b="1" spc="67" dirty="0">
                <a:solidFill>
                  <a:srgbClr val="002060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Support Plan (Based on Attachment Theory)</a:t>
            </a:r>
          </a:p>
          <a:p>
            <a:pPr algn="ctr">
              <a:lnSpc>
                <a:spcPts val="8499"/>
              </a:lnSpc>
            </a:pPr>
            <a:endParaRPr lang="en-US" sz="6799" b="1" spc="67" dirty="0">
              <a:solidFill>
                <a:srgbClr val="002060"/>
              </a:solidFill>
              <a:latin typeface="Proxima Nova Bold"/>
              <a:ea typeface="Proxima Nova Bold"/>
              <a:cs typeface="Proxima Nova Bold"/>
              <a:sym typeface="Proxima Nova Bold"/>
            </a:endParaRPr>
          </a:p>
        </p:txBody>
      </p:sp>
      <p:sp>
        <p:nvSpPr>
          <p:cNvPr id="6" name="Freeform 6"/>
          <p:cNvSpPr/>
          <p:nvPr/>
        </p:nvSpPr>
        <p:spPr>
          <a:xfrm rot="7920000">
            <a:off x="14275594" y="8369075"/>
            <a:ext cx="5893518" cy="5732786"/>
          </a:xfrm>
          <a:custGeom>
            <a:avLst/>
            <a:gdLst/>
            <a:ahLst/>
            <a:cxnLst/>
            <a:rect l="l" t="t" r="r" b="b"/>
            <a:pathLst>
              <a:path w="5893518" h="5732786">
                <a:moveTo>
                  <a:pt x="0" y="0"/>
                </a:moveTo>
                <a:lnTo>
                  <a:pt x="5893518" y="0"/>
                </a:lnTo>
                <a:lnTo>
                  <a:pt x="5893518" y="5732786"/>
                </a:lnTo>
                <a:lnTo>
                  <a:pt x="0" y="573278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3900000">
            <a:off x="-3214561" y="-2836555"/>
            <a:ext cx="6429122" cy="6183646"/>
          </a:xfrm>
          <a:custGeom>
            <a:avLst/>
            <a:gdLst/>
            <a:ahLst/>
            <a:cxnLst/>
            <a:rect l="l" t="t" r="r" b="b"/>
            <a:pathLst>
              <a:path w="6429122" h="6183646">
                <a:moveTo>
                  <a:pt x="0" y="0"/>
                </a:moveTo>
                <a:lnTo>
                  <a:pt x="6429122" y="0"/>
                </a:lnTo>
                <a:lnTo>
                  <a:pt x="6429122" y="6183647"/>
                </a:lnTo>
                <a:lnTo>
                  <a:pt x="0" y="61836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028700" y="1208723"/>
            <a:ext cx="4374805" cy="8717909"/>
          </a:xfrm>
          <a:custGeom>
            <a:avLst/>
            <a:gdLst/>
            <a:ahLst/>
            <a:cxnLst/>
            <a:rect l="l" t="t" r="r" b="b"/>
            <a:pathLst>
              <a:path w="4374805" h="8717909">
                <a:moveTo>
                  <a:pt x="0" y="0"/>
                </a:moveTo>
                <a:lnTo>
                  <a:pt x="4374805" y="0"/>
                </a:lnTo>
                <a:lnTo>
                  <a:pt x="4374805" y="8717909"/>
                </a:lnTo>
                <a:lnTo>
                  <a:pt x="0" y="871790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9929" y="-194389"/>
            <a:ext cx="11832329" cy="10675779"/>
            <a:chOff x="0" y="0"/>
            <a:chExt cx="5443769" cy="462814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443769" cy="4628144"/>
            </a:xfrm>
            <a:custGeom>
              <a:avLst/>
              <a:gdLst/>
              <a:ahLst/>
              <a:cxnLst/>
              <a:rect l="l" t="t" r="r" b="b"/>
              <a:pathLst>
                <a:path w="5443769" h="4628144">
                  <a:moveTo>
                    <a:pt x="0" y="0"/>
                  </a:moveTo>
                  <a:lnTo>
                    <a:pt x="5443769" y="0"/>
                  </a:lnTo>
                  <a:lnTo>
                    <a:pt x="5443769" y="4628144"/>
                  </a:lnTo>
                  <a:lnTo>
                    <a:pt x="0" y="4628144"/>
                  </a:lnTo>
                  <a:close/>
                </a:path>
              </a:pathLst>
            </a:custGeom>
            <a:solidFill>
              <a:srgbClr val="CAE7E4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709899" y="2320218"/>
            <a:ext cx="11510018" cy="70157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/>
            <a:r>
              <a:rPr lang="en-US" sz="3799" b="1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Strengths:</a:t>
            </a:r>
          </a:p>
          <a:p>
            <a:pPr marL="571500" indent="-571500" algn="l">
              <a:buFont typeface="Wingdings" pitchFamily="2" charset="2"/>
              <a:buChar char="v"/>
            </a:pPr>
            <a:r>
              <a:rPr lang="en-US" sz="37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Explains emotional and relational development </a:t>
            </a:r>
          </a:p>
          <a:p>
            <a:pPr marL="571500" indent="-571500" algn="l">
              <a:buFont typeface="Wingdings" pitchFamily="2" charset="2"/>
              <a:buChar char="v"/>
            </a:pPr>
            <a:r>
              <a:rPr lang="en-US" sz="37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Strong evidence base in child psychology </a:t>
            </a:r>
          </a:p>
          <a:p>
            <a:pPr marL="571500" indent="-571500" algn="l">
              <a:buFont typeface="Wingdings" pitchFamily="2" charset="2"/>
              <a:buChar char="v"/>
            </a:pPr>
            <a:r>
              <a:rPr lang="en-US" sz="37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Useful for understanding trauma and caregiving roles</a:t>
            </a:r>
          </a:p>
          <a:p>
            <a:pPr algn="l"/>
            <a:r>
              <a:rPr lang="en-US" sz="37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 </a:t>
            </a:r>
          </a:p>
          <a:p>
            <a:pPr algn="l"/>
            <a:r>
              <a:rPr lang="en-US" sz="3799" b="1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Limitations:</a:t>
            </a:r>
          </a:p>
          <a:p>
            <a:pPr marL="571500" indent="-571500" algn="l">
              <a:buFont typeface="Wingdings" pitchFamily="2" charset="2"/>
              <a:buChar char="v"/>
            </a:pPr>
            <a:r>
              <a:rPr lang="en-US" sz="37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Focuses mainly on early childhood </a:t>
            </a:r>
          </a:p>
          <a:p>
            <a:pPr marL="571500" indent="-571500" algn="l">
              <a:buFont typeface="Wingdings" pitchFamily="2" charset="2"/>
              <a:buChar char="v"/>
            </a:pPr>
            <a:r>
              <a:rPr lang="en-US" sz="37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May overlook social and cultural factors </a:t>
            </a:r>
          </a:p>
          <a:p>
            <a:pPr marL="571500" indent="-571500" algn="l">
              <a:buFont typeface="Wingdings" pitchFamily="2" charset="2"/>
              <a:buChar char="v"/>
            </a:pPr>
            <a:r>
              <a:rPr lang="en-US" sz="37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Does not fully explain resilience differences </a:t>
            </a:r>
          </a:p>
          <a:p>
            <a:pPr algn="l"/>
            <a:r>
              <a:rPr lang="en-US" sz="37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(Bowlby, 1988; Rutter, 2012)</a:t>
            </a:r>
          </a:p>
          <a:p>
            <a:pPr algn="l"/>
            <a:endParaRPr lang="en-US" sz="3799" dirty="0">
              <a:solidFill>
                <a:srgbClr val="1C7378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sp>
        <p:nvSpPr>
          <p:cNvPr id="5" name="Freeform 5"/>
          <p:cNvSpPr/>
          <p:nvPr/>
        </p:nvSpPr>
        <p:spPr>
          <a:xfrm rot="10500000">
            <a:off x="-2524136" y="8477491"/>
            <a:ext cx="5893518" cy="5732786"/>
          </a:xfrm>
          <a:custGeom>
            <a:avLst/>
            <a:gdLst/>
            <a:ahLst/>
            <a:cxnLst/>
            <a:rect l="l" t="t" r="r" b="b"/>
            <a:pathLst>
              <a:path w="5893518" h="5732786">
                <a:moveTo>
                  <a:pt x="0" y="0"/>
                </a:moveTo>
                <a:lnTo>
                  <a:pt x="5893519" y="0"/>
                </a:lnTo>
                <a:lnTo>
                  <a:pt x="5893519" y="5732786"/>
                </a:lnTo>
                <a:lnTo>
                  <a:pt x="0" y="573278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5100000">
            <a:off x="14819493" y="-2463409"/>
            <a:ext cx="6429122" cy="6183646"/>
          </a:xfrm>
          <a:custGeom>
            <a:avLst/>
            <a:gdLst/>
            <a:ahLst/>
            <a:cxnLst/>
            <a:rect l="l" t="t" r="r" b="b"/>
            <a:pathLst>
              <a:path w="6429122" h="6183646">
                <a:moveTo>
                  <a:pt x="0" y="0"/>
                </a:moveTo>
                <a:lnTo>
                  <a:pt x="6429122" y="0"/>
                </a:lnTo>
                <a:lnTo>
                  <a:pt x="6429122" y="6183647"/>
                </a:lnTo>
                <a:lnTo>
                  <a:pt x="0" y="61836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538352" y="773443"/>
            <a:ext cx="11278560" cy="10120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99"/>
              </a:lnSpc>
            </a:pPr>
            <a:r>
              <a:rPr lang="en-US" sz="6799" b="1" spc="67" dirty="0">
                <a:solidFill>
                  <a:srgbClr val="002060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EVALUATION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61D5AA3-D238-2E13-0B16-77EA153070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734800" y="3162300"/>
            <a:ext cx="6463714" cy="4804482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9929" y="-194389"/>
            <a:ext cx="18537929" cy="10675779"/>
            <a:chOff x="0" y="0"/>
            <a:chExt cx="8036529" cy="462814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036529" cy="4628144"/>
            </a:xfrm>
            <a:custGeom>
              <a:avLst/>
              <a:gdLst/>
              <a:ahLst/>
              <a:cxnLst/>
              <a:rect l="l" t="t" r="r" b="b"/>
              <a:pathLst>
                <a:path w="8036529" h="4628144">
                  <a:moveTo>
                    <a:pt x="0" y="0"/>
                  </a:moveTo>
                  <a:lnTo>
                    <a:pt x="8036529" y="0"/>
                  </a:lnTo>
                  <a:lnTo>
                    <a:pt x="8036529" y="4628144"/>
                  </a:lnTo>
                  <a:lnTo>
                    <a:pt x="0" y="4628144"/>
                  </a:lnTo>
                  <a:close/>
                </a:path>
              </a:pathLst>
            </a:custGeom>
            <a:solidFill>
              <a:srgbClr val="CAE7E4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9700" y="2671553"/>
            <a:ext cx="17535659" cy="68321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71500" indent="-571500" algn="l">
              <a:lnSpc>
                <a:spcPct val="200000"/>
              </a:lnSpc>
              <a:buFont typeface="Wingdings" pitchFamily="2" charset="2"/>
              <a:buChar char="v"/>
            </a:pPr>
            <a:r>
              <a:rPr lang="en-US" sz="37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Jenny’s caregiving role has significant psychological impact </a:t>
            </a:r>
          </a:p>
          <a:p>
            <a:pPr marL="571500" indent="-571500" algn="l">
              <a:lnSpc>
                <a:spcPct val="200000"/>
              </a:lnSpc>
              <a:buFont typeface="Wingdings" pitchFamily="2" charset="2"/>
              <a:buChar char="v"/>
            </a:pPr>
            <a:r>
              <a:rPr lang="en-US" sz="37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Attachment theory explains emotional challenges effectively </a:t>
            </a:r>
          </a:p>
          <a:p>
            <a:pPr marL="571500" indent="-571500" algn="l">
              <a:lnSpc>
                <a:spcPct val="200000"/>
              </a:lnSpc>
              <a:buFont typeface="Wingdings" pitchFamily="2" charset="2"/>
              <a:buChar char="v"/>
            </a:pPr>
            <a:r>
              <a:rPr lang="en-US" sz="37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Both biological and environmental factors influence development </a:t>
            </a:r>
          </a:p>
          <a:p>
            <a:pPr marL="571500" indent="-571500" algn="l">
              <a:lnSpc>
                <a:spcPct val="200000"/>
              </a:lnSpc>
              <a:buFont typeface="Wingdings" pitchFamily="2" charset="2"/>
              <a:buChar char="v"/>
            </a:pPr>
            <a:r>
              <a:rPr lang="en-US" sz="37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Support plan should focus on stability, support, and wellbeing </a:t>
            </a:r>
          </a:p>
          <a:p>
            <a:pPr marL="571500" indent="-571500" algn="l">
              <a:lnSpc>
                <a:spcPct val="200000"/>
              </a:lnSpc>
              <a:buFont typeface="Wingdings" pitchFamily="2" charset="2"/>
              <a:buChar char="v"/>
            </a:pPr>
            <a:r>
              <a:rPr lang="en-US" sz="3799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Early intervention can improve long-term outcomes </a:t>
            </a:r>
          </a:p>
          <a:p>
            <a:pPr marL="571500" indent="-571500" algn="l">
              <a:lnSpc>
                <a:spcPct val="200000"/>
              </a:lnSpc>
              <a:buFont typeface="Wingdings" pitchFamily="2" charset="2"/>
              <a:buChar char="v"/>
            </a:pPr>
            <a:endParaRPr lang="en-US" sz="3799" dirty="0">
              <a:solidFill>
                <a:srgbClr val="1C7378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231532" y="990600"/>
            <a:ext cx="9824937" cy="952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00"/>
              </a:lnSpc>
            </a:pPr>
            <a:r>
              <a:rPr lang="en-US" sz="7200" b="1" spc="60" dirty="0">
                <a:solidFill>
                  <a:srgbClr val="002060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CONCLUSION</a:t>
            </a:r>
          </a:p>
        </p:txBody>
      </p:sp>
      <p:sp>
        <p:nvSpPr>
          <p:cNvPr id="6" name="Freeform 6"/>
          <p:cNvSpPr/>
          <p:nvPr/>
        </p:nvSpPr>
        <p:spPr>
          <a:xfrm rot="10500000">
            <a:off x="-2524136" y="8477491"/>
            <a:ext cx="5893518" cy="5732786"/>
          </a:xfrm>
          <a:custGeom>
            <a:avLst/>
            <a:gdLst/>
            <a:ahLst/>
            <a:cxnLst/>
            <a:rect l="l" t="t" r="r" b="b"/>
            <a:pathLst>
              <a:path w="5893518" h="5732786">
                <a:moveTo>
                  <a:pt x="0" y="0"/>
                </a:moveTo>
                <a:lnTo>
                  <a:pt x="5893519" y="0"/>
                </a:lnTo>
                <a:lnTo>
                  <a:pt x="5893519" y="5732786"/>
                </a:lnTo>
                <a:lnTo>
                  <a:pt x="0" y="573278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5100000">
            <a:off x="14819493" y="-2463409"/>
            <a:ext cx="6429122" cy="6183646"/>
          </a:xfrm>
          <a:custGeom>
            <a:avLst/>
            <a:gdLst/>
            <a:ahLst/>
            <a:cxnLst/>
            <a:rect l="l" t="t" r="r" b="b"/>
            <a:pathLst>
              <a:path w="6429122" h="6183646">
                <a:moveTo>
                  <a:pt x="0" y="0"/>
                </a:moveTo>
                <a:lnTo>
                  <a:pt x="6429122" y="0"/>
                </a:lnTo>
                <a:lnTo>
                  <a:pt x="6429122" y="6183647"/>
                </a:lnTo>
                <a:lnTo>
                  <a:pt x="0" y="61836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49929" y="-194389"/>
            <a:ext cx="18537929" cy="10675779"/>
            <a:chOff x="0" y="0"/>
            <a:chExt cx="8036529" cy="462814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036529" cy="4628144"/>
            </a:xfrm>
            <a:custGeom>
              <a:avLst/>
              <a:gdLst/>
              <a:ahLst/>
              <a:cxnLst/>
              <a:rect l="l" t="t" r="r" b="b"/>
              <a:pathLst>
                <a:path w="8036529" h="4628144">
                  <a:moveTo>
                    <a:pt x="0" y="0"/>
                  </a:moveTo>
                  <a:lnTo>
                    <a:pt x="8036529" y="0"/>
                  </a:lnTo>
                  <a:lnTo>
                    <a:pt x="8036529" y="4628144"/>
                  </a:lnTo>
                  <a:lnTo>
                    <a:pt x="0" y="4628144"/>
                  </a:lnTo>
                  <a:close/>
                </a:path>
              </a:pathLst>
            </a:custGeom>
            <a:solidFill>
              <a:srgbClr val="CAE7E4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5601" y="2046924"/>
            <a:ext cx="17535659" cy="82400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51511" lvl="1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4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Ainsworth, M.D.S. et al. (1978) Patterns of attachment. Hillsdale: Erlbaum.</a:t>
            </a:r>
          </a:p>
          <a:p>
            <a:pPr marL="651511" lvl="1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4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Becker, S. (2007) “Global perspectives on children’s unpaid caregiving in the family,” Global Social Policy, 7(1), pp. 23–50. Available at: https://doi.org/10.1177/1468018107073892.</a:t>
            </a:r>
          </a:p>
          <a:p>
            <a:pPr marL="651511" lvl="1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4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Bowlby, J. (1969) Attachment and loss: Volume 1. London: Penguin.</a:t>
            </a:r>
          </a:p>
          <a:p>
            <a:pPr marL="651511" lvl="1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4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Bowlby, J. (1988) A secure base. London: Routledge.</a:t>
            </a:r>
          </a:p>
          <a:p>
            <a:pPr marL="651511" lvl="1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4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Bronfenbrenner, U. (1979) The ecology of human development. Harvard University Press.</a:t>
            </a:r>
          </a:p>
          <a:p>
            <a:pPr marL="651511" lvl="1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4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Howe, D. (2011) Attachment across the life course. London: Palgrave Macmillan.</a:t>
            </a:r>
          </a:p>
          <a:p>
            <a:pPr marL="651511" lvl="1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4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Joseph, S., </a:t>
            </a:r>
            <a:r>
              <a:rPr lang="en-US" sz="2400" dirty="0" err="1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Sempik</a:t>
            </a:r>
            <a:r>
              <a:rPr lang="en-US" sz="24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, J., Leu, A. and Becker, S. (2019) “Young Carers Research, Practice and Policy: An Overview and Critical Perspective on possible future directions,” Adolescent Research Review, 5(1), pp. 77–89. Available at: https://</a:t>
            </a:r>
            <a:r>
              <a:rPr lang="en-US" sz="2400" dirty="0" err="1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doi.org</a:t>
            </a:r>
            <a:r>
              <a:rPr lang="en-US" sz="24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/10.1007/s40894-019-00119-9.</a:t>
            </a:r>
          </a:p>
          <a:p>
            <a:pPr marL="651511" lvl="1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4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NICE (2021) Supporting young carers. Available at: https://</a:t>
            </a:r>
            <a:r>
              <a:rPr lang="en-US" sz="2400" dirty="0" err="1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www.nice.org.uk</a:t>
            </a:r>
            <a:endParaRPr lang="en-US" sz="2400" dirty="0">
              <a:solidFill>
                <a:srgbClr val="1C7378"/>
              </a:solidFill>
              <a:latin typeface="Proxima Nova"/>
              <a:ea typeface="Proxima Nova"/>
              <a:cs typeface="Proxima Nova"/>
              <a:sym typeface="Proxima Nova"/>
            </a:endParaRPr>
          </a:p>
          <a:p>
            <a:pPr marL="651511" lvl="1" indent="-457200" algn="l">
              <a:lnSpc>
                <a:spcPct val="150000"/>
              </a:lnSpc>
              <a:buFont typeface="Wingdings" pitchFamily="2" charset="2"/>
              <a:buChar char="v"/>
            </a:pPr>
            <a:r>
              <a:rPr lang="en-US" sz="24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Joseph, S., </a:t>
            </a:r>
            <a:r>
              <a:rPr lang="en-US" sz="2400" dirty="0" err="1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Sempik</a:t>
            </a:r>
            <a:r>
              <a:rPr lang="en-US" sz="24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, J., Leu, A. and Becker, S. (2019) “Young Carers Research, Practice and Policy: An Overview and Critical Perspective on possible future directions,” Adolescent Research Review, 5(1), pp. 77–89. Available at: https://</a:t>
            </a:r>
            <a:r>
              <a:rPr lang="en-US" sz="2400" dirty="0" err="1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doi.org</a:t>
            </a:r>
            <a:r>
              <a:rPr lang="en-US" sz="2400" dirty="0">
                <a:solidFill>
                  <a:srgbClr val="1C7378"/>
                </a:solidFill>
                <a:latin typeface="Proxima Nova"/>
                <a:ea typeface="Proxima Nova"/>
                <a:cs typeface="Proxima Nova"/>
                <a:sym typeface="Proxima Nova"/>
              </a:rPr>
              <a:t>/10.1007/s40894-019-00119-9.</a:t>
            </a:r>
          </a:p>
          <a:p>
            <a:pPr marL="651511" lvl="1" indent="-457200" algn="l">
              <a:lnSpc>
                <a:spcPct val="150000"/>
              </a:lnSpc>
              <a:buFont typeface="Wingdings" pitchFamily="2" charset="2"/>
              <a:buChar char="v"/>
            </a:pPr>
            <a:endParaRPr lang="en-US" sz="2400" dirty="0">
              <a:solidFill>
                <a:srgbClr val="1C7378"/>
              </a:solidFill>
              <a:latin typeface="Proxima Nova"/>
              <a:ea typeface="Proxima Nova"/>
              <a:cs typeface="Proxima Nova"/>
              <a:sym typeface="Proxima Nova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231531" y="612437"/>
            <a:ext cx="9824937" cy="952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500"/>
              </a:lnSpc>
            </a:pPr>
            <a:r>
              <a:rPr lang="en-US" sz="7200" b="1" spc="60" dirty="0">
                <a:solidFill>
                  <a:srgbClr val="002060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KEY REFERENCES</a:t>
            </a:r>
          </a:p>
        </p:txBody>
      </p:sp>
      <p:sp>
        <p:nvSpPr>
          <p:cNvPr id="7" name="Freeform 7"/>
          <p:cNvSpPr/>
          <p:nvPr/>
        </p:nvSpPr>
        <p:spPr>
          <a:xfrm rot="-5100000">
            <a:off x="14819493" y="-2463409"/>
            <a:ext cx="6429122" cy="6183646"/>
          </a:xfrm>
          <a:custGeom>
            <a:avLst/>
            <a:gdLst/>
            <a:ahLst/>
            <a:cxnLst/>
            <a:rect l="l" t="t" r="r" b="b"/>
            <a:pathLst>
              <a:path w="6429122" h="6183646">
                <a:moveTo>
                  <a:pt x="0" y="0"/>
                </a:moveTo>
                <a:lnTo>
                  <a:pt x="6429122" y="0"/>
                </a:lnTo>
                <a:lnTo>
                  <a:pt x="6429122" y="6183647"/>
                </a:lnTo>
                <a:lnTo>
                  <a:pt x="0" y="618364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730</Words>
  <Application>Microsoft Office PowerPoint</Application>
  <PresentationFormat>Custom</PresentationFormat>
  <Paragraphs>80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Proxima Nova</vt:lpstr>
      <vt:lpstr>Wingdings</vt:lpstr>
      <vt:lpstr>Aptos</vt:lpstr>
      <vt:lpstr>Proxima Nova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Critical Reflective Evaluation of a Complex Episode of Care in Mental Health Nursing Using Gibbs’ Reflective Cycle</dc:title>
  <dc:creator>Nuria  Muge Balde</dc:creator>
  <cp:lastModifiedBy>Nuria Muge Balde (2426749)</cp:lastModifiedBy>
  <cp:revision>5</cp:revision>
  <dcterms:created xsi:type="dcterms:W3CDTF">2006-08-16T00:00:00Z</dcterms:created>
  <dcterms:modified xsi:type="dcterms:W3CDTF">2026-04-16T10:15:44Z</dcterms:modified>
  <dc:identifier>DAHBbxY1sx0</dc:identifier>
</cp:coreProperties>
</file>