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0"/>
  </p:notesMasterIdLst>
  <p:sldIdLst>
    <p:sldId id="1364" r:id="rId2"/>
    <p:sldId id="1386" r:id="rId3"/>
    <p:sldId id="1406" r:id="rId4"/>
    <p:sldId id="1479" r:id="rId5"/>
    <p:sldId id="1409" r:id="rId6"/>
    <p:sldId id="1408" r:id="rId7"/>
    <p:sldId id="1407" r:id="rId8"/>
    <p:sldId id="1467" r:id="rId9"/>
    <p:sldId id="1387" r:id="rId10"/>
    <p:sldId id="1388" r:id="rId11"/>
    <p:sldId id="1390" r:id="rId12"/>
    <p:sldId id="1478" r:id="rId13"/>
    <p:sldId id="1389" r:id="rId14"/>
    <p:sldId id="1396" r:id="rId15"/>
    <p:sldId id="1391" r:id="rId16"/>
    <p:sldId id="1308" r:id="rId17"/>
    <p:sldId id="1401" r:id="rId18"/>
    <p:sldId id="1419" r:id="rId19"/>
    <p:sldId id="1392" r:id="rId20"/>
    <p:sldId id="1393" r:id="rId21"/>
    <p:sldId id="1394" r:id="rId22"/>
    <p:sldId id="1403" r:id="rId23"/>
    <p:sldId id="1475" r:id="rId24"/>
    <p:sldId id="1418" r:id="rId25"/>
    <p:sldId id="1476" r:id="rId26"/>
    <p:sldId id="1405" r:id="rId27"/>
    <p:sldId id="1481" r:id="rId28"/>
    <p:sldId id="1399"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466"/>
    <p:restoredTop sz="68663"/>
  </p:normalViewPr>
  <p:slideViewPr>
    <p:cSldViewPr snapToGrid="0" snapToObjects="1">
      <p:cViewPr varScale="1">
        <p:scale>
          <a:sx n="65" d="100"/>
          <a:sy n="65" d="100"/>
        </p:scale>
        <p:origin x="1464"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AB80FE-805C-E34B-859C-43ACA061E902}" type="datetimeFigureOut">
              <a:rPr lang="en-US" smtClean="0"/>
              <a:t>10/5/22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79B01D-8EA0-5E4C-AC29-729A7D87D32A}" type="slidenum">
              <a:rPr lang="en-US" smtClean="0"/>
              <a:t>‹#›</a:t>
            </a:fld>
            <a:endParaRPr lang="en-US"/>
          </a:p>
        </p:txBody>
      </p:sp>
    </p:spTree>
    <p:extLst>
      <p:ext uri="{BB962C8B-B14F-4D97-AF65-F5344CB8AC3E}">
        <p14:creationId xmlns:p14="http://schemas.microsoft.com/office/powerpoint/2010/main" val="23264854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A664776-2651-CC47-8364-6809BA6741CD}" type="slidenum">
              <a:rPr lang="en-US" smtClean="0"/>
              <a:t>1</a:t>
            </a:fld>
            <a:endParaRPr lang="en-US"/>
          </a:p>
        </p:txBody>
      </p:sp>
    </p:spTree>
    <p:extLst>
      <p:ext uri="{BB962C8B-B14F-4D97-AF65-F5344CB8AC3E}">
        <p14:creationId xmlns:p14="http://schemas.microsoft.com/office/powerpoint/2010/main" val="31852139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79B01D-8EA0-5E4C-AC29-729A7D87D32A}" type="slidenum">
              <a:rPr lang="en-US" smtClean="0"/>
              <a:t>2</a:t>
            </a:fld>
            <a:endParaRPr lang="en-US"/>
          </a:p>
        </p:txBody>
      </p:sp>
    </p:spTree>
    <p:extLst>
      <p:ext uri="{BB962C8B-B14F-4D97-AF65-F5344CB8AC3E}">
        <p14:creationId xmlns:p14="http://schemas.microsoft.com/office/powerpoint/2010/main" val="2578741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Dyma</a:t>
            </a:r>
            <a:r>
              <a:rPr lang="en-US" dirty="0"/>
              <a:t> </a:t>
            </a:r>
            <a:r>
              <a:rPr lang="en-US" dirty="0" err="1"/>
              <a:t>fersiwn</a:t>
            </a:r>
            <a:r>
              <a:rPr lang="en-US" dirty="0"/>
              <a:t> </a:t>
            </a:r>
            <a:r>
              <a:rPr lang="en-US" dirty="0" err="1"/>
              <a:t>Llywodraeth</a:t>
            </a:r>
            <a:r>
              <a:rPr lang="en-US" dirty="0"/>
              <a:t> </a:t>
            </a:r>
            <a:r>
              <a:rPr lang="en-US" dirty="0" err="1"/>
              <a:t>Cymru</a:t>
            </a:r>
            <a:r>
              <a:rPr lang="en-US" dirty="0"/>
              <a:t>.</a:t>
            </a:r>
          </a:p>
          <a:p>
            <a:r>
              <a:rPr lang="en-US" dirty="0" err="1"/>
              <a:t>Mae’r</a:t>
            </a:r>
            <a:r>
              <a:rPr lang="en-US" dirty="0"/>
              <a:t> </a:t>
            </a:r>
            <a:r>
              <a:rPr lang="en-US" dirty="0" err="1"/>
              <a:t>sgiliau</a:t>
            </a:r>
            <a:r>
              <a:rPr lang="en-US" dirty="0"/>
              <a:t> </a:t>
            </a:r>
            <a:r>
              <a:rPr lang="en-US" dirty="0" err="1"/>
              <a:t>ieithyddol</a:t>
            </a:r>
            <a:r>
              <a:rPr lang="en-US" dirty="0"/>
              <a:t> </a:t>
            </a:r>
            <a:r>
              <a:rPr lang="en-US" dirty="0" err="1"/>
              <a:t>yn</a:t>
            </a:r>
            <a:r>
              <a:rPr lang="en-US" dirty="0"/>
              <a:t> y </a:t>
            </a:r>
            <a:r>
              <a:rPr lang="en-US" dirty="0" err="1"/>
              <a:t>golofn</a:t>
            </a:r>
            <a:r>
              <a:rPr lang="en-US" dirty="0"/>
              <a:t> </a:t>
            </a:r>
            <a:r>
              <a:rPr lang="en-US" dirty="0" err="1"/>
              <a:t>gyntaf</a:t>
            </a:r>
            <a:r>
              <a:rPr lang="en-US" dirty="0"/>
              <a:t> </a:t>
            </a:r>
            <a:r>
              <a:rPr lang="en-US" dirty="0" err="1"/>
              <a:t>ar</a:t>
            </a:r>
            <a:r>
              <a:rPr lang="en-US" dirty="0"/>
              <a:t> y </a:t>
            </a:r>
            <a:r>
              <a:rPr lang="en-US" dirty="0" err="1"/>
              <a:t>chwith</a:t>
            </a:r>
            <a:r>
              <a:rPr lang="en-US" dirty="0"/>
              <a:t>.</a:t>
            </a:r>
          </a:p>
          <a:p>
            <a:r>
              <a:rPr lang="en-US" dirty="0" err="1"/>
              <a:t>Mae’r</a:t>
            </a:r>
            <a:r>
              <a:rPr lang="en-US" dirty="0"/>
              <a:t> </a:t>
            </a:r>
            <a:r>
              <a:rPr lang="en-US" dirty="0" err="1"/>
              <a:t>lefelau</a:t>
            </a:r>
            <a:r>
              <a:rPr lang="en-US" dirty="0"/>
              <a:t> </a:t>
            </a:r>
            <a:r>
              <a:rPr lang="en-US" dirty="0" err="1"/>
              <a:t>ieithyddol</a:t>
            </a:r>
            <a:r>
              <a:rPr lang="en-US" dirty="0"/>
              <a:t> </a:t>
            </a:r>
            <a:r>
              <a:rPr lang="en-US" dirty="0" err="1"/>
              <a:t>ar</a:t>
            </a:r>
            <a:r>
              <a:rPr lang="en-US" dirty="0"/>
              <a:t> draws ben </a:t>
            </a:r>
            <a:r>
              <a:rPr lang="en-US" dirty="0" err="1"/>
              <a:t>uchaf</a:t>
            </a:r>
            <a:r>
              <a:rPr lang="en-US" dirty="0"/>
              <a:t> y </a:t>
            </a:r>
            <a:r>
              <a:rPr lang="en-US" dirty="0" err="1"/>
              <a:t>tabl</a:t>
            </a:r>
            <a:r>
              <a:rPr lang="en-US" dirty="0"/>
              <a:t> – </a:t>
            </a:r>
            <a:r>
              <a:rPr lang="en-US" dirty="0" err="1"/>
              <a:t>maen</a:t>
            </a:r>
            <a:r>
              <a:rPr lang="en-US" dirty="0"/>
              <a:t> </a:t>
            </a:r>
            <a:r>
              <a:rPr lang="en-US" dirty="0" err="1"/>
              <a:t>nhw’n</a:t>
            </a:r>
            <a:r>
              <a:rPr lang="en-US" dirty="0"/>
              <a:t> </a:t>
            </a:r>
            <a:r>
              <a:rPr lang="en-US" dirty="0" err="1"/>
              <a:t>lefelau</a:t>
            </a:r>
            <a:r>
              <a:rPr lang="en-US" dirty="0"/>
              <a:t> </a:t>
            </a:r>
            <a:r>
              <a:rPr lang="en-US" dirty="0" err="1"/>
              <a:t>sy</a:t>
            </a:r>
            <a:r>
              <a:rPr lang="en-US" dirty="0"/>
              <a:t>’’n </a:t>
            </a:r>
            <a:r>
              <a:rPr lang="en-US" dirty="0" err="1"/>
              <a:t>cael</a:t>
            </a:r>
            <a:r>
              <a:rPr lang="en-US" dirty="0"/>
              <a:t> </a:t>
            </a:r>
            <a:r>
              <a:rPr lang="en-US" dirty="0" err="1"/>
              <a:t>eu</a:t>
            </a:r>
            <a:r>
              <a:rPr lang="en-US" dirty="0"/>
              <a:t> </a:t>
            </a:r>
            <a:r>
              <a:rPr lang="en-US" dirty="0" err="1"/>
              <a:t>cydnabod</a:t>
            </a:r>
            <a:r>
              <a:rPr lang="en-US" dirty="0"/>
              <a:t> </a:t>
            </a:r>
            <a:r>
              <a:rPr lang="en-US" dirty="0" err="1"/>
              <a:t>yn</a:t>
            </a:r>
            <a:r>
              <a:rPr lang="en-US" dirty="0"/>
              <a:t> y </a:t>
            </a:r>
            <a:r>
              <a:rPr lang="en-US" dirty="0" err="1"/>
              <a:t>maes</a:t>
            </a:r>
            <a:r>
              <a:rPr lang="en-US" dirty="0"/>
              <a:t> ‘</a:t>
            </a:r>
            <a:r>
              <a:rPr lang="en-US" dirty="0" err="1"/>
              <a:t>Dysgu</a:t>
            </a:r>
            <a:r>
              <a:rPr lang="en-US" dirty="0"/>
              <a:t> </a:t>
            </a:r>
            <a:r>
              <a:rPr lang="en-US" dirty="0" err="1"/>
              <a:t>Cymraeg</a:t>
            </a:r>
            <a:r>
              <a:rPr lang="en-US" dirty="0"/>
              <a:t>’.</a:t>
            </a:r>
          </a:p>
          <a:p>
            <a:r>
              <a:rPr lang="en-US" dirty="0"/>
              <a:t>Mae </a:t>
            </a:r>
            <a:r>
              <a:rPr lang="en-US" dirty="0" err="1"/>
              <a:t>disgrifiad</a:t>
            </a:r>
            <a:r>
              <a:rPr lang="en-US" dirty="0"/>
              <a:t> </a:t>
            </a:r>
            <a:r>
              <a:rPr lang="en-US" dirty="0" err="1"/>
              <a:t>yn</a:t>
            </a:r>
            <a:r>
              <a:rPr lang="en-US" dirty="0"/>
              <a:t> </a:t>
            </a:r>
            <a:r>
              <a:rPr lang="en-US" dirty="0" err="1"/>
              <a:t>cydfynd</a:t>
            </a:r>
            <a:r>
              <a:rPr lang="en-US" dirty="0"/>
              <a:t> </a:t>
            </a:r>
            <a:r>
              <a:rPr lang="en-US" dirty="0" err="1"/>
              <a:t>â</a:t>
            </a:r>
            <a:r>
              <a:rPr lang="en-US" dirty="0"/>
              <a:t> </a:t>
            </a:r>
            <a:r>
              <a:rPr lang="en-US" dirty="0" err="1"/>
              <a:t>phob</a:t>
            </a:r>
            <a:r>
              <a:rPr lang="en-US" dirty="0"/>
              <a:t> </a:t>
            </a:r>
            <a:r>
              <a:rPr lang="en-US" dirty="0" err="1"/>
              <a:t>sgil</a:t>
            </a:r>
            <a:r>
              <a:rPr lang="en-US" dirty="0"/>
              <a:t> a </a:t>
            </a:r>
            <a:r>
              <a:rPr lang="en-US" dirty="0" err="1"/>
              <a:t>phob</a:t>
            </a:r>
            <a:r>
              <a:rPr lang="en-US" dirty="0"/>
              <a:t> </a:t>
            </a:r>
            <a:r>
              <a:rPr lang="en-US" dirty="0" err="1"/>
              <a:t>lefel</a:t>
            </a:r>
            <a:r>
              <a:rPr lang="en-US" dirty="0"/>
              <a:t>.</a:t>
            </a:r>
          </a:p>
        </p:txBody>
      </p:sp>
      <p:sp>
        <p:nvSpPr>
          <p:cNvPr id="4" name="Slide Number Placeholder 3"/>
          <p:cNvSpPr>
            <a:spLocks noGrp="1"/>
          </p:cNvSpPr>
          <p:nvPr>
            <p:ph type="sldNum" sz="quarter" idx="5"/>
          </p:nvPr>
        </p:nvSpPr>
        <p:spPr/>
        <p:txBody>
          <a:bodyPr/>
          <a:lstStyle/>
          <a:p>
            <a:fld id="{B879B01D-8EA0-5E4C-AC29-729A7D87D32A}" type="slidenum">
              <a:rPr lang="en-US" smtClean="0"/>
              <a:t>3</a:t>
            </a:fld>
            <a:endParaRPr lang="en-US"/>
          </a:p>
        </p:txBody>
      </p:sp>
    </p:spTree>
    <p:extLst>
      <p:ext uri="{BB962C8B-B14F-4D97-AF65-F5344CB8AC3E}">
        <p14:creationId xmlns:p14="http://schemas.microsoft.com/office/powerpoint/2010/main" val="25439124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Rydym yn ffodus, yn y Brifysgol, bod y Fframwaith wedi cael ei awduro yma gan dîm Rhagoriaith ac felly mae gennym y fersiwn wreiddiol ar gael i chi ei weld.  </a:t>
            </a:r>
          </a:p>
          <a:p>
            <a:r>
              <a:rPr lang="cy-GB" dirty="0"/>
              <a:t>Mae’r disgrifiadau lefel yr un peth ond yn ychwanegol mae’r golofn ar yr ochr dde – mae’n rhoi mwy o gig ar yr asgwrn.</a:t>
            </a:r>
          </a:p>
        </p:txBody>
      </p:sp>
      <p:sp>
        <p:nvSpPr>
          <p:cNvPr id="4" name="Slide Number Placeholder 3"/>
          <p:cNvSpPr>
            <a:spLocks noGrp="1"/>
          </p:cNvSpPr>
          <p:nvPr>
            <p:ph type="sldNum" sz="quarter" idx="5"/>
          </p:nvPr>
        </p:nvSpPr>
        <p:spPr/>
        <p:txBody>
          <a:bodyPr/>
          <a:lstStyle/>
          <a:p>
            <a:fld id="{B879B01D-8EA0-5E4C-AC29-729A7D87D32A}" type="slidenum">
              <a:rPr lang="en-US" smtClean="0"/>
              <a:t>4</a:t>
            </a:fld>
            <a:endParaRPr lang="en-US"/>
          </a:p>
        </p:txBody>
      </p:sp>
    </p:spTree>
    <p:extLst>
      <p:ext uri="{BB962C8B-B14F-4D97-AF65-F5344CB8AC3E}">
        <p14:creationId xmlns:p14="http://schemas.microsoft.com/office/powerpoint/2010/main" val="24375310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Grwpiau</a:t>
            </a:r>
            <a:r>
              <a:rPr lang="en-US" dirty="0"/>
              <a:t> </a:t>
            </a:r>
            <a:r>
              <a:rPr lang="en-US" dirty="0" err="1"/>
              <a:t>Cyfrwng</a:t>
            </a:r>
            <a:r>
              <a:rPr lang="en-US" dirty="0"/>
              <a:t> </a:t>
            </a:r>
            <a:r>
              <a:rPr lang="en-US" dirty="0" err="1"/>
              <a:t>Cymraeg</a:t>
            </a:r>
            <a:r>
              <a:rPr lang="en-US" dirty="0"/>
              <a:t> </a:t>
            </a:r>
            <a:r>
              <a:rPr lang="en-US" dirty="0" err="1"/>
              <a:t>i</a:t>
            </a:r>
            <a:r>
              <a:rPr lang="en-US" dirty="0"/>
              <a:t> </a:t>
            </a:r>
            <a:r>
              <a:rPr lang="en-US" dirty="0" err="1"/>
              <a:t>anelu</a:t>
            </a:r>
            <a:r>
              <a:rPr lang="en-US" dirty="0"/>
              <a:t> am </a:t>
            </a:r>
            <a:r>
              <a:rPr lang="en-US" dirty="0" err="1"/>
              <a:t>lefelau</a:t>
            </a:r>
            <a:r>
              <a:rPr lang="en-US" dirty="0"/>
              <a:t> UWCH a HYFEDREDD</a:t>
            </a:r>
          </a:p>
        </p:txBody>
      </p:sp>
      <p:sp>
        <p:nvSpPr>
          <p:cNvPr id="4" name="Slide Number Placeholder 3"/>
          <p:cNvSpPr>
            <a:spLocks noGrp="1"/>
          </p:cNvSpPr>
          <p:nvPr>
            <p:ph type="sldNum" sz="quarter" idx="5"/>
          </p:nvPr>
        </p:nvSpPr>
        <p:spPr/>
        <p:txBody>
          <a:bodyPr/>
          <a:lstStyle/>
          <a:p>
            <a:fld id="{B879B01D-8EA0-5E4C-AC29-729A7D87D32A}" type="slidenum">
              <a:rPr lang="en-US" smtClean="0"/>
              <a:t>5</a:t>
            </a:fld>
            <a:endParaRPr lang="en-US"/>
          </a:p>
        </p:txBody>
      </p:sp>
    </p:spTree>
    <p:extLst>
      <p:ext uri="{BB962C8B-B14F-4D97-AF65-F5344CB8AC3E}">
        <p14:creationId xmlns:p14="http://schemas.microsoft.com/office/powerpoint/2010/main" val="41434502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79B01D-8EA0-5E4C-AC29-729A7D87D32A}" type="slidenum">
              <a:rPr lang="en-US" smtClean="0"/>
              <a:t>6</a:t>
            </a:fld>
            <a:endParaRPr lang="en-US"/>
          </a:p>
        </p:txBody>
      </p:sp>
    </p:spTree>
    <p:extLst>
      <p:ext uri="{BB962C8B-B14F-4D97-AF65-F5344CB8AC3E}">
        <p14:creationId xmlns:p14="http://schemas.microsoft.com/office/powerpoint/2010/main" val="29882333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Bydd</a:t>
            </a:r>
            <a:r>
              <a:rPr lang="en-US" dirty="0"/>
              <a:t> </a:t>
            </a:r>
            <a:r>
              <a:rPr lang="en-US" dirty="0" err="1"/>
              <a:t>pob</a:t>
            </a:r>
            <a:r>
              <a:rPr lang="en-US" dirty="0"/>
              <a:t> </a:t>
            </a:r>
            <a:r>
              <a:rPr lang="en-US" dirty="0" err="1"/>
              <a:t>myfyriwr</a:t>
            </a:r>
            <a:r>
              <a:rPr lang="en-US" dirty="0"/>
              <a:t> </a:t>
            </a:r>
            <a:r>
              <a:rPr lang="en-US" dirty="0" err="1"/>
              <a:t>yn</a:t>
            </a:r>
            <a:r>
              <a:rPr lang="en-US" dirty="0"/>
              <a:t> </a:t>
            </a:r>
            <a:r>
              <a:rPr lang="en-US" dirty="0" err="1"/>
              <a:t>derbyn</a:t>
            </a:r>
            <a:r>
              <a:rPr lang="en-US" dirty="0"/>
              <a:t> </a:t>
            </a:r>
            <a:r>
              <a:rPr lang="en-US" dirty="0" err="1"/>
              <a:t>lefel</a:t>
            </a:r>
            <a:r>
              <a:rPr lang="en-US" dirty="0"/>
              <a:t> am bob </a:t>
            </a:r>
            <a:r>
              <a:rPr lang="en-US" dirty="0" err="1"/>
              <a:t>sgil</a:t>
            </a:r>
            <a:r>
              <a:rPr lang="en-US" dirty="0"/>
              <a:t> </a:t>
            </a:r>
            <a:r>
              <a:rPr lang="en-US" dirty="0" err="1"/>
              <a:t>iaith</a:t>
            </a:r>
            <a:r>
              <a:rPr lang="en-US" dirty="0"/>
              <a:t> – </a:t>
            </a:r>
            <a:r>
              <a:rPr lang="en-US" dirty="0" err="1"/>
              <a:t>Llafar</a:t>
            </a:r>
            <a:r>
              <a:rPr lang="en-US" dirty="0"/>
              <a:t>, </a:t>
            </a:r>
            <a:r>
              <a:rPr lang="en-US" dirty="0" err="1"/>
              <a:t>Gwrando</a:t>
            </a:r>
            <a:r>
              <a:rPr lang="en-US" dirty="0"/>
              <a:t>, </a:t>
            </a:r>
            <a:r>
              <a:rPr lang="en-US" dirty="0" err="1"/>
              <a:t>Darllen</a:t>
            </a:r>
            <a:r>
              <a:rPr lang="en-US" dirty="0"/>
              <a:t> ac </a:t>
            </a:r>
            <a:r>
              <a:rPr lang="en-US" dirty="0" err="1"/>
              <a:t>Ysgrifennu</a:t>
            </a:r>
            <a:r>
              <a:rPr lang="en-US" dirty="0"/>
              <a:t> OND </a:t>
            </a:r>
            <a:r>
              <a:rPr lang="en-US" dirty="0" err="1"/>
              <a:t>mae’n</a:t>
            </a:r>
            <a:r>
              <a:rPr lang="en-US" dirty="0"/>
              <a:t> </a:t>
            </a:r>
            <a:r>
              <a:rPr lang="en-US" dirty="0" err="1"/>
              <a:t>rhaid</a:t>
            </a:r>
            <a:r>
              <a:rPr lang="en-US" dirty="0"/>
              <a:t> bod </a:t>
            </a:r>
            <a:r>
              <a:rPr lang="en-US" dirty="0" err="1"/>
              <a:t>digon</a:t>
            </a:r>
            <a:r>
              <a:rPr lang="en-US" dirty="0"/>
              <a:t> o </a:t>
            </a:r>
            <a:r>
              <a:rPr lang="en-US" dirty="0" err="1"/>
              <a:t>dystiolaeth</a:t>
            </a:r>
            <a:r>
              <a:rPr lang="en-US" dirty="0"/>
              <a:t> </a:t>
            </a:r>
            <a:r>
              <a:rPr lang="en-US" dirty="0" err="1"/>
              <a:t>ar</a:t>
            </a:r>
            <a:r>
              <a:rPr lang="en-US" dirty="0"/>
              <a:t> </a:t>
            </a:r>
            <a:r>
              <a:rPr lang="en-US" dirty="0" err="1"/>
              <a:t>gael</a:t>
            </a:r>
            <a:r>
              <a:rPr lang="en-US" dirty="0"/>
              <a:t> </a:t>
            </a:r>
            <a:r>
              <a:rPr lang="en-US" dirty="0" err="1"/>
              <a:t>er</a:t>
            </a:r>
            <a:r>
              <a:rPr lang="en-US" dirty="0"/>
              <a:t> </a:t>
            </a:r>
            <a:r>
              <a:rPr lang="en-US" dirty="0" err="1"/>
              <a:t>mwyn</a:t>
            </a:r>
            <a:r>
              <a:rPr lang="en-US" dirty="0"/>
              <a:t> </a:t>
            </a:r>
            <a:r>
              <a:rPr lang="en-US" dirty="0" err="1"/>
              <a:t>medru</a:t>
            </a:r>
            <a:r>
              <a:rPr lang="en-US" dirty="0"/>
              <a:t> </a:t>
            </a:r>
            <a:r>
              <a:rPr lang="en-US" dirty="0" err="1"/>
              <a:t>rhannu</a:t>
            </a:r>
            <a:r>
              <a:rPr lang="en-US" dirty="0"/>
              <a:t> </a:t>
            </a:r>
            <a:r>
              <a:rPr lang="en-US" dirty="0" err="1"/>
              <a:t>lefel</a:t>
            </a:r>
            <a:r>
              <a:rPr lang="en-US" dirty="0"/>
              <a:t>.  </a:t>
            </a:r>
          </a:p>
          <a:p>
            <a:endParaRPr lang="en-US" dirty="0"/>
          </a:p>
          <a:p>
            <a:r>
              <a:rPr lang="en-US" dirty="0" err="1"/>
              <a:t>Ond</a:t>
            </a:r>
            <a:r>
              <a:rPr lang="en-US" dirty="0"/>
              <a:t> </a:t>
            </a:r>
            <a:r>
              <a:rPr lang="en-US" dirty="0" err="1"/>
              <a:t>hefyd</a:t>
            </a:r>
            <a:r>
              <a:rPr lang="en-US" dirty="0"/>
              <a:t> </a:t>
            </a:r>
            <a:r>
              <a:rPr lang="en-US" dirty="0" err="1"/>
              <a:t>mae</a:t>
            </a:r>
            <a:r>
              <a:rPr lang="en-US" dirty="0"/>
              <a:t> </a:t>
            </a:r>
            <a:r>
              <a:rPr lang="en-US" dirty="0" err="1"/>
              <a:t>angen</a:t>
            </a:r>
            <a:r>
              <a:rPr lang="en-US" dirty="0"/>
              <a:t> </a:t>
            </a:r>
            <a:r>
              <a:rPr lang="en-US" dirty="0" err="1"/>
              <a:t>rjoi</a:t>
            </a:r>
            <a:r>
              <a:rPr lang="en-US" dirty="0"/>
              <a:t> </a:t>
            </a:r>
            <a:r>
              <a:rPr lang="en-US" dirty="0" err="1"/>
              <a:t>lefel</a:t>
            </a:r>
            <a:r>
              <a:rPr lang="en-US" dirty="0"/>
              <a:t> am </a:t>
            </a:r>
            <a:r>
              <a:rPr lang="en-US" dirty="0" err="1"/>
              <a:t>eich</a:t>
            </a:r>
            <a:r>
              <a:rPr lang="en-US" dirty="0"/>
              <a:t> </a:t>
            </a:r>
            <a:r>
              <a:rPr lang="en-US" dirty="0" err="1"/>
              <a:t>gallu</a:t>
            </a:r>
            <a:r>
              <a:rPr lang="en-US" dirty="0"/>
              <a:t> </a:t>
            </a:r>
            <a:r>
              <a:rPr lang="en-US" dirty="0" err="1"/>
              <a:t>i</a:t>
            </a:r>
            <a:r>
              <a:rPr lang="en-US" dirty="0"/>
              <a:t> </a:t>
            </a:r>
            <a:r>
              <a:rPr lang="en-US" dirty="0" err="1"/>
              <a:t>addysgu</a:t>
            </a:r>
            <a:r>
              <a:rPr lang="en-US" dirty="0"/>
              <a:t> a </a:t>
            </a:r>
            <a:r>
              <a:rPr lang="en-US" dirty="0" err="1"/>
              <a:t>dysgu</a:t>
            </a:r>
            <a:r>
              <a:rPr lang="en-US" dirty="0"/>
              <a:t> </a:t>
            </a:r>
            <a:r>
              <a:rPr lang="en-US" dirty="0" err="1"/>
              <a:t>iaith</a:t>
            </a:r>
            <a:r>
              <a:rPr lang="en-US" dirty="0"/>
              <a:t> </a:t>
            </a:r>
            <a:r>
              <a:rPr lang="en-US" dirty="0" err="1"/>
              <a:t>ar</a:t>
            </a:r>
            <a:r>
              <a:rPr lang="en-US" dirty="0"/>
              <a:t> </a:t>
            </a:r>
            <a:r>
              <a:rPr lang="en-US" dirty="0" err="1"/>
              <a:t>lawr</a:t>
            </a:r>
            <a:r>
              <a:rPr lang="en-US" dirty="0"/>
              <a:t> y </a:t>
            </a:r>
            <a:r>
              <a:rPr lang="en-US" dirty="0" err="1"/>
              <a:t>dosbarth</a:t>
            </a:r>
            <a:r>
              <a:rPr lang="en-US" dirty="0"/>
              <a:t>.  Un </a:t>
            </a:r>
            <a:r>
              <a:rPr lang="en-US" dirty="0" err="1"/>
              <a:t>o’r</a:t>
            </a:r>
            <a:r>
              <a:rPr lang="en-US" dirty="0"/>
              <a:t> </a:t>
            </a:r>
            <a:r>
              <a:rPr lang="en-US" dirty="0" err="1"/>
              <a:t>ffyrdd</a:t>
            </a:r>
            <a:r>
              <a:rPr lang="en-US" dirty="0"/>
              <a:t> </a:t>
            </a:r>
            <a:r>
              <a:rPr lang="en-US" dirty="0" err="1"/>
              <a:t>gorau</a:t>
            </a:r>
            <a:r>
              <a:rPr lang="en-US" dirty="0"/>
              <a:t> o </a:t>
            </a:r>
            <a:r>
              <a:rPr lang="en-US" dirty="0" err="1"/>
              <a:t>asesu</a:t>
            </a:r>
            <a:r>
              <a:rPr lang="en-US" dirty="0"/>
              <a:t> </a:t>
            </a:r>
            <a:r>
              <a:rPr lang="en-US" dirty="0" err="1"/>
              <a:t>hyn</a:t>
            </a:r>
            <a:r>
              <a:rPr lang="en-US" dirty="0"/>
              <a:t> </a:t>
            </a:r>
            <a:r>
              <a:rPr lang="en-US" dirty="0" err="1"/>
              <a:t>ydy</a:t>
            </a:r>
            <a:r>
              <a:rPr lang="en-US" dirty="0"/>
              <a:t> </a:t>
            </a:r>
            <a:r>
              <a:rPr lang="en-US" dirty="0" err="1"/>
              <a:t>drwy</a:t>
            </a:r>
            <a:r>
              <a:rPr lang="en-US" dirty="0"/>
              <a:t> </a:t>
            </a:r>
            <a:r>
              <a:rPr lang="en-US" dirty="0" err="1"/>
              <a:t>recordio</a:t>
            </a:r>
            <a:r>
              <a:rPr lang="en-US" dirty="0"/>
              <a:t> </a:t>
            </a:r>
            <a:r>
              <a:rPr lang="en-US" dirty="0" err="1"/>
              <a:t>sesiwn</a:t>
            </a:r>
            <a:r>
              <a:rPr lang="en-US" dirty="0"/>
              <a:t> o </a:t>
            </a:r>
            <a:r>
              <a:rPr lang="en-US" dirty="0" err="1"/>
              <a:t>wers</a:t>
            </a:r>
            <a:r>
              <a:rPr lang="en-US" dirty="0"/>
              <a:t> </a:t>
            </a:r>
            <a:r>
              <a:rPr lang="en-US" dirty="0" err="1"/>
              <a:t>yn</a:t>
            </a:r>
            <a:r>
              <a:rPr lang="en-US" dirty="0"/>
              <a:t> </a:t>
            </a:r>
            <a:r>
              <a:rPr lang="en-US" dirty="0" err="1"/>
              <a:t>cael</a:t>
            </a:r>
            <a:r>
              <a:rPr lang="en-US" dirty="0"/>
              <a:t> </a:t>
            </a:r>
            <a:r>
              <a:rPr lang="en-US" dirty="0" err="1"/>
              <a:t>eu</a:t>
            </a:r>
            <a:r>
              <a:rPr lang="en-US" dirty="0"/>
              <a:t> </a:t>
            </a:r>
            <a:r>
              <a:rPr lang="en-US" dirty="0" err="1"/>
              <a:t>haddysgu</a:t>
            </a:r>
            <a:r>
              <a:rPr lang="en-US" dirty="0"/>
              <a:t> </a:t>
            </a:r>
            <a:r>
              <a:rPr lang="en-US" dirty="0" err="1"/>
              <a:t>ar</a:t>
            </a:r>
            <a:r>
              <a:rPr lang="en-US" dirty="0"/>
              <a:t> </a:t>
            </a:r>
            <a:r>
              <a:rPr lang="en-US" dirty="0" err="1"/>
              <a:t>lawr</a:t>
            </a:r>
            <a:r>
              <a:rPr lang="en-US" dirty="0"/>
              <a:t> </a:t>
            </a:r>
            <a:r>
              <a:rPr lang="en-US" dirty="0" err="1"/>
              <a:t>dosbarth</a:t>
            </a:r>
            <a:r>
              <a:rPr lang="en-US" dirty="0"/>
              <a:t>.</a:t>
            </a:r>
          </a:p>
        </p:txBody>
      </p:sp>
      <p:sp>
        <p:nvSpPr>
          <p:cNvPr id="4" name="Slide Number Placeholder 3"/>
          <p:cNvSpPr>
            <a:spLocks noGrp="1"/>
          </p:cNvSpPr>
          <p:nvPr>
            <p:ph type="sldNum" sz="quarter" idx="5"/>
          </p:nvPr>
        </p:nvSpPr>
        <p:spPr/>
        <p:txBody>
          <a:bodyPr/>
          <a:lstStyle/>
          <a:p>
            <a:fld id="{B879B01D-8EA0-5E4C-AC29-729A7D87D32A}" type="slidenum">
              <a:rPr lang="en-US" smtClean="0"/>
              <a:t>7</a:t>
            </a:fld>
            <a:endParaRPr lang="en-US"/>
          </a:p>
        </p:txBody>
      </p:sp>
    </p:spTree>
    <p:extLst>
      <p:ext uri="{BB962C8B-B14F-4D97-AF65-F5344CB8AC3E}">
        <p14:creationId xmlns:p14="http://schemas.microsoft.com/office/powerpoint/2010/main" val="16885937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79B01D-8EA0-5E4C-AC29-729A7D87D32A}" type="slidenum">
              <a:rPr lang="en-US" smtClean="0"/>
              <a:t>8</a:t>
            </a:fld>
            <a:endParaRPr lang="en-US"/>
          </a:p>
        </p:txBody>
      </p:sp>
    </p:spTree>
    <p:extLst>
      <p:ext uri="{BB962C8B-B14F-4D97-AF65-F5344CB8AC3E}">
        <p14:creationId xmlns:p14="http://schemas.microsoft.com/office/powerpoint/2010/main" val="19297024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Down the left hand side the language skills.</a:t>
            </a:r>
          </a:p>
          <a:p>
            <a:r>
              <a:rPr lang="en-US" dirty="0"/>
              <a:t>The language levels are across the top part of the table – these are levels used in Wales when referring to language acquisition.</a:t>
            </a:r>
          </a:p>
          <a:p>
            <a:endParaRPr lang="en-US" dirty="0"/>
          </a:p>
          <a:p>
            <a:r>
              <a:rPr lang="en-US" dirty="0"/>
              <a:t>Notice that there is one level specifically for Initial Teaching Education – PRE ENTRY,  because we do have student-teachers who have had no experience at all of the Welsh language.</a:t>
            </a:r>
          </a:p>
        </p:txBody>
      </p:sp>
      <p:sp>
        <p:nvSpPr>
          <p:cNvPr id="4" name="Slide Number Placeholder 3"/>
          <p:cNvSpPr>
            <a:spLocks noGrp="1"/>
          </p:cNvSpPr>
          <p:nvPr>
            <p:ph type="sldNum" sz="quarter" idx="5"/>
          </p:nvPr>
        </p:nvSpPr>
        <p:spPr/>
        <p:txBody>
          <a:bodyPr/>
          <a:lstStyle/>
          <a:p>
            <a:fld id="{B879B01D-8EA0-5E4C-AC29-729A7D87D32A}" type="slidenum">
              <a:rPr lang="en-US" smtClean="0"/>
              <a:t>9</a:t>
            </a:fld>
            <a:endParaRPr lang="en-US"/>
          </a:p>
        </p:txBody>
      </p:sp>
    </p:spTree>
    <p:extLst>
      <p:ext uri="{BB962C8B-B14F-4D97-AF65-F5344CB8AC3E}">
        <p14:creationId xmlns:p14="http://schemas.microsoft.com/office/powerpoint/2010/main" val="37558904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Maybe, you noticed on the previous slide that it said “Welsh Government version”.  In Trinity St David’s we have the added bonus that the Welsh Language Competency Framework was written here on campus at Trinity St David’s by </a:t>
            </a:r>
            <a:r>
              <a:rPr lang="en-US" dirty="0" err="1"/>
              <a:t>Rhagoriaith</a:t>
            </a:r>
            <a:r>
              <a:rPr lang="en-US" dirty="0"/>
              <a:t> (the University’s Language Services Centre).</a:t>
            </a:r>
          </a:p>
          <a:p>
            <a:endParaRPr lang="en-US" dirty="0"/>
          </a:p>
          <a:p>
            <a:r>
              <a:rPr lang="en-US" dirty="0"/>
              <a:t>We have shared this version with you as well because there is an extra useful column where they can see examples of how you can use Welsh in class within your level of ability.</a:t>
            </a:r>
          </a:p>
        </p:txBody>
      </p:sp>
      <p:sp>
        <p:nvSpPr>
          <p:cNvPr id="4" name="Slide Number Placeholder 3"/>
          <p:cNvSpPr>
            <a:spLocks noGrp="1"/>
          </p:cNvSpPr>
          <p:nvPr>
            <p:ph type="sldNum" sz="quarter" idx="5"/>
          </p:nvPr>
        </p:nvSpPr>
        <p:spPr/>
        <p:txBody>
          <a:bodyPr/>
          <a:lstStyle/>
          <a:p>
            <a:fld id="{B879B01D-8EA0-5E4C-AC29-729A7D87D32A}" type="slidenum">
              <a:rPr lang="en-US" smtClean="0"/>
              <a:t>10</a:t>
            </a:fld>
            <a:endParaRPr lang="en-US"/>
          </a:p>
        </p:txBody>
      </p:sp>
    </p:spTree>
    <p:extLst>
      <p:ext uri="{BB962C8B-B14F-4D97-AF65-F5344CB8AC3E}">
        <p14:creationId xmlns:p14="http://schemas.microsoft.com/office/powerpoint/2010/main" val="40956138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of these skills are at Foundation level.</a:t>
            </a:r>
          </a:p>
        </p:txBody>
      </p:sp>
      <p:sp>
        <p:nvSpPr>
          <p:cNvPr id="4" name="Slide Number Placeholder 3"/>
          <p:cNvSpPr>
            <a:spLocks noGrp="1"/>
          </p:cNvSpPr>
          <p:nvPr>
            <p:ph type="sldNum" sz="quarter" idx="5"/>
          </p:nvPr>
        </p:nvSpPr>
        <p:spPr/>
        <p:txBody>
          <a:bodyPr/>
          <a:lstStyle/>
          <a:p>
            <a:fld id="{B879B01D-8EA0-5E4C-AC29-729A7D87D32A}" type="slidenum">
              <a:rPr lang="en-US" smtClean="0"/>
              <a:t>11</a:t>
            </a:fld>
            <a:endParaRPr lang="en-US"/>
          </a:p>
        </p:txBody>
      </p:sp>
    </p:spTree>
    <p:extLst>
      <p:ext uri="{BB962C8B-B14F-4D97-AF65-F5344CB8AC3E}">
        <p14:creationId xmlns:p14="http://schemas.microsoft.com/office/powerpoint/2010/main" val="9380848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of these skills are at Intermediate level.</a:t>
            </a:r>
          </a:p>
        </p:txBody>
      </p:sp>
      <p:sp>
        <p:nvSpPr>
          <p:cNvPr id="4" name="Slide Number Placeholder 3"/>
          <p:cNvSpPr>
            <a:spLocks noGrp="1"/>
          </p:cNvSpPr>
          <p:nvPr>
            <p:ph type="sldNum" sz="quarter" idx="5"/>
          </p:nvPr>
        </p:nvSpPr>
        <p:spPr/>
        <p:txBody>
          <a:bodyPr/>
          <a:lstStyle/>
          <a:p>
            <a:fld id="{B879B01D-8EA0-5E4C-AC29-729A7D87D32A}" type="slidenum">
              <a:rPr lang="en-US" smtClean="0"/>
              <a:t>12</a:t>
            </a:fld>
            <a:endParaRPr lang="en-US"/>
          </a:p>
        </p:txBody>
      </p:sp>
    </p:spTree>
    <p:extLst>
      <p:ext uri="{BB962C8B-B14F-4D97-AF65-F5344CB8AC3E}">
        <p14:creationId xmlns:p14="http://schemas.microsoft.com/office/powerpoint/2010/main" val="39942355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the beginning I mentioned that all student will be given a level for all 4 language skills AND for their “Teaching and Learning” skills – these levels are here again with descriptions for each level. </a:t>
            </a:r>
          </a:p>
        </p:txBody>
      </p:sp>
      <p:sp>
        <p:nvSpPr>
          <p:cNvPr id="4" name="Slide Number Placeholder 3"/>
          <p:cNvSpPr>
            <a:spLocks noGrp="1"/>
          </p:cNvSpPr>
          <p:nvPr>
            <p:ph type="sldNum" sz="quarter" idx="5"/>
          </p:nvPr>
        </p:nvSpPr>
        <p:spPr/>
        <p:txBody>
          <a:bodyPr/>
          <a:lstStyle/>
          <a:p>
            <a:fld id="{B879B01D-8EA0-5E4C-AC29-729A7D87D32A}" type="slidenum">
              <a:rPr lang="en-US" smtClean="0"/>
              <a:t>13</a:t>
            </a:fld>
            <a:endParaRPr lang="en-US"/>
          </a:p>
        </p:txBody>
      </p:sp>
    </p:spTree>
    <p:extLst>
      <p:ext uri="{BB962C8B-B14F-4D97-AF65-F5344CB8AC3E}">
        <p14:creationId xmlns:p14="http://schemas.microsoft.com/office/powerpoint/2010/main" val="41682504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Dyma</a:t>
            </a:r>
            <a:r>
              <a:rPr lang="en-US" dirty="0"/>
              <a:t> </a:t>
            </a:r>
            <a:r>
              <a:rPr lang="en-US" dirty="0" err="1"/>
              <a:t>fersiwn</a:t>
            </a:r>
            <a:r>
              <a:rPr lang="en-US" dirty="0"/>
              <a:t> y </a:t>
            </a:r>
            <a:r>
              <a:rPr lang="en-US" dirty="0" err="1"/>
              <a:t>Llywodraeth</a:t>
            </a:r>
            <a:endParaRPr lang="en-US" dirty="0"/>
          </a:p>
        </p:txBody>
      </p:sp>
      <p:sp>
        <p:nvSpPr>
          <p:cNvPr id="4" name="Slide Number Placeholder 3"/>
          <p:cNvSpPr>
            <a:spLocks noGrp="1"/>
          </p:cNvSpPr>
          <p:nvPr>
            <p:ph type="sldNum" sz="quarter" idx="5"/>
          </p:nvPr>
        </p:nvSpPr>
        <p:spPr/>
        <p:txBody>
          <a:bodyPr/>
          <a:lstStyle/>
          <a:p>
            <a:fld id="{B879B01D-8EA0-5E4C-AC29-729A7D87D32A}" type="slidenum">
              <a:rPr lang="en-US" smtClean="0"/>
              <a:t>14</a:t>
            </a:fld>
            <a:endParaRPr lang="en-US"/>
          </a:p>
        </p:txBody>
      </p:sp>
    </p:spTree>
    <p:extLst>
      <p:ext uri="{BB962C8B-B14F-4D97-AF65-F5344CB8AC3E}">
        <p14:creationId xmlns:p14="http://schemas.microsoft.com/office/powerpoint/2010/main" val="7263547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RHAID i chi feddwl am hyn yn ystod PAP2 – dyma eich cyfle i gasglu tystiolaeth.</a:t>
            </a:r>
          </a:p>
          <a:p>
            <a:endParaRPr lang="cy-GB" dirty="0"/>
          </a:p>
          <a:p>
            <a:r>
              <a:rPr lang="cy-GB" dirty="0"/>
              <a:t>You MUST think about this during PTE2 – this is your chance to produce and keep evidence ready for your Welsh Portfolio.</a:t>
            </a:r>
          </a:p>
        </p:txBody>
      </p:sp>
      <p:sp>
        <p:nvSpPr>
          <p:cNvPr id="4" name="Slide Number Placeholder 3"/>
          <p:cNvSpPr>
            <a:spLocks noGrp="1"/>
          </p:cNvSpPr>
          <p:nvPr>
            <p:ph type="sldNum" sz="quarter" idx="5"/>
          </p:nvPr>
        </p:nvSpPr>
        <p:spPr/>
        <p:txBody>
          <a:bodyPr/>
          <a:lstStyle/>
          <a:p>
            <a:fld id="{B879B01D-8EA0-5E4C-AC29-729A7D87D32A}" type="slidenum">
              <a:rPr lang="en-US" smtClean="0"/>
              <a:t>15</a:t>
            </a:fld>
            <a:endParaRPr lang="en-US"/>
          </a:p>
        </p:txBody>
      </p:sp>
    </p:spTree>
    <p:extLst>
      <p:ext uri="{BB962C8B-B14F-4D97-AF65-F5344CB8AC3E}">
        <p14:creationId xmlns:p14="http://schemas.microsoft.com/office/powerpoint/2010/main" val="36746145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 </a:t>
            </a:r>
            <a:r>
              <a:rPr lang="en-US" dirty="0" err="1"/>
              <a:t>peth</a:t>
            </a:r>
            <a:r>
              <a:rPr lang="en-US" dirty="0"/>
              <a:t> </a:t>
            </a:r>
            <a:r>
              <a:rPr lang="en-US" dirty="0" err="1"/>
              <a:t>rydyn</a:t>
            </a:r>
            <a:r>
              <a:rPr lang="en-US" dirty="0"/>
              <a:t> </a:t>
            </a:r>
            <a:r>
              <a:rPr lang="en-US" dirty="0" err="1"/>
              <a:t>ni</a:t>
            </a:r>
            <a:r>
              <a:rPr lang="en-US" dirty="0"/>
              <a:t>, </a:t>
            </a:r>
            <a:r>
              <a:rPr lang="en-US" dirty="0" err="1"/>
              <a:t>fel</a:t>
            </a:r>
            <a:r>
              <a:rPr lang="en-US" dirty="0"/>
              <a:t> </a:t>
            </a:r>
            <a:r>
              <a:rPr lang="en-US" dirty="0" err="1"/>
              <a:t>tiwtoriaid</a:t>
            </a:r>
            <a:r>
              <a:rPr lang="en-US" dirty="0"/>
              <a:t>, </a:t>
            </a:r>
            <a:r>
              <a:rPr lang="en-US" dirty="0" err="1"/>
              <a:t>wedi</a:t>
            </a:r>
            <a:r>
              <a:rPr lang="en-US" dirty="0"/>
              <a:t> </a:t>
            </a:r>
            <a:r>
              <a:rPr lang="en-US" dirty="0" err="1"/>
              <a:t>gwneud</a:t>
            </a:r>
            <a:r>
              <a:rPr lang="en-US" dirty="0"/>
              <a:t> </a:t>
            </a:r>
            <a:r>
              <a:rPr lang="en-US" dirty="0" err="1"/>
              <a:t>eleni</a:t>
            </a:r>
            <a:r>
              <a:rPr lang="en-US" dirty="0"/>
              <a:t> </a:t>
            </a:r>
            <a:r>
              <a:rPr lang="en-US" dirty="0" err="1"/>
              <a:t>ydy</a:t>
            </a:r>
            <a:r>
              <a:rPr lang="en-US" dirty="0"/>
              <a:t> </a:t>
            </a:r>
            <a:r>
              <a:rPr lang="en-US" dirty="0" err="1"/>
              <a:t>paratoi</a:t>
            </a:r>
            <a:r>
              <a:rPr lang="en-US" dirty="0"/>
              <a:t> </a:t>
            </a:r>
            <a:r>
              <a:rPr lang="en-US" dirty="0" err="1"/>
              <a:t>canllaw</a:t>
            </a:r>
            <a:r>
              <a:rPr lang="en-US" dirty="0"/>
              <a:t> o </a:t>
            </a:r>
            <a:r>
              <a:rPr lang="en-US" dirty="0" err="1"/>
              <a:t>syniadau</a:t>
            </a:r>
            <a:r>
              <a:rPr lang="en-US" dirty="0"/>
              <a:t> POSIBL y </a:t>
            </a:r>
            <a:r>
              <a:rPr lang="en-US" dirty="0" err="1"/>
              <a:t>gallan</a:t>
            </a:r>
            <a:r>
              <a:rPr lang="en-US" dirty="0"/>
              <a:t> </a:t>
            </a:r>
            <a:r>
              <a:rPr lang="en-US" dirty="0" err="1"/>
              <a:t>nhw</a:t>
            </a:r>
            <a:r>
              <a:rPr lang="en-US" dirty="0"/>
              <a:t> </a:t>
            </a:r>
            <a:r>
              <a:rPr lang="en-US" dirty="0" err="1"/>
              <a:t>eu</a:t>
            </a:r>
            <a:r>
              <a:rPr lang="en-US" dirty="0"/>
              <a:t> </a:t>
            </a:r>
            <a:r>
              <a:rPr lang="en-US" dirty="0" err="1"/>
              <a:t>defnyddio</a:t>
            </a:r>
            <a:r>
              <a:rPr lang="en-US" dirty="0"/>
              <a:t> </a:t>
            </a:r>
            <a:r>
              <a:rPr lang="en-US" dirty="0" err="1"/>
              <a:t>fel</a:t>
            </a:r>
            <a:r>
              <a:rPr lang="en-US" dirty="0"/>
              <a:t> </a:t>
            </a:r>
            <a:r>
              <a:rPr lang="en-US" dirty="0" err="1"/>
              <a:t>tystiolaeth</a:t>
            </a:r>
            <a:r>
              <a:rPr lang="en-US" dirty="0"/>
              <a:t> </a:t>
            </a:r>
            <a:r>
              <a:rPr lang="en-US" dirty="0" err="1"/>
              <a:t>ar</a:t>
            </a:r>
            <a:r>
              <a:rPr lang="en-US" dirty="0"/>
              <a:t> </a:t>
            </a:r>
            <a:r>
              <a:rPr lang="en-US" dirty="0" err="1"/>
              <a:t>gyfer</a:t>
            </a:r>
            <a:r>
              <a:rPr lang="en-US" dirty="0"/>
              <a:t> </a:t>
            </a:r>
            <a:r>
              <a:rPr lang="en-US" dirty="0" err="1"/>
              <a:t>eu</a:t>
            </a:r>
            <a:r>
              <a:rPr lang="en-US" dirty="0"/>
              <a:t> </a:t>
            </a:r>
            <a:r>
              <a:rPr lang="en-US" dirty="0" err="1"/>
              <a:t>Portffolio</a:t>
            </a:r>
            <a:r>
              <a:rPr lang="en-US" dirty="0"/>
              <a:t>.</a:t>
            </a:r>
          </a:p>
          <a:p>
            <a:endParaRPr lang="en-US" dirty="0"/>
          </a:p>
          <a:p>
            <a:r>
              <a:rPr lang="en-US" dirty="0"/>
              <a:t>Mae </a:t>
            </a:r>
            <a:r>
              <a:rPr lang="en-US" dirty="0" err="1"/>
              <a:t>hyn</a:t>
            </a:r>
            <a:r>
              <a:rPr lang="en-US" dirty="0"/>
              <a:t> </a:t>
            </a:r>
            <a:r>
              <a:rPr lang="en-US" dirty="0" err="1"/>
              <a:t>yn</a:t>
            </a:r>
            <a:r>
              <a:rPr lang="en-US" dirty="0"/>
              <a:t> </a:t>
            </a:r>
            <a:r>
              <a:rPr lang="en-US" dirty="0" err="1"/>
              <a:t>dilyn</a:t>
            </a:r>
            <a:r>
              <a:rPr lang="en-US" dirty="0"/>
              <a:t> bod </a:t>
            </a:r>
            <a:r>
              <a:rPr lang="en-US" dirty="0" err="1"/>
              <a:t>yn</a:t>
            </a:r>
            <a:r>
              <a:rPr lang="en-US" dirty="0"/>
              <a:t> </a:t>
            </a:r>
            <a:r>
              <a:rPr lang="en-US" dirty="0" err="1"/>
              <a:t>rhan</a:t>
            </a:r>
            <a:r>
              <a:rPr lang="en-US" dirty="0"/>
              <a:t> </a:t>
            </a:r>
            <a:r>
              <a:rPr lang="en-US" dirty="0" err="1"/>
              <a:t>o’r</a:t>
            </a:r>
            <a:r>
              <a:rPr lang="en-US" dirty="0"/>
              <a:t> broses </a:t>
            </a:r>
            <a:r>
              <a:rPr lang="en-US" dirty="0" err="1"/>
              <a:t>gymedroli</a:t>
            </a:r>
            <a:r>
              <a:rPr lang="en-US" dirty="0"/>
              <a:t> </a:t>
            </a:r>
            <a:r>
              <a:rPr lang="en-US" dirty="0" err="1"/>
              <a:t>genedlaethol</a:t>
            </a:r>
            <a:r>
              <a:rPr lang="en-US" dirty="0"/>
              <a:t> a </a:t>
            </a:r>
            <a:r>
              <a:rPr lang="en-US" dirty="0" err="1"/>
              <a:t>rhannu</a:t>
            </a:r>
            <a:r>
              <a:rPr lang="en-US" dirty="0"/>
              <a:t> </a:t>
            </a:r>
            <a:r>
              <a:rPr lang="en-US" dirty="0" err="1"/>
              <a:t>arferion</a:t>
            </a:r>
            <a:r>
              <a:rPr lang="en-US" dirty="0"/>
              <a:t> da </a:t>
            </a:r>
            <a:r>
              <a:rPr lang="en-US" dirty="0" err="1"/>
              <a:t>gyda</a:t>
            </a:r>
            <a:r>
              <a:rPr lang="en-US" dirty="0"/>
              <a:t> </a:t>
            </a:r>
            <a:r>
              <a:rPr lang="en-US" dirty="0" err="1"/>
              <a:t>Chanolfannau</a:t>
            </a:r>
            <a:r>
              <a:rPr lang="en-US" dirty="0"/>
              <a:t> </a:t>
            </a:r>
            <a:r>
              <a:rPr lang="en-US" dirty="0" err="1"/>
              <a:t>Hyfforddi</a:t>
            </a:r>
            <a:r>
              <a:rPr lang="en-US" dirty="0"/>
              <a:t> </a:t>
            </a:r>
            <a:r>
              <a:rPr lang="en-US" dirty="0" err="1"/>
              <a:t>eraill</a:t>
            </a:r>
            <a:r>
              <a:rPr lang="en-US" dirty="0"/>
              <a:t>.</a:t>
            </a:r>
          </a:p>
          <a:p>
            <a:endParaRPr lang="en-US" dirty="0"/>
          </a:p>
          <a:p>
            <a:endParaRPr lang="en-US" dirty="0"/>
          </a:p>
          <a:p>
            <a:r>
              <a:rPr lang="en-US" dirty="0" err="1"/>
              <a:t>Bydd</a:t>
            </a:r>
            <a:r>
              <a:rPr lang="en-US" dirty="0"/>
              <a:t> </a:t>
            </a:r>
            <a:r>
              <a:rPr lang="en-US" dirty="0" err="1"/>
              <a:t>angen</a:t>
            </a:r>
            <a:r>
              <a:rPr lang="en-US" dirty="0"/>
              <a:t> </a:t>
            </a:r>
            <a:r>
              <a:rPr lang="en-US" dirty="0" err="1"/>
              <a:t>trafod</a:t>
            </a:r>
            <a:r>
              <a:rPr lang="en-US" dirty="0"/>
              <a:t> y </a:t>
            </a:r>
            <a:r>
              <a:rPr lang="en-US" dirty="0" err="1"/>
              <a:t>syniadau</a:t>
            </a:r>
            <a:r>
              <a:rPr lang="en-US" dirty="0"/>
              <a:t> </a:t>
            </a:r>
            <a:r>
              <a:rPr lang="en-US" dirty="0" err="1"/>
              <a:t>hyn</a:t>
            </a:r>
            <a:r>
              <a:rPr lang="en-US" dirty="0"/>
              <a:t> </a:t>
            </a:r>
            <a:r>
              <a:rPr lang="en-US" dirty="0" err="1"/>
              <a:t>gyda’r</a:t>
            </a:r>
            <a:r>
              <a:rPr lang="en-US" dirty="0"/>
              <a:t> </a:t>
            </a:r>
            <a:r>
              <a:rPr lang="en-US" dirty="0" err="1"/>
              <a:t>myfyrwyr</a:t>
            </a:r>
            <a:r>
              <a:rPr lang="en-US" dirty="0"/>
              <a:t> – </a:t>
            </a:r>
            <a:r>
              <a:rPr lang="en-US" dirty="0" err="1"/>
              <a:t>oes</a:t>
            </a:r>
            <a:r>
              <a:rPr lang="en-US" dirty="0"/>
              <a:t> </a:t>
            </a:r>
            <a:r>
              <a:rPr lang="en-US" dirty="0" err="1"/>
              <a:t>cyfle</a:t>
            </a:r>
            <a:r>
              <a:rPr lang="en-US" dirty="0"/>
              <a:t> </a:t>
            </a:r>
            <a:r>
              <a:rPr lang="en-US" dirty="0" err="1"/>
              <a:t>wedi</a:t>
            </a:r>
            <a:r>
              <a:rPr lang="en-US" dirty="0"/>
              <a:t> bod </a:t>
            </a:r>
            <a:r>
              <a:rPr lang="en-US" dirty="0" err="1"/>
              <a:t>i</a:t>
            </a:r>
            <a:r>
              <a:rPr lang="en-US" dirty="0"/>
              <a:t> </a:t>
            </a:r>
            <a:r>
              <a:rPr lang="en-US" dirty="0" err="1"/>
              <a:t>wneud</a:t>
            </a:r>
            <a:r>
              <a:rPr lang="en-US" dirty="0"/>
              <a:t> </a:t>
            </a:r>
            <a:r>
              <a:rPr lang="en-US" dirty="0" err="1"/>
              <a:t>ambell</a:t>
            </a:r>
            <a:r>
              <a:rPr lang="en-US" dirty="0"/>
              <a:t> </a:t>
            </a:r>
            <a:r>
              <a:rPr lang="en-US" dirty="0" err="1"/>
              <a:t>dasg</a:t>
            </a:r>
            <a:r>
              <a:rPr lang="en-US" dirty="0"/>
              <a:t> </a:t>
            </a:r>
            <a:r>
              <a:rPr lang="en-US" dirty="0" err="1"/>
              <a:t>addas</a:t>
            </a:r>
            <a:r>
              <a:rPr lang="en-US" dirty="0"/>
              <a:t> </a:t>
            </a:r>
            <a:r>
              <a:rPr lang="en-US" dirty="0" err="1"/>
              <a:t>yn</a:t>
            </a:r>
            <a:r>
              <a:rPr lang="en-US" dirty="0"/>
              <a:t> y </a:t>
            </a:r>
            <a:r>
              <a:rPr lang="en-US" dirty="0" err="1"/>
              <a:t>darlithoedd</a:t>
            </a:r>
            <a:r>
              <a:rPr lang="en-US" dirty="0"/>
              <a:t>?</a:t>
            </a:r>
          </a:p>
          <a:p>
            <a:endParaRPr lang="en-US" dirty="0"/>
          </a:p>
          <a:p>
            <a:r>
              <a:rPr lang="en-US" dirty="0" err="1"/>
              <a:t>Mae’r</a:t>
            </a:r>
            <a:r>
              <a:rPr lang="en-US" dirty="0"/>
              <a:t> </a:t>
            </a:r>
            <a:r>
              <a:rPr lang="en-US" dirty="0" err="1"/>
              <a:t>ddogfen</a:t>
            </a:r>
            <a:r>
              <a:rPr lang="en-US" dirty="0"/>
              <a:t> hon </a:t>
            </a:r>
            <a:r>
              <a:rPr lang="en-US" dirty="0" err="1"/>
              <a:t>ar</a:t>
            </a:r>
            <a:r>
              <a:rPr lang="en-US" dirty="0"/>
              <a:t> Moodle. </a:t>
            </a:r>
          </a:p>
        </p:txBody>
      </p:sp>
      <p:sp>
        <p:nvSpPr>
          <p:cNvPr id="4" name="Slide Number Placeholder 3"/>
          <p:cNvSpPr>
            <a:spLocks noGrp="1"/>
          </p:cNvSpPr>
          <p:nvPr>
            <p:ph type="sldNum" sz="quarter" idx="5"/>
          </p:nvPr>
        </p:nvSpPr>
        <p:spPr/>
        <p:txBody>
          <a:bodyPr/>
          <a:lstStyle/>
          <a:p>
            <a:fld id="{B879B01D-8EA0-5E4C-AC29-729A7D87D32A}" type="slidenum">
              <a:rPr lang="en-US" smtClean="0"/>
              <a:t>16</a:t>
            </a:fld>
            <a:endParaRPr lang="en-US"/>
          </a:p>
        </p:txBody>
      </p:sp>
    </p:spTree>
    <p:extLst>
      <p:ext uri="{BB962C8B-B14F-4D97-AF65-F5344CB8AC3E}">
        <p14:creationId xmlns:p14="http://schemas.microsoft.com/office/powerpoint/2010/main" val="32969507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Ysgrifennu:</a:t>
            </a:r>
          </a:p>
          <a:p>
            <a:endParaRPr lang="cy-GB" dirty="0"/>
          </a:p>
          <a:p>
            <a:r>
              <a:rPr lang="cy-GB" dirty="0"/>
              <a:t>Mae angen YSTOD O ESIAMPLAU o destunau ysgrifennu.</a:t>
            </a:r>
          </a:p>
        </p:txBody>
      </p:sp>
      <p:sp>
        <p:nvSpPr>
          <p:cNvPr id="4" name="Slide Number Placeholder 3"/>
          <p:cNvSpPr>
            <a:spLocks noGrp="1"/>
          </p:cNvSpPr>
          <p:nvPr>
            <p:ph type="sldNum" sz="quarter" idx="5"/>
          </p:nvPr>
        </p:nvSpPr>
        <p:spPr/>
        <p:txBody>
          <a:bodyPr/>
          <a:lstStyle/>
          <a:p>
            <a:fld id="{B879B01D-8EA0-5E4C-AC29-729A7D87D32A}" type="slidenum">
              <a:rPr lang="en-US" smtClean="0"/>
              <a:t>17</a:t>
            </a:fld>
            <a:endParaRPr lang="en-US"/>
          </a:p>
        </p:txBody>
      </p:sp>
    </p:spTree>
    <p:extLst>
      <p:ext uri="{BB962C8B-B14F-4D97-AF65-F5344CB8AC3E}">
        <p14:creationId xmlns:p14="http://schemas.microsoft.com/office/powerpoint/2010/main" val="31574889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Mae’r anogaeth yn gryf i recordio / ffilmio gwers.</a:t>
            </a:r>
          </a:p>
          <a:p>
            <a:endParaRPr lang="cy-GB" dirty="0"/>
          </a:p>
          <a:p>
            <a:r>
              <a:rPr lang="cy-GB" dirty="0"/>
              <a:t>Rhaid i’r ffocws ieithyddol fod yn gryf, e.e. Drilio patrwm penodol</a:t>
            </a:r>
          </a:p>
          <a:p>
            <a:endParaRPr lang="cy-GB" dirty="0"/>
          </a:p>
          <a:p>
            <a:r>
              <a:rPr lang="cy-GB" dirty="0"/>
              <a:t>Rhaid dangos y cyfleoedd o ddatblygu sgiliau iaith y disgyblion sydd yn eu dosbarth.</a:t>
            </a:r>
          </a:p>
          <a:p>
            <a:endParaRPr lang="cy-GB" dirty="0"/>
          </a:p>
          <a:p>
            <a:r>
              <a:rPr lang="cy-GB" dirty="0"/>
              <a:t>Beth am recordio sesiwn “Darllen Grwp” / darllen stori i blant ac yna ei thrafod OND MAE”N RHAID bod y cwestiynau’n effeithiol er mwyn rhoi cyfle i herio a datblygu sgiliau iaith y disgyblion.</a:t>
            </a:r>
          </a:p>
          <a:p>
            <a:endParaRPr lang="cy-GB" dirty="0"/>
          </a:p>
          <a:p>
            <a:r>
              <a:rPr lang="cy-GB" dirty="0"/>
              <a:t>Cynlluniau gwersi – gwnewch yn siwr eich bod yn tynnu sylw at y strategaethau addysgu a dysgu, e.e. Drilio / ailadrodd / chwarae gem / holi ac ateb / uwch lefelu cwestiynau / pa fath o gwestiynau fydd yn cael eu gofyn</a:t>
            </a:r>
          </a:p>
          <a:p>
            <a:endParaRPr lang="cy-GB" dirty="0"/>
          </a:p>
          <a:p>
            <a:r>
              <a:rPr lang="cy-GB" dirty="0"/>
              <a:t>Os ydy’ch mentor dosbarth / iaith yn tynnu sylw mewn arsylwad at eich defnydd o iaith yn y dosbarth yna mae hynny’n medru cael ei ddefnyddio fel tystiolaeth addas.</a:t>
            </a:r>
          </a:p>
        </p:txBody>
      </p:sp>
      <p:sp>
        <p:nvSpPr>
          <p:cNvPr id="4" name="Slide Number Placeholder 3"/>
          <p:cNvSpPr>
            <a:spLocks noGrp="1"/>
          </p:cNvSpPr>
          <p:nvPr>
            <p:ph type="sldNum" sz="quarter" idx="5"/>
          </p:nvPr>
        </p:nvSpPr>
        <p:spPr/>
        <p:txBody>
          <a:bodyPr/>
          <a:lstStyle/>
          <a:p>
            <a:fld id="{B879B01D-8EA0-5E4C-AC29-729A7D87D32A}" type="slidenum">
              <a:rPr lang="en-US" smtClean="0"/>
              <a:t>18</a:t>
            </a:fld>
            <a:endParaRPr lang="en-US"/>
          </a:p>
        </p:txBody>
      </p:sp>
    </p:spTree>
    <p:extLst>
      <p:ext uri="{BB962C8B-B14F-4D97-AF65-F5344CB8AC3E}">
        <p14:creationId xmlns:p14="http://schemas.microsoft.com/office/powerpoint/2010/main" val="19911380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Take time to go through this document.</a:t>
            </a:r>
          </a:p>
          <a:p>
            <a:pPr marL="0" lvl="0" indent="0" algn="l" rtl="0">
              <a:spcBef>
                <a:spcPts val="0"/>
              </a:spcBef>
              <a:spcAft>
                <a:spcPts val="0"/>
              </a:spcAft>
              <a:buNone/>
            </a:pPr>
            <a:r>
              <a:rPr lang="en-GB" dirty="0"/>
              <a:t>This is just a guide, of course!  You can submit other evidence as well.</a:t>
            </a:r>
          </a:p>
          <a:p>
            <a:pPr marL="0" lvl="0" indent="0" algn="l" rtl="0">
              <a:spcBef>
                <a:spcPts val="0"/>
              </a:spcBef>
              <a:spcAft>
                <a:spcPts val="0"/>
              </a:spcAft>
              <a:buNone/>
            </a:pPr>
            <a:endParaRPr lang="en-GB" dirty="0"/>
          </a:p>
          <a:p>
            <a:pPr marL="0" lvl="0" indent="0" algn="l" rtl="0">
              <a:spcBef>
                <a:spcPts val="0"/>
              </a:spcBef>
              <a:spcAft>
                <a:spcPts val="0"/>
              </a:spcAft>
              <a:buNone/>
            </a:pPr>
            <a:endParaRPr dirty="0"/>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238904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873793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PTE:</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a:t>Record a Welsh session – </a:t>
            </a:r>
            <a:r>
              <a:rPr lang="en-GB" dirty="0" err="1"/>
              <a:t>sesiwn</a:t>
            </a:r>
            <a:r>
              <a:rPr lang="en-GB" dirty="0"/>
              <a:t> </a:t>
            </a:r>
            <a:r>
              <a:rPr lang="en-GB" dirty="0" err="1"/>
              <a:t>cofrestru</a:t>
            </a:r>
            <a:r>
              <a:rPr lang="en-GB" dirty="0"/>
              <a:t> / reading session / lesson on a particular theme, e.g. hobbies / likes / dislikes / food / Wales etc.  This is the BEST WAY for any assessor to see your ability as a language teacher.</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a:t>Record yourself reading a Welsh book for pupils in your class.  What questions would you ask?  Include these questions in the Lesson Plan.</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a:t>Include a lesson plan in your Portfolio – what Strategies have you used?  Include them in your lesson plant – introducing vocabulary / </a:t>
            </a:r>
            <a:r>
              <a:rPr lang="en-GB" dirty="0" err="1"/>
              <a:t>drilio</a:t>
            </a:r>
            <a:r>
              <a:rPr lang="en-GB" dirty="0"/>
              <a:t> / games / dice / repeating / questions and answers / pair work / think – pair – share etc.</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a:t>Mentor notes – if your class mentor / Welsh mentor writes about your use of Welsh, these notes can be used as evidence.</a:t>
            </a: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7255479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Does dim </a:t>
            </a:r>
            <a:r>
              <a:rPr lang="en-US" dirty="0" err="1"/>
              <a:t>angen</a:t>
            </a:r>
            <a:r>
              <a:rPr lang="en-US" dirty="0"/>
              <a:t> </a:t>
            </a:r>
            <a:r>
              <a:rPr lang="en-US" dirty="0" err="1"/>
              <a:t>poeni</a:t>
            </a:r>
            <a:r>
              <a:rPr lang="en-US" dirty="0"/>
              <a:t> am </a:t>
            </a:r>
            <a:r>
              <a:rPr lang="en-US" dirty="0" err="1"/>
              <a:t>hyn</a:t>
            </a:r>
            <a:r>
              <a:rPr lang="en-US" dirty="0"/>
              <a:t> </a:t>
            </a:r>
            <a:r>
              <a:rPr lang="en-US" dirty="0" err="1"/>
              <a:t>nawr</a:t>
            </a:r>
            <a:r>
              <a:rPr lang="en-US" dirty="0"/>
              <a:t> </a:t>
            </a:r>
            <a:r>
              <a:rPr lang="en-US" dirty="0" err="1"/>
              <a:t>gan</a:t>
            </a:r>
            <a:r>
              <a:rPr lang="en-US" dirty="0"/>
              <a:t> </a:t>
            </a:r>
            <a:r>
              <a:rPr lang="en-US" dirty="0" err="1"/>
              <a:t>mai’r</a:t>
            </a:r>
            <a:r>
              <a:rPr lang="en-US" dirty="0"/>
              <a:t> </a:t>
            </a:r>
            <a:r>
              <a:rPr lang="en-US" dirty="0" err="1"/>
              <a:t>elfen</a:t>
            </a:r>
            <a:r>
              <a:rPr lang="en-US" dirty="0"/>
              <a:t> </a:t>
            </a:r>
            <a:r>
              <a:rPr lang="en-US" dirty="0" err="1"/>
              <a:t>bwysig</a:t>
            </a:r>
            <a:r>
              <a:rPr lang="en-US" dirty="0"/>
              <a:t> </a:t>
            </a:r>
            <a:r>
              <a:rPr lang="en-US" dirty="0" err="1"/>
              <a:t>i</a:t>
            </a:r>
            <a:r>
              <a:rPr lang="en-US" dirty="0"/>
              <a:t> gofio </a:t>
            </a:r>
            <a:r>
              <a:rPr lang="en-US" dirty="0" err="1"/>
              <a:t>ydy’r</a:t>
            </a:r>
            <a:r>
              <a:rPr lang="en-US" dirty="0"/>
              <a:t> </a:t>
            </a:r>
            <a:r>
              <a:rPr lang="en-US" dirty="0" err="1"/>
              <a:t>pwysigrwydd</a:t>
            </a:r>
            <a:r>
              <a:rPr lang="en-US" dirty="0"/>
              <a:t> o </a:t>
            </a:r>
            <a:r>
              <a:rPr lang="en-US" dirty="0" err="1"/>
              <a:t>gasglu</a:t>
            </a:r>
            <a:r>
              <a:rPr lang="en-US" dirty="0"/>
              <a:t> </a:t>
            </a:r>
            <a:r>
              <a:rPr lang="en-US" dirty="0" err="1"/>
              <a:t>tystiolaeth</a:t>
            </a:r>
            <a:r>
              <a:rPr lang="en-US" dirty="0"/>
              <a:t> </a:t>
            </a:r>
            <a:r>
              <a:rPr lang="en-US" dirty="0" err="1"/>
              <a:t>o’r</a:t>
            </a:r>
            <a:r>
              <a:rPr lang="en-US" dirty="0"/>
              <a:t> </a:t>
            </a:r>
            <a:r>
              <a:rPr lang="en-US" dirty="0" err="1"/>
              <a:t>sgil</a:t>
            </a:r>
            <a:r>
              <a:rPr lang="en-US" dirty="0"/>
              <a:t> “</a:t>
            </a:r>
            <a:r>
              <a:rPr lang="en-US" dirty="0" err="1"/>
              <a:t>Addysgu</a:t>
            </a:r>
            <a:r>
              <a:rPr lang="en-US" dirty="0"/>
              <a:t> a </a:t>
            </a:r>
            <a:r>
              <a:rPr lang="en-US" dirty="0" err="1"/>
              <a:t>Dysgu</a:t>
            </a:r>
            <a:r>
              <a:rPr lang="en-US"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Byddwch</a:t>
            </a:r>
            <a:r>
              <a:rPr lang="en-US" dirty="0"/>
              <a:t> </a:t>
            </a:r>
            <a:r>
              <a:rPr lang="en-US" dirty="0" err="1"/>
              <a:t>chi’n</a:t>
            </a:r>
            <a:r>
              <a:rPr lang="en-US" dirty="0"/>
              <a:t> </a:t>
            </a:r>
            <a:r>
              <a:rPr lang="en-US" dirty="0" err="1"/>
              <a:t>dilyn</a:t>
            </a:r>
            <a:r>
              <a:rPr lang="en-US" dirty="0"/>
              <a:t> </a:t>
            </a:r>
            <a:r>
              <a:rPr lang="en-US" dirty="0" err="1"/>
              <a:t>yr</a:t>
            </a:r>
            <a:r>
              <a:rPr lang="en-US" dirty="0"/>
              <a:t> un </a:t>
            </a:r>
            <a:r>
              <a:rPr lang="en-US" dirty="0" err="1"/>
              <a:t>drefn</a:t>
            </a:r>
            <a:r>
              <a:rPr lang="en-US" dirty="0"/>
              <a:t> </a:t>
            </a:r>
            <a:r>
              <a:rPr lang="en-US" dirty="0" err="1"/>
              <a:t>â</a:t>
            </a:r>
            <a:r>
              <a:rPr lang="en-US" dirty="0"/>
              <a:t> </a:t>
            </a:r>
            <a:r>
              <a:rPr lang="en-US" dirty="0" err="1"/>
              <a:t>llynedd</a:t>
            </a:r>
            <a:r>
              <a:rPr lang="en-US" dirty="0"/>
              <a:t> ac </a:t>
            </a:r>
            <a:r>
              <a:rPr lang="en-US" dirty="0" err="1"/>
              <a:t>yn</a:t>
            </a:r>
            <a:r>
              <a:rPr lang="en-US" dirty="0"/>
              <a:t> </a:t>
            </a:r>
            <a:r>
              <a:rPr lang="en-US" dirty="0" err="1"/>
              <a:t>cyflwyno</a:t>
            </a:r>
            <a:r>
              <a:rPr lang="en-US" dirty="0"/>
              <a:t> </a:t>
            </a:r>
            <a:r>
              <a:rPr lang="en-US" dirty="0" err="1"/>
              <a:t>ar</a:t>
            </a:r>
            <a:r>
              <a:rPr lang="en-US" dirty="0"/>
              <a:t> </a:t>
            </a:r>
            <a:r>
              <a:rPr lang="en-US" dirty="0" err="1"/>
              <a:t>eich</a:t>
            </a:r>
            <a:r>
              <a:rPr lang="en-US" dirty="0"/>
              <a:t> PDP – </a:t>
            </a:r>
            <a:r>
              <a:rPr lang="en-US" dirty="0" err="1"/>
              <a:t>eich</a:t>
            </a:r>
            <a:r>
              <a:rPr lang="en-US" dirty="0"/>
              <a:t> </a:t>
            </a:r>
            <a:r>
              <a:rPr lang="en-US" dirty="0" err="1"/>
              <a:t>Pasbort</a:t>
            </a:r>
            <a:r>
              <a:rPr lang="en-US" dirty="0"/>
              <a:t> </a:t>
            </a:r>
            <a:r>
              <a:rPr lang="en-US" dirty="0" err="1"/>
              <a:t>Dysgu</a:t>
            </a:r>
            <a:r>
              <a:rPr lang="en-US" dirty="0"/>
              <a:t> </a:t>
            </a:r>
            <a:r>
              <a:rPr lang="en-US" dirty="0" err="1"/>
              <a:t>Proffesiynol</a:t>
            </a:r>
            <a:r>
              <a:rPr lang="en-US" dirty="0"/>
              <a:t>.</a:t>
            </a:r>
          </a:p>
          <a:p>
            <a:endParaRPr lang="en-US" dirty="0"/>
          </a:p>
        </p:txBody>
      </p:sp>
      <p:sp>
        <p:nvSpPr>
          <p:cNvPr id="4" name="Slide Number Placeholder 3"/>
          <p:cNvSpPr>
            <a:spLocks noGrp="1"/>
          </p:cNvSpPr>
          <p:nvPr>
            <p:ph type="sldNum" sz="quarter" idx="5"/>
          </p:nvPr>
        </p:nvSpPr>
        <p:spPr/>
        <p:txBody>
          <a:bodyPr/>
          <a:lstStyle/>
          <a:p>
            <a:fld id="{B879B01D-8EA0-5E4C-AC29-729A7D87D32A}" type="slidenum">
              <a:rPr lang="en-US" smtClean="0"/>
              <a:t>22</a:t>
            </a:fld>
            <a:endParaRPr lang="en-US"/>
          </a:p>
        </p:txBody>
      </p:sp>
    </p:spTree>
    <p:extLst>
      <p:ext uri="{BB962C8B-B14F-4D97-AF65-F5344CB8AC3E}">
        <p14:creationId xmlns:p14="http://schemas.microsoft.com/office/powerpoint/2010/main" val="2426762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Byddwch</a:t>
            </a:r>
            <a:r>
              <a:rPr lang="en-US" dirty="0"/>
              <a:t> </a:t>
            </a:r>
            <a:r>
              <a:rPr lang="en-US" dirty="0" err="1"/>
              <a:t>chi’n</a:t>
            </a:r>
            <a:r>
              <a:rPr lang="en-US" dirty="0"/>
              <a:t> </a:t>
            </a:r>
            <a:r>
              <a:rPr lang="en-US" dirty="0" err="1"/>
              <a:t>dilyn</a:t>
            </a:r>
            <a:r>
              <a:rPr lang="en-US" dirty="0"/>
              <a:t> </a:t>
            </a:r>
            <a:r>
              <a:rPr lang="en-US" dirty="0" err="1"/>
              <a:t>yr</a:t>
            </a:r>
            <a:r>
              <a:rPr lang="en-US" dirty="0"/>
              <a:t> un </a:t>
            </a:r>
            <a:r>
              <a:rPr lang="en-US" dirty="0" err="1"/>
              <a:t>drefn</a:t>
            </a:r>
            <a:r>
              <a:rPr lang="en-US" dirty="0"/>
              <a:t> </a:t>
            </a:r>
            <a:r>
              <a:rPr lang="en-US" dirty="0" err="1"/>
              <a:t>â</a:t>
            </a:r>
            <a:r>
              <a:rPr lang="en-US" dirty="0"/>
              <a:t> </a:t>
            </a:r>
            <a:r>
              <a:rPr lang="en-US" dirty="0" err="1"/>
              <a:t>llynedd</a:t>
            </a:r>
            <a:r>
              <a:rPr lang="en-US" dirty="0"/>
              <a:t> ac </a:t>
            </a:r>
            <a:r>
              <a:rPr lang="en-US" dirty="0" err="1"/>
              <a:t>yn</a:t>
            </a:r>
            <a:r>
              <a:rPr lang="en-US" dirty="0"/>
              <a:t> </a:t>
            </a:r>
            <a:r>
              <a:rPr lang="en-US" dirty="0" err="1"/>
              <a:t>cyflwyno</a:t>
            </a:r>
            <a:r>
              <a:rPr lang="en-US" dirty="0"/>
              <a:t> </a:t>
            </a:r>
            <a:r>
              <a:rPr lang="en-US" dirty="0" err="1"/>
              <a:t>ar</a:t>
            </a:r>
            <a:r>
              <a:rPr lang="en-US" dirty="0"/>
              <a:t> </a:t>
            </a:r>
            <a:r>
              <a:rPr lang="en-US" dirty="0" err="1"/>
              <a:t>eich</a:t>
            </a:r>
            <a:r>
              <a:rPr lang="en-US" dirty="0"/>
              <a:t> PDP – </a:t>
            </a:r>
            <a:r>
              <a:rPr lang="en-US" dirty="0" err="1"/>
              <a:t>eich</a:t>
            </a:r>
            <a:r>
              <a:rPr lang="en-US" dirty="0"/>
              <a:t> </a:t>
            </a:r>
            <a:r>
              <a:rPr lang="en-US" dirty="0" err="1"/>
              <a:t>Pasbort</a:t>
            </a:r>
            <a:r>
              <a:rPr lang="en-US" dirty="0"/>
              <a:t> </a:t>
            </a:r>
            <a:r>
              <a:rPr lang="en-US" dirty="0" err="1"/>
              <a:t>Dysgu</a:t>
            </a:r>
            <a:r>
              <a:rPr lang="en-US" dirty="0"/>
              <a:t> </a:t>
            </a:r>
            <a:r>
              <a:rPr lang="en-US" dirty="0" err="1"/>
              <a:t>Proffesiynol</a:t>
            </a:r>
            <a:r>
              <a:rPr lang="en-US" dirty="0"/>
              <a:t>.</a:t>
            </a:r>
          </a:p>
        </p:txBody>
      </p:sp>
      <p:sp>
        <p:nvSpPr>
          <p:cNvPr id="4" name="Slide Number Placeholder 3"/>
          <p:cNvSpPr>
            <a:spLocks noGrp="1"/>
          </p:cNvSpPr>
          <p:nvPr>
            <p:ph type="sldNum" sz="quarter" idx="5"/>
          </p:nvPr>
        </p:nvSpPr>
        <p:spPr/>
        <p:txBody>
          <a:bodyPr/>
          <a:lstStyle/>
          <a:p>
            <a:fld id="{B879B01D-8EA0-5E4C-AC29-729A7D87D32A}" type="slidenum">
              <a:rPr lang="en-US" smtClean="0"/>
              <a:t>23</a:t>
            </a:fld>
            <a:endParaRPr lang="en-US"/>
          </a:p>
        </p:txBody>
      </p:sp>
    </p:spTree>
    <p:extLst>
      <p:ext uri="{BB962C8B-B14F-4D97-AF65-F5344CB8AC3E}">
        <p14:creationId xmlns:p14="http://schemas.microsoft.com/office/powerpoint/2010/main" val="419075368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is not the main focus for now – the important message is that you NEED to collect evidence for the “Teaching and Learning” part of the Welsh Portfolio during your PTE.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It will be on the same format as last year’s Welsh Portfolio.  The Welsh evidence will be submitted through your Professional Learning Passport (PLP).</a:t>
            </a:r>
          </a:p>
          <a:p>
            <a:endParaRPr lang="en-US" dirty="0"/>
          </a:p>
        </p:txBody>
      </p:sp>
      <p:sp>
        <p:nvSpPr>
          <p:cNvPr id="4" name="Slide Number Placeholder 3"/>
          <p:cNvSpPr>
            <a:spLocks noGrp="1"/>
          </p:cNvSpPr>
          <p:nvPr>
            <p:ph type="sldNum" sz="quarter" idx="5"/>
          </p:nvPr>
        </p:nvSpPr>
        <p:spPr/>
        <p:txBody>
          <a:bodyPr/>
          <a:lstStyle/>
          <a:p>
            <a:fld id="{B879B01D-8EA0-5E4C-AC29-729A7D87D32A}" type="slidenum">
              <a:rPr lang="en-US" smtClean="0"/>
              <a:t>24</a:t>
            </a:fld>
            <a:endParaRPr lang="en-US"/>
          </a:p>
        </p:txBody>
      </p:sp>
    </p:spTree>
    <p:extLst>
      <p:ext uri="{BB962C8B-B14F-4D97-AF65-F5344CB8AC3E}">
        <p14:creationId xmlns:p14="http://schemas.microsoft.com/office/powerpoint/2010/main" val="423541804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will be on the same format as last year’s Welsh Portfolio.  The Welsh evidence will be submitted through your Professional Learning Passport (PLP).</a:t>
            </a:r>
          </a:p>
        </p:txBody>
      </p:sp>
      <p:sp>
        <p:nvSpPr>
          <p:cNvPr id="4" name="Slide Number Placeholder 3"/>
          <p:cNvSpPr>
            <a:spLocks noGrp="1"/>
          </p:cNvSpPr>
          <p:nvPr>
            <p:ph type="sldNum" sz="quarter" idx="5"/>
          </p:nvPr>
        </p:nvSpPr>
        <p:spPr/>
        <p:txBody>
          <a:bodyPr/>
          <a:lstStyle/>
          <a:p>
            <a:fld id="{B879B01D-8EA0-5E4C-AC29-729A7D87D32A}" type="slidenum">
              <a:rPr lang="en-US" smtClean="0"/>
              <a:t>25</a:t>
            </a:fld>
            <a:endParaRPr lang="en-US"/>
          </a:p>
        </p:txBody>
      </p:sp>
    </p:spTree>
    <p:extLst>
      <p:ext uri="{BB962C8B-B14F-4D97-AF65-F5344CB8AC3E}">
        <p14:creationId xmlns:p14="http://schemas.microsoft.com/office/powerpoint/2010/main" val="170733518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Byddwch yn derbyn lefel ar gyfer pob sgil ar sail y dystiolaeth rydych chi’n ei chyflwyno.</a:t>
            </a:r>
          </a:p>
          <a:p>
            <a:r>
              <a:rPr lang="cy-GB" dirty="0"/>
              <a:t>Ni allwn roi lefel os nag yw’r dytiolaeth yn ddigonol.</a:t>
            </a:r>
          </a:p>
          <a:p>
            <a:r>
              <a:rPr lang="cy-GB" dirty="0"/>
              <a:t>Gall yr aseswyr ond farcio y dystiolaeth sy’n cael ei chyflwyno.</a:t>
            </a:r>
          </a:p>
          <a:p>
            <a:r>
              <a:rPr lang="cy-GB" dirty="0"/>
              <a:t>Dylai casglu a chadw tystiolaeth fod yn rhan naturiol o’ch datblygiad yn ystod y flwyddyn.</a:t>
            </a:r>
          </a:p>
          <a:p>
            <a:endParaRPr lang="cy-GB" dirty="0"/>
          </a:p>
          <a:p>
            <a:endParaRPr lang="cy-GB" dirty="0"/>
          </a:p>
          <a:p>
            <a:r>
              <a:rPr lang="cy-GB" dirty="0"/>
              <a:t>You will receive a level for each langugae skill based on the evidence you submit.</a:t>
            </a:r>
          </a:p>
          <a:p>
            <a:r>
              <a:rPr lang="cy-GB" dirty="0"/>
              <a:t>A level cannot be provided if there is unsufficent evidence.</a:t>
            </a:r>
          </a:p>
          <a:p>
            <a:r>
              <a:rPr lang="cy-GB" dirty="0"/>
              <a:t>The assessors acn only mark the evidence provided.</a:t>
            </a:r>
          </a:p>
          <a:p>
            <a:r>
              <a:rPr lang="cy-GB" dirty="0"/>
              <a:t>Collecing and keeping evidence should be a natural process.</a:t>
            </a:r>
          </a:p>
        </p:txBody>
      </p:sp>
      <p:sp>
        <p:nvSpPr>
          <p:cNvPr id="4" name="Slide Number Placeholder 3"/>
          <p:cNvSpPr>
            <a:spLocks noGrp="1"/>
          </p:cNvSpPr>
          <p:nvPr>
            <p:ph type="sldNum" sz="quarter" idx="5"/>
          </p:nvPr>
        </p:nvSpPr>
        <p:spPr/>
        <p:txBody>
          <a:bodyPr/>
          <a:lstStyle/>
          <a:p>
            <a:fld id="{B879B01D-8EA0-5E4C-AC29-729A7D87D32A}" type="slidenum">
              <a:rPr lang="en-US" smtClean="0"/>
              <a:t>26</a:t>
            </a:fld>
            <a:endParaRPr lang="en-US"/>
          </a:p>
        </p:txBody>
      </p:sp>
    </p:spTree>
    <p:extLst>
      <p:ext uri="{BB962C8B-B14F-4D97-AF65-F5344CB8AC3E}">
        <p14:creationId xmlns:p14="http://schemas.microsoft.com/office/powerpoint/2010/main" val="318529916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PWYSIG! PWYSIG! PWYSIG!</a:t>
            </a:r>
          </a:p>
          <a:p>
            <a:endParaRPr lang="cy-GB" dirty="0"/>
          </a:p>
          <a:p>
            <a:endParaRPr lang="cy-GB" dirty="0"/>
          </a:p>
        </p:txBody>
      </p:sp>
      <p:sp>
        <p:nvSpPr>
          <p:cNvPr id="4" name="Slide Number Placeholder 3"/>
          <p:cNvSpPr>
            <a:spLocks noGrp="1"/>
          </p:cNvSpPr>
          <p:nvPr>
            <p:ph type="sldNum" sz="quarter" idx="5"/>
          </p:nvPr>
        </p:nvSpPr>
        <p:spPr/>
        <p:txBody>
          <a:bodyPr/>
          <a:lstStyle/>
          <a:p>
            <a:fld id="{B879B01D-8EA0-5E4C-AC29-729A7D87D32A}" type="slidenum">
              <a:rPr lang="en-US" smtClean="0"/>
              <a:t>27</a:t>
            </a:fld>
            <a:endParaRPr lang="en-US"/>
          </a:p>
        </p:txBody>
      </p:sp>
    </p:spTree>
    <p:extLst>
      <p:ext uri="{BB962C8B-B14F-4D97-AF65-F5344CB8AC3E}">
        <p14:creationId xmlns:p14="http://schemas.microsoft.com/office/powerpoint/2010/main" val="29713899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A9DB7-2B3F-E647-9C32-A50D39325A0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B594751-3754-074F-8F52-6CAA416D740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373CA56-8696-154E-B7E5-D4229D54BE0E}"/>
              </a:ext>
            </a:extLst>
          </p:cNvPr>
          <p:cNvSpPr>
            <a:spLocks noGrp="1"/>
          </p:cNvSpPr>
          <p:nvPr>
            <p:ph type="dt" sz="half" idx="10"/>
          </p:nvPr>
        </p:nvSpPr>
        <p:spPr/>
        <p:txBody>
          <a:bodyPr/>
          <a:lstStyle/>
          <a:p>
            <a:fld id="{3B0CB93A-DEF2-B64C-83E0-CA477C1BDB8C}" type="datetimeFigureOut">
              <a:rPr lang="en-US" smtClean="0"/>
              <a:t>10/5/22</a:t>
            </a:fld>
            <a:endParaRPr lang="en-US"/>
          </a:p>
        </p:txBody>
      </p:sp>
      <p:sp>
        <p:nvSpPr>
          <p:cNvPr id="5" name="Footer Placeholder 4">
            <a:extLst>
              <a:ext uri="{FF2B5EF4-FFF2-40B4-BE49-F238E27FC236}">
                <a16:creationId xmlns:a16="http://schemas.microsoft.com/office/drawing/2014/main" id="{D3ED2A66-5D5F-9E4E-98C1-90CCA60375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70D95-FF3C-344C-A916-7B3EEC4F367B}"/>
              </a:ext>
            </a:extLst>
          </p:cNvPr>
          <p:cNvSpPr>
            <a:spLocks noGrp="1"/>
          </p:cNvSpPr>
          <p:nvPr>
            <p:ph type="sldNum" sz="quarter" idx="12"/>
          </p:nvPr>
        </p:nvSpPr>
        <p:spPr/>
        <p:txBody>
          <a:bodyPr/>
          <a:lstStyle/>
          <a:p>
            <a:fld id="{22EC18C2-31EE-8F4E-82F9-1F37F93D6E54}" type="slidenum">
              <a:rPr lang="en-US" smtClean="0"/>
              <a:t>‹#›</a:t>
            </a:fld>
            <a:endParaRPr lang="en-US"/>
          </a:p>
        </p:txBody>
      </p:sp>
    </p:spTree>
    <p:extLst>
      <p:ext uri="{BB962C8B-B14F-4D97-AF65-F5344CB8AC3E}">
        <p14:creationId xmlns:p14="http://schemas.microsoft.com/office/powerpoint/2010/main" val="38147347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DEABF-A3F5-674B-A5B3-7B31CABDE2A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BEC7D3F-7CF8-7B47-ADF8-67CFF29F4EE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5FEF4CE-8C6D-D847-99DE-E50341C71884}"/>
              </a:ext>
            </a:extLst>
          </p:cNvPr>
          <p:cNvSpPr>
            <a:spLocks noGrp="1"/>
          </p:cNvSpPr>
          <p:nvPr>
            <p:ph type="dt" sz="half" idx="10"/>
          </p:nvPr>
        </p:nvSpPr>
        <p:spPr/>
        <p:txBody>
          <a:bodyPr/>
          <a:lstStyle/>
          <a:p>
            <a:fld id="{3B0CB93A-DEF2-B64C-83E0-CA477C1BDB8C}" type="datetimeFigureOut">
              <a:rPr lang="en-US" smtClean="0"/>
              <a:t>10/5/22</a:t>
            </a:fld>
            <a:endParaRPr lang="en-US"/>
          </a:p>
        </p:txBody>
      </p:sp>
      <p:sp>
        <p:nvSpPr>
          <p:cNvPr id="5" name="Footer Placeholder 4">
            <a:extLst>
              <a:ext uri="{FF2B5EF4-FFF2-40B4-BE49-F238E27FC236}">
                <a16:creationId xmlns:a16="http://schemas.microsoft.com/office/drawing/2014/main" id="{0FB71008-29A9-7C45-934C-3CE7DE7119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8AE899-046D-6843-9CCB-CC02400CF6BC}"/>
              </a:ext>
            </a:extLst>
          </p:cNvPr>
          <p:cNvSpPr>
            <a:spLocks noGrp="1"/>
          </p:cNvSpPr>
          <p:nvPr>
            <p:ph type="sldNum" sz="quarter" idx="12"/>
          </p:nvPr>
        </p:nvSpPr>
        <p:spPr/>
        <p:txBody>
          <a:bodyPr/>
          <a:lstStyle/>
          <a:p>
            <a:fld id="{22EC18C2-31EE-8F4E-82F9-1F37F93D6E54}" type="slidenum">
              <a:rPr lang="en-US" smtClean="0"/>
              <a:t>‹#›</a:t>
            </a:fld>
            <a:endParaRPr lang="en-US"/>
          </a:p>
        </p:txBody>
      </p:sp>
    </p:spTree>
    <p:extLst>
      <p:ext uri="{BB962C8B-B14F-4D97-AF65-F5344CB8AC3E}">
        <p14:creationId xmlns:p14="http://schemas.microsoft.com/office/powerpoint/2010/main" val="30034074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211E0-AFA7-A24E-9A69-374994CEB50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33FD9E-9A17-6D42-8E32-201A96260CF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C9FD5A7-AEC5-1041-A50E-E8DDF1480B00}"/>
              </a:ext>
            </a:extLst>
          </p:cNvPr>
          <p:cNvSpPr>
            <a:spLocks noGrp="1"/>
          </p:cNvSpPr>
          <p:nvPr>
            <p:ph type="dt" sz="half" idx="10"/>
          </p:nvPr>
        </p:nvSpPr>
        <p:spPr/>
        <p:txBody>
          <a:bodyPr/>
          <a:lstStyle/>
          <a:p>
            <a:fld id="{3B0CB93A-DEF2-B64C-83E0-CA477C1BDB8C}" type="datetimeFigureOut">
              <a:rPr lang="en-US" smtClean="0"/>
              <a:t>10/5/22</a:t>
            </a:fld>
            <a:endParaRPr lang="en-US"/>
          </a:p>
        </p:txBody>
      </p:sp>
      <p:sp>
        <p:nvSpPr>
          <p:cNvPr id="5" name="Footer Placeholder 4">
            <a:extLst>
              <a:ext uri="{FF2B5EF4-FFF2-40B4-BE49-F238E27FC236}">
                <a16:creationId xmlns:a16="http://schemas.microsoft.com/office/drawing/2014/main" id="{AC7F0D8C-C354-5947-A878-B6ADB963C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442DA0-BF6C-8449-816F-7C69ED2409DC}"/>
              </a:ext>
            </a:extLst>
          </p:cNvPr>
          <p:cNvSpPr>
            <a:spLocks noGrp="1"/>
          </p:cNvSpPr>
          <p:nvPr>
            <p:ph type="sldNum" sz="quarter" idx="12"/>
          </p:nvPr>
        </p:nvSpPr>
        <p:spPr/>
        <p:txBody>
          <a:bodyPr/>
          <a:lstStyle/>
          <a:p>
            <a:fld id="{22EC18C2-31EE-8F4E-82F9-1F37F93D6E54}" type="slidenum">
              <a:rPr lang="en-US" smtClean="0"/>
              <a:t>‹#›</a:t>
            </a:fld>
            <a:endParaRPr lang="en-US"/>
          </a:p>
        </p:txBody>
      </p:sp>
    </p:spTree>
    <p:extLst>
      <p:ext uri="{BB962C8B-B14F-4D97-AF65-F5344CB8AC3E}">
        <p14:creationId xmlns:p14="http://schemas.microsoft.com/office/powerpoint/2010/main" val="6339469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AEC42-51AA-8A4D-96D6-2322603F54A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64421CB-7A03-224C-9BB7-64B28D7EFA1E}"/>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32B3FA5-FAFB-8844-9E9F-3BDDFF46E68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1F81110-16B3-5A4A-B9B3-FF1230DB49EF}"/>
              </a:ext>
            </a:extLst>
          </p:cNvPr>
          <p:cNvSpPr>
            <a:spLocks noGrp="1"/>
          </p:cNvSpPr>
          <p:nvPr>
            <p:ph type="dt" sz="half" idx="10"/>
          </p:nvPr>
        </p:nvSpPr>
        <p:spPr/>
        <p:txBody>
          <a:bodyPr/>
          <a:lstStyle/>
          <a:p>
            <a:fld id="{3B0CB93A-DEF2-B64C-83E0-CA477C1BDB8C}" type="datetimeFigureOut">
              <a:rPr lang="en-US" smtClean="0"/>
              <a:t>10/5/22</a:t>
            </a:fld>
            <a:endParaRPr lang="en-US"/>
          </a:p>
        </p:txBody>
      </p:sp>
      <p:sp>
        <p:nvSpPr>
          <p:cNvPr id="6" name="Footer Placeholder 5">
            <a:extLst>
              <a:ext uri="{FF2B5EF4-FFF2-40B4-BE49-F238E27FC236}">
                <a16:creationId xmlns:a16="http://schemas.microsoft.com/office/drawing/2014/main" id="{EA5AB994-6672-9349-BB77-76CD2F81D3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6580EE-B91F-F94E-AF5F-F037F00BDC83}"/>
              </a:ext>
            </a:extLst>
          </p:cNvPr>
          <p:cNvSpPr>
            <a:spLocks noGrp="1"/>
          </p:cNvSpPr>
          <p:nvPr>
            <p:ph type="sldNum" sz="quarter" idx="12"/>
          </p:nvPr>
        </p:nvSpPr>
        <p:spPr/>
        <p:txBody>
          <a:bodyPr/>
          <a:lstStyle/>
          <a:p>
            <a:fld id="{22EC18C2-31EE-8F4E-82F9-1F37F93D6E54}" type="slidenum">
              <a:rPr lang="en-US" smtClean="0"/>
              <a:t>‹#›</a:t>
            </a:fld>
            <a:endParaRPr lang="en-US"/>
          </a:p>
        </p:txBody>
      </p:sp>
    </p:spTree>
    <p:extLst>
      <p:ext uri="{BB962C8B-B14F-4D97-AF65-F5344CB8AC3E}">
        <p14:creationId xmlns:p14="http://schemas.microsoft.com/office/powerpoint/2010/main" val="2511798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EEA19-FBE6-C54A-A5AB-3898B96A06B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760E4C1-B668-E647-B8DF-879D99367CE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E841E2A-A3E1-4445-B276-C56B8795BE2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2CCDF28-463D-0C42-B54F-439431B53A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2B3A9FE-969B-684E-BCC8-2B85F64FDA47}"/>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5B52A64-2912-C147-ADAF-7B2046127E87}"/>
              </a:ext>
            </a:extLst>
          </p:cNvPr>
          <p:cNvSpPr>
            <a:spLocks noGrp="1"/>
          </p:cNvSpPr>
          <p:nvPr>
            <p:ph type="dt" sz="half" idx="10"/>
          </p:nvPr>
        </p:nvSpPr>
        <p:spPr/>
        <p:txBody>
          <a:bodyPr/>
          <a:lstStyle/>
          <a:p>
            <a:fld id="{3B0CB93A-DEF2-B64C-83E0-CA477C1BDB8C}" type="datetimeFigureOut">
              <a:rPr lang="en-US" smtClean="0"/>
              <a:t>10/5/22</a:t>
            </a:fld>
            <a:endParaRPr lang="en-US"/>
          </a:p>
        </p:txBody>
      </p:sp>
      <p:sp>
        <p:nvSpPr>
          <p:cNvPr id="8" name="Footer Placeholder 7">
            <a:extLst>
              <a:ext uri="{FF2B5EF4-FFF2-40B4-BE49-F238E27FC236}">
                <a16:creationId xmlns:a16="http://schemas.microsoft.com/office/drawing/2014/main" id="{06C7305C-1187-BB4A-BDC9-77020F61AB2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5A1B81A-3891-F74A-B2D3-E0827670871C}"/>
              </a:ext>
            </a:extLst>
          </p:cNvPr>
          <p:cNvSpPr>
            <a:spLocks noGrp="1"/>
          </p:cNvSpPr>
          <p:nvPr>
            <p:ph type="sldNum" sz="quarter" idx="12"/>
          </p:nvPr>
        </p:nvSpPr>
        <p:spPr/>
        <p:txBody>
          <a:bodyPr/>
          <a:lstStyle/>
          <a:p>
            <a:fld id="{22EC18C2-31EE-8F4E-82F9-1F37F93D6E54}" type="slidenum">
              <a:rPr lang="en-US" smtClean="0"/>
              <a:t>‹#›</a:t>
            </a:fld>
            <a:endParaRPr lang="en-US"/>
          </a:p>
        </p:txBody>
      </p:sp>
    </p:spTree>
    <p:extLst>
      <p:ext uri="{BB962C8B-B14F-4D97-AF65-F5344CB8AC3E}">
        <p14:creationId xmlns:p14="http://schemas.microsoft.com/office/powerpoint/2010/main" val="19008461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4989F-7EC8-C54F-95DB-9B52D3A50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14B250A-4155-9A4A-9AA1-D45BC2DEEF76}"/>
              </a:ext>
            </a:extLst>
          </p:cNvPr>
          <p:cNvSpPr>
            <a:spLocks noGrp="1"/>
          </p:cNvSpPr>
          <p:nvPr>
            <p:ph type="dt" sz="half" idx="10"/>
          </p:nvPr>
        </p:nvSpPr>
        <p:spPr/>
        <p:txBody>
          <a:bodyPr/>
          <a:lstStyle/>
          <a:p>
            <a:fld id="{3B0CB93A-DEF2-B64C-83E0-CA477C1BDB8C}" type="datetimeFigureOut">
              <a:rPr lang="en-US" smtClean="0"/>
              <a:t>10/5/22</a:t>
            </a:fld>
            <a:endParaRPr lang="en-US"/>
          </a:p>
        </p:txBody>
      </p:sp>
      <p:sp>
        <p:nvSpPr>
          <p:cNvPr id="4" name="Footer Placeholder 3">
            <a:extLst>
              <a:ext uri="{FF2B5EF4-FFF2-40B4-BE49-F238E27FC236}">
                <a16:creationId xmlns:a16="http://schemas.microsoft.com/office/drawing/2014/main" id="{EE601209-9CCE-9E4E-A72F-E3312D9F6CD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DF7FFB7-F0B2-534B-A2BA-DDF8820D9775}"/>
              </a:ext>
            </a:extLst>
          </p:cNvPr>
          <p:cNvSpPr>
            <a:spLocks noGrp="1"/>
          </p:cNvSpPr>
          <p:nvPr>
            <p:ph type="sldNum" sz="quarter" idx="12"/>
          </p:nvPr>
        </p:nvSpPr>
        <p:spPr/>
        <p:txBody>
          <a:bodyPr/>
          <a:lstStyle/>
          <a:p>
            <a:fld id="{22EC18C2-31EE-8F4E-82F9-1F37F93D6E54}" type="slidenum">
              <a:rPr lang="en-US" smtClean="0"/>
              <a:t>‹#›</a:t>
            </a:fld>
            <a:endParaRPr lang="en-US"/>
          </a:p>
        </p:txBody>
      </p:sp>
    </p:spTree>
    <p:extLst>
      <p:ext uri="{BB962C8B-B14F-4D97-AF65-F5344CB8AC3E}">
        <p14:creationId xmlns:p14="http://schemas.microsoft.com/office/powerpoint/2010/main" val="222217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EF6325-1245-6D48-9AF8-2810275E139F}"/>
              </a:ext>
            </a:extLst>
          </p:cNvPr>
          <p:cNvSpPr>
            <a:spLocks noGrp="1"/>
          </p:cNvSpPr>
          <p:nvPr>
            <p:ph type="dt" sz="half" idx="10"/>
          </p:nvPr>
        </p:nvSpPr>
        <p:spPr/>
        <p:txBody>
          <a:bodyPr/>
          <a:lstStyle/>
          <a:p>
            <a:fld id="{3B0CB93A-DEF2-B64C-83E0-CA477C1BDB8C}" type="datetimeFigureOut">
              <a:rPr lang="en-US" smtClean="0"/>
              <a:t>10/5/22</a:t>
            </a:fld>
            <a:endParaRPr lang="en-US"/>
          </a:p>
        </p:txBody>
      </p:sp>
      <p:sp>
        <p:nvSpPr>
          <p:cNvPr id="3" name="Footer Placeholder 2">
            <a:extLst>
              <a:ext uri="{FF2B5EF4-FFF2-40B4-BE49-F238E27FC236}">
                <a16:creationId xmlns:a16="http://schemas.microsoft.com/office/drawing/2014/main" id="{4DA69C3A-166C-7141-9D9D-21E3898A9C2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2C59492-B10E-FB48-BB43-55F1D5A37E39}"/>
              </a:ext>
            </a:extLst>
          </p:cNvPr>
          <p:cNvSpPr>
            <a:spLocks noGrp="1"/>
          </p:cNvSpPr>
          <p:nvPr>
            <p:ph type="sldNum" sz="quarter" idx="12"/>
          </p:nvPr>
        </p:nvSpPr>
        <p:spPr/>
        <p:txBody>
          <a:bodyPr/>
          <a:lstStyle/>
          <a:p>
            <a:fld id="{22EC18C2-31EE-8F4E-82F9-1F37F93D6E54}" type="slidenum">
              <a:rPr lang="en-US" smtClean="0"/>
              <a:t>‹#›</a:t>
            </a:fld>
            <a:endParaRPr lang="en-US"/>
          </a:p>
        </p:txBody>
      </p:sp>
    </p:spTree>
    <p:extLst>
      <p:ext uri="{BB962C8B-B14F-4D97-AF65-F5344CB8AC3E}">
        <p14:creationId xmlns:p14="http://schemas.microsoft.com/office/powerpoint/2010/main" val="3686466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D749F-5621-CC46-B8D3-2D61E2005E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267DB61-4743-1F4C-BC12-BC9185149BC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F2E074-E237-4742-A202-118F4555C8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1267A95-1359-5746-BEF7-CDEA9EB347BB}"/>
              </a:ext>
            </a:extLst>
          </p:cNvPr>
          <p:cNvSpPr>
            <a:spLocks noGrp="1"/>
          </p:cNvSpPr>
          <p:nvPr>
            <p:ph type="dt" sz="half" idx="10"/>
          </p:nvPr>
        </p:nvSpPr>
        <p:spPr/>
        <p:txBody>
          <a:bodyPr/>
          <a:lstStyle/>
          <a:p>
            <a:fld id="{3B0CB93A-DEF2-B64C-83E0-CA477C1BDB8C}" type="datetimeFigureOut">
              <a:rPr lang="en-US" smtClean="0"/>
              <a:t>10/5/22</a:t>
            </a:fld>
            <a:endParaRPr lang="en-US"/>
          </a:p>
        </p:txBody>
      </p:sp>
      <p:sp>
        <p:nvSpPr>
          <p:cNvPr id="6" name="Footer Placeholder 5">
            <a:extLst>
              <a:ext uri="{FF2B5EF4-FFF2-40B4-BE49-F238E27FC236}">
                <a16:creationId xmlns:a16="http://schemas.microsoft.com/office/drawing/2014/main" id="{DA4EA606-2B1B-DF40-9594-8DDDD80DE43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003C3D-5AE3-6041-A5D0-A7E471F9701E}"/>
              </a:ext>
            </a:extLst>
          </p:cNvPr>
          <p:cNvSpPr>
            <a:spLocks noGrp="1"/>
          </p:cNvSpPr>
          <p:nvPr>
            <p:ph type="sldNum" sz="quarter" idx="12"/>
          </p:nvPr>
        </p:nvSpPr>
        <p:spPr/>
        <p:txBody>
          <a:bodyPr/>
          <a:lstStyle/>
          <a:p>
            <a:fld id="{22EC18C2-31EE-8F4E-82F9-1F37F93D6E54}" type="slidenum">
              <a:rPr lang="en-US" smtClean="0"/>
              <a:t>‹#›</a:t>
            </a:fld>
            <a:endParaRPr lang="en-US"/>
          </a:p>
        </p:txBody>
      </p:sp>
    </p:spTree>
    <p:extLst>
      <p:ext uri="{BB962C8B-B14F-4D97-AF65-F5344CB8AC3E}">
        <p14:creationId xmlns:p14="http://schemas.microsoft.com/office/powerpoint/2010/main" val="1614173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52792-517E-2B4E-A7FD-8C867C2600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4988D9-7195-BF4C-80C7-D6239F5638A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91E471C-62B8-4E41-ACDC-993DAEAB3D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2D5DF13-1F55-F147-83B7-0B1AA7EAFC84}"/>
              </a:ext>
            </a:extLst>
          </p:cNvPr>
          <p:cNvSpPr>
            <a:spLocks noGrp="1"/>
          </p:cNvSpPr>
          <p:nvPr>
            <p:ph type="dt" sz="half" idx="10"/>
          </p:nvPr>
        </p:nvSpPr>
        <p:spPr/>
        <p:txBody>
          <a:bodyPr/>
          <a:lstStyle/>
          <a:p>
            <a:fld id="{3B0CB93A-DEF2-B64C-83E0-CA477C1BDB8C}" type="datetimeFigureOut">
              <a:rPr lang="en-US" smtClean="0"/>
              <a:t>10/5/22</a:t>
            </a:fld>
            <a:endParaRPr lang="en-US"/>
          </a:p>
        </p:txBody>
      </p:sp>
      <p:sp>
        <p:nvSpPr>
          <p:cNvPr id="6" name="Footer Placeholder 5">
            <a:extLst>
              <a:ext uri="{FF2B5EF4-FFF2-40B4-BE49-F238E27FC236}">
                <a16:creationId xmlns:a16="http://schemas.microsoft.com/office/drawing/2014/main" id="{10AC93F0-A726-534A-BBC5-1A1F4FC6E7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1C31075-6F0F-1C42-8623-A4A19A345121}"/>
              </a:ext>
            </a:extLst>
          </p:cNvPr>
          <p:cNvSpPr>
            <a:spLocks noGrp="1"/>
          </p:cNvSpPr>
          <p:nvPr>
            <p:ph type="sldNum" sz="quarter" idx="12"/>
          </p:nvPr>
        </p:nvSpPr>
        <p:spPr/>
        <p:txBody>
          <a:bodyPr/>
          <a:lstStyle/>
          <a:p>
            <a:fld id="{22EC18C2-31EE-8F4E-82F9-1F37F93D6E54}" type="slidenum">
              <a:rPr lang="en-US" smtClean="0"/>
              <a:t>‹#›</a:t>
            </a:fld>
            <a:endParaRPr lang="en-US"/>
          </a:p>
        </p:txBody>
      </p:sp>
    </p:spTree>
    <p:extLst>
      <p:ext uri="{BB962C8B-B14F-4D97-AF65-F5344CB8AC3E}">
        <p14:creationId xmlns:p14="http://schemas.microsoft.com/office/powerpoint/2010/main" val="1933055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78051-C0C1-C142-A625-4CD1D837005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18D7209-FE5D-DF44-B863-43FCBF6705B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AB2F26-2595-C94B-8B44-314D20F78561}"/>
              </a:ext>
            </a:extLst>
          </p:cNvPr>
          <p:cNvSpPr>
            <a:spLocks noGrp="1"/>
          </p:cNvSpPr>
          <p:nvPr>
            <p:ph type="dt" sz="half" idx="10"/>
          </p:nvPr>
        </p:nvSpPr>
        <p:spPr/>
        <p:txBody>
          <a:bodyPr/>
          <a:lstStyle/>
          <a:p>
            <a:fld id="{3B0CB93A-DEF2-B64C-83E0-CA477C1BDB8C}" type="datetimeFigureOut">
              <a:rPr lang="en-US" smtClean="0"/>
              <a:t>10/5/22</a:t>
            </a:fld>
            <a:endParaRPr lang="en-US"/>
          </a:p>
        </p:txBody>
      </p:sp>
      <p:sp>
        <p:nvSpPr>
          <p:cNvPr id="5" name="Footer Placeholder 4">
            <a:extLst>
              <a:ext uri="{FF2B5EF4-FFF2-40B4-BE49-F238E27FC236}">
                <a16:creationId xmlns:a16="http://schemas.microsoft.com/office/drawing/2014/main" id="{5E85A5E2-5C9E-FE4F-8E24-60CCD889A2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9E5E33-5E00-F44E-9077-FADC92F7285F}"/>
              </a:ext>
            </a:extLst>
          </p:cNvPr>
          <p:cNvSpPr>
            <a:spLocks noGrp="1"/>
          </p:cNvSpPr>
          <p:nvPr>
            <p:ph type="sldNum" sz="quarter" idx="12"/>
          </p:nvPr>
        </p:nvSpPr>
        <p:spPr/>
        <p:txBody>
          <a:bodyPr/>
          <a:lstStyle/>
          <a:p>
            <a:fld id="{22EC18C2-31EE-8F4E-82F9-1F37F93D6E54}" type="slidenum">
              <a:rPr lang="en-US" smtClean="0"/>
              <a:t>‹#›</a:t>
            </a:fld>
            <a:endParaRPr lang="en-US"/>
          </a:p>
        </p:txBody>
      </p:sp>
    </p:spTree>
    <p:extLst>
      <p:ext uri="{BB962C8B-B14F-4D97-AF65-F5344CB8AC3E}">
        <p14:creationId xmlns:p14="http://schemas.microsoft.com/office/powerpoint/2010/main" val="4105178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04F7F1-DC8B-A84B-AF31-AF28E6CB55B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6BEDF12-FE63-5741-A446-D5D167735C8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1CE0D93-52D4-8D44-AB9B-62786BD7CB12}"/>
              </a:ext>
            </a:extLst>
          </p:cNvPr>
          <p:cNvSpPr>
            <a:spLocks noGrp="1"/>
          </p:cNvSpPr>
          <p:nvPr>
            <p:ph type="dt" sz="half" idx="10"/>
          </p:nvPr>
        </p:nvSpPr>
        <p:spPr/>
        <p:txBody>
          <a:bodyPr/>
          <a:lstStyle/>
          <a:p>
            <a:fld id="{3B0CB93A-DEF2-B64C-83E0-CA477C1BDB8C}" type="datetimeFigureOut">
              <a:rPr lang="en-US" smtClean="0"/>
              <a:t>10/5/22</a:t>
            </a:fld>
            <a:endParaRPr lang="en-US"/>
          </a:p>
        </p:txBody>
      </p:sp>
      <p:sp>
        <p:nvSpPr>
          <p:cNvPr id="5" name="Footer Placeholder 4">
            <a:extLst>
              <a:ext uri="{FF2B5EF4-FFF2-40B4-BE49-F238E27FC236}">
                <a16:creationId xmlns:a16="http://schemas.microsoft.com/office/drawing/2014/main" id="{442E6CC6-EAF9-DB48-A8FA-2397AE3A55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42FB7-ABE0-9A4C-B9AE-17DF1B19354D}"/>
              </a:ext>
            </a:extLst>
          </p:cNvPr>
          <p:cNvSpPr>
            <a:spLocks noGrp="1"/>
          </p:cNvSpPr>
          <p:nvPr>
            <p:ph type="sldNum" sz="quarter" idx="12"/>
          </p:nvPr>
        </p:nvSpPr>
        <p:spPr/>
        <p:txBody>
          <a:bodyPr/>
          <a:lstStyle/>
          <a:p>
            <a:fld id="{22EC18C2-31EE-8F4E-82F9-1F37F93D6E54}" type="slidenum">
              <a:rPr lang="en-US" smtClean="0"/>
              <a:t>‹#›</a:t>
            </a:fld>
            <a:endParaRPr lang="en-US"/>
          </a:p>
        </p:txBody>
      </p:sp>
    </p:spTree>
    <p:extLst>
      <p:ext uri="{BB962C8B-B14F-4D97-AF65-F5344CB8AC3E}">
        <p14:creationId xmlns:p14="http://schemas.microsoft.com/office/powerpoint/2010/main" val="36206292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37F51E-8DDA-1B43-8A39-355F39E6AC55}" type="datetimeFigureOut">
              <a:rPr lang="en-US" smtClean="0"/>
              <a:t>10/5/22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ADB823-50AA-5F4A-8E19-F431131BBA73}" type="slidenum">
              <a:rPr lang="en-US" smtClean="0"/>
              <a:t>‹#›</a:t>
            </a:fld>
            <a:endParaRPr lang="en-US"/>
          </a:p>
        </p:txBody>
      </p:sp>
    </p:spTree>
    <p:extLst>
      <p:ext uri="{BB962C8B-B14F-4D97-AF65-F5344CB8AC3E}">
        <p14:creationId xmlns:p14="http://schemas.microsoft.com/office/powerpoint/2010/main" val="3971158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2F56AB3-4F29-D845-AE49-A797AEC6F18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26D863B-9755-1248-9EDA-5A62179DF4B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58FE778-77D9-8746-A091-60A2DBDB60E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0CB93A-DEF2-B64C-83E0-CA477C1BDB8C}" type="datetimeFigureOut">
              <a:rPr lang="en-US" smtClean="0"/>
              <a:t>10/5/22</a:t>
            </a:fld>
            <a:endParaRPr lang="en-US"/>
          </a:p>
        </p:txBody>
      </p:sp>
      <p:sp>
        <p:nvSpPr>
          <p:cNvPr id="5" name="Footer Placeholder 4">
            <a:extLst>
              <a:ext uri="{FF2B5EF4-FFF2-40B4-BE49-F238E27FC236}">
                <a16:creationId xmlns:a16="http://schemas.microsoft.com/office/drawing/2014/main" id="{C1D7662E-ABD9-9047-83FE-9C66CDB8B7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CD30A9B-93E8-C744-8276-BCA4D7BB5D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2EC18C2-31EE-8F4E-82F9-1F37F93D6E54}" type="slidenum">
              <a:rPr lang="en-US" smtClean="0"/>
              <a:t>‹#›</a:t>
            </a:fld>
            <a:endParaRPr lang="en-US"/>
          </a:p>
        </p:txBody>
      </p:sp>
    </p:spTree>
    <p:extLst>
      <p:ext uri="{BB962C8B-B14F-4D97-AF65-F5344CB8AC3E}">
        <p14:creationId xmlns:p14="http://schemas.microsoft.com/office/powerpoint/2010/main" val="3075968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2.xml"/><Relationship Id="rId5" Type="http://schemas.openxmlformats.org/officeDocument/2006/relationships/image" Target="../media/image2.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12.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6.x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6.xml"/><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6.xml"/><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6.xml"/><Relationship Id="rId5" Type="http://schemas.openxmlformats.org/officeDocument/2006/relationships/image" Target="../media/image2.png"/><Relationship Id="rId4" Type="http://schemas.openxmlformats.org/officeDocument/2006/relationships/image" Target="../media/image23.png"/></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6.xml"/><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5.xml"/><Relationship Id="rId1" Type="http://schemas.openxmlformats.org/officeDocument/2006/relationships/slideLayout" Target="../slideLayouts/slideLayout6.xml"/><Relationship Id="rId5" Type="http://schemas.openxmlformats.org/officeDocument/2006/relationships/image" Target="../media/image2.png"/><Relationship Id="rId4" Type="http://schemas.openxmlformats.org/officeDocument/2006/relationships/image" Target="../media/image25.png"/></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6.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AA09D7D-4CD2-D34C-9120-221CD8FDB7D3}"/>
              </a:ext>
            </a:extLst>
          </p:cNvPr>
          <p:cNvPicPr>
            <a:picLocks noChangeAspect="1"/>
          </p:cNvPicPr>
          <p:nvPr/>
        </p:nvPicPr>
        <p:blipFill rotWithShape="1">
          <a:blip r:embed="rId3"/>
          <a:srcRect t="12076"/>
          <a:stretch/>
        </p:blipFill>
        <p:spPr>
          <a:xfrm>
            <a:off x="0" y="0"/>
            <a:ext cx="12192000" cy="6858000"/>
          </a:xfrm>
          <a:prstGeom prst="rect">
            <a:avLst/>
          </a:prstGeom>
        </p:spPr>
      </p:pic>
      <p:sp>
        <p:nvSpPr>
          <p:cNvPr id="4" name="Title 1">
            <a:extLst>
              <a:ext uri="{FF2B5EF4-FFF2-40B4-BE49-F238E27FC236}">
                <a16:creationId xmlns:a16="http://schemas.microsoft.com/office/drawing/2014/main" id="{A09E09DD-1DB0-9244-8DE5-6D0E0DE5D890}"/>
              </a:ext>
            </a:extLst>
          </p:cNvPr>
          <p:cNvSpPr txBox="1">
            <a:spLocks/>
          </p:cNvSpPr>
          <p:nvPr/>
        </p:nvSpPr>
        <p:spPr>
          <a:xfrm>
            <a:off x="616225" y="235973"/>
            <a:ext cx="11012557" cy="1238865"/>
          </a:xfrm>
          <a:prstGeom prst="rect">
            <a:avLst/>
          </a:prstGeom>
          <a:solidFill>
            <a:schemeClr val="accent2">
              <a:lumMod val="20000"/>
              <a:lumOff val="80000"/>
            </a:schemeClr>
          </a:solidFill>
          <a:ln w="76200">
            <a:solidFill>
              <a:srgbClr val="002060"/>
            </a:solidFill>
          </a:ln>
        </p:spPr>
        <p:txBody>
          <a:bodyPr vert="horz" lIns="91440" tIns="45720" rIns="91440" bIns="4572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400" b="1" dirty="0" err="1">
                <a:solidFill>
                  <a:srgbClr val="002060"/>
                </a:solidFill>
                <a:latin typeface="Arial" panose="020B0604020202020204" pitchFamily="34" charset="0"/>
                <a:cs typeface="Arial" panose="020B0604020202020204" pitchFamily="34" charset="0"/>
              </a:rPr>
              <a:t>Fframwaith</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Cymwyseddau</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Iaith</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i</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Ymarferwyr</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Addysg</a:t>
            </a:r>
            <a:br>
              <a:rPr lang="en-GB" sz="2400" b="1" dirty="0">
                <a:solidFill>
                  <a:srgbClr val="002060"/>
                </a:solidFill>
                <a:latin typeface="Arial" panose="020B0604020202020204" pitchFamily="34" charset="0"/>
                <a:cs typeface="Arial" panose="020B0604020202020204" pitchFamily="34" charset="0"/>
              </a:rPr>
            </a:br>
            <a:r>
              <a:rPr lang="en-GB" sz="2400" b="1" dirty="0">
                <a:solidFill>
                  <a:srgbClr val="002060"/>
                </a:solidFill>
                <a:latin typeface="Arial" panose="020B0604020202020204" pitchFamily="34" charset="0"/>
                <a:cs typeface="Arial" panose="020B0604020202020204" pitchFamily="34" charset="0"/>
              </a:rPr>
              <a:t>Welsh Language Competency Framework for Education Practitioners</a:t>
            </a:r>
            <a:br>
              <a:rPr lang="en-GB" sz="2400" b="1" dirty="0">
                <a:solidFill>
                  <a:srgbClr val="002060"/>
                </a:solidFill>
                <a:latin typeface="Arial" panose="020B0604020202020204" pitchFamily="34" charset="0"/>
                <a:cs typeface="Arial" panose="020B0604020202020204" pitchFamily="34" charset="0"/>
              </a:rPr>
            </a:br>
            <a:endParaRPr lang="en-GB" sz="1800" b="1" dirty="0">
              <a:solidFill>
                <a:srgbClr val="002060"/>
              </a:solidFill>
              <a:latin typeface="Arial" panose="020B0604020202020204" pitchFamily="34" charset="0"/>
              <a:cs typeface="Arial" panose="020B0604020202020204" pitchFamily="34" charset="0"/>
            </a:endParaRPr>
          </a:p>
        </p:txBody>
      </p:sp>
      <p:sp>
        <p:nvSpPr>
          <p:cNvPr id="5" name="Subtitle 2">
            <a:extLst>
              <a:ext uri="{FF2B5EF4-FFF2-40B4-BE49-F238E27FC236}">
                <a16:creationId xmlns:a16="http://schemas.microsoft.com/office/drawing/2014/main" id="{5671A983-8C9F-2048-86E6-581D70AF4F32}"/>
              </a:ext>
            </a:extLst>
          </p:cNvPr>
          <p:cNvSpPr txBox="1">
            <a:spLocks/>
          </p:cNvSpPr>
          <p:nvPr/>
        </p:nvSpPr>
        <p:spPr>
          <a:xfrm>
            <a:off x="3518453" y="5104202"/>
            <a:ext cx="5625547" cy="1285058"/>
          </a:xfrm>
          <a:prstGeom prst="rect">
            <a:avLst/>
          </a:prstGeom>
          <a:solidFill>
            <a:schemeClr val="accent2">
              <a:lumMod val="20000"/>
              <a:lumOff val="80000"/>
            </a:schemeClr>
          </a:solidFill>
          <a:ln>
            <a:solidFill>
              <a:srgbClr val="002060"/>
            </a:solidFill>
          </a:ln>
        </p:spPr>
        <p:txBody>
          <a:bodyPr>
            <a:normAutofit fontScale="925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endParaRPr lang="en-GB" sz="1050" b="1" dirty="0">
              <a:solidFill>
                <a:srgbClr val="002060"/>
              </a:solidFill>
            </a:endParaRPr>
          </a:p>
          <a:p>
            <a:pPr marL="0" indent="0" algn="ctr">
              <a:buNone/>
            </a:pPr>
            <a:r>
              <a:rPr lang="en-GB" sz="3900" b="1" dirty="0">
                <a:solidFill>
                  <a:srgbClr val="002060"/>
                </a:solidFill>
                <a:latin typeface="Arial" panose="020B0604020202020204" pitchFamily="34" charset="0"/>
                <a:cs typeface="Arial" panose="020B0604020202020204" pitchFamily="34" charset="0"/>
              </a:rPr>
              <a:t>BA2 </a:t>
            </a:r>
          </a:p>
          <a:p>
            <a:pPr marL="0" indent="0" algn="ctr">
              <a:buNone/>
            </a:pPr>
            <a:r>
              <a:rPr lang="en-GB" sz="2800" b="1" dirty="0" err="1">
                <a:solidFill>
                  <a:srgbClr val="002060"/>
                </a:solidFill>
                <a:latin typeface="Arial" panose="020B0604020202020204" pitchFamily="34" charset="0"/>
                <a:cs typeface="Arial" panose="020B0604020202020204" pitchFamily="34" charset="0"/>
              </a:rPr>
              <a:t>Gwybodaeth</a:t>
            </a:r>
            <a:r>
              <a:rPr lang="en-GB" sz="2800" b="1" dirty="0">
                <a:solidFill>
                  <a:srgbClr val="002060"/>
                </a:solidFill>
                <a:latin typeface="Arial" panose="020B0604020202020204" pitchFamily="34" charset="0"/>
                <a:cs typeface="Arial" panose="020B0604020202020204" pitchFamily="34" charset="0"/>
              </a:rPr>
              <a:t> / Information</a:t>
            </a:r>
          </a:p>
          <a:p>
            <a:pPr algn="ctr"/>
            <a:endParaRPr lang="en-GB" sz="1000" b="1" dirty="0">
              <a:solidFill>
                <a:srgbClr val="002060"/>
              </a:solidFill>
            </a:endParaRPr>
          </a:p>
        </p:txBody>
      </p:sp>
    </p:spTree>
    <p:extLst>
      <p:ext uri="{BB962C8B-B14F-4D97-AF65-F5344CB8AC3E}">
        <p14:creationId xmlns:p14="http://schemas.microsoft.com/office/powerpoint/2010/main" val="3531217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BC982C1-423D-5449-9009-E51067709AFE}"/>
              </a:ext>
            </a:extLst>
          </p:cNvPr>
          <p:cNvSpPr txBox="1"/>
          <p:nvPr/>
        </p:nvSpPr>
        <p:spPr>
          <a:xfrm>
            <a:off x="5705061" y="245435"/>
            <a:ext cx="6211635" cy="5632311"/>
          </a:xfrm>
          <a:prstGeom prst="rect">
            <a:avLst/>
          </a:prstGeom>
          <a:solidFill>
            <a:schemeClr val="accent1">
              <a:lumMod val="20000"/>
              <a:lumOff val="80000"/>
            </a:schemeClr>
          </a:solidFill>
          <a:ln w="57150">
            <a:solidFill>
              <a:schemeClr val="accent1"/>
            </a:solidFill>
          </a:ln>
        </p:spPr>
        <p:txBody>
          <a:bodyPr wrap="square" rtlCol="0">
            <a:spAutoFit/>
          </a:bodyPr>
          <a:lstStyle/>
          <a:p>
            <a:pPr marL="285750" indent="-285750">
              <a:buFont typeface="Arial" panose="020B0604020202020204" pitchFamily="34" charset="0"/>
              <a:buChar char="•"/>
            </a:pPr>
            <a:r>
              <a:rPr lang="en-US" sz="2400" dirty="0"/>
              <a:t>It’s a national framework to measure Welsh language competency of all student-teachers in Wales.</a:t>
            </a:r>
          </a:p>
          <a:p>
            <a:pPr marL="285750" indent="-285750">
              <a:buFont typeface="Arial" panose="020B0604020202020204" pitchFamily="34" charset="0"/>
              <a:buChar char="•"/>
            </a:pPr>
            <a:r>
              <a:rPr lang="en-US" sz="2400" dirty="0"/>
              <a:t>In the future, the aim is to use the Framework to measure Welsh language competency of the whole education sector.</a:t>
            </a:r>
          </a:p>
          <a:p>
            <a:pPr marL="285750" indent="-285750">
              <a:buFont typeface="Arial" panose="020B0604020202020204" pitchFamily="34" charset="0"/>
              <a:buChar char="•"/>
            </a:pPr>
            <a:r>
              <a:rPr lang="en-US" sz="2400" dirty="0"/>
              <a:t>The Framework measures Listening, Speaking, Reading and Writing skills in Welsh.  It also measures the student-teacher’s skill as a language teacher, e.g. how they develop the language skills of pupils in their class.</a:t>
            </a:r>
          </a:p>
          <a:p>
            <a:pPr marL="285750" indent="-285750">
              <a:buFont typeface="Arial" panose="020B0604020202020204" pitchFamily="34" charset="0"/>
              <a:buChar char="•"/>
            </a:pPr>
            <a:r>
              <a:rPr lang="en-US" sz="2400" dirty="0"/>
              <a:t>The Framework is a tool to help them plan further professional development opportunities when they enter the teaching profession.</a:t>
            </a:r>
          </a:p>
        </p:txBody>
      </p:sp>
      <p:sp>
        <p:nvSpPr>
          <p:cNvPr id="6" name="TextBox 5">
            <a:extLst>
              <a:ext uri="{FF2B5EF4-FFF2-40B4-BE49-F238E27FC236}">
                <a16:creationId xmlns:a16="http://schemas.microsoft.com/office/drawing/2014/main" id="{8BA318BF-E3DC-0043-8CF7-2A3C6C3A8119}"/>
              </a:ext>
            </a:extLst>
          </p:cNvPr>
          <p:cNvSpPr txBox="1"/>
          <p:nvPr/>
        </p:nvSpPr>
        <p:spPr>
          <a:xfrm>
            <a:off x="260554" y="232048"/>
            <a:ext cx="5265603" cy="5632311"/>
          </a:xfrm>
          <a:prstGeom prst="rect">
            <a:avLst/>
          </a:prstGeom>
          <a:solidFill>
            <a:schemeClr val="accent1">
              <a:lumMod val="20000"/>
              <a:lumOff val="80000"/>
            </a:schemeClr>
          </a:solidFill>
          <a:ln w="57150">
            <a:solidFill>
              <a:schemeClr val="accent1"/>
            </a:solidFill>
          </a:ln>
        </p:spPr>
        <p:txBody>
          <a:bodyPr wrap="square" rtlCol="0">
            <a:spAutoFit/>
          </a:bodyPr>
          <a:lstStyle/>
          <a:p>
            <a:pPr marL="285750" indent="-285750">
              <a:buFont typeface="Arial" panose="020B0604020202020204" pitchFamily="34" charset="0"/>
              <a:buChar char="•"/>
            </a:pPr>
            <a:r>
              <a:rPr lang="en-US" sz="2400" dirty="0" err="1"/>
              <a:t>Fframwaith</a:t>
            </a:r>
            <a:r>
              <a:rPr lang="en-US" sz="2400" dirty="0"/>
              <a:t> </a:t>
            </a:r>
            <a:r>
              <a:rPr lang="en-US" sz="2400" dirty="0" err="1"/>
              <a:t>Genedlaethol</a:t>
            </a:r>
            <a:r>
              <a:rPr lang="en-US" sz="2400" dirty="0"/>
              <a:t> </a:t>
            </a:r>
            <a:r>
              <a:rPr lang="en-US" sz="2400" dirty="0" err="1"/>
              <a:t>sy’n</a:t>
            </a:r>
            <a:r>
              <a:rPr lang="en-US" sz="2400" dirty="0"/>
              <a:t> </a:t>
            </a:r>
            <a:r>
              <a:rPr lang="en-US" sz="2400" dirty="0" err="1"/>
              <a:t>mesur</a:t>
            </a:r>
            <a:r>
              <a:rPr lang="en-US" sz="2400" dirty="0"/>
              <a:t> </a:t>
            </a:r>
            <a:r>
              <a:rPr lang="en-US" sz="2400" dirty="0" err="1"/>
              <a:t>cymhwysedd</a:t>
            </a:r>
            <a:r>
              <a:rPr lang="en-US" sz="2400" dirty="0"/>
              <a:t> </a:t>
            </a:r>
            <a:r>
              <a:rPr lang="en-US" sz="2400" dirty="0" err="1"/>
              <a:t>iaith</a:t>
            </a:r>
            <a:r>
              <a:rPr lang="en-US" sz="2400" dirty="0"/>
              <a:t> </a:t>
            </a:r>
            <a:r>
              <a:rPr lang="en-US" sz="2400" dirty="0" err="1"/>
              <a:t>pob</a:t>
            </a:r>
            <a:r>
              <a:rPr lang="en-US" sz="2400" dirty="0"/>
              <a:t> </a:t>
            </a:r>
            <a:r>
              <a:rPr lang="en-US" sz="2400" dirty="0" err="1"/>
              <a:t>darpar</a:t>
            </a:r>
            <a:r>
              <a:rPr lang="en-US" sz="2400" dirty="0"/>
              <a:t> </a:t>
            </a:r>
            <a:r>
              <a:rPr lang="en-US" sz="2400" dirty="0" err="1"/>
              <a:t>athro</a:t>
            </a:r>
            <a:r>
              <a:rPr lang="en-US" sz="2400" dirty="0"/>
              <a:t> / </a:t>
            </a:r>
            <a:r>
              <a:rPr lang="en-US" sz="2400" dirty="0" err="1"/>
              <a:t>athrawes</a:t>
            </a:r>
            <a:r>
              <a:rPr lang="en-US" sz="2400" dirty="0"/>
              <a:t>.   </a:t>
            </a:r>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r>
              <a:rPr lang="en-US" sz="2400" dirty="0"/>
              <a:t>Y </a:t>
            </a:r>
            <a:r>
              <a:rPr lang="en-US" sz="2400" dirty="0" err="1"/>
              <a:t>gobaith</a:t>
            </a:r>
            <a:r>
              <a:rPr lang="en-US" sz="2400" dirty="0"/>
              <a:t> </a:t>
            </a:r>
            <a:r>
              <a:rPr lang="en-US" sz="2400" dirty="0" err="1"/>
              <a:t>yn</a:t>
            </a:r>
            <a:r>
              <a:rPr lang="en-US" sz="2400" dirty="0"/>
              <a:t> y </a:t>
            </a:r>
            <a:r>
              <a:rPr lang="en-US" sz="2400" dirty="0" err="1"/>
              <a:t>pendraw</a:t>
            </a:r>
            <a:r>
              <a:rPr lang="en-US" sz="2400" dirty="0"/>
              <a:t> </a:t>
            </a:r>
            <a:r>
              <a:rPr lang="en-US" sz="2400" dirty="0" err="1"/>
              <a:t>yw</a:t>
            </a:r>
            <a:r>
              <a:rPr lang="en-US" sz="2400" dirty="0"/>
              <a:t> </a:t>
            </a:r>
            <a:r>
              <a:rPr lang="en-US" sz="2400" dirty="0" err="1"/>
              <a:t>mesur</a:t>
            </a:r>
            <a:r>
              <a:rPr lang="en-US" sz="2400" dirty="0"/>
              <a:t> </a:t>
            </a:r>
            <a:r>
              <a:rPr lang="en-US" sz="2400" dirty="0" err="1"/>
              <a:t>cymhwysedd</a:t>
            </a:r>
            <a:r>
              <a:rPr lang="en-US" sz="2400" dirty="0"/>
              <a:t> </a:t>
            </a:r>
            <a:r>
              <a:rPr lang="en-US" sz="2400" dirty="0" err="1"/>
              <a:t>iaith</a:t>
            </a:r>
            <a:r>
              <a:rPr lang="en-US" sz="2400" dirty="0"/>
              <a:t> y </a:t>
            </a:r>
            <a:r>
              <a:rPr lang="en-US" sz="2400" dirty="0" err="1"/>
              <a:t>gweithlu</a:t>
            </a:r>
            <a:r>
              <a:rPr lang="en-US" sz="2400" dirty="0"/>
              <a:t> </a:t>
            </a:r>
            <a:r>
              <a:rPr lang="en-US" sz="2400" dirty="0" err="1"/>
              <a:t>cyfan</a:t>
            </a:r>
            <a:r>
              <a:rPr lang="en-US" sz="2400" dirty="0"/>
              <a:t>.</a:t>
            </a:r>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r>
              <a:rPr lang="en-US" sz="2400" dirty="0" err="1"/>
              <a:t>Mae’r</a:t>
            </a:r>
            <a:r>
              <a:rPr lang="en-US" sz="2400" dirty="0"/>
              <a:t> </a:t>
            </a:r>
            <a:r>
              <a:rPr lang="en-US" sz="2400" dirty="0" err="1"/>
              <a:t>FfCA</a:t>
            </a:r>
            <a:r>
              <a:rPr lang="en-US" sz="2400" dirty="0"/>
              <a:t> </a:t>
            </a:r>
            <a:r>
              <a:rPr lang="en-US" sz="2400" dirty="0" err="1"/>
              <a:t>mesur</a:t>
            </a:r>
            <a:r>
              <a:rPr lang="en-US" sz="2400" dirty="0"/>
              <a:t> </a:t>
            </a:r>
            <a:r>
              <a:rPr lang="en-US" sz="2400" dirty="0" err="1"/>
              <a:t>sgiliau</a:t>
            </a:r>
            <a:r>
              <a:rPr lang="en-US" sz="2400" dirty="0"/>
              <a:t> </a:t>
            </a:r>
            <a:r>
              <a:rPr lang="en-US" sz="2400" dirty="0" err="1"/>
              <a:t>Gwrando</a:t>
            </a:r>
            <a:r>
              <a:rPr lang="en-US" sz="2400" dirty="0"/>
              <a:t>, </a:t>
            </a:r>
            <a:r>
              <a:rPr lang="en-US" sz="2400" dirty="0" err="1"/>
              <a:t>Llafar</a:t>
            </a:r>
            <a:r>
              <a:rPr lang="en-US" sz="2400" dirty="0"/>
              <a:t>, </a:t>
            </a:r>
            <a:r>
              <a:rPr lang="en-US" sz="2400" dirty="0" err="1"/>
              <a:t>Darllen</a:t>
            </a:r>
            <a:r>
              <a:rPr lang="en-US" sz="2400" dirty="0"/>
              <a:t> ac </a:t>
            </a:r>
            <a:r>
              <a:rPr lang="en-US" sz="2400" dirty="0" err="1"/>
              <a:t>Ysgrifennu</a:t>
            </a:r>
            <a:r>
              <a:rPr lang="en-US" sz="2400" dirty="0"/>
              <a:t> </a:t>
            </a:r>
            <a:r>
              <a:rPr lang="en-US" sz="2400" dirty="0" err="1"/>
              <a:t>yn</a:t>
            </a:r>
            <a:r>
              <a:rPr lang="en-US" sz="2400" dirty="0"/>
              <a:t> </a:t>
            </a:r>
            <a:r>
              <a:rPr lang="en-US" sz="2400" dirty="0" err="1"/>
              <a:t>ogystal</a:t>
            </a:r>
            <a:r>
              <a:rPr lang="en-US" sz="2400" dirty="0"/>
              <a:t> ag </a:t>
            </a:r>
            <a:r>
              <a:rPr lang="en-US" sz="2400" dirty="0" err="1"/>
              <a:t>arddulliau</a:t>
            </a:r>
            <a:r>
              <a:rPr lang="en-US" sz="2400" dirty="0"/>
              <a:t> </a:t>
            </a:r>
            <a:r>
              <a:rPr lang="en-US" sz="2400" dirty="0" err="1"/>
              <a:t>dysgu</a:t>
            </a:r>
            <a:r>
              <a:rPr lang="en-US" sz="2400" dirty="0"/>
              <a:t> ac </a:t>
            </a:r>
            <a:r>
              <a:rPr lang="en-US" sz="2400" dirty="0" err="1"/>
              <a:t>addysgu</a:t>
            </a:r>
            <a:r>
              <a:rPr lang="en-US" sz="2400" dirty="0"/>
              <a:t>, </a:t>
            </a:r>
            <a:r>
              <a:rPr lang="en-US" sz="2400" dirty="0" err="1"/>
              <a:t>h.y</a:t>
            </a:r>
            <a:r>
              <a:rPr lang="en-US" sz="2400" dirty="0"/>
              <a:t> </a:t>
            </a:r>
            <a:r>
              <a:rPr lang="en-US" sz="2400" dirty="0" err="1"/>
              <a:t>sut</a:t>
            </a:r>
            <a:r>
              <a:rPr lang="en-US" sz="2400" dirty="0"/>
              <a:t> </a:t>
            </a:r>
            <a:r>
              <a:rPr lang="en-US" sz="2400" dirty="0" err="1"/>
              <a:t>mae’r</a:t>
            </a:r>
            <a:r>
              <a:rPr lang="en-US" sz="2400" dirty="0"/>
              <a:t> </a:t>
            </a:r>
            <a:r>
              <a:rPr lang="en-US" sz="2400" dirty="0" err="1"/>
              <a:t>darpar</a:t>
            </a:r>
            <a:r>
              <a:rPr lang="en-US" sz="2400" dirty="0"/>
              <a:t> </a:t>
            </a:r>
            <a:r>
              <a:rPr lang="en-US" sz="2400" dirty="0" err="1"/>
              <a:t>athro’n</a:t>
            </a:r>
            <a:r>
              <a:rPr lang="en-US" sz="2400" dirty="0"/>
              <a:t> </a:t>
            </a:r>
            <a:r>
              <a:rPr lang="en-US" sz="2400" dirty="0" err="1"/>
              <a:t>datblygu</a:t>
            </a:r>
            <a:r>
              <a:rPr lang="en-US" sz="2400" dirty="0"/>
              <a:t> </a:t>
            </a:r>
            <a:r>
              <a:rPr lang="en-US" sz="2400" dirty="0" err="1"/>
              <a:t>sgiliau</a:t>
            </a:r>
            <a:r>
              <a:rPr lang="en-US" sz="2400" dirty="0"/>
              <a:t> </a:t>
            </a:r>
            <a:r>
              <a:rPr lang="en-US" sz="2400" dirty="0" err="1"/>
              <a:t>llythrennedd</a:t>
            </a:r>
            <a:r>
              <a:rPr lang="en-US" sz="2400" dirty="0"/>
              <a:t> </a:t>
            </a:r>
            <a:r>
              <a:rPr lang="en-US" sz="2400" dirty="0" err="1"/>
              <a:t>Cymraeg</a:t>
            </a:r>
            <a:r>
              <a:rPr lang="en-US" sz="2400" dirty="0"/>
              <a:t> y </a:t>
            </a:r>
            <a:r>
              <a:rPr lang="en-US" sz="2400" dirty="0" err="1"/>
              <a:t>dysgwyr</a:t>
            </a:r>
            <a:r>
              <a:rPr lang="en-US" sz="2400" dirty="0"/>
              <a:t>.</a:t>
            </a:r>
          </a:p>
          <a:p>
            <a:endParaRPr lang="en-US" sz="2400" dirty="0"/>
          </a:p>
        </p:txBody>
      </p:sp>
      <p:pic>
        <p:nvPicPr>
          <p:cNvPr id="3" name="Picture 2">
            <a:extLst>
              <a:ext uri="{FF2B5EF4-FFF2-40B4-BE49-F238E27FC236}">
                <a16:creationId xmlns:a16="http://schemas.microsoft.com/office/drawing/2014/main" id="{6865A915-6F8F-4447-BEC9-C6D1B37616F0}"/>
              </a:ext>
            </a:extLst>
          </p:cNvPr>
          <p:cNvPicPr>
            <a:picLocks noChangeAspect="1"/>
          </p:cNvPicPr>
          <p:nvPr/>
        </p:nvPicPr>
        <p:blipFill rotWithShape="1">
          <a:blip r:embed="rId3"/>
          <a:srcRect t="-122" b="14212"/>
          <a:stretch/>
        </p:blipFill>
        <p:spPr>
          <a:xfrm>
            <a:off x="0" y="6016895"/>
            <a:ext cx="12192000" cy="841105"/>
          </a:xfrm>
          <a:prstGeom prst="rect">
            <a:avLst/>
          </a:prstGeom>
        </p:spPr>
      </p:pic>
    </p:spTree>
    <p:extLst>
      <p:ext uri="{BB962C8B-B14F-4D97-AF65-F5344CB8AC3E}">
        <p14:creationId xmlns:p14="http://schemas.microsoft.com/office/powerpoint/2010/main" val="685339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dissolv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6">
                                            <p:txEl>
                                              <p:pRg st="3" end="3"/>
                                            </p:txEl>
                                          </p:spTgt>
                                        </p:tgtEl>
                                        <p:attrNameLst>
                                          <p:attrName>style.visibility</p:attrName>
                                        </p:attrNameLst>
                                      </p:cBhvr>
                                      <p:to>
                                        <p:strVal val="visible"/>
                                      </p:to>
                                    </p:set>
                                    <p:animEffect transition="in" filter="dissolve">
                                      <p:cBhvr>
                                        <p:cTn id="12" dur="500"/>
                                        <p:tgtEl>
                                          <p:spTgt spid="6">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6">
                                            <p:txEl>
                                              <p:pRg st="6" end="6"/>
                                            </p:txEl>
                                          </p:spTgt>
                                        </p:tgtEl>
                                        <p:attrNameLst>
                                          <p:attrName>style.visibility</p:attrName>
                                        </p:attrNameLst>
                                      </p:cBhvr>
                                      <p:to>
                                        <p:strVal val="visible"/>
                                      </p:to>
                                    </p:set>
                                    <p:animEffect transition="in" filter="dissolve">
                                      <p:cBhvr>
                                        <p:cTn id="17" dur="5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A54E1D7-3891-5F4F-9D68-2068C7A2ED4D}"/>
              </a:ext>
            </a:extLst>
          </p:cNvPr>
          <p:cNvPicPr>
            <a:picLocks noChangeAspect="1"/>
          </p:cNvPicPr>
          <p:nvPr/>
        </p:nvPicPr>
        <p:blipFill>
          <a:blip r:embed="rId3"/>
          <a:stretch>
            <a:fillRect/>
          </a:stretch>
        </p:blipFill>
        <p:spPr>
          <a:xfrm>
            <a:off x="2214888" y="0"/>
            <a:ext cx="9721392" cy="6858000"/>
          </a:xfrm>
          <a:prstGeom prst="rect">
            <a:avLst/>
          </a:prstGeom>
        </p:spPr>
      </p:pic>
      <p:sp>
        <p:nvSpPr>
          <p:cNvPr id="6" name="TextBox 5">
            <a:extLst>
              <a:ext uri="{FF2B5EF4-FFF2-40B4-BE49-F238E27FC236}">
                <a16:creationId xmlns:a16="http://schemas.microsoft.com/office/drawing/2014/main" id="{E37F1186-1589-D041-B350-D998386C9F16}"/>
              </a:ext>
            </a:extLst>
          </p:cNvPr>
          <p:cNvSpPr txBox="1"/>
          <p:nvPr/>
        </p:nvSpPr>
        <p:spPr>
          <a:xfrm>
            <a:off x="427257" y="294861"/>
            <a:ext cx="1413163" cy="923330"/>
          </a:xfrm>
          <a:prstGeom prst="rect">
            <a:avLst/>
          </a:prstGeom>
          <a:solidFill>
            <a:schemeClr val="bg1"/>
          </a:solidFill>
          <a:ln w="57150">
            <a:solidFill>
              <a:schemeClr val="tx2"/>
            </a:solidFill>
          </a:ln>
        </p:spPr>
        <p:txBody>
          <a:bodyPr wrap="square" rtlCol="0">
            <a:spAutoFit/>
          </a:bodyPr>
          <a:lstStyle/>
          <a:p>
            <a:pPr algn="ctr"/>
            <a:r>
              <a:rPr lang="en-US" dirty="0" err="1"/>
              <a:t>Fersiwn</a:t>
            </a:r>
            <a:r>
              <a:rPr lang="en-US" dirty="0"/>
              <a:t> </a:t>
            </a:r>
            <a:r>
              <a:rPr lang="en-US" dirty="0" err="1"/>
              <a:t>Llywodraeth</a:t>
            </a:r>
            <a:r>
              <a:rPr lang="en-US" dirty="0"/>
              <a:t> </a:t>
            </a:r>
            <a:r>
              <a:rPr lang="en-US" dirty="0" err="1"/>
              <a:t>Cymru</a:t>
            </a:r>
            <a:endParaRPr lang="en-US" dirty="0"/>
          </a:p>
        </p:txBody>
      </p:sp>
      <p:sp>
        <p:nvSpPr>
          <p:cNvPr id="7" name="Oval 6">
            <a:extLst>
              <a:ext uri="{FF2B5EF4-FFF2-40B4-BE49-F238E27FC236}">
                <a16:creationId xmlns:a16="http://schemas.microsoft.com/office/drawing/2014/main" id="{1637DDE7-9389-B24D-A60D-57D61B08D5B4}"/>
              </a:ext>
            </a:extLst>
          </p:cNvPr>
          <p:cNvSpPr/>
          <p:nvPr/>
        </p:nvSpPr>
        <p:spPr>
          <a:xfrm>
            <a:off x="2493184" y="2340646"/>
            <a:ext cx="736553"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0F87E873-3632-474B-9F87-BEEE129C5EE8}"/>
              </a:ext>
            </a:extLst>
          </p:cNvPr>
          <p:cNvSpPr/>
          <p:nvPr/>
        </p:nvSpPr>
        <p:spPr>
          <a:xfrm>
            <a:off x="2493184" y="3096490"/>
            <a:ext cx="736553"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10BB3144-98B4-414F-B504-8A47E6CDD032}"/>
              </a:ext>
            </a:extLst>
          </p:cNvPr>
          <p:cNvSpPr/>
          <p:nvPr/>
        </p:nvSpPr>
        <p:spPr>
          <a:xfrm>
            <a:off x="2493184" y="4312226"/>
            <a:ext cx="736553"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18FEBD50-A081-AB41-946F-13CB8F41AC78}"/>
              </a:ext>
            </a:extLst>
          </p:cNvPr>
          <p:cNvSpPr/>
          <p:nvPr/>
        </p:nvSpPr>
        <p:spPr>
          <a:xfrm>
            <a:off x="2493183" y="5346311"/>
            <a:ext cx="736553"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BF2CD42A-6A1B-8A4D-A4B0-854AFE5BD685}"/>
              </a:ext>
            </a:extLst>
          </p:cNvPr>
          <p:cNvSpPr/>
          <p:nvPr/>
        </p:nvSpPr>
        <p:spPr>
          <a:xfrm>
            <a:off x="4977966" y="1505759"/>
            <a:ext cx="1124660"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ADAD4570-767C-BC41-9A38-DD8952A0D2AF}"/>
              </a:ext>
            </a:extLst>
          </p:cNvPr>
          <p:cNvSpPr/>
          <p:nvPr/>
        </p:nvSpPr>
        <p:spPr>
          <a:xfrm>
            <a:off x="6263427" y="1505758"/>
            <a:ext cx="1124660"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98E82D1-A993-2345-978C-84119E369CBD}"/>
              </a:ext>
            </a:extLst>
          </p:cNvPr>
          <p:cNvSpPr/>
          <p:nvPr/>
        </p:nvSpPr>
        <p:spPr>
          <a:xfrm>
            <a:off x="7548888" y="1505757"/>
            <a:ext cx="1124660"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EAB7840D-7953-E342-8F98-5A1D7C802913}"/>
              </a:ext>
            </a:extLst>
          </p:cNvPr>
          <p:cNvSpPr/>
          <p:nvPr/>
        </p:nvSpPr>
        <p:spPr>
          <a:xfrm>
            <a:off x="8834349" y="1505756"/>
            <a:ext cx="1124660"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05E17259-2903-F74D-8E7B-9A7C340653B7}"/>
              </a:ext>
            </a:extLst>
          </p:cNvPr>
          <p:cNvSpPr/>
          <p:nvPr/>
        </p:nvSpPr>
        <p:spPr>
          <a:xfrm>
            <a:off x="10119810" y="1505756"/>
            <a:ext cx="1124660"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46DDE5EB-2098-E54D-B839-369A130E28C9}"/>
              </a:ext>
            </a:extLst>
          </p:cNvPr>
          <p:cNvSpPr/>
          <p:nvPr/>
        </p:nvSpPr>
        <p:spPr>
          <a:xfrm>
            <a:off x="8673548" y="3096489"/>
            <a:ext cx="1702904" cy="1714050"/>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13314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anim calcmode="lin" valueType="num">
                                      <p:cBhvr additive="base">
                                        <p:cTn id="43" dur="500" fill="hold"/>
                                        <p:tgtEl>
                                          <p:spTgt spid="13"/>
                                        </p:tgtEl>
                                        <p:attrNameLst>
                                          <p:attrName>ppt_x</p:attrName>
                                        </p:attrNameLst>
                                      </p:cBhvr>
                                      <p:tavLst>
                                        <p:tav tm="0">
                                          <p:val>
                                            <p:strVal val="#ppt_x"/>
                                          </p:val>
                                        </p:tav>
                                        <p:tav tm="100000">
                                          <p:val>
                                            <p:strVal val="#ppt_x"/>
                                          </p:val>
                                        </p:tav>
                                      </p:tavLst>
                                    </p:anim>
                                    <p:anim calcmode="lin" valueType="num">
                                      <p:cBhvr additive="base">
                                        <p:cTn id="4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4"/>
                                        </p:tgtEl>
                                        <p:attrNameLst>
                                          <p:attrName>style.visibility</p:attrName>
                                        </p:attrNameLst>
                                      </p:cBhvr>
                                      <p:to>
                                        <p:strVal val="visible"/>
                                      </p:to>
                                    </p:set>
                                    <p:anim calcmode="lin" valueType="num">
                                      <p:cBhvr additive="base">
                                        <p:cTn id="49" dur="500" fill="hold"/>
                                        <p:tgtEl>
                                          <p:spTgt spid="14"/>
                                        </p:tgtEl>
                                        <p:attrNameLst>
                                          <p:attrName>ppt_x</p:attrName>
                                        </p:attrNameLst>
                                      </p:cBhvr>
                                      <p:tavLst>
                                        <p:tav tm="0">
                                          <p:val>
                                            <p:strVal val="#ppt_x"/>
                                          </p:val>
                                        </p:tav>
                                        <p:tav tm="100000">
                                          <p:val>
                                            <p:strVal val="#ppt_x"/>
                                          </p:val>
                                        </p:tav>
                                      </p:tavLst>
                                    </p:anim>
                                    <p:anim calcmode="lin" valueType="num">
                                      <p:cBhvr additive="base">
                                        <p:cTn id="5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5"/>
                                        </p:tgtEl>
                                        <p:attrNameLst>
                                          <p:attrName>style.visibility</p:attrName>
                                        </p:attrNameLst>
                                      </p:cBhvr>
                                      <p:to>
                                        <p:strVal val="visible"/>
                                      </p:to>
                                    </p:set>
                                    <p:anim calcmode="lin" valueType="num">
                                      <p:cBhvr additive="base">
                                        <p:cTn id="55" dur="500" fill="hold"/>
                                        <p:tgtEl>
                                          <p:spTgt spid="15"/>
                                        </p:tgtEl>
                                        <p:attrNameLst>
                                          <p:attrName>ppt_x</p:attrName>
                                        </p:attrNameLst>
                                      </p:cBhvr>
                                      <p:tavLst>
                                        <p:tav tm="0">
                                          <p:val>
                                            <p:strVal val="#ppt_x"/>
                                          </p:val>
                                        </p:tav>
                                        <p:tav tm="100000">
                                          <p:val>
                                            <p:strVal val="#ppt_x"/>
                                          </p:val>
                                        </p:tav>
                                      </p:tavLst>
                                    </p:anim>
                                    <p:anim calcmode="lin" valueType="num">
                                      <p:cBhvr additive="base">
                                        <p:cTn id="56"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6"/>
                                        </p:tgtEl>
                                        <p:attrNameLst>
                                          <p:attrName>style.visibility</p:attrName>
                                        </p:attrNameLst>
                                      </p:cBhvr>
                                      <p:to>
                                        <p:strVal val="visible"/>
                                      </p:to>
                                    </p:set>
                                    <p:anim calcmode="lin" valueType="num">
                                      <p:cBhvr additive="base">
                                        <p:cTn id="61" dur="500" fill="hold"/>
                                        <p:tgtEl>
                                          <p:spTgt spid="16"/>
                                        </p:tgtEl>
                                        <p:attrNameLst>
                                          <p:attrName>ppt_x</p:attrName>
                                        </p:attrNameLst>
                                      </p:cBhvr>
                                      <p:tavLst>
                                        <p:tav tm="0">
                                          <p:val>
                                            <p:strVal val="#ppt_x"/>
                                          </p:val>
                                        </p:tav>
                                        <p:tav tm="100000">
                                          <p:val>
                                            <p:strVal val="#ppt_x"/>
                                          </p:val>
                                        </p:tav>
                                      </p:tavLst>
                                    </p:anim>
                                    <p:anim calcmode="lin" valueType="num">
                                      <p:cBhvr additive="base">
                                        <p:cTn id="6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B00DC08-5553-9D41-87FE-040FB83C01C7}"/>
              </a:ext>
            </a:extLst>
          </p:cNvPr>
          <p:cNvPicPr>
            <a:picLocks noGrp="1" noChangeAspect="1"/>
          </p:cNvPicPr>
          <p:nvPr>
            <p:ph sz="quarter" idx="13"/>
          </p:nvPr>
        </p:nvPicPr>
        <p:blipFill>
          <a:blip r:embed="rId3"/>
          <a:stretch>
            <a:fillRect/>
          </a:stretch>
        </p:blipFill>
        <p:spPr>
          <a:xfrm>
            <a:off x="204865" y="200233"/>
            <a:ext cx="11930699" cy="5604219"/>
          </a:xfrm>
        </p:spPr>
      </p:pic>
      <p:pic>
        <p:nvPicPr>
          <p:cNvPr id="6" name="Picture 5">
            <a:extLst>
              <a:ext uri="{FF2B5EF4-FFF2-40B4-BE49-F238E27FC236}">
                <a16:creationId xmlns:a16="http://schemas.microsoft.com/office/drawing/2014/main" id="{B0A7EFF2-AF64-6644-BD56-98E35B660A8E}"/>
              </a:ext>
            </a:extLst>
          </p:cNvPr>
          <p:cNvPicPr>
            <a:picLocks noChangeAspect="1"/>
          </p:cNvPicPr>
          <p:nvPr/>
        </p:nvPicPr>
        <p:blipFill rotWithShape="1">
          <a:blip r:embed="rId4"/>
          <a:srcRect t="-122" b="14212"/>
          <a:stretch/>
        </p:blipFill>
        <p:spPr>
          <a:xfrm>
            <a:off x="0" y="6016895"/>
            <a:ext cx="12192000" cy="841105"/>
          </a:xfrm>
          <a:prstGeom prst="rect">
            <a:avLst/>
          </a:prstGeom>
        </p:spPr>
      </p:pic>
    </p:spTree>
    <p:extLst>
      <p:ext uri="{BB962C8B-B14F-4D97-AF65-F5344CB8AC3E}">
        <p14:creationId xmlns:p14="http://schemas.microsoft.com/office/powerpoint/2010/main" val="668980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B6FFEFB-2197-394E-8C0B-0C03E15F552F}"/>
              </a:ext>
            </a:extLst>
          </p:cNvPr>
          <p:cNvPicPr>
            <a:picLocks noChangeAspect="1"/>
          </p:cNvPicPr>
          <p:nvPr/>
        </p:nvPicPr>
        <p:blipFill>
          <a:blip r:embed="rId3"/>
          <a:stretch>
            <a:fillRect/>
          </a:stretch>
        </p:blipFill>
        <p:spPr>
          <a:xfrm>
            <a:off x="311150" y="261178"/>
            <a:ext cx="11569700" cy="5461000"/>
          </a:xfrm>
          <a:prstGeom prst="rect">
            <a:avLst/>
          </a:prstGeom>
        </p:spPr>
      </p:pic>
      <p:pic>
        <p:nvPicPr>
          <p:cNvPr id="6" name="Picture 5">
            <a:extLst>
              <a:ext uri="{FF2B5EF4-FFF2-40B4-BE49-F238E27FC236}">
                <a16:creationId xmlns:a16="http://schemas.microsoft.com/office/drawing/2014/main" id="{31C355B3-6BD6-904A-A423-2E73ED510682}"/>
              </a:ext>
            </a:extLst>
          </p:cNvPr>
          <p:cNvPicPr>
            <a:picLocks noChangeAspect="1"/>
          </p:cNvPicPr>
          <p:nvPr/>
        </p:nvPicPr>
        <p:blipFill rotWithShape="1">
          <a:blip r:embed="rId4"/>
          <a:srcRect t="-122" b="14212"/>
          <a:stretch/>
        </p:blipFill>
        <p:spPr>
          <a:xfrm>
            <a:off x="0" y="6016895"/>
            <a:ext cx="12192000" cy="841105"/>
          </a:xfrm>
          <a:prstGeom prst="rect">
            <a:avLst/>
          </a:prstGeom>
        </p:spPr>
      </p:pic>
    </p:spTree>
    <p:extLst>
      <p:ext uri="{BB962C8B-B14F-4D97-AF65-F5344CB8AC3E}">
        <p14:creationId xmlns:p14="http://schemas.microsoft.com/office/powerpoint/2010/main" val="16045156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329AE34-BACC-DB47-8C59-B199EE37EF36}"/>
              </a:ext>
            </a:extLst>
          </p:cNvPr>
          <p:cNvPicPr>
            <a:picLocks noChangeAspect="1"/>
          </p:cNvPicPr>
          <p:nvPr/>
        </p:nvPicPr>
        <p:blipFill>
          <a:blip r:embed="rId3"/>
          <a:stretch>
            <a:fillRect/>
          </a:stretch>
        </p:blipFill>
        <p:spPr>
          <a:xfrm>
            <a:off x="254000" y="199838"/>
            <a:ext cx="11684000" cy="5803900"/>
          </a:xfrm>
          <a:prstGeom prst="rect">
            <a:avLst/>
          </a:prstGeom>
        </p:spPr>
      </p:pic>
      <p:pic>
        <p:nvPicPr>
          <p:cNvPr id="5" name="Picture 4">
            <a:extLst>
              <a:ext uri="{FF2B5EF4-FFF2-40B4-BE49-F238E27FC236}">
                <a16:creationId xmlns:a16="http://schemas.microsoft.com/office/drawing/2014/main" id="{D090EDE2-9C10-E34A-ACEF-8D230856771E}"/>
              </a:ext>
            </a:extLst>
          </p:cNvPr>
          <p:cNvPicPr>
            <a:picLocks noChangeAspect="1"/>
          </p:cNvPicPr>
          <p:nvPr/>
        </p:nvPicPr>
        <p:blipFill rotWithShape="1">
          <a:blip r:embed="rId4"/>
          <a:srcRect t="-122" b="14212"/>
          <a:stretch/>
        </p:blipFill>
        <p:spPr>
          <a:xfrm>
            <a:off x="0" y="6016895"/>
            <a:ext cx="12192000" cy="841105"/>
          </a:xfrm>
          <a:prstGeom prst="rect">
            <a:avLst/>
          </a:prstGeom>
        </p:spPr>
      </p:pic>
    </p:spTree>
    <p:extLst>
      <p:ext uri="{BB962C8B-B14F-4D97-AF65-F5344CB8AC3E}">
        <p14:creationId xmlns:p14="http://schemas.microsoft.com/office/powerpoint/2010/main" val="1485081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DEFCE8E-CBDC-F94A-9113-45C8268C2E41}"/>
              </a:ext>
            </a:extLst>
          </p:cNvPr>
          <p:cNvPicPr>
            <a:picLocks noChangeAspect="1"/>
          </p:cNvPicPr>
          <p:nvPr/>
        </p:nvPicPr>
        <p:blipFill>
          <a:blip r:embed="rId3"/>
          <a:stretch>
            <a:fillRect/>
          </a:stretch>
        </p:blipFill>
        <p:spPr>
          <a:xfrm>
            <a:off x="995155" y="23133"/>
            <a:ext cx="10418279" cy="5542617"/>
          </a:xfrm>
          <a:prstGeom prst="rect">
            <a:avLst/>
          </a:prstGeom>
        </p:spPr>
      </p:pic>
      <p:pic>
        <p:nvPicPr>
          <p:cNvPr id="7" name="Picture 6">
            <a:extLst>
              <a:ext uri="{FF2B5EF4-FFF2-40B4-BE49-F238E27FC236}">
                <a16:creationId xmlns:a16="http://schemas.microsoft.com/office/drawing/2014/main" id="{437FCD1D-463F-2443-897D-0034883598CA}"/>
              </a:ext>
            </a:extLst>
          </p:cNvPr>
          <p:cNvPicPr>
            <a:picLocks noChangeAspect="1"/>
          </p:cNvPicPr>
          <p:nvPr/>
        </p:nvPicPr>
        <p:blipFill rotWithShape="1">
          <a:blip r:embed="rId4"/>
          <a:srcRect t="18800" r="7488" b="21783"/>
          <a:stretch/>
        </p:blipFill>
        <p:spPr>
          <a:xfrm>
            <a:off x="1136373" y="5278262"/>
            <a:ext cx="9955697" cy="565947"/>
          </a:xfrm>
          <a:prstGeom prst="rect">
            <a:avLst/>
          </a:prstGeom>
        </p:spPr>
      </p:pic>
      <p:pic>
        <p:nvPicPr>
          <p:cNvPr id="5" name="Picture 4">
            <a:extLst>
              <a:ext uri="{FF2B5EF4-FFF2-40B4-BE49-F238E27FC236}">
                <a16:creationId xmlns:a16="http://schemas.microsoft.com/office/drawing/2014/main" id="{9F6063A4-A48C-B245-87BC-BFCFD6DF7012}"/>
              </a:ext>
            </a:extLst>
          </p:cNvPr>
          <p:cNvPicPr>
            <a:picLocks noChangeAspect="1"/>
          </p:cNvPicPr>
          <p:nvPr/>
        </p:nvPicPr>
        <p:blipFill rotWithShape="1">
          <a:blip r:embed="rId5"/>
          <a:srcRect t="-122" b="14212"/>
          <a:stretch/>
        </p:blipFill>
        <p:spPr>
          <a:xfrm>
            <a:off x="0" y="6016895"/>
            <a:ext cx="12192000" cy="841105"/>
          </a:xfrm>
          <a:prstGeom prst="rect">
            <a:avLst/>
          </a:prstGeom>
        </p:spPr>
      </p:pic>
    </p:spTree>
    <p:extLst>
      <p:ext uri="{BB962C8B-B14F-4D97-AF65-F5344CB8AC3E}">
        <p14:creationId xmlns:p14="http://schemas.microsoft.com/office/powerpoint/2010/main" val="6670799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9191F19-A293-3540-89C8-7C6903D0FBD9}"/>
              </a:ext>
            </a:extLst>
          </p:cNvPr>
          <p:cNvPicPr>
            <a:picLocks noChangeAspect="1"/>
          </p:cNvPicPr>
          <p:nvPr/>
        </p:nvPicPr>
        <p:blipFill>
          <a:blip r:embed="rId3"/>
          <a:stretch>
            <a:fillRect/>
          </a:stretch>
        </p:blipFill>
        <p:spPr>
          <a:xfrm>
            <a:off x="2067337" y="88531"/>
            <a:ext cx="9946739" cy="6709834"/>
          </a:xfrm>
          <a:prstGeom prst="rect">
            <a:avLst/>
          </a:prstGeom>
          <a:ln w="38100">
            <a:solidFill>
              <a:schemeClr val="tx1"/>
            </a:solidFill>
          </a:ln>
        </p:spPr>
      </p:pic>
      <p:sp>
        <p:nvSpPr>
          <p:cNvPr id="8" name="TextBox 7">
            <a:extLst>
              <a:ext uri="{FF2B5EF4-FFF2-40B4-BE49-F238E27FC236}">
                <a16:creationId xmlns:a16="http://schemas.microsoft.com/office/drawing/2014/main" id="{63F3F76A-8490-5743-8615-88EE4C7F8588}"/>
              </a:ext>
            </a:extLst>
          </p:cNvPr>
          <p:cNvSpPr txBox="1"/>
          <p:nvPr/>
        </p:nvSpPr>
        <p:spPr>
          <a:xfrm>
            <a:off x="427257" y="294861"/>
            <a:ext cx="1413163" cy="923330"/>
          </a:xfrm>
          <a:prstGeom prst="rect">
            <a:avLst/>
          </a:prstGeom>
          <a:solidFill>
            <a:schemeClr val="bg1"/>
          </a:solidFill>
          <a:ln w="57150">
            <a:solidFill>
              <a:schemeClr val="tx2"/>
            </a:solidFill>
          </a:ln>
        </p:spPr>
        <p:txBody>
          <a:bodyPr wrap="square" rtlCol="0">
            <a:spAutoFit/>
          </a:bodyPr>
          <a:lstStyle/>
          <a:p>
            <a:pPr algn="ctr"/>
            <a:r>
              <a:rPr lang="en-US" dirty="0" err="1"/>
              <a:t>Fersiwn</a:t>
            </a:r>
            <a:r>
              <a:rPr lang="en-US" dirty="0"/>
              <a:t> </a:t>
            </a:r>
            <a:r>
              <a:rPr lang="en-US" dirty="0" err="1"/>
              <a:t>Llywodraeth</a:t>
            </a:r>
            <a:r>
              <a:rPr lang="en-US" dirty="0"/>
              <a:t> </a:t>
            </a:r>
            <a:r>
              <a:rPr lang="en-US" dirty="0" err="1"/>
              <a:t>Cymru</a:t>
            </a:r>
            <a:endParaRPr lang="en-US" dirty="0"/>
          </a:p>
        </p:txBody>
      </p:sp>
    </p:spTree>
    <p:extLst>
      <p:ext uri="{BB962C8B-B14F-4D97-AF65-F5344CB8AC3E}">
        <p14:creationId xmlns:p14="http://schemas.microsoft.com/office/powerpoint/2010/main" val="38905531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6646241-6B10-1742-AB71-C55D4FC9CEAD}"/>
              </a:ext>
            </a:extLst>
          </p:cNvPr>
          <p:cNvPicPr>
            <a:picLocks noChangeAspect="1"/>
          </p:cNvPicPr>
          <p:nvPr/>
        </p:nvPicPr>
        <p:blipFill>
          <a:blip r:embed="rId3"/>
          <a:stretch>
            <a:fillRect/>
          </a:stretch>
        </p:blipFill>
        <p:spPr>
          <a:xfrm>
            <a:off x="2036584" y="12114"/>
            <a:ext cx="10155416" cy="6845886"/>
          </a:xfrm>
          <a:prstGeom prst="rect">
            <a:avLst/>
          </a:prstGeom>
        </p:spPr>
      </p:pic>
      <p:sp>
        <p:nvSpPr>
          <p:cNvPr id="9" name="TextBox 8">
            <a:extLst>
              <a:ext uri="{FF2B5EF4-FFF2-40B4-BE49-F238E27FC236}">
                <a16:creationId xmlns:a16="http://schemas.microsoft.com/office/drawing/2014/main" id="{D2CFC20B-2D60-2648-BC78-627054238C6A}"/>
              </a:ext>
            </a:extLst>
          </p:cNvPr>
          <p:cNvSpPr txBox="1"/>
          <p:nvPr/>
        </p:nvSpPr>
        <p:spPr>
          <a:xfrm>
            <a:off x="235528" y="132629"/>
            <a:ext cx="1413163" cy="923330"/>
          </a:xfrm>
          <a:prstGeom prst="rect">
            <a:avLst/>
          </a:prstGeom>
          <a:solidFill>
            <a:schemeClr val="bg1"/>
          </a:solidFill>
          <a:ln w="57150">
            <a:solidFill>
              <a:schemeClr val="tx2"/>
            </a:solidFill>
          </a:ln>
        </p:spPr>
        <p:txBody>
          <a:bodyPr wrap="square" rtlCol="0">
            <a:spAutoFit/>
          </a:bodyPr>
          <a:lstStyle/>
          <a:p>
            <a:pPr algn="ctr"/>
            <a:r>
              <a:rPr lang="en-US" dirty="0"/>
              <a:t>Welsh Government version</a:t>
            </a:r>
          </a:p>
        </p:txBody>
      </p:sp>
      <p:sp>
        <p:nvSpPr>
          <p:cNvPr id="10" name="Oval 9">
            <a:extLst>
              <a:ext uri="{FF2B5EF4-FFF2-40B4-BE49-F238E27FC236}">
                <a16:creationId xmlns:a16="http://schemas.microsoft.com/office/drawing/2014/main" id="{7FC4140F-D63E-7946-9CFF-D663A92D6F92}"/>
              </a:ext>
            </a:extLst>
          </p:cNvPr>
          <p:cNvSpPr/>
          <p:nvPr/>
        </p:nvSpPr>
        <p:spPr>
          <a:xfrm>
            <a:off x="2277839" y="2394858"/>
            <a:ext cx="736553"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F3385E1-F074-9941-9632-F83A9A2D9251}"/>
              </a:ext>
            </a:extLst>
          </p:cNvPr>
          <p:cNvSpPr/>
          <p:nvPr/>
        </p:nvSpPr>
        <p:spPr>
          <a:xfrm>
            <a:off x="2264103" y="3272147"/>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D3A5906-FF4E-8944-A029-56754A0B484F}"/>
              </a:ext>
            </a:extLst>
          </p:cNvPr>
          <p:cNvSpPr/>
          <p:nvPr/>
        </p:nvSpPr>
        <p:spPr>
          <a:xfrm>
            <a:off x="2258189" y="4481945"/>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BC35C455-802B-2748-8130-B67116F918B4}"/>
              </a:ext>
            </a:extLst>
          </p:cNvPr>
          <p:cNvSpPr/>
          <p:nvPr/>
        </p:nvSpPr>
        <p:spPr>
          <a:xfrm>
            <a:off x="2258189" y="5542698"/>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E994FC2-9216-974D-8E6D-B2DB8813ED14}"/>
              </a:ext>
            </a:extLst>
          </p:cNvPr>
          <p:cNvSpPr/>
          <p:nvPr/>
        </p:nvSpPr>
        <p:spPr>
          <a:xfrm>
            <a:off x="4896605" y="1582519"/>
            <a:ext cx="1106630"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8CE8B17-4CAD-0E4F-92BE-978A1C63A4FB}"/>
              </a:ext>
            </a:extLst>
          </p:cNvPr>
          <p:cNvSpPr/>
          <p:nvPr/>
        </p:nvSpPr>
        <p:spPr>
          <a:xfrm>
            <a:off x="6152279" y="1582518"/>
            <a:ext cx="112316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DDACCE3C-AC5F-F342-B02B-1C493A1C8845}"/>
              </a:ext>
            </a:extLst>
          </p:cNvPr>
          <p:cNvSpPr/>
          <p:nvPr/>
        </p:nvSpPr>
        <p:spPr>
          <a:xfrm>
            <a:off x="4804712" y="3059877"/>
            <a:ext cx="1735494" cy="1586204"/>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B906059D-A73A-AA4C-86AF-64E9A05281F5}"/>
              </a:ext>
            </a:extLst>
          </p:cNvPr>
          <p:cNvSpPr/>
          <p:nvPr/>
        </p:nvSpPr>
        <p:spPr>
          <a:xfrm>
            <a:off x="3532850" y="1582517"/>
            <a:ext cx="1123164" cy="665019"/>
          </a:xfrm>
          <a:prstGeom prst="ellipse">
            <a:avLst/>
          </a:prstGeom>
          <a:noFill/>
          <a:ln w="762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07147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 calcmode="lin" valueType="num">
                                      <p:cBhvr additive="base">
                                        <p:cTn id="37" dur="500" fill="hold"/>
                                        <p:tgtEl>
                                          <p:spTgt spid="16"/>
                                        </p:tgtEl>
                                        <p:attrNameLst>
                                          <p:attrName>ppt_x</p:attrName>
                                        </p:attrNameLst>
                                      </p:cBhvr>
                                      <p:tavLst>
                                        <p:tav tm="0">
                                          <p:val>
                                            <p:strVal val="#ppt_x"/>
                                          </p:val>
                                        </p:tav>
                                        <p:tav tm="100000">
                                          <p:val>
                                            <p:strVal val="#ppt_x"/>
                                          </p:val>
                                        </p:tav>
                                      </p:tavLst>
                                    </p:anim>
                                    <p:anim calcmode="lin" valueType="num">
                                      <p:cBhvr additive="base">
                                        <p:cTn id="3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anim calcmode="lin" valueType="num">
                                      <p:cBhvr additive="base">
                                        <p:cTn id="43" dur="500" fill="hold"/>
                                        <p:tgtEl>
                                          <p:spTgt spid="17"/>
                                        </p:tgtEl>
                                        <p:attrNameLst>
                                          <p:attrName>ppt_x</p:attrName>
                                        </p:attrNameLst>
                                      </p:cBhvr>
                                      <p:tavLst>
                                        <p:tav tm="0">
                                          <p:val>
                                            <p:strVal val="#ppt_x"/>
                                          </p:val>
                                        </p:tav>
                                        <p:tav tm="100000">
                                          <p:val>
                                            <p:strVal val="#ppt_x"/>
                                          </p:val>
                                        </p:tav>
                                      </p:tavLst>
                                    </p:anim>
                                    <p:anim calcmode="lin" valueType="num">
                                      <p:cBhvr additive="base">
                                        <p:cTn id="4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8"/>
                                        </p:tgtEl>
                                        <p:attrNameLst>
                                          <p:attrName>style.visibility</p:attrName>
                                        </p:attrNameLst>
                                      </p:cBhvr>
                                      <p:to>
                                        <p:strVal val="visible"/>
                                      </p:to>
                                    </p:set>
                                    <p:anim calcmode="lin" valueType="num">
                                      <p:cBhvr additive="base">
                                        <p:cTn id="49" dur="500" fill="hold"/>
                                        <p:tgtEl>
                                          <p:spTgt spid="18"/>
                                        </p:tgtEl>
                                        <p:attrNameLst>
                                          <p:attrName>ppt_x</p:attrName>
                                        </p:attrNameLst>
                                      </p:cBhvr>
                                      <p:tavLst>
                                        <p:tav tm="0">
                                          <p:val>
                                            <p:strVal val="#ppt_x"/>
                                          </p:val>
                                        </p:tav>
                                        <p:tav tm="100000">
                                          <p:val>
                                            <p:strVal val="#ppt_x"/>
                                          </p:val>
                                        </p:tav>
                                      </p:tavLst>
                                    </p:anim>
                                    <p:anim calcmode="lin" valueType="num">
                                      <p:cBhvr additive="base">
                                        <p:cTn id="50"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3" grpId="0" animBg="1"/>
      <p:bldP spid="14" grpId="0" animBg="1"/>
      <p:bldP spid="15" grpId="0" animBg="1"/>
      <p:bldP spid="16" grpId="0" animBg="1"/>
      <p:bldP spid="17" grpId="0" animBg="1"/>
      <p:bldP spid="1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DB6D4FF-3A0C-BF40-B7D3-7A7C8CA8B9FB}"/>
              </a:ext>
            </a:extLst>
          </p:cNvPr>
          <p:cNvPicPr>
            <a:picLocks noChangeAspect="1"/>
          </p:cNvPicPr>
          <p:nvPr/>
        </p:nvPicPr>
        <p:blipFill>
          <a:blip r:embed="rId3"/>
          <a:stretch>
            <a:fillRect/>
          </a:stretch>
        </p:blipFill>
        <p:spPr>
          <a:xfrm>
            <a:off x="2174630" y="243319"/>
            <a:ext cx="9479769" cy="5511037"/>
          </a:xfrm>
          <a:prstGeom prst="rect">
            <a:avLst/>
          </a:prstGeom>
          <a:ln w="38100">
            <a:solidFill>
              <a:schemeClr val="tx1"/>
            </a:solidFill>
          </a:ln>
        </p:spPr>
      </p:pic>
      <p:sp>
        <p:nvSpPr>
          <p:cNvPr id="5" name="TextBox 4">
            <a:extLst>
              <a:ext uri="{FF2B5EF4-FFF2-40B4-BE49-F238E27FC236}">
                <a16:creationId xmlns:a16="http://schemas.microsoft.com/office/drawing/2014/main" id="{FB9D41B1-11CD-7F44-A0C0-94BAF6130CB1}"/>
              </a:ext>
            </a:extLst>
          </p:cNvPr>
          <p:cNvSpPr txBox="1"/>
          <p:nvPr/>
        </p:nvSpPr>
        <p:spPr>
          <a:xfrm>
            <a:off x="387928" y="243319"/>
            <a:ext cx="1413163" cy="1200329"/>
          </a:xfrm>
          <a:prstGeom prst="rect">
            <a:avLst/>
          </a:prstGeom>
          <a:solidFill>
            <a:schemeClr val="bg1"/>
          </a:solidFill>
          <a:ln w="57150">
            <a:solidFill>
              <a:schemeClr val="tx2"/>
            </a:solidFill>
          </a:ln>
        </p:spPr>
        <p:txBody>
          <a:bodyPr wrap="square" rtlCol="0">
            <a:spAutoFit/>
          </a:bodyPr>
          <a:lstStyle/>
          <a:p>
            <a:pPr algn="ctr"/>
            <a:r>
              <a:rPr lang="en-US" dirty="0"/>
              <a:t>Original version</a:t>
            </a:r>
          </a:p>
          <a:p>
            <a:pPr algn="ctr"/>
            <a:r>
              <a:rPr lang="en-US" dirty="0"/>
              <a:t>(by </a:t>
            </a:r>
            <a:r>
              <a:rPr lang="en-US" dirty="0" err="1"/>
              <a:t>Rhagoriaith</a:t>
            </a:r>
            <a:r>
              <a:rPr lang="en-US" dirty="0"/>
              <a:t>)</a:t>
            </a:r>
          </a:p>
        </p:txBody>
      </p:sp>
      <p:pic>
        <p:nvPicPr>
          <p:cNvPr id="7" name="Picture 6">
            <a:extLst>
              <a:ext uri="{FF2B5EF4-FFF2-40B4-BE49-F238E27FC236}">
                <a16:creationId xmlns:a16="http://schemas.microsoft.com/office/drawing/2014/main" id="{37D4698B-0939-A944-AE90-9174B5774D34}"/>
              </a:ext>
            </a:extLst>
          </p:cNvPr>
          <p:cNvPicPr>
            <a:picLocks noChangeAspect="1"/>
          </p:cNvPicPr>
          <p:nvPr/>
        </p:nvPicPr>
        <p:blipFill rotWithShape="1">
          <a:blip r:embed="rId4"/>
          <a:srcRect t="-122" b="14212"/>
          <a:stretch/>
        </p:blipFill>
        <p:spPr>
          <a:xfrm>
            <a:off x="0" y="6016895"/>
            <a:ext cx="12192000" cy="841105"/>
          </a:xfrm>
          <a:prstGeom prst="rect">
            <a:avLst/>
          </a:prstGeom>
        </p:spPr>
      </p:pic>
    </p:spTree>
    <p:extLst>
      <p:ext uri="{BB962C8B-B14F-4D97-AF65-F5344CB8AC3E}">
        <p14:creationId xmlns:p14="http://schemas.microsoft.com/office/powerpoint/2010/main" val="10727008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20BAC5B-D947-F544-8BFF-1442BC7C218C}"/>
              </a:ext>
            </a:extLst>
          </p:cNvPr>
          <p:cNvPicPr>
            <a:picLocks noChangeAspect="1"/>
          </p:cNvPicPr>
          <p:nvPr/>
        </p:nvPicPr>
        <p:blipFill>
          <a:blip r:embed="rId3"/>
          <a:stretch>
            <a:fillRect/>
          </a:stretch>
        </p:blipFill>
        <p:spPr>
          <a:xfrm>
            <a:off x="400050" y="920456"/>
            <a:ext cx="11391900" cy="4749800"/>
          </a:xfrm>
          <a:prstGeom prst="rect">
            <a:avLst/>
          </a:prstGeom>
          <a:ln w="38100">
            <a:solidFill>
              <a:schemeClr val="tx1"/>
            </a:solidFill>
          </a:ln>
        </p:spPr>
      </p:pic>
      <p:sp>
        <p:nvSpPr>
          <p:cNvPr id="5" name="TextBox 4">
            <a:extLst>
              <a:ext uri="{FF2B5EF4-FFF2-40B4-BE49-F238E27FC236}">
                <a16:creationId xmlns:a16="http://schemas.microsoft.com/office/drawing/2014/main" id="{B1840A2C-7DB6-E941-AD52-1AE0D626838D}"/>
              </a:ext>
            </a:extLst>
          </p:cNvPr>
          <p:cNvSpPr txBox="1"/>
          <p:nvPr/>
        </p:nvSpPr>
        <p:spPr>
          <a:xfrm>
            <a:off x="4260273" y="157692"/>
            <a:ext cx="3671454" cy="646331"/>
          </a:xfrm>
          <a:prstGeom prst="rect">
            <a:avLst/>
          </a:prstGeom>
          <a:solidFill>
            <a:schemeClr val="bg1"/>
          </a:solidFill>
          <a:ln w="57150">
            <a:solidFill>
              <a:schemeClr val="tx2"/>
            </a:solidFill>
          </a:ln>
        </p:spPr>
        <p:txBody>
          <a:bodyPr wrap="square" rtlCol="0">
            <a:spAutoFit/>
          </a:bodyPr>
          <a:lstStyle/>
          <a:p>
            <a:pPr algn="ctr"/>
            <a:r>
              <a:rPr lang="en-US" dirty="0"/>
              <a:t>Original version</a:t>
            </a:r>
          </a:p>
          <a:p>
            <a:pPr algn="ctr"/>
            <a:r>
              <a:rPr lang="en-US" dirty="0"/>
              <a:t>(by </a:t>
            </a:r>
            <a:r>
              <a:rPr lang="en-US" dirty="0" err="1"/>
              <a:t>Rhagoriaith</a:t>
            </a:r>
            <a:r>
              <a:rPr lang="en-US" dirty="0"/>
              <a:t>)</a:t>
            </a:r>
          </a:p>
        </p:txBody>
      </p:sp>
      <p:pic>
        <p:nvPicPr>
          <p:cNvPr id="6" name="Picture 5">
            <a:extLst>
              <a:ext uri="{FF2B5EF4-FFF2-40B4-BE49-F238E27FC236}">
                <a16:creationId xmlns:a16="http://schemas.microsoft.com/office/drawing/2014/main" id="{3276D110-653B-D248-920C-A32E59BEC977}"/>
              </a:ext>
            </a:extLst>
          </p:cNvPr>
          <p:cNvPicPr>
            <a:picLocks noChangeAspect="1"/>
          </p:cNvPicPr>
          <p:nvPr/>
        </p:nvPicPr>
        <p:blipFill rotWithShape="1">
          <a:blip r:embed="rId4"/>
          <a:srcRect t="-122" b="14212"/>
          <a:stretch/>
        </p:blipFill>
        <p:spPr>
          <a:xfrm>
            <a:off x="0" y="6016895"/>
            <a:ext cx="12192000" cy="841105"/>
          </a:xfrm>
          <a:prstGeom prst="rect">
            <a:avLst/>
          </a:prstGeom>
        </p:spPr>
      </p:pic>
    </p:spTree>
    <p:extLst>
      <p:ext uri="{BB962C8B-B14F-4D97-AF65-F5344CB8AC3E}">
        <p14:creationId xmlns:p14="http://schemas.microsoft.com/office/powerpoint/2010/main" val="3465614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276D110-653B-D248-920C-A32E59BEC977}"/>
              </a:ext>
            </a:extLst>
          </p:cNvPr>
          <p:cNvPicPr>
            <a:picLocks noChangeAspect="1"/>
          </p:cNvPicPr>
          <p:nvPr/>
        </p:nvPicPr>
        <p:blipFill rotWithShape="1">
          <a:blip r:embed="rId3"/>
          <a:srcRect t="-122" b="14212"/>
          <a:stretch/>
        </p:blipFill>
        <p:spPr>
          <a:xfrm>
            <a:off x="0" y="6016895"/>
            <a:ext cx="12192000" cy="841105"/>
          </a:xfrm>
          <a:prstGeom prst="rect">
            <a:avLst/>
          </a:prstGeom>
        </p:spPr>
      </p:pic>
      <p:pic>
        <p:nvPicPr>
          <p:cNvPr id="3" name="Picture 2">
            <a:extLst>
              <a:ext uri="{FF2B5EF4-FFF2-40B4-BE49-F238E27FC236}">
                <a16:creationId xmlns:a16="http://schemas.microsoft.com/office/drawing/2014/main" id="{5683C114-2751-3448-B086-95552BD65C4B}"/>
              </a:ext>
            </a:extLst>
          </p:cNvPr>
          <p:cNvPicPr>
            <a:picLocks noChangeAspect="1"/>
          </p:cNvPicPr>
          <p:nvPr/>
        </p:nvPicPr>
        <p:blipFill rotWithShape="1">
          <a:blip r:embed="rId4"/>
          <a:srcRect b="1145"/>
          <a:stretch/>
        </p:blipFill>
        <p:spPr>
          <a:xfrm>
            <a:off x="940925" y="480857"/>
            <a:ext cx="11076864" cy="5383230"/>
          </a:xfrm>
          <a:prstGeom prst="rect">
            <a:avLst/>
          </a:prstGeom>
        </p:spPr>
      </p:pic>
      <p:sp>
        <p:nvSpPr>
          <p:cNvPr id="7" name="TextBox 6">
            <a:extLst>
              <a:ext uri="{FF2B5EF4-FFF2-40B4-BE49-F238E27FC236}">
                <a16:creationId xmlns:a16="http://schemas.microsoft.com/office/drawing/2014/main" id="{CF2A91BD-C8F4-F040-B32D-AAF2A5E2C7AB}"/>
              </a:ext>
            </a:extLst>
          </p:cNvPr>
          <p:cNvSpPr txBox="1"/>
          <p:nvPr/>
        </p:nvSpPr>
        <p:spPr>
          <a:xfrm>
            <a:off x="201944" y="68749"/>
            <a:ext cx="2061014" cy="646331"/>
          </a:xfrm>
          <a:prstGeom prst="rect">
            <a:avLst/>
          </a:prstGeom>
          <a:solidFill>
            <a:schemeClr val="bg1"/>
          </a:solidFill>
          <a:ln w="57150">
            <a:solidFill>
              <a:schemeClr val="tx2"/>
            </a:solidFill>
          </a:ln>
        </p:spPr>
        <p:txBody>
          <a:bodyPr wrap="square" rtlCol="0">
            <a:spAutoFit/>
          </a:bodyPr>
          <a:lstStyle/>
          <a:p>
            <a:pPr algn="ctr"/>
            <a:r>
              <a:rPr lang="en-US" dirty="0"/>
              <a:t>Original version</a:t>
            </a:r>
          </a:p>
          <a:p>
            <a:pPr algn="ctr"/>
            <a:r>
              <a:rPr lang="en-US" dirty="0"/>
              <a:t>(by </a:t>
            </a:r>
            <a:r>
              <a:rPr lang="en-US" dirty="0" err="1"/>
              <a:t>Rhagoriaith</a:t>
            </a:r>
            <a:r>
              <a:rPr lang="en-US" dirty="0"/>
              <a:t>)</a:t>
            </a:r>
          </a:p>
        </p:txBody>
      </p:sp>
    </p:spTree>
    <p:extLst>
      <p:ext uri="{BB962C8B-B14F-4D97-AF65-F5344CB8AC3E}">
        <p14:creationId xmlns:p14="http://schemas.microsoft.com/office/powerpoint/2010/main" val="24024904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0342FD5-B8A0-F14E-B4AE-6D4BF1AC95FB}"/>
              </a:ext>
            </a:extLst>
          </p:cNvPr>
          <p:cNvPicPr>
            <a:picLocks noChangeAspect="1"/>
          </p:cNvPicPr>
          <p:nvPr/>
        </p:nvPicPr>
        <p:blipFill>
          <a:blip r:embed="rId3"/>
          <a:stretch>
            <a:fillRect/>
          </a:stretch>
        </p:blipFill>
        <p:spPr>
          <a:xfrm>
            <a:off x="1163782" y="955964"/>
            <a:ext cx="9647382" cy="5047774"/>
          </a:xfrm>
          <a:prstGeom prst="rect">
            <a:avLst/>
          </a:prstGeom>
          <a:ln w="38100">
            <a:solidFill>
              <a:schemeClr val="tx1"/>
            </a:solidFill>
          </a:ln>
        </p:spPr>
      </p:pic>
      <p:sp>
        <p:nvSpPr>
          <p:cNvPr id="5" name="TextBox 4">
            <a:extLst>
              <a:ext uri="{FF2B5EF4-FFF2-40B4-BE49-F238E27FC236}">
                <a16:creationId xmlns:a16="http://schemas.microsoft.com/office/drawing/2014/main" id="{69F8F644-11E5-D248-AA89-F0EA61AB4FB0}"/>
              </a:ext>
            </a:extLst>
          </p:cNvPr>
          <p:cNvSpPr txBox="1"/>
          <p:nvPr/>
        </p:nvSpPr>
        <p:spPr>
          <a:xfrm>
            <a:off x="4260273" y="157692"/>
            <a:ext cx="3671454" cy="646331"/>
          </a:xfrm>
          <a:prstGeom prst="rect">
            <a:avLst/>
          </a:prstGeom>
          <a:solidFill>
            <a:schemeClr val="bg1"/>
          </a:solidFill>
          <a:ln w="57150">
            <a:solidFill>
              <a:schemeClr val="tx2"/>
            </a:solidFill>
          </a:ln>
        </p:spPr>
        <p:txBody>
          <a:bodyPr wrap="square" rtlCol="0">
            <a:spAutoFit/>
          </a:bodyPr>
          <a:lstStyle/>
          <a:p>
            <a:pPr algn="ctr"/>
            <a:r>
              <a:rPr lang="en-US" dirty="0"/>
              <a:t>Original version</a:t>
            </a:r>
          </a:p>
          <a:p>
            <a:pPr algn="ctr"/>
            <a:r>
              <a:rPr lang="en-US" dirty="0"/>
              <a:t>(by </a:t>
            </a:r>
            <a:r>
              <a:rPr lang="en-US" dirty="0" err="1"/>
              <a:t>Rhagoriaith</a:t>
            </a:r>
            <a:r>
              <a:rPr lang="en-US" dirty="0"/>
              <a:t>)</a:t>
            </a:r>
          </a:p>
        </p:txBody>
      </p:sp>
      <p:pic>
        <p:nvPicPr>
          <p:cNvPr id="6" name="Picture 5">
            <a:extLst>
              <a:ext uri="{FF2B5EF4-FFF2-40B4-BE49-F238E27FC236}">
                <a16:creationId xmlns:a16="http://schemas.microsoft.com/office/drawing/2014/main" id="{F33D0E2E-2F33-5241-A8F8-7E02145574EB}"/>
              </a:ext>
            </a:extLst>
          </p:cNvPr>
          <p:cNvPicPr>
            <a:picLocks noChangeAspect="1"/>
          </p:cNvPicPr>
          <p:nvPr/>
        </p:nvPicPr>
        <p:blipFill rotWithShape="1">
          <a:blip r:embed="rId4"/>
          <a:srcRect t="-122" b="14212"/>
          <a:stretch/>
        </p:blipFill>
        <p:spPr>
          <a:xfrm>
            <a:off x="0" y="6016895"/>
            <a:ext cx="12192000" cy="841105"/>
          </a:xfrm>
          <a:prstGeom prst="rect">
            <a:avLst/>
          </a:prstGeom>
        </p:spPr>
      </p:pic>
    </p:spTree>
    <p:extLst>
      <p:ext uri="{BB962C8B-B14F-4D97-AF65-F5344CB8AC3E}">
        <p14:creationId xmlns:p14="http://schemas.microsoft.com/office/powerpoint/2010/main" val="31265143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311454B-00C4-4540-B6A5-98FB0733A649}"/>
              </a:ext>
            </a:extLst>
          </p:cNvPr>
          <p:cNvPicPr>
            <a:picLocks noChangeAspect="1"/>
          </p:cNvPicPr>
          <p:nvPr/>
        </p:nvPicPr>
        <p:blipFill>
          <a:blip r:embed="rId3"/>
          <a:stretch>
            <a:fillRect/>
          </a:stretch>
        </p:blipFill>
        <p:spPr>
          <a:xfrm>
            <a:off x="2369126" y="160303"/>
            <a:ext cx="8985071" cy="5658606"/>
          </a:xfrm>
          <a:prstGeom prst="rect">
            <a:avLst/>
          </a:prstGeom>
          <a:ln w="38100">
            <a:solidFill>
              <a:schemeClr val="tx1"/>
            </a:solidFill>
          </a:ln>
        </p:spPr>
      </p:pic>
      <p:sp>
        <p:nvSpPr>
          <p:cNvPr id="6" name="TextBox 5">
            <a:extLst>
              <a:ext uri="{FF2B5EF4-FFF2-40B4-BE49-F238E27FC236}">
                <a16:creationId xmlns:a16="http://schemas.microsoft.com/office/drawing/2014/main" id="{60CA09A6-75B8-1C45-8C90-F2B2F8E79BFC}"/>
              </a:ext>
            </a:extLst>
          </p:cNvPr>
          <p:cNvSpPr txBox="1"/>
          <p:nvPr/>
        </p:nvSpPr>
        <p:spPr>
          <a:xfrm>
            <a:off x="762001" y="728374"/>
            <a:ext cx="1413163" cy="923330"/>
          </a:xfrm>
          <a:prstGeom prst="rect">
            <a:avLst/>
          </a:prstGeom>
          <a:solidFill>
            <a:schemeClr val="bg1"/>
          </a:solidFill>
          <a:ln w="57150">
            <a:solidFill>
              <a:schemeClr val="tx2"/>
            </a:solidFill>
          </a:ln>
        </p:spPr>
        <p:txBody>
          <a:bodyPr wrap="square" rtlCol="0">
            <a:spAutoFit/>
          </a:bodyPr>
          <a:lstStyle/>
          <a:p>
            <a:pPr algn="ctr"/>
            <a:r>
              <a:rPr lang="en-US" dirty="0"/>
              <a:t>Welsh Government version</a:t>
            </a:r>
          </a:p>
        </p:txBody>
      </p:sp>
      <p:pic>
        <p:nvPicPr>
          <p:cNvPr id="8" name="Picture 7">
            <a:extLst>
              <a:ext uri="{FF2B5EF4-FFF2-40B4-BE49-F238E27FC236}">
                <a16:creationId xmlns:a16="http://schemas.microsoft.com/office/drawing/2014/main" id="{4516BBD5-A56B-5044-9F31-166603F83352}"/>
              </a:ext>
            </a:extLst>
          </p:cNvPr>
          <p:cNvPicPr>
            <a:picLocks noChangeAspect="1"/>
          </p:cNvPicPr>
          <p:nvPr/>
        </p:nvPicPr>
        <p:blipFill rotWithShape="1">
          <a:blip r:embed="rId4"/>
          <a:srcRect t="-122" b="14212"/>
          <a:stretch/>
        </p:blipFill>
        <p:spPr>
          <a:xfrm>
            <a:off x="0" y="6016895"/>
            <a:ext cx="12192000" cy="841105"/>
          </a:xfrm>
          <a:prstGeom prst="rect">
            <a:avLst/>
          </a:prstGeom>
        </p:spPr>
      </p:pic>
    </p:spTree>
    <p:extLst>
      <p:ext uri="{BB962C8B-B14F-4D97-AF65-F5344CB8AC3E}">
        <p14:creationId xmlns:p14="http://schemas.microsoft.com/office/powerpoint/2010/main" val="29171901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28636E6-1B34-5040-B90B-F881F2EA5B7D}"/>
              </a:ext>
            </a:extLst>
          </p:cNvPr>
          <p:cNvSpPr txBox="1"/>
          <p:nvPr/>
        </p:nvSpPr>
        <p:spPr>
          <a:xfrm>
            <a:off x="6281530" y="417443"/>
            <a:ext cx="5609793" cy="5632311"/>
          </a:xfrm>
          <a:prstGeom prst="rect">
            <a:avLst/>
          </a:prstGeom>
          <a:solidFill>
            <a:schemeClr val="bg1"/>
          </a:solidFill>
          <a:ln w="76200">
            <a:solidFill>
              <a:schemeClr val="accent1"/>
            </a:solidFill>
          </a:ln>
        </p:spPr>
        <p:txBody>
          <a:bodyPr wrap="square" rtlCol="0">
            <a:spAutoFit/>
          </a:bodyPr>
          <a:lstStyle/>
          <a:p>
            <a:r>
              <a:rPr lang="en-US" sz="2400" dirty="0">
                <a:latin typeface="Arial" panose="020B0604020202020204" pitchFamily="34" charset="0"/>
                <a:cs typeface="Arial" panose="020B0604020202020204" pitchFamily="34" charset="0"/>
              </a:rPr>
              <a:t>While you are at University or when in schools on your Professional Teaching Practice you are encouraged to keep evidence of how you develop each of the following language skills:</a:t>
            </a:r>
          </a:p>
          <a:p>
            <a:r>
              <a:rPr lang="en-US" sz="2400" dirty="0">
                <a:latin typeface="Arial" panose="020B0604020202020204" pitchFamily="34" charset="0"/>
                <a:cs typeface="Arial" panose="020B0604020202020204" pitchFamily="34" charset="0"/>
              </a:rPr>
              <a:t>		1. Speaking</a:t>
            </a:r>
          </a:p>
          <a:p>
            <a:r>
              <a:rPr lang="en-US" sz="2400" dirty="0">
                <a:latin typeface="Arial" panose="020B0604020202020204" pitchFamily="34" charset="0"/>
                <a:cs typeface="Arial" panose="020B0604020202020204" pitchFamily="34" charset="0"/>
              </a:rPr>
              <a:t>		2. Listening</a:t>
            </a:r>
          </a:p>
          <a:p>
            <a:r>
              <a:rPr lang="en-US" sz="2400" dirty="0">
                <a:latin typeface="Arial" panose="020B0604020202020204" pitchFamily="34" charset="0"/>
                <a:cs typeface="Arial" panose="020B0604020202020204" pitchFamily="34" charset="0"/>
              </a:rPr>
              <a:t>		3. Reading</a:t>
            </a:r>
          </a:p>
          <a:p>
            <a:r>
              <a:rPr lang="en-US" sz="2400" dirty="0">
                <a:latin typeface="Arial" panose="020B0604020202020204" pitchFamily="34" charset="0"/>
                <a:cs typeface="Arial" panose="020B0604020202020204" pitchFamily="34" charset="0"/>
              </a:rPr>
              <a:t>		4. Writing</a:t>
            </a:r>
          </a:p>
          <a:p>
            <a:r>
              <a:rPr lang="en-US" sz="2400" b="1" dirty="0">
                <a:solidFill>
                  <a:srgbClr val="FF0000"/>
                </a:solidFill>
                <a:latin typeface="Arial" panose="020B0604020202020204" pitchFamily="34" charset="0"/>
                <a:cs typeface="Arial" panose="020B0604020202020204" pitchFamily="34" charset="0"/>
              </a:rPr>
              <a:t>In addition, you will need to think about how to evidence your ability as a language teacher (e.g. by recording a lesson, lesson plans, </a:t>
            </a:r>
            <a:r>
              <a:rPr lang="en-US" sz="2400" b="1" dirty="0" err="1">
                <a:solidFill>
                  <a:srgbClr val="FF0000"/>
                </a:solidFill>
                <a:latin typeface="Arial" panose="020B0604020202020204" pitchFamily="34" charset="0"/>
                <a:cs typeface="Arial" panose="020B0604020202020204" pitchFamily="34" charset="0"/>
              </a:rPr>
              <a:t>etc</a:t>
            </a:r>
            <a:r>
              <a:rPr lang="en-US" sz="2400" b="1" dirty="0">
                <a:solidFill>
                  <a:srgbClr val="FF0000"/>
                </a:solidFill>
                <a:latin typeface="Arial" panose="020B0604020202020204" pitchFamily="34" charset="0"/>
                <a:cs typeface="Arial" panose="020B0604020202020204" pitchFamily="34" charset="0"/>
              </a:rPr>
              <a:t>).</a:t>
            </a:r>
          </a:p>
          <a:p>
            <a:r>
              <a:rPr lang="en-US" sz="2400" dirty="0">
                <a:latin typeface="Arial" panose="020B0604020202020204" pitchFamily="34" charset="0"/>
                <a:cs typeface="Arial" panose="020B0604020202020204" pitchFamily="34" charset="0"/>
              </a:rPr>
              <a:t>The Welsh Portfolio is your chosen of evidence to be assessed.</a:t>
            </a:r>
          </a:p>
        </p:txBody>
      </p:sp>
      <p:sp>
        <p:nvSpPr>
          <p:cNvPr id="2" name="TextBox 1">
            <a:extLst>
              <a:ext uri="{FF2B5EF4-FFF2-40B4-BE49-F238E27FC236}">
                <a16:creationId xmlns:a16="http://schemas.microsoft.com/office/drawing/2014/main" id="{B07FD85A-FF0F-1042-BB06-6A84F5349531}"/>
              </a:ext>
            </a:extLst>
          </p:cNvPr>
          <p:cNvSpPr txBox="1"/>
          <p:nvPr/>
        </p:nvSpPr>
        <p:spPr>
          <a:xfrm>
            <a:off x="258417" y="417443"/>
            <a:ext cx="5722436" cy="6001643"/>
          </a:xfrm>
          <a:prstGeom prst="rect">
            <a:avLst/>
          </a:prstGeom>
          <a:noFill/>
          <a:ln w="76200">
            <a:solidFill>
              <a:schemeClr val="accent1"/>
            </a:solidFill>
          </a:ln>
        </p:spPr>
        <p:txBody>
          <a:bodyPr wrap="square" rtlCol="0">
            <a:spAutoFit/>
          </a:bodyPr>
          <a:lstStyle/>
          <a:p>
            <a:r>
              <a:rPr lang="en-US" sz="2400" dirty="0" err="1">
                <a:latin typeface="Arial" panose="020B0604020202020204" pitchFamily="34" charset="0"/>
                <a:cs typeface="Arial" panose="020B0604020202020204" pitchFamily="34" charset="0"/>
              </a:rPr>
              <a:t>Tra</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eich</a:t>
            </a:r>
            <a:r>
              <a:rPr lang="en-US" sz="2400" dirty="0">
                <a:latin typeface="Arial" panose="020B0604020202020204" pitchFamily="34" charset="0"/>
                <a:cs typeface="Arial" panose="020B0604020202020204" pitchFamily="34" charset="0"/>
              </a:rPr>
              <a:t> bod chi </a:t>
            </a:r>
            <a:r>
              <a:rPr lang="en-US" sz="2400" dirty="0" err="1">
                <a:latin typeface="Arial" panose="020B0604020202020204" pitchFamily="34" charset="0"/>
                <a:cs typeface="Arial" panose="020B0604020202020204" pitchFamily="34" charset="0"/>
              </a:rPr>
              <a:t>yn</a:t>
            </a:r>
            <a:r>
              <a:rPr lang="en-US" sz="2400" dirty="0">
                <a:latin typeface="Arial" panose="020B0604020202020204" pitchFamily="34" charset="0"/>
                <a:cs typeface="Arial" panose="020B0604020202020204" pitchFamily="34" charset="0"/>
              </a:rPr>
              <a:t> y </a:t>
            </a:r>
            <a:r>
              <a:rPr lang="en-US" sz="2400" dirty="0" err="1">
                <a:latin typeface="Arial" panose="020B0604020202020204" pitchFamily="34" charset="0"/>
                <a:cs typeface="Arial" panose="020B0604020202020204" pitchFamily="34" charset="0"/>
              </a:rPr>
              <a:t>Brifysgol</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neu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yn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yr</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ysgolion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ar</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eich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Profiad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Addysgu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Proffesiynol</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rydych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yn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cael</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eich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annog</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i</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gadw</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tystiolaeth</a:t>
            </a:r>
            <a:r>
              <a:rPr lang="en-US" sz="2400" dirty="0">
                <a:latin typeface="Arial" panose="020B0604020202020204" pitchFamily="34" charset="0"/>
                <a:cs typeface="Arial" panose="020B0604020202020204" pitchFamily="34" charset="0"/>
              </a:rPr>
              <a:t> o </a:t>
            </a:r>
            <a:r>
              <a:rPr lang="en-US" sz="2400" dirty="0" err="1">
                <a:latin typeface="Arial" panose="020B0604020202020204" pitchFamily="34" charset="0"/>
                <a:cs typeface="Arial" panose="020B0604020202020204" pitchFamily="34" charset="0"/>
              </a:rPr>
              <a:t>sut</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rydych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yn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datblygu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pob</a:t>
            </a:r>
            <a:r>
              <a:rPr lang="en-US" sz="2400" dirty="0">
                <a:latin typeface="Arial" panose="020B0604020202020204" pitchFamily="34" charset="0"/>
                <a:cs typeface="Arial" panose="020B0604020202020204" pitchFamily="34" charset="0"/>
              </a:rPr>
              <a:t> un </a:t>
            </a:r>
            <a:r>
              <a:rPr lang="en-US" sz="2400" dirty="0" err="1">
                <a:latin typeface="Arial" panose="020B0604020202020204" pitchFamily="34" charset="0"/>
                <a:cs typeface="Arial" panose="020B0604020202020204" pitchFamily="34" charset="0"/>
              </a:rPr>
              <a:t>o’r</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sgiliau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iaith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canlynol</a:t>
            </a:r>
            <a:endParaRPr lang="en-US"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400" dirty="0" err="1">
                <a:latin typeface="Arial" panose="020B0604020202020204" pitchFamily="34" charset="0"/>
                <a:cs typeface="Arial" panose="020B0604020202020204" pitchFamily="34" charset="0"/>
              </a:rPr>
              <a:t>Llafar</a:t>
            </a:r>
            <a:endParaRPr lang="en-US"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400" dirty="0" err="1">
                <a:latin typeface="Arial" panose="020B0604020202020204" pitchFamily="34" charset="0"/>
                <a:cs typeface="Arial" panose="020B0604020202020204" pitchFamily="34" charset="0"/>
              </a:rPr>
              <a:t>Gwrando</a:t>
            </a:r>
            <a:endParaRPr lang="en-US"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400" dirty="0" err="1">
                <a:latin typeface="Arial" panose="020B0604020202020204" pitchFamily="34" charset="0"/>
                <a:cs typeface="Arial" panose="020B0604020202020204" pitchFamily="34" charset="0"/>
              </a:rPr>
              <a:t>Darllen</a:t>
            </a:r>
            <a:r>
              <a:rPr lang="en-US" sz="24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US" sz="2400" dirty="0" err="1">
                <a:latin typeface="Arial" panose="020B0604020202020204" pitchFamily="34" charset="0"/>
                <a:cs typeface="Arial" panose="020B0604020202020204" pitchFamily="34" charset="0"/>
              </a:rPr>
              <a:t>Ysgrifennu</a:t>
            </a:r>
            <a:endParaRPr lang="en-US" sz="2400" dirty="0">
              <a:latin typeface="Arial" panose="020B0604020202020204" pitchFamily="34" charset="0"/>
              <a:cs typeface="Arial" panose="020B0604020202020204" pitchFamily="34" charset="0"/>
            </a:endParaRPr>
          </a:p>
          <a:p>
            <a:r>
              <a:rPr lang="en-US" sz="2400" b="1" dirty="0" err="1">
                <a:solidFill>
                  <a:srgbClr val="FF0000"/>
                </a:solidFill>
                <a:latin typeface="Arial" panose="020B0604020202020204" pitchFamily="34" charset="0"/>
                <a:cs typeface="Arial" panose="020B0604020202020204" pitchFamily="34" charset="0"/>
              </a:rPr>
              <a:t>Yn</a:t>
            </a:r>
            <a:r>
              <a:rPr lang="en-US" sz="2400" b="1" dirty="0">
                <a:solidFill>
                  <a:srgbClr val="FF0000"/>
                </a:solidFill>
                <a:latin typeface="Arial" panose="020B0604020202020204" pitchFamily="34" charset="0"/>
                <a:cs typeface="Arial" panose="020B0604020202020204" pitchFamily="34" charset="0"/>
              </a:rPr>
              <a:t> </a:t>
            </a:r>
            <a:r>
              <a:rPr lang="en-US" sz="2400" b="1" dirty="0" err="1">
                <a:solidFill>
                  <a:srgbClr val="FF0000"/>
                </a:solidFill>
                <a:latin typeface="Arial" panose="020B0604020202020204" pitchFamily="34" charset="0"/>
                <a:cs typeface="Arial" panose="020B0604020202020204" pitchFamily="34" charset="0"/>
              </a:rPr>
              <a:t>ychwanegol</a:t>
            </a:r>
            <a:r>
              <a:rPr lang="en-US" sz="2400" b="1" dirty="0">
                <a:solidFill>
                  <a:srgbClr val="FF0000"/>
                </a:solidFill>
                <a:latin typeface="Arial" panose="020B0604020202020204" pitchFamily="34" charset="0"/>
                <a:cs typeface="Arial" panose="020B0604020202020204" pitchFamily="34" charset="0"/>
              </a:rPr>
              <a:t> at </a:t>
            </a:r>
            <a:r>
              <a:rPr lang="en-US" sz="2400" b="1" dirty="0" err="1">
                <a:solidFill>
                  <a:srgbClr val="FF0000"/>
                </a:solidFill>
                <a:latin typeface="Arial" panose="020B0604020202020204" pitchFamily="34" charset="0"/>
                <a:cs typeface="Arial" panose="020B0604020202020204" pitchFamily="34" charset="0"/>
              </a:rPr>
              <a:t>hyn</a:t>
            </a:r>
            <a:r>
              <a:rPr lang="en-US" sz="2400" b="1" dirty="0">
                <a:solidFill>
                  <a:srgbClr val="FF0000"/>
                </a:solidFill>
                <a:latin typeface="Arial" panose="020B0604020202020204" pitchFamily="34" charset="0"/>
                <a:cs typeface="Arial" panose="020B0604020202020204" pitchFamily="34" charset="0"/>
              </a:rPr>
              <a:t> </a:t>
            </a:r>
            <a:r>
              <a:rPr lang="en-US" sz="2400" b="1" dirty="0" err="1">
                <a:solidFill>
                  <a:srgbClr val="FF0000"/>
                </a:solidFill>
                <a:latin typeface="Arial" panose="020B0604020202020204" pitchFamily="34" charset="0"/>
                <a:cs typeface="Arial" panose="020B0604020202020204" pitchFamily="34" charset="0"/>
              </a:rPr>
              <a:t>mae</a:t>
            </a:r>
            <a:r>
              <a:rPr lang="en-US" sz="2400" b="1" dirty="0">
                <a:solidFill>
                  <a:srgbClr val="FF0000"/>
                </a:solidFill>
                <a:latin typeface="Arial" panose="020B0604020202020204" pitchFamily="34" charset="0"/>
                <a:cs typeface="Arial" panose="020B0604020202020204" pitchFamily="34" charset="0"/>
              </a:rPr>
              <a:t> </a:t>
            </a:r>
            <a:r>
              <a:rPr lang="en-US" sz="2400" b="1" dirty="0" err="1">
                <a:solidFill>
                  <a:srgbClr val="FF0000"/>
                </a:solidFill>
                <a:latin typeface="Arial" panose="020B0604020202020204" pitchFamily="34" charset="0"/>
                <a:cs typeface="Arial" panose="020B0604020202020204" pitchFamily="34" charset="0"/>
              </a:rPr>
              <a:t>angen</a:t>
            </a:r>
            <a:r>
              <a:rPr lang="en-US" sz="2400" b="1" dirty="0">
                <a:solidFill>
                  <a:srgbClr val="FF0000"/>
                </a:solidFill>
                <a:latin typeface="Arial" panose="020B0604020202020204" pitchFamily="34" charset="0"/>
                <a:cs typeface="Arial" panose="020B0604020202020204" pitchFamily="34" charset="0"/>
              </a:rPr>
              <a:t> </a:t>
            </a:r>
            <a:r>
              <a:rPr lang="en-US" sz="2400" b="1" dirty="0" err="1">
                <a:solidFill>
                  <a:srgbClr val="FF0000"/>
                </a:solidFill>
                <a:latin typeface="Arial" panose="020B0604020202020204" pitchFamily="34" charset="0"/>
                <a:cs typeface="Arial" panose="020B0604020202020204" pitchFamily="34" charset="0"/>
              </a:rPr>
              <a:t>tystiolaeth</a:t>
            </a:r>
            <a:r>
              <a:rPr lang="en-US" sz="2400" b="1" dirty="0">
                <a:solidFill>
                  <a:srgbClr val="FF0000"/>
                </a:solidFill>
                <a:latin typeface="Arial" panose="020B0604020202020204" pitchFamily="34" charset="0"/>
                <a:cs typeface="Arial" panose="020B0604020202020204" pitchFamily="34" charset="0"/>
              </a:rPr>
              <a:t> </a:t>
            </a:r>
            <a:r>
              <a:rPr lang="en-US" sz="2400" b="1" dirty="0" err="1">
                <a:solidFill>
                  <a:srgbClr val="FF0000"/>
                </a:solidFill>
                <a:latin typeface="Arial" panose="020B0604020202020204" pitchFamily="34" charset="0"/>
                <a:cs typeface="Arial" panose="020B0604020202020204" pitchFamily="34" charset="0"/>
              </a:rPr>
              <a:t>o’u</a:t>
            </a:r>
            <a:r>
              <a:rPr lang="en-US" sz="2400" b="1" dirty="0">
                <a:solidFill>
                  <a:srgbClr val="FF0000"/>
                </a:solidFill>
                <a:latin typeface="Arial" panose="020B0604020202020204" pitchFamily="34" charset="0"/>
                <a:cs typeface="Arial" panose="020B0604020202020204" pitchFamily="34" charset="0"/>
              </a:rPr>
              <a:t> </a:t>
            </a:r>
            <a:r>
              <a:rPr lang="en-US" sz="2400" b="1" dirty="0" err="1">
                <a:solidFill>
                  <a:srgbClr val="FF0000"/>
                </a:solidFill>
                <a:latin typeface="Arial" panose="020B0604020202020204" pitchFamily="34" charset="0"/>
                <a:cs typeface="Arial" panose="020B0604020202020204" pitchFamily="34" charset="0"/>
              </a:rPr>
              <a:t>sgiliau</a:t>
            </a:r>
            <a:r>
              <a:rPr lang="en-US" sz="2400" b="1" dirty="0">
                <a:solidFill>
                  <a:srgbClr val="FF0000"/>
                </a:solidFill>
                <a:latin typeface="Arial" panose="020B0604020202020204" pitchFamily="34" charset="0"/>
                <a:cs typeface="Arial" panose="020B0604020202020204" pitchFamily="34" charset="0"/>
              </a:rPr>
              <a:t> </a:t>
            </a:r>
            <a:r>
              <a:rPr lang="en-US" sz="2400" b="1" dirty="0" err="1">
                <a:solidFill>
                  <a:srgbClr val="FF0000"/>
                </a:solidFill>
                <a:latin typeface="Arial" panose="020B0604020202020204" pitchFamily="34" charset="0"/>
                <a:cs typeface="Arial" panose="020B0604020202020204" pitchFamily="34" charset="0"/>
              </a:rPr>
              <a:t>Addysgu</a:t>
            </a:r>
            <a:r>
              <a:rPr lang="en-US" sz="2400" b="1" dirty="0">
                <a:solidFill>
                  <a:srgbClr val="FF0000"/>
                </a:solidFill>
                <a:latin typeface="Arial" panose="020B0604020202020204" pitchFamily="34" charset="0"/>
                <a:cs typeface="Arial" panose="020B0604020202020204" pitchFamily="34" charset="0"/>
              </a:rPr>
              <a:t> a </a:t>
            </a:r>
            <a:r>
              <a:rPr lang="en-US" sz="2400" b="1" dirty="0" err="1">
                <a:solidFill>
                  <a:srgbClr val="FF0000"/>
                </a:solidFill>
                <a:latin typeface="Arial" panose="020B0604020202020204" pitchFamily="34" charset="0"/>
                <a:cs typeface="Arial" panose="020B0604020202020204" pitchFamily="34" charset="0"/>
              </a:rPr>
              <a:t>Dysgu</a:t>
            </a:r>
            <a:r>
              <a:rPr lang="en-US" sz="2400" b="1" dirty="0">
                <a:solidFill>
                  <a:srgbClr val="FF0000"/>
                </a:solidFill>
                <a:latin typeface="Arial" panose="020B0604020202020204" pitchFamily="34" charset="0"/>
                <a:cs typeface="Arial" panose="020B0604020202020204" pitchFamily="34" charset="0"/>
              </a:rPr>
              <a:t> (</a:t>
            </a:r>
            <a:r>
              <a:rPr lang="en-US" sz="2400" b="1" dirty="0" err="1">
                <a:solidFill>
                  <a:srgbClr val="FF0000"/>
                </a:solidFill>
                <a:latin typeface="Arial" panose="020B0604020202020204" pitchFamily="34" charset="0"/>
                <a:cs typeface="Arial" panose="020B0604020202020204" pitchFamily="34" charset="0"/>
              </a:rPr>
              <a:t>e.e.drwy</a:t>
            </a:r>
            <a:r>
              <a:rPr lang="en-US" sz="2400" b="1" dirty="0">
                <a:solidFill>
                  <a:srgbClr val="FF0000"/>
                </a:solidFill>
                <a:latin typeface="Arial" panose="020B0604020202020204" pitchFamily="34" charset="0"/>
                <a:cs typeface="Arial" panose="020B0604020202020204" pitchFamily="34" charset="0"/>
              </a:rPr>
              <a:t> </a:t>
            </a:r>
            <a:r>
              <a:rPr lang="en-US" sz="2400" b="1" dirty="0" err="1">
                <a:solidFill>
                  <a:srgbClr val="FF0000"/>
                </a:solidFill>
                <a:latin typeface="Arial" panose="020B0604020202020204" pitchFamily="34" charset="0"/>
                <a:cs typeface="Arial" panose="020B0604020202020204" pitchFamily="34" charset="0"/>
              </a:rPr>
              <a:t>recordio</a:t>
            </a:r>
            <a:r>
              <a:rPr lang="en-US" sz="2400" b="1" dirty="0">
                <a:solidFill>
                  <a:srgbClr val="FF0000"/>
                </a:solidFill>
                <a:latin typeface="Arial" panose="020B0604020202020204" pitchFamily="34" charset="0"/>
                <a:cs typeface="Arial" panose="020B0604020202020204" pitchFamily="34" charset="0"/>
              </a:rPr>
              <a:t> </a:t>
            </a:r>
            <a:r>
              <a:rPr lang="en-US" sz="2400" b="1" dirty="0" err="1">
                <a:solidFill>
                  <a:srgbClr val="FF0000"/>
                </a:solidFill>
                <a:latin typeface="Arial" panose="020B0604020202020204" pitchFamily="34" charset="0"/>
                <a:cs typeface="Arial" panose="020B0604020202020204" pitchFamily="34" charset="0"/>
              </a:rPr>
              <a:t>gwers</a:t>
            </a:r>
            <a:r>
              <a:rPr lang="en-US" sz="2400" b="1" dirty="0">
                <a:solidFill>
                  <a:srgbClr val="FF0000"/>
                </a:solidFill>
                <a:latin typeface="Arial" panose="020B0604020202020204" pitchFamily="34" charset="0"/>
                <a:cs typeface="Arial" panose="020B0604020202020204" pitchFamily="34" charset="0"/>
              </a:rPr>
              <a:t> / </a:t>
            </a:r>
            <a:r>
              <a:rPr lang="en-US" sz="2400" b="1" dirty="0" err="1">
                <a:solidFill>
                  <a:srgbClr val="FF0000"/>
                </a:solidFill>
                <a:latin typeface="Arial" panose="020B0604020202020204" pitchFamily="34" charset="0"/>
                <a:cs typeface="Arial" panose="020B0604020202020204" pitchFamily="34" charset="0"/>
              </a:rPr>
              <a:t>cynlluniau</a:t>
            </a:r>
            <a:r>
              <a:rPr lang="en-US" sz="2400" b="1" dirty="0">
                <a:solidFill>
                  <a:srgbClr val="FF0000"/>
                </a:solidFill>
                <a:latin typeface="Arial" panose="020B0604020202020204" pitchFamily="34" charset="0"/>
                <a:cs typeface="Arial" panose="020B0604020202020204" pitchFamily="34" charset="0"/>
              </a:rPr>
              <a:t> </a:t>
            </a:r>
            <a:r>
              <a:rPr lang="en-US" sz="2400" b="1" dirty="0" err="1">
                <a:solidFill>
                  <a:srgbClr val="FF0000"/>
                </a:solidFill>
                <a:latin typeface="Arial" panose="020B0604020202020204" pitchFamily="34" charset="0"/>
                <a:cs typeface="Arial" panose="020B0604020202020204" pitchFamily="34" charset="0"/>
              </a:rPr>
              <a:t>gwersi</a:t>
            </a:r>
            <a:r>
              <a:rPr lang="en-US" sz="2400" b="1" dirty="0">
                <a:solidFill>
                  <a:srgbClr val="FF0000"/>
                </a:solidFill>
                <a:latin typeface="Arial" panose="020B0604020202020204" pitchFamily="34" charset="0"/>
                <a:cs typeface="Arial" panose="020B0604020202020204" pitchFamily="34" charset="0"/>
              </a:rPr>
              <a:t>, </a:t>
            </a:r>
            <a:r>
              <a:rPr lang="en-US" sz="2400" b="1" dirty="0" err="1">
                <a:solidFill>
                  <a:srgbClr val="FF0000"/>
                </a:solidFill>
                <a:latin typeface="Arial" panose="020B0604020202020204" pitchFamily="34" charset="0"/>
                <a:cs typeface="Arial" panose="020B0604020202020204" pitchFamily="34" charset="0"/>
              </a:rPr>
              <a:t>a.y.y.b</a:t>
            </a:r>
            <a:r>
              <a:rPr lang="en-US" sz="2400" b="1" dirty="0">
                <a:solidFill>
                  <a:srgbClr val="FF0000"/>
                </a:solidFill>
                <a:latin typeface="Arial" panose="020B0604020202020204" pitchFamily="34" charset="0"/>
                <a:cs typeface="Arial" panose="020B0604020202020204" pitchFamily="34" charset="0"/>
              </a:rPr>
              <a:t>.).</a:t>
            </a:r>
          </a:p>
          <a:p>
            <a:r>
              <a:rPr lang="en-US" sz="2400" dirty="0">
                <a:latin typeface="Arial" panose="020B0604020202020204" pitchFamily="34" charset="0"/>
                <a:cs typeface="Arial" panose="020B0604020202020204" pitchFamily="34" charset="0"/>
              </a:rPr>
              <a:t>Y </a:t>
            </a:r>
            <a:r>
              <a:rPr lang="en-US" sz="2400" dirty="0" err="1">
                <a:latin typeface="Arial" panose="020B0604020202020204" pitchFamily="34" charset="0"/>
                <a:cs typeface="Arial" panose="020B0604020202020204" pitchFamily="34" charset="0"/>
              </a:rPr>
              <a:t>Portffolio</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Cymraeg</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yw</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eich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tystiolaeth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fydd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yn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cael</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ei</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asesu</a:t>
            </a:r>
            <a:r>
              <a:rPr lang="en-US" sz="2400" dirty="0">
                <a:latin typeface="Arial" panose="020B0604020202020204" pitchFamily="34" charset="0"/>
                <a:cs typeface="Arial" panose="020B0604020202020204" pitchFamily="34" charset="0"/>
              </a:rPr>
              <a:t>.</a:t>
            </a:r>
          </a:p>
          <a:p>
            <a:endParaRPr lang="en-US"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7AF7CE85-3267-604C-A05A-31EEADC27443}"/>
              </a:ext>
            </a:extLst>
          </p:cNvPr>
          <p:cNvPicPr>
            <a:picLocks noChangeAspect="1"/>
          </p:cNvPicPr>
          <p:nvPr/>
        </p:nvPicPr>
        <p:blipFill rotWithShape="1">
          <a:blip r:embed="rId3"/>
          <a:srcRect t="-122" b="14212"/>
          <a:stretch/>
        </p:blipFill>
        <p:spPr>
          <a:xfrm>
            <a:off x="0" y="6036773"/>
            <a:ext cx="12192000" cy="841105"/>
          </a:xfrm>
          <a:prstGeom prst="rect">
            <a:avLst/>
          </a:prstGeom>
        </p:spPr>
      </p:pic>
    </p:spTree>
    <p:extLst>
      <p:ext uri="{BB962C8B-B14F-4D97-AF65-F5344CB8AC3E}">
        <p14:creationId xmlns:p14="http://schemas.microsoft.com/office/powerpoint/2010/main" val="33647486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Table&#10;&#10;Description automatically generated">
            <a:extLst>
              <a:ext uri="{FF2B5EF4-FFF2-40B4-BE49-F238E27FC236}">
                <a16:creationId xmlns:a16="http://schemas.microsoft.com/office/drawing/2014/main" id="{20486459-8682-F84A-ABD1-8A370AB9EB62}"/>
              </a:ext>
            </a:extLst>
          </p:cNvPr>
          <p:cNvPicPr>
            <a:picLocks noChangeAspect="1"/>
          </p:cNvPicPr>
          <p:nvPr/>
        </p:nvPicPr>
        <p:blipFill rotWithShape="1">
          <a:blip r:embed="rId3"/>
          <a:srcRect t="5366"/>
          <a:stretch/>
        </p:blipFill>
        <p:spPr>
          <a:xfrm>
            <a:off x="2862470" y="125519"/>
            <a:ext cx="8551469" cy="5878220"/>
          </a:xfrm>
          <a:prstGeom prst="rect">
            <a:avLst/>
          </a:prstGeom>
          <a:ln w="38100">
            <a:solidFill>
              <a:schemeClr val="tx1"/>
            </a:solidFill>
          </a:ln>
        </p:spPr>
      </p:pic>
      <p:sp>
        <p:nvSpPr>
          <p:cNvPr id="8" name="TextBox 7">
            <a:extLst>
              <a:ext uri="{FF2B5EF4-FFF2-40B4-BE49-F238E27FC236}">
                <a16:creationId xmlns:a16="http://schemas.microsoft.com/office/drawing/2014/main" id="{C0084415-59BC-6848-855E-7F18B2346B71}"/>
              </a:ext>
            </a:extLst>
          </p:cNvPr>
          <p:cNvSpPr txBox="1"/>
          <p:nvPr/>
        </p:nvSpPr>
        <p:spPr>
          <a:xfrm>
            <a:off x="353034" y="1327002"/>
            <a:ext cx="2069305" cy="3170099"/>
          </a:xfrm>
          <a:prstGeom prst="rect">
            <a:avLst/>
          </a:prstGeom>
          <a:solidFill>
            <a:schemeClr val="accent2">
              <a:lumMod val="20000"/>
              <a:lumOff val="80000"/>
            </a:schemeClr>
          </a:solidFill>
          <a:ln>
            <a:solidFill>
              <a:srgbClr val="002060"/>
            </a:solidFill>
          </a:ln>
        </p:spPr>
        <p:txBody>
          <a:bodyPr wrap="square" rtlCol="0">
            <a:spAutoFit/>
          </a:bodyPr>
          <a:lstStyle/>
          <a:p>
            <a:pPr algn="ctr"/>
            <a:r>
              <a:rPr lang="en-US" sz="2000" dirty="0">
                <a:solidFill>
                  <a:srgbClr val="002060"/>
                </a:solidFill>
                <a:latin typeface="Arial" panose="020B0604020202020204" pitchFamily="34" charset="0"/>
                <a:cs typeface="Arial" panose="020B0604020202020204" pitchFamily="34" charset="0"/>
              </a:rPr>
              <a:t>Y </a:t>
            </a:r>
            <a:r>
              <a:rPr lang="en-US" sz="2000" dirty="0" err="1">
                <a:solidFill>
                  <a:srgbClr val="002060"/>
                </a:solidFill>
                <a:latin typeface="Arial" panose="020B0604020202020204" pitchFamily="34" charset="0"/>
                <a:cs typeface="Arial" panose="020B0604020202020204" pitchFamily="34" charset="0"/>
              </a:rPr>
              <a:t>Portffolio</a:t>
            </a:r>
            <a:r>
              <a:rPr lang="en-US" sz="2000" dirty="0">
                <a:solidFill>
                  <a:srgbClr val="002060"/>
                </a:solidFill>
                <a:latin typeface="Arial" panose="020B0604020202020204" pitchFamily="34" charset="0"/>
                <a:cs typeface="Arial" panose="020B0604020202020204" pitchFamily="34" charset="0"/>
              </a:rPr>
              <a:t>: </a:t>
            </a:r>
            <a:r>
              <a:rPr lang="en-US" sz="2000" dirty="0" err="1">
                <a:solidFill>
                  <a:srgbClr val="002060"/>
                </a:solidFill>
                <a:latin typeface="Arial" panose="020B0604020202020204" pitchFamily="34" charset="0"/>
                <a:cs typeface="Arial" panose="020B0604020202020204" pitchFamily="34" charset="0"/>
              </a:rPr>
              <a:t>Canllaw</a:t>
            </a:r>
            <a:r>
              <a:rPr lang="en-US" sz="2000" dirty="0">
                <a:solidFill>
                  <a:srgbClr val="002060"/>
                </a:solidFill>
                <a:latin typeface="Arial" panose="020B0604020202020204" pitchFamily="34" charset="0"/>
                <a:cs typeface="Arial" panose="020B0604020202020204" pitchFamily="34" charset="0"/>
              </a:rPr>
              <a:t> </a:t>
            </a:r>
            <a:r>
              <a:rPr lang="en-US" sz="2000" dirty="0" err="1">
                <a:solidFill>
                  <a:srgbClr val="002060"/>
                </a:solidFill>
                <a:latin typeface="Arial" panose="020B0604020202020204" pitchFamily="34" charset="0"/>
                <a:cs typeface="Arial" panose="020B0604020202020204" pitchFamily="34" charset="0"/>
              </a:rPr>
              <a:t>i’r</a:t>
            </a:r>
            <a:r>
              <a:rPr lang="en-US" sz="2000" dirty="0">
                <a:solidFill>
                  <a:srgbClr val="002060"/>
                </a:solidFill>
                <a:latin typeface="Arial" panose="020B0604020202020204" pitchFamily="34" charset="0"/>
                <a:cs typeface="Arial" panose="020B0604020202020204" pitchFamily="34" charset="0"/>
              </a:rPr>
              <a:t> </a:t>
            </a:r>
            <a:r>
              <a:rPr lang="en-US" sz="2000" dirty="0" err="1">
                <a:solidFill>
                  <a:srgbClr val="002060"/>
                </a:solidFill>
                <a:latin typeface="Arial" panose="020B0604020202020204" pitchFamily="34" charset="0"/>
                <a:cs typeface="Arial" panose="020B0604020202020204" pitchFamily="34" charset="0"/>
              </a:rPr>
              <a:t>mathau</a:t>
            </a:r>
            <a:r>
              <a:rPr lang="en-US" sz="2000" dirty="0">
                <a:solidFill>
                  <a:srgbClr val="002060"/>
                </a:solidFill>
                <a:latin typeface="Arial" panose="020B0604020202020204" pitchFamily="34" charset="0"/>
                <a:cs typeface="Arial" panose="020B0604020202020204" pitchFamily="34" charset="0"/>
              </a:rPr>
              <a:t> o </a:t>
            </a:r>
            <a:r>
              <a:rPr lang="en-US" sz="2000" dirty="0" err="1">
                <a:solidFill>
                  <a:srgbClr val="002060"/>
                </a:solidFill>
                <a:latin typeface="Arial" panose="020B0604020202020204" pitchFamily="34" charset="0"/>
                <a:cs typeface="Arial" panose="020B0604020202020204" pitchFamily="34" charset="0"/>
              </a:rPr>
              <a:t>dystiolaeth</a:t>
            </a:r>
            <a:r>
              <a:rPr lang="en-US" sz="2000" dirty="0">
                <a:solidFill>
                  <a:srgbClr val="002060"/>
                </a:solidFill>
                <a:latin typeface="Arial" panose="020B0604020202020204" pitchFamily="34" charset="0"/>
                <a:cs typeface="Arial" panose="020B0604020202020204" pitchFamily="34" charset="0"/>
              </a:rPr>
              <a:t> </a:t>
            </a:r>
            <a:r>
              <a:rPr lang="en-US" sz="2000" dirty="0" err="1">
                <a:solidFill>
                  <a:srgbClr val="002060"/>
                </a:solidFill>
                <a:latin typeface="Arial" panose="020B0604020202020204" pitchFamily="34" charset="0"/>
                <a:cs typeface="Arial" panose="020B0604020202020204" pitchFamily="34" charset="0"/>
              </a:rPr>
              <a:t>i’w</a:t>
            </a:r>
            <a:r>
              <a:rPr lang="en-US" sz="2000" dirty="0">
                <a:solidFill>
                  <a:srgbClr val="002060"/>
                </a:solidFill>
                <a:latin typeface="Arial" panose="020B0604020202020204" pitchFamily="34" charset="0"/>
                <a:cs typeface="Arial" panose="020B0604020202020204" pitchFamily="34" charset="0"/>
              </a:rPr>
              <a:t> </a:t>
            </a:r>
            <a:r>
              <a:rPr lang="en-US" sz="2000" dirty="0" err="1">
                <a:solidFill>
                  <a:srgbClr val="002060"/>
                </a:solidFill>
                <a:latin typeface="Arial" panose="020B0604020202020204" pitchFamily="34" charset="0"/>
                <a:cs typeface="Arial" panose="020B0604020202020204" pitchFamily="34" charset="0"/>
              </a:rPr>
              <a:t>cynnwys</a:t>
            </a:r>
            <a:endParaRPr lang="en-US" sz="2000" dirty="0">
              <a:solidFill>
                <a:srgbClr val="002060"/>
              </a:solidFill>
              <a:latin typeface="Arial" panose="020B0604020202020204" pitchFamily="34" charset="0"/>
              <a:cs typeface="Arial" panose="020B0604020202020204" pitchFamily="34" charset="0"/>
            </a:endParaRPr>
          </a:p>
          <a:p>
            <a:pPr algn="ctr"/>
            <a:r>
              <a:rPr lang="en-US" sz="2000" i="1" dirty="0">
                <a:solidFill>
                  <a:srgbClr val="002060"/>
                </a:solidFill>
                <a:latin typeface="Arial" panose="020B0604020202020204" pitchFamily="34" charset="0"/>
                <a:cs typeface="Arial" panose="020B0604020202020204" pitchFamily="34" charset="0"/>
              </a:rPr>
              <a:t>The Portfolio: Guidelines on the types of evidence to be included </a:t>
            </a:r>
          </a:p>
        </p:txBody>
      </p:sp>
      <p:pic>
        <p:nvPicPr>
          <p:cNvPr id="5" name="Picture 4">
            <a:extLst>
              <a:ext uri="{FF2B5EF4-FFF2-40B4-BE49-F238E27FC236}">
                <a16:creationId xmlns:a16="http://schemas.microsoft.com/office/drawing/2014/main" id="{CC79EB2E-AEEE-8842-991E-AC0432C3F561}"/>
              </a:ext>
            </a:extLst>
          </p:cNvPr>
          <p:cNvPicPr>
            <a:picLocks noChangeAspect="1"/>
          </p:cNvPicPr>
          <p:nvPr/>
        </p:nvPicPr>
        <p:blipFill rotWithShape="1">
          <a:blip r:embed="rId4"/>
          <a:srcRect t="-122" b="14212"/>
          <a:stretch/>
        </p:blipFill>
        <p:spPr>
          <a:xfrm>
            <a:off x="0" y="6016895"/>
            <a:ext cx="12192000" cy="841105"/>
          </a:xfrm>
          <a:prstGeom prst="rect">
            <a:avLst/>
          </a:prstGeom>
        </p:spPr>
      </p:pic>
    </p:spTree>
    <p:extLst>
      <p:ext uri="{BB962C8B-B14F-4D97-AF65-F5344CB8AC3E}">
        <p14:creationId xmlns:p14="http://schemas.microsoft.com/office/powerpoint/2010/main" val="2469023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Table&#10;&#10;Description automatically generated">
            <a:extLst>
              <a:ext uri="{FF2B5EF4-FFF2-40B4-BE49-F238E27FC236}">
                <a16:creationId xmlns:a16="http://schemas.microsoft.com/office/drawing/2014/main" id="{0B1D1A13-CDA9-6049-85B3-D8CE9D352B4D}"/>
              </a:ext>
            </a:extLst>
          </p:cNvPr>
          <p:cNvPicPr>
            <a:picLocks noChangeAspect="1"/>
          </p:cNvPicPr>
          <p:nvPr/>
        </p:nvPicPr>
        <p:blipFill>
          <a:blip r:embed="rId3"/>
          <a:stretch>
            <a:fillRect/>
          </a:stretch>
        </p:blipFill>
        <p:spPr>
          <a:xfrm>
            <a:off x="2264404" y="238539"/>
            <a:ext cx="7663192" cy="5597176"/>
          </a:xfrm>
          <a:prstGeom prst="rect">
            <a:avLst/>
          </a:prstGeom>
          <a:ln w="38100">
            <a:solidFill>
              <a:schemeClr val="tx1"/>
            </a:solidFill>
          </a:ln>
        </p:spPr>
      </p:pic>
      <p:pic>
        <p:nvPicPr>
          <p:cNvPr id="5" name="Picture 4">
            <a:extLst>
              <a:ext uri="{FF2B5EF4-FFF2-40B4-BE49-F238E27FC236}">
                <a16:creationId xmlns:a16="http://schemas.microsoft.com/office/drawing/2014/main" id="{3959B67E-B599-6A41-8F73-08D3C438BE15}"/>
              </a:ext>
            </a:extLst>
          </p:cNvPr>
          <p:cNvPicPr>
            <a:picLocks noChangeAspect="1"/>
          </p:cNvPicPr>
          <p:nvPr/>
        </p:nvPicPr>
        <p:blipFill rotWithShape="1">
          <a:blip r:embed="rId4"/>
          <a:srcRect t="-122" b="14212"/>
          <a:stretch/>
        </p:blipFill>
        <p:spPr>
          <a:xfrm>
            <a:off x="0" y="6016895"/>
            <a:ext cx="12192000" cy="841105"/>
          </a:xfrm>
          <a:prstGeom prst="rect">
            <a:avLst/>
          </a:prstGeom>
        </p:spPr>
      </p:pic>
    </p:spTree>
    <p:extLst>
      <p:ext uri="{BB962C8B-B14F-4D97-AF65-F5344CB8AC3E}">
        <p14:creationId xmlns:p14="http://schemas.microsoft.com/office/powerpoint/2010/main" val="5563603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104FE6E-050E-D442-8DEB-D3BCFB3F1E43}"/>
              </a:ext>
            </a:extLst>
          </p:cNvPr>
          <p:cNvPicPr>
            <a:picLocks noChangeAspect="1"/>
          </p:cNvPicPr>
          <p:nvPr/>
        </p:nvPicPr>
        <p:blipFill>
          <a:blip r:embed="rId3"/>
          <a:stretch>
            <a:fillRect/>
          </a:stretch>
        </p:blipFill>
        <p:spPr>
          <a:xfrm>
            <a:off x="0" y="577778"/>
            <a:ext cx="12131345" cy="1330535"/>
          </a:xfrm>
          <a:prstGeom prst="rect">
            <a:avLst/>
          </a:prstGeom>
        </p:spPr>
      </p:pic>
      <p:sp>
        <p:nvSpPr>
          <p:cNvPr id="6" name="16-Point Star 5">
            <a:extLst>
              <a:ext uri="{FF2B5EF4-FFF2-40B4-BE49-F238E27FC236}">
                <a16:creationId xmlns:a16="http://schemas.microsoft.com/office/drawing/2014/main" id="{466A915C-FF3A-CA48-ABAD-4155E1AE8A5D}"/>
              </a:ext>
            </a:extLst>
          </p:cNvPr>
          <p:cNvSpPr/>
          <p:nvPr/>
        </p:nvSpPr>
        <p:spPr>
          <a:xfrm>
            <a:off x="2405270" y="1908313"/>
            <a:ext cx="7494104" cy="3876261"/>
          </a:xfrm>
          <a:prstGeom prst="star16">
            <a:avLst/>
          </a:prstGeom>
          <a:solidFill>
            <a:schemeClr val="accent2">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3200" b="1" u="sng" dirty="0">
                <a:solidFill>
                  <a:srgbClr val="002060"/>
                </a:solidFill>
                <a:latin typeface="Arial" panose="020B0604020202020204" pitchFamily="34" charset="0"/>
                <a:cs typeface="Arial" panose="020B0604020202020204" pitchFamily="34" charset="0"/>
              </a:rPr>
              <a:t>PAP 2:</a:t>
            </a:r>
          </a:p>
          <a:p>
            <a:pPr algn="ctr"/>
            <a:r>
              <a:rPr lang="cy-GB" sz="3200" dirty="0">
                <a:solidFill>
                  <a:srgbClr val="002060"/>
                </a:solidFill>
                <a:latin typeface="Arial" panose="020B0604020202020204" pitchFamily="34" charset="0"/>
                <a:cs typeface="Arial" panose="020B0604020202020204" pitchFamily="34" charset="0"/>
              </a:rPr>
              <a:t>Dyma eich cyfle i gasglu’r dystiolaeth ar gyfer “Addysgu a Dysgu”.</a:t>
            </a:r>
          </a:p>
        </p:txBody>
      </p:sp>
      <p:pic>
        <p:nvPicPr>
          <p:cNvPr id="7" name="Picture 6">
            <a:extLst>
              <a:ext uri="{FF2B5EF4-FFF2-40B4-BE49-F238E27FC236}">
                <a16:creationId xmlns:a16="http://schemas.microsoft.com/office/drawing/2014/main" id="{8E32C1E9-AD3A-8B40-87FC-810A5E46D3A1}"/>
              </a:ext>
            </a:extLst>
          </p:cNvPr>
          <p:cNvPicPr>
            <a:picLocks noChangeAspect="1"/>
          </p:cNvPicPr>
          <p:nvPr/>
        </p:nvPicPr>
        <p:blipFill rotWithShape="1">
          <a:blip r:embed="rId4"/>
          <a:srcRect t="-122" b="14212"/>
          <a:stretch/>
        </p:blipFill>
        <p:spPr>
          <a:xfrm>
            <a:off x="0" y="6016895"/>
            <a:ext cx="12192000" cy="841105"/>
          </a:xfrm>
          <a:prstGeom prst="rect">
            <a:avLst/>
          </a:prstGeom>
        </p:spPr>
      </p:pic>
    </p:spTree>
    <p:extLst>
      <p:ext uri="{BB962C8B-B14F-4D97-AF65-F5344CB8AC3E}">
        <p14:creationId xmlns:p14="http://schemas.microsoft.com/office/powerpoint/2010/main" val="1510689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2" name="TextBox 1">
            <a:extLst>
              <a:ext uri="{FF2B5EF4-FFF2-40B4-BE49-F238E27FC236}">
                <a16:creationId xmlns:a16="http://schemas.microsoft.com/office/drawing/2014/main" id="{00A92E96-7A9E-3B44-99B7-5E11E5E21668}"/>
              </a:ext>
            </a:extLst>
          </p:cNvPr>
          <p:cNvSpPr txBox="1"/>
          <p:nvPr/>
        </p:nvSpPr>
        <p:spPr>
          <a:xfrm>
            <a:off x="176938" y="187275"/>
            <a:ext cx="2188574" cy="2554545"/>
          </a:xfrm>
          <a:prstGeom prst="rect">
            <a:avLst/>
          </a:prstGeom>
          <a:solidFill>
            <a:schemeClr val="accent5">
              <a:lumMod val="60000"/>
              <a:lumOff val="40000"/>
            </a:schemeClr>
          </a:solidFill>
          <a:ln>
            <a:solidFill>
              <a:srgbClr val="002060"/>
            </a:solidFill>
          </a:ln>
        </p:spPr>
        <p:txBody>
          <a:bodyPr wrap="square" rtlCol="0">
            <a:spAutoFit/>
          </a:bodyPr>
          <a:lstStyle/>
          <a:p>
            <a:pPr algn="ctr"/>
            <a:r>
              <a:rPr lang="en-US" sz="2000" dirty="0"/>
              <a:t>Y </a:t>
            </a:r>
            <a:r>
              <a:rPr lang="en-US" sz="2000" dirty="0" err="1"/>
              <a:t>Portffolio</a:t>
            </a:r>
            <a:r>
              <a:rPr lang="en-US" sz="2000" dirty="0"/>
              <a:t>: </a:t>
            </a:r>
            <a:r>
              <a:rPr lang="en-US" sz="2000" dirty="0" err="1"/>
              <a:t>Canllaw</a:t>
            </a:r>
            <a:r>
              <a:rPr lang="en-US" sz="2000" dirty="0"/>
              <a:t> </a:t>
            </a:r>
            <a:r>
              <a:rPr lang="en-US" sz="2000" dirty="0" err="1"/>
              <a:t>i’r</a:t>
            </a:r>
            <a:r>
              <a:rPr lang="en-US" sz="2000" dirty="0"/>
              <a:t> </a:t>
            </a:r>
            <a:r>
              <a:rPr lang="en-US" sz="2000" dirty="0" err="1"/>
              <a:t>mathau</a:t>
            </a:r>
            <a:r>
              <a:rPr lang="en-US" sz="2000" dirty="0"/>
              <a:t> o </a:t>
            </a:r>
            <a:r>
              <a:rPr lang="en-US" sz="2000" dirty="0" err="1"/>
              <a:t>dystiolaeth</a:t>
            </a:r>
            <a:r>
              <a:rPr lang="en-US" sz="2000" dirty="0"/>
              <a:t> </a:t>
            </a:r>
            <a:r>
              <a:rPr lang="en-US" sz="2000" dirty="0" err="1"/>
              <a:t>i’w</a:t>
            </a:r>
            <a:r>
              <a:rPr lang="en-US" sz="2000" dirty="0"/>
              <a:t> </a:t>
            </a:r>
            <a:r>
              <a:rPr lang="en-US" sz="2000" dirty="0" err="1"/>
              <a:t>cynnwys</a:t>
            </a:r>
            <a:endParaRPr lang="en-US" sz="2000" dirty="0"/>
          </a:p>
          <a:p>
            <a:pPr algn="ctr"/>
            <a:r>
              <a:rPr lang="en-US" sz="2000" i="1" dirty="0"/>
              <a:t>The Portfolio: Guidelines on the types of evidence to be included </a:t>
            </a:r>
          </a:p>
        </p:txBody>
      </p:sp>
      <p:pic>
        <p:nvPicPr>
          <p:cNvPr id="7" name="Picture 6">
            <a:extLst>
              <a:ext uri="{FF2B5EF4-FFF2-40B4-BE49-F238E27FC236}">
                <a16:creationId xmlns:a16="http://schemas.microsoft.com/office/drawing/2014/main" id="{7A3E38BB-80D8-C247-9A85-F30918974612}"/>
              </a:ext>
            </a:extLst>
          </p:cNvPr>
          <p:cNvPicPr>
            <a:picLocks noChangeAspect="1"/>
          </p:cNvPicPr>
          <p:nvPr/>
        </p:nvPicPr>
        <p:blipFill rotWithShape="1">
          <a:blip r:embed="rId3"/>
          <a:srcRect t="8232"/>
          <a:stretch/>
        </p:blipFill>
        <p:spPr>
          <a:xfrm>
            <a:off x="2329987" y="187275"/>
            <a:ext cx="9703835" cy="5693554"/>
          </a:xfrm>
          <a:prstGeom prst="rect">
            <a:avLst/>
          </a:prstGeom>
          <a:ln w="38100">
            <a:solidFill>
              <a:schemeClr val="tx1"/>
            </a:solidFill>
          </a:ln>
        </p:spPr>
      </p:pic>
      <p:pic>
        <p:nvPicPr>
          <p:cNvPr id="8" name="Picture 7">
            <a:extLst>
              <a:ext uri="{FF2B5EF4-FFF2-40B4-BE49-F238E27FC236}">
                <a16:creationId xmlns:a16="http://schemas.microsoft.com/office/drawing/2014/main" id="{AAF30FBA-68C4-CE44-BFAA-76C7DFDBD1EC}"/>
              </a:ext>
            </a:extLst>
          </p:cNvPr>
          <p:cNvPicPr>
            <a:picLocks noChangeAspect="1"/>
          </p:cNvPicPr>
          <p:nvPr/>
        </p:nvPicPr>
        <p:blipFill rotWithShape="1">
          <a:blip r:embed="rId4"/>
          <a:srcRect t="-122" b="14212"/>
          <a:stretch/>
        </p:blipFill>
        <p:spPr>
          <a:xfrm>
            <a:off x="0" y="6016895"/>
            <a:ext cx="12192000" cy="841105"/>
          </a:xfrm>
          <a:prstGeom prst="rect">
            <a:avLst/>
          </a:prstGeom>
        </p:spPr>
      </p:pic>
    </p:spTree>
    <p:extLst>
      <p:ext uri="{BB962C8B-B14F-4D97-AF65-F5344CB8AC3E}">
        <p14:creationId xmlns:p14="http://schemas.microsoft.com/office/powerpoint/2010/main" val="37180436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pic>
        <p:nvPicPr>
          <p:cNvPr id="12" name="Picture 11">
            <a:extLst>
              <a:ext uri="{FF2B5EF4-FFF2-40B4-BE49-F238E27FC236}">
                <a16:creationId xmlns:a16="http://schemas.microsoft.com/office/drawing/2014/main" id="{97C7FD29-0942-4C4C-94F9-F5251E26E231}"/>
              </a:ext>
            </a:extLst>
          </p:cNvPr>
          <p:cNvPicPr>
            <a:picLocks noChangeAspect="1"/>
          </p:cNvPicPr>
          <p:nvPr/>
        </p:nvPicPr>
        <p:blipFill rotWithShape="1">
          <a:blip r:embed="rId3"/>
          <a:srcRect t="2976" b="2055"/>
          <a:stretch/>
        </p:blipFill>
        <p:spPr>
          <a:xfrm>
            <a:off x="1469511" y="178904"/>
            <a:ext cx="9244871" cy="5706767"/>
          </a:xfrm>
          <a:prstGeom prst="rect">
            <a:avLst/>
          </a:prstGeom>
        </p:spPr>
      </p:pic>
      <p:pic>
        <p:nvPicPr>
          <p:cNvPr id="7" name="Picture 6">
            <a:extLst>
              <a:ext uri="{FF2B5EF4-FFF2-40B4-BE49-F238E27FC236}">
                <a16:creationId xmlns:a16="http://schemas.microsoft.com/office/drawing/2014/main" id="{828C22E8-52E4-BE44-B80A-E749F61628C1}"/>
              </a:ext>
            </a:extLst>
          </p:cNvPr>
          <p:cNvPicPr>
            <a:picLocks noChangeAspect="1"/>
          </p:cNvPicPr>
          <p:nvPr/>
        </p:nvPicPr>
        <p:blipFill rotWithShape="1">
          <a:blip r:embed="rId4"/>
          <a:srcRect t="-122" b="14212"/>
          <a:stretch/>
        </p:blipFill>
        <p:spPr>
          <a:xfrm>
            <a:off x="0" y="6016895"/>
            <a:ext cx="12192000" cy="841105"/>
          </a:xfrm>
          <a:prstGeom prst="rect">
            <a:avLst/>
          </a:prstGeom>
        </p:spPr>
      </p:pic>
    </p:spTree>
    <p:extLst>
      <p:ext uri="{BB962C8B-B14F-4D97-AF65-F5344CB8AC3E}">
        <p14:creationId xmlns:p14="http://schemas.microsoft.com/office/powerpoint/2010/main" val="20911795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pic>
        <p:nvPicPr>
          <p:cNvPr id="4" name="Picture 3">
            <a:extLst>
              <a:ext uri="{FF2B5EF4-FFF2-40B4-BE49-F238E27FC236}">
                <a16:creationId xmlns:a16="http://schemas.microsoft.com/office/drawing/2014/main" id="{CC9590C2-7C12-C849-B95F-ED64C437F8A7}"/>
              </a:ext>
            </a:extLst>
          </p:cNvPr>
          <p:cNvPicPr>
            <a:picLocks noChangeAspect="1"/>
          </p:cNvPicPr>
          <p:nvPr/>
        </p:nvPicPr>
        <p:blipFill rotWithShape="1">
          <a:blip r:embed="rId3"/>
          <a:srcRect b="20298"/>
          <a:stretch/>
        </p:blipFill>
        <p:spPr>
          <a:xfrm>
            <a:off x="0" y="0"/>
            <a:ext cx="12191999" cy="3975652"/>
          </a:xfrm>
          <a:prstGeom prst="rect">
            <a:avLst/>
          </a:prstGeom>
        </p:spPr>
      </p:pic>
      <p:sp>
        <p:nvSpPr>
          <p:cNvPr id="7" name="16-Point Star 6">
            <a:extLst>
              <a:ext uri="{FF2B5EF4-FFF2-40B4-BE49-F238E27FC236}">
                <a16:creationId xmlns:a16="http://schemas.microsoft.com/office/drawing/2014/main" id="{A4EF2EE7-BC75-704E-A743-8D1AA1835E13}"/>
              </a:ext>
            </a:extLst>
          </p:cNvPr>
          <p:cNvSpPr/>
          <p:nvPr/>
        </p:nvSpPr>
        <p:spPr>
          <a:xfrm>
            <a:off x="1530626" y="3836504"/>
            <a:ext cx="9144000" cy="1948070"/>
          </a:xfrm>
          <a:prstGeom prst="star16">
            <a:avLst/>
          </a:prstGeom>
          <a:solidFill>
            <a:schemeClr val="accent2">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400" b="1" u="sng" dirty="0">
                <a:solidFill>
                  <a:srgbClr val="002060"/>
                </a:solidFill>
                <a:latin typeface="Arial" panose="020B0604020202020204" pitchFamily="34" charset="0"/>
                <a:cs typeface="Arial" panose="020B0604020202020204" pitchFamily="34" charset="0"/>
              </a:rPr>
              <a:t>PTE 2:</a:t>
            </a:r>
          </a:p>
          <a:p>
            <a:pPr algn="ctr"/>
            <a:r>
              <a:rPr lang="cy-GB" sz="2400" dirty="0">
                <a:solidFill>
                  <a:srgbClr val="002060"/>
                </a:solidFill>
                <a:latin typeface="Arial" panose="020B0604020202020204" pitchFamily="34" charset="0"/>
                <a:cs typeface="Arial" panose="020B0604020202020204" pitchFamily="34" charset="0"/>
              </a:rPr>
              <a:t>This is the time to gather evidence for “Teaching and Learning”.</a:t>
            </a:r>
          </a:p>
        </p:txBody>
      </p:sp>
      <p:pic>
        <p:nvPicPr>
          <p:cNvPr id="8" name="Picture 7">
            <a:extLst>
              <a:ext uri="{FF2B5EF4-FFF2-40B4-BE49-F238E27FC236}">
                <a16:creationId xmlns:a16="http://schemas.microsoft.com/office/drawing/2014/main" id="{36DB267A-1449-974E-9701-BE518D0D5132}"/>
              </a:ext>
            </a:extLst>
          </p:cNvPr>
          <p:cNvPicPr>
            <a:picLocks noChangeAspect="1"/>
          </p:cNvPicPr>
          <p:nvPr/>
        </p:nvPicPr>
        <p:blipFill rotWithShape="1">
          <a:blip r:embed="rId4"/>
          <a:srcRect t="-122" b="14212"/>
          <a:stretch/>
        </p:blipFill>
        <p:spPr>
          <a:xfrm>
            <a:off x="0" y="6016895"/>
            <a:ext cx="12192000" cy="841105"/>
          </a:xfrm>
          <a:prstGeom prst="rect">
            <a:avLst/>
          </a:prstGeom>
        </p:spPr>
      </p:pic>
    </p:spTree>
    <p:extLst>
      <p:ext uri="{BB962C8B-B14F-4D97-AF65-F5344CB8AC3E}">
        <p14:creationId xmlns:p14="http://schemas.microsoft.com/office/powerpoint/2010/main" val="13102736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D9229-CAE7-4D4A-8509-FD24B04242CD}"/>
              </a:ext>
            </a:extLst>
          </p:cNvPr>
          <p:cNvSpPr>
            <a:spLocks noGrp="1"/>
          </p:cNvSpPr>
          <p:nvPr>
            <p:ph type="title"/>
          </p:nvPr>
        </p:nvSpPr>
        <p:spPr>
          <a:xfrm>
            <a:off x="5506278" y="159408"/>
            <a:ext cx="5828074" cy="1510366"/>
          </a:xfrm>
          <a:solidFill>
            <a:schemeClr val="accent1">
              <a:lumMod val="20000"/>
              <a:lumOff val="80000"/>
            </a:schemeClr>
          </a:solidFill>
          <a:ln w="57150">
            <a:solidFill>
              <a:srgbClr val="002060"/>
            </a:solidFill>
          </a:ln>
        </p:spPr>
        <p:txBody>
          <a:bodyPr>
            <a:normAutofit/>
          </a:bodyPr>
          <a:lstStyle/>
          <a:p>
            <a:pPr algn="ctr"/>
            <a:r>
              <a:rPr lang="en-US" dirty="0" err="1">
                <a:solidFill>
                  <a:srgbClr val="002060"/>
                </a:solidFill>
                <a:latin typeface="Arial" panose="020B0604020202020204" pitchFamily="34" charset="0"/>
                <a:cs typeface="Arial" panose="020B0604020202020204" pitchFamily="34" charset="0"/>
              </a:rPr>
              <a:t>Dyddiad</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cyflwyno</a:t>
            </a:r>
            <a:r>
              <a:rPr lang="en-US" dirty="0">
                <a:solidFill>
                  <a:srgbClr val="002060"/>
                </a:solidFill>
                <a:latin typeface="Arial" panose="020B0604020202020204" pitchFamily="34" charset="0"/>
                <a:cs typeface="Arial" panose="020B0604020202020204" pitchFamily="34" charset="0"/>
              </a:rPr>
              <a:t>: </a:t>
            </a:r>
            <a:br>
              <a:rPr lang="en-US" dirty="0">
                <a:solidFill>
                  <a:srgbClr val="002060"/>
                </a:solidFill>
                <a:latin typeface="Arial" panose="020B0604020202020204" pitchFamily="34" charset="0"/>
                <a:cs typeface="Arial" panose="020B0604020202020204" pitchFamily="34" charset="0"/>
              </a:rPr>
            </a:br>
            <a:r>
              <a:rPr lang="en-US" sz="5400" b="1" dirty="0" err="1">
                <a:solidFill>
                  <a:srgbClr val="002060"/>
                </a:solidFill>
                <a:latin typeface="Arial" panose="020B0604020202020204" pitchFamily="34" charset="0"/>
                <a:cs typeface="Arial" panose="020B0604020202020204" pitchFamily="34" charset="0"/>
              </a:rPr>
              <a:t>Haf</a:t>
            </a:r>
            <a:r>
              <a:rPr lang="en-US" sz="5400" b="1" dirty="0">
                <a:solidFill>
                  <a:srgbClr val="002060"/>
                </a:solidFill>
                <a:latin typeface="Arial" panose="020B0604020202020204" pitchFamily="34" charset="0"/>
                <a:cs typeface="Arial" panose="020B0604020202020204" pitchFamily="34" charset="0"/>
              </a:rPr>
              <a:t> 2023</a:t>
            </a:r>
            <a:endParaRPr lang="en-US" b="1" dirty="0">
              <a:solidFill>
                <a:srgbClr val="002060"/>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051161FB-B997-954D-8EB6-40614A4C0795}"/>
              </a:ext>
            </a:extLst>
          </p:cNvPr>
          <p:cNvSpPr txBox="1"/>
          <p:nvPr/>
        </p:nvSpPr>
        <p:spPr>
          <a:xfrm>
            <a:off x="5138179" y="1959319"/>
            <a:ext cx="6564271" cy="3477875"/>
          </a:xfrm>
          <a:prstGeom prst="rect">
            <a:avLst/>
          </a:prstGeom>
          <a:noFill/>
        </p:spPr>
        <p:txBody>
          <a:bodyPr wrap="square" rtlCol="0">
            <a:spAutoFit/>
          </a:bodyPr>
          <a:lstStyle/>
          <a:p>
            <a:pPr marL="342900" indent="-342900">
              <a:buFont typeface="Arial" panose="020B0604020202020204" pitchFamily="34" charset="0"/>
              <a:buChar char="•"/>
            </a:pPr>
            <a:r>
              <a:rPr lang="en-US" b="1" dirty="0" err="1">
                <a:latin typeface="Arial" panose="020B0604020202020204" pitchFamily="34" charset="0"/>
                <a:cs typeface="Arial" panose="020B0604020202020204" pitchFamily="34" charset="0"/>
              </a:rPr>
              <a:t>Rhaid</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i</a:t>
            </a:r>
            <a:r>
              <a:rPr lang="en-US" b="1" dirty="0">
                <a:latin typeface="Arial" panose="020B0604020202020204" pitchFamily="34" charset="0"/>
                <a:cs typeface="Arial" panose="020B0604020202020204" pitchFamily="34" charset="0"/>
              </a:rPr>
              <a:t> chi </a:t>
            </a:r>
            <a:r>
              <a:rPr lang="en-US" b="1" dirty="0" err="1">
                <a:latin typeface="Arial" panose="020B0604020202020204" pitchFamily="34" charset="0"/>
                <a:cs typeface="Arial" panose="020B0604020202020204" pitchFamily="34" charset="0"/>
              </a:rPr>
              <a:t>gyflwyno’r</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ffurflen</a:t>
            </a:r>
            <a:r>
              <a:rPr lang="en-US" b="1" dirty="0">
                <a:latin typeface="Arial" panose="020B0604020202020204" pitchFamily="34" charset="0"/>
                <a:cs typeface="Arial" panose="020B0604020202020204" pitchFamily="34" charset="0"/>
              </a:rPr>
              <a:t> hon </a:t>
            </a:r>
            <a:r>
              <a:rPr lang="en-US" b="1" dirty="0" err="1">
                <a:latin typeface="Arial" panose="020B0604020202020204" pitchFamily="34" charset="0"/>
                <a:cs typeface="Arial" panose="020B0604020202020204" pitchFamily="34" charset="0"/>
              </a:rPr>
              <a:t>fydd</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yn</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rhestru</a:t>
            </a:r>
            <a:r>
              <a:rPr lang="en-US" b="1" dirty="0">
                <a:latin typeface="Arial" panose="020B0604020202020204" pitchFamily="34" charset="0"/>
                <a:cs typeface="Arial" panose="020B0604020202020204" pitchFamily="34" charset="0"/>
              </a:rPr>
              <a:t> </a:t>
            </a:r>
          </a:p>
          <a:p>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yr</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holl</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dystiolaeth</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rydych</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chi’n</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ei</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gyflwyno</a:t>
            </a:r>
            <a:r>
              <a:rPr lang="en-US" b="1" dirty="0">
                <a:latin typeface="Arial" panose="020B0604020202020204" pitchFamily="34" charset="0"/>
                <a:cs typeface="Arial" panose="020B0604020202020204" pitchFamily="34" charset="0"/>
              </a:rPr>
              <a:t>.</a:t>
            </a:r>
          </a:p>
          <a:p>
            <a:pPr marL="342900" indent="-342900">
              <a:buFont typeface="Arial" panose="020B0604020202020204" pitchFamily="34" charset="0"/>
              <a:buChar char="•"/>
            </a:pPr>
            <a:endParaRPr lang="en-US"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b="1" dirty="0" err="1">
                <a:latin typeface="Arial" panose="020B0604020202020204" pitchFamily="34" charset="0"/>
                <a:cs typeface="Arial" panose="020B0604020202020204" pitchFamily="34" charset="0"/>
              </a:rPr>
              <a:t>Cyflwyno</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ar</a:t>
            </a:r>
            <a:r>
              <a:rPr lang="en-US" b="1" dirty="0">
                <a:latin typeface="Arial" panose="020B0604020202020204" pitchFamily="34" charset="0"/>
                <a:cs typeface="Arial" panose="020B0604020202020204" pitchFamily="34" charset="0"/>
              </a:rPr>
              <a:t> y PDP.  </a:t>
            </a:r>
          </a:p>
          <a:p>
            <a:endParaRPr lang="en-US"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b="1" dirty="0" err="1">
                <a:latin typeface="Arial" panose="020B0604020202020204" pitchFamily="34" charset="0"/>
                <a:cs typeface="Arial" panose="020B0604020202020204" pitchFamily="34" charset="0"/>
              </a:rPr>
              <a:t>Bydd</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angen</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esboniad</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byr</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iawn</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i</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gyfiawnhau</a:t>
            </a:r>
            <a:r>
              <a:rPr lang="en-US" b="1" dirty="0">
                <a:latin typeface="Arial" panose="020B0604020202020204" pitchFamily="34" charset="0"/>
                <a:cs typeface="Arial" panose="020B0604020202020204" pitchFamily="34" charset="0"/>
              </a:rPr>
              <a:t> pam bod y </a:t>
            </a:r>
            <a:r>
              <a:rPr lang="en-US" b="1" dirty="0" err="1">
                <a:latin typeface="Arial" panose="020B0604020202020204" pitchFamily="34" charset="0"/>
                <a:cs typeface="Arial" panose="020B0604020202020204" pitchFamily="34" charset="0"/>
              </a:rPr>
              <a:t>dystiolaeth</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yn</a:t>
            </a:r>
            <a:r>
              <a:rPr lang="en-US" b="1" dirty="0">
                <a:latin typeface="Arial" panose="020B0604020202020204" pitchFamily="34" charset="0"/>
                <a:cs typeface="Arial" panose="020B0604020202020204" pitchFamily="34" charset="0"/>
              </a:rPr>
              <a:t> addas </a:t>
            </a:r>
            <a:r>
              <a:rPr lang="en-US" b="1" dirty="0" err="1">
                <a:latin typeface="Arial" panose="020B0604020202020204" pitchFamily="34" charset="0"/>
                <a:cs typeface="Arial" panose="020B0604020202020204" pitchFamily="34" charset="0"/>
              </a:rPr>
              <a:t>ar</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gyfer</a:t>
            </a:r>
            <a:r>
              <a:rPr lang="en-US" b="1" dirty="0">
                <a:latin typeface="Arial" panose="020B0604020202020204" pitchFamily="34" charset="0"/>
                <a:cs typeface="Arial" panose="020B0604020202020204" pitchFamily="34" charset="0"/>
              </a:rPr>
              <a:t> y </a:t>
            </a:r>
            <a:r>
              <a:rPr lang="en-US" b="1" dirty="0" err="1">
                <a:latin typeface="Arial" panose="020B0604020202020204" pitchFamily="34" charset="0"/>
                <a:cs typeface="Arial" panose="020B0604020202020204" pitchFamily="34" charset="0"/>
              </a:rPr>
              <a:t>sgil</a:t>
            </a:r>
            <a:r>
              <a:rPr lang="en-US" b="1" dirty="0">
                <a:latin typeface="Arial" panose="020B0604020202020204" pitchFamily="34" charset="0"/>
                <a:cs typeface="Arial" panose="020B0604020202020204" pitchFamily="34" charset="0"/>
              </a:rPr>
              <a:t>.</a:t>
            </a:r>
          </a:p>
          <a:p>
            <a:pPr marL="342900" indent="-342900">
              <a:buFont typeface="Arial" panose="020B0604020202020204" pitchFamily="34" charset="0"/>
              <a:buChar char="•"/>
            </a:pPr>
            <a:endParaRPr lang="en-US"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b="1" dirty="0">
                <a:latin typeface="Arial" panose="020B0604020202020204" pitchFamily="34" charset="0"/>
                <a:cs typeface="Arial" panose="020B0604020202020204" pitchFamily="34" charset="0"/>
              </a:rPr>
              <a:t>Does dim problem </a:t>
            </a:r>
            <a:r>
              <a:rPr lang="en-US" b="1" dirty="0" err="1">
                <a:latin typeface="Arial" panose="020B0604020202020204" pitchFamily="34" charset="0"/>
                <a:cs typeface="Arial" panose="020B0604020202020204" pitchFamily="34" charset="0"/>
              </a:rPr>
              <a:t>os</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oes</a:t>
            </a:r>
            <a:r>
              <a:rPr lang="en-US" b="1" dirty="0">
                <a:latin typeface="Arial" panose="020B0604020202020204" pitchFamily="34" charset="0"/>
                <a:cs typeface="Arial" panose="020B0604020202020204" pitchFamily="34" charset="0"/>
              </a:rPr>
              <a:t> un darn o </a:t>
            </a:r>
            <a:r>
              <a:rPr lang="en-US" b="1" dirty="0" err="1">
                <a:latin typeface="Arial" panose="020B0604020202020204" pitchFamily="34" charset="0"/>
                <a:cs typeface="Arial" panose="020B0604020202020204" pitchFamily="34" charset="0"/>
              </a:rPr>
              <a:t>dystiolaeth</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yn</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profi</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sawl</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sgil</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wahanol</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e.e</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Siarad</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Gwrando</a:t>
            </a:r>
            <a:r>
              <a:rPr lang="en-US" b="1" dirty="0">
                <a:latin typeface="Arial" panose="020B0604020202020204" pitchFamily="34" charset="0"/>
                <a:cs typeface="Arial" panose="020B0604020202020204" pitchFamily="34" charset="0"/>
              </a:rPr>
              <a:t> ac AD.</a:t>
            </a:r>
          </a:p>
          <a:p>
            <a:pPr marL="342900" indent="-342900">
              <a:buFont typeface="Arial" panose="020B0604020202020204" pitchFamily="34" charset="0"/>
              <a:buChar char="•"/>
            </a:pPr>
            <a:endParaRPr lang="en-US"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b="1" dirty="0" err="1">
                <a:latin typeface="Arial" panose="020B0604020202020204" pitchFamily="34" charset="0"/>
                <a:cs typeface="Arial" panose="020B0604020202020204" pitchFamily="34" charset="0"/>
              </a:rPr>
              <a:t>Darllenwch</a:t>
            </a:r>
            <a:r>
              <a:rPr lang="en-US" b="1" dirty="0">
                <a:latin typeface="Arial" panose="020B0604020202020204" pitchFamily="34" charset="0"/>
                <a:cs typeface="Arial" panose="020B0604020202020204" pitchFamily="34" charset="0"/>
              </a:rPr>
              <a:t> y ‘</a:t>
            </a:r>
            <a:r>
              <a:rPr lang="en-US" b="1" dirty="0" err="1">
                <a:latin typeface="Arial" panose="020B0604020202020204" pitchFamily="34" charset="0"/>
                <a:cs typeface="Arial" panose="020B0604020202020204" pitchFamily="34" charset="0"/>
              </a:rPr>
              <a:t>cyngor</a:t>
            </a:r>
            <a:r>
              <a:rPr lang="en-US" b="1" dirty="0">
                <a:latin typeface="Arial" panose="020B0604020202020204" pitchFamily="34" charset="0"/>
                <a:cs typeface="Arial" panose="020B0604020202020204" pitchFamily="34" charset="0"/>
              </a:rPr>
              <a:t> doeth’ </a:t>
            </a:r>
            <a:r>
              <a:rPr lang="en-US" b="1" dirty="0" err="1">
                <a:latin typeface="Arial" panose="020B0604020202020204" pitchFamily="34" charset="0"/>
                <a:cs typeface="Arial" panose="020B0604020202020204" pitchFamily="34" charset="0"/>
              </a:rPr>
              <a:t>wrth</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baratoi’r</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portffolio</a:t>
            </a:r>
            <a:r>
              <a:rPr lang="en-US" b="1" dirty="0">
                <a:latin typeface="Arial" panose="020B0604020202020204" pitchFamily="34" charset="0"/>
                <a:cs typeface="Arial" panose="020B0604020202020204" pitchFamily="34" charset="0"/>
              </a:rPr>
              <a:t>.</a:t>
            </a:r>
            <a:r>
              <a:rPr lang="en-US" sz="2200" dirty="0">
                <a:latin typeface="Arial" panose="020B0604020202020204" pitchFamily="34" charset="0"/>
                <a:cs typeface="Arial" panose="020B0604020202020204" pitchFamily="34" charset="0"/>
              </a:rPr>
              <a:t> </a:t>
            </a:r>
          </a:p>
        </p:txBody>
      </p:sp>
      <p:pic>
        <p:nvPicPr>
          <p:cNvPr id="8" name="Picture 7" descr="Table&#10;&#10;Description automatically generated">
            <a:extLst>
              <a:ext uri="{FF2B5EF4-FFF2-40B4-BE49-F238E27FC236}">
                <a16:creationId xmlns:a16="http://schemas.microsoft.com/office/drawing/2014/main" id="{016A9429-B7BD-A543-83E4-1392F02FFC02}"/>
              </a:ext>
            </a:extLst>
          </p:cNvPr>
          <p:cNvPicPr>
            <a:picLocks noChangeAspect="1"/>
          </p:cNvPicPr>
          <p:nvPr/>
        </p:nvPicPr>
        <p:blipFill>
          <a:blip r:embed="rId3"/>
          <a:stretch>
            <a:fillRect/>
          </a:stretch>
        </p:blipFill>
        <p:spPr>
          <a:xfrm>
            <a:off x="456498" y="159919"/>
            <a:ext cx="4313583" cy="5843819"/>
          </a:xfrm>
          <a:prstGeom prst="rect">
            <a:avLst/>
          </a:prstGeom>
          <a:ln w="38100">
            <a:solidFill>
              <a:schemeClr val="tx1"/>
            </a:solidFill>
          </a:ln>
        </p:spPr>
      </p:pic>
      <p:cxnSp>
        <p:nvCxnSpPr>
          <p:cNvPr id="12" name="Straight Arrow Connector 11">
            <a:extLst>
              <a:ext uri="{FF2B5EF4-FFF2-40B4-BE49-F238E27FC236}">
                <a16:creationId xmlns:a16="http://schemas.microsoft.com/office/drawing/2014/main" id="{E82D7162-2FC1-B545-9705-790238A6A934}"/>
              </a:ext>
            </a:extLst>
          </p:cNvPr>
          <p:cNvCxnSpPr>
            <a:cxnSpLocks/>
          </p:cNvCxnSpPr>
          <p:nvPr/>
        </p:nvCxnSpPr>
        <p:spPr>
          <a:xfrm flipH="1" flipV="1">
            <a:off x="4888924" y="914592"/>
            <a:ext cx="617354" cy="1044727"/>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E2CCB986-A8E5-2741-87E5-16F276C3BB72}"/>
              </a:ext>
            </a:extLst>
          </p:cNvPr>
          <p:cNvCxnSpPr>
            <a:cxnSpLocks/>
          </p:cNvCxnSpPr>
          <p:nvPr/>
        </p:nvCxnSpPr>
        <p:spPr>
          <a:xfrm flipH="1" flipV="1">
            <a:off x="4173033" y="1859377"/>
            <a:ext cx="1333245" cy="1678953"/>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D203A5CD-617F-5845-8BEF-D7FD8AF2C873}"/>
              </a:ext>
            </a:extLst>
          </p:cNvPr>
          <p:cNvCxnSpPr>
            <a:cxnSpLocks/>
          </p:cNvCxnSpPr>
          <p:nvPr/>
        </p:nvCxnSpPr>
        <p:spPr>
          <a:xfrm flipH="1" flipV="1">
            <a:off x="4630018" y="4819599"/>
            <a:ext cx="876260" cy="37850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40127C17-CB41-0E4E-BFF1-214F685A85C1}"/>
              </a:ext>
            </a:extLst>
          </p:cNvPr>
          <p:cNvPicPr>
            <a:picLocks noChangeAspect="1"/>
          </p:cNvPicPr>
          <p:nvPr/>
        </p:nvPicPr>
        <p:blipFill rotWithShape="1">
          <a:blip r:embed="rId4"/>
          <a:srcRect t="-122" b="14212"/>
          <a:stretch/>
        </p:blipFill>
        <p:spPr>
          <a:xfrm>
            <a:off x="0" y="6016895"/>
            <a:ext cx="12192000" cy="841105"/>
          </a:xfrm>
          <a:prstGeom prst="rect">
            <a:avLst/>
          </a:prstGeom>
        </p:spPr>
      </p:pic>
    </p:spTree>
    <p:extLst>
      <p:ext uri="{BB962C8B-B14F-4D97-AF65-F5344CB8AC3E}">
        <p14:creationId xmlns:p14="http://schemas.microsoft.com/office/powerpoint/2010/main" val="2346739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dissolve">
                                      <p:cBhvr>
                                        <p:cTn id="12" dur="5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animEffect transition="in" filter="dissolve">
                                      <p:cBhvr>
                                        <p:cTn id="17" dur="500"/>
                                        <p:tgtEl>
                                          <p:spTgt spid="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dissolv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animEffect transition="in" filter="dissolve">
                                      <p:cBhvr>
                                        <p:cTn id="27" dur="500"/>
                                        <p:tgtEl>
                                          <p:spTgt spid="6">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6">
                                            <p:txEl>
                                              <p:pRg st="7" end="7"/>
                                            </p:txEl>
                                          </p:spTgt>
                                        </p:tgtEl>
                                        <p:attrNameLst>
                                          <p:attrName>style.visibility</p:attrName>
                                        </p:attrNameLst>
                                      </p:cBhvr>
                                      <p:to>
                                        <p:strVal val="visible"/>
                                      </p:to>
                                    </p:set>
                                    <p:animEffect transition="in" filter="dissolve">
                                      <p:cBhvr>
                                        <p:cTn id="32" dur="500"/>
                                        <p:tgtEl>
                                          <p:spTgt spid="6">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nodeType="clickEffect">
                                  <p:stCondLst>
                                    <p:cond delay="0"/>
                                  </p:stCondLst>
                                  <p:childTnLst>
                                    <p:set>
                                      <p:cBhvr>
                                        <p:cTn id="36" dur="1" fill="hold">
                                          <p:stCondLst>
                                            <p:cond delay="0"/>
                                          </p:stCondLst>
                                        </p:cTn>
                                        <p:tgtEl>
                                          <p:spTgt spid="6">
                                            <p:txEl>
                                              <p:pRg st="9" end="9"/>
                                            </p:txEl>
                                          </p:spTgt>
                                        </p:tgtEl>
                                        <p:attrNameLst>
                                          <p:attrName>style.visibility</p:attrName>
                                        </p:attrNameLst>
                                      </p:cBhvr>
                                      <p:to>
                                        <p:strVal val="visible"/>
                                      </p:to>
                                    </p:set>
                                    <p:animEffect transition="in" filter="dissolve">
                                      <p:cBhvr>
                                        <p:cTn id="37" dur="500"/>
                                        <p:tgtEl>
                                          <p:spTgt spid="6">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Table&#10;&#10;Description automatically generated">
            <a:extLst>
              <a:ext uri="{FF2B5EF4-FFF2-40B4-BE49-F238E27FC236}">
                <a16:creationId xmlns:a16="http://schemas.microsoft.com/office/drawing/2014/main" id="{016A9429-B7BD-A543-83E4-1392F02FFC02}"/>
              </a:ext>
            </a:extLst>
          </p:cNvPr>
          <p:cNvPicPr>
            <a:picLocks noChangeAspect="1"/>
          </p:cNvPicPr>
          <p:nvPr/>
        </p:nvPicPr>
        <p:blipFill>
          <a:blip r:embed="rId3"/>
          <a:stretch>
            <a:fillRect/>
          </a:stretch>
        </p:blipFill>
        <p:spPr>
          <a:xfrm>
            <a:off x="456499" y="159920"/>
            <a:ext cx="2227066" cy="3017114"/>
          </a:xfrm>
          <a:prstGeom prst="rect">
            <a:avLst/>
          </a:prstGeom>
          <a:ln w="38100">
            <a:solidFill>
              <a:schemeClr val="tx1"/>
            </a:solidFill>
          </a:ln>
        </p:spPr>
      </p:pic>
      <p:cxnSp>
        <p:nvCxnSpPr>
          <p:cNvPr id="14" name="Straight Arrow Connector 13">
            <a:extLst>
              <a:ext uri="{FF2B5EF4-FFF2-40B4-BE49-F238E27FC236}">
                <a16:creationId xmlns:a16="http://schemas.microsoft.com/office/drawing/2014/main" id="{E2CCB986-A8E5-2741-87E5-16F276C3BB72}"/>
              </a:ext>
            </a:extLst>
          </p:cNvPr>
          <p:cNvCxnSpPr>
            <a:cxnSpLocks/>
          </p:cNvCxnSpPr>
          <p:nvPr/>
        </p:nvCxnSpPr>
        <p:spPr>
          <a:xfrm flipH="1" flipV="1">
            <a:off x="1570033" y="2449175"/>
            <a:ext cx="1570732" cy="130173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DAF881C5-7E61-3B46-A5F5-CFE904DAC088}"/>
              </a:ext>
            </a:extLst>
          </p:cNvPr>
          <p:cNvPicPr>
            <a:picLocks noChangeAspect="1"/>
          </p:cNvPicPr>
          <p:nvPr/>
        </p:nvPicPr>
        <p:blipFill rotWithShape="1">
          <a:blip r:embed="rId4"/>
          <a:srcRect l="2954" r="2728"/>
          <a:stretch/>
        </p:blipFill>
        <p:spPr>
          <a:xfrm>
            <a:off x="2900390" y="854765"/>
            <a:ext cx="9129320" cy="4529843"/>
          </a:xfrm>
          <a:prstGeom prst="rect">
            <a:avLst/>
          </a:prstGeom>
          <a:ln w="76200">
            <a:solidFill>
              <a:schemeClr val="accent1"/>
            </a:solidFill>
          </a:ln>
        </p:spPr>
      </p:pic>
      <p:pic>
        <p:nvPicPr>
          <p:cNvPr id="6" name="Picture 5">
            <a:extLst>
              <a:ext uri="{FF2B5EF4-FFF2-40B4-BE49-F238E27FC236}">
                <a16:creationId xmlns:a16="http://schemas.microsoft.com/office/drawing/2014/main" id="{16D65977-7FAC-1D47-82E6-CAE66195493B}"/>
              </a:ext>
            </a:extLst>
          </p:cNvPr>
          <p:cNvPicPr>
            <a:picLocks noChangeAspect="1"/>
          </p:cNvPicPr>
          <p:nvPr/>
        </p:nvPicPr>
        <p:blipFill rotWithShape="1">
          <a:blip r:embed="rId5"/>
          <a:srcRect t="-122" b="14212"/>
          <a:stretch/>
        </p:blipFill>
        <p:spPr>
          <a:xfrm>
            <a:off x="0" y="6016895"/>
            <a:ext cx="12192000" cy="841105"/>
          </a:xfrm>
          <a:prstGeom prst="rect">
            <a:avLst/>
          </a:prstGeom>
        </p:spPr>
      </p:pic>
    </p:spTree>
    <p:extLst>
      <p:ext uri="{BB962C8B-B14F-4D97-AF65-F5344CB8AC3E}">
        <p14:creationId xmlns:p14="http://schemas.microsoft.com/office/powerpoint/2010/main" val="2815537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1161FB-B997-954D-8EB6-40614A4C0795}"/>
              </a:ext>
            </a:extLst>
          </p:cNvPr>
          <p:cNvSpPr txBox="1"/>
          <p:nvPr/>
        </p:nvSpPr>
        <p:spPr>
          <a:xfrm>
            <a:off x="5138179" y="1972271"/>
            <a:ext cx="6564271" cy="4039567"/>
          </a:xfrm>
          <a:prstGeom prst="rect">
            <a:avLst/>
          </a:prstGeom>
          <a:noFill/>
        </p:spPr>
        <p:txBody>
          <a:bodyPr wrap="square" rtlCol="0">
            <a:spAutoFit/>
          </a:bodyPr>
          <a:lstStyle/>
          <a:p>
            <a:pPr marL="342900" indent="-342900">
              <a:buFont typeface="Arial" panose="020B0604020202020204" pitchFamily="34" charset="0"/>
              <a:buChar char="•"/>
            </a:pPr>
            <a:r>
              <a:rPr lang="en-US" b="1" dirty="0">
                <a:latin typeface="Arial" panose="020B0604020202020204" pitchFamily="34" charset="0"/>
                <a:cs typeface="Arial" panose="020B0604020202020204" pitchFamily="34" charset="0"/>
              </a:rPr>
              <a:t>You must include this form which lists the evidence </a:t>
            </a:r>
          </a:p>
          <a:p>
            <a:r>
              <a:rPr lang="en-US" b="1" dirty="0">
                <a:latin typeface="Arial" panose="020B0604020202020204" pitchFamily="34" charset="0"/>
                <a:cs typeface="Arial" panose="020B0604020202020204" pitchFamily="34" charset="0"/>
              </a:rPr>
              <a:t>       submitted.</a:t>
            </a:r>
          </a:p>
          <a:p>
            <a:endParaRPr lang="en-US" sz="10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You are asked to provide a short description of why you chose the particular piece of evidence for the language skill.</a:t>
            </a:r>
          </a:p>
          <a:p>
            <a:endParaRPr lang="en-US" sz="1000"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b="1" dirty="0">
                <a:latin typeface="Arial" panose="020B0604020202020204" pitchFamily="34" charset="0"/>
                <a:cs typeface="Arial" panose="020B0604020202020204" pitchFamily="34" charset="0"/>
              </a:rPr>
              <a:t>The evidence will be submitted on your PLP.  More details will be shared in the Spring term.</a:t>
            </a:r>
          </a:p>
          <a:p>
            <a:endParaRPr lang="en-US" sz="1000"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b="1" dirty="0">
                <a:latin typeface="Arial" panose="020B0604020202020204" pitchFamily="34" charset="0"/>
                <a:cs typeface="Arial" panose="020B0604020202020204" pitchFamily="34" charset="0"/>
              </a:rPr>
              <a:t>It is possible for one piece of evidence to prove your ability in different skills, e.g. Speaking, Listening &amp; Teaching and Learning</a:t>
            </a:r>
          </a:p>
          <a:p>
            <a:endParaRPr lang="en-US" sz="105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Remember to read and follow the “top tips” before submission date!</a:t>
            </a:r>
          </a:p>
        </p:txBody>
      </p:sp>
      <p:pic>
        <p:nvPicPr>
          <p:cNvPr id="7" name="Picture 6">
            <a:extLst>
              <a:ext uri="{FF2B5EF4-FFF2-40B4-BE49-F238E27FC236}">
                <a16:creationId xmlns:a16="http://schemas.microsoft.com/office/drawing/2014/main" id="{122315A2-F5D8-F44C-B9AF-18D232273991}"/>
              </a:ext>
            </a:extLst>
          </p:cNvPr>
          <p:cNvPicPr>
            <a:picLocks noChangeAspect="1"/>
          </p:cNvPicPr>
          <p:nvPr/>
        </p:nvPicPr>
        <p:blipFill>
          <a:blip r:embed="rId3"/>
          <a:stretch>
            <a:fillRect/>
          </a:stretch>
        </p:blipFill>
        <p:spPr>
          <a:xfrm>
            <a:off x="506987" y="270181"/>
            <a:ext cx="4368800" cy="5575300"/>
          </a:xfrm>
          <a:prstGeom prst="rect">
            <a:avLst/>
          </a:prstGeom>
          <a:ln w="57150">
            <a:solidFill>
              <a:schemeClr val="accent1"/>
            </a:solidFill>
          </a:ln>
        </p:spPr>
      </p:pic>
      <p:sp>
        <p:nvSpPr>
          <p:cNvPr id="9" name="Title 1">
            <a:extLst>
              <a:ext uri="{FF2B5EF4-FFF2-40B4-BE49-F238E27FC236}">
                <a16:creationId xmlns:a16="http://schemas.microsoft.com/office/drawing/2014/main" id="{9BEB7857-0F78-3A4B-AA5A-514794C3C77C}"/>
              </a:ext>
            </a:extLst>
          </p:cNvPr>
          <p:cNvSpPr>
            <a:spLocks noGrp="1"/>
          </p:cNvSpPr>
          <p:nvPr>
            <p:ph type="title"/>
          </p:nvPr>
        </p:nvSpPr>
        <p:spPr>
          <a:xfrm>
            <a:off x="5506278" y="159408"/>
            <a:ext cx="5828074" cy="1510366"/>
          </a:xfrm>
          <a:solidFill>
            <a:schemeClr val="accent1">
              <a:lumMod val="20000"/>
              <a:lumOff val="80000"/>
            </a:schemeClr>
          </a:solidFill>
          <a:ln w="57150">
            <a:solidFill>
              <a:schemeClr val="accent1"/>
            </a:solidFill>
          </a:ln>
        </p:spPr>
        <p:txBody>
          <a:bodyPr>
            <a:normAutofit/>
          </a:bodyPr>
          <a:lstStyle/>
          <a:p>
            <a:pPr algn="ctr"/>
            <a:r>
              <a:rPr lang="en-US" dirty="0">
                <a:solidFill>
                  <a:srgbClr val="002060"/>
                </a:solidFill>
                <a:latin typeface="Arial" panose="020B0604020202020204" pitchFamily="34" charset="0"/>
                <a:cs typeface="Arial" panose="020B0604020202020204" pitchFamily="34" charset="0"/>
              </a:rPr>
              <a:t>Submission date: </a:t>
            </a:r>
            <a:br>
              <a:rPr lang="en-US" dirty="0">
                <a:solidFill>
                  <a:srgbClr val="002060"/>
                </a:solidFill>
                <a:latin typeface="Arial" panose="020B0604020202020204" pitchFamily="34" charset="0"/>
                <a:cs typeface="Arial" panose="020B0604020202020204" pitchFamily="34" charset="0"/>
              </a:rPr>
            </a:br>
            <a:r>
              <a:rPr lang="en-US" sz="5400" b="1" dirty="0">
                <a:solidFill>
                  <a:srgbClr val="002060"/>
                </a:solidFill>
                <a:latin typeface="Arial" panose="020B0604020202020204" pitchFamily="34" charset="0"/>
                <a:cs typeface="Arial" panose="020B0604020202020204" pitchFamily="34" charset="0"/>
              </a:rPr>
              <a:t>Summer 2023</a:t>
            </a:r>
            <a:endParaRPr lang="en-US" b="1" dirty="0">
              <a:solidFill>
                <a:srgbClr val="002060"/>
              </a:solidFill>
              <a:latin typeface="Arial" panose="020B0604020202020204" pitchFamily="34" charset="0"/>
              <a:cs typeface="Arial" panose="020B0604020202020204" pitchFamily="34" charset="0"/>
            </a:endParaRPr>
          </a:p>
        </p:txBody>
      </p:sp>
      <p:cxnSp>
        <p:nvCxnSpPr>
          <p:cNvPr id="11" name="Straight Arrow Connector 10">
            <a:extLst>
              <a:ext uri="{FF2B5EF4-FFF2-40B4-BE49-F238E27FC236}">
                <a16:creationId xmlns:a16="http://schemas.microsoft.com/office/drawing/2014/main" id="{1F7DE01C-026D-BC4F-8A12-D16588FCDF50}"/>
              </a:ext>
            </a:extLst>
          </p:cNvPr>
          <p:cNvCxnSpPr>
            <a:cxnSpLocks/>
          </p:cNvCxnSpPr>
          <p:nvPr/>
        </p:nvCxnSpPr>
        <p:spPr>
          <a:xfrm flipH="1" flipV="1">
            <a:off x="4888924" y="914592"/>
            <a:ext cx="617354" cy="1044727"/>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E9042AB9-7256-DB4F-95BE-34EEDE7AB7F4}"/>
              </a:ext>
            </a:extLst>
          </p:cNvPr>
          <p:cNvCxnSpPr>
            <a:cxnSpLocks/>
          </p:cNvCxnSpPr>
          <p:nvPr/>
        </p:nvCxnSpPr>
        <p:spPr>
          <a:xfrm flipH="1" flipV="1">
            <a:off x="4304971" y="1913714"/>
            <a:ext cx="1062159" cy="130656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613FDB50-5043-844A-9C68-66FDC51A43D2}"/>
              </a:ext>
            </a:extLst>
          </p:cNvPr>
          <p:cNvCxnSpPr>
            <a:cxnSpLocks/>
          </p:cNvCxnSpPr>
          <p:nvPr/>
        </p:nvCxnSpPr>
        <p:spPr>
          <a:xfrm flipH="1" flipV="1">
            <a:off x="4600125" y="4238186"/>
            <a:ext cx="767005" cy="645503"/>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8C3E4D0F-0A8A-004E-A836-E81CCBE9BDF2}"/>
              </a:ext>
            </a:extLst>
          </p:cNvPr>
          <p:cNvPicPr>
            <a:picLocks noChangeAspect="1"/>
          </p:cNvPicPr>
          <p:nvPr/>
        </p:nvPicPr>
        <p:blipFill rotWithShape="1">
          <a:blip r:embed="rId4"/>
          <a:srcRect t="-122" b="14212"/>
          <a:stretch/>
        </p:blipFill>
        <p:spPr>
          <a:xfrm>
            <a:off x="0" y="6016895"/>
            <a:ext cx="12192000" cy="841105"/>
          </a:xfrm>
          <a:prstGeom prst="rect">
            <a:avLst/>
          </a:prstGeom>
        </p:spPr>
      </p:pic>
    </p:spTree>
    <p:extLst>
      <p:ext uri="{BB962C8B-B14F-4D97-AF65-F5344CB8AC3E}">
        <p14:creationId xmlns:p14="http://schemas.microsoft.com/office/powerpoint/2010/main" val="2599394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dissolv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dissolv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Effect transition="in" filter="dissolve">
                                      <p:cBhvr>
                                        <p:cTn id="17" dur="500"/>
                                        <p:tgtEl>
                                          <p:spTgt spid="6">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6">
                                            <p:txEl>
                                              <p:pRg st="5" end="5"/>
                                            </p:txEl>
                                          </p:spTgt>
                                        </p:tgtEl>
                                        <p:attrNameLst>
                                          <p:attrName>style.visibility</p:attrName>
                                        </p:attrNameLst>
                                      </p:cBhvr>
                                      <p:to>
                                        <p:strVal val="visible"/>
                                      </p:to>
                                    </p:set>
                                    <p:animEffect transition="in" filter="dissolve">
                                      <p:cBhvr>
                                        <p:cTn id="22" dur="500"/>
                                        <p:tgtEl>
                                          <p:spTgt spid="6">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6">
                                            <p:txEl>
                                              <p:pRg st="7" end="7"/>
                                            </p:txEl>
                                          </p:spTgt>
                                        </p:tgtEl>
                                        <p:attrNameLst>
                                          <p:attrName>style.visibility</p:attrName>
                                        </p:attrNameLst>
                                      </p:cBhvr>
                                      <p:to>
                                        <p:strVal val="visible"/>
                                      </p:to>
                                    </p:set>
                                    <p:animEffect transition="in" filter="dissolve">
                                      <p:cBhvr>
                                        <p:cTn id="27" dur="500"/>
                                        <p:tgtEl>
                                          <p:spTgt spid="6">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6">
                                            <p:txEl>
                                              <p:pRg st="9" end="9"/>
                                            </p:txEl>
                                          </p:spTgt>
                                        </p:tgtEl>
                                        <p:attrNameLst>
                                          <p:attrName>style.visibility</p:attrName>
                                        </p:attrNameLst>
                                      </p:cBhvr>
                                      <p:to>
                                        <p:strVal val="visible"/>
                                      </p:to>
                                    </p:set>
                                    <p:animEffect transition="in" filter="dissolve">
                                      <p:cBhvr>
                                        <p:cTn id="32" dur="500"/>
                                        <p:tgtEl>
                                          <p:spTgt spid="6">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2315A2-F5D8-F44C-B9AF-18D232273991}"/>
              </a:ext>
            </a:extLst>
          </p:cNvPr>
          <p:cNvPicPr>
            <a:picLocks noChangeAspect="1"/>
          </p:cNvPicPr>
          <p:nvPr/>
        </p:nvPicPr>
        <p:blipFill>
          <a:blip r:embed="rId3"/>
          <a:stretch>
            <a:fillRect/>
          </a:stretch>
        </p:blipFill>
        <p:spPr>
          <a:xfrm>
            <a:off x="506987" y="250303"/>
            <a:ext cx="2812683" cy="3589441"/>
          </a:xfrm>
          <a:prstGeom prst="rect">
            <a:avLst/>
          </a:prstGeom>
          <a:ln w="57150">
            <a:solidFill>
              <a:schemeClr val="accent1"/>
            </a:solidFill>
          </a:ln>
        </p:spPr>
      </p:pic>
      <p:cxnSp>
        <p:nvCxnSpPr>
          <p:cNvPr id="14" name="Straight Arrow Connector 13">
            <a:extLst>
              <a:ext uri="{FF2B5EF4-FFF2-40B4-BE49-F238E27FC236}">
                <a16:creationId xmlns:a16="http://schemas.microsoft.com/office/drawing/2014/main" id="{613FDB50-5043-844A-9C68-66FDC51A43D2}"/>
              </a:ext>
            </a:extLst>
          </p:cNvPr>
          <p:cNvCxnSpPr>
            <a:cxnSpLocks/>
          </p:cNvCxnSpPr>
          <p:nvPr/>
        </p:nvCxnSpPr>
        <p:spPr>
          <a:xfrm flipH="1" flipV="1">
            <a:off x="1799073" y="2928824"/>
            <a:ext cx="1825468" cy="1670165"/>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65CA44AB-1864-1E40-97C1-A62C844AC42C}"/>
              </a:ext>
            </a:extLst>
          </p:cNvPr>
          <p:cNvPicPr>
            <a:picLocks noChangeAspect="1"/>
          </p:cNvPicPr>
          <p:nvPr/>
        </p:nvPicPr>
        <p:blipFill rotWithShape="1">
          <a:blip r:embed="rId4"/>
          <a:srcRect r="1961"/>
          <a:stretch/>
        </p:blipFill>
        <p:spPr>
          <a:xfrm>
            <a:off x="3624541" y="1741765"/>
            <a:ext cx="8322294" cy="3665122"/>
          </a:xfrm>
          <a:prstGeom prst="rect">
            <a:avLst/>
          </a:prstGeom>
          <a:ln w="76200">
            <a:solidFill>
              <a:schemeClr val="accent1"/>
            </a:solidFill>
          </a:ln>
        </p:spPr>
      </p:pic>
      <p:pic>
        <p:nvPicPr>
          <p:cNvPr id="6" name="Picture 5">
            <a:extLst>
              <a:ext uri="{FF2B5EF4-FFF2-40B4-BE49-F238E27FC236}">
                <a16:creationId xmlns:a16="http://schemas.microsoft.com/office/drawing/2014/main" id="{207BE16B-7DBF-3042-BC94-15865A7E1D07}"/>
              </a:ext>
            </a:extLst>
          </p:cNvPr>
          <p:cNvPicPr>
            <a:picLocks noChangeAspect="1"/>
          </p:cNvPicPr>
          <p:nvPr/>
        </p:nvPicPr>
        <p:blipFill rotWithShape="1">
          <a:blip r:embed="rId5"/>
          <a:srcRect t="-122" b="14212"/>
          <a:stretch/>
        </p:blipFill>
        <p:spPr>
          <a:xfrm>
            <a:off x="0" y="6016895"/>
            <a:ext cx="12192000" cy="841105"/>
          </a:xfrm>
          <a:prstGeom prst="rect">
            <a:avLst/>
          </a:prstGeom>
        </p:spPr>
      </p:pic>
    </p:spTree>
    <p:extLst>
      <p:ext uri="{BB962C8B-B14F-4D97-AF65-F5344CB8AC3E}">
        <p14:creationId xmlns:p14="http://schemas.microsoft.com/office/powerpoint/2010/main" val="6917686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533376-2B69-C840-BF79-1904041A1B94}"/>
              </a:ext>
            </a:extLst>
          </p:cNvPr>
          <p:cNvSpPr txBox="1">
            <a:spLocks/>
          </p:cNvSpPr>
          <p:nvPr/>
        </p:nvSpPr>
        <p:spPr>
          <a:xfrm>
            <a:off x="271017" y="1490870"/>
            <a:ext cx="5824983" cy="4281054"/>
          </a:xfrm>
          <a:prstGeom prst="rect">
            <a:avLst/>
          </a:prstGeom>
          <a:solidFill>
            <a:schemeClr val="accent1">
              <a:lumMod val="20000"/>
              <a:lumOff val="80000"/>
            </a:schemeClr>
          </a:solidFill>
          <a:ln w="57150">
            <a:solidFill>
              <a:schemeClr val="accent1"/>
            </a:solidFill>
          </a:ln>
        </p:spPr>
        <p:txBody>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US" sz="2400" dirty="0">
                <a:solidFill>
                  <a:schemeClr val="tx1"/>
                </a:solidFill>
              </a:rPr>
              <a:t>Does dim </a:t>
            </a:r>
            <a:r>
              <a:rPr lang="en-US" sz="2400" dirty="0" err="1">
                <a:solidFill>
                  <a:schemeClr val="tx1"/>
                </a:solidFill>
              </a:rPr>
              <a:t>modd</a:t>
            </a:r>
            <a:r>
              <a:rPr lang="en-US" sz="2400" dirty="0">
                <a:solidFill>
                  <a:schemeClr val="tx1"/>
                </a:solidFill>
              </a:rPr>
              <a:t> </a:t>
            </a:r>
            <a:r>
              <a:rPr lang="en-US" sz="2400" dirty="0" err="1">
                <a:solidFill>
                  <a:schemeClr val="tx1"/>
                </a:solidFill>
              </a:rPr>
              <a:t>pasio</a:t>
            </a:r>
            <a:r>
              <a:rPr lang="en-US" sz="2400" dirty="0">
                <a:solidFill>
                  <a:schemeClr val="tx1"/>
                </a:solidFill>
              </a:rPr>
              <a:t> / </a:t>
            </a:r>
            <a:r>
              <a:rPr lang="en-US" sz="2400" dirty="0" err="1">
                <a:solidFill>
                  <a:schemeClr val="tx1"/>
                </a:solidFill>
              </a:rPr>
              <a:t>methu</a:t>
            </a:r>
            <a:r>
              <a:rPr lang="en-US" sz="2400" dirty="0">
                <a:solidFill>
                  <a:schemeClr val="tx1"/>
                </a:solidFill>
              </a:rPr>
              <a:t> y </a:t>
            </a:r>
            <a:r>
              <a:rPr lang="en-US" sz="2400" dirty="0" err="1">
                <a:solidFill>
                  <a:schemeClr val="tx1"/>
                </a:solidFill>
              </a:rPr>
              <a:t>Fframwaith</a:t>
            </a:r>
            <a:r>
              <a:rPr lang="en-US" sz="2400" dirty="0">
                <a:solidFill>
                  <a:schemeClr val="tx1"/>
                </a:solidFill>
              </a:rPr>
              <a:t>.  </a:t>
            </a:r>
            <a:r>
              <a:rPr lang="en-US" sz="2400" dirty="0" err="1">
                <a:solidFill>
                  <a:schemeClr val="tx1"/>
                </a:solidFill>
              </a:rPr>
              <a:t>Nid</a:t>
            </a:r>
            <a:r>
              <a:rPr lang="en-US" sz="2400" dirty="0">
                <a:solidFill>
                  <a:schemeClr val="tx1"/>
                </a:solidFill>
              </a:rPr>
              <a:t> </a:t>
            </a:r>
            <a:r>
              <a:rPr lang="en-US" sz="2400" dirty="0" err="1">
                <a:solidFill>
                  <a:schemeClr val="tx1"/>
                </a:solidFill>
              </a:rPr>
              <a:t>arholiad</a:t>
            </a:r>
            <a:r>
              <a:rPr lang="en-US" sz="2400" dirty="0">
                <a:solidFill>
                  <a:schemeClr val="tx1"/>
                </a:solidFill>
              </a:rPr>
              <a:t>, </a:t>
            </a:r>
            <a:r>
              <a:rPr lang="en-US" sz="2400" dirty="0" err="1">
                <a:solidFill>
                  <a:schemeClr val="tx1"/>
                </a:solidFill>
              </a:rPr>
              <a:t>aseiniad</a:t>
            </a:r>
            <a:r>
              <a:rPr lang="en-US" sz="2400" dirty="0">
                <a:solidFill>
                  <a:schemeClr val="tx1"/>
                </a:solidFill>
              </a:rPr>
              <a:t> </a:t>
            </a:r>
            <a:r>
              <a:rPr lang="en-US" sz="2400" dirty="0" err="1">
                <a:solidFill>
                  <a:schemeClr val="tx1"/>
                </a:solidFill>
              </a:rPr>
              <a:t>na</a:t>
            </a:r>
            <a:r>
              <a:rPr lang="en-US" sz="2400" dirty="0">
                <a:solidFill>
                  <a:schemeClr val="tx1"/>
                </a:solidFill>
              </a:rPr>
              <a:t> </a:t>
            </a:r>
            <a:r>
              <a:rPr lang="en-US" sz="2400" dirty="0" err="1">
                <a:solidFill>
                  <a:schemeClr val="tx1"/>
                </a:solidFill>
              </a:rPr>
              <a:t>phrawf</a:t>
            </a:r>
            <a:r>
              <a:rPr lang="en-US" sz="2400" dirty="0">
                <a:solidFill>
                  <a:schemeClr val="tx1"/>
                </a:solidFill>
              </a:rPr>
              <a:t> </a:t>
            </a:r>
            <a:r>
              <a:rPr lang="en-US" sz="2400" dirty="0" err="1">
                <a:solidFill>
                  <a:schemeClr val="tx1"/>
                </a:solidFill>
              </a:rPr>
              <a:t>yw’r</a:t>
            </a:r>
            <a:r>
              <a:rPr lang="en-US" sz="2400" dirty="0">
                <a:solidFill>
                  <a:schemeClr val="tx1"/>
                </a:solidFill>
              </a:rPr>
              <a:t> </a:t>
            </a:r>
            <a:r>
              <a:rPr lang="en-US" sz="2400" dirty="0" err="1">
                <a:solidFill>
                  <a:schemeClr val="tx1"/>
                </a:solidFill>
              </a:rPr>
              <a:t>portffolio</a:t>
            </a:r>
            <a:r>
              <a:rPr lang="en-US" sz="2400" dirty="0">
                <a:solidFill>
                  <a:schemeClr val="tx1"/>
                </a:solidFill>
              </a:rPr>
              <a:t>. </a:t>
            </a:r>
          </a:p>
          <a:p>
            <a:r>
              <a:rPr lang="en-US" sz="2400" dirty="0" err="1">
                <a:solidFill>
                  <a:schemeClr val="tx1"/>
                </a:solidFill>
              </a:rPr>
              <a:t>Disgwylir</a:t>
            </a:r>
            <a:r>
              <a:rPr lang="en-US" sz="2400" dirty="0">
                <a:solidFill>
                  <a:schemeClr val="tx1"/>
                </a:solidFill>
              </a:rPr>
              <a:t> </a:t>
            </a:r>
            <a:r>
              <a:rPr lang="en-US" sz="2400" dirty="0" err="1">
                <a:solidFill>
                  <a:schemeClr val="tx1"/>
                </a:solidFill>
              </a:rPr>
              <a:t>i</a:t>
            </a:r>
            <a:r>
              <a:rPr lang="en-US" sz="2400" dirty="0">
                <a:solidFill>
                  <a:schemeClr val="tx1"/>
                </a:solidFill>
              </a:rPr>
              <a:t> bob </a:t>
            </a:r>
            <a:r>
              <a:rPr lang="en-US" sz="2400" dirty="0" err="1">
                <a:solidFill>
                  <a:schemeClr val="tx1"/>
                </a:solidFill>
              </a:rPr>
              <a:t>myfyriwr</a:t>
            </a:r>
            <a:r>
              <a:rPr lang="en-US" sz="2400" dirty="0">
                <a:solidFill>
                  <a:schemeClr val="tx1"/>
                </a:solidFill>
              </a:rPr>
              <a:t> </a:t>
            </a:r>
            <a:r>
              <a:rPr lang="en-US" sz="2400" dirty="0" err="1">
                <a:solidFill>
                  <a:schemeClr val="tx1"/>
                </a:solidFill>
              </a:rPr>
              <a:t>sy’n</a:t>
            </a:r>
            <a:r>
              <a:rPr lang="en-US" sz="2400" dirty="0">
                <a:solidFill>
                  <a:schemeClr val="tx1"/>
                </a:solidFill>
              </a:rPr>
              <a:t> </a:t>
            </a:r>
            <a:r>
              <a:rPr lang="en-US" sz="2400" dirty="0" err="1">
                <a:solidFill>
                  <a:schemeClr val="tx1"/>
                </a:solidFill>
              </a:rPr>
              <a:t>graddio</a:t>
            </a:r>
            <a:r>
              <a:rPr lang="en-US" sz="2400" dirty="0">
                <a:solidFill>
                  <a:schemeClr val="tx1"/>
                </a:solidFill>
              </a:rPr>
              <a:t> </a:t>
            </a:r>
            <a:r>
              <a:rPr lang="en-US" sz="2400" dirty="0" err="1">
                <a:solidFill>
                  <a:schemeClr val="tx1"/>
                </a:solidFill>
              </a:rPr>
              <a:t>gyda</a:t>
            </a:r>
            <a:r>
              <a:rPr lang="en-US" sz="2400" dirty="0">
                <a:solidFill>
                  <a:schemeClr val="tx1"/>
                </a:solidFill>
              </a:rPr>
              <a:t> SAC </a:t>
            </a:r>
            <a:r>
              <a:rPr lang="en-US" sz="2400" dirty="0" err="1">
                <a:solidFill>
                  <a:schemeClr val="tx1"/>
                </a:solidFill>
              </a:rPr>
              <a:t>gael</a:t>
            </a:r>
            <a:r>
              <a:rPr lang="en-US" sz="2400" dirty="0">
                <a:solidFill>
                  <a:schemeClr val="tx1"/>
                </a:solidFill>
              </a:rPr>
              <a:t> </a:t>
            </a:r>
            <a:r>
              <a:rPr lang="en-US" sz="2400" dirty="0" err="1">
                <a:solidFill>
                  <a:schemeClr val="tx1"/>
                </a:solidFill>
              </a:rPr>
              <a:t>lefelau’r</a:t>
            </a:r>
            <a:r>
              <a:rPr lang="en-US" sz="2400" dirty="0">
                <a:solidFill>
                  <a:schemeClr val="tx1"/>
                </a:solidFill>
              </a:rPr>
              <a:t> </a:t>
            </a:r>
            <a:r>
              <a:rPr lang="en-US" sz="2400" dirty="0" err="1">
                <a:solidFill>
                  <a:schemeClr val="tx1"/>
                </a:solidFill>
              </a:rPr>
              <a:t>Fframwaith</a:t>
            </a:r>
            <a:r>
              <a:rPr lang="en-US" sz="2400" dirty="0">
                <a:solidFill>
                  <a:schemeClr val="tx1"/>
                </a:solidFill>
              </a:rPr>
              <a:t> </a:t>
            </a:r>
            <a:r>
              <a:rPr lang="en-US" sz="2400" dirty="0" err="1">
                <a:solidFill>
                  <a:schemeClr val="tx1"/>
                </a:solidFill>
              </a:rPr>
              <a:t>ar</a:t>
            </a:r>
            <a:r>
              <a:rPr lang="en-US" sz="2400" dirty="0">
                <a:solidFill>
                  <a:schemeClr val="tx1"/>
                </a:solidFill>
              </a:rPr>
              <a:t> </a:t>
            </a:r>
            <a:r>
              <a:rPr lang="en-US" sz="2400" dirty="0" err="1">
                <a:solidFill>
                  <a:schemeClr val="tx1"/>
                </a:solidFill>
              </a:rPr>
              <a:t>eu</a:t>
            </a:r>
            <a:r>
              <a:rPr lang="en-US" sz="2400" dirty="0">
                <a:solidFill>
                  <a:schemeClr val="tx1"/>
                </a:solidFill>
              </a:rPr>
              <a:t> PDP </a:t>
            </a:r>
            <a:r>
              <a:rPr lang="en-US" sz="2400" dirty="0" err="1">
                <a:solidFill>
                  <a:schemeClr val="tx1"/>
                </a:solidFill>
              </a:rPr>
              <a:t>ar</a:t>
            </a:r>
            <a:r>
              <a:rPr lang="en-US" sz="2400" dirty="0">
                <a:solidFill>
                  <a:schemeClr val="tx1"/>
                </a:solidFill>
              </a:rPr>
              <a:t> </a:t>
            </a:r>
            <a:r>
              <a:rPr lang="en-US" sz="2400" dirty="0" err="1">
                <a:solidFill>
                  <a:schemeClr val="tx1"/>
                </a:solidFill>
              </a:rPr>
              <a:t>ddechrau</a:t>
            </a:r>
            <a:r>
              <a:rPr lang="en-US" sz="2400" dirty="0">
                <a:solidFill>
                  <a:schemeClr val="tx1"/>
                </a:solidFill>
              </a:rPr>
              <a:t> </a:t>
            </a:r>
            <a:r>
              <a:rPr lang="en-US" sz="2400" dirty="0" err="1">
                <a:solidFill>
                  <a:schemeClr val="tx1"/>
                </a:solidFill>
              </a:rPr>
              <a:t>eu</a:t>
            </a:r>
            <a:r>
              <a:rPr lang="en-US" sz="2400" dirty="0">
                <a:solidFill>
                  <a:schemeClr val="tx1"/>
                </a:solidFill>
              </a:rPr>
              <a:t> </a:t>
            </a:r>
            <a:r>
              <a:rPr lang="en-US" sz="2400" dirty="0" err="1">
                <a:solidFill>
                  <a:schemeClr val="tx1"/>
                </a:solidFill>
              </a:rPr>
              <a:t>gyrfa</a:t>
            </a:r>
            <a:r>
              <a:rPr lang="en-US" sz="2400" dirty="0">
                <a:solidFill>
                  <a:schemeClr val="tx1"/>
                </a:solidFill>
              </a:rPr>
              <a:t>. </a:t>
            </a:r>
          </a:p>
          <a:p>
            <a:r>
              <a:rPr lang="en-US" sz="2400" dirty="0">
                <a:solidFill>
                  <a:schemeClr val="tx1"/>
                </a:solidFill>
              </a:rPr>
              <a:t>Ni </a:t>
            </a:r>
            <a:r>
              <a:rPr lang="en-US" sz="2400" dirty="0" err="1">
                <a:solidFill>
                  <a:schemeClr val="tx1"/>
                </a:solidFill>
              </a:rPr>
              <a:t>ddylai</a:t>
            </a:r>
            <a:r>
              <a:rPr lang="en-US" sz="2400" dirty="0">
                <a:solidFill>
                  <a:schemeClr val="tx1"/>
                </a:solidFill>
              </a:rPr>
              <a:t> </a:t>
            </a:r>
            <a:r>
              <a:rPr lang="en-US" sz="2400" dirty="0" err="1">
                <a:solidFill>
                  <a:schemeClr val="tx1"/>
                </a:solidFill>
              </a:rPr>
              <a:t>casglu</a:t>
            </a:r>
            <a:r>
              <a:rPr lang="en-US" sz="2400" dirty="0">
                <a:solidFill>
                  <a:schemeClr val="tx1"/>
                </a:solidFill>
              </a:rPr>
              <a:t> </a:t>
            </a:r>
            <a:r>
              <a:rPr lang="en-US" sz="2400" dirty="0" err="1">
                <a:solidFill>
                  <a:schemeClr val="tx1"/>
                </a:solidFill>
              </a:rPr>
              <a:t>tystiolaeth</a:t>
            </a:r>
            <a:r>
              <a:rPr lang="en-US" sz="2400" dirty="0">
                <a:solidFill>
                  <a:schemeClr val="tx1"/>
                </a:solidFill>
              </a:rPr>
              <a:t> </a:t>
            </a:r>
            <a:r>
              <a:rPr lang="en-US" sz="2400" dirty="0" err="1">
                <a:solidFill>
                  <a:schemeClr val="tx1"/>
                </a:solidFill>
              </a:rPr>
              <a:t>fod</a:t>
            </a:r>
            <a:r>
              <a:rPr lang="en-US" sz="2400" dirty="0">
                <a:solidFill>
                  <a:schemeClr val="tx1"/>
                </a:solidFill>
              </a:rPr>
              <a:t> </a:t>
            </a:r>
            <a:r>
              <a:rPr lang="en-US" sz="2400" dirty="0" err="1">
                <a:solidFill>
                  <a:schemeClr val="tx1"/>
                </a:solidFill>
              </a:rPr>
              <a:t>yn</a:t>
            </a:r>
            <a:r>
              <a:rPr lang="en-US" sz="2400" dirty="0">
                <a:solidFill>
                  <a:schemeClr val="tx1"/>
                </a:solidFill>
              </a:rPr>
              <a:t> </a:t>
            </a:r>
            <a:r>
              <a:rPr lang="en-US" sz="2400" dirty="0" err="1">
                <a:solidFill>
                  <a:schemeClr val="tx1"/>
                </a:solidFill>
              </a:rPr>
              <a:t>llawer</a:t>
            </a:r>
            <a:r>
              <a:rPr lang="en-US" sz="2400" dirty="0">
                <a:solidFill>
                  <a:schemeClr val="tx1"/>
                </a:solidFill>
              </a:rPr>
              <a:t> o </a:t>
            </a:r>
            <a:r>
              <a:rPr lang="en-US" sz="2400" dirty="0" err="1">
                <a:solidFill>
                  <a:schemeClr val="tx1"/>
                </a:solidFill>
              </a:rPr>
              <a:t>waith</a:t>
            </a:r>
            <a:r>
              <a:rPr lang="en-US" sz="2400" dirty="0">
                <a:solidFill>
                  <a:schemeClr val="tx1"/>
                </a:solidFill>
              </a:rPr>
              <a:t> </a:t>
            </a:r>
            <a:r>
              <a:rPr lang="en-US" sz="2400" dirty="0" err="1">
                <a:solidFill>
                  <a:schemeClr val="tx1"/>
                </a:solidFill>
              </a:rPr>
              <a:t>ychwanegol</a:t>
            </a:r>
            <a:r>
              <a:rPr lang="en-US" sz="2400" dirty="0">
                <a:solidFill>
                  <a:schemeClr val="tx1"/>
                </a:solidFill>
              </a:rPr>
              <a:t>.  </a:t>
            </a:r>
            <a:r>
              <a:rPr lang="en-US" sz="2400" dirty="0" err="1">
                <a:solidFill>
                  <a:schemeClr val="tx1"/>
                </a:solidFill>
              </a:rPr>
              <a:t>Dylai</a:t>
            </a:r>
            <a:r>
              <a:rPr lang="en-US" sz="2400" dirty="0">
                <a:solidFill>
                  <a:schemeClr val="tx1"/>
                </a:solidFill>
              </a:rPr>
              <a:t> </a:t>
            </a:r>
            <a:r>
              <a:rPr lang="en-US" sz="2400" dirty="0" err="1">
                <a:solidFill>
                  <a:schemeClr val="tx1"/>
                </a:solidFill>
              </a:rPr>
              <a:t>fod</a:t>
            </a:r>
            <a:r>
              <a:rPr lang="en-US" sz="2400" dirty="0">
                <a:solidFill>
                  <a:schemeClr val="tx1"/>
                </a:solidFill>
              </a:rPr>
              <a:t> </a:t>
            </a:r>
            <a:r>
              <a:rPr lang="en-US" sz="2400" dirty="0" err="1">
                <a:solidFill>
                  <a:schemeClr val="tx1"/>
                </a:solidFill>
              </a:rPr>
              <a:t>yn</a:t>
            </a:r>
            <a:r>
              <a:rPr lang="en-US" sz="2400" dirty="0">
                <a:solidFill>
                  <a:schemeClr val="tx1"/>
                </a:solidFill>
              </a:rPr>
              <a:t> </a:t>
            </a:r>
            <a:r>
              <a:rPr lang="en-US" sz="2400" dirty="0" err="1">
                <a:solidFill>
                  <a:schemeClr val="tx1"/>
                </a:solidFill>
              </a:rPr>
              <a:t>rhywbeth</a:t>
            </a:r>
            <a:r>
              <a:rPr lang="en-US" sz="2400" dirty="0">
                <a:solidFill>
                  <a:schemeClr val="tx1"/>
                </a:solidFill>
              </a:rPr>
              <a:t> </a:t>
            </a:r>
            <a:r>
              <a:rPr lang="en-US" sz="2400" dirty="0" err="1">
                <a:solidFill>
                  <a:schemeClr val="tx1"/>
                </a:solidFill>
              </a:rPr>
              <a:t>sy’n</a:t>
            </a:r>
            <a:r>
              <a:rPr lang="en-US" sz="2400" dirty="0">
                <a:solidFill>
                  <a:schemeClr val="tx1"/>
                </a:solidFill>
              </a:rPr>
              <a:t> </a:t>
            </a:r>
            <a:r>
              <a:rPr lang="en-US" sz="2400" dirty="0" err="1">
                <a:solidFill>
                  <a:schemeClr val="tx1"/>
                </a:solidFill>
              </a:rPr>
              <a:t>digwydd</a:t>
            </a:r>
            <a:r>
              <a:rPr lang="en-US" sz="2400" dirty="0">
                <a:solidFill>
                  <a:schemeClr val="tx1"/>
                </a:solidFill>
              </a:rPr>
              <a:t> </a:t>
            </a:r>
            <a:r>
              <a:rPr lang="en-US" sz="2400" dirty="0" err="1">
                <a:solidFill>
                  <a:schemeClr val="tx1"/>
                </a:solidFill>
              </a:rPr>
              <a:t>yn</a:t>
            </a:r>
            <a:r>
              <a:rPr lang="en-US" sz="2400" dirty="0">
                <a:solidFill>
                  <a:schemeClr val="tx1"/>
                </a:solidFill>
              </a:rPr>
              <a:t> </a:t>
            </a:r>
            <a:r>
              <a:rPr lang="en-US" sz="2400" dirty="0" err="1">
                <a:solidFill>
                  <a:schemeClr val="tx1"/>
                </a:solidFill>
              </a:rPr>
              <a:t>naturiol</a:t>
            </a:r>
            <a:r>
              <a:rPr lang="en-US" sz="2400" dirty="0">
                <a:solidFill>
                  <a:schemeClr val="tx1"/>
                </a:solidFill>
              </a:rPr>
              <a:t> </a:t>
            </a:r>
            <a:r>
              <a:rPr lang="en-US" sz="2400" dirty="0" err="1">
                <a:solidFill>
                  <a:schemeClr val="tx1"/>
                </a:solidFill>
              </a:rPr>
              <a:t>yn</a:t>
            </a:r>
            <a:r>
              <a:rPr lang="en-US" sz="2400" dirty="0">
                <a:solidFill>
                  <a:schemeClr val="tx1"/>
                </a:solidFill>
              </a:rPr>
              <a:t> </a:t>
            </a:r>
            <a:r>
              <a:rPr lang="en-US" sz="2400" dirty="0" err="1">
                <a:solidFill>
                  <a:schemeClr val="tx1"/>
                </a:solidFill>
              </a:rPr>
              <a:t>ystod</a:t>
            </a:r>
            <a:r>
              <a:rPr lang="en-US" sz="2400" dirty="0">
                <a:solidFill>
                  <a:schemeClr val="tx1"/>
                </a:solidFill>
              </a:rPr>
              <a:t> y </a:t>
            </a:r>
            <a:r>
              <a:rPr lang="en-US" sz="2400" dirty="0" err="1">
                <a:solidFill>
                  <a:schemeClr val="tx1"/>
                </a:solidFill>
              </a:rPr>
              <a:t>flwyddyn</a:t>
            </a:r>
            <a:r>
              <a:rPr lang="en-US" sz="2400" dirty="0">
                <a:solidFill>
                  <a:schemeClr val="tx1"/>
                </a:solidFill>
              </a:rPr>
              <a:t>.  </a:t>
            </a:r>
          </a:p>
          <a:p>
            <a:pPr marL="0" indent="0">
              <a:buFont typeface="Arial" panose="020B0604020202020204" pitchFamily="34" charset="0"/>
              <a:buNone/>
            </a:pPr>
            <a:endParaRPr lang="en-US" sz="1800" dirty="0"/>
          </a:p>
        </p:txBody>
      </p:sp>
      <p:sp>
        <p:nvSpPr>
          <p:cNvPr id="7" name="Content Placeholder 2">
            <a:extLst>
              <a:ext uri="{FF2B5EF4-FFF2-40B4-BE49-F238E27FC236}">
                <a16:creationId xmlns:a16="http://schemas.microsoft.com/office/drawing/2014/main" id="{A7B7A46F-94BC-6B4B-8B76-A98878D6A66D}"/>
              </a:ext>
            </a:extLst>
          </p:cNvPr>
          <p:cNvSpPr txBox="1">
            <a:spLocks/>
          </p:cNvSpPr>
          <p:nvPr/>
        </p:nvSpPr>
        <p:spPr>
          <a:xfrm>
            <a:off x="6307382" y="1451114"/>
            <a:ext cx="5725592" cy="4281054"/>
          </a:xfrm>
          <a:prstGeom prst="rect">
            <a:avLst/>
          </a:prstGeom>
          <a:solidFill>
            <a:schemeClr val="accent1">
              <a:lumMod val="20000"/>
              <a:lumOff val="80000"/>
            </a:schemeClr>
          </a:solidFill>
          <a:ln w="57150">
            <a:solidFill>
              <a:schemeClr val="accent1"/>
            </a:solidFill>
          </a:ln>
        </p:spPr>
        <p:txBody>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US" sz="2200" dirty="0">
                <a:solidFill>
                  <a:schemeClr val="tx1"/>
                </a:solidFill>
              </a:rPr>
              <a:t>You cannot fail / pass the Framework / Portfolio.  This is not an exam, a test or an assignment.</a:t>
            </a:r>
          </a:p>
          <a:p>
            <a:r>
              <a:rPr lang="en-US" sz="2200" dirty="0">
                <a:solidFill>
                  <a:schemeClr val="tx1"/>
                </a:solidFill>
              </a:rPr>
              <a:t>Every student who graduates with a QTS is expected to have the Framework levels on their PLP at the beginning of their teaching career.</a:t>
            </a:r>
          </a:p>
          <a:p>
            <a:r>
              <a:rPr lang="en-US" sz="2200" dirty="0">
                <a:solidFill>
                  <a:schemeClr val="tx1"/>
                </a:solidFill>
              </a:rPr>
              <a:t>Collecting evidence should not be a lot of extra work.  This is something that should happen on a regular basis as part of your professional development.</a:t>
            </a:r>
          </a:p>
        </p:txBody>
      </p:sp>
      <p:sp>
        <p:nvSpPr>
          <p:cNvPr id="8" name="Title 1">
            <a:extLst>
              <a:ext uri="{FF2B5EF4-FFF2-40B4-BE49-F238E27FC236}">
                <a16:creationId xmlns:a16="http://schemas.microsoft.com/office/drawing/2014/main" id="{527C628B-B3C5-1949-B7CA-3FE2F27FA044}"/>
              </a:ext>
            </a:extLst>
          </p:cNvPr>
          <p:cNvSpPr>
            <a:spLocks noGrp="1"/>
          </p:cNvSpPr>
          <p:nvPr>
            <p:ph type="title"/>
          </p:nvPr>
        </p:nvSpPr>
        <p:spPr>
          <a:xfrm>
            <a:off x="1006839" y="203232"/>
            <a:ext cx="10178322" cy="906088"/>
          </a:xfrm>
          <a:solidFill>
            <a:schemeClr val="accent1">
              <a:lumMod val="50000"/>
            </a:schemeClr>
          </a:solidFill>
        </p:spPr>
        <p:txBody>
          <a:bodyPr>
            <a:normAutofit/>
          </a:bodyPr>
          <a:lstStyle/>
          <a:p>
            <a:pPr algn="ctr"/>
            <a:r>
              <a:rPr lang="en-US" sz="4800" b="1" dirty="0" err="1">
                <a:solidFill>
                  <a:schemeClr val="bg1"/>
                </a:solidFill>
              </a:rPr>
              <a:t>Pwysig</a:t>
            </a:r>
            <a:r>
              <a:rPr lang="en-US" sz="4800" b="1" dirty="0">
                <a:solidFill>
                  <a:schemeClr val="bg1"/>
                </a:solidFill>
              </a:rPr>
              <a:t>!   </a:t>
            </a:r>
            <a:r>
              <a:rPr lang="en-US" sz="4800" b="1" i="1" dirty="0">
                <a:solidFill>
                  <a:schemeClr val="bg1"/>
                </a:solidFill>
              </a:rPr>
              <a:t>Important!</a:t>
            </a:r>
          </a:p>
        </p:txBody>
      </p:sp>
      <p:pic>
        <p:nvPicPr>
          <p:cNvPr id="6" name="Picture 5">
            <a:extLst>
              <a:ext uri="{FF2B5EF4-FFF2-40B4-BE49-F238E27FC236}">
                <a16:creationId xmlns:a16="http://schemas.microsoft.com/office/drawing/2014/main" id="{CC99A9B4-43EE-C24E-9CBE-7240BED69782}"/>
              </a:ext>
            </a:extLst>
          </p:cNvPr>
          <p:cNvPicPr>
            <a:picLocks noChangeAspect="1"/>
          </p:cNvPicPr>
          <p:nvPr/>
        </p:nvPicPr>
        <p:blipFill rotWithShape="1">
          <a:blip r:embed="rId3"/>
          <a:srcRect t="-122" b="14212"/>
          <a:stretch/>
        </p:blipFill>
        <p:spPr>
          <a:xfrm>
            <a:off x="0" y="6016895"/>
            <a:ext cx="12192000" cy="841105"/>
          </a:xfrm>
          <a:prstGeom prst="rect">
            <a:avLst/>
          </a:prstGeom>
        </p:spPr>
      </p:pic>
    </p:spTree>
    <p:extLst>
      <p:ext uri="{BB962C8B-B14F-4D97-AF65-F5344CB8AC3E}">
        <p14:creationId xmlns:p14="http://schemas.microsoft.com/office/powerpoint/2010/main" val="2871899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7">
                                            <p:txEl>
                                              <p:pRg st="0" end="0"/>
                                            </p:txEl>
                                          </p:spTgt>
                                        </p:tgtEl>
                                        <p:attrNameLst>
                                          <p:attrName>style.visibility</p:attrName>
                                        </p:attrNameLst>
                                      </p:cBhvr>
                                      <p:to>
                                        <p:strVal val="visible"/>
                                      </p:to>
                                    </p:set>
                                    <p:animEffect transition="in" filter="dissolve">
                                      <p:cBhvr>
                                        <p:cTn id="22" dur="500"/>
                                        <p:tgtEl>
                                          <p:spTgt spid="7">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7">
                                            <p:txEl>
                                              <p:pRg st="1" end="1"/>
                                            </p:txEl>
                                          </p:spTgt>
                                        </p:tgtEl>
                                        <p:attrNameLst>
                                          <p:attrName>style.visibility</p:attrName>
                                        </p:attrNameLst>
                                      </p:cBhvr>
                                      <p:to>
                                        <p:strVal val="visible"/>
                                      </p:to>
                                    </p:set>
                                    <p:animEffect transition="in" filter="dissolve">
                                      <p:cBhvr>
                                        <p:cTn id="27" dur="500"/>
                                        <p:tgtEl>
                                          <p:spTgt spid="7">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7">
                                            <p:txEl>
                                              <p:pRg st="2" end="2"/>
                                            </p:txEl>
                                          </p:spTgt>
                                        </p:tgtEl>
                                        <p:attrNameLst>
                                          <p:attrName>style.visibility</p:attrName>
                                        </p:attrNameLst>
                                      </p:cBhvr>
                                      <p:to>
                                        <p:strVal val="visible"/>
                                      </p:to>
                                    </p:set>
                                    <p:animEffect transition="in" filter="dissolve">
                                      <p:cBhvr>
                                        <p:cTn id="32"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533376-2B69-C840-BF79-1904041A1B94}"/>
              </a:ext>
            </a:extLst>
          </p:cNvPr>
          <p:cNvSpPr txBox="1">
            <a:spLocks/>
          </p:cNvSpPr>
          <p:nvPr/>
        </p:nvSpPr>
        <p:spPr>
          <a:xfrm>
            <a:off x="271017" y="1490870"/>
            <a:ext cx="5824983" cy="4281054"/>
          </a:xfrm>
          <a:prstGeom prst="rect">
            <a:avLst/>
          </a:prstGeom>
          <a:solidFill>
            <a:schemeClr val="accent2">
              <a:lumMod val="20000"/>
              <a:lumOff val="80000"/>
            </a:schemeClr>
          </a:solidFill>
          <a:ln w="57150">
            <a:solidFill>
              <a:schemeClr val="accent1"/>
            </a:solidFill>
          </a:ln>
        </p:spPr>
        <p:txBody>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pPr marL="0" indent="0" algn="ctr">
              <a:buNone/>
            </a:pPr>
            <a:r>
              <a:rPr lang="cy-GB" sz="4400" b="1" u="sng" dirty="0">
                <a:solidFill>
                  <a:srgbClr val="002060"/>
                </a:solidFill>
                <a:latin typeface="Arial" panose="020B0604020202020204" pitchFamily="34" charset="0"/>
                <a:cs typeface="Arial" panose="020B0604020202020204" pitchFamily="34" charset="0"/>
              </a:rPr>
              <a:t>PAP 2:</a:t>
            </a:r>
          </a:p>
          <a:p>
            <a:pPr marL="0" indent="0" algn="ctr">
              <a:buNone/>
            </a:pPr>
            <a:r>
              <a:rPr lang="cy-GB" sz="4400" dirty="0">
                <a:solidFill>
                  <a:srgbClr val="002060"/>
                </a:solidFill>
                <a:latin typeface="Arial" panose="020B0604020202020204" pitchFamily="34" charset="0"/>
                <a:cs typeface="Arial" panose="020B0604020202020204" pitchFamily="34" charset="0"/>
              </a:rPr>
              <a:t>Dyma eich cyfle i gasglu’r dystiolaeth ar gyfer “Addysgu a Dysgu”.</a:t>
            </a:r>
          </a:p>
        </p:txBody>
      </p:sp>
      <p:sp>
        <p:nvSpPr>
          <p:cNvPr id="7" name="Content Placeholder 2">
            <a:extLst>
              <a:ext uri="{FF2B5EF4-FFF2-40B4-BE49-F238E27FC236}">
                <a16:creationId xmlns:a16="http://schemas.microsoft.com/office/drawing/2014/main" id="{A7B7A46F-94BC-6B4B-8B76-A98878D6A66D}"/>
              </a:ext>
            </a:extLst>
          </p:cNvPr>
          <p:cNvSpPr txBox="1">
            <a:spLocks/>
          </p:cNvSpPr>
          <p:nvPr/>
        </p:nvSpPr>
        <p:spPr>
          <a:xfrm>
            <a:off x="6307382" y="1451114"/>
            <a:ext cx="5725592" cy="4281054"/>
          </a:xfrm>
          <a:prstGeom prst="rect">
            <a:avLst/>
          </a:prstGeom>
          <a:solidFill>
            <a:schemeClr val="accent2">
              <a:lumMod val="20000"/>
              <a:lumOff val="80000"/>
            </a:schemeClr>
          </a:solidFill>
          <a:ln w="57150">
            <a:solidFill>
              <a:schemeClr val="accent1"/>
            </a:solidFill>
          </a:ln>
        </p:spPr>
        <p:txBody>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pPr marL="0" indent="0" algn="ctr">
              <a:buNone/>
            </a:pPr>
            <a:r>
              <a:rPr lang="cy-GB" sz="4400" b="1" u="sng" dirty="0">
                <a:solidFill>
                  <a:srgbClr val="002060"/>
                </a:solidFill>
                <a:latin typeface="Arial" panose="020B0604020202020204" pitchFamily="34" charset="0"/>
                <a:cs typeface="Arial" panose="020B0604020202020204" pitchFamily="34" charset="0"/>
              </a:rPr>
              <a:t>PTE 2:</a:t>
            </a:r>
          </a:p>
          <a:p>
            <a:pPr marL="0" indent="0" algn="ctr">
              <a:buNone/>
            </a:pPr>
            <a:r>
              <a:rPr lang="cy-GB" sz="4400" dirty="0">
                <a:solidFill>
                  <a:srgbClr val="002060"/>
                </a:solidFill>
                <a:latin typeface="Arial" panose="020B0604020202020204" pitchFamily="34" charset="0"/>
                <a:cs typeface="Arial" panose="020B0604020202020204" pitchFamily="34" charset="0"/>
              </a:rPr>
              <a:t>This is the time to gather evidence for “Teaching and Learning”.</a:t>
            </a:r>
          </a:p>
        </p:txBody>
      </p:sp>
      <p:sp>
        <p:nvSpPr>
          <p:cNvPr id="8" name="Title 1">
            <a:extLst>
              <a:ext uri="{FF2B5EF4-FFF2-40B4-BE49-F238E27FC236}">
                <a16:creationId xmlns:a16="http://schemas.microsoft.com/office/drawing/2014/main" id="{527C628B-B3C5-1949-B7CA-3FE2F27FA044}"/>
              </a:ext>
            </a:extLst>
          </p:cNvPr>
          <p:cNvSpPr>
            <a:spLocks noGrp="1"/>
          </p:cNvSpPr>
          <p:nvPr>
            <p:ph type="title"/>
          </p:nvPr>
        </p:nvSpPr>
        <p:spPr>
          <a:xfrm>
            <a:off x="1006839" y="203232"/>
            <a:ext cx="10178322" cy="906088"/>
          </a:xfrm>
          <a:solidFill>
            <a:schemeClr val="accent1">
              <a:lumMod val="50000"/>
            </a:schemeClr>
          </a:solidFill>
        </p:spPr>
        <p:txBody>
          <a:bodyPr>
            <a:normAutofit/>
          </a:bodyPr>
          <a:lstStyle/>
          <a:p>
            <a:pPr algn="ctr"/>
            <a:r>
              <a:rPr lang="en-US" sz="4800" b="1" dirty="0" err="1">
                <a:solidFill>
                  <a:schemeClr val="bg1"/>
                </a:solidFill>
              </a:rPr>
              <a:t>Pwysig</a:t>
            </a:r>
            <a:r>
              <a:rPr lang="en-US" sz="4800" b="1" dirty="0">
                <a:solidFill>
                  <a:schemeClr val="bg1"/>
                </a:solidFill>
              </a:rPr>
              <a:t>!   </a:t>
            </a:r>
            <a:r>
              <a:rPr lang="en-US" sz="4800" b="1" i="1" dirty="0">
                <a:solidFill>
                  <a:schemeClr val="bg1"/>
                </a:solidFill>
              </a:rPr>
              <a:t>Important!</a:t>
            </a:r>
          </a:p>
        </p:txBody>
      </p:sp>
      <p:pic>
        <p:nvPicPr>
          <p:cNvPr id="6" name="Picture 5">
            <a:extLst>
              <a:ext uri="{FF2B5EF4-FFF2-40B4-BE49-F238E27FC236}">
                <a16:creationId xmlns:a16="http://schemas.microsoft.com/office/drawing/2014/main" id="{CC99A9B4-43EE-C24E-9CBE-7240BED69782}"/>
              </a:ext>
            </a:extLst>
          </p:cNvPr>
          <p:cNvPicPr>
            <a:picLocks noChangeAspect="1"/>
          </p:cNvPicPr>
          <p:nvPr/>
        </p:nvPicPr>
        <p:blipFill rotWithShape="1">
          <a:blip r:embed="rId3"/>
          <a:srcRect t="-122" b="14212"/>
          <a:stretch/>
        </p:blipFill>
        <p:spPr>
          <a:xfrm>
            <a:off x="0" y="6016895"/>
            <a:ext cx="12192000" cy="841105"/>
          </a:xfrm>
          <a:prstGeom prst="rect">
            <a:avLst/>
          </a:prstGeom>
        </p:spPr>
      </p:pic>
    </p:spTree>
    <p:extLst>
      <p:ext uri="{BB962C8B-B14F-4D97-AF65-F5344CB8AC3E}">
        <p14:creationId xmlns:p14="http://schemas.microsoft.com/office/powerpoint/2010/main" val="1739597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7">
                                            <p:txEl>
                                              <p:pRg st="0" end="0"/>
                                            </p:txEl>
                                          </p:spTgt>
                                        </p:tgtEl>
                                        <p:attrNameLst>
                                          <p:attrName>style.visibility</p:attrName>
                                        </p:attrNameLst>
                                      </p:cBhvr>
                                      <p:to>
                                        <p:strVal val="visible"/>
                                      </p:to>
                                    </p:set>
                                    <p:animEffect transition="in" filter="dissolve">
                                      <p:cBhvr>
                                        <p:cTn id="17" dur="500"/>
                                        <p:tgtEl>
                                          <p:spTgt spid="7">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7">
                                            <p:txEl>
                                              <p:pRg st="1" end="1"/>
                                            </p:txEl>
                                          </p:spTgt>
                                        </p:tgtEl>
                                        <p:attrNameLst>
                                          <p:attrName>style.visibility</p:attrName>
                                        </p:attrNameLst>
                                      </p:cBhvr>
                                      <p:to>
                                        <p:strVal val="visible"/>
                                      </p:to>
                                    </p:set>
                                    <p:animEffect transition="in" filter="dissolve">
                                      <p:cBhvr>
                                        <p:cTn id="22" dur="5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ECE9C36-0667-D04A-84F6-0593462532D0}"/>
              </a:ext>
            </a:extLst>
          </p:cNvPr>
          <p:cNvPicPr>
            <a:picLocks noChangeAspect="1"/>
          </p:cNvPicPr>
          <p:nvPr/>
        </p:nvPicPr>
        <p:blipFill rotWithShape="1">
          <a:blip r:embed="rId2"/>
          <a:srcRect l="17305" t="27370" r="16434" b="18064"/>
          <a:stretch/>
        </p:blipFill>
        <p:spPr>
          <a:xfrm>
            <a:off x="2885661" y="716324"/>
            <a:ext cx="6420678" cy="5287414"/>
          </a:xfrm>
          <a:prstGeom prst="rect">
            <a:avLst/>
          </a:prstGeom>
        </p:spPr>
      </p:pic>
      <p:sp>
        <p:nvSpPr>
          <p:cNvPr id="3" name="TextBox 2">
            <a:extLst>
              <a:ext uri="{FF2B5EF4-FFF2-40B4-BE49-F238E27FC236}">
                <a16:creationId xmlns:a16="http://schemas.microsoft.com/office/drawing/2014/main" id="{F745EA86-C94F-F541-A181-CADCFE6814A5}"/>
              </a:ext>
            </a:extLst>
          </p:cNvPr>
          <p:cNvSpPr txBox="1"/>
          <p:nvPr/>
        </p:nvSpPr>
        <p:spPr>
          <a:xfrm>
            <a:off x="4704521" y="208492"/>
            <a:ext cx="2782957" cy="1015663"/>
          </a:xfrm>
          <a:prstGeom prst="rect">
            <a:avLst/>
          </a:prstGeom>
          <a:noFill/>
        </p:spPr>
        <p:txBody>
          <a:bodyPr wrap="square" rtlCol="0">
            <a:spAutoFit/>
          </a:bodyPr>
          <a:lstStyle/>
          <a:p>
            <a:r>
              <a:rPr lang="en-US" sz="6000" b="1" dirty="0" err="1">
                <a:latin typeface="Noteworthy Light" panose="02000400000000000000" pitchFamily="2" charset="77"/>
                <a:ea typeface="Noteworthy Light" panose="02000400000000000000" pitchFamily="2" charset="77"/>
              </a:rPr>
              <a:t>Pob</a:t>
            </a:r>
            <a:r>
              <a:rPr lang="en-US" sz="6000" b="1" dirty="0">
                <a:latin typeface="Noteworthy Light" panose="02000400000000000000" pitchFamily="2" charset="77"/>
                <a:ea typeface="Noteworthy Light" panose="02000400000000000000" pitchFamily="2" charset="77"/>
              </a:rPr>
              <a:t> </a:t>
            </a:r>
            <a:r>
              <a:rPr lang="en-US" sz="6000" b="1" dirty="0" err="1">
                <a:latin typeface="Noteworthy Light" panose="02000400000000000000" pitchFamily="2" charset="77"/>
                <a:ea typeface="Noteworthy Light" panose="02000400000000000000" pitchFamily="2" charset="77"/>
              </a:rPr>
              <a:t>lwc</a:t>
            </a:r>
            <a:r>
              <a:rPr lang="en-US" sz="6000" b="1" dirty="0">
                <a:latin typeface="Noteworthy Light" panose="02000400000000000000" pitchFamily="2" charset="77"/>
                <a:ea typeface="Noteworthy Light" panose="02000400000000000000" pitchFamily="2" charset="77"/>
              </a:rPr>
              <a:t>!</a:t>
            </a:r>
          </a:p>
        </p:txBody>
      </p:sp>
      <p:pic>
        <p:nvPicPr>
          <p:cNvPr id="5" name="Picture 4">
            <a:extLst>
              <a:ext uri="{FF2B5EF4-FFF2-40B4-BE49-F238E27FC236}">
                <a16:creationId xmlns:a16="http://schemas.microsoft.com/office/drawing/2014/main" id="{355EC3EF-5955-C04D-B3CB-3A5ECC3CCC1A}"/>
              </a:ext>
            </a:extLst>
          </p:cNvPr>
          <p:cNvPicPr>
            <a:picLocks noChangeAspect="1"/>
          </p:cNvPicPr>
          <p:nvPr/>
        </p:nvPicPr>
        <p:blipFill rotWithShape="1">
          <a:blip r:embed="rId3"/>
          <a:srcRect t="-122" b="14212"/>
          <a:stretch/>
        </p:blipFill>
        <p:spPr>
          <a:xfrm>
            <a:off x="0" y="6016895"/>
            <a:ext cx="12192000" cy="841105"/>
          </a:xfrm>
          <a:prstGeom prst="rect">
            <a:avLst/>
          </a:prstGeom>
        </p:spPr>
      </p:pic>
    </p:spTree>
    <p:extLst>
      <p:ext uri="{BB962C8B-B14F-4D97-AF65-F5344CB8AC3E}">
        <p14:creationId xmlns:p14="http://schemas.microsoft.com/office/powerpoint/2010/main" val="301354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597</TotalTime>
  <Words>1972</Words>
  <Application>Microsoft Macintosh PowerPoint</Application>
  <PresentationFormat>Widescreen</PresentationFormat>
  <Paragraphs>185</Paragraphs>
  <Slides>28</Slides>
  <Notes>27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Calibri Light</vt:lpstr>
      <vt:lpstr>Noteworthy Light</vt:lpstr>
      <vt:lpstr>Wingdings 3</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Dyddiad cyflwyno:  Haf 2023</vt:lpstr>
      <vt:lpstr>PowerPoint Presentation</vt:lpstr>
      <vt:lpstr>Submission date:  Summer 2023</vt:lpstr>
      <vt:lpstr>PowerPoint Presentation</vt:lpstr>
      <vt:lpstr>Pwysig!   Important!</vt:lpstr>
      <vt:lpstr>Pwysig!   Important!</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Nia Evans</dc:creator>
  <cp:lastModifiedBy>Nia Evans</cp:lastModifiedBy>
  <cp:revision>51</cp:revision>
  <dcterms:created xsi:type="dcterms:W3CDTF">2021-11-04T11:46:20Z</dcterms:created>
  <dcterms:modified xsi:type="dcterms:W3CDTF">2022-10-05T09:14:38Z</dcterms:modified>
</cp:coreProperties>
</file>