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8" r:id="rId3"/>
    <p:sldId id="259" r:id="rId4"/>
    <p:sldId id="265" r:id="rId5"/>
    <p:sldId id="261" r:id="rId6"/>
    <p:sldId id="266" r:id="rId7"/>
    <p:sldId id="263" r:id="rId8"/>
    <p:sldId id="267" r:id="rId9"/>
    <p:sldId id="264" r:id="rId10"/>
    <p:sldId id="268" r:id="rId11"/>
    <p:sldId id="269" r:id="rId12"/>
    <p:sldId id="270" r:id="rId13"/>
    <p:sldId id="271"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70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1C093D-56D6-4443-95DC-CC5EF74E54AD}" type="datetimeFigureOut">
              <a:rPr lang="en-GB" smtClean="0"/>
              <a:t>21/03/2020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76E74C-EC75-48A0-9457-7C4FF68F051D}" type="slidenum">
              <a:rPr lang="en-GB" smtClean="0"/>
              <a:t>‹#›</a:t>
            </a:fld>
            <a:endParaRPr lang="en-GB"/>
          </a:p>
        </p:txBody>
      </p:sp>
    </p:spTree>
    <p:extLst>
      <p:ext uri="{BB962C8B-B14F-4D97-AF65-F5344CB8AC3E}">
        <p14:creationId xmlns:p14="http://schemas.microsoft.com/office/powerpoint/2010/main" val="10953942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134C668-E6BC-4D13-82C6-8F05896496C8}" type="datetimeFigureOut">
              <a:rPr lang="en-GB" smtClean="0"/>
              <a:t>21/03/2020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55857-11D0-48D8-A846-B51C5D80B407}" type="slidenum">
              <a:rPr lang="en-GB" smtClean="0"/>
              <a:t>‹#›</a:t>
            </a:fld>
            <a:endParaRPr lang="en-GB"/>
          </a:p>
        </p:txBody>
      </p:sp>
    </p:spTree>
    <p:extLst>
      <p:ext uri="{BB962C8B-B14F-4D97-AF65-F5344CB8AC3E}">
        <p14:creationId xmlns:p14="http://schemas.microsoft.com/office/powerpoint/2010/main" val="33551520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34C668-E6BC-4D13-82C6-8F05896496C8}" type="datetimeFigureOut">
              <a:rPr lang="en-GB" smtClean="0"/>
              <a:t>21/03/2020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55857-11D0-48D8-A846-B51C5D80B407}" type="slidenum">
              <a:rPr lang="en-GB" smtClean="0"/>
              <a:t>‹#›</a:t>
            </a:fld>
            <a:endParaRPr lang="en-GB"/>
          </a:p>
        </p:txBody>
      </p:sp>
    </p:spTree>
    <p:extLst>
      <p:ext uri="{BB962C8B-B14F-4D97-AF65-F5344CB8AC3E}">
        <p14:creationId xmlns:p14="http://schemas.microsoft.com/office/powerpoint/2010/main" val="150589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34C668-E6BC-4D13-82C6-8F05896496C8}" type="datetimeFigureOut">
              <a:rPr lang="en-GB" smtClean="0"/>
              <a:t>21/03/2020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55857-11D0-48D8-A846-B51C5D80B407}" type="slidenum">
              <a:rPr lang="en-GB" smtClean="0"/>
              <a:t>‹#›</a:t>
            </a:fld>
            <a:endParaRPr lang="en-GB"/>
          </a:p>
        </p:txBody>
      </p:sp>
    </p:spTree>
    <p:extLst>
      <p:ext uri="{BB962C8B-B14F-4D97-AF65-F5344CB8AC3E}">
        <p14:creationId xmlns:p14="http://schemas.microsoft.com/office/powerpoint/2010/main" val="2274910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134C668-E6BC-4D13-82C6-8F05896496C8}" type="datetimeFigureOut">
              <a:rPr lang="en-GB" smtClean="0"/>
              <a:t>21/03/2020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D55857-11D0-48D8-A846-B51C5D80B407}" type="slidenum">
              <a:rPr lang="en-GB" smtClean="0"/>
              <a:t>‹#›</a:t>
            </a:fld>
            <a:endParaRPr lang="en-GB"/>
          </a:p>
        </p:txBody>
      </p:sp>
    </p:spTree>
    <p:extLst>
      <p:ext uri="{BB962C8B-B14F-4D97-AF65-F5344CB8AC3E}">
        <p14:creationId xmlns:p14="http://schemas.microsoft.com/office/powerpoint/2010/main" val="247178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134C668-E6BC-4D13-82C6-8F05896496C8}" type="datetimeFigureOut">
              <a:rPr lang="en-GB" smtClean="0"/>
              <a:t>21/03/2020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D55857-11D0-48D8-A846-B51C5D80B407}" type="slidenum">
              <a:rPr lang="en-GB" smtClean="0"/>
              <a:t>‹#›</a:t>
            </a:fld>
            <a:endParaRPr lang="en-GB"/>
          </a:p>
        </p:txBody>
      </p:sp>
    </p:spTree>
    <p:extLst>
      <p:ext uri="{BB962C8B-B14F-4D97-AF65-F5344CB8AC3E}">
        <p14:creationId xmlns:p14="http://schemas.microsoft.com/office/powerpoint/2010/main" val="1767594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134C668-E6BC-4D13-82C6-8F05896496C8}" type="datetimeFigureOut">
              <a:rPr lang="en-GB" smtClean="0"/>
              <a:t>21/03/2020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D55857-11D0-48D8-A846-B51C5D80B407}" type="slidenum">
              <a:rPr lang="en-GB" smtClean="0"/>
              <a:t>‹#›</a:t>
            </a:fld>
            <a:endParaRPr lang="en-GB"/>
          </a:p>
        </p:txBody>
      </p:sp>
    </p:spTree>
    <p:extLst>
      <p:ext uri="{BB962C8B-B14F-4D97-AF65-F5344CB8AC3E}">
        <p14:creationId xmlns:p14="http://schemas.microsoft.com/office/powerpoint/2010/main" val="2883363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34C668-E6BC-4D13-82C6-8F05896496C8}" type="datetimeFigureOut">
              <a:rPr lang="en-GB" smtClean="0"/>
              <a:t>21/03/2020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D55857-11D0-48D8-A846-B51C5D80B407}" type="slidenum">
              <a:rPr lang="en-GB" smtClean="0"/>
              <a:t>‹#›</a:t>
            </a:fld>
            <a:endParaRPr lang="en-GB"/>
          </a:p>
        </p:txBody>
      </p:sp>
    </p:spTree>
    <p:extLst>
      <p:ext uri="{BB962C8B-B14F-4D97-AF65-F5344CB8AC3E}">
        <p14:creationId xmlns:p14="http://schemas.microsoft.com/office/powerpoint/2010/main" val="2913822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134C668-E6BC-4D13-82C6-8F05896496C8}" type="datetimeFigureOut">
              <a:rPr lang="en-GB" smtClean="0"/>
              <a:t>21/03/2020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D55857-11D0-48D8-A846-B51C5D80B407}" type="slidenum">
              <a:rPr lang="en-GB" smtClean="0"/>
              <a:t>‹#›</a:t>
            </a:fld>
            <a:endParaRPr lang="en-GB"/>
          </a:p>
        </p:txBody>
      </p:sp>
    </p:spTree>
    <p:extLst>
      <p:ext uri="{BB962C8B-B14F-4D97-AF65-F5344CB8AC3E}">
        <p14:creationId xmlns:p14="http://schemas.microsoft.com/office/powerpoint/2010/main" val="370948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134C668-E6BC-4D13-82C6-8F05896496C8}" type="datetimeFigureOut">
              <a:rPr lang="en-GB" smtClean="0"/>
              <a:t>21/03/2020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D55857-11D0-48D8-A846-B51C5D80B407}" type="slidenum">
              <a:rPr lang="en-GB" smtClean="0"/>
              <a:t>‹#›</a:t>
            </a:fld>
            <a:endParaRPr lang="en-GB"/>
          </a:p>
        </p:txBody>
      </p:sp>
    </p:spTree>
    <p:extLst>
      <p:ext uri="{BB962C8B-B14F-4D97-AF65-F5344CB8AC3E}">
        <p14:creationId xmlns:p14="http://schemas.microsoft.com/office/powerpoint/2010/main" val="6860849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34C668-E6BC-4D13-82C6-8F05896496C8}" type="datetimeFigureOut">
              <a:rPr lang="en-GB" smtClean="0"/>
              <a:t>21/03/2020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55857-11D0-48D8-A846-B51C5D80B407}" type="slidenum">
              <a:rPr lang="en-GB" smtClean="0"/>
              <a:t>‹#›</a:t>
            </a:fld>
            <a:endParaRPr lang="en-GB"/>
          </a:p>
        </p:txBody>
      </p:sp>
    </p:spTree>
    <p:extLst>
      <p:ext uri="{BB962C8B-B14F-4D97-AF65-F5344CB8AC3E}">
        <p14:creationId xmlns:p14="http://schemas.microsoft.com/office/powerpoint/2010/main" val="960036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34C668-E6BC-4D13-82C6-8F05896496C8}" type="datetimeFigureOut">
              <a:rPr lang="en-GB" smtClean="0"/>
              <a:t>21/03/2020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55857-11D0-48D8-A846-B51C5D80B407}" type="slidenum">
              <a:rPr lang="en-GB" smtClean="0"/>
              <a:t>‹#›</a:t>
            </a:fld>
            <a:endParaRPr lang="en-GB"/>
          </a:p>
        </p:txBody>
      </p:sp>
    </p:spTree>
    <p:extLst>
      <p:ext uri="{BB962C8B-B14F-4D97-AF65-F5344CB8AC3E}">
        <p14:creationId xmlns:p14="http://schemas.microsoft.com/office/powerpoint/2010/main" val="4215606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34C668-E6BC-4D13-82C6-8F05896496C8}" type="datetimeFigureOut">
              <a:rPr lang="en-GB" smtClean="0"/>
              <a:t>21/03/2020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AD55857-11D0-48D8-A846-B51C5D80B407}" type="slidenum">
              <a:rPr lang="en-GB" smtClean="0"/>
              <a:t>‹#›</a:t>
            </a:fld>
            <a:endParaRPr lang="en-GB"/>
          </a:p>
        </p:txBody>
      </p:sp>
    </p:spTree>
    <p:extLst>
      <p:ext uri="{BB962C8B-B14F-4D97-AF65-F5344CB8AC3E}">
        <p14:creationId xmlns:p14="http://schemas.microsoft.com/office/powerpoint/2010/main" val="18582611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hrtechnologist.com/articles/recruitment-onboarding/top-employee-recruitment-strategies/"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en.wikipedia.org/wiki/Qatar_Investment_Authority#cite_note-4"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hyperlink" Target="https://en.wikipedia.org/wiki/Culture_of_Qatar#cite_note-1" TargetMode="Externa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8" Type="http://schemas.openxmlformats.org/officeDocument/2006/relationships/hyperlink" Target="https://www.reedglobal.com/blog/2017/11/key-principles-of-a-great-recruitment-strategy" TargetMode="External"/><Relationship Id="rId3" Type="http://schemas.openxmlformats.org/officeDocument/2006/relationships/hyperlink" Target="https://en.wikipedia.org/wiki/Economy_of_Qatar" TargetMode="External"/><Relationship Id="rId7" Type="http://schemas.openxmlformats.org/officeDocument/2006/relationships/hyperlink" Target="https://mepc.org/journal/elections-qatar-window-democracy-opens-gulf" TargetMode="External"/><Relationship Id="rId2" Type="http://schemas.openxmlformats.org/officeDocument/2006/relationships/hyperlink" Target="https://en.wikipedia.org/wiki/Culture_of_Qatar" TargetMode="External"/><Relationship Id="rId1" Type="http://schemas.openxmlformats.org/officeDocument/2006/relationships/slideLayout" Target="../slideLayouts/slideLayout8.xml"/><Relationship Id="rId6" Type="http://schemas.openxmlformats.org/officeDocument/2006/relationships/hyperlink" Target="https://www.economist.com/middle-east-and-africa/2013/06/08/democracy-thats-for-other-arabs" TargetMode="External"/><Relationship Id="rId5" Type="http://schemas.openxmlformats.org/officeDocument/2006/relationships/hyperlink" Target="https://www.visitqatar.qa/learn/essential-qatar/society-lifestyle.html" TargetMode="External"/><Relationship Id="rId4" Type="http://schemas.openxmlformats.org/officeDocument/2006/relationships/hyperlink" Target="https://www.focus-economics.com/countries/qatar" TargetMode="External"/><Relationship Id="rId9" Type="http://schemas.openxmlformats.org/officeDocument/2006/relationships/hyperlink" Target="https://www.hrtechnologist.com/articles/recruitment-onboarding/top-employee-recruitment-strateg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ody of water with a city in the background&#10;&#10;Description automatically generated">
            <a:extLst>
              <a:ext uri="{FF2B5EF4-FFF2-40B4-BE49-F238E27FC236}">
                <a16:creationId xmlns:a16="http://schemas.microsoft.com/office/drawing/2014/main" id="{3F3324CA-4A9F-4EDF-A98B-A61C2A6B3287}"/>
              </a:ext>
            </a:extLst>
          </p:cNvPr>
          <p:cNvPicPr>
            <a:picLocks noChangeAspect="1"/>
          </p:cNvPicPr>
          <p:nvPr/>
        </p:nvPicPr>
        <p:blipFill rotWithShape="1">
          <a:blip r:embed="rId2">
            <a:extLst>
              <a:ext uri="{28A0092B-C50C-407E-A947-70E740481C1C}">
                <a14:useLocalDpi xmlns:a14="http://schemas.microsoft.com/office/drawing/2010/main" val="0"/>
              </a:ext>
            </a:extLst>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05D90CFF-EAAC-415B-A65B-1F3904B7F917}"/>
              </a:ext>
            </a:extLst>
          </p:cNvPr>
          <p:cNvSpPr>
            <a:spLocks noGrp="1"/>
          </p:cNvSpPr>
          <p:nvPr>
            <p:ph type="ctrTitle"/>
          </p:nvPr>
        </p:nvSpPr>
        <p:spPr>
          <a:xfrm>
            <a:off x="8022021" y="3231931"/>
            <a:ext cx="3852041" cy="1834056"/>
          </a:xfrm>
        </p:spPr>
        <p:txBody>
          <a:bodyPr>
            <a:normAutofit/>
          </a:bodyPr>
          <a:lstStyle/>
          <a:p>
            <a:r>
              <a:rPr lang="en-GB" sz="4000" dirty="0"/>
              <a:t>QATAR</a:t>
            </a:r>
          </a:p>
        </p:txBody>
      </p:sp>
      <p:sp>
        <p:nvSpPr>
          <p:cNvPr id="3" name="Rectangle 2">
            <a:extLst>
              <a:ext uri="{FF2B5EF4-FFF2-40B4-BE49-F238E27FC236}">
                <a16:creationId xmlns:a16="http://schemas.microsoft.com/office/drawing/2014/main" id="{2DAA60B3-DBBE-4E83-85B9-2DEEA7AE9FAE}"/>
              </a:ext>
            </a:extLst>
          </p:cNvPr>
          <p:cNvSpPr/>
          <p:nvPr/>
        </p:nvSpPr>
        <p:spPr>
          <a:xfrm>
            <a:off x="3048000" y="3105835"/>
            <a:ext cx="6096000" cy="646331"/>
          </a:xfrm>
          <a:prstGeom prst="rect">
            <a:avLst/>
          </a:prstGeom>
        </p:spPr>
        <p:txBody>
          <a:bodyPr>
            <a:spAutoFit/>
          </a:bodyPr>
          <a:lstStyle/>
          <a:p>
            <a:r>
              <a:rPr lang="en-GB">
                <a:hlinkClick r:id="rId3"/>
              </a:rPr>
              <a:t>https://www.hrtechnologist.com/articles/recruitment-onboarding/top-employee-recruitment-strategies/</a:t>
            </a:r>
            <a:endParaRPr lang="en-GB"/>
          </a:p>
        </p:txBody>
      </p:sp>
    </p:spTree>
    <p:extLst>
      <p:ext uri="{BB962C8B-B14F-4D97-AF65-F5344CB8AC3E}">
        <p14:creationId xmlns:p14="http://schemas.microsoft.com/office/powerpoint/2010/main" val="2016701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picture containing water, river, building, city&#10;&#10;Description automatically generated">
            <a:extLst>
              <a:ext uri="{FF2B5EF4-FFF2-40B4-BE49-F238E27FC236}">
                <a16:creationId xmlns:a16="http://schemas.microsoft.com/office/drawing/2014/main" id="{FE70DDB0-F5AA-4CC6-AAD8-97186598EFCC}"/>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5494" r="25494"/>
          <a:stretch>
            <a:fillRect/>
          </a:stretch>
        </p:blipFill>
        <p:spPr/>
      </p:pic>
      <p:sp>
        <p:nvSpPr>
          <p:cNvPr id="4" name="Text Placeholder 3">
            <a:extLst>
              <a:ext uri="{FF2B5EF4-FFF2-40B4-BE49-F238E27FC236}">
                <a16:creationId xmlns:a16="http://schemas.microsoft.com/office/drawing/2014/main" id="{DF57CDF3-11CB-4617-AC55-7E97E52073A4}"/>
              </a:ext>
            </a:extLst>
          </p:cNvPr>
          <p:cNvSpPr>
            <a:spLocks noGrp="1"/>
          </p:cNvSpPr>
          <p:nvPr>
            <p:ph type="body" sz="half" idx="2"/>
          </p:nvPr>
        </p:nvSpPr>
        <p:spPr>
          <a:xfrm>
            <a:off x="556984" y="2245936"/>
            <a:ext cx="3932237" cy="3811588"/>
          </a:xfrm>
        </p:spPr>
        <p:txBody>
          <a:bodyPr/>
          <a:lstStyle/>
          <a:p>
            <a:pPr marL="285750" indent="-285750">
              <a:buFont typeface="Wingdings" panose="05000000000000000000" pitchFamily="2" charset="2"/>
              <a:buChar char="v"/>
            </a:pPr>
            <a:r>
              <a:rPr lang="en-GB" dirty="0"/>
              <a:t>2.6 Million Population</a:t>
            </a:r>
          </a:p>
          <a:p>
            <a:pPr marL="285750" indent="-285750">
              <a:buFont typeface="Wingdings" panose="05000000000000000000" pitchFamily="2" charset="2"/>
              <a:buChar char="v"/>
            </a:pPr>
            <a:r>
              <a:rPr lang="en-GB" dirty="0"/>
              <a:t>11,581 km squared area</a:t>
            </a:r>
          </a:p>
          <a:p>
            <a:pPr marL="285750" indent="-285750">
              <a:buFont typeface="Wingdings" panose="05000000000000000000" pitchFamily="2" charset="2"/>
              <a:buChar char="v"/>
            </a:pPr>
            <a:r>
              <a:rPr lang="en-GB" dirty="0"/>
              <a:t>$128,702 GDP Per Capita(Highest in the world)</a:t>
            </a:r>
          </a:p>
          <a:p>
            <a:pPr marL="285750" indent="-285750">
              <a:buFont typeface="Wingdings" panose="05000000000000000000" pitchFamily="2" charset="2"/>
              <a:buChar char="v"/>
            </a:pPr>
            <a:r>
              <a:rPr lang="en-GB" dirty="0"/>
              <a:t> Qatar is a high-income economy, backed by the world's third-largest natural gas reserves and oil reserves.</a:t>
            </a:r>
          </a:p>
          <a:p>
            <a:pPr marL="285750" indent="-285750">
              <a:buFont typeface="Wingdings" panose="05000000000000000000" pitchFamily="2" charset="2"/>
              <a:buChar char="v"/>
            </a:pPr>
            <a:r>
              <a:rPr lang="en-GB" dirty="0"/>
              <a:t>Qatar is classified by the UN as a country of very high human development and is widely regarded as the most advanced Arab state for human development.</a:t>
            </a:r>
          </a:p>
          <a:p>
            <a:pPr marL="285750" indent="-285750">
              <a:buFont typeface="Wingdings" panose="05000000000000000000" pitchFamily="2" charset="2"/>
              <a:buChar char="v"/>
            </a:pPr>
            <a:endParaRPr lang="en-GB" baseline="30000" dirty="0"/>
          </a:p>
          <a:p>
            <a:pPr marL="285750" indent="-285750">
              <a:buFont typeface="Wingdings" panose="05000000000000000000" pitchFamily="2" charset="2"/>
              <a:buChar char="v"/>
            </a:pPr>
            <a:endParaRPr lang="en-GB" baseline="30000" dirty="0"/>
          </a:p>
          <a:p>
            <a:pPr marL="285750" indent="-285750">
              <a:buFont typeface="Wingdings" panose="05000000000000000000" pitchFamily="2" charset="2"/>
              <a:buChar char="v"/>
            </a:pPr>
            <a:endParaRPr lang="en-GB" baseline="30000" dirty="0"/>
          </a:p>
          <a:p>
            <a:endParaRPr lang="en-GB" baseline="30000" dirty="0"/>
          </a:p>
        </p:txBody>
      </p:sp>
      <p:sp>
        <p:nvSpPr>
          <p:cNvPr id="9" name="Rectangle 8">
            <a:extLst>
              <a:ext uri="{FF2B5EF4-FFF2-40B4-BE49-F238E27FC236}">
                <a16:creationId xmlns:a16="http://schemas.microsoft.com/office/drawing/2014/main" id="{636C32D0-CBD4-446A-9270-8287A5BE4D28}"/>
              </a:ext>
            </a:extLst>
          </p:cNvPr>
          <p:cNvSpPr/>
          <p:nvPr/>
        </p:nvSpPr>
        <p:spPr>
          <a:xfrm>
            <a:off x="262259" y="525760"/>
            <a:ext cx="4573945" cy="923330"/>
          </a:xfrm>
          <a:prstGeom prst="rect">
            <a:avLst/>
          </a:prstGeom>
          <a:noFill/>
        </p:spPr>
        <p:txBody>
          <a:bodyPr wrap="none" lIns="91440" tIns="45720" rIns="91440" bIns="45720">
            <a:spAutoFit/>
          </a:bodyPr>
          <a:lstStyle/>
          <a:p>
            <a:pPr algn="ctr"/>
            <a:r>
              <a:rPr lang="en-US" sz="5400" dirty="0">
                <a:ln w="38100">
                  <a:solidFill>
                    <a:schemeClr val="tx1"/>
                  </a:solidFill>
                </a:ln>
                <a:solidFill>
                  <a:srgbClr val="0070C0"/>
                </a:solidFill>
                <a:effectLst>
                  <a:outerShdw blurRad="38100" dist="19050" dir="2700000" algn="tl" rotWithShape="0">
                    <a:schemeClr val="dk1">
                      <a:alpha val="40000"/>
                    </a:schemeClr>
                  </a:outerShdw>
                </a:effectLst>
              </a:rPr>
              <a:t>Country Profile</a:t>
            </a:r>
          </a:p>
        </p:txBody>
      </p:sp>
    </p:spTree>
    <p:extLst>
      <p:ext uri="{BB962C8B-B14F-4D97-AF65-F5344CB8AC3E}">
        <p14:creationId xmlns:p14="http://schemas.microsoft.com/office/powerpoint/2010/main" val="35110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large stone building&#10;&#10;Description automatically generated">
            <a:extLst>
              <a:ext uri="{FF2B5EF4-FFF2-40B4-BE49-F238E27FC236}">
                <a16:creationId xmlns:a16="http://schemas.microsoft.com/office/drawing/2014/main" id="{CAE7127C-C797-4CB0-A823-5DB3CC3929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68277" y="4649820"/>
            <a:ext cx="4416358" cy="2208179"/>
          </a:xfrm>
          <a:prstGeom prst="rect">
            <a:avLst/>
          </a:prstGeom>
        </p:spPr>
      </p:pic>
      <p:sp>
        <p:nvSpPr>
          <p:cNvPr id="7" name="Rectangle 6">
            <a:extLst>
              <a:ext uri="{FF2B5EF4-FFF2-40B4-BE49-F238E27FC236}">
                <a16:creationId xmlns:a16="http://schemas.microsoft.com/office/drawing/2014/main" id="{F9D1BC29-E7BB-4E2F-8304-5A82AF0A0071}"/>
              </a:ext>
            </a:extLst>
          </p:cNvPr>
          <p:cNvSpPr/>
          <p:nvPr/>
        </p:nvSpPr>
        <p:spPr>
          <a:xfrm>
            <a:off x="633172" y="271269"/>
            <a:ext cx="2196435"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SOCIAL</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8" name="TextBox 7">
            <a:extLst>
              <a:ext uri="{FF2B5EF4-FFF2-40B4-BE49-F238E27FC236}">
                <a16:creationId xmlns:a16="http://schemas.microsoft.com/office/drawing/2014/main" id="{00BDF3EB-2D67-4907-A18A-DF91D1D0A1E3}"/>
              </a:ext>
            </a:extLst>
          </p:cNvPr>
          <p:cNvSpPr txBox="1"/>
          <p:nvPr/>
        </p:nvSpPr>
        <p:spPr>
          <a:xfrm>
            <a:off x="537918" y="1536569"/>
            <a:ext cx="7230359" cy="3785652"/>
          </a:xfrm>
          <a:prstGeom prst="rect">
            <a:avLst/>
          </a:prstGeom>
          <a:noFill/>
        </p:spPr>
        <p:txBody>
          <a:bodyPr wrap="square" rtlCol="0">
            <a:spAutoFit/>
          </a:bodyPr>
          <a:lstStyle/>
          <a:p>
            <a:r>
              <a:rPr lang="en-GB" sz="2000" dirty="0"/>
              <a:t>Socially, Qatar has the highest GDP per Capita in the world. Qatar has a unique single-payer public healthcare system and a new national health strategy that seeks to improve outcomes for those living in Qatar. Qatar has one of the best healthcare systems in the Middle East. It ranks 13 in the world’s best healthcare systems and is number one in the Middle East. However, the workforce in Qatar mainly compromises of migrant workers from Asia. The working and living conditions that these workers face are terrible. These social issues were discovered during the building of the world cups stadiums, it is thought to be that over 12,000 people died from building these stadiums. Furthermore, there is no democracy in Qatar, and it is ran by a monarchy. </a:t>
            </a:r>
          </a:p>
        </p:txBody>
      </p:sp>
    </p:spTree>
    <p:extLst>
      <p:ext uri="{BB962C8B-B14F-4D97-AF65-F5344CB8AC3E}">
        <p14:creationId xmlns:p14="http://schemas.microsoft.com/office/powerpoint/2010/main" val="2475448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8EA4F077-8B49-41C5-AE77-CDD9FF95C11F}"/>
              </a:ext>
            </a:extLst>
          </p:cNvPr>
          <p:cNvGraphicFramePr>
            <a:graphicFrameLocks noGrp="1"/>
          </p:cNvGraphicFramePr>
          <p:nvPr>
            <p:ph idx="1"/>
            <p:extLst>
              <p:ext uri="{D42A27DB-BD31-4B8C-83A1-F6EECF244321}">
                <p14:modId xmlns:p14="http://schemas.microsoft.com/office/powerpoint/2010/main" val="954679099"/>
              </p:ext>
            </p:extLst>
          </p:nvPr>
        </p:nvGraphicFramePr>
        <p:xfrm>
          <a:off x="2528764" y="488272"/>
          <a:ext cx="6172200" cy="5101997"/>
        </p:xfrm>
        <a:graphic>
          <a:graphicData uri="http://schemas.openxmlformats.org/drawingml/2006/table">
            <a:tbl>
              <a:tblPr firstRow="1" bandRow="1">
                <a:tableStyleId>{5C22544A-7EE6-4342-B048-85BDC9FD1C3A}</a:tableStyleId>
              </a:tblPr>
              <a:tblGrid>
                <a:gridCol w="3086100">
                  <a:extLst>
                    <a:ext uri="{9D8B030D-6E8A-4147-A177-3AD203B41FA5}">
                      <a16:colId xmlns:a16="http://schemas.microsoft.com/office/drawing/2014/main" val="4174298192"/>
                    </a:ext>
                  </a:extLst>
                </a:gridCol>
                <a:gridCol w="3086100">
                  <a:extLst>
                    <a:ext uri="{9D8B030D-6E8A-4147-A177-3AD203B41FA5}">
                      <a16:colId xmlns:a16="http://schemas.microsoft.com/office/drawing/2014/main" val="1542344846"/>
                    </a:ext>
                  </a:extLst>
                </a:gridCol>
              </a:tblGrid>
              <a:tr h="621437">
                <a:tc>
                  <a:txBody>
                    <a:bodyPr/>
                    <a:lstStyle/>
                    <a:p>
                      <a:r>
                        <a:rPr lang="en-GB" dirty="0"/>
                        <a:t>Advantages</a:t>
                      </a:r>
                    </a:p>
                  </a:txBody>
                  <a:tcPr/>
                </a:tc>
                <a:tc>
                  <a:txBody>
                    <a:bodyPr/>
                    <a:lstStyle/>
                    <a:p>
                      <a:r>
                        <a:rPr lang="en-GB" dirty="0"/>
                        <a:t>Disadvantages</a:t>
                      </a:r>
                    </a:p>
                  </a:txBody>
                  <a:tcPr/>
                </a:tc>
                <a:extLst>
                  <a:ext uri="{0D108BD9-81ED-4DB2-BD59-A6C34878D82A}">
                    <a16:rowId xmlns:a16="http://schemas.microsoft.com/office/drawing/2014/main" val="2708740488"/>
                  </a:ext>
                </a:extLst>
              </a:tr>
              <a:tr h="314707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Tourist like to visit, there is a demand for hotels.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Unique cultural experience.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kern="1200" dirty="0">
                          <a:solidFill>
                            <a:schemeClr val="dk1"/>
                          </a:solidFill>
                          <a:effectLst/>
                          <a:latin typeface="+mn-lt"/>
                          <a:ea typeface="+mn-ea"/>
                          <a:cs typeface="+mn-cs"/>
                        </a:rPr>
                        <a:t>The income from oil enables the government of Qatar to provide its people with a number of social welfare benefits. These include free health services and housing paid for partly by the government. Education is free, and school children receive free meals, transportation, and clothing as well.</a:t>
                      </a:r>
                      <a:endParaRPr lang="en-GB" b="0" dirty="0"/>
                    </a:p>
                    <a:p>
                      <a:endParaRPr lang="en-GB" dirty="0"/>
                    </a:p>
                  </a:txBody>
                  <a:tcPr/>
                </a:tc>
                <a:tc>
                  <a:txBody>
                    <a:bodyPr/>
                    <a:lstStyle/>
                    <a:p>
                      <a:r>
                        <a:rPr lang="en-GB" dirty="0"/>
                        <a:t>Qatar has a very conservative social culture, unlike many Western Countries.</a:t>
                      </a:r>
                    </a:p>
                    <a:p>
                      <a:r>
                        <a:rPr lang="en-GB" dirty="0"/>
                        <a:t>Lots of humans right breaches and controversies.</a:t>
                      </a:r>
                    </a:p>
                    <a:p>
                      <a:r>
                        <a:rPr lang="en-GB" dirty="0"/>
                        <a:t>Mass user of low paid cheap migrant working labour.</a:t>
                      </a:r>
                    </a:p>
                    <a:p>
                      <a:endParaRPr lang="en-GB" dirty="0"/>
                    </a:p>
                  </a:txBody>
                  <a:tcPr/>
                </a:tc>
                <a:extLst>
                  <a:ext uri="{0D108BD9-81ED-4DB2-BD59-A6C34878D82A}">
                    <a16:rowId xmlns:a16="http://schemas.microsoft.com/office/drawing/2014/main" val="3040055469"/>
                  </a:ext>
                </a:extLst>
              </a:tr>
            </a:tbl>
          </a:graphicData>
        </a:graphic>
      </p:graphicFrame>
    </p:spTree>
    <p:extLst>
      <p:ext uri="{BB962C8B-B14F-4D97-AF65-F5344CB8AC3E}">
        <p14:creationId xmlns:p14="http://schemas.microsoft.com/office/powerpoint/2010/main" val="2210147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9D1BC29-E7BB-4E2F-8304-5A82AF0A0071}"/>
              </a:ext>
            </a:extLst>
          </p:cNvPr>
          <p:cNvSpPr/>
          <p:nvPr/>
        </p:nvSpPr>
        <p:spPr>
          <a:xfrm>
            <a:off x="210783" y="271269"/>
            <a:ext cx="3041217"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POLITICAL</a:t>
            </a:r>
          </a:p>
        </p:txBody>
      </p:sp>
      <p:sp>
        <p:nvSpPr>
          <p:cNvPr id="8" name="TextBox 7">
            <a:extLst>
              <a:ext uri="{FF2B5EF4-FFF2-40B4-BE49-F238E27FC236}">
                <a16:creationId xmlns:a16="http://schemas.microsoft.com/office/drawing/2014/main" id="{00BDF3EB-2D67-4907-A18A-DF91D1D0A1E3}"/>
              </a:ext>
            </a:extLst>
          </p:cNvPr>
          <p:cNvSpPr txBox="1"/>
          <p:nvPr/>
        </p:nvSpPr>
        <p:spPr>
          <a:xfrm>
            <a:off x="537918" y="1536569"/>
            <a:ext cx="7230359" cy="4801314"/>
          </a:xfrm>
          <a:prstGeom prst="rect">
            <a:avLst/>
          </a:prstGeom>
          <a:noFill/>
        </p:spPr>
        <p:txBody>
          <a:bodyPr wrap="square" rtlCol="0">
            <a:spAutoFit/>
          </a:bodyPr>
          <a:lstStyle/>
          <a:p>
            <a:r>
              <a:rPr lang="en-GB" dirty="0"/>
              <a:t>Politically Qatar is a very stable country with the backing of most of the Western Powers. It is home to many USA Airforce oversea bases. From its large exports of Liquified Natural Gas, Qatar has large influence in the middle east. It faced a blockade from neighbouring Arab countries. However, politically the country is very stable. Qatar is a ran as an absolute monarchy with an Emir and a Head of State. The country is no a democracy and many of its laws are Islamic. Qatar also uses its massive wealth to purchase influence abroad; its state-funded news media company Al Jazeera serves as a means of exerting international soft power. Qatar buys influence in Western countries through investments and donations. Qatar has a very impressive investment portfolio by owning lots of properties within London. The QIA was founded in 2005 by the then-emir of Qatar, Hamad bin Khalifa Al Thani, to manage the oil and natural gas surpluses of the government of Qatar.</a:t>
            </a:r>
            <a:r>
              <a:rPr lang="en-GB" baseline="30000" dirty="0">
                <a:hlinkClick r:id="rId2">
                  <a:extLst>
                    <a:ext uri="{A12FA001-AC4F-418D-AE19-62706E023703}">
                      <ahyp:hlinkClr xmlns:ahyp="http://schemas.microsoft.com/office/drawing/2018/hyperlinkcolor" xmlns="" val="tx"/>
                    </a:ext>
                  </a:extLst>
                </a:hlinkClick>
              </a:rPr>
              <a:t>[4]</a:t>
            </a:r>
            <a:r>
              <a:rPr lang="en-GB" dirty="0"/>
              <a:t> As a result of its stated strategy to minimize risk from Qatar's reliance on energy prices, the fund predominantly invests in international markets (United States, Europe and Asia-Pacific) and within Qatar outside the energy sector. </a:t>
            </a:r>
          </a:p>
        </p:txBody>
      </p:sp>
      <p:pic>
        <p:nvPicPr>
          <p:cNvPr id="1026" name="Picture 2" descr="Image result for qatar emirs">
            <a:extLst>
              <a:ext uri="{FF2B5EF4-FFF2-40B4-BE49-F238E27FC236}">
                <a16:creationId xmlns:a16="http://schemas.microsoft.com/office/drawing/2014/main" id="{E5D18C60-4CC1-4512-AA44-92BFEA5B16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8179" y="3962400"/>
            <a:ext cx="4413822" cy="28834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390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A79214A-AD9A-4DE8-9497-DC56621BEA62}"/>
              </a:ext>
            </a:extLst>
          </p:cNvPr>
          <p:cNvGraphicFramePr>
            <a:graphicFrameLocks noGrp="1"/>
          </p:cNvGraphicFramePr>
          <p:nvPr>
            <p:ph idx="1"/>
            <p:extLst>
              <p:ext uri="{D42A27DB-BD31-4B8C-83A1-F6EECF244321}">
                <p14:modId xmlns:p14="http://schemas.microsoft.com/office/powerpoint/2010/main" val="1026003596"/>
              </p:ext>
            </p:extLst>
          </p:nvPr>
        </p:nvGraphicFramePr>
        <p:xfrm>
          <a:off x="2324577" y="843380"/>
          <a:ext cx="7307694" cy="3590624"/>
        </p:xfrm>
        <a:graphic>
          <a:graphicData uri="http://schemas.openxmlformats.org/drawingml/2006/table">
            <a:tbl>
              <a:tblPr firstRow="1" bandRow="1">
                <a:tableStyleId>{5C22544A-7EE6-4342-B048-85BDC9FD1C3A}</a:tableStyleId>
              </a:tblPr>
              <a:tblGrid>
                <a:gridCol w="3596348">
                  <a:extLst>
                    <a:ext uri="{9D8B030D-6E8A-4147-A177-3AD203B41FA5}">
                      <a16:colId xmlns:a16="http://schemas.microsoft.com/office/drawing/2014/main" val="4230899180"/>
                    </a:ext>
                  </a:extLst>
                </a:gridCol>
                <a:gridCol w="3711346">
                  <a:extLst>
                    <a:ext uri="{9D8B030D-6E8A-4147-A177-3AD203B41FA5}">
                      <a16:colId xmlns:a16="http://schemas.microsoft.com/office/drawing/2014/main" val="2530385905"/>
                    </a:ext>
                  </a:extLst>
                </a:gridCol>
              </a:tblGrid>
              <a:tr h="559292">
                <a:tc>
                  <a:txBody>
                    <a:bodyPr/>
                    <a:lstStyle/>
                    <a:p>
                      <a:r>
                        <a:rPr lang="en-GB" dirty="0"/>
                        <a:t>Advantages</a:t>
                      </a:r>
                    </a:p>
                  </a:txBody>
                  <a:tcPr/>
                </a:tc>
                <a:tc>
                  <a:txBody>
                    <a:bodyPr/>
                    <a:lstStyle/>
                    <a:p>
                      <a:r>
                        <a:rPr lang="en-GB" dirty="0"/>
                        <a:t>Disadvantages</a:t>
                      </a:r>
                    </a:p>
                  </a:txBody>
                  <a:tcPr/>
                </a:tc>
                <a:extLst>
                  <a:ext uri="{0D108BD9-81ED-4DB2-BD59-A6C34878D82A}">
                    <a16:rowId xmlns:a16="http://schemas.microsoft.com/office/drawing/2014/main" val="3469354873"/>
                  </a:ext>
                </a:extLst>
              </a:tr>
              <a:tr h="3031332">
                <a:tc>
                  <a:txBody>
                    <a:bodyPr/>
                    <a:lstStyle/>
                    <a:p>
                      <a:r>
                        <a:rPr lang="en-GB" dirty="0"/>
                        <a:t>Politically backed  my many major Western Countries.</a:t>
                      </a:r>
                    </a:p>
                    <a:p>
                      <a:r>
                        <a:rPr lang="en-GB" dirty="0"/>
                        <a:t>State funded News Broadcasting service </a:t>
                      </a:r>
                      <a:r>
                        <a:rPr lang="en-GB" dirty="0" err="1"/>
                        <a:t>availble</a:t>
                      </a:r>
                      <a:r>
                        <a:rPr lang="en-GB" dirty="0"/>
                        <a:t> world wide.</a:t>
                      </a:r>
                    </a:p>
                  </a:txBody>
                  <a:tcPr/>
                </a:tc>
                <a:tc>
                  <a:txBody>
                    <a:bodyPr/>
                    <a:lstStyle/>
                    <a:p>
                      <a:r>
                        <a:rPr lang="en-GB" dirty="0"/>
                        <a:t>Not a democracy, run as a absolute monarchy.</a:t>
                      </a:r>
                    </a:p>
                    <a:p>
                      <a:r>
                        <a:rPr lang="en-GB" dirty="0"/>
                        <a:t>Bad foreign relations with other neighbouring Arab countries.</a:t>
                      </a:r>
                    </a:p>
                  </a:txBody>
                  <a:tcPr/>
                </a:tc>
                <a:extLst>
                  <a:ext uri="{0D108BD9-81ED-4DB2-BD59-A6C34878D82A}">
                    <a16:rowId xmlns:a16="http://schemas.microsoft.com/office/drawing/2014/main" val="1139772360"/>
                  </a:ext>
                </a:extLst>
              </a:tr>
            </a:tbl>
          </a:graphicData>
        </a:graphic>
      </p:graphicFrame>
    </p:spTree>
    <p:extLst>
      <p:ext uri="{BB962C8B-B14F-4D97-AF65-F5344CB8AC3E}">
        <p14:creationId xmlns:p14="http://schemas.microsoft.com/office/powerpoint/2010/main" val="1622964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9D1BC29-E7BB-4E2F-8304-5A82AF0A0071}"/>
              </a:ext>
            </a:extLst>
          </p:cNvPr>
          <p:cNvSpPr/>
          <p:nvPr/>
        </p:nvSpPr>
        <p:spPr>
          <a:xfrm>
            <a:off x="-143671" y="271269"/>
            <a:ext cx="3750129"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GEOGRAPHY</a:t>
            </a:r>
          </a:p>
        </p:txBody>
      </p:sp>
      <p:sp>
        <p:nvSpPr>
          <p:cNvPr id="8" name="TextBox 7">
            <a:extLst>
              <a:ext uri="{FF2B5EF4-FFF2-40B4-BE49-F238E27FC236}">
                <a16:creationId xmlns:a16="http://schemas.microsoft.com/office/drawing/2014/main" id="{00BDF3EB-2D67-4907-A18A-DF91D1D0A1E3}"/>
              </a:ext>
            </a:extLst>
          </p:cNvPr>
          <p:cNvSpPr txBox="1"/>
          <p:nvPr/>
        </p:nvSpPr>
        <p:spPr>
          <a:xfrm>
            <a:off x="537918" y="1536569"/>
            <a:ext cx="7230359" cy="3139321"/>
          </a:xfrm>
          <a:prstGeom prst="rect">
            <a:avLst/>
          </a:prstGeom>
          <a:noFill/>
        </p:spPr>
        <p:txBody>
          <a:bodyPr wrap="square" rtlCol="0">
            <a:spAutoFit/>
          </a:bodyPr>
          <a:lstStyle/>
          <a:p>
            <a:r>
              <a:rPr lang="en-GB" dirty="0"/>
              <a:t>Qatar has a land area of 11,571 km².Qatar is a peninsular Arab country whose terrain comprises arid desert and a long Persian (Arab) Gulf shoreline of beaches and dunes. Qatar has the 3</a:t>
            </a:r>
            <a:r>
              <a:rPr lang="en-GB" baseline="30000" dirty="0"/>
              <a:t>rd</a:t>
            </a:r>
            <a:r>
              <a:rPr lang="en-GB" dirty="0"/>
              <a:t> largest LNG reserves in the world which credits to its huge wealth as a nation. The country’s climate and scenery makes it a tourist hotspot along with the outstanding beauty of the country's buildings. The country only shares a border with Saudi Arabia. The coastline, which is roughly 700km² is emergent and gently slopes toward the sea. Many flat, low-lying offshore islands are located near the coast and are accompanied by coral reefs. The country has very limited fresh water, most of its water comes from desalination plants which are very expensive to run. The countries climate is very hot and arid.</a:t>
            </a:r>
          </a:p>
        </p:txBody>
      </p:sp>
      <p:pic>
        <p:nvPicPr>
          <p:cNvPr id="2050" name="Picture 2" descr="Image result for qatar geography photo">
            <a:extLst>
              <a:ext uri="{FF2B5EF4-FFF2-40B4-BE49-F238E27FC236}">
                <a16:creationId xmlns:a16="http://schemas.microsoft.com/office/drawing/2014/main" id="{1649152F-6BA9-483C-A375-657C60AA36D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43875" y="2031833"/>
            <a:ext cx="4048125" cy="428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13815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B8743159-AAFC-4F30-9568-AB877A31D8BB}"/>
              </a:ext>
            </a:extLst>
          </p:cNvPr>
          <p:cNvGraphicFramePr>
            <a:graphicFrameLocks noGrp="1"/>
          </p:cNvGraphicFramePr>
          <p:nvPr>
            <p:ph idx="1"/>
            <p:extLst>
              <p:ext uri="{D42A27DB-BD31-4B8C-83A1-F6EECF244321}">
                <p14:modId xmlns:p14="http://schemas.microsoft.com/office/powerpoint/2010/main" val="2435729361"/>
              </p:ext>
            </p:extLst>
          </p:nvPr>
        </p:nvGraphicFramePr>
        <p:xfrm>
          <a:off x="2024109" y="700028"/>
          <a:ext cx="7096040" cy="4688717"/>
        </p:xfrm>
        <a:graphic>
          <a:graphicData uri="http://schemas.openxmlformats.org/drawingml/2006/table">
            <a:tbl>
              <a:tblPr firstRow="1" bandRow="1">
                <a:tableStyleId>{5C22544A-7EE6-4342-B048-85BDC9FD1C3A}</a:tableStyleId>
              </a:tblPr>
              <a:tblGrid>
                <a:gridCol w="3548020">
                  <a:extLst>
                    <a:ext uri="{9D8B030D-6E8A-4147-A177-3AD203B41FA5}">
                      <a16:colId xmlns:a16="http://schemas.microsoft.com/office/drawing/2014/main" val="801772913"/>
                    </a:ext>
                  </a:extLst>
                </a:gridCol>
                <a:gridCol w="3548020">
                  <a:extLst>
                    <a:ext uri="{9D8B030D-6E8A-4147-A177-3AD203B41FA5}">
                      <a16:colId xmlns:a16="http://schemas.microsoft.com/office/drawing/2014/main" val="2071395141"/>
                    </a:ext>
                  </a:extLst>
                </a:gridCol>
              </a:tblGrid>
              <a:tr h="955667">
                <a:tc>
                  <a:txBody>
                    <a:bodyPr/>
                    <a:lstStyle/>
                    <a:p>
                      <a:r>
                        <a:rPr lang="en-GB" dirty="0"/>
                        <a:t>Advantages</a:t>
                      </a:r>
                    </a:p>
                  </a:txBody>
                  <a:tcPr/>
                </a:tc>
                <a:tc>
                  <a:txBody>
                    <a:bodyPr/>
                    <a:lstStyle/>
                    <a:p>
                      <a:r>
                        <a:rPr lang="en-GB" dirty="0"/>
                        <a:t>Disadvantages</a:t>
                      </a:r>
                    </a:p>
                  </a:txBody>
                  <a:tcPr/>
                </a:tc>
                <a:extLst>
                  <a:ext uri="{0D108BD9-81ED-4DB2-BD59-A6C34878D82A}">
                    <a16:rowId xmlns:a16="http://schemas.microsoft.com/office/drawing/2014/main" val="1747023025"/>
                  </a:ext>
                </a:extLst>
              </a:tr>
              <a:tr h="3733050">
                <a:tc>
                  <a:txBody>
                    <a:bodyPr/>
                    <a:lstStyle/>
                    <a:p>
                      <a:r>
                        <a:rPr lang="en-GB" dirty="0"/>
                        <a:t>Predominantly flat land. Very coastal, perfect for tourism.</a:t>
                      </a:r>
                    </a:p>
                  </a:txBody>
                  <a:tcPr/>
                </a:tc>
                <a:tc>
                  <a:txBody>
                    <a:bodyPr/>
                    <a:lstStyle/>
                    <a:p>
                      <a:r>
                        <a:rPr lang="en-GB" dirty="0"/>
                        <a:t>Very small land area.</a:t>
                      </a:r>
                    </a:p>
                    <a:p>
                      <a:r>
                        <a:rPr lang="en-GB" dirty="0"/>
                        <a:t>Very hot climate</a:t>
                      </a:r>
                    </a:p>
                  </a:txBody>
                  <a:tcPr/>
                </a:tc>
                <a:extLst>
                  <a:ext uri="{0D108BD9-81ED-4DB2-BD59-A6C34878D82A}">
                    <a16:rowId xmlns:a16="http://schemas.microsoft.com/office/drawing/2014/main" val="2611935580"/>
                  </a:ext>
                </a:extLst>
              </a:tr>
            </a:tbl>
          </a:graphicData>
        </a:graphic>
      </p:graphicFrame>
    </p:spTree>
    <p:extLst>
      <p:ext uri="{BB962C8B-B14F-4D97-AF65-F5344CB8AC3E}">
        <p14:creationId xmlns:p14="http://schemas.microsoft.com/office/powerpoint/2010/main" val="3590639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9D1BC29-E7BB-4E2F-8304-5A82AF0A0071}"/>
              </a:ext>
            </a:extLst>
          </p:cNvPr>
          <p:cNvSpPr/>
          <p:nvPr/>
        </p:nvSpPr>
        <p:spPr>
          <a:xfrm>
            <a:off x="67221" y="271269"/>
            <a:ext cx="3328348"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ECONOMY </a:t>
            </a:r>
          </a:p>
        </p:txBody>
      </p:sp>
      <p:sp>
        <p:nvSpPr>
          <p:cNvPr id="8" name="TextBox 7">
            <a:extLst>
              <a:ext uri="{FF2B5EF4-FFF2-40B4-BE49-F238E27FC236}">
                <a16:creationId xmlns:a16="http://schemas.microsoft.com/office/drawing/2014/main" id="{00BDF3EB-2D67-4907-A18A-DF91D1D0A1E3}"/>
              </a:ext>
            </a:extLst>
          </p:cNvPr>
          <p:cNvSpPr txBox="1"/>
          <p:nvPr/>
        </p:nvSpPr>
        <p:spPr>
          <a:xfrm>
            <a:off x="537918" y="1536569"/>
            <a:ext cx="7230359" cy="2585323"/>
          </a:xfrm>
          <a:prstGeom prst="rect">
            <a:avLst/>
          </a:prstGeom>
          <a:noFill/>
        </p:spPr>
        <p:txBody>
          <a:bodyPr wrap="square" rtlCol="0">
            <a:spAutoFit/>
          </a:bodyPr>
          <a:lstStyle/>
          <a:p>
            <a:r>
              <a:rPr lang="en-GB" dirty="0"/>
              <a:t>Qatar’s economy is very dependant on exports of Liquified Natural Gas. They realised the need to diversify their economy. They set up one of the largest investment funds called the “Qatari Investment Fund”, they own major football clubs, such as Man City and PSG. The GDP per Capita is the highest in the world. Petroleum and natural gas are the cornerstones of Qatar's economy and account for more than 70% of total government revenue, more than 60% of gross domestic product, and roughly 85% of </a:t>
            </a:r>
            <a:r>
              <a:rPr lang="en-GB" u="sng" dirty="0"/>
              <a:t>export</a:t>
            </a:r>
            <a:r>
              <a:rPr lang="en-GB" dirty="0"/>
              <a:t> earnings. Qatar has the world's third largest proven natural gas reserve and is the second-largest exporter of natural gas.</a:t>
            </a:r>
          </a:p>
        </p:txBody>
      </p:sp>
      <p:pic>
        <p:nvPicPr>
          <p:cNvPr id="3074" name="Picture 2" descr="Image result for qatar money">
            <a:extLst>
              <a:ext uri="{FF2B5EF4-FFF2-40B4-BE49-F238E27FC236}">
                <a16:creationId xmlns:a16="http://schemas.microsoft.com/office/drawing/2014/main" id="{1FBD84EB-1131-456F-A7CB-D8024EDB54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94329" y="4407186"/>
            <a:ext cx="4197671" cy="2450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52675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91C8333B-626B-425F-9422-24C0C2E9C7B6}"/>
              </a:ext>
            </a:extLst>
          </p:cNvPr>
          <p:cNvGraphicFramePr>
            <a:graphicFrameLocks noGrp="1"/>
          </p:cNvGraphicFramePr>
          <p:nvPr>
            <p:ph idx="1"/>
            <p:extLst>
              <p:ext uri="{D42A27DB-BD31-4B8C-83A1-F6EECF244321}">
                <p14:modId xmlns:p14="http://schemas.microsoft.com/office/powerpoint/2010/main" val="267892646"/>
              </p:ext>
            </p:extLst>
          </p:nvPr>
        </p:nvGraphicFramePr>
        <p:xfrm>
          <a:off x="1109709" y="651075"/>
          <a:ext cx="9606488" cy="3224142"/>
        </p:xfrm>
        <a:graphic>
          <a:graphicData uri="http://schemas.openxmlformats.org/drawingml/2006/table">
            <a:tbl>
              <a:tblPr firstRow="1" bandRow="1">
                <a:tableStyleId>{5C22544A-7EE6-4342-B048-85BDC9FD1C3A}</a:tableStyleId>
              </a:tblPr>
              <a:tblGrid>
                <a:gridCol w="4803244">
                  <a:extLst>
                    <a:ext uri="{9D8B030D-6E8A-4147-A177-3AD203B41FA5}">
                      <a16:colId xmlns:a16="http://schemas.microsoft.com/office/drawing/2014/main" val="3182683829"/>
                    </a:ext>
                  </a:extLst>
                </a:gridCol>
                <a:gridCol w="4803244">
                  <a:extLst>
                    <a:ext uri="{9D8B030D-6E8A-4147-A177-3AD203B41FA5}">
                      <a16:colId xmlns:a16="http://schemas.microsoft.com/office/drawing/2014/main" val="467312376"/>
                    </a:ext>
                  </a:extLst>
                </a:gridCol>
              </a:tblGrid>
              <a:tr h="663822">
                <a:tc>
                  <a:txBody>
                    <a:bodyPr/>
                    <a:lstStyle/>
                    <a:p>
                      <a:r>
                        <a:rPr lang="en-GB" dirty="0"/>
                        <a:t>Advantages</a:t>
                      </a:r>
                    </a:p>
                  </a:txBody>
                  <a:tcPr/>
                </a:tc>
                <a:tc>
                  <a:txBody>
                    <a:bodyPr/>
                    <a:lstStyle/>
                    <a:p>
                      <a:r>
                        <a:rPr lang="en-GB" dirty="0"/>
                        <a:t>Disadvantages</a:t>
                      </a:r>
                    </a:p>
                  </a:txBody>
                  <a:tcPr/>
                </a:tc>
                <a:extLst>
                  <a:ext uri="{0D108BD9-81ED-4DB2-BD59-A6C34878D82A}">
                    <a16:rowId xmlns:a16="http://schemas.microsoft.com/office/drawing/2014/main" val="1918787186"/>
                  </a:ext>
                </a:extLst>
              </a:tr>
              <a:tr h="2342703">
                <a:tc>
                  <a:txBody>
                    <a:bodyPr/>
                    <a:lstStyle/>
                    <a:p>
                      <a:r>
                        <a:rPr lang="en-GB" dirty="0"/>
                        <a:t>Large economy means there is lots of tourism developments in the area and a stunning skyline.</a:t>
                      </a:r>
                    </a:p>
                    <a:p>
                      <a:endParaRPr lang="en-GB" dirty="0"/>
                    </a:p>
                    <a:p>
                      <a:r>
                        <a:rPr lang="en-GB" dirty="0"/>
                        <a:t>Investing money in Qatar is more likely to give a return profit because of the booming economy.</a:t>
                      </a:r>
                    </a:p>
                    <a:p>
                      <a:endParaRPr lang="en-GB" dirty="0"/>
                    </a:p>
                    <a:p>
                      <a:r>
                        <a:rPr lang="en-GB" dirty="0"/>
                        <a:t>Main demographic of the Hotel is for business people, therefore will be more people doing those jobs.</a:t>
                      </a:r>
                    </a:p>
                  </a:txBody>
                  <a:tcPr/>
                </a:tc>
                <a:tc>
                  <a:txBody>
                    <a:bodyPr/>
                    <a:lstStyle/>
                    <a:p>
                      <a:r>
                        <a:rPr lang="en-GB" dirty="0"/>
                        <a:t>Highly competitive market within the hospitality area.</a:t>
                      </a:r>
                    </a:p>
                  </a:txBody>
                  <a:tcPr/>
                </a:tc>
                <a:extLst>
                  <a:ext uri="{0D108BD9-81ED-4DB2-BD59-A6C34878D82A}">
                    <a16:rowId xmlns:a16="http://schemas.microsoft.com/office/drawing/2014/main" val="4156306444"/>
                  </a:ext>
                </a:extLst>
              </a:tr>
            </a:tbl>
          </a:graphicData>
        </a:graphic>
      </p:graphicFrame>
    </p:spTree>
    <p:extLst>
      <p:ext uri="{BB962C8B-B14F-4D97-AF65-F5344CB8AC3E}">
        <p14:creationId xmlns:p14="http://schemas.microsoft.com/office/powerpoint/2010/main" val="3872933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91C8333B-626B-425F-9422-24C0C2E9C7B6}"/>
              </a:ext>
            </a:extLst>
          </p:cNvPr>
          <p:cNvGraphicFramePr>
            <a:graphicFrameLocks noGrp="1"/>
          </p:cNvGraphicFramePr>
          <p:nvPr>
            <p:ph idx="1"/>
          </p:nvPr>
        </p:nvGraphicFramePr>
        <p:xfrm>
          <a:off x="1109709" y="651075"/>
          <a:ext cx="9606488" cy="3224142"/>
        </p:xfrm>
        <a:graphic>
          <a:graphicData uri="http://schemas.openxmlformats.org/drawingml/2006/table">
            <a:tbl>
              <a:tblPr firstRow="1" bandRow="1">
                <a:tableStyleId>{5C22544A-7EE6-4342-B048-85BDC9FD1C3A}</a:tableStyleId>
              </a:tblPr>
              <a:tblGrid>
                <a:gridCol w="4803244">
                  <a:extLst>
                    <a:ext uri="{9D8B030D-6E8A-4147-A177-3AD203B41FA5}">
                      <a16:colId xmlns:a16="http://schemas.microsoft.com/office/drawing/2014/main" val="3182683829"/>
                    </a:ext>
                  </a:extLst>
                </a:gridCol>
                <a:gridCol w="4803244">
                  <a:extLst>
                    <a:ext uri="{9D8B030D-6E8A-4147-A177-3AD203B41FA5}">
                      <a16:colId xmlns:a16="http://schemas.microsoft.com/office/drawing/2014/main" val="467312376"/>
                    </a:ext>
                  </a:extLst>
                </a:gridCol>
              </a:tblGrid>
              <a:tr h="663822">
                <a:tc>
                  <a:txBody>
                    <a:bodyPr/>
                    <a:lstStyle/>
                    <a:p>
                      <a:r>
                        <a:rPr lang="en-GB" dirty="0"/>
                        <a:t>Advantages</a:t>
                      </a:r>
                    </a:p>
                  </a:txBody>
                  <a:tcPr/>
                </a:tc>
                <a:tc>
                  <a:txBody>
                    <a:bodyPr/>
                    <a:lstStyle/>
                    <a:p>
                      <a:r>
                        <a:rPr lang="en-GB" dirty="0"/>
                        <a:t>Disadvantages</a:t>
                      </a:r>
                    </a:p>
                  </a:txBody>
                  <a:tcPr/>
                </a:tc>
                <a:extLst>
                  <a:ext uri="{0D108BD9-81ED-4DB2-BD59-A6C34878D82A}">
                    <a16:rowId xmlns:a16="http://schemas.microsoft.com/office/drawing/2014/main" val="1918787186"/>
                  </a:ext>
                </a:extLst>
              </a:tr>
              <a:tr h="2342703">
                <a:tc>
                  <a:txBody>
                    <a:bodyPr/>
                    <a:lstStyle/>
                    <a:p>
                      <a:r>
                        <a:rPr lang="en-GB" dirty="0"/>
                        <a:t>Large economy means there is lots of tourism developments in the area and a stunning skyline.</a:t>
                      </a:r>
                    </a:p>
                    <a:p>
                      <a:endParaRPr lang="en-GB" dirty="0"/>
                    </a:p>
                    <a:p>
                      <a:r>
                        <a:rPr lang="en-GB" dirty="0"/>
                        <a:t>Investing money in Qatar is more likely to give a return profit because of the booming economy.</a:t>
                      </a:r>
                    </a:p>
                    <a:p>
                      <a:endParaRPr lang="en-GB" dirty="0"/>
                    </a:p>
                    <a:p>
                      <a:r>
                        <a:rPr lang="en-GB" dirty="0"/>
                        <a:t>Main demographic of the Hotel is for business people, therefore will be more people doing those jobs.</a:t>
                      </a:r>
                    </a:p>
                  </a:txBody>
                  <a:tcPr/>
                </a:tc>
                <a:tc>
                  <a:txBody>
                    <a:bodyPr/>
                    <a:lstStyle/>
                    <a:p>
                      <a:r>
                        <a:rPr lang="en-GB" dirty="0"/>
                        <a:t>Highly competitive market within the hospitality area.</a:t>
                      </a:r>
                    </a:p>
                  </a:txBody>
                  <a:tcPr/>
                </a:tc>
                <a:extLst>
                  <a:ext uri="{0D108BD9-81ED-4DB2-BD59-A6C34878D82A}">
                    <a16:rowId xmlns:a16="http://schemas.microsoft.com/office/drawing/2014/main" val="4156306444"/>
                  </a:ext>
                </a:extLst>
              </a:tr>
            </a:tbl>
          </a:graphicData>
        </a:graphic>
      </p:graphicFrame>
    </p:spTree>
    <p:extLst>
      <p:ext uri="{BB962C8B-B14F-4D97-AF65-F5344CB8AC3E}">
        <p14:creationId xmlns:p14="http://schemas.microsoft.com/office/powerpoint/2010/main" val="39032661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C925502-A53B-48BA-B546-9C14256429C0}"/>
              </a:ext>
            </a:extLst>
          </p:cNvPr>
          <p:cNvSpPr/>
          <p:nvPr/>
        </p:nvSpPr>
        <p:spPr>
          <a:xfrm>
            <a:off x="4482804" y="179746"/>
            <a:ext cx="2249848"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Culture</a:t>
            </a:r>
          </a:p>
        </p:txBody>
      </p:sp>
      <p:sp>
        <p:nvSpPr>
          <p:cNvPr id="6" name="TextBox 5">
            <a:extLst>
              <a:ext uri="{FF2B5EF4-FFF2-40B4-BE49-F238E27FC236}">
                <a16:creationId xmlns:a16="http://schemas.microsoft.com/office/drawing/2014/main" id="{670938E7-4B8B-4879-AF49-3CBFE34E4083}"/>
              </a:ext>
            </a:extLst>
          </p:cNvPr>
          <p:cNvSpPr txBox="1"/>
          <p:nvPr/>
        </p:nvSpPr>
        <p:spPr>
          <a:xfrm>
            <a:off x="284085" y="1322773"/>
            <a:ext cx="11558727" cy="3416320"/>
          </a:xfrm>
          <a:prstGeom prst="rect">
            <a:avLst/>
          </a:prstGeom>
          <a:noFill/>
        </p:spPr>
        <p:txBody>
          <a:bodyPr wrap="square" rtlCol="0">
            <a:spAutoFit/>
          </a:bodyPr>
          <a:lstStyle/>
          <a:p>
            <a:r>
              <a:rPr lang="en-US" dirty="0"/>
              <a:t>The culture of Qatar is strongly influenced by traditional Bedouin culture, with less acute influence deriving from India, East Africa and elsewhere in the Persian Gulf. The peninsula's harsh climatic conditions compelled its inhabitants to turn to the sea for sustenance. Thus, there is a distinct emphasis placed on the sea in local culture.</a:t>
            </a:r>
            <a:r>
              <a:rPr lang="en-US" baseline="30000" dirty="0">
                <a:hlinkClick r:id="rId2">
                  <a:extLst>
                    <a:ext uri="{A12FA001-AC4F-418D-AE19-62706E023703}">
                      <ahyp:hlinkClr xmlns:ahyp="http://schemas.microsoft.com/office/drawing/2018/hyperlinkcolor" xmlns="" val="tx"/>
                    </a:ext>
                  </a:extLst>
                </a:hlinkClick>
              </a:rPr>
              <a:t>[1]</a:t>
            </a:r>
            <a:r>
              <a:rPr lang="en-US" dirty="0"/>
              <a:t> Literature and folklore themes are often related to sea-based activities.</a:t>
            </a:r>
          </a:p>
          <a:p>
            <a:r>
              <a:rPr lang="en-US" dirty="0"/>
              <a:t>Oral arts such as poetry and singing were historically more prevalent than figurative art because of the restrictions placed by Islam on depictions of sentient beings; however, certain visual art disciplines such as calligraphy, architecture and textile arts were widely practiced. Figurative arts were gradually assimilated into the country's culture during the oil era.</a:t>
            </a:r>
          </a:p>
          <a:p>
            <a:endParaRPr lang="en-US" dirty="0"/>
          </a:p>
          <a:p>
            <a:r>
              <a:rPr lang="en-US" dirty="0"/>
              <a:t>It is very important that we adapt culture of the home nation into our Hotel. This is because tourists will want to experience culture first handedly and the first place they should be exposed to it is the Hotel. We can do this by integrating the culture into our Hotel lobbies and maybe integrating it into our room structure. </a:t>
            </a:r>
          </a:p>
          <a:p>
            <a:endParaRPr lang="en-GB" dirty="0"/>
          </a:p>
        </p:txBody>
      </p:sp>
    </p:spTree>
    <p:extLst>
      <p:ext uri="{BB962C8B-B14F-4D97-AF65-F5344CB8AC3E}">
        <p14:creationId xmlns:p14="http://schemas.microsoft.com/office/powerpoint/2010/main" val="1978365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62A6A67-134A-4710-9DDA-6AAE5734535E}"/>
              </a:ext>
            </a:extLst>
          </p:cNvPr>
          <p:cNvSpPr/>
          <p:nvPr/>
        </p:nvSpPr>
        <p:spPr>
          <a:xfrm>
            <a:off x="2610980" y="333970"/>
            <a:ext cx="622433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Effective Recruitment</a:t>
            </a:r>
          </a:p>
        </p:txBody>
      </p:sp>
      <p:sp>
        <p:nvSpPr>
          <p:cNvPr id="6" name="TextBox 5">
            <a:extLst>
              <a:ext uri="{FF2B5EF4-FFF2-40B4-BE49-F238E27FC236}">
                <a16:creationId xmlns:a16="http://schemas.microsoft.com/office/drawing/2014/main" id="{43DDC91C-F1A6-4876-84A4-8D56AEA61F4C}"/>
              </a:ext>
            </a:extLst>
          </p:cNvPr>
          <p:cNvSpPr txBox="1"/>
          <p:nvPr/>
        </p:nvSpPr>
        <p:spPr>
          <a:xfrm>
            <a:off x="470517" y="1500326"/>
            <a:ext cx="11327906" cy="3539430"/>
          </a:xfrm>
          <a:prstGeom prst="rect">
            <a:avLst/>
          </a:prstGeom>
          <a:noFill/>
        </p:spPr>
        <p:txBody>
          <a:bodyPr wrap="square" rtlCol="0">
            <a:spAutoFit/>
          </a:bodyPr>
          <a:lstStyle/>
          <a:p>
            <a:r>
              <a:rPr lang="en-GB" sz="2800" dirty="0"/>
              <a:t>Firstly, effective recruitment gives a very competitive advantage towards a hospitality company. By having a solid recruitment system, we can select the best for the best for our Hotel.</a:t>
            </a:r>
          </a:p>
          <a:p>
            <a:r>
              <a:rPr lang="en-GB" sz="2800" dirty="0"/>
              <a:t>We can do this by setting out detailed job adverts on internet jobsites. By using the internet to post adverts, we can target a wider selection of people. The more people that apply, the higher standards we can set.</a:t>
            </a:r>
          </a:p>
          <a:p>
            <a:endParaRPr lang="en-GB" sz="2800" dirty="0"/>
          </a:p>
          <a:p>
            <a:r>
              <a:rPr lang="en-GB" sz="2800" dirty="0"/>
              <a:t>Furthermore, Qatar is a highly educated population.</a:t>
            </a:r>
          </a:p>
        </p:txBody>
      </p:sp>
    </p:spTree>
    <p:extLst>
      <p:ext uri="{BB962C8B-B14F-4D97-AF65-F5344CB8AC3E}">
        <p14:creationId xmlns:p14="http://schemas.microsoft.com/office/powerpoint/2010/main" val="29899433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EE89292-1FEB-49E2-90EA-9AF154E532DB}"/>
              </a:ext>
            </a:extLst>
          </p:cNvPr>
          <p:cNvSpPr/>
          <p:nvPr/>
        </p:nvSpPr>
        <p:spPr>
          <a:xfrm>
            <a:off x="3525551" y="286279"/>
            <a:ext cx="3241080"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Source Log</a:t>
            </a:r>
          </a:p>
        </p:txBody>
      </p:sp>
      <p:sp>
        <p:nvSpPr>
          <p:cNvPr id="8" name="TextBox 7">
            <a:extLst>
              <a:ext uri="{FF2B5EF4-FFF2-40B4-BE49-F238E27FC236}">
                <a16:creationId xmlns:a16="http://schemas.microsoft.com/office/drawing/2014/main" id="{1776ED86-EEA6-48EE-BC86-25B633765C77}"/>
              </a:ext>
            </a:extLst>
          </p:cNvPr>
          <p:cNvSpPr txBox="1"/>
          <p:nvPr/>
        </p:nvSpPr>
        <p:spPr>
          <a:xfrm>
            <a:off x="381740" y="1606858"/>
            <a:ext cx="11665258" cy="2308324"/>
          </a:xfrm>
          <a:prstGeom prst="rect">
            <a:avLst/>
          </a:prstGeom>
          <a:noFill/>
        </p:spPr>
        <p:txBody>
          <a:bodyPr wrap="square" rtlCol="0">
            <a:spAutoFit/>
          </a:bodyPr>
          <a:lstStyle/>
          <a:p>
            <a:r>
              <a:rPr lang="en-GB" dirty="0">
                <a:hlinkClick r:id="rId2"/>
              </a:rPr>
              <a:t>https://en.wikipedia.org/wiki/Culture_of_Qatar</a:t>
            </a:r>
            <a:endParaRPr lang="en-GB" dirty="0"/>
          </a:p>
          <a:p>
            <a:r>
              <a:rPr lang="en-GB" dirty="0">
                <a:hlinkClick r:id="rId3"/>
              </a:rPr>
              <a:t>https://en.wikipedia.org/wiki/Economy_of_Qatar</a:t>
            </a:r>
            <a:endParaRPr lang="en-GB" dirty="0"/>
          </a:p>
          <a:p>
            <a:r>
              <a:rPr lang="en-GB" dirty="0">
                <a:hlinkClick r:id="rId4"/>
              </a:rPr>
              <a:t>https://www.focus-economics.com/countries/qatar</a:t>
            </a:r>
            <a:endParaRPr lang="en-GB" dirty="0"/>
          </a:p>
          <a:p>
            <a:r>
              <a:rPr lang="en-GB" dirty="0">
                <a:hlinkClick r:id="rId5"/>
              </a:rPr>
              <a:t>https://www.visitqatar.qa/learn/essential-qatar/society-lifestyle.html</a:t>
            </a:r>
            <a:endParaRPr lang="en-GB" dirty="0"/>
          </a:p>
          <a:p>
            <a:r>
              <a:rPr lang="en-GB" dirty="0">
                <a:hlinkClick r:id="rId6"/>
              </a:rPr>
              <a:t>https://www.economist.com/middle-east-and-africa/2013/06/08/democracy-thats-for-other-arabs</a:t>
            </a:r>
            <a:endParaRPr lang="en-GB" dirty="0"/>
          </a:p>
          <a:p>
            <a:r>
              <a:rPr lang="en-GB" dirty="0">
                <a:hlinkClick r:id="rId7"/>
              </a:rPr>
              <a:t>https://mepc.org/journal/elections-qatar-window-democracy-opens-gulf</a:t>
            </a:r>
            <a:endParaRPr lang="en-GB" dirty="0"/>
          </a:p>
          <a:p>
            <a:r>
              <a:rPr lang="en-GB" dirty="0">
                <a:hlinkClick r:id="rId8"/>
              </a:rPr>
              <a:t>https://www.reedglobal.com/blog/2017/11/key-principles-of-a-great-recruitment-strategy</a:t>
            </a:r>
            <a:endParaRPr lang="en-GB" dirty="0"/>
          </a:p>
          <a:p>
            <a:r>
              <a:rPr lang="en-GB">
                <a:hlinkClick r:id="rId9"/>
              </a:rPr>
              <a:t>https://www.hrtechnologist.com/articles/recruitment-onboarding/top-employee-recruitment-strategies/</a:t>
            </a:r>
            <a:endParaRPr lang="en-GB"/>
          </a:p>
        </p:txBody>
      </p:sp>
    </p:spTree>
    <p:extLst>
      <p:ext uri="{BB962C8B-B14F-4D97-AF65-F5344CB8AC3E}">
        <p14:creationId xmlns:p14="http://schemas.microsoft.com/office/powerpoint/2010/main" val="218041074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182</TotalTime>
  <Words>1354</Words>
  <Application>Microsoft Office PowerPoint</Application>
  <PresentationFormat>Widescreen</PresentationFormat>
  <Paragraphs>72</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Wingdings</vt:lpstr>
      <vt:lpstr>Office Theme</vt:lpstr>
      <vt:lpstr>QATAR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QATAR</dc:title>
  <dc:creator>Mohammed Islam</dc:creator>
  <cp:lastModifiedBy>Samantha Birdsell</cp:lastModifiedBy>
  <cp:revision>13</cp:revision>
  <dcterms:created xsi:type="dcterms:W3CDTF">2020-02-16T22:17:28Z</dcterms:created>
  <dcterms:modified xsi:type="dcterms:W3CDTF">2020-03-21T18:21:35Z</dcterms:modified>
</cp:coreProperties>
</file>