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33"/>
  </p:notesMasterIdLst>
  <p:sldIdLst>
    <p:sldId id="256" r:id="rId2"/>
    <p:sldId id="259" r:id="rId3"/>
    <p:sldId id="260" r:id="rId4"/>
    <p:sldId id="261" r:id="rId5"/>
    <p:sldId id="262" r:id="rId6"/>
    <p:sldId id="263" r:id="rId7"/>
    <p:sldId id="287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3" r:id="rId26"/>
    <p:sldId id="284" r:id="rId27"/>
    <p:sldId id="285" r:id="rId28"/>
    <p:sldId id="286" r:id="rId29"/>
    <p:sldId id="281" r:id="rId30"/>
    <p:sldId id="282" r:id="rId31"/>
    <p:sldId id="288" r:id="rId3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1320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notesMaster" Target="notesMasters/notesMaster1.xml"/><Relationship Id="rId34" Type="http://schemas.openxmlformats.org/officeDocument/2006/relationships/printerSettings" Target="printerSettings/printerSettings1.bin"/><Relationship Id="rId35" Type="http://schemas.openxmlformats.org/officeDocument/2006/relationships/presProps" Target="presProps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heme" Target="theme/theme1.xml"/><Relationship Id="rId3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 dirty="0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 dirty="0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F94060A4-D27C-4B5F-B62B-67A701B9EF38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402981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A49792-AEED-47C4-9E12-4D891033F1A3}" type="slidenum">
              <a:rPr lang="en-GB"/>
              <a:pPr/>
              <a:t>1</a:t>
            </a:fld>
            <a:endParaRPr lang="en-GB" dirty="0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8C5A2C6-6E00-4529-9F7E-365F25EFF28E}" type="slidenum">
              <a:rPr lang="en-GB"/>
              <a:pPr/>
              <a:t>2</a:t>
            </a:fld>
            <a:endParaRPr lang="en-GB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965C140-5021-4665-A0BB-AFB071AC9BCD}" type="slidenum">
              <a:rPr lang="en-GB"/>
              <a:pPr/>
              <a:t>3</a:t>
            </a:fld>
            <a:endParaRPr lang="en-GB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D226709-5C2C-4F54-8763-17366E212DD8}" type="slidenum">
              <a:rPr lang="en-GB"/>
              <a:pPr/>
              <a:t>4</a:t>
            </a:fld>
            <a:endParaRPr lang="en-GB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919AB54-BB83-4779-99A9-BE541EB64C4B}" type="slidenum">
              <a:rPr lang="en-GB"/>
              <a:pPr/>
              <a:t>5</a:t>
            </a:fld>
            <a:endParaRPr lang="en-GB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B61794-2B90-47CB-B852-B8EE599003AC}" type="slidenum">
              <a:rPr lang="en-GB"/>
              <a:pPr/>
              <a:t>6</a:t>
            </a:fld>
            <a:endParaRPr lang="en-GB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CE277AC-F0A8-4614-8B8D-244EFBDF6AC8}" type="slidenum">
              <a:rPr lang="en-GB"/>
              <a:pPr/>
              <a:t>7</a:t>
            </a:fld>
            <a:endParaRPr lang="en-GB" dirty="0"/>
          </a:p>
        </p:txBody>
      </p:sp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A495DE-C83E-45C9-8F85-C40242D5A0AF}" type="slidenum">
              <a:rPr lang="en-GB"/>
              <a:pPr/>
              <a:t>8</a:t>
            </a:fld>
            <a:endParaRPr lang="en-GB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6A090B7-2175-483D-83F3-0B9BF4935DE1}" type="slidenum">
              <a:rPr lang="en-GB"/>
              <a:pPr/>
              <a:t>9</a:t>
            </a:fld>
            <a:endParaRPr lang="en-GB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B65A14-F423-4F6D-AF00-9E41C358E89A}" type="slidenum">
              <a:rPr lang="en-GB"/>
              <a:pPr/>
              <a:t>10</a:t>
            </a:fld>
            <a:endParaRPr lang="en-GB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EB2C36-9749-42FC-9D74-B0B1EBE53FD4}" type="slidenum">
              <a:rPr lang="en-GB"/>
              <a:pPr/>
              <a:t>11</a:t>
            </a:fld>
            <a:endParaRPr lang="en-GB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C738C9E-F700-4A31-8213-572C5FCBE27E}" type="slidenum">
              <a:rPr lang="en-GB"/>
              <a:pPr/>
              <a:t>12</a:t>
            </a:fld>
            <a:endParaRPr lang="en-GB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36421AF-052E-4925-A7FB-4B62224036DD}" type="slidenum">
              <a:rPr lang="en-GB"/>
              <a:pPr/>
              <a:t>13</a:t>
            </a:fld>
            <a:endParaRPr lang="en-GB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DEA570-14E2-4F17-ABB6-B4919770A399}" type="slidenum">
              <a:rPr lang="en-GB"/>
              <a:pPr/>
              <a:t>14</a:t>
            </a:fld>
            <a:endParaRPr lang="en-GB" dirty="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D2B61A1-B8F8-4BDF-BC64-E32383FFFB18}" type="slidenum">
              <a:rPr lang="en-GB"/>
              <a:pPr/>
              <a:t>15</a:t>
            </a:fld>
            <a:endParaRPr lang="en-GB" dirty="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1A89ABF-F525-4328-A113-C774880BE507}" type="slidenum">
              <a:rPr lang="en-GB"/>
              <a:pPr/>
              <a:t>16</a:t>
            </a:fld>
            <a:endParaRPr lang="en-GB" dirty="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EDBE00-311A-474D-BB20-B0F702B722A8}" type="slidenum">
              <a:rPr lang="en-GB"/>
              <a:pPr/>
              <a:t>17</a:t>
            </a:fld>
            <a:endParaRPr lang="en-GB" dirty="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84EB519-0FD0-4AAB-8551-20C93AE5450A}" type="slidenum">
              <a:rPr lang="en-GB"/>
              <a:pPr/>
              <a:t>18</a:t>
            </a:fld>
            <a:endParaRPr lang="en-GB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408FA88-12DA-448B-8A6B-1D0DF25864D4}" type="slidenum">
              <a:rPr lang="en-GB"/>
              <a:pPr/>
              <a:t>19</a:t>
            </a:fld>
            <a:endParaRPr lang="en-GB" dirty="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E544C6E-CE14-49C8-BF4F-B35E4988A665}" type="slidenum">
              <a:rPr lang="en-GB"/>
              <a:pPr/>
              <a:t>20</a:t>
            </a:fld>
            <a:endParaRPr lang="en-GB" dirty="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0F14111-1B6B-4F74-A6D2-661491EDE678}" type="slidenum">
              <a:rPr lang="en-GB"/>
              <a:pPr/>
              <a:t>21</a:t>
            </a:fld>
            <a:endParaRPr lang="en-GB" dirty="0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C523FBE-9279-4582-886C-E44B2125C06E}" type="slidenum">
              <a:rPr lang="en-GB"/>
              <a:pPr/>
              <a:t>22</a:t>
            </a:fld>
            <a:endParaRPr lang="en-GB" dirty="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469AB05-21AC-4F57-9B19-5005C0143D23}" type="slidenum">
              <a:rPr lang="en-GB"/>
              <a:pPr/>
              <a:t>23</a:t>
            </a:fld>
            <a:endParaRPr lang="en-GB" dirty="0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075184-0269-4A73-BC9C-357DC6180C77}" type="slidenum">
              <a:rPr lang="en-GB"/>
              <a:pPr/>
              <a:t>24</a:t>
            </a:fld>
            <a:endParaRPr lang="en-GB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485A73A-FCED-4FFB-9DBE-AAB3015AEB7B}" type="slidenum">
              <a:rPr lang="en-GB"/>
              <a:pPr/>
              <a:t>25</a:t>
            </a:fld>
            <a:endParaRPr lang="en-GB" dirty="0"/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30CA24-B353-4F69-A75C-DD75218B5D26}" type="slidenum">
              <a:rPr lang="en-GB"/>
              <a:pPr/>
              <a:t>26</a:t>
            </a:fld>
            <a:endParaRPr lang="en-GB" dirty="0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226525-E695-4274-B07C-CA4EAD9012C8}" type="slidenum">
              <a:rPr lang="en-GB"/>
              <a:pPr/>
              <a:t>27</a:t>
            </a:fld>
            <a:endParaRPr lang="en-GB" dirty="0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97E3E8-CBDE-4934-AE64-4711C6EF5755}" type="slidenum">
              <a:rPr lang="en-GB"/>
              <a:pPr/>
              <a:t>28</a:t>
            </a:fld>
            <a:endParaRPr lang="en-GB" dirty="0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DC9768-F5BC-402C-BC52-E9BBA2EAF4DC}" type="slidenum">
              <a:rPr lang="en-GB"/>
              <a:pPr/>
              <a:t>29</a:t>
            </a:fld>
            <a:endParaRPr lang="en-GB" dirty="0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15C670-68A3-4D8F-9C29-B99EE419DAF7}" type="slidenum">
              <a:rPr lang="en-GB"/>
              <a:pPr/>
              <a:t>30</a:t>
            </a:fld>
            <a:endParaRPr lang="en-GB" dirty="0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8782D0-5FAE-44AF-A502-A3B8DDA9BEF2}" type="slidenum">
              <a:rPr lang="en-GB"/>
              <a:pPr/>
              <a:t>31</a:t>
            </a:fld>
            <a:endParaRPr lang="en-GB" dirty="0"/>
          </a:p>
        </p:txBody>
      </p:sp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</p:spPr>
        <p:txBody>
          <a:bodyPr anchor="b" anchorCtr="1"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7172" name="Freeform 4"/>
          <p:cNvSpPr>
            <a:spLocks/>
          </p:cNvSpPr>
          <p:nvPr/>
        </p:nvSpPr>
        <p:spPr bwMode="auto">
          <a:xfrm>
            <a:off x="285750" y="2803525"/>
            <a:ext cx="1588" cy="3035300"/>
          </a:xfrm>
          <a:custGeom>
            <a:avLst/>
            <a:gdLst>
              <a:gd name="T0" fmla="*/ 0 h 1912"/>
              <a:gd name="T1" fmla="*/ 6 h 1912"/>
              <a:gd name="T2" fmla="*/ 6 h 1912"/>
              <a:gd name="T3" fmla="*/ 60 h 1912"/>
              <a:gd name="T4" fmla="*/ 1912 h 1912"/>
              <a:gd name="T5" fmla="*/ 1912 h 1912"/>
              <a:gd name="T6" fmla="*/ 0 h 1912"/>
              <a:gd name="T7" fmla="*/ 0 h 1912"/>
            </a:gdLst>
            <a:ahLst/>
            <a:cxnLst>
              <a:cxn ang="0">
                <a:pos x="0" y="T0"/>
              </a:cxn>
              <a:cxn ang="0">
                <a:pos x="0" y="T1"/>
              </a:cxn>
              <a:cxn ang="0">
                <a:pos x="0" y="T2"/>
              </a:cxn>
              <a:cxn ang="0">
                <a:pos x="0" y="T3"/>
              </a:cxn>
              <a:cxn ang="0">
                <a:pos x="0" y="T4"/>
              </a:cxn>
              <a:cxn ang="0">
                <a:pos x="0" y="T5"/>
              </a:cxn>
              <a:cxn ang="0">
                <a:pos x="0" y="T6"/>
              </a:cxn>
              <a:cxn ang="0">
                <a:pos x="0" y="T7"/>
              </a:cxn>
            </a:cxnLst>
            <a:rect l="0" t="0" r="r" b="b"/>
            <a:pathLst>
              <a:path h="1912">
                <a:moveTo>
                  <a:pt x="0" y="0"/>
                </a:moveTo>
                <a:lnTo>
                  <a:pt x="0" y="6"/>
                </a:ln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191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5E93A2AB-C004-45D5-B79E-F3415F6EEFDC}" type="slidenum">
              <a:rPr lang="en-GB"/>
              <a:pPr/>
              <a:t>‹#›</a:t>
            </a:fld>
            <a:endParaRPr lang="en-GB" dirty="0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B82BC-DAD1-4541-99FE-DB11ED0106A7}" type="slidenum">
              <a:rPr lang="en-GB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DDA4FE-6985-4B47-A892-901F6EDB954E}" type="slidenum">
              <a:rPr lang="en-GB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E0579B-50DD-4C55-88D0-C7841403CED2}" type="slidenum">
              <a:rPr lang="en-GB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0E7238-8986-4107-8DD2-5FF921F4B652}" type="slidenum">
              <a:rPr lang="en-GB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A0184B-66F1-4EFD-9353-030C9A60E608}" type="slidenum">
              <a:rPr lang="en-GB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0B9AD3-7B27-47F5-9BFF-F8E043BF7F30}" type="slidenum">
              <a:rPr lang="en-GB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351038-E651-41D6-80E9-758DFE504ABE}" type="slidenum">
              <a:rPr lang="en-GB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BBC7E5-730A-44A3-9E69-E9B0C1346332}" type="slidenum">
              <a:rPr lang="en-GB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FB440E-9273-49F7-9412-F03ED884B5B1}" type="slidenum">
              <a:rPr lang="en-GB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19800" cy="57277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26D0B8-CC8A-4E5C-9E5F-B167E1926374}" type="slidenum">
              <a:rPr lang="en-GB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endParaRPr lang="en-GB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endParaRPr lang="en-GB" dirty="0"/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fld id="{DA48F184-656A-4363-967E-49B565EC955F}" type="slidenum">
              <a:rPr lang="en-GB"/>
              <a:pPr/>
              <a:t>‹#›</a:t>
            </a:fld>
            <a:endParaRPr lang="en-GB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Tahoma" charset="0"/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Tahoma" charset="0"/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v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hyperlink" Target="http://www.cochrane.co.uk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Lecture 5</a:t>
            </a:r>
            <a:endParaRPr lang="en-GB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History of Medicine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get diseases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 us all think of reasons why we get diseases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medicine?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It can simply be defined as the art of science and healing</a:t>
            </a:r>
          </a:p>
          <a:p>
            <a:r>
              <a:rPr lang="en-GB" sz="2800" dirty="0"/>
              <a:t>It covers a variety of health care practices that can maintain and restore health by the prevention and treatment of illness</a:t>
            </a:r>
          </a:p>
          <a:p>
            <a:r>
              <a:rPr lang="en-GB" sz="2800" dirty="0"/>
              <a:t>In modern times there is great emphasis on prevention – some examples are obesity, diabetes, heart disease – anyone think of any others?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medicine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Uses a wide variety of applications – health science, biomedical research and new technologies to diagnose and treat – this can include drugs and surgical interventions and other therapy such as radiotherapy or diet.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history of medicine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In most cultures there have been so called healers or medicine men!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Early records have shown this from many cultures – Chinese medicine, Greek – Hippocrates has been labelled the father of medicine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In western cultures it is thought that the black death in 14</a:t>
            </a:r>
            <a:r>
              <a:rPr lang="en-GB" sz="2400" baseline="30000" dirty="0"/>
              <a:t>th</a:t>
            </a:r>
            <a:r>
              <a:rPr lang="en-GB" sz="2400" dirty="0"/>
              <a:t> and 15</a:t>
            </a:r>
            <a:r>
              <a:rPr lang="en-GB" sz="2400" baseline="30000" dirty="0"/>
              <a:t>th</a:t>
            </a:r>
            <a:r>
              <a:rPr lang="en-GB" sz="2400" dirty="0"/>
              <a:t> century made the experts look at medical practices.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But is wasn’t until the late 1880s when break </a:t>
            </a:r>
            <a:r>
              <a:rPr lang="en-GB" sz="2400" dirty="0" smtClean="0"/>
              <a:t>through </a:t>
            </a:r>
            <a:r>
              <a:rPr lang="en-GB" sz="2400" dirty="0"/>
              <a:t>were made by the discover of bacteria and antibiotics around 1900 that practices changed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history of medicine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Modern biomedical research began to replace medical practices based on herbalism and other practices based on blood letting.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As science developed then medicine began to be more reliant on medicines 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Huge developments took place in drug therapy have taken place although many have been developed from plants – </a:t>
            </a:r>
            <a:r>
              <a:rPr lang="en-GB" sz="2400" dirty="0" smtClean="0"/>
              <a:t>digoxin, aspirin etc.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This has also resulted in new drug development- antibiotics developed from azo dyes.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In this century it is a global industry that some feel has taken over all aspects of medicine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Major milestones in medicine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A few dates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2600 bc -  the Egyptian Imhotep describes 200 diseases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1010 Avicenna writes a book of healing and the canon of medicine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1747 – James Lind claims citrus fruits prevent scurvy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1842 – the first anaesthetic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1945 – first flu vaccine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1992 – the first vaccine for hep 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 dirty="0"/>
              <a:t>There are too many to mention!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based medicine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800" dirty="0"/>
              <a:t>There has been a move over recent years to evidence based medicine.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Ebm is the process of systemically reviewing, appraising and using clinical research to aid the delivery of optimum clinical care to patients.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It looks at all the evidence by reviewing research, produces guidelines, implements care and audits outcomes.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This has resulted in the setup of national guidelines from NICE – national institute for clinical excellence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Cochrane library and collaboration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www.cochrane.co.uk</a:t>
            </a:r>
            <a:endParaRPr lang="en-GB" dirty="0"/>
          </a:p>
          <a:p>
            <a:r>
              <a:rPr lang="en-GB" dirty="0"/>
              <a:t>Produces systemic reviews of evidence for a particular topic – diabetes </a:t>
            </a:r>
            <a:r>
              <a:rPr lang="en-GB" dirty="0" smtClean="0"/>
              <a:t>etc.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based medicine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 there a dilemma – some clinical practices may not have much evidence yet in practice may work </a:t>
            </a:r>
          </a:p>
          <a:p>
            <a:r>
              <a:rPr lang="en-GB" dirty="0"/>
              <a:t>There is also a dilemma in alternative therapies as there is little evidence for their effectiveness.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Clinical practice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1800" dirty="0"/>
              <a:t>Doctors assess patients in order to determine a problem and the interaction between a doctor and patient is very important.</a:t>
            </a:r>
          </a:p>
          <a:p>
            <a:pPr>
              <a:lnSpc>
                <a:spcPct val="80000"/>
              </a:lnSpc>
            </a:pPr>
            <a:r>
              <a:rPr lang="en-GB" sz="1800" dirty="0"/>
              <a:t>A medical interview will include</a:t>
            </a:r>
          </a:p>
          <a:p>
            <a:pPr>
              <a:lnSpc>
                <a:spcPct val="80000"/>
              </a:lnSpc>
            </a:pPr>
            <a:r>
              <a:rPr lang="en-GB" sz="1800" dirty="0"/>
              <a:t>The complaint – what is wrong ,allowing patients to talk</a:t>
            </a:r>
          </a:p>
          <a:p>
            <a:pPr>
              <a:lnSpc>
                <a:spcPct val="80000"/>
              </a:lnSpc>
            </a:pPr>
            <a:r>
              <a:rPr lang="en-GB" sz="1800" dirty="0"/>
              <a:t>History of illness or complaint</a:t>
            </a:r>
          </a:p>
          <a:p>
            <a:pPr>
              <a:lnSpc>
                <a:spcPct val="80000"/>
              </a:lnSpc>
            </a:pPr>
            <a:r>
              <a:rPr lang="en-GB" sz="1800" dirty="0"/>
              <a:t>Lifestyle – occupation, activity </a:t>
            </a:r>
            <a:r>
              <a:rPr lang="en-GB" sz="1800" dirty="0" smtClean="0"/>
              <a:t>etc.</a:t>
            </a:r>
            <a:endParaRPr lang="en-GB" sz="1800" dirty="0"/>
          </a:p>
          <a:p>
            <a:pPr>
              <a:lnSpc>
                <a:spcPct val="80000"/>
              </a:lnSpc>
            </a:pPr>
            <a:r>
              <a:rPr lang="en-GB" sz="1800" dirty="0"/>
              <a:t>Medication including any allergies</a:t>
            </a:r>
          </a:p>
          <a:p>
            <a:pPr>
              <a:lnSpc>
                <a:spcPct val="80000"/>
              </a:lnSpc>
            </a:pPr>
            <a:r>
              <a:rPr lang="en-GB" sz="1800" dirty="0"/>
              <a:t>Past medical history</a:t>
            </a:r>
          </a:p>
          <a:p>
            <a:pPr>
              <a:lnSpc>
                <a:spcPct val="80000"/>
              </a:lnSpc>
            </a:pPr>
            <a:r>
              <a:rPr lang="en-GB" sz="1800" dirty="0"/>
              <a:t>Social history – DOB, where you live, smoking, alcohol, exercise</a:t>
            </a:r>
          </a:p>
          <a:p>
            <a:pPr>
              <a:lnSpc>
                <a:spcPct val="80000"/>
              </a:lnSpc>
            </a:pPr>
            <a:r>
              <a:rPr lang="en-GB" sz="1800" dirty="0"/>
              <a:t>Family history – diseases in the family</a:t>
            </a:r>
          </a:p>
          <a:p>
            <a:pPr>
              <a:lnSpc>
                <a:spcPct val="80000"/>
              </a:lnSpc>
            </a:pPr>
            <a:r>
              <a:rPr lang="en-GB" sz="1800" dirty="0"/>
              <a:t>Review of symptoms</a:t>
            </a:r>
          </a:p>
          <a:p>
            <a:pPr>
              <a:lnSpc>
                <a:spcPct val="80000"/>
              </a:lnSpc>
            </a:pPr>
            <a:r>
              <a:rPr lang="en-GB" sz="1800" dirty="0"/>
              <a:t>Medical examination, - touch, feel, sight </a:t>
            </a:r>
            <a:r>
              <a:rPr lang="en-GB" sz="1800" dirty="0" smtClean="0"/>
              <a:t>etc., </a:t>
            </a:r>
            <a:r>
              <a:rPr lang="en-GB" sz="1800" dirty="0"/>
              <a:t>blood tests, x-rays, ecg </a:t>
            </a:r>
            <a:r>
              <a:rPr lang="en-GB" sz="1800" dirty="0" smtClean="0"/>
              <a:t>etc.</a:t>
            </a:r>
            <a:endParaRPr lang="en-GB" sz="1800" dirty="0"/>
          </a:p>
          <a:p>
            <a:pPr>
              <a:lnSpc>
                <a:spcPct val="80000"/>
              </a:lnSpc>
            </a:pPr>
            <a:r>
              <a:rPr lang="en-GB" sz="1800" dirty="0"/>
              <a:t>Vital signs – bp , heart rate </a:t>
            </a:r>
            <a:r>
              <a:rPr lang="en-GB" sz="1800" dirty="0" smtClean="0"/>
              <a:t>etc.</a:t>
            </a:r>
            <a:endParaRPr lang="en-GB" sz="1800" dirty="0"/>
          </a:p>
          <a:p>
            <a:pPr>
              <a:lnSpc>
                <a:spcPct val="80000"/>
              </a:lnSpc>
            </a:pPr>
            <a:r>
              <a:rPr lang="en-GB" sz="1800" dirty="0"/>
              <a:t>Anthropometrics – wt , ht </a:t>
            </a:r>
            <a:r>
              <a:rPr lang="en-GB" sz="1800" dirty="0" smtClean="0"/>
              <a:t>etc.</a:t>
            </a:r>
            <a:endParaRPr lang="en-GB" sz="1800" dirty="0"/>
          </a:p>
          <a:p>
            <a:pPr>
              <a:lnSpc>
                <a:spcPct val="80000"/>
              </a:lnSpc>
            </a:pPr>
            <a:endParaRPr lang="en-GB" sz="1800" dirty="0"/>
          </a:p>
          <a:p>
            <a:pPr>
              <a:lnSpc>
                <a:spcPct val="80000"/>
              </a:lnSpc>
            </a:pPr>
            <a:endParaRPr lang="en-GB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Clinical practice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this leads to diagnosis</a:t>
            </a:r>
          </a:p>
          <a:p>
            <a:r>
              <a:rPr lang="en-GB" dirty="0"/>
              <a:t>Treatment and follow up</a:t>
            </a:r>
          </a:p>
          <a:p>
            <a:r>
              <a:rPr lang="en-GB" dirty="0"/>
              <a:t>An example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care systems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Varies from country to country</a:t>
            </a:r>
          </a:p>
          <a:p>
            <a:r>
              <a:rPr lang="en-GB" dirty="0"/>
              <a:t>May be a mix of public and private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In the uk we have 3 types of health care delivery systems:-</a:t>
            </a:r>
          </a:p>
          <a:p>
            <a:r>
              <a:rPr lang="en-GB" sz="2800" dirty="0"/>
              <a:t>Primary – first line of contact delivered by GPS, Practice nurses </a:t>
            </a:r>
            <a:r>
              <a:rPr lang="en-GB" sz="2800" dirty="0" smtClean="0"/>
              <a:t>etc. </a:t>
            </a:r>
            <a:r>
              <a:rPr lang="en-GB" sz="2800" dirty="0"/>
              <a:t>– mainly at the Gp surgery, pts home or nursing home. This mainly involves acute conditions and prob between 80-90% can be treated by the GP. This may also include some preventative work or chronic disease clinics like asthma , diabetes etc</a:t>
            </a:r>
          </a:p>
          <a:p>
            <a:pPr>
              <a:buFontTx/>
              <a:buNone/>
            </a:pPr>
            <a:endParaRPr lang="en-GB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continues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Secondary – provided by medical specialists mainly in specialist centres / hospitals. This will include surgery , delivery of babies, specialist labs and xray services  etc.</a:t>
            </a:r>
          </a:p>
          <a:p>
            <a:r>
              <a:rPr lang="en-GB" dirty="0"/>
              <a:t>Some patients may also have shared care between the two – diabetes , paediatrics </a:t>
            </a:r>
            <a:r>
              <a:rPr lang="en-GB" dirty="0" smtClean="0"/>
              <a:t>etc.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- CONTINUED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Tertiary – specialist units such as radiotherapy centre, burns units etc.</a:t>
            </a:r>
          </a:p>
          <a:p>
            <a:r>
              <a:rPr lang="en-GB" dirty="0"/>
              <a:t>T</a:t>
            </a:r>
            <a:r>
              <a:rPr lang="en-GB" dirty="0" smtClean="0"/>
              <a:t>hey </a:t>
            </a:r>
            <a:r>
              <a:rPr lang="en-GB" dirty="0"/>
              <a:t>generally provide services that a local hospital does not – Velindre Hospital Unit or the burns unit at Singleton.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together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Medical practitioners do not work in isolation and generally work in a team .</a:t>
            </a:r>
          </a:p>
          <a:p>
            <a:r>
              <a:rPr lang="en-GB" sz="2800" dirty="0"/>
              <a:t>An example – the GP may diagnose a new diabetic , order tests and then refer to the practice nurse for diabetes education. In turn he / she may refer to the Dietitian, physio. Podiatrist and to secondary care diabetes clinics. </a:t>
            </a:r>
          </a:p>
          <a:p>
            <a:r>
              <a:rPr lang="en-GB" sz="2800" dirty="0"/>
              <a:t>So even in general practices a number of other practitioners may be involved with one pt.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practitioners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Think about all the other staff that could be involved in a patients treatment, investigation and follow up care!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Staff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Doctors, nurses, health care assistants</a:t>
            </a:r>
          </a:p>
          <a:p>
            <a:pPr>
              <a:lnSpc>
                <a:spcPct val="90000"/>
              </a:lnSpc>
            </a:pPr>
            <a:r>
              <a:rPr lang="en-GB" dirty="0"/>
              <a:t>Prof allied to medicine – physio, Dietitians, Occ therapists, radiographers, speech therapists, pharmacists, art therapists </a:t>
            </a:r>
            <a:r>
              <a:rPr lang="en-GB" dirty="0" smtClean="0"/>
              <a:t>etc.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Lab scientists, bioengineers, engineers</a:t>
            </a:r>
          </a:p>
          <a:p>
            <a:pPr>
              <a:lnSpc>
                <a:spcPct val="90000"/>
              </a:lnSpc>
            </a:pPr>
            <a:r>
              <a:rPr lang="en-GB" dirty="0"/>
              <a:t>Dentists</a:t>
            </a:r>
          </a:p>
          <a:p>
            <a:pPr>
              <a:lnSpc>
                <a:spcPct val="90000"/>
              </a:lnSpc>
            </a:pPr>
            <a:r>
              <a:rPr lang="en-GB" dirty="0"/>
              <a:t>Paramedics, other technicians – lungs, ecg</a:t>
            </a:r>
          </a:p>
          <a:p>
            <a:pPr>
              <a:lnSpc>
                <a:spcPct val="90000"/>
              </a:lnSpc>
            </a:pPr>
            <a:r>
              <a:rPr lang="en-GB" dirty="0"/>
              <a:t>Catering staff and cleaners 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training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staff have a basic qualification – doctor 5 year degree, physio 3 year degree and have to register with a professional body.</a:t>
            </a:r>
          </a:p>
          <a:p>
            <a:r>
              <a:rPr lang="en-GB" dirty="0"/>
              <a:t>They have to register yearly and continue with professional development 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sciences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Anatomy – study of physical structure of the body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Biochemistry – study of the chemical processes within the body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Cytology – study of individual cells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Epidemiology – the study of the demographics of the disease process, not just related to epidemics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Genetics – the study of genes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Immunology - - study of the immune system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Medical physics - - application of physics in medicine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Microbiology – the study of microbes , virus </a:t>
            </a:r>
            <a:r>
              <a:rPr lang="en-GB" sz="2400" dirty="0" smtClean="0"/>
              <a:t>etc.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Neuro science – related to the nervous system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sciences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Pathology – the study of disease cause, progression and treatment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Pharmacology - - study of drugs and their actions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Physiology – study of the function of the body and the underlying regulation of normal body functions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Toxicology – the study of the hazardous effects of poisons and drugs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Nutritional science – the study of food in relation to optimal health.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Specialities in medicine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Surgery</a:t>
            </a:r>
          </a:p>
          <a:p>
            <a:r>
              <a:rPr lang="en-GB" sz="2800" dirty="0"/>
              <a:t>General medicine</a:t>
            </a:r>
          </a:p>
          <a:p>
            <a:r>
              <a:rPr lang="en-GB" sz="2800" dirty="0"/>
              <a:t>Paediatrics</a:t>
            </a:r>
          </a:p>
          <a:p>
            <a:r>
              <a:rPr lang="en-GB" sz="2800" dirty="0"/>
              <a:t>Itu </a:t>
            </a:r>
          </a:p>
          <a:p>
            <a:r>
              <a:rPr lang="en-GB" sz="2800" dirty="0"/>
              <a:t>Orthopaedics and trauma</a:t>
            </a:r>
          </a:p>
          <a:p>
            <a:r>
              <a:rPr lang="en-GB" sz="2800" dirty="0"/>
              <a:t>Ent</a:t>
            </a:r>
          </a:p>
          <a:p>
            <a:r>
              <a:rPr lang="en-GB" sz="2800" dirty="0"/>
              <a:t>Care of the elderly</a:t>
            </a:r>
          </a:p>
          <a:p>
            <a:r>
              <a:rPr lang="en-GB" sz="2800" dirty="0"/>
              <a:t>The list is endless!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Very important for patient care – primary care need to speak to secondary care </a:t>
            </a:r>
            <a:r>
              <a:rPr lang="en-GB" dirty="0" smtClean="0"/>
              <a:t>etc.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Patient communication – lack of it often leads to complaints</a:t>
            </a:r>
          </a:p>
          <a:p>
            <a:pPr>
              <a:lnSpc>
                <a:spcPct val="90000"/>
              </a:lnSpc>
            </a:pPr>
            <a:r>
              <a:rPr lang="en-GB" dirty="0"/>
              <a:t>Patient records - standards</a:t>
            </a:r>
          </a:p>
          <a:p>
            <a:pPr>
              <a:lnSpc>
                <a:spcPct val="90000"/>
              </a:lnSpc>
            </a:pPr>
            <a:r>
              <a:rPr lang="en-GB" dirty="0"/>
              <a:t>Professional standards for all staff</a:t>
            </a:r>
          </a:p>
          <a:p>
            <a:pPr>
              <a:lnSpc>
                <a:spcPct val="90000"/>
              </a:lnSpc>
            </a:pPr>
            <a:r>
              <a:rPr lang="en-GB" dirty="0"/>
              <a:t>Procedures and protocols – local, national, NICE. 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medicine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It is an evolving science that never sits still</a:t>
            </a:r>
          </a:p>
          <a:p>
            <a:r>
              <a:rPr lang="en-GB" sz="2800" dirty="0"/>
              <a:t>Research is going on everywhere and medical break throughs mean people are living longer and have better outcomes</a:t>
            </a:r>
          </a:p>
          <a:p>
            <a:r>
              <a:rPr lang="en-GB" sz="2800" dirty="0"/>
              <a:t>A example is the role of medicine in foetal care and the outcomes for babies born to early , diabetic treatment, treatment of Parkinson's with brain surgery, spinal injuries and the list goes on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prevention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We know how to treat major illness when it occurs but prevention is as important.</a:t>
            </a:r>
          </a:p>
          <a:p>
            <a:pPr>
              <a:lnSpc>
                <a:spcPct val="90000"/>
              </a:lnSpc>
            </a:pPr>
            <a:r>
              <a:rPr lang="en-GB" dirty="0"/>
              <a:t>We know we could save long term chronic illness by diet, smoking cessation, alcohol reduction, drugs </a:t>
            </a:r>
            <a:r>
              <a:rPr lang="en-GB" dirty="0" smtClean="0"/>
              <a:t>etc.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Also turning attention to preventing and curing chronic illness with gene therapy – cystic fibrosis, ms, </a:t>
            </a:r>
            <a:r>
              <a:rPr lang="en-GB" dirty="0" smtClean="0"/>
              <a:t>Huntingdon's </a:t>
            </a:r>
            <a:r>
              <a:rPr lang="en-GB" dirty="0"/>
              <a:t>chorea </a:t>
            </a:r>
            <a:r>
              <a:rPr lang="en-GB" dirty="0" smtClean="0"/>
              <a:t>etc. 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Medicine - alternatives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People have always been interested in alternatives </a:t>
            </a:r>
          </a:p>
          <a:p>
            <a:r>
              <a:rPr lang="en-GB" dirty="0"/>
              <a:t>Often no proven research to back it up</a:t>
            </a:r>
          </a:p>
          <a:p>
            <a:r>
              <a:rPr lang="en-GB" dirty="0"/>
              <a:t>Types – acupuncture, herbal medicine , alternative diets , wonder cures</a:t>
            </a:r>
          </a:p>
          <a:p>
            <a:r>
              <a:rPr lang="en-GB" dirty="0"/>
              <a:t>No regulation in this industry.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Medicine is an exciting profession that draws in other professionals</a:t>
            </a:r>
          </a:p>
          <a:p>
            <a:r>
              <a:rPr lang="en-GB" sz="2800" dirty="0"/>
              <a:t>It has extended our life span and often quality of life </a:t>
            </a:r>
          </a:p>
          <a:p>
            <a:r>
              <a:rPr lang="en-GB" sz="2800" dirty="0"/>
              <a:t>There is still a lot to learn.</a:t>
            </a:r>
          </a:p>
          <a:p>
            <a:r>
              <a:rPr lang="en-GB" sz="2800" dirty="0"/>
              <a:t>Suggestion – to read up on medical break throughs in history and see how fast the profession has grown in the last 100 years.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case study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Pt A attends gp complaining of thirst, tired all the time , wt loss, chest pain</a:t>
            </a:r>
          </a:p>
          <a:p>
            <a:r>
              <a:rPr lang="en-GB" dirty="0"/>
              <a:t>Gp orders blood tests, general examination, ht,  wt, ecg</a:t>
            </a:r>
          </a:p>
          <a:p>
            <a:r>
              <a:rPr lang="en-GB" dirty="0"/>
              <a:t>General findings – pt is overwt, high blood sugars, no exercise, raised cholesterol.</a:t>
            </a:r>
          </a:p>
          <a:p>
            <a:r>
              <a:rPr lang="en-GB" dirty="0"/>
              <a:t>Diagnosis – type 2 diabetes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Treatment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Refer to practice nurse for follow up bloods and education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Refer to Dietitian for dietary advice – she continues follow up monthly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Refer to cardiologist re chest pain – no problem he advices wt loss – he did an exercise stress test but feels chest pain is wt related.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Seen in gp diabetic clinic every 3 months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Main aim is to control blood sugars and maintain wt loss.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Will need life long follow up 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Medicine has grown and is constantly changing</a:t>
            </a:r>
          </a:p>
          <a:p>
            <a:r>
              <a:rPr lang="en-GB" dirty="0"/>
              <a:t>Cost is an issue</a:t>
            </a:r>
          </a:p>
          <a:p>
            <a:r>
              <a:rPr lang="en-GB" dirty="0"/>
              <a:t>There is a move to prevention as chronic disease is costing us too much</a:t>
            </a:r>
            <a:r>
              <a:rPr lang="en-GB" dirty="0" smtClean="0"/>
              <a:t>!</a:t>
            </a:r>
          </a:p>
          <a:p>
            <a:r>
              <a:rPr lang="en-GB" dirty="0" smtClean="0"/>
              <a:t>College of Medicine list of 40 treatments not worth doing!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cean">
  <a:themeElements>
    <a:clrScheme name="Ocean 1">
      <a:dk1>
        <a:srgbClr val="010199"/>
      </a:dk1>
      <a:lt1>
        <a:srgbClr val="FFFFFF"/>
      </a:lt1>
      <a:dk2>
        <a:srgbClr val="000099"/>
      </a:dk2>
      <a:lt2>
        <a:srgbClr val="FFFFFF"/>
      </a:lt2>
      <a:accent1>
        <a:srgbClr val="33CCCC"/>
      </a:accent1>
      <a:accent2>
        <a:srgbClr val="00C600"/>
      </a:accent2>
      <a:accent3>
        <a:srgbClr val="AAAACA"/>
      </a:accent3>
      <a:accent4>
        <a:srgbClr val="DADADA"/>
      </a:accent4>
      <a:accent5>
        <a:srgbClr val="ADE2E2"/>
      </a:accent5>
      <a:accent6>
        <a:srgbClr val="00B300"/>
      </a:accent6>
      <a:hlink>
        <a:srgbClr val="FFCC00"/>
      </a:hlink>
      <a:folHlink>
        <a:srgbClr val="6699FF"/>
      </a:folHlink>
    </a:clrScheme>
    <a:fontScheme name="Ocean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cean 1">
        <a:dk1>
          <a:srgbClr val="010199"/>
        </a:dk1>
        <a:lt1>
          <a:srgbClr val="FFFFFF"/>
        </a:lt1>
        <a:dk2>
          <a:srgbClr val="0000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ADADA"/>
        </a:accent4>
        <a:accent5>
          <a:srgbClr val="ADE2E2"/>
        </a:accent5>
        <a:accent6>
          <a:srgbClr val="00B300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2">
        <a:dk1>
          <a:srgbClr val="000066"/>
        </a:dk1>
        <a:lt1>
          <a:srgbClr val="FFFFFF"/>
        </a:lt1>
        <a:dk2>
          <a:srgbClr val="5D93FF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ADADA"/>
        </a:accent4>
        <a:accent5>
          <a:srgbClr val="B8B8FF"/>
        </a:accent5>
        <a:accent6>
          <a:srgbClr val="8A8AE7"/>
        </a:accent6>
        <a:hlink>
          <a:srgbClr val="FF33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3">
        <a:dk1>
          <a:srgbClr val="000000"/>
        </a:dk1>
        <a:lt1>
          <a:srgbClr val="FFFFFF"/>
        </a:lt1>
        <a:dk2>
          <a:srgbClr val="572E88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B4ADC3"/>
        </a:accent3>
        <a:accent4>
          <a:srgbClr val="DADADA"/>
        </a:accent4>
        <a:accent5>
          <a:srgbClr val="FFB8AA"/>
        </a:accent5>
        <a:accent6>
          <a:srgbClr val="E7B900"/>
        </a:accent6>
        <a:hlink>
          <a:srgbClr val="33CCCC"/>
        </a:hlink>
        <a:folHlink>
          <a:srgbClr val="36CC6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4">
        <a:dk1>
          <a:srgbClr val="003366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B8B8CA"/>
        </a:accent3>
        <a:accent4>
          <a:srgbClr val="DADADA"/>
        </a:accent4>
        <a:accent5>
          <a:srgbClr val="CAB8FF"/>
        </a:accent5>
        <a:accent6>
          <a:srgbClr val="00B95C"/>
        </a:accent6>
        <a:hlink>
          <a:srgbClr val="65C8FF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5">
        <a:dk1>
          <a:srgbClr val="000000"/>
        </a:dk1>
        <a:lt1>
          <a:srgbClr val="FFFFFF"/>
        </a:lt1>
        <a:dk2>
          <a:srgbClr val="3366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ADB8AA"/>
        </a:accent3>
        <a:accent4>
          <a:srgbClr val="DADADA"/>
        </a:accent4>
        <a:accent5>
          <a:srgbClr val="D8DFAD"/>
        </a:accent5>
        <a:accent6>
          <a:srgbClr val="B9B9E7"/>
        </a:accent6>
        <a:hlink>
          <a:srgbClr val="FFFFC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6">
        <a:dk1>
          <a:srgbClr val="000000"/>
        </a:dk1>
        <a:lt1>
          <a:srgbClr val="FFFFFF"/>
        </a:lt1>
        <a:dk2>
          <a:srgbClr val="006B8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AABAC0"/>
        </a:accent3>
        <a:accent4>
          <a:srgbClr val="DADADA"/>
        </a:accent4>
        <a:accent5>
          <a:srgbClr val="BBC2AA"/>
        </a:accent5>
        <a:accent6>
          <a:srgbClr val="C4CD7B"/>
        </a:accent6>
        <a:hlink>
          <a:srgbClr val="00CC00"/>
        </a:hlink>
        <a:folHlink>
          <a:srgbClr val="C0FF7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7">
        <a:dk1>
          <a:srgbClr val="5F5F5F"/>
        </a:dk1>
        <a:lt1>
          <a:srgbClr val="FFFFFF"/>
        </a:lt1>
        <a:dk2>
          <a:srgbClr val="FF6600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FFB8AA"/>
        </a:accent3>
        <a:accent4>
          <a:srgbClr val="DADADA"/>
        </a:accent4>
        <a:accent5>
          <a:srgbClr val="E2B8AA"/>
        </a:accent5>
        <a:accent6>
          <a:srgbClr val="E75C00"/>
        </a:accent6>
        <a:hlink>
          <a:srgbClr val="FFFF99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cean 8">
        <a:dk1>
          <a:srgbClr val="000000"/>
        </a:dk1>
        <a:lt1>
          <a:srgbClr val="FFFFFF"/>
        </a:lt1>
        <a:dk2>
          <a:srgbClr val="FFBA2F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ADADA"/>
        </a:accent4>
        <a:accent5>
          <a:srgbClr val="FFB8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Ocean</Template>
  <TotalTime>453</TotalTime>
  <Words>1624</Words>
  <Application>Microsoft Macintosh PowerPoint</Application>
  <PresentationFormat>On-screen Show (4:3)</PresentationFormat>
  <Paragraphs>185</Paragraphs>
  <Slides>31</Slides>
  <Notes>31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Ocean</vt:lpstr>
      <vt:lpstr>Lecture 5</vt:lpstr>
      <vt:lpstr>Why do we get diseases</vt:lpstr>
      <vt:lpstr>What is medicine?</vt:lpstr>
      <vt:lpstr>Modern medicine</vt:lpstr>
      <vt:lpstr>The history of medicine</vt:lpstr>
      <vt:lpstr>The history of medicine</vt:lpstr>
      <vt:lpstr>Major milestones in medicine</vt:lpstr>
      <vt:lpstr>Evidence based medicine</vt:lpstr>
      <vt:lpstr>Cochrane library and collaboration</vt:lpstr>
      <vt:lpstr>Evidence based medicine</vt:lpstr>
      <vt:lpstr>Clinical practice</vt:lpstr>
      <vt:lpstr>Clinical practice</vt:lpstr>
      <vt:lpstr>Health care systems</vt:lpstr>
      <vt:lpstr>Types </vt:lpstr>
      <vt:lpstr>Types continues</vt:lpstr>
      <vt:lpstr>TYPES - CONTINUED</vt:lpstr>
      <vt:lpstr>Working together</vt:lpstr>
      <vt:lpstr>Other practitioners</vt:lpstr>
      <vt:lpstr>Staff</vt:lpstr>
      <vt:lpstr>training</vt:lpstr>
      <vt:lpstr>Basic sciences</vt:lpstr>
      <vt:lpstr>Basic sciences</vt:lpstr>
      <vt:lpstr>Specialities in medicine</vt:lpstr>
      <vt:lpstr>communication</vt:lpstr>
      <vt:lpstr>medicine</vt:lpstr>
      <vt:lpstr>prevention</vt:lpstr>
      <vt:lpstr>Medicine - alternatives</vt:lpstr>
      <vt:lpstr>conclusion</vt:lpstr>
      <vt:lpstr>A case study</vt:lpstr>
      <vt:lpstr>Treatment </vt:lpstr>
      <vt:lpstr>conclusion</vt:lpstr>
    </vt:vector>
  </TitlesOfParts>
  <Company>SPORTS DIETITIAN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 Cashin</dc:title>
  <dc:creator>CHRIS CASHIN</dc:creator>
  <cp:lastModifiedBy>Chris Cashin</cp:lastModifiedBy>
  <cp:revision>15</cp:revision>
  <dcterms:created xsi:type="dcterms:W3CDTF">2009-03-29T17:57:00Z</dcterms:created>
  <dcterms:modified xsi:type="dcterms:W3CDTF">2016-11-15T20:09:43Z</dcterms:modified>
</cp:coreProperties>
</file>