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notesMasterIdLst>
    <p:notesMasterId r:id="rId17"/>
  </p:notesMasterIdLst>
  <p:sldIdLst>
    <p:sldId id="256" r:id="rId5"/>
    <p:sldId id="297" r:id="rId6"/>
    <p:sldId id="298" r:id="rId7"/>
    <p:sldId id="263" r:id="rId8"/>
    <p:sldId id="261" r:id="rId9"/>
    <p:sldId id="262" r:id="rId10"/>
    <p:sldId id="301" r:id="rId11"/>
    <p:sldId id="283" r:id="rId12"/>
    <p:sldId id="284" r:id="rId13"/>
    <p:sldId id="285" r:id="rId14"/>
    <p:sldId id="280" r:id="rId15"/>
    <p:sldId id="30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F2C968B-900B-DDDD-3C6B-DD95BF512026}" name="James Beard (1901671)" initials="J(" userId="S::1901671@student.uwtsd.ac.uk::db43d6fa-143c-49fa-8b7b-fef1a68c3d6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C94DE"/>
    <a:srgbClr val="2CA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E75CAE-98B5-C88C-8035-42617A321087}" v="56" dt="2022-01-10T13:45:12.579"/>
    <p1510:client id="{68624A1E-016B-4312-968C-5D417FB51C26}" v="2876" dt="2022-01-10T11:26:15.087"/>
    <p1510:client id="{76030656-7C4E-4593-A9AB-53CF28638A8D}" v="5" dt="2022-01-09T19:51:59.345"/>
    <p1510:client id="{94B0EED4-77CE-D4FF-75E3-A1F061CF4C3B}" v="1" dt="2022-01-10T13:31:11.163"/>
    <p1510:client id="{B247E32D-62DF-09B4-0F3C-B2743CEED951}" v="40" dt="2022-01-10T14:27:43.927"/>
    <p1510:client id="{CA629FAD-7A8C-0114-34CC-33AEF112703F}" v="1" dt="2022-01-10T11:18:16.015"/>
    <p1510:client id="{DF1248B8-CB35-4235-A540-2A40A9AD7D9C}" v="32" dt="2022-01-10T11:09:31.3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462708-BCDE-4CF3-A330-367CACEC4E66}" type="doc">
      <dgm:prSet loTypeId="urn:microsoft.com/office/officeart/2005/8/layout/chevron1" loCatId="process" qsTypeId="urn:microsoft.com/office/officeart/2005/8/quickstyle/simple1" qsCatId="simple" csTypeId="urn:microsoft.com/office/officeart/2005/8/colors/accent0_2" csCatId="mainScheme" phldr="1"/>
      <dgm:spPr/>
    </dgm:pt>
    <dgm:pt modelId="{E5EC1640-739C-4E6D-97F5-4BDA342D731A}">
      <dgm:prSet phldrT="[Text]"/>
      <dgm:spPr/>
      <dgm:t>
        <a:bodyPr/>
        <a:lstStyle/>
        <a:p>
          <a:pPr rtl="0"/>
          <a:r>
            <a:rPr lang="en-GB"/>
            <a:t>1. Organise the Team</a:t>
          </a:r>
          <a:r>
            <a:rPr lang="en-GB">
              <a:latin typeface="Corbel" panose="020B0503020204020204"/>
            </a:rPr>
            <a:t> </a:t>
          </a:r>
          <a:endParaRPr lang="en-GB"/>
        </a:p>
      </dgm:t>
    </dgm:pt>
    <dgm:pt modelId="{C5813E33-BA1D-4C02-818F-C70C9E5C95CC}" type="parTrans" cxnId="{D454BF06-E9AB-4B6E-84FA-EBCFA35D40C7}">
      <dgm:prSet/>
      <dgm:spPr/>
    </dgm:pt>
    <dgm:pt modelId="{ED1B28BC-1724-4710-B83A-A5D5DD6450FD}" type="sibTrans" cxnId="{D454BF06-E9AB-4B6E-84FA-EBCFA35D40C7}">
      <dgm:prSet/>
      <dgm:spPr/>
    </dgm:pt>
    <dgm:pt modelId="{F11D8074-E3A4-464E-9C34-703A377EF482}">
      <dgm:prSet phldrT="[Text]" phldr="0"/>
      <dgm:spPr/>
      <dgm:t>
        <a:bodyPr/>
        <a:lstStyle/>
        <a:p>
          <a:pPr rtl="0"/>
          <a:r>
            <a:rPr lang="en-GB"/>
            <a:t>2.1. Research the drawbacks of the proposed implementations</a:t>
          </a:r>
          <a:r>
            <a:rPr lang="en-GB">
              <a:latin typeface="Corbel" panose="020B0503020204020204"/>
            </a:rPr>
            <a:t> </a:t>
          </a:r>
          <a:endParaRPr lang="en-GB"/>
        </a:p>
      </dgm:t>
    </dgm:pt>
    <dgm:pt modelId="{F399D501-9808-4A36-8149-1E8553B66FF0}" type="parTrans" cxnId="{7CF68859-B622-4515-B4D8-503CE1AD3D7E}">
      <dgm:prSet/>
      <dgm:spPr/>
    </dgm:pt>
    <dgm:pt modelId="{60519EAC-9233-402F-97A2-48ECBA3C79E6}" type="sibTrans" cxnId="{7CF68859-B622-4515-B4D8-503CE1AD3D7E}">
      <dgm:prSet/>
      <dgm:spPr/>
    </dgm:pt>
    <dgm:pt modelId="{51502213-189E-4AC8-BC6B-3BFDD693CAF8}">
      <dgm:prSet phldr="0"/>
      <dgm:spPr/>
      <dgm:t>
        <a:bodyPr/>
        <a:lstStyle/>
        <a:p>
          <a:pPr rtl="0"/>
          <a:r>
            <a:rPr lang="en-GB"/>
            <a:t>2.Conduct Research on VR technology and its  feasible implementation in 50 years.</a:t>
          </a:r>
          <a:r>
            <a:rPr lang="en-GB">
              <a:latin typeface="Corbel" panose="020B0503020204020204"/>
            </a:rPr>
            <a:t> </a:t>
          </a:r>
        </a:p>
      </dgm:t>
    </dgm:pt>
    <dgm:pt modelId="{BCD2AE8B-E382-4E13-9345-93B2927DB673}" type="parTrans" cxnId="{45EE16E3-C7B9-4148-8D6F-4D4DF5D4573F}">
      <dgm:prSet/>
      <dgm:spPr/>
    </dgm:pt>
    <dgm:pt modelId="{CEE6733F-ED8E-4C93-B380-C5618ED61B07}" type="sibTrans" cxnId="{45EE16E3-C7B9-4148-8D6F-4D4DF5D4573F}">
      <dgm:prSet/>
      <dgm:spPr/>
    </dgm:pt>
    <dgm:pt modelId="{21EB1FED-D667-434B-9310-A290A20FF196}">
      <dgm:prSet phldr="0"/>
      <dgm:spPr/>
      <dgm:t>
        <a:bodyPr/>
        <a:lstStyle/>
        <a:p>
          <a:pPr rtl="0"/>
          <a:r>
            <a:rPr lang="en-GB"/>
            <a:t>3. Propose a feasible solution</a:t>
          </a:r>
          <a:r>
            <a:rPr lang="en-GB">
              <a:latin typeface="Corbel" panose="020B0503020204020204"/>
            </a:rPr>
            <a:t> </a:t>
          </a:r>
        </a:p>
      </dgm:t>
    </dgm:pt>
    <dgm:pt modelId="{AD20BB0D-2560-4E7E-98E2-5FA906B79A0C}" type="parTrans" cxnId="{5FEC8CB0-D475-4465-9A01-5AF8BE1CE266}">
      <dgm:prSet/>
      <dgm:spPr/>
    </dgm:pt>
    <dgm:pt modelId="{D74A9CE5-FF29-446D-AE5B-0D5741E9D65E}" type="sibTrans" cxnId="{5FEC8CB0-D475-4465-9A01-5AF8BE1CE266}">
      <dgm:prSet/>
      <dgm:spPr/>
    </dgm:pt>
    <dgm:pt modelId="{0E3E439A-1DCD-41A8-8257-FBC275BE6CA8}" type="pres">
      <dgm:prSet presAssocID="{DA462708-BCDE-4CF3-A330-367CACEC4E66}" presName="Name0" presStyleCnt="0">
        <dgm:presLayoutVars>
          <dgm:dir/>
          <dgm:animLvl val="lvl"/>
          <dgm:resizeHandles val="exact"/>
        </dgm:presLayoutVars>
      </dgm:prSet>
      <dgm:spPr/>
    </dgm:pt>
    <dgm:pt modelId="{5AEE7F8B-6339-4BA6-93B1-1438CC66AB16}" type="pres">
      <dgm:prSet presAssocID="{E5EC1640-739C-4E6D-97F5-4BDA342D731A}" presName="parTxOnly" presStyleLbl="node1" presStyleIdx="0" presStyleCnt="4">
        <dgm:presLayoutVars>
          <dgm:chMax val="0"/>
          <dgm:chPref val="0"/>
          <dgm:bulletEnabled val="1"/>
        </dgm:presLayoutVars>
      </dgm:prSet>
      <dgm:spPr/>
    </dgm:pt>
    <dgm:pt modelId="{F6044DF9-8B18-4EA3-B435-1E77FA91F028}" type="pres">
      <dgm:prSet presAssocID="{ED1B28BC-1724-4710-B83A-A5D5DD6450FD}" presName="parTxOnlySpace" presStyleCnt="0"/>
      <dgm:spPr/>
    </dgm:pt>
    <dgm:pt modelId="{4AB1F3C4-4DB9-444B-BFF1-D3B320BCB6C3}" type="pres">
      <dgm:prSet presAssocID="{51502213-189E-4AC8-BC6B-3BFDD693CAF8}" presName="parTxOnly" presStyleLbl="node1" presStyleIdx="1" presStyleCnt="4">
        <dgm:presLayoutVars>
          <dgm:chMax val="0"/>
          <dgm:chPref val="0"/>
          <dgm:bulletEnabled val="1"/>
        </dgm:presLayoutVars>
      </dgm:prSet>
      <dgm:spPr/>
    </dgm:pt>
    <dgm:pt modelId="{E24D2F88-AA94-448D-879F-A4C38B2A0441}" type="pres">
      <dgm:prSet presAssocID="{CEE6733F-ED8E-4C93-B380-C5618ED61B07}" presName="parTxOnlySpace" presStyleCnt="0"/>
      <dgm:spPr/>
    </dgm:pt>
    <dgm:pt modelId="{6B1001DF-F8DB-4CCD-B143-E879C99A2A64}" type="pres">
      <dgm:prSet presAssocID="{F11D8074-E3A4-464E-9C34-703A377EF482}" presName="parTxOnly" presStyleLbl="node1" presStyleIdx="2" presStyleCnt="4">
        <dgm:presLayoutVars>
          <dgm:chMax val="0"/>
          <dgm:chPref val="0"/>
          <dgm:bulletEnabled val="1"/>
        </dgm:presLayoutVars>
      </dgm:prSet>
      <dgm:spPr/>
    </dgm:pt>
    <dgm:pt modelId="{68706114-9BE3-47ED-BCE9-6FF9C6E9D8F7}" type="pres">
      <dgm:prSet presAssocID="{60519EAC-9233-402F-97A2-48ECBA3C79E6}" presName="parTxOnlySpace" presStyleCnt="0"/>
      <dgm:spPr/>
    </dgm:pt>
    <dgm:pt modelId="{76F03044-EB5A-469A-8D50-BFE1DCFEB2CA}" type="pres">
      <dgm:prSet presAssocID="{21EB1FED-D667-434B-9310-A290A20FF196}" presName="parTxOnly" presStyleLbl="node1" presStyleIdx="3" presStyleCnt="4">
        <dgm:presLayoutVars>
          <dgm:chMax val="0"/>
          <dgm:chPref val="0"/>
          <dgm:bulletEnabled val="1"/>
        </dgm:presLayoutVars>
      </dgm:prSet>
      <dgm:spPr/>
    </dgm:pt>
  </dgm:ptLst>
  <dgm:cxnLst>
    <dgm:cxn modelId="{D454BF06-E9AB-4B6E-84FA-EBCFA35D40C7}" srcId="{DA462708-BCDE-4CF3-A330-367CACEC4E66}" destId="{E5EC1640-739C-4E6D-97F5-4BDA342D731A}" srcOrd="0" destOrd="0" parTransId="{C5813E33-BA1D-4C02-818F-C70C9E5C95CC}" sibTransId="{ED1B28BC-1724-4710-B83A-A5D5DD6450FD}"/>
    <dgm:cxn modelId="{1BF3B11C-6D84-4CA9-A3AC-1E29F314A360}" type="presOf" srcId="{51502213-189E-4AC8-BC6B-3BFDD693CAF8}" destId="{4AB1F3C4-4DB9-444B-BFF1-D3B320BCB6C3}" srcOrd="0" destOrd="0" presId="urn:microsoft.com/office/officeart/2005/8/layout/chevron1"/>
    <dgm:cxn modelId="{57909060-C126-4977-ACD1-43097C8659F9}" type="presOf" srcId="{21EB1FED-D667-434B-9310-A290A20FF196}" destId="{76F03044-EB5A-469A-8D50-BFE1DCFEB2CA}" srcOrd="0" destOrd="0" presId="urn:microsoft.com/office/officeart/2005/8/layout/chevron1"/>
    <dgm:cxn modelId="{7CF68859-B622-4515-B4D8-503CE1AD3D7E}" srcId="{DA462708-BCDE-4CF3-A330-367CACEC4E66}" destId="{F11D8074-E3A4-464E-9C34-703A377EF482}" srcOrd="2" destOrd="0" parTransId="{F399D501-9808-4A36-8149-1E8553B66FF0}" sibTransId="{60519EAC-9233-402F-97A2-48ECBA3C79E6}"/>
    <dgm:cxn modelId="{6A77A27C-3F68-443D-A62C-4D917BD6B545}" type="presOf" srcId="{E5EC1640-739C-4E6D-97F5-4BDA342D731A}" destId="{5AEE7F8B-6339-4BA6-93B1-1438CC66AB16}" srcOrd="0" destOrd="0" presId="urn:microsoft.com/office/officeart/2005/8/layout/chevron1"/>
    <dgm:cxn modelId="{18288EA5-C029-4996-9B2F-3B67695939FB}" type="presOf" srcId="{F11D8074-E3A4-464E-9C34-703A377EF482}" destId="{6B1001DF-F8DB-4CCD-B143-E879C99A2A64}" srcOrd="0" destOrd="0" presId="urn:microsoft.com/office/officeart/2005/8/layout/chevron1"/>
    <dgm:cxn modelId="{5FEC8CB0-D475-4465-9A01-5AF8BE1CE266}" srcId="{DA462708-BCDE-4CF3-A330-367CACEC4E66}" destId="{21EB1FED-D667-434B-9310-A290A20FF196}" srcOrd="3" destOrd="0" parTransId="{AD20BB0D-2560-4E7E-98E2-5FA906B79A0C}" sibTransId="{D74A9CE5-FF29-446D-AE5B-0D5741E9D65E}"/>
    <dgm:cxn modelId="{BD2086DF-7009-4A20-8E00-8DA837361C43}" type="presOf" srcId="{DA462708-BCDE-4CF3-A330-367CACEC4E66}" destId="{0E3E439A-1DCD-41A8-8257-FBC275BE6CA8}" srcOrd="0" destOrd="0" presId="urn:microsoft.com/office/officeart/2005/8/layout/chevron1"/>
    <dgm:cxn modelId="{45EE16E3-C7B9-4148-8D6F-4D4DF5D4573F}" srcId="{DA462708-BCDE-4CF3-A330-367CACEC4E66}" destId="{51502213-189E-4AC8-BC6B-3BFDD693CAF8}" srcOrd="1" destOrd="0" parTransId="{BCD2AE8B-E382-4E13-9345-93B2927DB673}" sibTransId="{CEE6733F-ED8E-4C93-B380-C5618ED61B07}"/>
    <dgm:cxn modelId="{D42200C9-C155-4DB7-A4C6-FF17C7E0B3BB}" type="presParOf" srcId="{0E3E439A-1DCD-41A8-8257-FBC275BE6CA8}" destId="{5AEE7F8B-6339-4BA6-93B1-1438CC66AB16}" srcOrd="0" destOrd="0" presId="urn:microsoft.com/office/officeart/2005/8/layout/chevron1"/>
    <dgm:cxn modelId="{6A95678D-BAB0-4C07-9C31-739143D47F76}" type="presParOf" srcId="{0E3E439A-1DCD-41A8-8257-FBC275BE6CA8}" destId="{F6044DF9-8B18-4EA3-B435-1E77FA91F028}" srcOrd="1" destOrd="0" presId="urn:microsoft.com/office/officeart/2005/8/layout/chevron1"/>
    <dgm:cxn modelId="{8604C1B5-38CB-4033-8DDE-9D0D02D2F1ED}" type="presParOf" srcId="{0E3E439A-1DCD-41A8-8257-FBC275BE6CA8}" destId="{4AB1F3C4-4DB9-444B-BFF1-D3B320BCB6C3}" srcOrd="2" destOrd="0" presId="urn:microsoft.com/office/officeart/2005/8/layout/chevron1"/>
    <dgm:cxn modelId="{AFF67046-F1A7-4383-A9A8-6EC7DAA1FBCF}" type="presParOf" srcId="{0E3E439A-1DCD-41A8-8257-FBC275BE6CA8}" destId="{E24D2F88-AA94-448D-879F-A4C38B2A0441}" srcOrd="3" destOrd="0" presId="urn:microsoft.com/office/officeart/2005/8/layout/chevron1"/>
    <dgm:cxn modelId="{C1B714A2-D606-4CD5-BC04-CF42D9A597E7}" type="presParOf" srcId="{0E3E439A-1DCD-41A8-8257-FBC275BE6CA8}" destId="{6B1001DF-F8DB-4CCD-B143-E879C99A2A64}" srcOrd="4" destOrd="0" presId="urn:microsoft.com/office/officeart/2005/8/layout/chevron1"/>
    <dgm:cxn modelId="{E9B19813-29D8-4413-B140-0279A3CB9D6E}" type="presParOf" srcId="{0E3E439A-1DCD-41A8-8257-FBC275BE6CA8}" destId="{68706114-9BE3-47ED-BCE9-6FF9C6E9D8F7}" srcOrd="5" destOrd="0" presId="urn:microsoft.com/office/officeart/2005/8/layout/chevron1"/>
    <dgm:cxn modelId="{3D5E57BE-39E7-4F0A-B0BB-9B66396EF67D}" type="presParOf" srcId="{0E3E439A-1DCD-41A8-8257-FBC275BE6CA8}" destId="{76F03044-EB5A-469A-8D50-BFE1DCFEB2CA}"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E7F8B-6339-4BA6-93B1-1438CC66AB16}">
      <dsp:nvSpPr>
        <dsp:cNvPr id="0" name=""/>
        <dsp:cNvSpPr/>
      </dsp:nvSpPr>
      <dsp:spPr>
        <a:xfrm>
          <a:off x="4538" y="1575076"/>
          <a:ext cx="2641807" cy="1056722"/>
        </a:xfrm>
        <a:prstGeom prst="chevron">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rtl="0">
            <a:lnSpc>
              <a:spcPct val="90000"/>
            </a:lnSpc>
            <a:spcBef>
              <a:spcPct val="0"/>
            </a:spcBef>
            <a:spcAft>
              <a:spcPct val="35000"/>
            </a:spcAft>
            <a:buNone/>
          </a:pPr>
          <a:r>
            <a:rPr lang="en-GB" sz="1400" kern="1200"/>
            <a:t>1. Organise the Team</a:t>
          </a:r>
          <a:r>
            <a:rPr lang="en-GB" sz="1400" kern="1200">
              <a:latin typeface="Corbel" panose="020B0503020204020204"/>
            </a:rPr>
            <a:t> </a:t>
          </a:r>
          <a:endParaRPr lang="en-GB" sz="1400" kern="1200"/>
        </a:p>
      </dsp:txBody>
      <dsp:txXfrm>
        <a:off x="532899" y="1575076"/>
        <a:ext cx="1585085" cy="1056722"/>
      </dsp:txXfrm>
    </dsp:sp>
    <dsp:sp modelId="{4AB1F3C4-4DB9-444B-BFF1-D3B320BCB6C3}">
      <dsp:nvSpPr>
        <dsp:cNvPr id="0" name=""/>
        <dsp:cNvSpPr/>
      </dsp:nvSpPr>
      <dsp:spPr>
        <a:xfrm>
          <a:off x="2382164" y="1575076"/>
          <a:ext cx="2641807" cy="1056722"/>
        </a:xfrm>
        <a:prstGeom prst="chevron">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rtl="0">
            <a:lnSpc>
              <a:spcPct val="90000"/>
            </a:lnSpc>
            <a:spcBef>
              <a:spcPct val="0"/>
            </a:spcBef>
            <a:spcAft>
              <a:spcPct val="35000"/>
            </a:spcAft>
            <a:buNone/>
          </a:pPr>
          <a:r>
            <a:rPr lang="en-GB" sz="1400" kern="1200"/>
            <a:t>2.Conduct Research on VR technology and its  feasible implementation in 50 years.</a:t>
          </a:r>
          <a:r>
            <a:rPr lang="en-GB" sz="1400" kern="1200">
              <a:latin typeface="Corbel" panose="020B0503020204020204"/>
            </a:rPr>
            <a:t> </a:t>
          </a:r>
        </a:p>
      </dsp:txBody>
      <dsp:txXfrm>
        <a:off x="2910525" y="1575076"/>
        <a:ext cx="1585085" cy="1056722"/>
      </dsp:txXfrm>
    </dsp:sp>
    <dsp:sp modelId="{6B1001DF-F8DB-4CCD-B143-E879C99A2A64}">
      <dsp:nvSpPr>
        <dsp:cNvPr id="0" name=""/>
        <dsp:cNvSpPr/>
      </dsp:nvSpPr>
      <dsp:spPr>
        <a:xfrm>
          <a:off x="4759791" y="1575076"/>
          <a:ext cx="2641807" cy="1056722"/>
        </a:xfrm>
        <a:prstGeom prst="chevron">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rtl="0">
            <a:lnSpc>
              <a:spcPct val="90000"/>
            </a:lnSpc>
            <a:spcBef>
              <a:spcPct val="0"/>
            </a:spcBef>
            <a:spcAft>
              <a:spcPct val="35000"/>
            </a:spcAft>
            <a:buNone/>
          </a:pPr>
          <a:r>
            <a:rPr lang="en-GB" sz="1400" kern="1200"/>
            <a:t>2.1. Research the drawbacks of the proposed implementations</a:t>
          </a:r>
          <a:r>
            <a:rPr lang="en-GB" sz="1400" kern="1200">
              <a:latin typeface="Corbel" panose="020B0503020204020204"/>
            </a:rPr>
            <a:t> </a:t>
          </a:r>
          <a:endParaRPr lang="en-GB" sz="1400" kern="1200"/>
        </a:p>
      </dsp:txBody>
      <dsp:txXfrm>
        <a:off x="5288152" y="1575076"/>
        <a:ext cx="1585085" cy="1056722"/>
      </dsp:txXfrm>
    </dsp:sp>
    <dsp:sp modelId="{76F03044-EB5A-469A-8D50-BFE1DCFEB2CA}">
      <dsp:nvSpPr>
        <dsp:cNvPr id="0" name=""/>
        <dsp:cNvSpPr/>
      </dsp:nvSpPr>
      <dsp:spPr>
        <a:xfrm>
          <a:off x="7137417" y="1575076"/>
          <a:ext cx="2641807" cy="1056722"/>
        </a:xfrm>
        <a:prstGeom prst="chevron">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rtl="0">
            <a:lnSpc>
              <a:spcPct val="90000"/>
            </a:lnSpc>
            <a:spcBef>
              <a:spcPct val="0"/>
            </a:spcBef>
            <a:spcAft>
              <a:spcPct val="35000"/>
            </a:spcAft>
            <a:buNone/>
          </a:pPr>
          <a:r>
            <a:rPr lang="en-GB" sz="1400" kern="1200"/>
            <a:t>3. Propose a feasible solution</a:t>
          </a:r>
          <a:r>
            <a:rPr lang="en-GB" sz="1400" kern="1200">
              <a:latin typeface="Corbel" panose="020B0503020204020204"/>
            </a:rPr>
            <a:t> </a:t>
          </a:r>
        </a:p>
      </dsp:txBody>
      <dsp:txXfrm>
        <a:off x="7665778" y="1575076"/>
        <a:ext cx="1585085" cy="1056722"/>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91DE4D-7779-430E-AF6C-2FDE6115C94A}" type="datetimeFigureOut">
              <a:rPr lang="en-GB"/>
              <a:t>10/01/2022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0127A-680E-45B4-A553-36F673F8F8B3}" type="slidenum">
              <a:rPr lang="en-GB"/>
              <a:t>‹#›</a:t>
            </a:fld>
            <a:endParaRPr lang="en-GB"/>
          </a:p>
        </p:txBody>
      </p:sp>
    </p:spTree>
    <p:extLst>
      <p:ext uri="{BB962C8B-B14F-4D97-AF65-F5344CB8AC3E}">
        <p14:creationId xmlns:p14="http://schemas.microsoft.com/office/powerpoint/2010/main" val="32524463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this segment I will discuss and compare presence in virtual reality versus presence in online calls and video </a:t>
            </a:r>
            <a:r>
              <a:rPr lang="en-US" err="1">
                <a:cs typeface="Calibri"/>
              </a:rPr>
              <a:t>confrencing</a:t>
            </a:r>
            <a:r>
              <a:rPr lang="en-US">
                <a:cs typeface="Calibri"/>
              </a:rPr>
              <a:t>. The main points being how social interaction differs between the two virtual mediums.</a:t>
            </a:r>
          </a:p>
        </p:txBody>
      </p:sp>
      <p:sp>
        <p:nvSpPr>
          <p:cNvPr id="4" name="Slide Number Placeholder 3"/>
          <p:cNvSpPr>
            <a:spLocks noGrp="1"/>
          </p:cNvSpPr>
          <p:nvPr>
            <p:ph type="sldNum" sz="quarter" idx="5"/>
          </p:nvPr>
        </p:nvSpPr>
        <p:spPr/>
        <p:txBody>
          <a:bodyPr/>
          <a:lstStyle/>
          <a:p>
            <a:fld id="{6CA0127A-680E-45B4-A553-36F673F8F8B3}" type="slidenum">
              <a:rPr lang="en-GB"/>
              <a:t>7</a:t>
            </a:fld>
            <a:endParaRPr lang="en-GB"/>
          </a:p>
        </p:txBody>
      </p:sp>
    </p:spTree>
    <p:extLst>
      <p:ext uri="{BB962C8B-B14F-4D97-AF65-F5344CB8AC3E}">
        <p14:creationId xmlns:p14="http://schemas.microsoft.com/office/powerpoint/2010/main" val="1782911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Starting with presence in online lectures slash video conferences, these types of communication have relatively limiting factors when it comes to social interactions which in the end lead to less fulfilling social aspects as mentioned by Dunlap. When people in virtual lectures lack a strong presence the connection between students and lecturers are fractured, as well as peer-to-peer relations also suffering. Whilst presence isn't </a:t>
            </a:r>
            <a:r>
              <a:rPr lang="en-US" err="1">
                <a:cs typeface="Calibri"/>
              </a:rPr>
              <a:t>nescassary</a:t>
            </a:r>
            <a:r>
              <a:rPr lang="en-US">
                <a:cs typeface="Calibri"/>
              </a:rPr>
              <a:t> for say, a 100 person lecture, it's a more </a:t>
            </a:r>
            <a:r>
              <a:rPr lang="en-US" err="1">
                <a:cs typeface="Calibri"/>
              </a:rPr>
              <a:t>intergal</a:t>
            </a:r>
            <a:r>
              <a:rPr lang="en-US">
                <a:cs typeface="Calibri"/>
              </a:rPr>
              <a:t> part of smaller classes and especially one-on-one sessions with tutors.</a:t>
            </a:r>
          </a:p>
        </p:txBody>
      </p:sp>
      <p:sp>
        <p:nvSpPr>
          <p:cNvPr id="4" name="Slide Number Placeholder 3"/>
          <p:cNvSpPr>
            <a:spLocks noGrp="1"/>
          </p:cNvSpPr>
          <p:nvPr>
            <p:ph type="sldNum" sz="quarter" idx="5"/>
          </p:nvPr>
        </p:nvSpPr>
        <p:spPr/>
        <p:txBody>
          <a:bodyPr/>
          <a:lstStyle/>
          <a:p>
            <a:fld id="{6CA0127A-680E-45B4-A553-36F673F8F8B3}" type="slidenum">
              <a:rPr lang="en-GB"/>
              <a:t>8</a:t>
            </a:fld>
            <a:endParaRPr lang="en-GB"/>
          </a:p>
        </p:txBody>
      </p:sp>
    </p:spTree>
    <p:extLst>
      <p:ext uri="{BB962C8B-B14F-4D97-AF65-F5344CB8AC3E}">
        <p14:creationId xmlns:p14="http://schemas.microsoft.com/office/powerpoint/2010/main" val="3647882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By using learning spaces situated in virtual reality, accompanied by the use of virtual reality headsets we can provide a sort of cognitive illusion to the user. The imitation of presence with the thinnest veil of immersion tricks our subconscious into understanding that the user is genuinely present in the space with others. By using these cognitive illusions to provide a strong sense of presence, studies show that instructional effectiveness is significantly boosted by the social connections people can have whilst using virtual reality. These connections then help develop a sense of community and more emotive feedback to everyone involved in the experience. There are already some examples of VR software being used to learn, whilst not to the level of higher education there are apps such as </a:t>
            </a:r>
            <a:r>
              <a:rPr lang="en-US" err="1">
                <a:cs typeface="Calibri"/>
              </a:rPr>
              <a:t>AltSpaceVR</a:t>
            </a:r>
            <a:r>
              <a:rPr lang="en-US">
                <a:cs typeface="Calibri"/>
              </a:rPr>
              <a:t> that host educational sessions where people can drop in and attend the session.</a:t>
            </a:r>
          </a:p>
        </p:txBody>
      </p:sp>
      <p:sp>
        <p:nvSpPr>
          <p:cNvPr id="4" name="Slide Number Placeholder 3"/>
          <p:cNvSpPr>
            <a:spLocks noGrp="1"/>
          </p:cNvSpPr>
          <p:nvPr>
            <p:ph type="sldNum" sz="quarter" idx="5"/>
          </p:nvPr>
        </p:nvSpPr>
        <p:spPr/>
        <p:txBody>
          <a:bodyPr/>
          <a:lstStyle/>
          <a:p>
            <a:fld id="{6CA0127A-680E-45B4-A553-36F673F8F8B3}" type="slidenum">
              <a:rPr lang="en-GB"/>
              <a:t>9</a:t>
            </a:fld>
            <a:endParaRPr lang="en-GB"/>
          </a:p>
        </p:txBody>
      </p:sp>
    </p:spTree>
    <p:extLst>
      <p:ext uri="{BB962C8B-B14F-4D97-AF65-F5344CB8AC3E}">
        <p14:creationId xmlns:p14="http://schemas.microsoft.com/office/powerpoint/2010/main" val="145654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When using Virtual reality as a medium for higher education students can be more immersed in the moment and the teachers in the space could benefit from being able to read the body language of students to better gauge the class with the use of even simple hand &amp; head tracking. Virtual Reality spaces help achieve better relations and emotional engagement with peers and </a:t>
            </a:r>
            <a:r>
              <a:rPr lang="en-US" err="1">
                <a:cs typeface="Calibri"/>
              </a:rPr>
              <a:t>lectureres</a:t>
            </a:r>
            <a:r>
              <a:rPr lang="en-US">
                <a:cs typeface="Calibri"/>
              </a:rPr>
              <a:t> in comparison to video </a:t>
            </a:r>
            <a:r>
              <a:rPr lang="en-US" err="1">
                <a:cs typeface="Calibri"/>
              </a:rPr>
              <a:t>confrencing</a:t>
            </a:r>
            <a:r>
              <a:rPr lang="en-US">
                <a:cs typeface="Calibri"/>
              </a:rPr>
              <a:t> / video calls through using an affect called movement interaction.</a:t>
            </a:r>
          </a:p>
        </p:txBody>
      </p:sp>
      <p:sp>
        <p:nvSpPr>
          <p:cNvPr id="4" name="Slide Number Placeholder 3"/>
          <p:cNvSpPr>
            <a:spLocks noGrp="1"/>
          </p:cNvSpPr>
          <p:nvPr>
            <p:ph type="sldNum" sz="quarter" idx="5"/>
          </p:nvPr>
        </p:nvSpPr>
        <p:spPr/>
        <p:txBody>
          <a:bodyPr/>
          <a:lstStyle/>
          <a:p>
            <a:fld id="{6CA0127A-680E-45B4-A553-36F673F8F8B3}" type="slidenum">
              <a:rPr lang="en-GB"/>
              <a:t>10</a:t>
            </a:fld>
            <a:endParaRPr lang="en-GB"/>
          </a:p>
        </p:txBody>
      </p:sp>
    </p:spTree>
    <p:extLst>
      <p:ext uri="{BB962C8B-B14F-4D97-AF65-F5344CB8AC3E}">
        <p14:creationId xmlns:p14="http://schemas.microsoft.com/office/powerpoint/2010/main" val="854526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CA0127A-680E-45B4-A553-36F673F8F8B3}" type="slidenum">
              <a:rPr lang="en-GB" smtClean="0"/>
              <a:t>11</a:t>
            </a:fld>
            <a:endParaRPr lang="en-GB"/>
          </a:p>
        </p:txBody>
      </p:sp>
    </p:spTree>
    <p:extLst>
      <p:ext uri="{BB962C8B-B14F-4D97-AF65-F5344CB8AC3E}">
        <p14:creationId xmlns:p14="http://schemas.microsoft.com/office/powerpoint/2010/main" val="4002275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CA0127A-680E-45B4-A553-36F673F8F8B3}" type="slidenum">
              <a:rPr lang="en-GB" smtClean="0"/>
              <a:t>12</a:t>
            </a:fld>
            <a:endParaRPr lang="en-GB"/>
          </a:p>
        </p:txBody>
      </p:sp>
    </p:spTree>
    <p:extLst>
      <p:ext uri="{BB962C8B-B14F-4D97-AF65-F5344CB8AC3E}">
        <p14:creationId xmlns:p14="http://schemas.microsoft.com/office/powerpoint/2010/main" val="957335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96DFF08F-DC6B-4601-B491-B0F83F6DD2DA}" type="datetimeFigureOut">
              <a:rPr lang="en-US" dirty="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365595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065066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dirty="0"/>
              <a:pPr/>
              <a:t>1/10/2022</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35925022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242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2855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68467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9384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28791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952604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00172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422854"/>
            <a:ext cx="2743196" cy="365125"/>
          </a:xfrm>
        </p:spPr>
        <p:txBody>
          <a:bodyPr/>
          <a:lstStyle/>
          <a:p>
            <a:fld id="{96DFF08F-DC6B-4601-B491-B0F83F6DD2DA}" type="datetimeFigureOut">
              <a:rPr lang="en-US" dirty="0"/>
              <a:t>1/10/2022</a:t>
            </a:fld>
            <a:endParaRPr lang="en-US"/>
          </a:p>
        </p:txBody>
      </p:sp>
      <p:sp>
        <p:nvSpPr>
          <p:cNvPr id="5" name="Footer Placeholder 4"/>
          <p:cNvSpPr>
            <a:spLocks noGrp="1"/>
          </p:cNvSpPr>
          <p:nvPr>
            <p:ph type="ftr" sz="quarter" idx="11"/>
          </p:nvPr>
        </p:nvSpPr>
        <p:spPr>
          <a:xfrm>
            <a:off x="3776135" y="6422854"/>
            <a:ext cx="4279669" cy="365125"/>
          </a:xfrm>
        </p:spPr>
        <p:txBody>
          <a:bodyPr/>
          <a:lstStyle/>
          <a:p>
            <a:endParaRPr lang="en-US"/>
          </a:p>
        </p:txBody>
      </p:sp>
      <p:sp>
        <p:nvSpPr>
          <p:cNvPr id="6" name="Slide Number Placeholder 5"/>
          <p:cNvSpPr>
            <a:spLocks noGrp="1"/>
          </p:cNvSpPr>
          <p:nvPr>
            <p:ph type="sldNum" sz="quarter" idx="12"/>
          </p:nvPr>
        </p:nvSpPr>
        <p:spPr>
          <a:xfrm>
            <a:off x="8073048" y="6422854"/>
            <a:ext cx="879759" cy="365125"/>
          </a:xfrm>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53556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6DFF08F-DC6B-4601-B491-B0F83F6DD2DA}" type="datetimeFigureOut">
              <a:rPr lang="en-US" dirty="0"/>
              <a:pPr/>
              <a:t>1/10/2022</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1851174068"/>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oculus.com/quest-2/"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wired.com/story/arthur-vr-virtual-reality-meetings/" TargetMode="External"/><Relationship Id="rId4" Type="http://schemas.openxmlformats.org/officeDocument/2006/relationships/hyperlink" Target="https://www.vrfocus.com/2021/02/altspacevr-begins-early-access-microsoft-account-integration/"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jise.org/Volume20/n2/JISEv20n2p129.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altvr.com/is-vr-the-future-of-education/" TargetMode="External"/><Relationship Id="rId4" Type="http://schemas.openxmlformats.org/officeDocument/2006/relationships/hyperlink" Target="http://publicationslist.org/data/melslater/ref-344/bjop.12305.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4C3CE-F24D-458B-B199-629E840B1577}"/>
              </a:ext>
            </a:extLst>
          </p:cNvPr>
          <p:cNvSpPr>
            <a:spLocks noGrp="1"/>
          </p:cNvSpPr>
          <p:nvPr>
            <p:ph type="ctrTitle"/>
          </p:nvPr>
        </p:nvSpPr>
        <p:spPr/>
        <p:txBody>
          <a:bodyPr/>
          <a:lstStyle/>
          <a:p>
            <a:r>
              <a:rPr lang="en-GB" dirty="0"/>
              <a:t>Team 404</a:t>
            </a:r>
          </a:p>
        </p:txBody>
      </p:sp>
      <p:sp>
        <p:nvSpPr>
          <p:cNvPr id="5" name="TextBox 4">
            <a:extLst>
              <a:ext uri="{FF2B5EF4-FFF2-40B4-BE49-F238E27FC236}">
                <a16:creationId xmlns:a16="http://schemas.microsoft.com/office/drawing/2014/main" id="{3E37DBB4-414F-4162-89EE-0CB1C79480CF}"/>
              </a:ext>
            </a:extLst>
          </p:cNvPr>
          <p:cNvSpPr txBox="1"/>
          <p:nvPr/>
        </p:nvSpPr>
        <p:spPr>
          <a:xfrm>
            <a:off x="11654117" y="6490447"/>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
        <p:nvSpPr>
          <p:cNvPr id="6" name="Subtitle 5">
            <a:extLst>
              <a:ext uri="{FF2B5EF4-FFF2-40B4-BE49-F238E27FC236}">
                <a16:creationId xmlns:a16="http://schemas.microsoft.com/office/drawing/2014/main" id="{A0EF1781-488D-49F0-BE88-3D5293040E6B}"/>
              </a:ext>
            </a:extLst>
          </p:cNvPr>
          <p:cNvSpPr>
            <a:spLocks noGrp="1"/>
          </p:cNvSpPr>
          <p:nvPr>
            <p:ph type="subTitle" idx="1"/>
          </p:nvPr>
        </p:nvSpPr>
        <p:spPr/>
        <p:txBody>
          <a:bodyPr vert="horz" lIns="91440" tIns="45720" rIns="91440" bIns="45720" rtlCol="0" anchor="t">
            <a:normAutofit/>
          </a:bodyPr>
          <a:lstStyle/>
          <a:p>
            <a:r>
              <a:rPr lang="en-GB" dirty="0"/>
              <a:t>Ewan Henderson / 1901997</a:t>
            </a:r>
          </a:p>
          <a:p>
            <a:r>
              <a:rPr lang="en-GB" dirty="0"/>
              <a:t>BA Computer Games Design</a:t>
            </a:r>
          </a:p>
        </p:txBody>
      </p:sp>
    </p:spTree>
    <p:extLst>
      <p:ext uri="{BB962C8B-B14F-4D97-AF65-F5344CB8AC3E}">
        <p14:creationId xmlns:p14="http://schemas.microsoft.com/office/powerpoint/2010/main" val="855960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B972422-B794-4FA8-BCC6-BAF6938A1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9DE9E2B-5611-49C8-862E-AD4D43A8AA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5668" cy="48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296EC4F-8732-481B-94CB-C98E4EF297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836869"/>
            <a:ext cx="0" cy="3184263"/>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4" descr="Graphical user interface, text, application, chat or text message&#10;&#10;Description automatically generated">
            <a:extLst>
              <a:ext uri="{FF2B5EF4-FFF2-40B4-BE49-F238E27FC236}">
                <a16:creationId xmlns:a16="http://schemas.microsoft.com/office/drawing/2014/main" id="{4184ED83-1C81-44B6-84D7-276DF5E49012}"/>
              </a:ext>
            </a:extLst>
          </p:cNvPr>
          <p:cNvPicPr>
            <a:picLocks noGrp="1" noChangeAspect="1"/>
          </p:cNvPicPr>
          <p:nvPr>
            <p:ph idx="1"/>
          </p:nvPr>
        </p:nvPicPr>
        <p:blipFill>
          <a:blip r:embed="rId2"/>
          <a:stretch>
            <a:fillRect/>
          </a:stretch>
        </p:blipFill>
        <p:spPr>
          <a:xfrm>
            <a:off x="922589" y="735023"/>
            <a:ext cx="9914015" cy="5558401"/>
          </a:xfrm>
        </p:spPr>
      </p:pic>
      <p:sp>
        <p:nvSpPr>
          <p:cNvPr id="14" name="Rectangle 13">
            <a:extLst>
              <a:ext uri="{FF2B5EF4-FFF2-40B4-BE49-F238E27FC236}">
                <a16:creationId xmlns:a16="http://schemas.microsoft.com/office/drawing/2014/main" id="{519C7155-1644-4C60-B0B5-32B1800D60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75400"/>
            <a:ext cx="12195668" cy="48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A38B13AB-45EE-49DD-AC82-76A3C71477B3}"/>
              </a:ext>
            </a:extLst>
          </p:cNvPr>
          <p:cNvSpPr txBox="1"/>
          <p:nvPr/>
        </p:nvSpPr>
        <p:spPr>
          <a:xfrm>
            <a:off x="11654117" y="6490447"/>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Tree>
    <p:extLst>
      <p:ext uri="{BB962C8B-B14F-4D97-AF65-F5344CB8AC3E}">
        <p14:creationId xmlns:p14="http://schemas.microsoft.com/office/powerpoint/2010/main" val="328785825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8">
            <a:extLst>
              <a:ext uri="{FF2B5EF4-FFF2-40B4-BE49-F238E27FC236}">
                <a16:creationId xmlns:a16="http://schemas.microsoft.com/office/drawing/2014/main" id="{4FD616AB-2B32-4A45-BEC9-C743E8978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20">
            <a:extLst>
              <a:ext uri="{FF2B5EF4-FFF2-40B4-BE49-F238E27FC236}">
                <a16:creationId xmlns:a16="http://schemas.microsoft.com/office/drawing/2014/main" id="{BEC91407-C839-4EE3-B5C6-34919D3D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2600"/>
            <a:ext cx="12191999" cy="58927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658A7D-35C0-4543-90FD-3EF851C6B89C}"/>
              </a:ext>
            </a:extLst>
          </p:cNvPr>
          <p:cNvSpPr>
            <a:spLocks noGrp="1"/>
          </p:cNvSpPr>
          <p:nvPr>
            <p:ph idx="1"/>
          </p:nvPr>
        </p:nvSpPr>
        <p:spPr>
          <a:xfrm>
            <a:off x="1326893" y="1907228"/>
            <a:ext cx="9540739" cy="5219949"/>
          </a:xfrm>
        </p:spPr>
        <p:txBody>
          <a:bodyPr anchor="t">
            <a:normAutofit/>
          </a:bodyPr>
          <a:lstStyle/>
          <a:p>
            <a:pPr marL="0" indent="0" algn="ctr">
              <a:buNone/>
            </a:pPr>
            <a:r>
              <a:rPr lang="en-GB" sz="4800" b="1">
                <a:solidFill>
                  <a:schemeClr val="tx2"/>
                </a:solidFill>
                <a:latin typeface="Corbel"/>
              </a:rPr>
              <a:t>Due to the nature of this project, it should be noted that most of us are working across roles to assist where needed.</a:t>
            </a:r>
            <a:r>
              <a:rPr lang="en-GB" sz="4800">
                <a:solidFill>
                  <a:schemeClr val="tx2"/>
                </a:solidFill>
                <a:latin typeface="Corbel"/>
                <a:ea typeface="Corbel"/>
                <a:cs typeface="Corbel"/>
              </a:rPr>
              <a:t>​</a:t>
            </a:r>
            <a:endParaRPr lang="en-GB" sz="4800">
              <a:solidFill>
                <a:schemeClr val="tx2"/>
              </a:solidFill>
            </a:endParaRPr>
          </a:p>
        </p:txBody>
      </p:sp>
      <p:sp>
        <p:nvSpPr>
          <p:cNvPr id="4" name="TextBox 3">
            <a:extLst>
              <a:ext uri="{FF2B5EF4-FFF2-40B4-BE49-F238E27FC236}">
                <a16:creationId xmlns:a16="http://schemas.microsoft.com/office/drawing/2014/main" id="{2AD74791-AE1F-424B-B274-673BCBBFA8ED}"/>
              </a:ext>
            </a:extLst>
          </p:cNvPr>
          <p:cNvSpPr txBox="1"/>
          <p:nvPr/>
        </p:nvSpPr>
        <p:spPr>
          <a:xfrm>
            <a:off x="11654117" y="6490447"/>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Tree>
    <p:extLst>
      <p:ext uri="{BB962C8B-B14F-4D97-AF65-F5344CB8AC3E}">
        <p14:creationId xmlns:p14="http://schemas.microsoft.com/office/powerpoint/2010/main" val="202333811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A66B0A22-0C3D-494C-9732-CA5C76C3CFD3}"/>
              </a:ext>
            </a:extLst>
          </p:cNvPr>
          <p:cNvSpPr/>
          <p:nvPr/>
        </p:nvSpPr>
        <p:spPr>
          <a:xfrm>
            <a:off x="78259" y="2024449"/>
            <a:ext cx="4118918" cy="409832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F4FA974F-D941-46A9-9BB2-5D9B1CE8D14F}"/>
              </a:ext>
            </a:extLst>
          </p:cNvPr>
          <p:cNvSpPr>
            <a:spLocks noGrp="1"/>
          </p:cNvSpPr>
          <p:nvPr>
            <p:ph type="title"/>
          </p:nvPr>
        </p:nvSpPr>
        <p:spPr>
          <a:xfrm>
            <a:off x="1202919" y="284176"/>
            <a:ext cx="9784080" cy="1508760"/>
          </a:xfrm>
        </p:spPr>
        <p:txBody>
          <a:bodyPr>
            <a:normAutofit/>
          </a:bodyPr>
          <a:lstStyle/>
          <a:p>
            <a:r>
              <a:rPr lang="en-GB"/>
              <a:t>Our proposal idea</a:t>
            </a:r>
          </a:p>
        </p:txBody>
      </p:sp>
      <p:sp>
        <p:nvSpPr>
          <p:cNvPr id="3" name="Content Placeholder 2">
            <a:extLst>
              <a:ext uri="{FF2B5EF4-FFF2-40B4-BE49-F238E27FC236}">
                <a16:creationId xmlns:a16="http://schemas.microsoft.com/office/drawing/2014/main" id="{C7702B72-D782-464F-AA0F-93291AFEEB6C}"/>
              </a:ext>
            </a:extLst>
          </p:cNvPr>
          <p:cNvSpPr>
            <a:spLocks noGrp="1"/>
          </p:cNvSpPr>
          <p:nvPr>
            <p:ph idx="1"/>
          </p:nvPr>
        </p:nvSpPr>
        <p:spPr>
          <a:xfrm>
            <a:off x="5498166" y="1984786"/>
            <a:ext cx="6524625" cy="4206240"/>
          </a:xfrm>
        </p:spPr>
        <p:txBody>
          <a:bodyPr vert="horz" lIns="91440" tIns="45720" rIns="91440" bIns="45720" rtlCol="0" anchor="t">
            <a:normAutofit/>
          </a:bodyPr>
          <a:lstStyle/>
          <a:p>
            <a:pPr marL="0" indent="0" algn="r">
              <a:buNone/>
            </a:pPr>
            <a:r>
              <a:rPr lang="en-GB" sz="3600" i="1"/>
              <a:t>A completely </a:t>
            </a:r>
            <a:r>
              <a:rPr lang="en-GB" sz="3600" b="1" i="1"/>
              <a:t>virtual higher level learning</a:t>
            </a:r>
            <a:r>
              <a:rPr lang="en-GB" sz="3600" i="1"/>
              <a:t> environment where students and teachers can communicate with a strong presence using </a:t>
            </a:r>
            <a:r>
              <a:rPr lang="en-GB" sz="3600" b="1" i="1"/>
              <a:t>Virtual Reality headsets.</a:t>
            </a:r>
            <a:endParaRPr lang="en-US" sz="3600" b="1" i="1"/>
          </a:p>
          <a:p>
            <a:endParaRPr lang="en-GB" sz="3600" i="1">
              <a:ea typeface="+mn-lt"/>
              <a:cs typeface="+mn-lt"/>
            </a:endParaRPr>
          </a:p>
          <a:p>
            <a:endParaRPr lang="en-GB" sz="3600" i="1"/>
          </a:p>
        </p:txBody>
      </p:sp>
      <p:pic>
        <p:nvPicPr>
          <p:cNvPr id="7" name="Picture 8" descr="A white and black helmet&#10;&#10;Description automatically generated with low confidence">
            <a:extLst>
              <a:ext uri="{FF2B5EF4-FFF2-40B4-BE49-F238E27FC236}">
                <a16:creationId xmlns:a16="http://schemas.microsoft.com/office/drawing/2014/main" id="{63C7AAAA-654D-4263-8100-A136E3301168}"/>
              </a:ext>
            </a:extLst>
          </p:cNvPr>
          <p:cNvPicPr>
            <a:picLocks noChangeAspect="1"/>
          </p:cNvPicPr>
          <p:nvPr/>
        </p:nvPicPr>
        <p:blipFill>
          <a:blip r:embed="rId2"/>
          <a:stretch>
            <a:fillRect/>
          </a:stretch>
        </p:blipFill>
        <p:spPr>
          <a:xfrm flipH="1">
            <a:off x="-226161" y="2131495"/>
            <a:ext cx="5159270" cy="4095164"/>
          </a:xfrm>
          <a:prstGeom prst="rect">
            <a:avLst/>
          </a:prstGeom>
        </p:spPr>
      </p:pic>
      <p:sp>
        <p:nvSpPr>
          <p:cNvPr id="4" name="TextBox 3">
            <a:extLst>
              <a:ext uri="{FF2B5EF4-FFF2-40B4-BE49-F238E27FC236}">
                <a16:creationId xmlns:a16="http://schemas.microsoft.com/office/drawing/2014/main" id="{61C8149E-09E1-463F-9F58-B7C1E43C34E9}"/>
              </a:ext>
            </a:extLst>
          </p:cNvPr>
          <p:cNvSpPr txBox="1"/>
          <p:nvPr/>
        </p:nvSpPr>
        <p:spPr>
          <a:xfrm>
            <a:off x="11654117" y="6490447"/>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
        <p:nvSpPr>
          <p:cNvPr id="8" name="TextBox 7">
            <a:extLst>
              <a:ext uri="{FF2B5EF4-FFF2-40B4-BE49-F238E27FC236}">
                <a16:creationId xmlns:a16="http://schemas.microsoft.com/office/drawing/2014/main" id="{3A84F233-8B6E-49CF-BAED-8D2A997FD328}"/>
              </a:ext>
            </a:extLst>
          </p:cNvPr>
          <p:cNvSpPr txBox="1"/>
          <p:nvPr/>
        </p:nvSpPr>
        <p:spPr>
          <a:xfrm>
            <a:off x="264383" y="6123544"/>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Fig.1 </a:t>
            </a:r>
            <a:r>
              <a:rPr lang="en-GB" sz="1400" i="1"/>
              <a:t>Oculus Quest 2</a:t>
            </a:r>
            <a:endParaRPr lang="en-US" sz="1400" i="1"/>
          </a:p>
        </p:txBody>
      </p:sp>
    </p:spTree>
    <p:extLst>
      <p:ext uri="{BB962C8B-B14F-4D97-AF65-F5344CB8AC3E}">
        <p14:creationId xmlns:p14="http://schemas.microsoft.com/office/powerpoint/2010/main" val="1667877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5CB10-D93F-45BA-B3A8-EC88AC3DFBBF}"/>
              </a:ext>
            </a:extLst>
          </p:cNvPr>
          <p:cNvSpPr>
            <a:spLocks noGrp="1"/>
          </p:cNvSpPr>
          <p:nvPr>
            <p:ph type="title"/>
          </p:nvPr>
        </p:nvSpPr>
        <p:spPr/>
        <p:txBody>
          <a:bodyPr/>
          <a:lstStyle/>
          <a:p>
            <a:r>
              <a:rPr lang="en-GB"/>
              <a:t>Aim of this project</a:t>
            </a:r>
          </a:p>
        </p:txBody>
      </p:sp>
      <p:sp>
        <p:nvSpPr>
          <p:cNvPr id="3" name="Content Placeholder 2">
            <a:extLst>
              <a:ext uri="{FF2B5EF4-FFF2-40B4-BE49-F238E27FC236}">
                <a16:creationId xmlns:a16="http://schemas.microsoft.com/office/drawing/2014/main" id="{EC333699-3ACE-4502-BF83-1569DF0672B2}"/>
              </a:ext>
            </a:extLst>
          </p:cNvPr>
          <p:cNvSpPr>
            <a:spLocks noGrp="1"/>
          </p:cNvSpPr>
          <p:nvPr>
            <p:ph idx="1"/>
          </p:nvPr>
        </p:nvSpPr>
        <p:spPr/>
        <p:txBody>
          <a:bodyPr vert="horz" lIns="91440" tIns="45720" rIns="91440" bIns="45720" rtlCol="0" anchor="t">
            <a:normAutofit/>
          </a:bodyPr>
          <a:lstStyle/>
          <a:p>
            <a:r>
              <a:rPr lang="en-GB">
                <a:ea typeface="+mn-lt"/>
                <a:cs typeface="+mn-lt"/>
              </a:rPr>
              <a:t>The main aim of this group project is to investigate how advantageous virtual reality is in aiding the growth of the university and higher education programs in 50 years’ time. </a:t>
            </a:r>
          </a:p>
          <a:p>
            <a:r>
              <a:rPr lang="en-GB"/>
              <a:t>To research and evaluate the feasibility of VR learning environments, drawbacks and all</a:t>
            </a:r>
          </a:p>
          <a:p>
            <a:pPr marL="0" indent="0">
              <a:buNone/>
            </a:pPr>
            <a:endParaRPr lang="en-GB"/>
          </a:p>
        </p:txBody>
      </p:sp>
      <p:sp>
        <p:nvSpPr>
          <p:cNvPr id="5" name="TextBox 4">
            <a:extLst>
              <a:ext uri="{FF2B5EF4-FFF2-40B4-BE49-F238E27FC236}">
                <a16:creationId xmlns:a16="http://schemas.microsoft.com/office/drawing/2014/main" id="{8C48A98D-21FC-4CA5-9D44-83DD5B0100B4}"/>
              </a:ext>
            </a:extLst>
          </p:cNvPr>
          <p:cNvSpPr txBox="1"/>
          <p:nvPr/>
        </p:nvSpPr>
        <p:spPr>
          <a:xfrm>
            <a:off x="11654117" y="6463553"/>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Tree>
    <p:extLst>
      <p:ext uri="{BB962C8B-B14F-4D97-AF65-F5344CB8AC3E}">
        <p14:creationId xmlns:p14="http://schemas.microsoft.com/office/powerpoint/2010/main" val="1566368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7BA18-C789-4053-B69F-16C0A2C40118}"/>
              </a:ext>
            </a:extLst>
          </p:cNvPr>
          <p:cNvSpPr>
            <a:spLocks noGrp="1"/>
          </p:cNvSpPr>
          <p:nvPr>
            <p:ph type="title"/>
          </p:nvPr>
        </p:nvSpPr>
        <p:spPr/>
        <p:txBody>
          <a:bodyPr/>
          <a:lstStyle/>
          <a:p>
            <a:r>
              <a:rPr lang="en-GB"/>
              <a:t>Objectives</a:t>
            </a:r>
          </a:p>
        </p:txBody>
      </p:sp>
      <p:graphicFrame>
        <p:nvGraphicFramePr>
          <p:cNvPr id="63" name="Diagram 63">
            <a:extLst>
              <a:ext uri="{FF2B5EF4-FFF2-40B4-BE49-F238E27FC236}">
                <a16:creationId xmlns:a16="http://schemas.microsoft.com/office/drawing/2014/main" id="{C217F493-7E09-4CDE-A393-592A1473331F}"/>
              </a:ext>
            </a:extLst>
          </p:cNvPr>
          <p:cNvGraphicFramePr>
            <a:graphicFrameLocks noGrp="1"/>
          </p:cNvGraphicFramePr>
          <p:nvPr>
            <p:ph idx="1"/>
            <p:extLst>
              <p:ext uri="{D42A27DB-BD31-4B8C-83A1-F6EECF244321}">
                <p14:modId xmlns:p14="http://schemas.microsoft.com/office/powerpoint/2010/main" val="2587069247"/>
              </p:ext>
            </p:extLst>
          </p:nvPr>
        </p:nvGraphicFramePr>
        <p:xfrm>
          <a:off x="1203325" y="2011363"/>
          <a:ext cx="9783763" cy="4206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24B7A8AA-34A6-4D99-B105-ED6155BCBF47}"/>
              </a:ext>
            </a:extLst>
          </p:cNvPr>
          <p:cNvSpPr txBox="1"/>
          <p:nvPr/>
        </p:nvSpPr>
        <p:spPr>
          <a:xfrm>
            <a:off x="11654117" y="6490447"/>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Tree>
    <p:extLst>
      <p:ext uri="{BB962C8B-B14F-4D97-AF65-F5344CB8AC3E}">
        <p14:creationId xmlns:p14="http://schemas.microsoft.com/office/powerpoint/2010/main" val="2322905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E75778-8865-451E-A418-58B337FE5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C6D1D399-BF36-47E7-B5BF-5362EEE20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531F876-DD64-45F5-9D2F-5B0329068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1879"/>
            <a:ext cx="12192000" cy="81424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362728-3AC0-4977-A5BB-4B7A05CB4D05}"/>
              </a:ext>
            </a:extLst>
          </p:cNvPr>
          <p:cNvSpPr>
            <a:spLocks noGrp="1"/>
          </p:cNvSpPr>
          <p:nvPr>
            <p:ph type="title"/>
          </p:nvPr>
        </p:nvSpPr>
        <p:spPr>
          <a:xfrm>
            <a:off x="360218" y="3182748"/>
            <a:ext cx="11471565" cy="492505"/>
          </a:xfrm>
        </p:spPr>
        <p:txBody>
          <a:bodyPr vert="horz" lIns="91440" tIns="45720" rIns="91440" bIns="45720" rtlCol="0" anchor="ctr">
            <a:normAutofit/>
          </a:bodyPr>
          <a:lstStyle/>
          <a:p>
            <a:pPr algn="ctr">
              <a:lnSpc>
                <a:spcPct val="80000"/>
              </a:lnSpc>
            </a:pPr>
            <a:r>
              <a:rPr lang="en-US" sz="2800" spc="150"/>
              <a:t>Presence in virtual reality</a:t>
            </a:r>
          </a:p>
        </p:txBody>
      </p:sp>
      <p:sp>
        <p:nvSpPr>
          <p:cNvPr id="4" name="TextBox 3">
            <a:extLst>
              <a:ext uri="{FF2B5EF4-FFF2-40B4-BE49-F238E27FC236}">
                <a16:creationId xmlns:a16="http://schemas.microsoft.com/office/drawing/2014/main" id="{829E328F-718B-4773-B49E-CE44F761CF2B}"/>
              </a:ext>
            </a:extLst>
          </p:cNvPr>
          <p:cNvSpPr txBox="1"/>
          <p:nvPr/>
        </p:nvSpPr>
        <p:spPr>
          <a:xfrm>
            <a:off x="4438650" y="3962400"/>
            <a:ext cx="33147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b="1">
                <a:ea typeface="+mn-lt"/>
                <a:cs typeface="+mn-lt"/>
              </a:rPr>
              <a:t>"the state or fact of existing, occurring, or being present."</a:t>
            </a:r>
            <a:endParaRPr lang="en-US" sz="2800" b="1"/>
          </a:p>
        </p:txBody>
      </p:sp>
      <p:sp>
        <p:nvSpPr>
          <p:cNvPr id="5" name="TextBox 4">
            <a:extLst>
              <a:ext uri="{FF2B5EF4-FFF2-40B4-BE49-F238E27FC236}">
                <a16:creationId xmlns:a16="http://schemas.microsoft.com/office/drawing/2014/main" id="{CA5F9334-123E-4C0F-B3EF-194942F3E83C}"/>
              </a:ext>
            </a:extLst>
          </p:cNvPr>
          <p:cNvSpPr txBox="1"/>
          <p:nvPr/>
        </p:nvSpPr>
        <p:spPr>
          <a:xfrm>
            <a:off x="11600329" y="6445624"/>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a:solidFill>
                  <a:srgbClr val="FFFFFF"/>
                </a:solidFill>
              </a:rPr>
              <a:t>E.H</a:t>
            </a:r>
          </a:p>
        </p:txBody>
      </p:sp>
    </p:spTree>
    <p:extLst>
      <p:ext uri="{BB962C8B-B14F-4D97-AF65-F5344CB8AC3E}">
        <p14:creationId xmlns:p14="http://schemas.microsoft.com/office/powerpoint/2010/main" val="870806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21B52-4CD9-4FF0-8117-58A518831DAA}"/>
              </a:ext>
            </a:extLst>
          </p:cNvPr>
          <p:cNvSpPr>
            <a:spLocks noGrp="1"/>
          </p:cNvSpPr>
          <p:nvPr>
            <p:ph type="title"/>
          </p:nvPr>
        </p:nvSpPr>
        <p:spPr/>
        <p:txBody>
          <a:bodyPr>
            <a:normAutofit/>
          </a:bodyPr>
          <a:lstStyle/>
          <a:p>
            <a:r>
              <a:rPr lang="en-GB"/>
              <a:t>Presence in virtual reality  -   </a:t>
            </a:r>
            <a:r>
              <a:rPr lang="en-GB" b="1"/>
              <a:t>presence in online lectures</a:t>
            </a:r>
            <a:endParaRPr lang="en-GB"/>
          </a:p>
        </p:txBody>
      </p:sp>
      <p:sp>
        <p:nvSpPr>
          <p:cNvPr id="3" name="Content Placeholder 2">
            <a:extLst>
              <a:ext uri="{FF2B5EF4-FFF2-40B4-BE49-F238E27FC236}">
                <a16:creationId xmlns:a16="http://schemas.microsoft.com/office/drawing/2014/main" id="{13492631-016B-4C01-AA04-90EF473C3507}"/>
              </a:ext>
            </a:extLst>
          </p:cNvPr>
          <p:cNvSpPr>
            <a:spLocks noGrp="1"/>
          </p:cNvSpPr>
          <p:nvPr>
            <p:ph idx="1"/>
          </p:nvPr>
        </p:nvSpPr>
        <p:spPr/>
        <p:txBody>
          <a:bodyPr vert="horz" lIns="91440" tIns="45720" rIns="91440" bIns="45720" rtlCol="0" anchor="t">
            <a:normAutofit/>
          </a:bodyPr>
          <a:lstStyle/>
          <a:p>
            <a:pPr marL="342900" indent="-342900"/>
            <a:r>
              <a:rPr lang="en-GB"/>
              <a:t>Online Lectures through the media of virtual calls and video chats have a limited social interaction [1] and are sorely lacking in these socially fulfilling aspects </a:t>
            </a:r>
            <a:endParaRPr lang="en-US"/>
          </a:p>
          <a:p>
            <a:pPr marL="342900" indent="-342900"/>
            <a:r>
              <a:rPr lang="en-GB"/>
              <a:t>Without a strong 'presence' there is a disconnect between students and lecturers, as well as a fracture in peer-to-peer social interaction</a:t>
            </a:r>
          </a:p>
          <a:p>
            <a:pPr marL="342900" indent="-342900"/>
            <a:r>
              <a:rPr lang="en-GB"/>
              <a:t>Whilst a user may see and hear others, there is no illusion that they are sharing the same space or in the same room [2],[5]</a:t>
            </a:r>
          </a:p>
          <a:p>
            <a:pPr marL="342900" indent="-342900"/>
            <a:endParaRPr lang="en-GB" b="1">
              <a:solidFill>
                <a:schemeClr val="accent1"/>
              </a:solidFill>
            </a:endParaRPr>
          </a:p>
          <a:p>
            <a:pPr marL="0" indent="0">
              <a:buNone/>
            </a:pPr>
            <a:endParaRPr lang="en-GB"/>
          </a:p>
        </p:txBody>
      </p:sp>
      <p:sp>
        <p:nvSpPr>
          <p:cNvPr id="5" name="TextBox 4">
            <a:extLst>
              <a:ext uri="{FF2B5EF4-FFF2-40B4-BE49-F238E27FC236}">
                <a16:creationId xmlns:a16="http://schemas.microsoft.com/office/drawing/2014/main" id="{2B87FD9D-CA9F-40A3-9018-C521DBA70B2C}"/>
              </a:ext>
            </a:extLst>
          </p:cNvPr>
          <p:cNvSpPr txBox="1"/>
          <p:nvPr/>
        </p:nvSpPr>
        <p:spPr>
          <a:xfrm>
            <a:off x="11600329" y="6445624"/>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FFFF"/>
                </a:solidFill>
              </a:rPr>
              <a:t>E.H</a:t>
            </a:r>
          </a:p>
        </p:txBody>
      </p:sp>
    </p:spTree>
    <p:extLst>
      <p:ext uri="{BB962C8B-B14F-4D97-AF65-F5344CB8AC3E}">
        <p14:creationId xmlns:p14="http://schemas.microsoft.com/office/powerpoint/2010/main" val="1791641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C3A3E-FE2E-4DF4-8FD8-0BDC89CB2509}"/>
              </a:ext>
            </a:extLst>
          </p:cNvPr>
          <p:cNvSpPr>
            <a:spLocks noGrp="1"/>
          </p:cNvSpPr>
          <p:nvPr>
            <p:ph type="title"/>
          </p:nvPr>
        </p:nvSpPr>
        <p:spPr>
          <a:xfrm>
            <a:off x="1202919" y="284176"/>
            <a:ext cx="9784080" cy="1508760"/>
          </a:xfrm>
        </p:spPr>
        <p:txBody>
          <a:bodyPr>
            <a:normAutofit/>
          </a:bodyPr>
          <a:lstStyle/>
          <a:p>
            <a:r>
              <a:rPr lang="en-GB">
                <a:ea typeface="+mj-lt"/>
                <a:cs typeface="+mj-lt"/>
              </a:rPr>
              <a:t>Presence in virtual reality -  </a:t>
            </a:r>
            <a:r>
              <a:rPr lang="en-GB" b="1">
                <a:ea typeface="+mj-lt"/>
                <a:cs typeface="+mj-lt"/>
              </a:rPr>
              <a:t>Cognitive illusions</a:t>
            </a:r>
          </a:p>
        </p:txBody>
      </p:sp>
      <p:sp>
        <p:nvSpPr>
          <p:cNvPr id="3" name="Content Placeholder 2">
            <a:extLst>
              <a:ext uri="{FF2B5EF4-FFF2-40B4-BE49-F238E27FC236}">
                <a16:creationId xmlns:a16="http://schemas.microsoft.com/office/drawing/2014/main" id="{2EF1E39B-29D3-4489-9A38-56BEA49123D4}"/>
              </a:ext>
            </a:extLst>
          </p:cNvPr>
          <p:cNvSpPr>
            <a:spLocks noGrp="1"/>
          </p:cNvSpPr>
          <p:nvPr>
            <p:ph idx="1"/>
          </p:nvPr>
        </p:nvSpPr>
        <p:spPr>
          <a:xfrm>
            <a:off x="1202920" y="2011680"/>
            <a:ext cx="4557800" cy="4206240"/>
          </a:xfrm>
        </p:spPr>
        <p:txBody>
          <a:bodyPr vert="horz" lIns="91440" tIns="45720" rIns="91440" bIns="45720" rtlCol="0" anchor="t">
            <a:normAutofit/>
          </a:bodyPr>
          <a:lstStyle/>
          <a:p>
            <a:r>
              <a:rPr lang="en-GB" sz="1700"/>
              <a:t>Virtual Reality environments provide a cognitive illusion of the presence of the others in a space with even the shallowest immersion [2]</a:t>
            </a:r>
          </a:p>
          <a:p>
            <a:r>
              <a:rPr lang="en-GB" sz="1700"/>
              <a:t>Some studies show that a strong social presence is a key factor in improving instructional effectiveness and building a sense of community and social connections [3]</a:t>
            </a:r>
          </a:p>
          <a:p>
            <a:r>
              <a:rPr lang="en-GB" sz="1700"/>
              <a:t>Apps such as </a:t>
            </a:r>
            <a:r>
              <a:rPr lang="en-GB" sz="1700" err="1"/>
              <a:t>AltSpace</a:t>
            </a:r>
            <a:r>
              <a:rPr lang="en-GB" sz="1700"/>
              <a:t> VR have already </a:t>
            </a:r>
            <a:br>
              <a:rPr lang="en-GB" sz="1700"/>
            </a:br>
            <a:r>
              <a:rPr lang="en-GB" sz="1700"/>
              <a:t>shown the potency of immersive virtual</a:t>
            </a:r>
            <a:br>
              <a:rPr lang="en-GB" sz="1700"/>
            </a:br>
            <a:r>
              <a:rPr lang="en-GB" sz="1700"/>
              <a:t>spaces leading to strong connections that</a:t>
            </a:r>
            <a:br>
              <a:rPr lang="en-GB" sz="1700"/>
            </a:br>
            <a:r>
              <a:rPr lang="en-GB" sz="1700"/>
              <a:t>are already being used for education [4],</a:t>
            </a:r>
            <a:br>
              <a:rPr lang="en-GB" sz="1700"/>
            </a:br>
            <a:r>
              <a:rPr lang="en-GB" sz="1700"/>
              <a:t>[6]</a:t>
            </a:r>
          </a:p>
        </p:txBody>
      </p:sp>
      <p:pic>
        <p:nvPicPr>
          <p:cNvPr id="6" name="Picture 6">
            <a:extLst>
              <a:ext uri="{FF2B5EF4-FFF2-40B4-BE49-F238E27FC236}">
                <a16:creationId xmlns:a16="http://schemas.microsoft.com/office/drawing/2014/main" id="{8F88DC2F-CC22-4876-823C-B3BA44D5D70E}"/>
              </a:ext>
            </a:extLst>
          </p:cNvPr>
          <p:cNvPicPr>
            <a:picLocks noChangeAspect="1"/>
          </p:cNvPicPr>
          <p:nvPr/>
        </p:nvPicPr>
        <p:blipFill>
          <a:blip r:embed="rId3"/>
          <a:stretch>
            <a:fillRect/>
          </a:stretch>
        </p:blipFill>
        <p:spPr>
          <a:xfrm>
            <a:off x="5935578" y="2680743"/>
            <a:ext cx="5835819" cy="2671215"/>
          </a:xfrm>
          <a:prstGeom prst="rect">
            <a:avLst/>
          </a:prstGeom>
        </p:spPr>
      </p:pic>
      <p:sp>
        <p:nvSpPr>
          <p:cNvPr id="5" name="TextBox 4">
            <a:extLst>
              <a:ext uri="{FF2B5EF4-FFF2-40B4-BE49-F238E27FC236}">
                <a16:creationId xmlns:a16="http://schemas.microsoft.com/office/drawing/2014/main" id="{888DBB92-B231-4FB2-AA28-CEAB678F514A}"/>
              </a:ext>
            </a:extLst>
          </p:cNvPr>
          <p:cNvSpPr txBox="1"/>
          <p:nvPr/>
        </p:nvSpPr>
        <p:spPr>
          <a:xfrm>
            <a:off x="11600329" y="6445624"/>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a:solidFill>
                  <a:srgbClr val="FFFFFF"/>
                </a:solidFill>
              </a:rPr>
              <a:t>E.H</a:t>
            </a:r>
          </a:p>
        </p:txBody>
      </p:sp>
      <p:sp>
        <p:nvSpPr>
          <p:cNvPr id="9" name="TextBox 8">
            <a:extLst>
              <a:ext uri="{FF2B5EF4-FFF2-40B4-BE49-F238E27FC236}">
                <a16:creationId xmlns:a16="http://schemas.microsoft.com/office/drawing/2014/main" id="{0CC1B7C2-51C2-42E7-A70F-C0E4CE0F4274}"/>
              </a:ext>
            </a:extLst>
          </p:cNvPr>
          <p:cNvSpPr txBox="1"/>
          <p:nvPr/>
        </p:nvSpPr>
        <p:spPr>
          <a:xfrm>
            <a:off x="5886707" y="5361544"/>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Fig.2 </a:t>
            </a:r>
            <a:r>
              <a:rPr lang="en-GB" sz="1400" i="1" err="1"/>
              <a:t>AltSpaceVR</a:t>
            </a:r>
            <a:endParaRPr lang="en-US" sz="1400" i="1" err="1"/>
          </a:p>
        </p:txBody>
      </p:sp>
    </p:spTree>
    <p:extLst>
      <p:ext uri="{BB962C8B-B14F-4D97-AF65-F5344CB8AC3E}">
        <p14:creationId xmlns:p14="http://schemas.microsoft.com/office/powerpoint/2010/main" val="2360130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6558C-568B-4232-A91D-C00D113BEC3D}"/>
              </a:ext>
            </a:extLst>
          </p:cNvPr>
          <p:cNvSpPr>
            <a:spLocks noGrp="1"/>
          </p:cNvSpPr>
          <p:nvPr>
            <p:ph type="title"/>
          </p:nvPr>
        </p:nvSpPr>
        <p:spPr>
          <a:xfrm>
            <a:off x="1202919" y="284176"/>
            <a:ext cx="9784080" cy="1508760"/>
          </a:xfrm>
        </p:spPr>
        <p:txBody>
          <a:bodyPr>
            <a:normAutofit/>
          </a:bodyPr>
          <a:lstStyle/>
          <a:p>
            <a:r>
              <a:rPr lang="en-GB"/>
              <a:t>PRESENCE IN VIRTUAL REALITY -</a:t>
            </a:r>
            <a:r>
              <a:rPr lang="en-GB" b="1"/>
              <a:t>virtually social</a:t>
            </a:r>
            <a:endParaRPr lang="en-GB">
              <a:ea typeface="+mj-lt"/>
              <a:cs typeface="+mj-lt"/>
            </a:endParaRPr>
          </a:p>
        </p:txBody>
      </p:sp>
      <p:pic>
        <p:nvPicPr>
          <p:cNvPr id="4" name="Picture 5" descr="A screenshot of a video game&#10;&#10;Description automatically generated">
            <a:extLst>
              <a:ext uri="{FF2B5EF4-FFF2-40B4-BE49-F238E27FC236}">
                <a16:creationId xmlns:a16="http://schemas.microsoft.com/office/drawing/2014/main" id="{F1C930D4-565F-48DD-A4D2-13F1FB0097A7}"/>
              </a:ext>
            </a:extLst>
          </p:cNvPr>
          <p:cNvPicPr>
            <a:picLocks noChangeAspect="1"/>
          </p:cNvPicPr>
          <p:nvPr/>
        </p:nvPicPr>
        <p:blipFill rotWithShape="1">
          <a:blip r:embed="rId3"/>
          <a:srcRect l="6510" r="48867" b="-2"/>
          <a:stretch/>
        </p:blipFill>
        <p:spPr>
          <a:xfrm>
            <a:off x="483" y="1822028"/>
            <a:ext cx="4342417" cy="5035972"/>
          </a:xfrm>
          <a:prstGeom prst="rect">
            <a:avLst/>
          </a:prstGeom>
        </p:spPr>
      </p:pic>
      <p:sp>
        <p:nvSpPr>
          <p:cNvPr id="3" name="Content Placeholder 2">
            <a:extLst>
              <a:ext uri="{FF2B5EF4-FFF2-40B4-BE49-F238E27FC236}">
                <a16:creationId xmlns:a16="http://schemas.microsoft.com/office/drawing/2014/main" id="{C6657844-6B79-4503-840A-E541BFA98F1A}"/>
              </a:ext>
            </a:extLst>
          </p:cNvPr>
          <p:cNvSpPr>
            <a:spLocks noGrp="1"/>
          </p:cNvSpPr>
          <p:nvPr>
            <p:ph idx="1"/>
          </p:nvPr>
        </p:nvSpPr>
        <p:spPr>
          <a:xfrm>
            <a:off x="4772025" y="2011680"/>
            <a:ext cx="6524625" cy="4206240"/>
          </a:xfrm>
        </p:spPr>
        <p:txBody>
          <a:bodyPr vert="horz" lIns="91440" tIns="45720" rIns="91440" bIns="45720" rtlCol="0">
            <a:normAutofit/>
          </a:bodyPr>
          <a:lstStyle/>
          <a:p>
            <a:r>
              <a:rPr lang="en-GB"/>
              <a:t>By using VR spaces to conduct lectures, students can feel present in the moment and lecturers could use that presence and body language to gauge the class with the stronger virtual embodiment [7]</a:t>
            </a:r>
          </a:p>
          <a:p>
            <a:r>
              <a:rPr lang="en-GB" b="1"/>
              <a:t>The medium of VR allows for us to achieve greater cognitive and emotional engagement with peers and lecturers [8] in comparison to virtual/video calls through movement interaction </a:t>
            </a:r>
          </a:p>
        </p:txBody>
      </p:sp>
      <p:sp>
        <p:nvSpPr>
          <p:cNvPr id="5" name="TextBox 4">
            <a:extLst>
              <a:ext uri="{FF2B5EF4-FFF2-40B4-BE49-F238E27FC236}">
                <a16:creationId xmlns:a16="http://schemas.microsoft.com/office/drawing/2014/main" id="{A72D3474-A4D6-4638-87BE-BB4E7B9818AB}"/>
              </a:ext>
            </a:extLst>
          </p:cNvPr>
          <p:cNvSpPr txBox="1"/>
          <p:nvPr/>
        </p:nvSpPr>
        <p:spPr>
          <a:xfrm>
            <a:off x="11600329" y="6445624"/>
            <a:ext cx="5378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GB">
                <a:solidFill>
                  <a:srgbClr val="FFFFFF"/>
                </a:solidFill>
              </a:rPr>
              <a:t>E.H</a:t>
            </a:r>
          </a:p>
        </p:txBody>
      </p:sp>
      <p:sp>
        <p:nvSpPr>
          <p:cNvPr id="7" name="TextBox 6">
            <a:extLst>
              <a:ext uri="{FF2B5EF4-FFF2-40B4-BE49-F238E27FC236}">
                <a16:creationId xmlns:a16="http://schemas.microsoft.com/office/drawing/2014/main" id="{4617FB43-D677-47A5-9FBB-F5EE12713F19}"/>
              </a:ext>
            </a:extLst>
          </p:cNvPr>
          <p:cNvSpPr txBox="1"/>
          <p:nvPr/>
        </p:nvSpPr>
        <p:spPr>
          <a:xfrm>
            <a:off x="-44536" y="6586922"/>
            <a:ext cx="27431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Fig.3 </a:t>
            </a:r>
            <a:r>
              <a:rPr lang="en-GB" sz="1400" i="1"/>
              <a:t>Arthur</a:t>
            </a:r>
          </a:p>
        </p:txBody>
      </p:sp>
    </p:spTree>
    <p:extLst>
      <p:ext uri="{BB962C8B-B14F-4D97-AF65-F5344CB8AC3E}">
        <p14:creationId xmlns:p14="http://schemas.microsoft.com/office/powerpoint/2010/main" val="1761188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96209-FBC3-4D75-9F4A-FB160A7E7C66}"/>
              </a:ext>
            </a:extLst>
          </p:cNvPr>
          <p:cNvSpPr>
            <a:spLocks noGrp="1"/>
          </p:cNvSpPr>
          <p:nvPr>
            <p:ph type="title"/>
          </p:nvPr>
        </p:nvSpPr>
        <p:spPr/>
        <p:txBody>
          <a:bodyPr/>
          <a:lstStyle/>
          <a:p>
            <a:r>
              <a:rPr lang="en-GB"/>
              <a:t>Table of Figures</a:t>
            </a:r>
          </a:p>
        </p:txBody>
      </p:sp>
      <p:sp>
        <p:nvSpPr>
          <p:cNvPr id="3" name="Content Placeholder 2">
            <a:extLst>
              <a:ext uri="{FF2B5EF4-FFF2-40B4-BE49-F238E27FC236}">
                <a16:creationId xmlns:a16="http://schemas.microsoft.com/office/drawing/2014/main" id="{1767C388-A1A3-4EBB-9936-30999D667985}"/>
              </a:ext>
            </a:extLst>
          </p:cNvPr>
          <p:cNvSpPr>
            <a:spLocks noGrp="1"/>
          </p:cNvSpPr>
          <p:nvPr>
            <p:ph idx="1"/>
          </p:nvPr>
        </p:nvSpPr>
        <p:spPr/>
        <p:txBody>
          <a:bodyPr vert="horz" lIns="91440" tIns="45720" rIns="91440" bIns="45720" rtlCol="0" anchor="t">
            <a:normAutofit/>
          </a:bodyPr>
          <a:lstStyle/>
          <a:p>
            <a:pPr marL="0" indent="0">
              <a:buNone/>
            </a:pPr>
            <a:r>
              <a:rPr lang="en-GB" sz="1400" dirty="0"/>
              <a:t>Fig.1  Meta, "Oculus Quest 2 | New All-In-One Wireless VR Headset," </a:t>
            </a:r>
            <a:r>
              <a:rPr lang="en-GB" sz="1400" i="1" dirty="0" err="1"/>
              <a:t>MetaQuest</a:t>
            </a:r>
            <a:r>
              <a:rPr lang="en-GB" sz="1400" i="1" dirty="0"/>
              <a:t>,</a:t>
            </a:r>
            <a:r>
              <a:rPr lang="en-GB" sz="1400" dirty="0"/>
              <a:t> Sep. 16, 2020. [Online]. Available: </a:t>
            </a:r>
            <a:r>
              <a:rPr lang="en-GB" sz="1400" dirty="0">
                <a:ea typeface="+mn-lt"/>
                <a:cs typeface="+mn-lt"/>
                <a:hlinkClick r:id="rId3"/>
              </a:rPr>
              <a:t>https://www.oculus.com/quest-2/</a:t>
            </a:r>
            <a:r>
              <a:rPr lang="en-GB" sz="1400" dirty="0">
                <a:ea typeface="+mn-lt"/>
                <a:cs typeface="+mn-lt"/>
              </a:rPr>
              <a:t> [Accessed Jan. 7,2022]. </a:t>
            </a:r>
          </a:p>
          <a:p>
            <a:pPr marL="0" indent="0">
              <a:buNone/>
            </a:pPr>
            <a:r>
              <a:rPr lang="en-GB" sz="1400" dirty="0"/>
              <a:t>Fig.2  P. Graham, "</a:t>
            </a:r>
            <a:r>
              <a:rPr lang="en-GB" sz="1400" dirty="0" err="1"/>
              <a:t>AltspaceVR</a:t>
            </a:r>
            <a:r>
              <a:rPr lang="en-GB" sz="1400" dirty="0"/>
              <a:t> Begins Early Microsoft Account Integration," </a:t>
            </a:r>
            <a:r>
              <a:rPr lang="en-GB" sz="1400" i="1" dirty="0"/>
              <a:t>VR Focus</a:t>
            </a:r>
            <a:r>
              <a:rPr lang="en-GB" sz="1400" dirty="0"/>
              <a:t>, Feb. 5, 2021. [Online]. Available: </a:t>
            </a:r>
            <a:r>
              <a:rPr lang="en-GB" sz="1400" dirty="0">
                <a:ea typeface="+mn-lt"/>
                <a:cs typeface="+mn-lt"/>
                <a:hlinkClick r:id="rId4"/>
              </a:rPr>
              <a:t>https://www.vrfocus.com/2021/02/altspacevr-begins-early-access-microsoft-account-integration/</a:t>
            </a:r>
            <a:r>
              <a:rPr lang="en-GB" sz="1400" dirty="0"/>
              <a:t> [Accessed Jane. 7, 2022]. </a:t>
            </a:r>
            <a:endParaRPr lang="en-GB"/>
          </a:p>
          <a:p>
            <a:pPr marL="0" indent="0">
              <a:buNone/>
            </a:pPr>
            <a:r>
              <a:rPr lang="en-GB" sz="1400" dirty="0"/>
              <a:t>Fig.3  L. Goode, "VR Meetings Are Weird, but They Beat Our Current Reality." </a:t>
            </a:r>
            <a:r>
              <a:rPr lang="en-GB" sz="1400" i="1" dirty="0"/>
              <a:t>WIRED</a:t>
            </a:r>
            <a:r>
              <a:rPr lang="en-GB" sz="1400" dirty="0"/>
              <a:t>, Aug. 12, 2020. [Online]. Available: </a:t>
            </a:r>
            <a:r>
              <a:rPr lang="en-GB" sz="1400" dirty="0">
                <a:ea typeface="+mn-lt"/>
                <a:cs typeface="+mn-lt"/>
                <a:hlinkClick r:id="rId5"/>
              </a:rPr>
              <a:t>https://www.wired.com/story/arthur-vr-virtual-reality-meetings/</a:t>
            </a:r>
            <a:r>
              <a:rPr lang="en-GB" sz="1400">
                <a:ea typeface="+mn-lt"/>
                <a:cs typeface="+mn-lt"/>
              </a:rPr>
              <a:t> [Accessed Jan. 7, 2022].</a:t>
            </a:r>
            <a:endParaRPr lang="en-GB"/>
          </a:p>
        </p:txBody>
      </p:sp>
    </p:spTree>
    <p:extLst>
      <p:ext uri="{BB962C8B-B14F-4D97-AF65-F5344CB8AC3E}">
        <p14:creationId xmlns:p14="http://schemas.microsoft.com/office/powerpoint/2010/main" val="2429010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96209-FBC3-4D75-9F4A-FB160A7E7C66}"/>
              </a:ext>
            </a:extLst>
          </p:cNvPr>
          <p:cNvSpPr>
            <a:spLocks noGrp="1"/>
          </p:cNvSpPr>
          <p:nvPr>
            <p:ph type="title"/>
          </p:nvPr>
        </p:nvSpPr>
        <p:spPr/>
        <p:txBody>
          <a:bodyPr/>
          <a:lstStyle/>
          <a:p>
            <a:r>
              <a:rPr lang="en-GB" dirty="0"/>
              <a:t>Personal References </a:t>
            </a:r>
          </a:p>
        </p:txBody>
      </p:sp>
      <p:sp>
        <p:nvSpPr>
          <p:cNvPr id="3" name="Content Placeholder 2">
            <a:extLst>
              <a:ext uri="{FF2B5EF4-FFF2-40B4-BE49-F238E27FC236}">
                <a16:creationId xmlns:a16="http://schemas.microsoft.com/office/drawing/2014/main" id="{1767C388-A1A3-4EBB-9936-30999D667985}"/>
              </a:ext>
            </a:extLst>
          </p:cNvPr>
          <p:cNvSpPr>
            <a:spLocks noGrp="1"/>
          </p:cNvSpPr>
          <p:nvPr>
            <p:ph idx="1"/>
          </p:nvPr>
        </p:nvSpPr>
        <p:spPr/>
        <p:txBody>
          <a:bodyPr vert="horz" lIns="91440" tIns="45720" rIns="91440" bIns="45720" rtlCol="0" anchor="t">
            <a:normAutofit/>
          </a:bodyPr>
          <a:lstStyle/>
          <a:p>
            <a:endParaRPr lang="en-GB" dirty="0">
              <a:ea typeface="+mn-lt"/>
              <a:cs typeface="+mn-lt"/>
            </a:endParaRPr>
          </a:p>
          <a:p>
            <a:endParaRPr lang="en-GB"/>
          </a:p>
        </p:txBody>
      </p:sp>
      <p:sp>
        <p:nvSpPr>
          <p:cNvPr id="4" name="TextBox 3">
            <a:extLst>
              <a:ext uri="{FF2B5EF4-FFF2-40B4-BE49-F238E27FC236}">
                <a16:creationId xmlns:a16="http://schemas.microsoft.com/office/drawing/2014/main" id="{B8E2589E-7AC4-4C56-9B74-99A0D489A2C3}"/>
              </a:ext>
            </a:extLst>
          </p:cNvPr>
          <p:cNvSpPr txBox="1"/>
          <p:nvPr/>
        </p:nvSpPr>
        <p:spPr>
          <a:xfrm>
            <a:off x="1030940" y="1963271"/>
            <a:ext cx="9959788"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Calibri"/>
                <a:cs typeface="Segoe UI"/>
              </a:rPr>
              <a:t>[1]</a:t>
            </a:r>
            <a:r>
              <a:rPr lang="en-GB" sz="1400">
                <a:latin typeface="Calibri"/>
                <a:cs typeface="Calibri"/>
              </a:rPr>
              <a:t> </a:t>
            </a:r>
            <a:r>
              <a:rPr lang="en-GB" sz="1400">
                <a:latin typeface="Calibri"/>
                <a:cs typeface="Segoe UI"/>
              </a:rPr>
              <a:t>J.C. Dunlap and P.R. Lowenthal, ‘Tweeting the Night Away: Using Twitter to Enhance Social Presence’, </a:t>
            </a:r>
            <a:r>
              <a:rPr lang="en-GB" sz="1400" i="1">
                <a:latin typeface="Calibri"/>
                <a:cs typeface="Segoe UI"/>
              </a:rPr>
              <a:t>Journal of Information Systems Education, </a:t>
            </a:r>
            <a:r>
              <a:rPr lang="en-GB" sz="1400">
                <a:latin typeface="Calibri"/>
                <a:cs typeface="Segoe UI"/>
              </a:rPr>
              <a:t>vol. 20, no. 2, p.129-135, June 2009. [Online]. Available: </a:t>
            </a:r>
            <a:r>
              <a:rPr lang="en-GB" sz="1400">
                <a:solidFill>
                  <a:srgbClr val="0563C1"/>
                </a:solidFill>
                <a:latin typeface="Calibri"/>
                <a:cs typeface="Segoe UI"/>
                <a:hlinkClick r:id="rId3"/>
              </a:rPr>
              <a:t>http://jise.org/Volume20/n2/JISEv20n2p129.pdf</a:t>
            </a:r>
            <a:r>
              <a:rPr lang="en-GB" sz="1400">
                <a:latin typeface="Calibri"/>
                <a:cs typeface="Segoe UI"/>
              </a:rPr>
              <a:t> [Accessed December 21, 2021].</a:t>
            </a:r>
            <a:r>
              <a:rPr lang="en-GB" sz="1400">
                <a:latin typeface="Calibri"/>
                <a:cs typeface="Calibri"/>
              </a:rPr>
              <a:t> </a:t>
            </a:r>
          </a:p>
          <a:p>
            <a:r>
              <a:rPr lang="en-GB" sz="1400">
                <a:latin typeface="Calibri"/>
                <a:cs typeface="Segoe UI"/>
              </a:rPr>
              <a:t>[2] </a:t>
            </a:r>
            <a:r>
              <a:rPr lang="en-GB" sz="1400">
                <a:latin typeface="Calibri"/>
                <a:cs typeface="Calibri"/>
              </a:rPr>
              <a:t> </a:t>
            </a:r>
            <a:r>
              <a:rPr lang="en-GB" sz="1400">
                <a:latin typeface="Calibri"/>
                <a:cs typeface="Segoe UI"/>
              </a:rPr>
              <a:t>M. Slater, ‘Immersion and the Illusion of Presence in Virtual Reality’, </a:t>
            </a:r>
            <a:r>
              <a:rPr lang="en-GB" sz="1400" i="1">
                <a:latin typeface="Calibri"/>
                <a:cs typeface="Segoe UI"/>
              </a:rPr>
              <a:t>British Journal of Psychology, </a:t>
            </a:r>
            <a:r>
              <a:rPr lang="en-GB" sz="1400">
                <a:latin typeface="Calibri"/>
                <a:cs typeface="Segoe UI"/>
              </a:rPr>
              <a:t>vol. 109, no.2, p.431-433, May 2018. [Online]. Available: </a:t>
            </a:r>
            <a:r>
              <a:rPr lang="en-GB" sz="1400">
                <a:solidFill>
                  <a:srgbClr val="0563C1"/>
                </a:solidFill>
                <a:latin typeface="Calibri"/>
                <a:cs typeface="Segoe UI"/>
                <a:hlinkClick r:id="rId4"/>
              </a:rPr>
              <a:t>http://publicationslist.org/data/melslater/ref-344/bjop.12305.pdf</a:t>
            </a:r>
            <a:r>
              <a:rPr lang="en-GB" sz="1400">
                <a:latin typeface="Calibri"/>
                <a:cs typeface="Segoe UI"/>
              </a:rPr>
              <a:t> [Accessed Decmber 21,2021].</a:t>
            </a:r>
            <a:r>
              <a:rPr lang="en-GB" sz="1400">
                <a:latin typeface="Calibri"/>
                <a:cs typeface="Calibri"/>
              </a:rPr>
              <a:t> </a:t>
            </a:r>
          </a:p>
          <a:p>
            <a:r>
              <a:rPr lang="en-GB" sz="1400">
                <a:latin typeface="Calibri"/>
                <a:cs typeface="Segoe UI"/>
              </a:rPr>
              <a:t>[3]</a:t>
            </a:r>
            <a:r>
              <a:rPr lang="en-GB" sz="1400">
                <a:latin typeface="Calibri"/>
                <a:cs typeface="Calibri"/>
              </a:rPr>
              <a:t> </a:t>
            </a:r>
            <a:r>
              <a:rPr lang="en-GB" sz="1400">
                <a:latin typeface="Calibri"/>
                <a:cs typeface="Segoe UI"/>
              </a:rPr>
              <a:t>S.R. Aragon, ‘Creating Social Presence in Online Environments’, </a:t>
            </a:r>
            <a:r>
              <a:rPr lang="en-GB" sz="1400" i="1">
                <a:latin typeface="Calibri"/>
                <a:cs typeface="Segoe UI"/>
              </a:rPr>
              <a:t>Special Issue: Facilitating Learning in Online Environments, </a:t>
            </a:r>
            <a:r>
              <a:rPr lang="en-GB" sz="1400">
                <a:latin typeface="Calibri"/>
                <a:cs typeface="Segoe UI"/>
              </a:rPr>
              <a:t>vol.100, p.57-69, November 2003. [Online] doi: 10.1002/ace.119. [Accessed December 19, 2021]</a:t>
            </a:r>
            <a:r>
              <a:rPr lang="en-GB" sz="1400">
                <a:latin typeface="Calibri"/>
                <a:cs typeface="Calibri"/>
              </a:rPr>
              <a:t> </a:t>
            </a:r>
          </a:p>
          <a:p>
            <a:r>
              <a:rPr lang="en-GB" sz="1400">
                <a:latin typeface="Calibri"/>
                <a:cs typeface="Segoe UI"/>
              </a:rPr>
              <a:t>[4]</a:t>
            </a:r>
            <a:r>
              <a:rPr lang="en-GB" sz="1400">
                <a:latin typeface="Calibri"/>
                <a:cs typeface="Calibri"/>
              </a:rPr>
              <a:t> </a:t>
            </a:r>
            <a:r>
              <a:rPr lang="en-GB" sz="1400">
                <a:latin typeface="Calibri"/>
                <a:cs typeface="Segoe UI"/>
              </a:rPr>
              <a:t>AltspaceVR, ‘Is VR the Future of Education?’, </a:t>
            </a:r>
            <a:r>
              <a:rPr lang="en-GB" sz="1400" i="1">
                <a:latin typeface="Calibri"/>
                <a:cs typeface="Segoe UI"/>
              </a:rPr>
              <a:t>AltspaceVR, </a:t>
            </a:r>
            <a:r>
              <a:rPr lang="en-GB" sz="1400">
                <a:latin typeface="Calibri"/>
                <a:cs typeface="Segoe UI"/>
              </a:rPr>
              <a:t>Jan. 10, 2017. [Online] Available: </a:t>
            </a:r>
            <a:r>
              <a:rPr lang="en-GB" sz="1400">
                <a:solidFill>
                  <a:srgbClr val="0563C1"/>
                </a:solidFill>
                <a:latin typeface="Calibri"/>
                <a:cs typeface="Segoe UI"/>
                <a:hlinkClick r:id="rId5"/>
              </a:rPr>
              <a:t>https://altvr.com/is-vr-the-future-of-education/</a:t>
            </a:r>
            <a:r>
              <a:rPr lang="en-GB" sz="1400">
                <a:latin typeface="Calibri"/>
                <a:cs typeface="Segoe UI"/>
              </a:rPr>
              <a:t> [Accessed December 19, 2021]</a:t>
            </a:r>
            <a:r>
              <a:rPr lang="en-GB" sz="1400">
                <a:latin typeface="Calibri"/>
                <a:cs typeface="Calibri"/>
              </a:rPr>
              <a:t> </a:t>
            </a:r>
          </a:p>
          <a:p>
            <a:r>
              <a:rPr lang="en-GB" sz="1400">
                <a:latin typeface="Calibri"/>
                <a:cs typeface="Segoe UI"/>
              </a:rPr>
              <a:t>[5]</a:t>
            </a:r>
            <a:r>
              <a:rPr lang="en-GB" sz="1400">
                <a:latin typeface="Calibri"/>
                <a:cs typeface="Calibri"/>
              </a:rPr>
              <a:t> </a:t>
            </a:r>
            <a:r>
              <a:rPr lang="en-GB" sz="1400">
                <a:latin typeface="Calibri"/>
                <a:cs typeface="Segoe UI"/>
              </a:rPr>
              <a:t>J. Diemer, G.W. Alpers, H.M. Peperkorn, Y. Shiban, and A. Mülberger, ‘The Impact of perception and presence on emotional reactions: a review of research in virtual reality’, </a:t>
            </a:r>
            <a:r>
              <a:rPr lang="en-GB" sz="1400" i="1">
                <a:latin typeface="Calibri"/>
                <a:cs typeface="Segoe UI"/>
              </a:rPr>
              <a:t>Frontiers in Psychology, </a:t>
            </a:r>
            <a:r>
              <a:rPr lang="en-GB" sz="1400">
                <a:latin typeface="Calibri"/>
                <a:cs typeface="Segoe UI"/>
              </a:rPr>
              <a:t>Jan. 30, 2015. [Online] doi: 10.3389/fpsyg.2015.00026 [Accessed December 18, 2021]</a:t>
            </a:r>
            <a:r>
              <a:rPr lang="en-GB" sz="1400">
                <a:latin typeface="Calibri"/>
                <a:cs typeface="Calibri"/>
              </a:rPr>
              <a:t> </a:t>
            </a:r>
          </a:p>
          <a:p>
            <a:r>
              <a:rPr lang="en-GB" sz="1400">
                <a:latin typeface="Calibri"/>
                <a:cs typeface="Segoe UI"/>
              </a:rPr>
              <a:t>[6]</a:t>
            </a:r>
            <a:r>
              <a:rPr lang="en-GB" sz="1400">
                <a:latin typeface="Calibri"/>
                <a:cs typeface="Calibri"/>
              </a:rPr>
              <a:t> </a:t>
            </a:r>
            <a:r>
              <a:rPr lang="en-GB" sz="1400">
                <a:latin typeface="Calibri"/>
                <a:cs typeface="Segoe UI"/>
              </a:rPr>
              <a:t>J. Tham, A. H. Duin, L. Gee, N. Ernst, B. Abdelqader and M. McGrath, "Understanding Virtual Reality: Presence, Embodiment, and Professional Practice," in </a:t>
            </a:r>
            <a:r>
              <a:rPr lang="en-GB" sz="1400" i="1">
                <a:latin typeface="Calibri"/>
                <a:cs typeface="Segoe UI"/>
              </a:rPr>
              <a:t>IEEE Transactions on Professional Communication</a:t>
            </a:r>
            <a:r>
              <a:rPr lang="en-GB" sz="1400">
                <a:latin typeface="Calibri"/>
                <a:cs typeface="Segoe UI"/>
              </a:rPr>
              <a:t>, vol. 61, no. 2, p. 178-195, June 2018. [Online] doi: 10.1109/TPC.2018.2804238. [Accessed December 27, 2021]</a:t>
            </a:r>
            <a:r>
              <a:rPr lang="en-GB" sz="1400">
                <a:latin typeface="Calibri"/>
                <a:cs typeface="Calibri"/>
              </a:rPr>
              <a:t> </a:t>
            </a:r>
          </a:p>
          <a:p>
            <a:r>
              <a:rPr lang="en-GB" sz="1400">
                <a:latin typeface="Calibri"/>
                <a:cs typeface="Segoe UI"/>
              </a:rPr>
              <a:t>[7]</a:t>
            </a:r>
            <a:r>
              <a:rPr lang="en-GB" sz="1400">
                <a:latin typeface="Calibri"/>
                <a:cs typeface="Calibri"/>
              </a:rPr>
              <a:t> </a:t>
            </a:r>
            <a:r>
              <a:rPr lang="en-GB" sz="1400">
                <a:latin typeface="Calibri"/>
                <a:cs typeface="Segoe UI"/>
              </a:rPr>
              <a:t>J. Tromp, and D. Snowdon, ’Virtual body language: providing appropriate user interfaces in collaborative environments’, in </a:t>
            </a:r>
            <a:r>
              <a:rPr lang="en-GB" sz="1400" i="1">
                <a:latin typeface="Calibri"/>
                <a:cs typeface="Segoe UI"/>
              </a:rPr>
              <a:t>Proceeding of the ACM Symposium on Virtual Reality software and technology, </a:t>
            </a:r>
            <a:r>
              <a:rPr lang="en-GB" sz="1400">
                <a:latin typeface="Calibri"/>
                <a:cs typeface="Segoe UI"/>
              </a:rPr>
              <a:t>Sep. 1997, p.37-44. [Online] doi: 10.1145/261135.261143 [Accessed December 27, 2021]</a:t>
            </a:r>
            <a:r>
              <a:rPr lang="en-GB" sz="1400">
                <a:latin typeface="Calibri"/>
                <a:cs typeface="Calibri"/>
              </a:rPr>
              <a:t> </a:t>
            </a:r>
          </a:p>
          <a:p>
            <a:r>
              <a:rPr lang="en-GB" sz="1400">
                <a:latin typeface="Calibri"/>
                <a:cs typeface="Segoe UI"/>
              </a:rPr>
              <a:t>[8] </a:t>
            </a:r>
            <a:r>
              <a:rPr lang="en-GB" sz="1400">
                <a:latin typeface="Calibri"/>
                <a:cs typeface="Calibri"/>
              </a:rPr>
              <a:t> </a:t>
            </a:r>
            <a:r>
              <a:rPr lang="en-GB" sz="1400">
                <a:latin typeface="Calibri"/>
                <a:cs typeface="Segoe UI"/>
              </a:rPr>
              <a:t>M. Gillies, ‘What is movement interaction in Virtual Reality for?’, </a:t>
            </a:r>
            <a:r>
              <a:rPr lang="en-GB" sz="1400" i="1">
                <a:latin typeface="Calibri"/>
                <a:cs typeface="Segoe UI"/>
              </a:rPr>
              <a:t>in MOCO '16: Proceedings of the 3rd International Symposium on Movement and Computing, </a:t>
            </a:r>
            <a:r>
              <a:rPr lang="en-GB" sz="1400">
                <a:latin typeface="Calibri"/>
                <a:cs typeface="Segoe UI"/>
              </a:rPr>
              <a:t>July 5-6 ,2016, Thessaloniki, Greece. New York: Association for Computing Machinery, 2016, pp.1-4. [Online] doi: 10.1145/2948910.2948951 [Accessed December 27, 2021] </a:t>
            </a:r>
            <a:r>
              <a:rPr lang="en-GB" sz="1400">
                <a:latin typeface="Calibri"/>
                <a:cs typeface="Calibri"/>
              </a:rPr>
              <a:t> </a:t>
            </a:r>
          </a:p>
        </p:txBody>
      </p:sp>
    </p:spTree>
    <p:extLst>
      <p:ext uri="{BB962C8B-B14F-4D97-AF65-F5344CB8AC3E}">
        <p14:creationId xmlns:p14="http://schemas.microsoft.com/office/powerpoint/2010/main" val="26487920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6E4246D90C08D4782D20BA06013DF7D" ma:contentTypeVersion="4" ma:contentTypeDescription="Create a new document." ma:contentTypeScope="" ma:versionID="cf29b4a2f8cc69c065e26e5b8c2a1f31">
  <xsd:schema xmlns:xsd="http://www.w3.org/2001/XMLSchema" xmlns:xs="http://www.w3.org/2001/XMLSchema" xmlns:p="http://schemas.microsoft.com/office/2006/metadata/properties" xmlns:ns2="01c57bea-5026-4905-bf17-1f0635114a34" targetNamespace="http://schemas.microsoft.com/office/2006/metadata/properties" ma:root="true" ma:fieldsID="89e6e70f343ba16d4e43eeafe945fb65" ns2:_="">
    <xsd:import namespace="01c57bea-5026-4905-bf17-1f0635114a3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c57bea-5026-4905-bf17-1f0635114a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FF32F14-320C-4B04-BD54-FA251A0BD25A}">
  <ds:schemaRefs>
    <ds:schemaRef ds:uri="http://schemas.microsoft.com/sharepoint/v3/contenttype/forms"/>
  </ds:schemaRefs>
</ds:datastoreItem>
</file>

<file path=customXml/itemProps2.xml><?xml version="1.0" encoding="utf-8"?>
<ds:datastoreItem xmlns:ds="http://schemas.openxmlformats.org/officeDocument/2006/customXml" ds:itemID="{5CFD0F5A-B085-4B16-A40B-FFA8D6B4D526}">
  <ds:schemaRefs>
    <ds:schemaRef ds:uri="01c57bea-5026-4905-bf17-1f0635114a3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F3DB4F1-46A3-4DA8-BFA6-6D5E2871F426}">
  <ds:schemaRefs>
    <ds:schemaRef ds:uri="01c57bea-5026-4905-bf17-1f0635114a3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6</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Banded</vt:lpstr>
      <vt:lpstr>Team 404</vt:lpstr>
      <vt:lpstr>PowerPoint Presentation</vt:lpstr>
      <vt:lpstr>PowerPoint Presentation</vt:lpstr>
      <vt:lpstr>Our proposal idea</vt:lpstr>
      <vt:lpstr>Aim of this project</vt:lpstr>
      <vt:lpstr>Objectives</vt:lpstr>
      <vt:lpstr>Presence in virtual reality</vt:lpstr>
      <vt:lpstr>Presence in virtual reality  -   presence in online lectures</vt:lpstr>
      <vt:lpstr>Presence in virtual reality -  Cognitive illusions</vt:lpstr>
      <vt:lpstr>PRESENCE IN VIRTUAL REALITY -virtually social</vt:lpstr>
      <vt:lpstr>Table of Figures</vt:lpstr>
      <vt:lpstr>Personal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Phillip</dc:creator>
  <cp:revision>19</cp:revision>
  <dcterms:created xsi:type="dcterms:W3CDTF">2021-12-10T10:07:56Z</dcterms:created>
  <dcterms:modified xsi:type="dcterms:W3CDTF">2022-01-10T14:32:28Z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0x01010076E4246D90C08D4782D20BA06013DF7D</vt:lpwstr>
  </property>
</Properties>
</file>