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 id="2147483676" r:id="rId5"/>
  </p:sldMasterIdLst>
  <p:notesMasterIdLst>
    <p:notesMasterId r:id="rId61"/>
  </p:notesMasterIdLst>
  <p:sldIdLst>
    <p:sldId id="407" r:id="rId6"/>
    <p:sldId id="258" r:id="rId7"/>
    <p:sldId id="413" r:id="rId8"/>
    <p:sldId id="414" r:id="rId9"/>
    <p:sldId id="415" r:id="rId10"/>
    <p:sldId id="416" r:id="rId11"/>
    <p:sldId id="417" r:id="rId12"/>
    <p:sldId id="419" r:id="rId13"/>
    <p:sldId id="474" r:id="rId14"/>
    <p:sldId id="475" r:id="rId15"/>
    <p:sldId id="476" r:id="rId16"/>
    <p:sldId id="477" r:id="rId17"/>
    <p:sldId id="478" r:id="rId18"/>
    <p:sldId id="479" r:id="rId19"/>
    <p:sldId id="480" r:id="rId20"/>
    <p:sldId id="481" r:id="rId21"/>
    <p:sldId id="482" r:id="rId22"/>
    <p:sldId id="483" r:id="rId23"/>
    <p:sldId id="484" r:id="rId24"/>
    <p:sldId id="485" r:id="rId25"/>
    <p:sldId id="486" r:id="rId26"/>
    <p:sldId id="487" r:id="rId27"/>
    <p:sldId id="488" r:id="rId28"/>
    <p:sldId id="489" r:id="rId29"/>
    <p:sldId id="490" r:id="rId30"/>
    <p:sldId id="491" r:id="rId31"/>
    <p:sldId id="492" r:id="rId32"/>
    <p:sldId id="493" r:id="rId33"/>
    <p:sldId id="494" r:id="rId34"/>
    <p:sldId id="495" r:id="rId35"/>
    <p:sldId id="496" r:id="rId36"/>
    <p:sldId id="497" r:id="rId37"/>
    <p:sldId id="498" r:id="rId38"/>
    <p:sldId id="499" r:id="rId39"/>
    <p:sldId id="500" r:id="rId40"/>
    <p:sldId id="501" r:id="rId41"/>
    <p:sldId id="452" r:id="rId42"/>
    <p:sldId id="502" r:id="rId43"/>
    <p:sldId id="503" r:id="rId44"/>
    <p:sldId id="504" r:id="rId45"/>
    <p:sldId id="505" r:id="rId46"/>
    <p:sldId id="506" r:id="rId47"/>
    <p:sldId id="507" r:id="rId48"/>
    <p:sldId id="508" r:id="rId49"/>
    <p:sldId id="461" r:id="rId50"/>
    <p:sldId id="462" r:id="rId51"/>
    <p:sldId id="463" r:id="rId52"/>
    <p:sldId id="464" r:id="rId53"/>
    <p:sldId id="465" r:id="rId54"/>
    <p:sldId id="466" r:id="rId55"/>
    <p:sldId id="467" r:id="rId56"/>
    <p:sldId id="468" r:id="rId57"/>
    <p:sldId id="469" r:id="rId58"/>
    <p:sldId id="470" r:id="rId59"/>
    <p:sldId id="473" r:id="rId6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ison Rees-Edwards" initials="ARE" lastIdx="1" clrIdx="0">
    <p:extLst>
      <p:ext uri="{19B8F6BF-5375-455C-9EA6-DF929625EA0E}">
        <p15:presenceInfo xmlns:p15="http://schemas.microsoft.com/office/powerpoint/2012/main" userId="S::A.Rees-Edwards@uwtsd.ac.uk::6ddc9a34-5fd4-438d-87b4-9c8b83b97512"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D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860"/>
    <p:restoredTop sz="50656" autoAdjust="0"/>
  </p:normalViewPr>
  <p:slideViewPr>
    <p:cSldViewPr snapToGrid="0" snapToObjects="1">
      <p:cViewPr varScale="1">
        <p:scale>
          <a:sx n="56" d="100"/>
          <a:sy n="56" d="100"/>
        </p:scale>
        <p:origin x="285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presProps" Target="pres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tableStyles" Target="tableStyles.xml"/><Relationship Id="rId5" Type="http://schemas.openxmlformats.org/officeDocument/2006/relationships/slideMaster" Target="slideMasters/slideMaster2.xml"/><Relationship Id="rId61" Type="http://schemas.openxmlformats.org/officeDocument/2006/relationships/notesMaster" Target="notesMasters/notesMaster1.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viewProps" Target="viewProp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Arial" panose="020B0604020202020204" pitchFamily="34" charset="0"/>
              </a:defRPr>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Arial" panose="020B0604020202020204" pitchFamily="34" charset="0"/>
              </a:defRPr>
            </a:lvl1pPr>
          </a:lstStyle>
          <a:p>
            <a:fld id="{256E285A-1626-4BB0-A458-3E5589E2C09B}" type="datetimeFigureOut">
              <a:rPr lang="en-US" smtClean="0"/>
              <a:pPr/>
              <a:t>2/17/2025</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Arial" panose="020B0604020202020204" pitchFamily="34" charset="0"/>
              </a:defRPr>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Arial" panose="020B0604020202020204" pitchFamily="34" charset="0"/>
              </a:defRPr>
            </a:lvl1pPr>
          </a:lstStyle>
          <a:p>
            <a:fld id="{B68C8073-CAD2-48BF-B8DB-FCAF7D6ED014}" type="slidenum">
              <a:rPr lang="en-US" smtClean="0"/>
              <a:pPr/>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Arial" panose="020B0604020202020204" pitchFamily="34" charset="0"/>
        <a:ea typeface="+mn-ea"/>
        <a:cs typeface="+mn-cs"/>
      </a:defRPr>
    </a:lvl1pPr>
    <a:lvl2pPr marL="457200" algn="l" defTabSz="914400" rtl="0" eaLnBrk="1" latinLnBrk="0" hangingPunct="1">
      <a:defRPr sz="1200" kern="1200">
        <a:solidFill>
          <a:schemeClr val="tx1"/>
        </a:solidFill>
        <a:latin typeface="Arial" panose="020B0604020202020204" pitchFamily="34" charset="0"/>
        <a:ea typeface="+mn-ea"/>
        <a:cs typeface="+mn-cs"/>
      </a:defRPr>
    </a:lvl2pPr>
    <a:lvl3pPr marL="914400" algn="l" defTabSz="914400" rtl="0" eaLnBrk="1" latinLnBrk="0" hangingPunct="1">
      <a:defRPr sz="1200" kern="1200">
        <a:solidFill>
          <a:schemeClr val="tx1"/>
        </a:solidFill>
        <a:latin typeface="Arial" panose="020B0604020202020204" pitchFamily="34" charset="0"/>
        <a:ea typeface="+mn-ea"/>
        <a:cs typeface="+mn-cs"/>
      </a:defRPr>
    </a:lvl3pPr>
    <a:lvl4pPr marL="1371600" algn="l" defTabSz="914400" rtl="0" eaLnBrk="1" latinLnBrk="0" hangingPunct="1">
      <a:defRPr sz="1200" kern="1200">
        <a:solidFill>
          <a:schemeClr val="tx1"/>
        </a:solidFill>
        <a:latin typeface="Arial" panose="020B0604020202020204" pitchFamily="34" charset="0"/>
        <a:ea typeface="+mn-ea"/>
        <a:cs typeface="+mn-cs"/>
      </a:defRPr>
    </a:lvl4pPr>
    <a:lvl5pPr marL="1828800" algn="l" defTabSz="914400" rtl="0" eaLnBrk="1" latinLnBrk="0" hangingPunct="1">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altLang="cy-GB" dirty="0" err="1"/>
              <a:t>Notes</a:t>
            </a:r>
            <a:r>
              <a:rPr lang="cy-GB" altLang="cy-GB" baseline="0" dirty="0"/>
              <a:t> for </a:t>
            </a:r>
            <a:r>
              <a:rPr lang="cy-GB" altLang="cy-GB" baseline="0" dirty="0" err="1"/>
              <a:t>Module</a:t>
            </a:r>
            <a:r>
              <a:rPr lang="cy-GB" altLang="cy-GB" baseline="0" dirty="0"/>
              <a:t> Team:</a:t>
            </a:r>
          </a:p>
          <a:p>
            <a:endParaRPr lang="cy-GB" altLang="cy-GB" baseline="0" dirty="0"/>
          </a:p>
          <a:p>
            <a:r>
              <a:rPr lang="cy-GB" altLang="cy-GB" baseline="0" dirty="0"/>
              <a:t>You can </a:t>
            </a:r>
            <a:r>
              <a:rPr lang="cy-GB" altLang="cy-GB" baseline="0" dirty="0" err="1"/>
              <a:t>open</a:t>
            </a:r>
            <a:r>
              <a:rPr lang="cy-GB" altLang="cy-GB" baseline="0" dirty="0"/>
              <a:t> the </a:t>
            </a:r>
            <a:r>
              <a:rPr lang="cy-GB" altLang="cy-GB" baseline="0" dirty="0" err="1"/>
              <a:t>module</a:t>
            </a:r>
            <a:r>
              <a:rPr lang="cy-GB" altLang="cy-GB" baseline="0" dirty="0"/>
              <a:t> </a:t>
            </a:r>
            <a:r>
              <a:rPr lang="cy-GB" altLang="cy-GB" baseline="0" dirty="0" err="1"/>
              <a:t>handbook</a:t>
            </a:r>
            <a:r>
              <a:rPr lang="cy-GB" altLang="cy-GB" baseline="0" dirty="0"/>
              <a:t> on the </a:t>
            </a:r>
            <a:r>
              <a:rPr lang="cy-GB" altLang="cy-GB" baseline="0" dirty="0" err="1"/>
              <a:t>whiteboard</a:t>
            </a:r>
            <a:r>
              <a:rPr lang="cy-GB" altLang="cy-GB" baseline="0" dirty="0"/>
              <a:t> and go </a:t>
            </a:r>
            <a:r>
              <a:rPr lang="cy-GB" altLang="cy-GB" baseline="0" dirty="0" err="1"/>
              <a:t>over</a:t>
            </a:r>
            <a:r>
              <a:rPr lang="cy-GB" altLang="cy-GB" baseline="0" dirty="0"/>
              <a:t> </a:t>
            </a:r>
            <a:r>
              <a:rPr lang="cy-GB" altLang="cy-GB" baseline="0" dirty="0" err="1"/>
              <a:t>details</a:t>
            </a:r>
            <a:r>
              <a:rPr lang="cy-GB" altLang="cy-GB" baseline="0" dirty="0"/>
              <a:t>, </a:t>
            </a:r>
            <a:r>
              <a:rPr lang="cy-GB" altLang="cy-GB" baseline="0" dirty="0" err="1"/>
              <a:t>such</a:t>
            </a:r>
            <a:r>
              <a:rPr lang="cy-GB" altLang="cy-GB" baseline="0" dirty="0"/>
              <a:t> as:</a:t>
            </a:r>
          </a:p>
          <a:p>
            <a:endParaRPr lang="cy-GB" altLang="cy-GB" baseline="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altLang="cy-GB" baseline="0" dirty="0"/>
              <a:t>Staff </a:t>
            </a:r>
            <a:r>
              <a:rPr lang="cy-GB" altLang="cy-GB" baseline="0" dirty="0" err="1"/>
              <a:t>details</a:t>
            </a:r>
            <a:r>
              <a:rPr lang="cy-GB" altLang="cy-GB" baseline="0" dirty="0"/>
              <a:t> – </a:t>
            </a:r>
            <a:r>
              <a:rPr lang="cy-GB" altLang="cy-GB" baseline="0" dirty="0" err="1"/>
              <a:t>explain</a:t>
            </a:r>
            <a:r>
              <a:rPr lang="cy-GB" altLang="cy-GB" baseline="0" dirty="0"/>
              <a:t> </a:t>
            </a:r>
            <a:r>
              <a:rPr lang="cy-GB" altLang="cy-GB" baseline="0" dirty="0" err="1"/>
              <a:t>that</a:t>
            </a:r>
            <a:r>
              <a:rPr lang="cy-GB" altLang="cy-GB" baseline="0" dirty="0"/>
              <a:t> </a:t>
            </a:r>
            <a:r>
              <a:rPr lang="cy-GB" altLang="cy-GB" baseline="0" dirty="0" err="1"/>
              <a:t>they</a:t>
            </a:r>
            <a:r>
              <a:rPr lang="cy-GB" altLang="cy-GB" baseline="0" dirty="0"/>
              <a:t> </a:t>
            </a:r>
            <a:r>
              <a:rPr lang="cy-GB" altLang="cy-GB" baseline="0" dirty="0" err="1"/>
              <a:t>have</a:t>
            </a:r>
            <a:r>
              <a:rPr lang="cy-GB" altLang="cy-GB" baseline="0" dirty="0"/>
              <a:t> to e-</a:t>
            </a:r>
            <a:r>
              <a:rPr lang="cy-GB" altLang="cy-GB" baseline="0" dirty="0" err="1"/>
              <a:t>mail</a:t>
            </a:r>
            <a:r>
              <a:rPr lang="cy-GB" altLang="cy-GB" baseline="0" dirty="0"/>
              <a:t> </a:t>
            </a:r>
            <a:r>
              <a:rPr lang="cy-GB" altLang="cy-GB" baseline="0" dirty="0" err="1"/>
              <a:t>their</a:t>
            </a:r>
            <a:r>
              <a:rPr lang="cy-GB" altLang="cy-GB" baseline="0" dirty="0"/>
              <a:t> </a:t>
            </a:r>
            <a:r>
              <a:rPr lang="cy-GB" altLang="cy-GB" baseline="0" dirty="0" err="1"/>
              <a:t>lecturer</a:t>
            </a:r>
            <a:r>
              <a:rPr lang="cy-GB" altLang="cy-GB" baseline="0" dirty="0"/>
              <a:t> </a:t>
            </a:r>
            <a:r>
              <a:rPr lang="cy-GB" altLang="cy-GB" baseline="0" dirty="0" err="1"/>
              <a:t>if</a:t>
            </a:r>
            <a:r>
              <a:rPr lang="cy-GB" altLang="cy-GB" baseline="0" dirty="0"/>
              <a:t> </a:t>
            </a:r>
            <a:r>
              <a:rPr lang="cy-GB" altLang="cy-GB" baseline="0" dirty="0" err="1"/>
              <a:t>absent</a:t>
            </a:r>
            <a:endParaRPr lang="cy-GB" altLang="cy-GB" dirty="0"/>
          </a:p>
          <a:p>
            <a:pPr marL="171450" indent="-171450">
              <a:buFont typeface="Arial" panose="020B0604020202020204" pitchFamily="34" charset="0"/>
              <a:buChar char="•"/>
            </a:pPr>
            <a:r>
              <a:rPr lang="cy-GB" altLang="cy-GB" baseline="0" dirty="0" err="1"/>
              <a:t>Assessment</a:t>
            </a:r>
            <a:r>
              <a:rPr lang="cy-GB" altLang="cy-GB" baseline="0" dirty="0"/>
              <a:t> – </a:t>
            </a:r>
            <a:r>
              <a:rPr lang="cy-GB" altLang="cy-GB" baseline="0" dirty="0" err="1"/>
              <a:t>Panopto</a:t>
            </a:r>
            <a:r>
              <a:rPr lang="cy-GB" altLang="cy-GB" baseline="0" dirty="0"/>
              <a:t> </a:t>
            </a:r>
            <a:r>
              <a:rPr lang="cy-GB" altLang="cy-GB" baseline="0" dirty="0" err="1"/>
              <a:t>guidance</a:t>
            </a:r>
            <a:r>
              <a:rPr lang="cy-GB" altLang="cy-GB" baseline="0" dirty="0"/>
              <a:t> can </a:t>
            </a:r>
            <a:r>
              <a:rPr lang="cy-GB" altLang="cy-GB" baseline="0" dirty="0" err="1"/>
              <a:t>either</a:t>
            </a:r>
            <a:r>
              <a:rPr lang="cy-GB" altLang="cy-GB" baseline="0" dirty="0"/>
              <a:t> be </a:t>
            </a:r>
            <a:r>
              <a:rPr lang="cy-GB" altLang="cy-GB" baseline="0" dirty="0" err="1"/>
              <a:t>watched</a:t>
            </a:r>
            <a:r>
              <a:rPr lang="cy-GB" altLang="cy-GB" baseline="0" dirty="0"/>
              <a:t> </a:t>
            </a:r>
            <a:r>
              <a:rPr lang="cy-GB" altLang="cy-GB" baseline="0" dirty="0" err="1"/>
              <a:t>in</a:t>
            </a:r>
            <a:r>
              <a:rPr lang="cy-GB" altLang="cy-GB" baseline="0" dirty="0"/>
              <a:t> </a:t>
            </a:r>
            <a:r>
              <a:rPr lang="cy-GB" altLang="cy-GB" baseline="0" dirty="0" err="1"/>
              <a:t>their</a:t>
            </a:r>
            <a:r>
              <a:rPr lang="cy-GB" altLang="cy-GB" baseline="0" dirty="0"/>
              <a:t> </a:t>
            </a:r>
            <a:r>
              <a:rPr lang="cy-GB" altLang="cy-GB" baseline="0" dirty="0" err="1"/>
              <a:t>own</a:t>
            </a:r>
            <a:r>
              <a:rPr lang="cy-GB" altLang="cy-GB" baseline="0" dirty="0"/>
              <a:t> </a:t>
            </a:r>
            <a:r>
              <a:rPr lang="cy-GB" altLang="cy-GB" baseline="0" dirty="0" err="1"/>
              <a:t>time</a:t>
            </a:r>
            <a:r>
              <a:rPr lang="cy-GB" altLang="cy-GB" baseline="0" dirty="0"/>
              <a:t> or </a:t>
            </a:r>
            <a:r>
              <a:rPr lang="cy-GB" altLang="cy-GB" baseline="0" dirty="0" err="1"/>
              <a:t>in</a:t>
            </a:r>
            <a:r>
              <a:rPr lang="cy-GB" altLang="cy-GB" baseline="0" dirty="0"/>
              <a:t> </a:t>
            </a:r>
            <a:r>
              <a:rPr lang="cy-GB" altLang="cy-GB" baseline="0" dirty="0" err="1"/>
              <a:t>lectures</a:t>
            </a:r>
            <a:r>
              <a:rPr lang="cy-GB" altLang="cy-GB" baseline="0" dirty="0"/>
              <a:t> (</a:t>
            </a:r>
            <a:r>
              <a:rPr lang="cy-GB" altLang="cy-GB" baseline="0" dirty="0" err="1"/>
              <a:t>sometimes</a:t>
            </a:r>
            <a:r>
              <a:rPr lang="cy-GB" altLang="cy-GB" baseline="0" dirty="0"/>
              <a:t> it </a:t>
            </a:r>
            <a:r>
              <a:rPr lang="cy-GB" altLang="cy-GB" baseline="0" dirty="0" err="1"/>
              <a:t>helps</a:t>
            </a:r>
            <a:r>
              <a:rPr lang="cy-GB" altLang="cy-GB" baseline="0" dirty="0"/>
              <a:t> to </a:t>
            </a:r>
            <a:r>
              <a:rPr lang="cy-GB" altLang="cy-GB" baseline="0" dirty="0" err="1"/>
              <a:t>listen</a:t>
            </a:r>
            <a:r>
              <a:rPr lang="cy-GB" altLang="cy-GB" baseline="0" dirty="0"/>
              <a:t> to the </a:t>
            </a:r>
            <a:r>
              <a:rPr lang="cy-GB" altLang="cy-GB" baseline="0" dirty="0" err="1"/>
              <a:t>guidance</a:t>
            </a:r>
            <a:r>
              <a:rPr lang="cy-GB" altLang="cy-GB" baseline="0" dirty="0"/>
              <a:t> </a:t>
            </a:r>
            <a:r>
              <a:rPr lang="cy-GB" altLang="cy-GB" baseline="0" dirty="0" err="1"/>
              <a:t>together</a:t>
            </a:r>
            <a:r>
              <a:rPr lang="cy-GB" altLang="cy-GB" baseline="0" dirty="0"/>
              <a:t>)</a:t>
            </a:r>
          </a:p>
          <a:p>
            <a:pPr marL="171450" indent="-171450">
              <a:buFont typeface="Arial" panose="020B0604020202020204" pitchFamily="34" charset="0"/>
              <a:buChar char="•"/>
            </a:pPr>
            <a:r>
              <a:rPr lang="cy-GB" altLang="cy-GB" baseline="0" dirty="0" err="1"/>
              <a:t>Leganto</a:t>
            </a:r>
            <a:r>
              <a:rPr lang="cy-GB" altLang="cy-GB" baseline="0" dirty="0"/>
              <a:t> – </a:t>
            </a:r>
            <a:r>
              <a:rPr lang="cy-GB" altLang="cy-GB" baseline="0" dirty="0" err="1"/>
              <a:t>show</a:t>
            </a:r>
            <a:r>
              <a:rPr lang="cy-GB" altLang="cy-GB" baseline="0" dirty="0"/>
              <a:t> </a:t>
            </a:r>
            <a:r>
              <a:rPr lang="cy-GB" altLang="cy-GB" baseline="0" dirty="0" err="1"/>
              <a:t>where</a:t>
            </a:r>
            <a:r>
              <a:rPr lang="cy-GB" altLang="cy-GB" baseline="0" dirty="0"/>
              <a:t> the </a:t>
            </a:r>
            <a:r>
              <a:rPr lang="cy-GB" altLang="cy-GB" baseline="0" dirty="0" err="1"/>
              <a:t>online</a:t>
            </a:r>
            <a:r>
              <a:rPr lang="cy-GB" altLang="cy-GB" baseline="0" dirty="0"/>
              <a:t> </a:t>
            </a:r>
            <a:r>
              <a:rPr lang="cy-GB" altLang="cy-GB" baseline="0" dirty="0" err="1"/>
              <a:t>reading</a:t>
            </a:r>
            <a:r>
              <a:rPr lang="cy-GB" altLang="cy-GB" baseline="0" dirty="0"/>
              <a:t> </a:t>
            </a:r>
            <a:r>
              <a:rPr lang="cy-GB" altLang="cy-GB" baseline="0" dirty="0" err="1"/>
              <a:t>list</a:t>
            </a:r>
            <a:r>
              <a:rPr lang="cy-GB" altLang="cy-GB" baseline="0" dirty="0"/>
              <a:t> is</a:t>
            </a:r>
          </a:p>
          <a:p>
            <a:pPr marL="171450" indent="-171450">
              <a:buFont typeface="Arial" panose="020B0604020202020204" pitchFamily="34" charset="0"/>
              <a:buChar char="•"/>
            </a:pPr>
            <a:r>
              <a:rPr lang="cy-GB" altLang="cy-GB" baseline="0" dirty="0" err="1"/>
              <a:t>Additional</a:t>
            </a:r>
            <a:r>
              <a:rPr lang="cy-GB" altLang="cy-GB" baseline="0" dirty="0"/>
              <a:t> </a:t>
            </a:r>
            <a:r>
              <a:rPr lang="cy-GB" altLang="cy-GB" baseline="0" dirty="0" err="1"/>
              <a:t>reading</a:t>
            </a:r>
            <a:endParaRPr lang="cy-GB" altLang="cy-GB" baseline="0" dirty="0"/>
          </a:p>
          <a:p>
            <a:endParaRPr lang="en-GB" dirty="0"/>
          </a:p>
          <a:p>
            <a:pPr>
              <a:lnSpc>
                <a:spcPct val="107000"/>
              </a:lnSpc>
              <a:spcAft>
                <a:spcPts val="800"/>
              </a:spcAft>
            </a:pPr>
            <a:endParaRPr lang="cy-GB" sz="12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200" i="1" dirty="0">
                <a:effectLst/>
                <a:latin typeface="Calibri" panose="020F0502020204030204" pitchFamily="34" charset="0"/>
                <a:ea typeface="DengXian" panose="02010600030101010101" pitchFamily="2" charset="-122"/>
                <a:cs typeface="Arial" panose="020B0604020202020204" pitchFamily="34" charset="0"/>
              </a:rPr>
              <a:t>Take as long as you need – focus of Lecture 1 is the assignment</a:t>
            </a:r>
          </a:p>
          <a:p>
            <a:pPr>
              <a:lnSpc>
                <a:spcPct val="107000"/>
              </a:lnSpc>
              <a:spcAft>
                <a:spcPts val="800"/>
              </a:spcAft>
            </a:pPr>
            <a:r>
              <a:rPr lang="en-GB" sz="1200" i="1" dirty="0">
                <a:effectLst/>
                <a:latin typeface="Calibri" panose="020F0502020204030204" pitchFamily="34" charset="0"/>
                <a:ea typeface="DengXian" panose="02010600030101010101" pitchFamily="2" charset="-122"/>
                <a:cs typeface="Arial" panose="020B0604020202020204" pitchFamily="34" charset="0"/>
              </a:rPr>
              <a:t> </a:t>
            </a:r>
          </a:p>
          <a:p>
            <a:pPr>
              <a:lnSpc>
                <a:spcPct val="107000"/>
              </a:lnSpc>
              <a:spcAft>
                <a:spcPts val="800"/>
              </a:spcAft>
            </a:pPr>
            <a:r>
              <a:rPr lang="en-GB" sz="1200" i="1" dirty="0">
                <a:effectLst/>
                <a:latin typeface="Calibri" panose="020F0502020204030204" pitchFamily="34" charset="0"/>
                <a:ea typeface="DengXian" panose="02010600030101010101" pitchFamily="2" charset="-122"/>
                <a:cs typeface="Arial" panose="020B0604020202020204" pitchFamily="34" charset="0"/>
              </a:rPr>
              <a:t>Slides from the Panopto recording included here</a:t>
            </a:r>
          </a:p>
          <a:p>
            <a:pPr>
              <a:lnSpc>
                <a:spcPct val="107000"/>
              </a:lnSpc>
              <a:spcAft>
                <a:spcPts val="800"/>
              </a:spcAft>
            </a:pPr>
            <a:r>
              <a:rPr lang="en-GB" sz="1200" dirty="0">
                <a:effectLst/>
                <a:latin typeface="Calibri" panose="020F0502020204030204" pitchFamily="34" charset="0"/>
                <a:ea typeface="DengXian" panose="02010600030101010101" pitchFamily="2" charset="-122"/>
                <a:cs typeface="Arial" panose="020B0604020202020204" pitchFamily="34" charset="0"/>
              </a:rPr>
              <a:t> </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5139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5348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16A6C06-FC16-4803-B70E-A68751AE3CF9}"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9219" name="Rectangle 2"/>
          <p:cNvSpPr>
            <a:spLocks noGrp="1" noRot="1" noChangeAspect="1" noChangeArrowheads="1" noTextEdit="1"/>
          </p:cNvSpPr>
          <p:nvPr>
            <p:ph type="sldImg"/>
          </p:nvPr>
        </p:nvSpPr>
        <p:spPr>
          <a:ln/>
        </p:spPr>
      </p:sp>
      <p:sp>
        <p:nvSpPr>
          <p:cNvPr id="9220" name="Rectangle 3"/>
          <p:cNvSpPr>
            <a:spLocks noGrp="1" noChangeArrowheads="1"/>
          </p:cNvSpPr>
          <p:nvPr>
            <p:ph type="body" idx="1"/>
          </p:nvPr>
        </p:nvSpPr>
        <p:spPr>
          <a:noFill/>
        </p:spPr>
        <p:txBody>
          <a:bodyPr/>
          <a:lstStyle/>
          <a:p>
            <a:pPr>
              <a:lnSpc>
                <a:spcPct val="107000"/>
              </a:lnSpc>
              <a:spcAft>
                <a:spcPts val="800"/>
              </a:spcAft>
            </a:pPr>
            <a:endParaRPr lang="cy-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i="1" dirty="0">
                <a:effectLst/>
                <a:latin typeface="Calibri" panose="020F0502020204030204" pitchFamily="34" charset="0"/>
                <a:ea typeface="DengXian" panose="02010600030101010101" pitchFamily="2" charset="-122"/>
                <a:cs typeface="Arial" panose="020B0604020202020204" pitchFamily="34" charset="0"/>
              </a:rPr>
              <a:t>I tend to note here that the lecturer teaching them may not be the person who marks their work.</a:t>
            </a:r>
          </a:p>
          <a:p>
            <a:pPr>
              <a:lnSpc>
                <a:spcPct val="107000"/>
              </a:lnSpc>
              <a:spcAft>
                <a:spcPts val="800"/>
              </a:spcAft>
            </a:pPr>
            <a:r>
              <a:rPr lang="en-GB" sz="1800" i="1" dirty="0">
                <a:effectLst/>
                <a:latin typeface="Calibri" panose="020F0502020204030204" pitchFamily="34" charset="0"/>
                <a:ea typeface="DengXian" panose="02010600030101010101" pitchFamily="2" charset="-122"/>
                <a:cs typeface="Arial" panose="020B0604020202020204" pitchFamily="34" charset="0"/>
              </a:rPr>
              <a:t> </a:t>
            </a:r>
          </a:p>
          <a:p>
            <a:pPr>
              <a:lnSpc>
                <a:spcPct val="107000"/>
              </a:lnSpc>
              <a:spcAft>
                <a:spcPts val="800"/>
              </a:spcAft>
            </a:pPr>
            <a:r>
              <a:rPr lang="en-GB" sz="1800" i="1" dirty="0">
                <a:effectLst/>
                <a:latin typeface="Calibri" panose="020F0502020204030204" pitchFamily="34" charset="0"/>
                <a:ea typeface="DengXian" panose="02010600030101010101" pitchFamily="2" charset="-122"/>
                <a:cs typeface="Arial" panose="020B0604020202020204" pitchFamily="34" charset="0"/>
              </a:rPr>
              <a:t>We can also introduce any PCET students on the module, explaining their role.</a:t>
            </a:r>
          </a:p>
          <a:p>
            <a:pPr>
              <a:lnSpc>
                <a:spcPct val="107000"/>
              </a:lnSpc>
              <a:spcAft>
                <a:spcPts val="800"/>
              </a:spcAft>
            </a:pPr>
            <a:r>
              <a:rPr lang="en-GB" sz="1800" i="1" dirty="0">
                <a:effectLst/>
                <a:latin typeface="Calibri" panose="020F0502020204030204" pitchFamily="34" charset="0"/>
                <a:ea typeface="DengXian" panose="02010600030101010101" pitchFamily="2" charset="-122"/>
                <a:cs typeface="Arial" panose="020B0604020202020204" pitchFamily="34" charset="0"/>
              </a:rPr>
              <a:t> </a:t>
            </a:r>
          </a:p>
          <a:p>
            <a:pPr>
              <a:lnSpc>
                <a:spcPct val="107000"/>
              </a:lnSpc>
              <a:spcAft>
                <a:spcPts val="800"/>
              </a:spcAft>
            </a:pPr>
            <a:r>
              <a:rPr lang="en-GB" sz="1800" i="1" dirty="0">
                <a:effectLst/>
                <a:latin typeface="Calibri" panose="020F0502020204030204" pitchFamily="34" charset="0"/>
                <a:ea typeface="DengXian" panose="02010600030101010101" pitchFamily="2" charset="-122"/>
                <a:cs typeface="Arial" panose="020B0604020202020204" pitchFamily="34" charset="0"/>
              </a:rPr>
              <a:t>Should they have queries related to feedback, they are meant to contact the marker – so worth taking note of the module team.</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 </a:t>
            </a:r>
          </a:p>
          <a:p>
            <a:pPr eaLnBrk="1" hangingPunct="1"/>
            <a:endParaRPr lang="en-GB" altLang="cy-GB" dirty="0">
              <a:latin typeface="Arial" panose="020B0604020202020204" pitchFamily="34" charset="0"/>
            </a:endParaRPr>
          </a:p>
        </p:txBody>
      </p:sp>
    </p:spTree>
    <p:extLst>
      <p:ext uri="{BB962C8B-B14F-4D97-AF65-F5344CB8AC3E}">
        <p14:creationId xmlns:p14="http://schemas.microsoft.com/office/powerpoint/2010/main" val="40367973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57225" y="793750"/>
            <a:ext cx="5295900" cy="39719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B39E918-88F5-4DC3-ADC2-D63BF93AAE5D}" type="slidenum">
              <a:rPr kumimoji="0" lang="en-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757984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i="1" dirty="0"/>
              <a:t>Just a reminder</a:t>
            </a:r>
            <a:r>
              <a:rPr lang="en-GB" i="1" baseline="0" dirty="0"/>
              <a:t> that not all resources are hard copies of books from the Library</a:t>
            </a:r>
            <a:endParaRPr lang="en-GB" i="1" dirty="0"/>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36368430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p:spPr>
        <p:txBody>
          <a:bodyPr/>
          <a:lstStyle/>
          <a:p>
            <a:endParaRPr lang="cy-GB" altLang="en-US" dirty="0">
              <a:latin typeface="Arial" panose="020B0604020202020204" pitchFamily="34" charset="0"/>
            </a:endParaRPr>
          </a:p>
          <a:p>
            <a:r>
              <a:rPr lang="cy-GB" altLang="en-US" i="1" dirty="0" err="1">
                <a:latin typeface="Arial" panose="020B0604020202020204" pitchFamily="34" charset="0"/>
              </a:rPr>
              <a:t>Taken</a:t>
            </a:r>
            <a:r>
              <a:rPr lang="cy-GB" altLang="en-US" i="1" dirty="0">
                <a:latin typeface="Arial" panose="020B0604020202020204" pitchFamily="34" charset="0"/>
              </a:rPr>
              <a:t> </a:t>
            </a:r>
            <a:r>
              <a:rPr lang="cy-GB" altLang="en-US" i="1" dirty="0" err="1">
                <a:latin typeface="Arial" panose="020B0604020202020204" pitchFamily="34" charset="0"/>
              </a:rPr>
              <a:t>from</a:t>
            </a:r>
            <a:r>
              <a:rPr lang="cy-GB" altLang="en-US" i="1" dirty="0">
                <a:latin typeface="Arial" panose="020B0604020202020204" pitchFamily="34" charset="0"/>
              </a:rPr>
              <a:t> the </a:t>
            </a:r>
            <a:r>
              <a:rPr lang="cy-GB" altLang="en-US" i="1" dirty="0" err="1">
                <a:latin typeface="Arial" panose="020B0604020202020204" pitchFamily="34" charset="0"/>
              </a:rPr>
              <a:t>module</a:t>
            </a:r>
            <a:r>
              <a:rPr lang="cy-GB" altLang="en-US" i="1" baseline="0" dirty="0">
                <a:latin typeface="Arial" panose="020B0604020202020204" pitchFamily="34" charset="0"/>
              </a:rPr>
              <a:t> </a:t>
            </a:r>
            <a:r>
              <a:rPr lang="cy-GB" altLang="en-US" i="1" baseline="0" dirty="0" err="1">
                <a:latin typeface="Arial" panose="020B0604020202020204" pitchFamily="34" charset="0"/>
              </a:rPr>
              <a:t>descriptor</a:t>
            </a:r>
            <a:endParaRPr lang="cy-GB" altLang="en-US" i="1" dirty="0">
              <a:latin typeface="Arial" panose="020B0604020202020204" pitchFamily="34" charset="0"/>
            </a:endParaRPr>
          </a:p>
        </p:txBody>
      </p:sp>
      <p:sp>
        <p:nvSpPr>
          <p:cNvPr id="31748"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A90F46F-C0F8-49CD-B1E0-CD161A3A3E30}" type="slidenum">
              <a:rPr lang="en-GB" altLang="en-US" smtClean="0">
                <a:solidFill>
                  <a:srgbClr val="000000"/>
                </a:solidFill>
              </a:rPr>
              <a:pPr/>
              <a:t>6</a:t>
            </a:fld>
            <a:endParaRPr lang="en-GB" altLang="en-US">
              <a:solidFill>
                <a:srgbClr val="000000"/>
              </a:solidFill>
            </a:endParaRPr>
          </a:p>
        </p:txBody>
      </p:sp>
    </p:spTree>
    <p:extLst>
      <p:ext uri="{BB962C8B-B14F-4D97-AF65-F5344CB8AC3E}">
        <p14:creationId xmlns:p14="http://schemas.microsoft.com/office/powerpoint/2010/main" val="22979230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p:spPr>
        <p:txBody>
          <a:bodyPr/>
          <a:lstStyle/>
          <a:p>
            <a:pPr>
              <a:lnSpc>
                <a:spcPct val="107000"/>
              </a:lnSpc>
              <a:spcAft>
                <a:spcPts val="800"/>
              </a:spcAft>
            </a:pPr>
            <a:endParaRPr lang="cy-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cy-GB" sz="1800" i="1" dirty="0">
                <a:effectLst/>
                <a:latin typeface="Calibri" panose="020F0502020204030204" pitchFamily="34" charset="0"/>
                <a:ea typeface="DengXian" panose="02010600030101010101" pitchFamily="2" charset="-122"/>
                <a:cs typeface="Arial" panose="020B0604020202020204" pitchFamily="34" charset="0"/>
              </a:rPr>
              <a:t>You </a:t>
            </a:r>
            <a:r>
              <a:rPr lang="cy-GB" sz="1800" i="1" dirty="0" err="1">
                <a:effectLst/>
                <a:latin typeface="Calibri" panose="020F0502020204030204" pitchFamily="34" charset="0"/>
                <a:ea typeface="DengXian" panose="02010600030101010101" pitchFamily="2" charset="-122"/>
                <a:cs typeface="Arial" panose="020B0604020202020204" pitchFamily="34" charset="0"/>
              </a:rPr>
              <a:t>could</a:t>
            </a:r>
            <a:r>
              <a:rPr lang="cy-GB" sz="1800" i="1" dirty="0">
                <a:effectLst/>
                <a:latin typeface="Calibri" panose="020F0502020204030204" pitchFamily="34" charset="0"/>
                <a:ea typeface="DengXian" panose="02010600030101010101" pitchFamily="2" charset="-122"/>
                <a:cs typeface="Arial" panose="020B0604020202020204" pitchFamily="34" charset="0"/>
              </a:rPr>
              <a:t> </a:t>
            </a:r>
            <a:r>
              <a:rPr lang="cy-GB" sz="1800" i="1" dirty="0" err="1">
                <a:effectLst/>
                <a:latin typeface="Calibri" panose="020F0502020204030204" pitchFamily="34" charset="0"/>
                <a:ea typeface="DengXian" panose="02010600030101010101" pitchFamily="2" charset="-122"/>
                <a:cs typeface="Arial" panose="020B0604020202020204" pitchFamily="34" charset="0"/>
              </a:rPr>
              <a:t>remind</a:t>
            </a:r>
            <a:r>
              <a:rPr lang="cy-GB" sz="1800" i="1" dirty="0">
                <a:effectLst/>
                <a:latin typeface="Calibri" panose="020F0502020204030204" pitchFamily="34" charset="0"/>
                <a:ea typeface="DengXian" panose="02010600030101010101" pitchFamily="2" charset="-122"/>
                <a:cs typeface="Arial" panose="020B0604020202020204" pitchFamily="34" charset="0"/>
              </a:rPr>
              <a:t> </a:t>
            </a:r>
            <a:r>
              <a:rPr lang="cy-GB" sz="1800" i="1" dirty="0" err="1">
                <a:effectLst/>
                <a:latin typeface="Calibri" panose="020F0502020204030204" pitchFamily="34" charset="0"/>
                <a:ea typeface="DengXian" panose="02010600030101010101" pitchFamily="2" charset="-122"/>
                <a:cs typeface="Arial" panose="020B0604020202020204" pitchFamily="34" charset="0"/>
              </a:rPr>
              <a:t>them</a:t>
            </a:r>
            <a:r>
              <a:rPr lang="cy-GB" sz="1800" i="1" dirty="0">
                <a:effectLst/>
                <a:latin typeface="Calibri" panose="020F0502020204030204" pitchFamily="34" charset="0"/>
                <a:ea typeface="DengXian" panose="02010600030101010101" pitchFamily="2" charset="-122"/>
                <a:cs typeface="Arial" panose="020B0604020202020204" pitchFamily="34" charset="0"/>
              </a:rPr>
              <a:t> to </a:t>
            </a:r>
            <a:r>
              <a:rPr lang="cy-GB" sz="1800" i="1" dirty="0" err="1">
                <a:effectLst/>
                <a:latin typeface="Calibri" panose="020F0502020204030204" pitchFamily="34" charset="0"/>
                <a:ea typeface="DengXian" panose="02010600030101010101" pitchFamily="2" charset="-122"/>
                <a:cs typeface="Arial" panose="020B0604020202020204" pitchFamily="34" charset="0"/>
              </a:rPr>
              <a:t>look</a:t>
            </a:r>
            <a:r>
              <a:rPr lang="cy-GB" sz="1800" i="1" dirty="0">
                <a:effectLst/>
                <a:latin typeface="Calibri" panose="020F0502020204030204" pitchFamily="34" charset="0"/>
                <a:ea typeface="DengXian" panose="02010600030101010101" pitchFamily="2" charset="-122"/>
                <a:cs typeface="Arial" panose="020B0604020202020204" pitchFamily="34" charset="0"/>
              </a:rPr>
              <a:t> </a:t>
            </a:r>
            <a:r>
              <a:rPr lang="cy-GB" sz="1800" i="1" dirty="0" err="1">
                <a:effectLst/>
                <a:latin typeface="Calibri" panose="020F0502020204030204" pitchFamily="34" charset="0"/>
                <a:ea typeface="DengXian" panose="02010600030101010101" pitchFamily="2" charset="-122"/>
                <a:cs typeface="Arial" panose="020B0604020202020204" pitchFamily="34" charset="0"/>
              </a:rPr>
              <a:t>back</a:t>
            </a:r>
            <a:r>
              <a:rPr lang="cy-GB" sz="1800" i="1" dirty="0">
                <a:effectLst/>
                <a:latin typeface="Calibri" panose="020F0502020204030204" pitchFamily="34" charset="0"/>
                <a:ea typeface="DengXian" panose="02010600030101010101" pitchFamily="2" charset="-122"/>
                <a:cs typeface="Arial" panose="020B0604020202020204" pitchFamily="34" charset="0"/>
              </a:rPr>
              <a:t> </a:t>
            </a:r>
            <a:r>
              <a:rPr lang="cy-GB" sz="1800" i="1" dirty="0" err="1">
                <a:effectLst/>
                <a:latin typeface="Calibri" panose="020F0502020204030204" pitchFamily="34" charset="0"/>
                <a:ea typeface="DengXian" panose="02010600030101010101" pitchFamily="2" charset="-122"/>
                <a:cs typeface="Arial" panose="020B0604020202020204" pitchFamily="34" charset="0"/>
              </a:rPr>
              <a:t>over</a:t>
            </a:r>
            <a:r>
              <a:rPr lang="cy-GB" sz="1800" i="1" dirty="0">
                <a:effectLst/>
                <a:latin typeface="Calibri" panose="020F0502020204030204" pitchFamily="34" charset="0"/>
                <a:ea typeface="DengXian" panose="02010600030101010101" pitchFamily="2" charset="-122"/>
                <a:cs typeface="Arial" panose="020B0604020202020204" pitchFamily="34" charset="0"/>
              </a:rPr>
              <a:t> </a:t>
            </a:r>
            <a:r>
              <a:rPr lang="cy-GB" sz="1800" i="1" dirty="0" err="1">
                <a:effectLst/>
                <a:latin typeface="Calibri" panose="020F0502020204030204" pitchFamily="34" charset="0"/>
                <a:ea typeface="DengXian" panose="02010600030101010101" pitchFamily="2" charset="-122"/>
                <a:cs typeface="Arial" panose="020B0604020202020204" pitchFamily="34" charset="0"/>
              </a:rPr>
              <a:t>Level</a:t>
            </a:r>
            <a:r>
              <a:rPr lang="cy-GB" sz="1800" i="1" dirty="0">
                <a:effectLst/>
                <a:latin typeface="Calibri" panose="020F0502020204030204" pitchFamily="34" charset="0"/>
                <a:ea typeface="DengXian" panose="02010600030101010101" pitchFamily="2" charset="-122"/>
                <a:cs typeface="Arial" panose="020B0604020202020204" pitchFamily="34" charset="0"/>
              </a:rPr>
              <a:t> 6 </a:t>
            </a:r>
            <a:r>
              <a:rPr lang="cy-GB" sz="1800" i="1" dirty="0" err="1">
                <a:effectLst/>
                <a:latin typeface="Calibri" panose="020F0502020204030204" pitchFamily="34" charset="0"/>
                <a:ea typeface="DengXian" panose="02010600030101010101" pitchFamily="2" charset="-122"/>
                <a:cs typeface="Arial" panose="020B0604020202020204" pitchFamily="34" charset="0"/>
              </a:rPr>
              <a:t>feedback</a:t>
            </a:r>
            <a:r>
              <a:rPr lang="cy-GB" sz="1800" i="1" dirty="0">
                <a:effectLst/>
                <a:latin typeface="Calibri" panose="020F0502020204030204" pitchFamily="34" charset="0"/>
                <a:ea typeface="DengXian" panose="02010600030101010101" pitchFamily="2" charset="-122"/>
                <a:cs typeface="Arial" panose="020B0604020202020204" pitchFamily="34" charset="0"/>
              </a:rPr>
              <a:t> </a:t>
            </a:r>
            <a:r>
              <a:rPr lang="cy-GB" sz="1800" i="1" dirty="0" err="1">
                <a:effectLst/>
                <a:latin typeface="Calibri" panose="020F0502020204030204" pitchFamily="34" charset="0"/>
                <a:ea typeface="DengXian" panose="02010600030101010101" pitchFamily="2" charset="-122"/>
                <a:cs typeface="Arial" panose="020B0604020202020204" pitchFamily="34" charset="0"/>
              </a:rPr>
              <a:t>they</a:t>
            </a:r>
            <a:r>
              <a:rPr lang="cy-GB" sz="1800" i="1" dirty="0">
                <a:effectLst/>
                <a:latin typeface="Calibri" panose="020F0502020204030204" pitchFamily="34" charset="0"/>
                <a:ea typeface="DengXian" panose="02010600030101010101" pitchFamily="2" charset="-122"/>
                <a:cs typeface="Arial" panose="020B0604020202020204" pitchFamily="34" charset="0"/>
              </a:rPr>
              <a:t> </a:t>
            </a:r>
            <a:r>
              <a:rPr lang="cy-GB" sz="1800" i="1" dirty="0" err="1">
                <a:effectLst/>
                <a:latin typeface="Calibri" panose="020F0502020204030204" pitchFamily="34" charset="0"/>
                <a:ea typeface="DengXian" panose="02010600030101010101" pitchFamily="2" charset="-122"/>
                <a:cs typeface="Arial" panose="020B0604020202020204" pitchFamily="34" charset="0"/>
              </a:rPr>
              <a:t>have</a:t>
            </a:r>
            <a:r>
              <a:rPr lang="cy-GB" sz="1800" i="1" dirty="0">
                <a:effectLst/>
                <a:latin typeface="Calibri" panose="020F0502020204030204" pitchFamily="34" charset="0"/>
                <a:ea typeface="DengXian" panose="02010600030101010101" pitchFamily="2" charset="-122"/>
                <a:cs typeface="Arial" panose="020B0604020202020204" pitchFamily="34" charset="0"/>
              </a:rPr>
              <a:t> </a:t>
            </a:r>
            <a:r>
              <a:rPr lang="cy-GB" sz="1800" i="1" dirty="0" err="1">
                <a:effectLst/>
                <a:latin typeface="Calibri" panose="020F0502020204030204" pitchFamily="34" charset="0"/>
                <a:ea typeface="DengXian" panose="02010600030101010101" pitchFamily="2" charset="-122"/>
                <a:cs typeface="Arial" panose="020B0604020202020204" pitchFamily="34" charset="0"/>
              </a:rPr>
              <a:t>received</a:t>
            </a:r>
            <a:r>
              <a:rPr lang="cy-GB" sz="1800" i="1" dirty="0">
                <a:effectLst/>
                <a:latin typeface="Calibri" panose="020F0502020204030204" pitchFamily="34" charset="0"/>
                <a:ea typeface="DengXian" panose="02010600030101010101" pitchFamily="2" charset="-122"/>
                <a:cs typeface="Arial" panose="020B0604020202020204" pitchFamily="34" charset="0"/>
              </a:rPr>
              <a:t> to </a:t>
            </a:r>
            <a:r>
              <a:rPr lang="cy-GB" sz="1800" i="1" dirty="0" err="1">
                <a:effectLst/>
                <a:latin typeface="Calibri" panose="020F0502020204030204" pitchFamily="34" charset="0"/>
                <a:ea typeface="DengXian" panose="02010600030101010101" pitchFamily="2" charset="-122"/>
                <a:cs typeface="Arial" panose="020B0604020202020204" pitchFamily="34" charset="0"/>
              </a:rPr>
              <a:t>date</a:t>
            </a:r>
            <a:r>
              <a:rPr lang="cy-GB" sz="1800" i="1" dirty="0">
                <a:effectLst/>
                <a:latin typeface="Calibri" panose="020F0502020204030204" pitchFamily="34" charset="0"/>
                <a:ea typeface="DengXian" panose="02010600030101010101" pitchFamily="2" charset="-122"/>
                <a:cs typeface="Arial" panose="020B0604020202020204" pitchFamily="34" charset="0"/>
              </a:rPr>
              <a:t>.</a:t>
            </a:r>
            <a:endParaRPr lang="en-GB" sz="1800" i="1"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i="1" dirty="0">
                <a:effectLst/>
                <a:latin typeface="Calibri" panose="020F0502020204030204" pitchFamily="34" charset="0"/>
                <a:ea typeface="DengXian" panose="02010600030101010101" pitchFamily="2" charset="-122"/>
                <a:cs typeface="Arial" panose="020B0604020202020204" pitchFamily="34" charset="0"/>
              </a:rPr>
              <a:t> </a:t>
            </a:r>
          </a:p>
          <a:p>
            <a:pPr>
              <a:lnSpc>
                <a:spcPct val="107000"/>
              </a:lnSpc>
              <a:spcAft>
                <a:spcPts val="800"/>
              </a:spcAft>
            </a:pPr>
            <a:r>
              <a:rPr lang="cy-GB" sz="1800" i="1" dirty="0" err="1">
                <a:effectLst/>
                <a:latin typeface="Calibri" panose="020F0502020204030204" pitchFamily="34" charset="0"/>
                <a:ea typeface="DengXian" panose="02010600030101010101" pitchFamily="2" charset="-122"/>
                <a:cs typeface="Arial" panose="020B0604020202020204" pitchFamily="34" charset="0"/>
              </a:rPr>
              <a:t>In</a:t>
            </a:r>
            <a:r>
              <a:rPr lang="cy-GB" sz="1800" i="1" dirty="0">
                <a:effectLst/>
                <a:latin typeface="Calibri" panose="020F0502020204030204" pitchFamily="34" charset="0"/>
                <a:ea typeface="DengXian" panose="02010600030101010101" pitchFamily="2" charset="-122"/>
                <a:cs typeface="Arial" panose="020B0604020202020204" pitchFamily="34" charset="0"/>
              </a:rPr>
              <a:t> </a:t>
            </a:r>
            <a:r>
              <a:rPr lang="cy-GB" sz="1800" i="1" dirty="0" err="1">
                <a:effectLst/>
                <a:latin typeface="Calibri" panose="020F0502020204030204" pitchFamily="34" charset="0"/>
                <a:ea typeface="DengXian" panose="02010600030101010101" pitchFamily="2" charset="-122"/>
                <a:cs typeface="Arial" panose="020B0604020202020204" pitchFamily="34" charset="0"/>
              </a:rPr>
              <a:t>which</a:t>
            </a:r>
            <a:r>
              <a:rPr lang="cy-GB" sz="1800" i="1" dirty="0">
                <a:effectLst/>
                <a:latin typeface="Calibri" panose="020F0502020204030204" pitchFamily="34" charset="0"/>
                <a:ea typeface="DengXian" panose="02010600030101010101" pitchFamily="2" charset="-122"/>
                <a:cs typeface="Arial" panose="020B0604020202020204" pitchFamily="34" charset="0"/>
              </a:rPr>
              <a:t> </a:t>
            </a:r>
            <a:r>
              <a:rPr lang="cy-GB" sz="1800" i="1" dirty="0" err="1">
                <a:effectLst/>
                <a:latin typeface="Calibri" panose="020F0502020204030204" pitchFamily="34" charset="0"/>
                <a:ea typeface="DengXian" panose="02010600030101010101" pitchFamily="2" charset="-122"/>
                <a:cs typeface="Arial" panose="020B0604020202020204" pitchFamily="34" charset="0"/>
              </a:rPr>
              <a:t>areas</a:t>
            </a:r>
            <a:r>
              <a:rPr lang="cy-GB" sz="1800" i="1" dirty="0">
                <a:effectLst/>
                <a:latin typeface="Calibri" panose="020F0502020204030204" pitchFamily="34" charset="0"/>
                <a:ea typeface="DengXian" panose="02010600030101010101" pitchFamily="2" charset="-122"/>
                <a:cs typeface="Arial" panose="020B0604020202020204" pitchFamily="34" charset="0"/>
              </a:rPr>
              <a:t> </a:t>
            </a:r>
            <a:r>
              <a:rPr lang="cy-GB" sz="1800" i="1" dirty="0" err="1">
                <a:effectLst/>
                <a:latin typeface="Calibri" panose="020F0502020204030204" pitchFamily="34" charset="0"/>
                <a:ea typeface="DengXian" panose="02010600030101010101" pitchFamily="2" charset="-122"/>
                <a:cs typeface="Arial" panose="020B0604020202020204" pitchFamily="34" charset="0"/>
              </a:rPr>
              <a:t>are</a:t>
            </a:r>
            <a:r>
              <a:rPr lang="cy-GB" sz="1800" i="1" dirty="0">
                <a:effectLst/>
                <a:latin typeface="Calibri" panose="020F0502020204030204" pitchFamily="34" charset="0"/>
                <a:ea typeface="DengXian" panose="02010600030101010101" pitchFamily="2" charset="-122"/>
                <a:cs typeface="Arial" panose="020B0604020202020204" pitchFamily="34" charset="0"/>
              </a:rPr>
              <a:t> </a:t>
            </a:r>
            <a:r>
              <a:rPr lang="cy-GB" sz="1800" i="1" dirty="0" err="1">
                <a:effectLst/>
                <a:latin typeface="Calibri" panose="020F0502020204030204" pitchFamily="34" charset="0"/>
                <a:ea typeface="DengXian" panose="02010600030101010101" pitchFamily="2" charset="-122"/>
                <a:cs typeface="Arial" panose="020B0604020202020204" pitchFamily="34" charset="0"/>
              </a:rPr>
              <a:t>they</a:t>
            </a:r>
            <a:r>
              <a:rPr lang="cy-GB" sz="1800" i="1" dirty="0">
                <a:effectLst/>
                <a:latin typeface="Calibri" panose="020F0502020204030204" pitchFamily="34" charset="0"/>
                <a:ea typeface="DengXian" panose="02010600030101010101" pitchFamily="2" charset="-122"/>
                <a:cs typeface="Arial" panose="020B0604020202020204" pitchFamily="34" charset="0"/>
              </a:rPr>
              <a:t> </a:t>
            </a:r>
            <a:r>
              <a:rPr lang="cy-GB" sz="1800" i="1" dirty="0" err="1">
                <a:effectLst/>
                <a:latin typeface="Calibri" panose="020F0502020204030204" pitchFamily="34" charset="0"/>
                <a:ea typeface="DengXian" panose="02010600030101010101" pitchFamily="2" charset="-122"/>
                <a:cs typeface="Arial" panose="020B0604020202020204" pitchFamily="34" charset="0"/>
              </a:rPr>
              <a:t>doing</a:t>
            </a:r>
            <a:r>
              <a:rPr lang="cy-GB" sz="1800" i="1" dirty="0">
                <a:effectLst/>
                <a:latin typeface="Calibri" panose="020F0502020204030204" pitchFamily="34" charset="0"/>
                <a:ea typeface="DengXian" panose="02010600030101010101" pitchFamily="2" charset="-122"/>
                <a:cs typeface="Arial" panose="020B0604020202020204" pitchFamily="34" charset="0"/>
              </a:rPr>
              <a:t> well?</a:t>
            </a:r>
            <a:endParaRPr lang="en-GB" sz="1800" i="1"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br>
              <a:rPr lang="cy-GB" sz="1800" i="1" dirty="0">
                <a:effectLst/>
                <a:latin typeface="Calibri" panose="020F0502020204030204" pitchFamily="34" charset="0"/>
                <a:ea typeface="DengXian" panose="02010600030101010101" pitchFamily="2" charset="-122"/>
                <a:cs typeface="Arial" panose="020B0604020202020204" pitchFamily="34" charset="0"/>
              </a:rPr>
            </a:br>
            <a:r>
              <a:rPr lang="cy-GB" sz="1800" i="1" dirty="0" err="1">
                <a:effectLst/>
                <a:latin typeface="Calibri" panose="020F0502020204030204" pitchFamily="34" charset="0"/>
                <a:ea typeface="DengXian" panose="02010600030101010101" pitchFamily="2" charset="-122"/>
                <a:cs typeface="Arial" panose="020B0604020202020204" pitchFamily="34" charset="0"/>
              </a:rPr>
              <a:t>Which</a:t>
            </a:r>
            <a:r>
              <a:rPr lang="cy-GB" sz="1800" i="1" dirty="0">
                <a:effectLst/>
                <a:latin typeface="Calibri" panose="020F0502020204030204" pitchFamily="34" charset="0"/>
                <a:ea typeface="DengXian" panose="02010600030101010101" pitchFamily="2" charset="-122"/>
                <a:cs typeface="Arial" panose="020B0604020202020204" pitchFamily="34" charset="0"/>
              </a:rPr>
              <a:t> </a:t>
            </a:r>
            <a:r>
              <a:rPr lang="cy-GB" sz="1800" i="1" dirty="0" err="1">
                <a:effectLst/>
                <a:latin typeface="Calibri" panose="020F0502020204030204" pitchFamily="34" charset="0"/>
                <a:ea typeface="DengXian" panose="02010600030101010101" pitchFamily="2" charset="-122"/>
                <a:cs typeface="Arial" panose="020B0604020202020204" pitchFamily="34" charset="0"/>
              </a:rPr>
              <a:t>areas</a:t>
            </a:r>
            <a:r>
              <a:rPr lang="cy-GB" sz="1800" i="1" dirty="0">
                <a:effectLst/>
                <a:latin typeface="Calibri" panose="020F0502020204030204" pitchFamily="34" charset="0"/>
                <a:ea typeface="DengXian" panose="02010600030101010101" pitchFamily="2" charset="-122"/>
                <a:cs typeface="Arial" panose="020B0604020202020204" pitchFamily="34" charset="0"/>
              </a:rPr>
              <a:t> </a:t>
            </a:r>
            <a:r>
              <a:rPr lang="cy-GB" sz="1800" i="1" dirty="0" err="1">
                <a:effectLst/>
                <a:latin typeface="Calibri" panose="020F0502020204030204" pitchFamily="34" charset="0"/>
                <a:ea typeface="DengXian" panose="02010600030101010101" pitchFamily="2" charset="-122"/>
                <a:cs typeface="Arial" panose="020B0604020202020204" pitchFamily="34" charset="0"/>
              </a:rPr>
              <a:t>need</a:t>
            </a:r>
            <a:r>
              <a:rPr lang="cy-GB" sz="1800" i="1" dirty="0">
                <a:effectLst/>
                <a:latin typeface="Calibri" panose="020F0502020204030204" pitchFamily="34" charset="0"/>
                <a:ea typeface="DengXian" panose="02010600030101010101" pitchFamily="2" charset="-122"/>
                <a:cs typeface="Arial" panose="020B0604020202020204" pitchFamily="34" charset="0"/>
              </a:rPr>
              <a:t> </a:t>
            </a:r>
            <a:r>
              <a:rPr lang="cy-GB" sz="1800" i="1" dirty="0" err="1">
                <a:effectLst/>
                <a:latin typeface="Calibri" panose="020F0502020204030204" pitchFamily="34" charset="0"/>
                <a:ea typeface="DengXian" panose="02010600030101010101" pitchFamily="2" charset="-122"/>
                <a:cs typeface="Arial" panose="020B0604020202020204" pitchFamily="34" charset="0"/>
              </a:rPr>
              <a:t>improving</a:t>
            </a:r>
            <a:r>
              <a:rPr lang="cy-GB" sz="1800" i="1" dirty="0">
                <a:effectLst/>
                <a:latin typeface="Calibri" panose="020F0502020204030204" pitchFamily="34" charset="0"/>
                <a:ea typeface="DengXian" panose="02010600030101010101" pitchFamily="2" charset="-122"/>
                <a:cs typeface="Arial" panose="020B0604020202020204" pitchFamily="34" charset="0"/>
              </a:rPr>
              <a:t>?</a:t>
            </a:r>
            <a:endParaRPr lang="en-GB" sz="1800" i="1"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 </a:t>
            </a:r>
          </a:p>
          <a:p>
            <a:endParaRPr lang="cy-GB" altLang="en-US" dirty="0">
              <a:latin typeface="Arial" panose="020B0604020202020204" pitchFamily="34" charset="0"/>
            </a:endParaRPr>
          </a:p>
        </p:txBody>
      </p:sp>
      <p:sp>
        <p:nvSpPr>
          <p:cNvPr id="41988"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AB8C7CB-AD63-413D-8D5E-792425964050}" type="slidenum">
              <a:rPr lang="en-GB" altLang="en-US" smtClean="0">
                <a:solidFill>
                  <a:srgbClr val="000000"/>
                </a:solidFill>
              </a:rPr>
              <a:pPr/>
              <a:t>7</a:t>
            </a:fld>
            <a:endParaRPr lang="en-GB" altLang="en-US">
              <a:solidFill>
                <a:srgbClr val="000000"/>
              </a:solidFill>
            </a:endParaRPr>
          </a:p>
        </p:txBody>
      </p:sp>
    </p:spTree>
    <p:extLst>
      <p:ext uri="{BB962C8B-B14F-4D97-AF65-F5344CB8AC3E}">
        <p14:creationId xmlns:p14="http://schemas.microsoft.com/office/powerpoint/2010/main" val="19092717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pPr>
              <a:lnSpc>
                <a:spcPct val="107000"/>
              </a:lnSpc>
              <a:spcAft>
                <a:spcPts val="800"/>
              </a:spcAft>
            </a:pPr>
            <a:r>
              <a:rPr lang="cy-GB" sz="1800" dirty="0">
                <a:effectLst/>
                <a:latin typeface="Calibri" panose="020F0502020204030204" pitchFamily="34" charset="0"/>
                <a:ea typeface="DengXian" panose="02010600030101010101" pitchFamily="2" charset="-122"/>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cy-GB" sz="1800" i="1" dirty="0">
                <a:effectLst/>
                <a:latin typeface="Calibri" panose="020F0502020204030204" pitchFamily="34" charset="0"/>
                <a:ea typeface="DengXian" panose="02010600030101010101" pitchFamily="2" charset="-122"/>
                <a:cs typeface="Arial" panose="020B0604020202020204" pitchFamily="34" charset="0"/>
              </a:rPr>
              <a:t>The </a:t>
            </a:r>
            <a:r>
              <a:rPr lang="cy-GB" sz="1800" i="1" dirty="0" err="1">
                <a:effectLst/>
                <a:latin typeface="Calibri" panose="020F0502020204030204" pitchFamily="34" charset="0"/>
                <a:ea typeface="DengXian" panose="02010600030101010101" pitchFamily="2" charset="-122"/>
                <a:cs typeface="Arial" panose="020B0604020202020204" pitchFamily="34" charset="0"/>
              </a:rPr>
              <a:t>timetable</a:t>
            </a:r>
            <a:r>
              <a:rPr lang="cy-GB" sz="1800" i="1" dirty="0">
                <a:effectLst/>
                <a:latin typeface="Calibri" panose="020F0502020204030204" pitchFamily="34" charset="0"/>
                <a:ea typeface="DengXian" panose="02010600030101010101" pitchFamily="2" charset="-122"/>
                <a:cs typeface="Arial" panose="020B0604020202020204" pitchFamily="34" charset="0"/>
              </a:rPr>
              <a:t> for </a:t>
            </a:r>
            <a:r>
              <a:rPr lang="cy-GB" sz="1800" i="1" dirty="0" err="1">
                <a:effectLst/>
                <a:latin typeface="Calibri" panose="020F0502020204030204" pitchFamily="34" charset="0"/>
                <a:ea typeface="DengXian" panose="02010600030101010101" pitchFamily="2" charset="-122"/>
                <a:cs typeface="Arial" panose="020B0604020202020204" pitchFamily="34" charset="0"/>
              </a:rPr>
              <a:t>presentations</a:t>
            </a:r>
            <a:r>
              <a:rPr lang="cy-GB" sz="1800" i="1" dirty="0">
                <a:effectLst/>
                <a:latin typeface="Calibri" panose="020F0502020204030204" pitchFamily="34" charset="0"/>
                <a:ea typeface="DengXian" panose="02010600030101010101" pitchFamily="2" charset="-122"/>
                <a:cs typeface="Arial" panose="020B0604020202020204" pitchFamily="34" charset="0"/>
              </a:rPr>
              <a:t> </a:t>
            </a:r>
            <a:r>
              <a:rPr lang="cy-GB" sz="1800" i="1" dirty="0" err="1">
                <a:effectLst/>
                <a:latin typeface="Calibri" panose="020F0502020204030204" pitchFamily="34" charset="0"/>
                <a:ea typeface="DengXian" panose="02010600030101010101" pitchFamily="2" charset="-122"/>
                <a:cs typeface="Arial" panose="020B0604020202020204" pitchFamily="34" charset="0"/>
              </a:rPr>
              <a:t>will</a:t>
            </a:r>
            <a:r>
              <a:rPr lang="cy-GB" sz="1800" i="1" dirty="0">
                <a:effectLst/>
                <a:latin typeface="Calibri" panose="020F0502020204030204" pitchFamily="34" charset="0"/>
                <a:ea typeface="DengXian" panose="02010600030101010101" pitchFamily="2" charset="-122"/>
                <a:cs typeface="Arial" panose="020B0604020202020204" pitchFamily="34" charset="0"/>
              </a:rPr>
              <a:t> be placed </a:t>
            </a:r>
            <a:r>
              <a:rPr lang="cy-GB" sz="1800" i="1" dirty="0" err="1">
                <a:effectLst/>
                <a:latin typeface="Calibri" panose="020F0502020204030204" pitchFamily="34" charset="0"/>
                <a:ea typeface="DengXian" panose="02010600030101010101" pitchFamily="2" charset="-122"/>
                <a:cs typeface="Arial" panose="020B0604020202020204" pitchFamily="34" charset="0"/>
              </a:rPr>
              <a:t>on</a:t>
            </a:r>
            <a:r>
              <a:rPr lang="cy-GB" sz="1800" i="1" dirty="0">
                <a:effectLst/>
                <a:latin typeface="Calibri" panose="020F0502020204030204" pitchFamily="34" charset="0"/>
                <a:ea typeface="DengXian" panose="02010600030101010101" pitchFamily="2" charset="-122"/>
                <a:cs typeface="Arial" panose="020B0604020202020204" pitchFamily="34" charset="0"/>
              </a:rPr>
              <a:t> Microsoft TEAMS </a:t>
            </a:r>
            <a:r>
              <a:rPr lang="cy-GB" sz="1800" i="1" dirty="0" err="1">
                <a:effectLst/>
                <a:latin typeface="Calibri" panose="020F0502020204030204" pitchFamily="34" charset="0"/>
                <a:ea typeface="DengXian" panose="02010600030101010101" pitchFamily="2" charset="-122"/>
                <a:cs typeface="Arial" panose="020B0604020202020204" pitchFamily="34" charset="0"/>
              </a:rPr>
              <a:t>nearer</a:t>
            </a:r>
            <a:r>
              <a:rPr lang="cy-GB" sz="1800" i="1" dirty="0">
                <a:effectLst/>
                <a:latin typeface="Calibri" panose="020F0502020204030204" pitchFamily="34" charset="0"/>
                <a:ea typeface="DengXian" panose="02010600030101010101" pitchFamily="2" charset="-122"/>
                <a:cs typeface="Arial" panose="020B0604020202020204" pitchFamily="34" charset="0"/>
              </a:rPr>
              <a:t> the </a:t>
            </a:r>
            <a:r>
              <a:rPr lang="cy-GB" sz="1800" i="1" dirty="0" err="1">
                <a:effectLst/>
                <a:latin typeface="Calibri" panose="020F0502020204030204" pitchFamily="34" charset="0"/>
                <a:ea typeface="DengXian" panose="02010600030101010101" pitchFamily="2" charset="-122"/>
                <a:cs typeface="Arial" panose="020B0604020202020204" pitchFamily="34" charset="0"/>
              </a:rPr>
              <a:t>date</a:t>
            </a:r>
            <a:r>
              <a:rPr lang="cy-GB" sz="1800" i="1" dirty="0">
                <a:effectLst/>
                <a:latin typeface="Calibri" panose="020F0502020204030204" pitchFamily="34" charset="0"/>
                <a:ea typeface="DengXian" panose="02010600030101010101" pitchFamily="2" charset="-122"/>
                <a:cs typeface="Arial" panose="020B0604020202020204" pitchFamily="34" charset="0"/>
              </a:rPr>
              <a:t>.</a:t>
            </a:r>
            <a:endParaRPr lang="en-GB" sz="1800" i="1"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i="1" dirty="0">
                <a:effectLst/>
                <a:latin typeface="Calibri" panose="020F0502020204030204" pitchFamily="34" charset="0"/>
                <a:ea typeface="DengXian" panose="02010600030101010101" pitchFamily="2" charset="-122"/>
                <a:cs typeface="Arial" panose="020B0604020202020204" pitchFamily="34" charset="0"/>
              </a:rPr>
              <a:t> </a:t>
            </a:r>
          </a:p>
          <a:p>
            <a:pPr>
              <a:lnSpc>
                <a:spcPct val="107000"/>
              </a:lnSpc>
              <a:spcAft>
                <a:spcPts val="800"/>
              </a:spcAft>
            </a:pPr>
            <a:r>
              <a:rPr lang="cy-GB" sz="1800" i="1" dirty="0">
                <a:effectLst/>
                <a:latin typeface="Calibri" panose="020F0502020204030204" pitchFamily="34" charset="0"/>
                <a:ea typeface="DengXian" panose="02010600030101010101" pitchFamily="2" charset="-122"/>
                <a:cs typeface="Arial" panose="020B0604020202020204" pitchFamily="34" charset="0"/>
              </a:rPr>
              <a:t>You can </a:t>
            </a:r>
            <a:r>
              <a:rPr lang="cy-GB" sz="1800" i="1" dirty="0" err="1">
                <a:effectLst/>
                <a:latin typeface="Calibri" panose="020F0502020204030204" pitchFamily="34" charset="0"/>
                <a:ea typeface="DengXian" panose="02010600030101010101" pitchFamily="2" charset="-122"/>
                <a:cs typeface="Arial" panose="020B0604020202020204" pitchFamily="34" charset="0"/>
              </a:rPr>
              <a:t>remind</a:t>
            </a:r>
            <a:r>
              <a:rPr lang="cy-GB" sz="1800" i="1" dirty="0">
                <a:effectLst/>
                <a:latin typeface="Calibri" panose="020F0502020204030204" pitchFamily="34" charset="0"/>
                <a:ea typeface="DengXian" panose="02010600030101010101" pitchFamily="2" charset="-122"/>
                <a:cs typeface="Arial" panose="020B0604020202020204" pitchFamily="34" charset="0"/>
              </a:rPr>
              <a:t> </a:t>
            </a:r>
            <a:r>
              <a:rPr lang="cy-GB" sz="1800" i="1" dirty="0" err="1">
                <a:effectLst/>
                <a:latin typeface="Calibri" panose="020F0502020204030204" pitchFamily="34" charset="0"/>
                <a:ea typeface="DengXian" panose="02010600030101010101" pitchFamily="2" charset="-122"/>
                <a:cs typeface="Arial" panose="020B0604020202020204" pitchFamily="34" charset="0"/>
              </a:rPr>
              <a:t>them</a:t>
            </a:r>
            <a:r>
              <a:rPr lang="cy-GB" sz="1800" i="1" dirty="0">
                <a:effectLst/>
                <a:latin typeface="Calibri" panose="020F0502020204030204" pitchFamily="34" charset="0"/>
                <a:ea typeface="DengXian" panose="02010600030101010101" pitchFamily="2" charset="-122"/>
                <a:cs typeface="Arial" panose="020B0604020202020204" pitchFamily="34" charset="0"/>
              </a:rPr>
              <a:t> </a:t>
            </a:r>
            <a:r>
              <a:rPr lang="cy-GB" sz="1800" i="1" dirty="0" err="1">
                <a:effectLst/>
                <a:latin typeface="Calibri" panose="020F0502020204030204" pitchFamily="34" charset="0"/>
                <a:ea typeface="DengXian" panose="02010600030101010101" pitchFamily="2" charset="-122"/>
                <a:cs typeface="Arial" panose="020B0604020202020204" pitchFamily="34" charset="0"/>
              </a:rPr>
              <a:t>that</a:t>
            </a:r>
            <a:r>
              <a:rPr lang="cy-GB" sz="1800" i="1" dirty="0">
                <a:effectLst/>
                <a:latin typeface="Calibri" panose="020F0502020204030204" pitchFamily="34" charset="0"/>
                <a:ea typeface="DengXian" panose="02010600030101010101" pitchFamily="2" charset="-122"/>
                <a:cs typeface="Arial" panose="020B0604020202020204" pitchFamily="34" charset="0"/>
              </a:rPr>
              <a:t> </a:t>
            </a:r>
            <a:r>
              <a:rPr lang="cy-GB" sz="1800" i="1" dirty="0" err="1">
                <a:effectLst/>
                <a:latin typeface="Calibri" panose="020F0502020204030204" pitchFamily="34" charset="0"/>
                <a:ea typeface="DengXian" panose="02010600030101010101" pitchFamily="2" charset="-122"/>
                <a:cs typeface="Arial" panose="020B0604020202020204" pitchFamily="34" charset="0"/>
              </a:rPr>
              <a:t>their</a:t>
            </a:r>
            <a:r>
              <a:rPr lang="cy-GB" sz="1800" i="1" dirty="0">
                <a:effectLst/>
                <a:latin typeface="Calibri" panose="020F0502020204030204" pitchFamily="34" charset="0"/>
                <a:ea typeface="DengXian" panose="02010600030101010101" pitchFamily="2" charset="-122"/>
                <a:cs typeface="Arial" panose="020B0604020202020204" pitchFamily="34" charset="0"/>
              </a:rPr>
              <a:t> </a:t>
            </a:r>
            <a:r>
              <a:rPr lang="cy-GB" sz="1800" i="1" dirty="0" err="1">
                <a:effectLst/>
                <a:latin typeface="Calibri" panose="020F0502020204030204" pitchFamily="34" charset="0"/>
                <a:ea typeface="DengXian" panose="02010600030101010101" pitchFamily="2" charset="-122"/>
                <a:cs typeface="Arial" panose="020B0604020202020204" pitchFamily="34" charset="0"/>
              </a:rPr>
              <a:t>lecturer</a:t>
            </a:r>
            <a:r>
              <a:rPr lang="cy-GB" sz="1800" i="1" dirty="0">
                <a:effectLst/>
                <a:latin typeface="Calibri" panose="020F0502020204030204" pitchFamily="34" charset="0"/>
                <a:ea typeface="DengXian" panose="02010600030101010101" pitchFamily="2" charset="-122"/>
                <a:cs typeface="Arial" panose="020B0604020202020204" pitchFamily="34" charset="0"/>
              </a:rPr>
              <a:t> </a:t>
            </a:r>
            <a:r>
              <a:rPr lang="cy-GB" sz="1800" i="1" dirty="0" err="1">
                <a:effectLst/>
                <a:latin typeface="Calibri" panose="020F0502020204030204" pitchFamily="34" charset="0"/>
                <a:ea typeface="DengXian" panose="02010600030101010101" pitchFamily="2" charset="-122"/>
                <a:cs typeface="Arial" panose="020B0604020202020204" pitchFamily="34" charset="0"/>
              </a:rPr>
              <a:t>may</a:t>
            </a:r>
            <a:r>
              <a:rPr lang="cy-GB" sz="1800" i="1" dirty="0">
                <a:effectLst/>
                <a:latin typeface="Calibri" panose="020F0502020204030204" pitchFamily="34" charset="0"/>
                <a:ea typeface="DengXian" panose="02010600030101010101" pitchFamily="2" charset="-122"/>
                <a:cs typeface="Arial" panose="020B0604020202020204" pitchFamily="34" charset="0"/>
              </a:rPr>
              <a:t> not be the person </a:t>
            </a:r>
            <a:r>
              <a:rPr lang="cy-GB" sz="1800" i="1" dirty="0" err="1">
                <a:effectLst/>
                <a:latin typeface="Calibri" panose="020F0502020204030204" pitchFamily="34" charset="0"/>
                <a:ea typeface="DengXian" panose="02010600030101010101" pitchFamily="2" charset="-122"/>
                <a:cs typeface="Arial" panose="020B0604020202020204" pitchFamily="34" charset="0"/>
              </a:rPr>
              <a:t>assessing</a:t>
            </a:r>
            <a:r>
              <a:rPr lang="cy-GB" sz="1800" i="1" dirty="0">
                <a:effectLst/>
                <a:latin typeface="Calibri" panose="020F0502020204030204" pitchFamily="34" charset="0"/>
                <a:ea typeface="DengXian" panose="02010600030101010101" pitchFamily="2" charset="-122"/>
                <a:cs typeface="Arial" panose="020B0604020202020204" pitchFamily="34" charset="0"/>
              </a:rPr>
              <a:t> </a:t>
            </a:r>
            <a:r>
              <a:rPr lang="cy-GB" sz="1800" i="1" dirty="0" err="1">
                <a:effectLst/>
                <a:latin typeface="Calibri" panose="020F0502020204030204" pitchFamily="34" charset="0"/>
                <a:ea typeface="DengXian" panose="02010600030101010101" pitchFamily="2" charset="-122"/>
                <a:cs typeface="Arial" panose="020B0604020202020204" pitchFamily="34" charset="0"/>
              </a:rPr>
              <a:t>their</a:t>
            </a:r>
            <a:r>
              <a:rPr lang="cy-GB" sz="1800" i="1" dirty="0">
                <a:effectLst/>
                <a:latin typeface="Calibri" panose="020F0502020204030204" pitchFamily="34" charset="0"/>
                <a:ea typeface="DengXian" panose="02010600030101010101" pitchFamily="2" charset="-122"/>
                <a:cs typeface="Arial" panose="020B0604020202020204" pitchFamily="34" charset="0"/>
              </a:rPr>
              <a:t> </a:t>
            </a:r>
            <a:r>
              <a:rPr lang="cy-GB" sz="1800" i="1" dirty="0" err="1">
                <a:effectLst/>
                <a:latin typeface="Calibri" panose="020F0502020204030204" pitchFamily="34" charset="0"/>
                <a:ea typeface="DengXian" panose="02010600030101010101" pitchFamily="2" charset="-122"/>
                <a:cs typeface="Arial" panose="020B0604020202020204" pitchFamily="34" charset="0"/>
              </a:rPr>
              <a:t>work</a:t>
            </a:r>
            <a:r>
              <a:rPr lang="cy-GB" sz="1800" i="1" dirty="0">
                <a:effectLst/>
                <a:latin typeface="Calibri" panose="020F0502020204030204" pitchFamily="34" charset="0"/>
                <a:ea typeface="DengXian" panose="02010600030101010101" pitchFamily="2" charset="-122"/>
                <a:cs typeface="Arial" panose="020B0604020202020204" pitchFamily="34" charset="0"/>
              </a:rPr>
              <a:t>.</a:t>
            </a:r>
            <a:endParaRPr lang="en-GB" sz="1800" i="1"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i="1" dirty="0">
                <a:effectLst/>
                <a:latin typeface="Calibri" panose="020F0502020204030204" pitchFamily="34" charset="0"/>
                <a:ea typeface="DengXian" panose="02010600030101010101" pitchFamily="2" charset="-122"/>
                <a:cs typeface="Arial" panose="020B0604020202020204" pitchFamily="34" charset="0"/>
              </a:rPr>
              <a:t> </a:t>
            </a:r>
            <a:endParaRPr lang="cy-GB" altLang="en-US" baseline="0" dirty="0">
              <a:latin typeface="Arial" panose="020B0604020202020204" pitchFamily="34" charset="0"/>
            </a:endParaRPr>
          </a:p>
          <a:p>
            <a:endParaRPr lang="cy-GB" altLang="en-US" baseline="0" dirty="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8</a:t>
            </a:fld>
            <a:endParaRPr lang="en-GB" altLang="en-US">
              <a:solidFill>
                <a:srgbClr val="000000"/>
              </a:solidFill>
            </a:endParaRPr>
          </a:p>
        </p:txBody>
      </p:sp>
    </p:spTree>
    <p:extLst>
      <p:ext uri="{BB962C8B-B14F-4D97-AF65-F5344CB8AC3E}">
        <p14:creationId xmlns:p14="http://schemas.microsoft.com/office/powerpoint/2010/main" val="36376108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7883055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2974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8996545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5804440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a:p>
            <a:r>
              <a:rPr lang="en-GB" i="1" dirty="0"/>
              <a:t>STUDENTS CAN CHOOSE AN ALN NOT ON THE LIST, BUT CARE NEEDED WITH RELATIVELY</a:t>
            </a:r>
            <a:r>
              <a:rPr lang="en-GB" i="1" baseline="0" dirty="0"/>
              <a:t> NEW CONDITIONS AS THERE MAY BE LACK OF INFORMATION/RESEARCH</a:t>
            </a:r>
            <a:endParaRPr lang="en-GB" i="1"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9548776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i="1" dirty="0"/>
              <a:t>Additional</a:t>
            </a:r>
            <a:r>
              <a:rPr lang="en-GB" i="1" baseline="0" dirty="0"/>
              <a:t> resources will be added to Moodle/Teams</a:t>
            </a:r>
            <a:endParaRPr lang="en-GB" i="1"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7114690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7654175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agreed, no actual posters previously submitted will be shared.</a:t>
            </a:r>
            <a:endParaRPr lang="en-GB" b="1" i="1" dirty="0"/>
          </a:p>
          <a:p>
            <a:endParaRPr lang="en-GB" b="1"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5277032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5161663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22</a:t>
            </a:fld>
            <a:endParaRPr lang="en-GB"/>
          </a:p>
        </p:txBody>
      </p:sp>
    </p:spTree>
    <p:extLst>
      <p:ext uri="{BB962C8B-B14F-4D97-AF65-F5344CB8AC3E}">
        <p14:creationId xmlns:p14="http://schemas.microsoft.com/office/powerpoint/2010/main" val="190177423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23</a:t>
            </a:fld>
            <a:endParaRPr lang="en-GB"/>
          </a:p>
        </p:txBody>
      </p:sp>
    </p:spTree>
    <p:extLst>
      <p:ext uri="{BB962C8B-B14F-4D97-AF65-F5344CB8AC3E}">
        <p14:creationId xmlns:p14="http://schemas.microsoft.com/office/powerpoint/2010/main" val="9768376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24</a:t>
            </a:fld>
            <a:endParaRPr lang="en-GB"/>
          </a:p>
        </p:txBody>
      </p:sp>
    </p:spTree>
    <p:extLst>
      <p:ext uri="{BB962C8B-B14F-4D97-AF65-F5344CB8AC3E}">
        <p14:creationId xmlns:p14="http://schemas.microsoft.com/office/powerpoint/2010/main" val="21779189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25</a:t>
            </a:fld>
            <a:endParaRPr lang="en-GB"/>
          </a:p>
        </p:txBody>
      </p:sp>
    </p:spTree>
    <p:extLst>
      <p:ext uri="{BB962C8B-B14F-4D97-AF65-F5344CB8AC3E}">
        <p14:creationId xmlns:p14="http://schemas.microsoft.com/office/powerpoint/2010/main" val="139181821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36932131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420945596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1966440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43303231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27238624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34699045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67214935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18968339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10321051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13244387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37</a:t>
            </a:fld>
            <a:endParaRPr lang="en-US"/>
          </a:p>
        </p:txBody>
      </p:sp>
    </p:spTree>
    <p:extLst>
      <p:ext uri="{BB962C8B-B14F-4D97-AF65-F5344CB8AC3E}">
        <p14:creationId xmlns:p14="http://schemas.microsoft.com/office/powerpoint/2010/main" val="361924074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917575" y="744538"/>
            <a:ext cx="4962525" cy="3722687"/>
          </a:xfrm>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8C569E7-322E-4507-9BEE-D94CE7B73F25}" type="slidenum">
              <a:rPr kumimoji="0" lang="cy-GB" altLang="en-US" sz="1200" b="0" i="0" u="none" strike="noStrike" kern="1200" cap="none" spc="0" normalizeH="0" baseline="0" noProof="0" smtClean="0">
                <a:ln>
                  <a:noFill/>
                </a:ln>
                <a:solidFill>
                  <a:prstClr val="black"/>
                </a:solidFill>
                <a:effectLst/>
                <a:uLnTx/>
                <a:uFillTx/>
                <a:latin typeface="Arial" panose="020B060402020202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cy-GB" altLang="en-US" sz="12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144766986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91681426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30089238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50929287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95126151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44</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411009673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en-US" i="1" dirty="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45</a:t>
            </a:fld>
            <a:endParaRPr lang="en-GB" altLang="en-US">
              <a:solidFill>
                <a:srgbClr val="000000"/>
              </a:solidFill>
            </a:endParaRPr>
          </a:p>
        </p:txBody>
      </p:sp>
    </p:spTree>
    <p:extLst>
      <p:ext uri="{BB962C8B-B14F-4D97-AF65-F5344CB8AC3E}">
        <p14:creationId xmlns:p14="http://schemas.microsoft.com/office/powerpoint/2010/main" val="159973812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31748"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A90F46F-C0F8-49CD-B1E0-CD161A3A3E30}"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46</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32271195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xfrm>
            <a:off x="896938" y="731838"/>
            <a:ext cx="4875212" cy="3657600"/>
          </a:xfrm>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en-US" dirty="0">
              <a:latin typeface="Arial" panose="020B0604020202020204" pitchFamily="34" charset="0"/>
            </a:endParaRP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6559B3F-CD2B-4420-A2B3-F84EF43EB13B}"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47</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154170281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xfrm>
            <a:off x="896938" y="731838"/>
            <a:ext cx="4875212" cy="3657600"/>
          </a:xfrm>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en-US" dirty="0">
              <a:latin typeface="Arial" panose="020B0604020202020204" pitchFamily="34" charset="0"/>
            </a:endParaRP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6559B3F-CD2B-4420-A2B3-F84EF43EB13B}"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48</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211894985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xfrm>
            <a:off x="896938" y="731838"/>
            <a:ext cx="4875212" cy="3657600"/>
          </a:xfrm>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en-US" dirty="0">
              <a:latin typeface="Arial" panose="020B0604020202020204" pitchFamily="34" charset="0"/>
            </a:endParaRP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6559B3F-CD2B-4420-A2B3-F84EF43EB13B}"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49</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99369117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xfrm>
            <a:off x="896938" y="731838"/>
            <a:ext cx="4875212" cy="3657600"/>
          </a:xfrm>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en-US">
              <a:latin typeface="Arial" panose="020B0604020202020204" pitchFamily="34" charset="0"/>
            </a:endParaRP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6559B3F-CD2B-4420-A2B3-F84EF43EB13B}"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50</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234626562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endParaRPr lang="en-GB" dirty="0"/>
          </a:p>
          <a:p>
            <a:r>
              <a:rPr lang="en-GB" i="1" dirty="0"/>
              <a:t>Could be included in their poster presentations (will do more on these later in the module)</a:t>
            </a:r>
          </a:p>
          <a:p>
            <a:endParaRPr lang="en-GB" i="1" dirty="0"/>
          </a:p>
          <a:p>
            <a:r>
              <a:rPr lang="en-GB" b="0" i="1" dirty="0">
                <a:solidFill>
                  <a:srgbClr val="202124"/>
                </a:solidFill>
                <a:effectLst/>
                <a:latin typeface="arial" panose="020B0604020202020204" pitchFamily="34" charset="0"/>
              </a:rPr>
              <a:t>ELSAs are </a:t>
            </a:r>
            <a:r>
              <a:rPr lang="en-GB" b="1" i="1" dirty="0">
                <a:solidFill>
                  <a:srgbClr val="202124"/>
                </a:solidFill>
                <a:effectLst/>
                <a:latin typeface="arial" panose="020B0604020202020204" pitchFamily="34" charset="0"/>
              </a:rPr>
              <a:t>emotional literacy support assistants</a:t>
            </a:r>
            <a:r>
              <a:rPr lang="en-GB" b="0" i="1" dirty="0">
                <a:solidFill>
                  <a:srgbClr val="202124"/>
                </a:solidFill>
                <a:effectLst/>
                <a:latin typeface="arial" panose="020B0604020202020204" pitchFamily="34" charset="0"/>
              </a:rPr>
              <a:t>. They are teaching assistants who have had special training from educational psychologists to support the emotional development of children and young people in school. ELSAs have regular professional supervision from educational psychologists to help them in their work.</a:t>
            </a:r>
            <a:endParaRPr lang="en-GB" i="1" dirty="0"/>
          </a:p>
        </p:txBody>
      </p:sp>
      <p:sp>
        <p:nvSpPr>
          <p:cNvPr id="4" name="Slide Number Placeholder 3"/>
          <p:cNvSpPr>
            <a:spLocks noGrp="1"/>
          </p:cNvSpPr>
          <p:nvPr>
            <p:ph type="sldNum" sz="quarter" idx="5"/>
          </p:nvPr>
        </p:nvSpPr>
        <p:spPr/>
        <p:txBody>
          <a:bodyPr/>
          <a:lstStyle/>
          <a:p>
            <a:fld id="{B68C8073-CAD2-48BF-B8DB-FCAF7D6ED014}" type="slidenum">
              <a:rPr lang="en-US" smtClean="0"/>
              <a:t>51</a:t>
            </a:fld>
            <a:endParaRPr lang="en-US"/>
          </a:p>
        </p:txBody>
      </p:sp>
    </p:spTree>
    <p:extLst>
      <p:ext uri="{BB962C8B-B14F-4D97-AF65-F5344CB8AC3E}">
        <p14:creationId xmlns:p14="http://schemas.microsoft.com/office/powerpoint/2010/main" val="69265157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xfrm>
            <a:off x="896938" y="731838"/>
            <a:ext cx="4875212" cy="3657600"/>
          </a:xfrm>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en-US" dirty="0">
              <a:latin typeface="Arial" panose="020B0604020202020204" pitchFamily="34" charset="0"/>
            </a:endParaRP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6559B3F-CD2B-4420-A2B3-F84EF43EB13B}"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52</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266402442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i="1" dirty="0"/>
              <a:t>Which definition do they prefer? Why could this be?</a:t>
            </a:r>
          </a:p>
          <a:p>
            <a:r>
              <a:rPr lang="en-GB" i="1" dirty="0"/>
              <a:t>Any implications of having different definitions?</a:t>
            </a:r>
          </a:p>
        </p:txBody>
      </p:sp>
      <p:sp>
        <p:nvSpPr>
          <p:cNvPr id="4" name="Slide Number Placeholder 3"/>
          <p:cNvSpPr>
            <a:spLocks noGrp="1"/>
          </p:cNvSpPr>
          <p:nvPr>
            <p:ph type="sldNum" sz="quarter" idx="5"/>
          </p:nvPr>
        </p:nvSpPr>
        <p:spPr/>
        <p:txBody>
          <a:bodyPr/>
          <a:lstStyle/>
          <a:p>
            <a:fld id="{B68C8073-CAD2-48BF-B8DB-FCAF7D6ED014}" type="slidenum">
              <a:rPr lang="en-US" smtClean="0"/>
              <a:t>53</a:t>
            </a:fld>
            <a:endParaRPr lang="en-US"/>
          </a:p>
        </p:txBody>
      </p:sp>
    </p:spTree>
    <p:extLst>
      <p:ext uri="{BB962C8B-B14F-4D97-AF65-F5344CB8AC3E}">
        <p14:creationId xmlns:p14="http://schemas.microsoft.com/office/powerpoint/2010/main" val="280995339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pPr/>
              <a:t>55</a:t>
            </a:fld>
            <a:endParaRPr lang="en-US" dirty="0"/>
          </a:p>
        </p:txBody>
      </p:sp>
    </p:spTree>
    <p:extLst>
      <p:ext uri="{BB962C8B-B14F-4D97-AF65-F5344CB8AC3E}">
        <p14:creationId xmlns:p14="http://schemas.microsoft.com/office/powerpoint/2010/main" val="31991507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386291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2285162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9015455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828130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582255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94734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948878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9407709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50218151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5.xml"/><Relationship Id="rId7" Type="http://schemas.openxmlformats.org/officeDocument/2006/relationships/slideLayout" Target="../slideLayouts/slideLayout9.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5" Type="http://schemas.openxmlformats.org/officeDocument/2006/relationships/slideLayout" Target="../slideLayouts/slideLayout7.xml"/><Relationship Id="rId4" Type="http://schemas.openxmlformats.org/officeDocument/2006/relationships/slideLayout" Target="../slideLayouts/slideLayout6.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3202697"/>
      </p:ext>
    </p:extLst>
  </p:cSld>
  <p:clrMap bg1="lt1" tx1="dk1" bg2="lt2" tx2="dk2" accent1="accent1" accent2="accent2" accent3="accent3" accent4="accent4" accent5="accent5" accent6="accent6" hlink="hlink" folHlink="folHlink"/>
  <p:sldLayoutIdLst>
    <p:sldLayoutId id="2147483674" r:id="rId1"/>
    <p:sldLayoutId id="214748367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2/17/2025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540190630"/>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hyperlink" Target="mailto:a.rees-edwards@tsd.uwtsd.ac.uk" TargetMode="External"/><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hyperlink" Target="mailto:n.young@uwtsd.ac.uk" TargetMode="External"/><Relationship Id="rId5" Type="http://schemas.openxmlformats.org/officeDocument/2006/relationships/hyperlink" Target="mailto:k.Jayantilal@uwtsd.ac.uk" TargetMode="External"/><Relationship Id="rId4" Type="http://schemas.openxmlformats.org/officeDocument/2006/relationships/hyperlink" Target="mailto:g.tinney@uwtsd.ac.uk"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6.xml"/><Relationship Id="rId1" Type="http://schemas.openxmlformats.org/officeDocument/2006/relationships/slideLayout" Target="../slideLayouts/slideLayout5.xml"/><Relationship Id="rId4" Type="http://schemas.openxmlformats.org/officeDocument/2006/relationships/image" Target="../media/image5.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6.tmp"/><Relationship Id="rId2" Type="http://schemas.openxmlformats.org/officeDocument/2006/relationships/notesSlide" Target="../notesSlides/notesSlide32.xml"/><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3" Type="http://schemas.openxmlformats.org/officeDocument/2006/relationships/hyperlink" Target="mailto:ITServiceDesk@uwtsd.ac.uk" TargetMode="External"/><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3" Type="http://schemas.openxmlformats.org/officeDocument/2006/relationships/hyperlink" Target="https://www.youtube.com/watch?v=dZBX54MA7O0" TargetMode="External"/><Relationship Id="rId2" Type="http://schemas.openxmlformats.org/officeDocument/2006/relationships/notesSlide" Target="../notesSlides/notesSlide35.xml"/><Relationship Id="rId1" Type="http://schemas.openxmlformats.org/officeDocument/2006/relationships/slideLayout" Target="../slideLayouts/slideLayout4.xml"/><Relationship Id="rId4" Type="http://schemas.openxmlformats.org/officeDocument/2006/relationships/hyperlink" Target="https://www.youtube.com/watch?v=c7crgJhNWJk"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www.youtube.com/watch?v=NPVTLroz2Ck" TargetMode="External"/><Relationship Id="rId2" Type="http://schemas.openxmlformats.org/officeDocument/2006/relationships/hyperlink" Target="https://www.youtube.com/watch?v=6iwP1hMjxjs" TargetMode="Externa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3" Type="http://schemas.openxmlformats.org/officeDocument/2006/relationships/hyperlink" Target="https://gov.wales/sites/default/files/publications/2019-02/aln-frequently-asked-questions-2_0.pdf" TargetMode="External"/><Relationship Id="rId2" Type="http://schemas.openxmlformats.org/officeDocument/2006/relationships/notesSlide" Target="../notesSlides/notesSlide42.xml"/><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5.xml"/></Relationships>
</file>

<file path=ppt/slides/_rels/slide52.xml.rels><?xml version="1.0" encoding="UTF-8" standalone="yes"?>
<Relationships xmlns="http://schemas.openxmlformats.org/package/2006/relationships"><Relationship Id="rId3" Type="http://schemas.openxmlformats.org/officeDocument/2006/relationships/hyperlink" Target="https://gov.wales/additional-learning-needs-and-education-tribunal-wales-act" TargetMode="External"/><Relationship Id="rId2" Type="http://schemas.openxmlformats.org/officeDocument/2006/relationships/notesSlide" Target="../notesSlides/notesSlide46.xml"/><Relationship Id="rId1" Type="http://schemas.openxmlformats.org/officeDocument/2006/relationships/slideLayout" Target="../slideLayouts/slideLayout5.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5.xml"/></Relationships>
</file>

<file path=ppt/slides/_rels/slide54.xml.rels><?xml version="1.0" encoding="UTF-8" standalone="yes"?>
<Relationships xmlns="http://schemas.openxmlformats.org/package/2006/relationships"><Relationship Id="rId3" Type="http://schemas.openxmlformats.org/officeDocument/2006/relationships/hyperlink" Target="https://www.gettingsmart.com/2018/05/08/reggio-emilia-an-inspiring-approach-to-early-learning/" TargetMode="External"/><Relationship Id="rId2" Type="http://schemas.openxmlformats.org/officeDocument/2006/relationships/hyperlink" Target="https://www.mencap.org.uk/advice-and-support/children-and-young-people/send-system" TargetMode="External"/><Relationship Id="rId1" Type="http://schemas.openxmlformats.org/officeDocument/2006/relationships/slideLayout" Target="../slideLayouts/slideLayout4.xml"/><Relationship Id="rId4" Type="http://schemas.openxmlformats.org/officeDocument/2006/relationships/hyperlink" Target="https://www.thescsc.org.uk/campaigns/additional-support-needs-asn/" TargetMode="External"/></Relationships>
</file>

<file path=ppt/slides/_rels/slide55.xml.rels><?xml version="1.0" encoding="UTF-8" standalone="yes"?>
<Relationships xmlns="http://schemas.openxmlformats.org/package/2006/relationships"><Relationship Id="rId3" Type="http://schemas.openxmlformats.org/officeDocument/2006/relationships/hyperlink" Target="https://www.dewis.wales/additional-learning-needs-cyp" TargetMode="External"/><Relationship Id="rId2" Type="http://schemas.openxmlformats.org/officeDocument/2006/relationships/notesSlide" Target="../notesSlides/notesSlide48.xml"/><Relationship Id="rId1" Type="http://schemas.openxmlformats.org/officeDocument/2006/relationships/slideLayout" Target="../slideLayouts/slideLayout4.xml"/><Relationship Id="rId5" Type="http://schemas.openxmlformats.org/officeDocument/2006/relationships/hyperlink" Target="https://gov.wales/additional-learning-needs-transformation-programme-frequently-asked-questions-html" TargetMode="External"/><Relationship Id="rId4" Type="http://schemas.openxmlformats.org/officeDocument/2006/relationships/hyperlink" Target="https://gov.wales/additional-learning-needs-and-education-tribunal-wales-ac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ADC0A30-BE25-DB7F-6367-EEDD0CD07380}"/>
              </a:ext>
            </a:extLst>
          </p:cNvPr>
          <p:cNvSpPr>
            <a:spLocks noGrp="1"/>
          </p:cNvSpPr>
          <p:nvPr>
            <p:ph type="body" sz="quarter" idx="10"/>
          </p:nvPr>
        </p:nvSpPr>
        <p:spPr>
          <a:xfrm>
            <a:off x="483079" y="1385455"/>
            <a:ext cx="8418466" cy="3945670"/>
          </a:xfrm>
        </p:spPr>
        <p:txBody>
          <a:bodyPr/>
          <a:lstStyle/>
          <a:p>
            <a:pPr marL="0" lvl="0" indent="0" eaLnBrk="0" fontAlgn="base" hangingPunct="0">
              <a:spcAft>
                <a:spcPct val="0"/>
              </a:spcAft>
              <a:buNone/>
              <a:defRPr/>
            </a:pPr>
            <a:r>
              <a:rPr lang="en-GB" sz="3600" b="1" kern="0" dirty="0">
                <a:solidFill>
                  <a:schemeClr val="accent4">
                    <a:lumMod val="20000"/>
                    <a:lumOff val="80000"/>
                  </a:schemeClr>
                </a:solidFill>
                <a:latin typeface="Arial" panose="020B0604020202020204" pitchFamily="34" charset="0"/>
                <a:ea typeface="ＭＳ Ｐゴシック" charset="-128"/>
              </a:rPr>
              <a:t>ECEY6006 </a:t>
            </a:r>
          </a:p>
          <a:p>
            <a:pPr marL="0" lvl="0" indent="0" eaLnBrk="0" fontAlgn="base" hangingPunct="0">
              <a:spcAft>
                <a:spcPct val="0"/>
              </a:spcAft>
              <a:buNone/>
              <a:defRPr/>
            </a:pPr>
            <a:r>
              <a:rPr lang="en-GB" sz="3600" kern="0" dirty="0">
                <a:solidFill>
                  <a:schemeClr val="accent4">
                    <a:lumMod val="20000"/>
                    <a:lumOff val="80000"/>
                  </a:schemeClr>
                </a:solidFill>
                <a:latin typeface="Arial" panose="020B0604020202020204" pitchFamily="34" charset="0"/>
                <a:ea typeface="ＭＳ Ｐゴシック" charset="-128"/>
              </a:rPr>
              <a:t>Supporting Children with Additional Learning Needs</a:t>
            </a:r>
          </a:p>
          <a:p>
            <a:pPr marL="0" lvl="0" indent="0" eaLnBrk="0" fontAlgn="base" hangingPunct="0">
              <a:spcAft>
                <a:spcPct val="0"/>
              </a:spcAft>
              <a:buNone/>
              <a:defRPr/>
            </a:pPr>
            <a:endParaRPr lang="en-GB" sz="3600" kern="0" dirty="0">
              <a:solidFill>
                <a:schemeClr val="accent4">
                  <a:lumMod val="20000"/>
                  <a:lumOff val="80000"/>
                </a:schemeClr>
              </a:solidFill>
              <a:ea typeface="ＭＳ Ｐゴシック" charset="-128"/>
            </a:endParaRPr>
          </a:p>
          <a:p>
            <a:pPr marL="0" lvl="0" indent="0" eaLnBrk="0" fontAlgn="base" hangingPunct="0">
              <a:spcAft>
                <a:spcPct val="0"/>
              </a:spcAft>
              <a:buNone/>
              <a:defRPr/>
            </a:pPr>
            <a:r>
              <a:rPr lang="en-GB" sz="3600" kern="0" dirty="0">
                <a:solidFill>
                  <a:schemeClr val="accent4">
                    <a:lumMod val="20000"/>
                    <a:lumOff val="80000"/>
                  </a:schemeClr>
                </a:solidFill>
                <a:latin typeface="Arial" panose="020B0604020202020204" pitchFamily="34" charset="0"/>
                <a:ea typeface="ＭＳ Ｐゴシック" charset="-128"/>
              </a:rPr>
              <a:t>Introduction to module</a:t>
            </a:r>
            <a:endParaRPr lang="cy-GB" sz="3600" kern="0" dirty="0">
              <a:solidFill>
                <a:schemeClr val="accent4">
                  <a:lumMod val="20000"/>
                  <a:lumOff val="80000"/>
                </a:schemeClr>
              </a:solidFill>
              <a:latin typeface="Arial"/>
              <a:ea typeface="ＭＳ Ｐゴシック" charset="-128"/>
            </a:endParaRPr>
          </a:p>
          <a:p>
            <a:endParaRPr lang="en-GB" dirty="0"/>
          </a:p>
        </p:txBody>
      </p:sp>
    </p:spTree>
    <p:extLst>
      <p:ext uri="{BB962C8B-B14F-4D97-AF65-F5344CB8AC3E}">
        <p14:creationId xmlns:p14="http://schemas.microsoft.com/office/powerpoint/2010/main" val="4000592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p:txBody>
          <a:bodyPr>
            <a:normAutofit/>
          </a:bodyPr>
          <a:lstStyle/>
          <a:p>
            <a:pPr algn="ctr"/>
            <a:r>
              <a:rPr lang="cy-GB" dirty="0" err="1">
                <a:latin typeface="Arial" panose="020B0604020202020204" pitchFamily="34" charset="0"/>
                <a:cs typeface="Arial" panose="020B0604020202020204" pitchFamily="34" charset="0"/>
              </a:rPr>
              <a:t>Contents</a:t>
            </a:r>
            <a:endParaRPr lang="en-GB"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6D20C1C3-D0CD-D855-4E9F-66DEEC1AC0BC}"/>
              </a:ext>
            </a:extLst>
          </p:cNvPr>
          <p:cNvSpPr>
            <a:spLocks noGrp="1"/>
          </p:cNvSpPr>
          <p:nvPr>
            <p:ph sz="half" idx="2"/>
          </p:nvPr>
        </p:nvSpPr>
        <p:spPr>
          <a:xfrm>
            <a:off x="628650" y="1825625"/>
            <a:ext cx="7886700" cy="3809862"/>
          </a:xfrm>
        </p:spPr>
        <p:txBody>
          <a:bodyPr>
            <a:normAutofit/>
          </a:bodyPr>
          <a:lstStyle/>
          <a:p>
            <a:pPr>
              <a:buFontTx/>
              <a:buChar cha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Introduction to module;</a:t>
            </a:r>
          </a:p>
          <a:p>
            <a:pPr>
              <a:buFontTx/>
              <a:buChar cha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Aims;</a:t>
            </a:r>
          </a:p>
          <a:p>
            <a:pPr>
              <a:buFontTx/>
              <a:buChar cha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Resources;</a:t>
            </a:r>
          </a:p>
          <a:p>
            <a:pPr>
              <a:buFontTx/>
              <a:buChar cha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Requirements of level 6;</a:t>
            </a:r>
          </a:p>
          <a:p>
            <a:pPr marL="228600" marR="0" lvl="0" indent="-228600" algn="l" defTabSz="914400" rtl="0" eaLnBrk="1" fontAlgn="auto" latinLnBrk="0" hangingPunct="1">
              <a:lnSpc>
                <a:spcPct val="90000"/>
              </a:lnSpc>
              <a:spcBef>
                <a:spcPts val="1000"/>
              </a:spcBef>
              <a:spcAft>
                <a:spcPts val="0"/>
              </a:spcAft>
              <a:buClrTx/>
              <a:buSzTx/>
              <a:buFontTx/>
              <a:buChar char="•"/>
              <a:tabLst/>
              <a:defRPr/>
            </a:pPr>
            <a:r>
              <a:rPr kumimoji="0" lang="en-GB" altLang="en-US" sz="2800" b="0" i="0" u="none" strike="noStrike" kern="0" cap="none" spc="0" normalizeH="0" baseline="0" noProof="0" dirty="0">
                <a:ln>
                  <a:noFill/>
                </a:ln>
                <a:effectLst/>
                <a:uLnTx/>
                <a:uFillTx/>
                <a:latin typeface="Arial" panose="020B0604020202020204" pitchFamily="34" charset="0"/>
                <a:ea typeface="ＭＳ Ｐゴシック" panose="020B0600070205080204" pitchFamily="34" charset="-128"/>
                <a:cs typeface="Arial" panose="020B0604020202020204" pitchFamily="34" charset="0"/>
              </a:rPr>
              <a:t>Assessment;</a:t>
            </a:r>
          </a:p>
          <a:p>
            <a:pPr marL="228600" marR="0" lvl="0" indent="-228600" algn="l" defTabSz="914400" rtl="0" eaLnBrk="1" fontAlgn="auto" latinLnBrk="0" hangingPunct="1">
              <a:lnSpc>
                <a:spcPct val="90000"/>
              </a:lnSpc>
              <a:spcBef>
                <a:spcPts val="1000"/>
              </a:spcBef>
              <a:spcAft>
                <a:spcPts val="0"/>
              </a:spcAft>
              <a:buClrTx/>
              <a:buSzTx/>
              <a:buFontTx/>
              <a:buChar char="•"/>
              <a:tabLst/>
              <a:defRPr/>
            </a:pPr>
            <a:r>
              <a:rPr kumimoji="0" lang="en-GB" altLang="en-US" sz="2800" b="0" i="0" u="none" strike="noStrike" kern="0" cap="none" spc="0" normalizeH="0" baseline="0" noProof="0" dirty="0">
                <a:ln>
                  <a:noFill/>
                </a:ln>
                <a:effectLst/>
                <a:uLnTx/>
                <a:uFillTx/>
                <a:latin typeface="Arial" panose="020B0604020202020204" pitchFamily="34" charset="0"/>
                <a:ea typeface="ＭＳ Ｐゴシック" panose="020B0600070205080204" pitchFamily="34" charset="-128"/>
                <a:cs typeface="Arial" panose="020B0604020202020204" pitchFamily="34" charset="0"/>
              </a:rPr>
              <a:t>Submission dates;</a:t>
            </a:r>
          </a:p>
          <a:p>
            <a:pPr marL="228600" marR="0" lvl="0" indent="-228600" algn="l" defTabSz="914400" rtl="0" eaLnBrk="1" fontAlgn="auto" latinLnBrk="0" hangingPunct="1">
              <a:lnSpc>
                <a:spcPct val="90000"/>
              </a:lnSpc>
              <a:spcBef>
                <a:spcPts val="1000"/>
              </a:spcBef>
              <a:spcAft>
                <a:spcPts val="0"/>
              </a:spcAft>
              <a:buClrTx/>
              <a:buSzTx/>
              <a:buFontTx/>
              <a:buChar char="•"/>
              <a:tabLst/>
              <a:defRPr/>
            </a:pPr>
            <a:r>
              <a:rPr kumimoji="0" lang="en-GB" altLang="en-US" sz="2800" b="0" i="0" u="none" strike="noStrike" kern="0" cap="none" spc="0" normalizeH="0" baseline="0" noProof="0" dirty="0">
                <a:ln>
                  <a:noFill/>
                </a:ln>
                <a:effectLst/>
                <a:uLnTx/>
                <a:uFillTx/>
                <a:latin typeface="Arial" panose="020B0604020202020204" pitchFamily="34" charset="0"/>
                <a:ea typeface="ＭＳ Ｐゴシック" panose="020B0600070205080204" pitchFamily="34" charset="-128"/>
                <a:cs typeface="Arial" panose="020B0604020202020204" pitchFamily="34" charset="0"/>
              </a:rPr>
              <a:t>Task.</a:t>
            </a:r>
            <a:endParaRPr kumimoji="0" lang="cy-GB" altLang="en-US" sz="2800" b="0" i="0" u="none" strike="noStrike" kern="0" cap="none" spc="0" normalizeH="0" baseline="0" noProof="0" dirty="0">
              <a:ln>
                <a:noFill/>
              </a:ln>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indent="0">
              <a:buNone/>
              <a:defRPr/>
            </a:pPr>
            <a:endPar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endParaRPr>
          </a:p>
          <a:p>
            <a:pPr marL="0" indent="0">
              <a:buNone/>
            </a:pP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1992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Autofit/>
          </a:bodyPr>
          <a:lstStyle/>
          <a:p>
            <a:pPr algn="ctr" eaLnBrk="1" hangingPunct="1"/>
            <a:r>
              <a:rPr lang="en-GB" altLang="cy-GB" dirty="0">
                <a:latin typeface="Arial" panose="020B0604020202020204" pitchFamily="34" charset="0"/>
                <a:cs typeface="Arial" panose="020B0604020202020204" pitchFamily="34" charset="0"/>
              </a:rPr>
              <a:t>The module team</a:t>
            </a:r>
            <a:endParaRPr lang="en-GB" altLang="cy-GB" sz="4000" dirty="0">
              <a:latin typeface="Arial" panose="020B0604020202020204" pitchFamily="34" charset="0"/>
              <a:cs typeface="Arial" panose="020B0604020202020204" pitchFamily="34" charset="0"/>
            </a:endParaRPr>
          </a:p>
        </p:txBody>
      </p:sp>
      <p:sp>
        <p:nvSpPr>
          <p:cNvPr id="2" name="Content Placeholder 1"/>
          <p:cNvSpPr>
            <a:spLocks noGrp="1"/>
          </p:cNvSpPr>
          <p:nvPr>
            <p:ph sz="half" idx="1"/>
          </p:nvPr>
        </p:nvSpPr>
        <p:spPr/>
        <p:txBody>
          <a:bodyPr>
            <a:normAutofit/>
          </a:bodyPr>
          <a:lstStyle/>
          <a:p>
            <a:pPr marL="0" indent="0" eaLnBrk="1" hangingPunct="1">
              <a:buNone/>
              <a:defRPr/>
            </a:pPr>
            <a:br>
              <a:rPr lang="en-GB" sz="2800" dirty="0">
                <a:cs typeface="Arial" panose="020B0604020202020204" pitchFamily="34" charset="0"/>
              </a:rPr>
            </a:br>
            <a:r>
              <a:rPr lang="en-GB" sz="2800" dirty="0">
                <a:latin typeface="Arial" panose="020B0604020202020204" pitchFamily="34" charset="0"/>
                <a:cs typeface="Arial" panose="020B0604020202020204" pitchFamily="34" charset="0"/>
              </a:rPr>
              <a:t>Alison Rees Edwards</a:t>
            </a:r>
          </a:p>
          <a:p>
            <a:pPr marL="0" indent="0" eaLnBrk="1" hangingPunct="1">
              <a:buFontTx/>
              <a:buNone/>
              <a:defRPr/>
            </a:pPr>
            <a:r>
              <a:rPr lang="en-GB" sz="2800" dirty="0">
                <a:latin typeface="Arial" panose="020B0604020202020204" pitchFamily="34" charset="0"/>
                <a:cs typeface="Arial" panose="020B0604020202020204" pitchFamily="34" charset="0"/>
                <a:hlinkClick r:id="rId3"/>
              </a:rPr>
              <a:t>a.rees-edwards@uwtsd.ac.uk</a:t>
            </a:r>
            <a:r>
              <a:rPr lang="en-GB" sz="2800" dirty="0">
                <a:latin typeface="Arial" panose="020B0604020202020204" pitchFamily="34" charset="0"/>
                <a:cs typeface="Arial" panose="020B0604020202020204" pitchFamily="34" charset="0"/>
              </a:rPr>
              <a:t> </a:t>
            </a:r>
          </a:p>
          <a:p>
            <a:pPr marL="0" indent="0" eaLnBrk="1" hangingPunct="1">
              <a:buFontTx/>
              <a:buNone/>
              <a:defRPr/>
            </a:pPr>
            <a:endParaRPr lang="en-GB" dirty="0">
              <a:solidFill>
                <a:srgbClr val="0000FF"/>
              </a:solidFill>
              <a:latin typeface="Arial" panose="020B0604020202020204" pitchFamily="34" charset="0"/>
              <a:cs typeface="Arial" panose="020B0604020202020204" pitchFamily="34" charset="0"/>
            </a:endParaRPr>
          </a:p>
          <a:p>
            <a:pPr marL="0" indent="0" eaLnBrk="1" hangingPunct="1">
              <a:buFontTx/>
              <a:buNone/>
              <a:defRPr/>
            </a:pPr>
            <a:r>
              <a:rPr lang="en-GB" sz="2800" dirty="0">
                <a:latin typeface="Arial" panose="020B0604020202020204" pitchFamily="34" charset="0"/>
                <a:cs typeface="Arial" panose="020B0604020202020204" pitchFamily="34" charset="0"/>
              </a:rPr>
              <a:t>Glenda Tinney</a:t>
            </a:r>
          </a:p>
          <a:p>
            <a:pPr marL="0" indent="0" eaLnBrk="1" hangingPunct="1">
              <a:buFontTx/>
              <a:buNone/>
              <a:defRPr/>
            </a:pPr>
            <a:r>
              <a:rPr lang="en-GB" dirty="0">
                <a:latin typeface="Arial" panose="020B0604020202020204" pitchFamily="34" charset="0"/>
                <a:cs typeface="Arial" panose="020B0604020202020204" pitchFamily="34" charset="0"/>
                <a:hlinkClick r:id="rId4"/>
              </a:rPr>
              <a:t>g.tinney@uwtsd.ac.uk</a:t>
            </a:r>
            <a:r>
              <a:rPr lang="en-GB" dirty="0">
                <a:latin typeface="Arial" panose="020B0604020202020204" pitchFamily="34" charset="0"/>
                <a:cs typeface="Arial" panose="020B0604020202020204" pitchFamily="34" charset="0"/>
              </a:rPr>
              <a:t> </a:t>
            </a:r>
            <a:endParaRPr lang="cy-GB" dirty="0">
              <a:latin typeface="Arial" panose="020B0604020202020204" pitchFamily="34" charset="0"/>
              <a:cs typeface="Arial" panose="020B0604020202020204" pitchFamily="34" charset="0"/>
            </a:endParaRPr>
          </a:p>
          <a:p>
            <a:pPr marL="0" indent="0" eaLnBrk="1" hangingPunct="1">
              <a:buFontTx/>
              <a:buNone/>
              <a:defRPr/>
            </a:pPr>
            <a:endParaRPr lang="cy-GB" sz="2800" dirty="0">
              <a:cs typeface="Arial" panose="020B0604020202020204" pitchFamily="34" charset="0"/>
            </a:endParaRPr>
          </a:p>
        </p:txBody>
      </p:sp>
      <p:sp>
        <p:nvSpPr>
          <p:cNvPr id="4" name="Content Placeholder 3">
            <a:extLst>
              <a:ext uri="{FF2B5EF4-FFF2-40B4-BE49-F238E27FC236}">
                <a16:creationId xmlns:a16="http://schemas.microsoft.com/office/drawing/2014/main" id="{76F4C78B-C134-5023-A0A7-77671302B023}"/>
              </a:ext>
            </a:extLst>
          </p:cNvPr>
          <p:cNvSpPr>
            <a:spLocks noGrp="1"/>
          </p:cNvSpPr>
          <p:nvPr>
            <p:ph sz="half" idx="2"/>
          </p:nvPr>
        </p:nvSpPr>
        <p:spPr>
          <a:xfrm>
            <a:off x="4648200" y="2184399"/>
            <a:ext cx="4237008" cy="3451087"/>
          </a:xfrm>
        </p:spPr>
        <p:txBody>
          <a:bodyPr/>
          <a:lstStyle/>
          <a:p>
            <a:pPr marL="0" indent="0">
              <a:buNone/>
            </a:pPr>
            <a:r>
              <a:rPr lang="en-GB" dirty="0">
                <a:latin typeface="Arial" panose="020B0604020202020204" pitchFamily="34" charset="0"/>
                <a:cs typeface="Arial" panose="020B0604020202020204" pitchFamily="34" charset="0"/>
              </a:rPr>
              <a:t>Kumar Jayantilal</a:t>
            </a:r>
          </a:p>
          <a:p>
            <a:pPr marL="0" indent="0">
              <a:buNone/>
            </a:pPr>
            <a:r>
              <a:rPr lang="en-GB" dirty="0">
                <a:latin typeface="Arial" panose="020B0604020202020204" pitchFamily="34" charset="0"/>
                <a:cs typeface="Arial" panose="020B0604020202020204" pitchFamily="34" charset="0"/>
                <a:hlinkClick r:id="rId5"/>
              </a:rPr>
              <a:t>k.Jayantilal@uwtsd.ac.uk</a:t>
            </a:r>
            <a:r>
              <a:rPr lang="en-GB" dirty="0">
                <a:latin typeface="Arial" panose="020B0604020202020204" pitchFamily="34" charset="0"/>
                <a:cs typeface="Arial" panose="020B0604020202020204" pitchFamily="34" charset="0"/>
              </a:rPr>
              <a:t> </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Natasha Young</a:t>
            </a:r>
          </a:p>
          <a:p>
            <a:pPr marL="0" indent="0">
              <a:buNone/>
            </a:pPr>
            <a:r>
              <a:rPr lang="en-GB" dirty="0">
                <a:latin typeface="Arial" panose="020B0604020202020204" pitchFamily="34" charset="0"/>
                <a:cs typeface="Arial" panose="020B0604020202020204" pitchFamily="34" charset="0"/>
                <a:hlinkClick r:id="rId6"/>
              </a:rPr>
              <a:t>n.young@uwtsd.ac.uk</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4011422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130" y="365126"/>
            <a:ext cx="8337220" cy="1325563"/>
          </a:xfrm>
        </p:spPr>
        <p:txBody>
          <a:bodyPr>
            <a:noAutofit/>
          </a:bodyPr>
          <a:lstStyle/>
          <a:p>
            <a:pPr algn="ctr"/>
            <a:r>
              <a:rPr lang="en-GB" sz="3600" dirty="0">
                <a:latin typeface="Arial" panose="020B0604020202020204" pitchFamily="34" charset="0"/>
                <a:cs typeface="Arial" panose="020B0604020202020204" pitchFamily="34" charset="0"/>
              </a:rPr>
              <a:t>Employability/Transferable Skills</a:t>
            </a:r>
            <a:endParaRPr lang="en-US" sz="36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55608" y="2132855"/>
            <a:ext cx="7859742" cy="4044108"/>
          </a:xfrm>
        </p:spPr>
        <p:txBody>
          <a:bodyPr/>
          <a:lstStyle/>
          <a:p>
            <a:r>
              <a:rPr lang="en-GB" dirty="0">
                <a:latin typeface="Arial" panose="020B0604020202020204" pitchFamily="34" charset="0"/>
                <a:cs typeface="Arial" panose="020B0604020202020204" pitchFamily="34" charset="0"/>
              </a:rPr>
              <a:t>Organisation;</a:t>
            </a:r>
          </a:p>
          <a:p>
            <a:r>
              <a:rPr lang="en-GB" dirty="0">
                <a:latin typeface="Arial" panose="020B0604020202020204" pitchFamily="34" charset="0"/>
                <a:cs typeface="Arial" panose="020B0604020202020204" pitchFamily="34" charset="0"/>
              </a:rPr>
              <a:t>Planning;</a:t>
            </a:r>
          </a:p>
          <a:p>
            <a:r>
              <a:rPr lang="en-GB" dirty="0">
                <a:latin typeface="Arial" panose="020B0604020202020204" pitchFamily="34" charset="0"/>
                <a:cs typeface="Arial" panose="020B0604020202020204" pitchFamily="34" charset="0"/>
              </a:rPr>
              <a:t>Researching;</a:t>
            </a:r>
          </a:p>
          <a:p>
            <a:r>
              <a:rPr lang="en-GB" dirty="0">
                <a:latin typeface="Arial" panose="020B0604020202020204" pitchFamily="34" charset="0"/>
                <a:cs typeface="Arial" panose="020B0604020202020204" pitchFamily="34" charset="0"/>
              </a:rPr>
              <a:t>Note taking.</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16893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Resources</a:t>
            </a:r>
          </a:p>
        </p:txBody>
      </p:sp>
      <p:sp>
        <p:nvSpPr>
          <p:cNvPr id="6" name="Content Placeholder 5"/>
          <p:cNvSpPr>
            <a:spLocks noGrp="1"/>
          </p:cNvSpPr>
          <p:nvPr>
            <p:ph sz="half" idx="2"/>
          </p:nvPr>
        </p:nvSpPr>
        <p:spPr>
          <a:xfrm>
            <a:off x="431321" y="2066305"/>
            <a:ext cx="8533167" cy="3522936"/>
          </a:xfrm>
        </p:spPr>
        <p:txBody>
          <a:bodyPr>
            <a:normAutofit/>
          </a:bodyPr>
          <a:lstStyle/>
          <a:p>
            <a:r>
              <a:rPr lang="en-GB" dirty="0">
                <a:latin typeface="Arial" panose="020B0604020202020204" pitchFamily="34" charset="0"/>
                <a:cs typeface="Arial" panose="020B0604020202020204" pitchFamily="34" charset="0"/>
              </a:rPr>
              <a:t>PP for the lecture;</a:t>
            </a:r>
          </a:p>
          <a:p>
            <a:r>
              <a:rPr lang="en-GB" dirty="0">
                <a:latin typeface="Arial" panose="020B0604020202020204" pitchFamily="34" charset="0"/>
                <a:cs typeface="Arial" panose="020B0604020202020204" pitchFamily="34" charset="0"/>
              </a:rPr>
              <a:t>Research;</a:t>
            </a:r>
          </a:p>
          <a:p>
            <a:r>
              <a:rPr lang="en-GB" dirty="0">
                <a:latin typeface="Arial" panose="020B0604020202020204" pitchFamily="34" charset="0"/>
                <a:cs typeface="Arial" panose="020B0604020202020204" pitchFamily="34" charset="0"/>
              </a:rPr>
              <a:t>Leganto/Moodle;</a:t>
            </a:r>
          </a:p>
          <a:p>
            <a:r>
              <a:rPr lang="en-GB" dirty="0">
                <a:latin typeface="Arial" panose="020B0604020202020204" pitchFamily="34" charset="0"/>
                <a:cs typeface="Arial" panose="020B0604020202020204" pitchFamily="34" charset="0"/>
              </a:rPr>
              <a:t>Library/Google Scholar.</a:t>
            </a:r>
          </a:p>
        </p:txBody>
      </p:sp>
    </p:spTree>
    <p:extLst>
      <p:ext uri="{BB962C8B-B14F-4D97-AF65-F5344CB8AC3E}">
        <p14:creationId xmlns:p14="http://schemas.microsoft.com/office/powerpoint/2010/main" val="41564271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647700"/>
          </a:xfrm>
        </p:spPr>
        <p:txBody>
          <a:bodyPr rtlCol="0">
            <a:noAutofit/>
          </a:bodyPr>
          <a:lstStyle/>
          <a:p>
            <a:pPr algn="ctr" eaLnBrk="1" fontAlgn="auto" hangingPunct="1">
              <a:spcAft>
                <a:spcPts val="0"/>
              </a:spcAft>
              <a:defRPr/>
            </a:pPr>
            <a:r>
              <a:rPr lang="en-GB" altLang="en-US" sz="4000" kern="0" dirty="0">
                <a:latin typeface="Arial" panose="020B0604020202020204" pitchFamily="34" charset="0"/>
                <a:ea typeface="ＭＳ Ｐゴシック" panose="020B0600070205080204" pitchFamily="34" charset="-128"/>
                <a:cs typeface="Arial" panose="020B0604020202020204" pitchFamily="34" charset="0"/>
              </a:rPr>
              <a:t>Aims</a:t>
            </a:r>
            <a:endParaRPr lang="en-GB" altLang="cy-GB" sz="4000" dirty="0">
              <a:latin typeface="Arial" panose="020B0604020202020204" pitchFamily="34" charset="0"/>
              <a:cs typeface="Arial" panose="020B0604020202020204" pitchFamily="34" charset="0"/>
            </a:endParaRPr>
          </a:p>
        </p:txBody>
      </p:sp>
      <p:sp>
        <p:nvSpPr>
          <p:cNvPr id="5124" name="Rectangle 6"/>
          <p:cNvSpPr>
            <a:spLocks noGrp="1" noChangeArrowheads="1"/>
          </p:cNvSpPr>
          <p:nvPr>
            <p:ph type="body" sz="half" idx="2"/>
          </p:nvPr>
        </p:nvSpPr>
        <p:spPr>
          <a:xfrm>
            <a:off x="465826" y="1638795"/>
            <a:ext cx="8354647" cy="4104780"/>
          </a:xfrm>
        </p:spPr>
        <p:txBody>
          <a:bodyPr rtlCol="0">
            <a:normAutofit/>
          </a:bodyPr>
          <a:lstStyle/>
          <a:p>
            <a:pPr marL="0" indent="0">
              <a:buNone/>
              <a:defRPr/>
            </a:pPr>
            <a:r>
              <a:rPr lang="en-GB" altLang="en-US" sz="20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2400" kern="0" dirty="0">
                <a:latin typeface="Arial" panose="020B0604020202020204" pitchFamily="34" charset="0"/>
                <a:ea typeface="ＭＳ Ｐゴシック" panose="020B0600070205080204" pitchFamily="34" charset="-128"/>
                <a:cs typeface="Arial" panose="020B0604020202020204" pitchFamily="34" charset="0"/>
              </a:rPr>
              <a:t>To gain deeper knowledge and skills needed to support young children with additional support needs.</a:t>
            </a:r>
          </a:p>
          <a:p>
            <a:pPr marL="0" indent="0">
              <a:buNone/>
              <a:defRPr/>
            </a:pPr>
            <a:endParaRPr lang="en-GB" altLang="en-US" sz="2400" kern="0" dirty="0">
              <a:latin typeface="Arial" panose="020B0604020202020204" pitchFamily="34" charset="0"/>
              <a:ea typeface="ＭＳ Ｐゴシック" panose="020B0600070205080204" pitchFamily="34" charset="-128"/>
              <a:cs typeface="Arial" panose="020B0604020202020204" pitchFamily="34" charset="0"/>
            </a:endParaRPr>
          </a:p>
          <a:p>
            <a:pPr marL="0" indent="0">
              <a:buNone/>
              <a:defRPr/>
            </a:pPr>
            <a:r>
              <a:rPr lang="en-GB" altLang="en-US" sz="2400" kern="0" dirty="0">
                <a:latin typeface="Arial" panose="020B0604020202020204" pitchFamily="34" charset="0"/>
                <a:ea typeface="ＭＳ Ｐゴシック" panose="020B0600070205080204" pitchFamily="34" charset="-128"/>
                <a:cs typeface="Arial" panose="020B0604020202020204" pitchFamily="34" charset="0"/>
              </a:rPr>
              <a:t>• To have a deeper understanding of inclusion, diversity and equality in the field of early years education and care.</a:t>
            </a:r>
          </a:p>
          <a:p>
            <a:pPr marL="0" indent="0" eaLnBrk="1" fontAlgn="auto" hangingPunct="1">
              <a:spcAft>
                <a:spcPts val="0"/>
              </a:spcAft>
              <a:buFont typeface="Arial" panose="020B0604020202020204" pitchFamily="34" charset="0"/>
              <a:buNone/>
              <a:defRPr/>
            </a:pPr>
            <a:endParaRPr lang="en-GB" altLang="cy-GB" sz="2600" dirty="0">
              <a:solidFill>
                <a:srgbClr val="0000FF"/>
              </a:solidFill>
              <a:latin typeface="Arial" panose="020B0604020202020204" pitchFamily="34" charset="0"/>
            </a:endParaRPr>
          </a:p>
        </p:txBody>
      </p:sp>
    </p:spTree>
    <p:extLst>
      <p:ext uri="{BB962C8B-B14F-4D97-AF65-F5344CB8AC3E}">
        <p14:creationId xmlns:p14="http://schemas.microsoft.com/office/powerpoint/2010/main" val="31648911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475013" y="404813"/>
            <a:ext cx="7981600" cy="720725"/>
          </a:xfrm>
        </p:spPr>
        <p:txBody>
          <a:bodyPr rtlCol="0">
            <a:noAutofit/>
          </a:bodyPr>
          <a:lstStyle/>
          <a:p>
            <a:pPr algn="ctr" eaLnBrk="1" fontAlgn="auto" hangingPunct="1">
              <a:spcAft>
                <a:spcPts val="0"/>
              </a:spcAft>
              <a:defRPr/>
            </a:pPr>
            <a:r>
              <a:rPr lang="en-GB" altLang="en-US" sz="3600" kern="0" dirty="0">
                <a:latin typeface="Arial" panose="020B0604020202020204" pitchFamily="34" charset="0"/>
                <a:ea typeface="ＭＳ Ｐゴシック" panose="020B0600070205080204" pitchFamily="34" charset="-128"/>
                <a:cs typeface="Arial" panose="020B0604020202020204" pitchFamily="34" charset="0"/>
              </a:rPr>
              <a:t>Level 6 requirements</a:t>
            </a:r>
            <a:endParaRPr lang="en-GB" altLang="cy-GB" sz="3600" dirty="0">
              <a:latin typeface="Arial" panose="020B0604020202020204" pitchFamily="34" charset="0"/>
              <a:cs typeface="Arial" panose="020B0604020202020204" pitchFamily="34" charset="0"/>
            </a:endParaRPr>
          </a:p>
        </p:txBody>
      </p:sp>
      <p:sp>
        <p:nvSpPr>
          <p:cNvPr id="5124" name="Rectangle 6"/>
          <p:cNvSpPr>
            <a:spLocks noGrp="1" noChangeArrowheads="1"/>
          </p:cNvSpPr>
          <p:nvPr>
            <p:ph type="body" sz="half" idx="2"/>
          </p:nvPr>
        </p:nvSpPr>
        <p:spPr>
          <a:xfrm>
            <a:off x="475014" y="1840675"/>
            <a:ext cx="8489474" cy="3902900"/>
          </a:xfrm>
        </p:spPr>
        <p:txBody>
          <a:bodyPr rtlCol="0">
            <a:normAutofit/>
          </a:bodyPr>
          <a:lstStyle/>
          <a:p>
            <a:pPr>
              <a:buFontTx/>
              <a:buChar char="•"/>
              <a:defRPr/>
            </a:pPr>
            <a:r>
              <a:rPr lang="en-US" altLang="en-US" kern="0" dirty="0" err="1">
                <a:latin typeface="Arial" panose="020B0604020202020204" pitchFamily="34" charset="0"/>
                <a:ea typeface="ＭＳ Ｐゴシック" panose="020B0600070205080204" pitchFamily="34" charset="-128"/>
                <a:cs typeface="Arial" panose="020B0604020202020204" pitchFamily="34" charset="0"/>
              </a:rPr>
              <a:t>Analyse</a:t>
            </a:r>
            <a:r>
              <a:rPr lang="en-US" altLang="en-US" kern="0" dirty="0">
                <a:latin typeface="Arial" panose="020B0604020202020204" pitchFamily="34" charset="0"/>
                <a:ea typeface="ＭＳ Ｐゴシック" panose="020B0600070205080204" pitchFamily="34" charset="-128"/>
                <a:cs typeface="Arial" panose="020B0604020202020204" pitchFamily="34" charset="0"/>
              </a:rPr>
              <a:t>, in depth;</a:t>
            </a:r>
          </a:p>
          <a:p>
            <a:pPr>
              <a:buFontTx/>
              <a:buChar char="•"/>
              <a:defRPr/>
            </a:pPr>
            <a:r>
              <a:rPr lang="en-US" altLang="en-US" kern="0" dirty="0">
                <a:latin typeface="Arial" panose="020B0604020202020204" pitchFamily="34" charset="0"/>
                <a:ea typeface="ＭＳ Ｐゴシック" panose="020B0600070205080204" pitchFamily="34" charset="-128"/>
                <a:cs typeface="Arial" panose="020B0604020202020204" pitchFamily="34" charset="0"/>
              </a:rPr>
              <a:t>Critically evaluate;</a:t>
            </a:r>
          </a:p>
          <a:p>
            <a:pPr>
              <a:buFontTx/>
              <a:buChar char="•"/>
              <a:defRPr/>
            </a:pPr>
            <a:r>
              <a:rPr lang="en-US" altLang="en-US" kern="0" dirty="0">
                <a:latin typeface="Arial" panose="020B0604020202020204" pitchFamily="34" charset="0"/>
                <a:ea typeface="ＭＳ Ｐゴシック" panose="020B0600070205080204" pitchFamily="34" charset="-128"/>
                <a:cs typeface="Arial" panose="020B0604020202020204" pitchFamily="34" charset="0"/>
              </a:rPr>
              <a:t>Explore, in depth;</a:t>
            </a:r>
          </a:p>
          <a:p>
            <a:pPr>
              <a:buFontTx/>
              <a:buChar char="•"/>
              <a:defRPr/>
            </a:pPr>
            <a:r>
              <a:rPr lang="en-GB" altLang="cy-GB" kern="0" dirty="0">
                <a:latin typeface="Arial" panose="020B0604020202020204" pitchFamily="34" charset="0"/>
                <a:ea typeface="ＭＳ Ｐゴシック" panose="020B0600070205080204" pitchFamily="34" charset="-128"/>
                <a:cs typeface="Arial" panose="020B0604020202020204" pitchFamily="34" charset="0"/>
              </a:rPr>
              <a:t>Organisation;</a:t>
            </a:r>
          </a:p>
          <a:p>
            <a:pPr>
              <a:buFontTx/>
              <a:buChar char="•"/>
              <a:defRPr/>
            </a:pPr>
            <a:r>
              <a:rPr lang="en-GB" altLang="cy-GB" kern="0" dirty="0">
                <a:latin typeface="Arial" panose="020B0604020202020204" pitchFamily="34" charset="0"/>
                <a:ea typeface="ＭＳ Ｐゴシック" panose="020B0600070205080204" pitchFamily="34" charset="-128"/>
                <a:cs typeface="Arial" panose="020B0604020202020204" pitchFamily="34" charset="0"/>
              </a:rPr>
              <a:t>Range of information sources;</a:t>
            </a:r>
          </a:p>
          <a:p>
            <a:pPr>
              <a:buFontTx/>
              <a:buChar char="•"/>
              <a:defRPr/>
            </a:pPr>
            <a:r>
              <a:rPr lang="en-GB" altLang="cy-GB" kern="0" dirty="0">
                <a:latin typeface="Arial" panose="020B0604020202020204" pitchFamily="34" charset="0"/>
                <a:ea typeface="ＭＳ Ｐゴシック" panose="020B0600070205080204" pitchFamily="34" charset="-128"/>
                <a:cs typeface="Arial" panose="020B0604020202020204" pitchFamily="34" charset="0"/>
              </a:rPr>
              <a:t>Presentation.</a:t>
            </a:r>
          </a:p>
          <a:p>
            <a:pPr marL="0" indent="0">
              <a:buNone/>
              <a:defRPr/>
            </a:pPr>
            <a:endParaRPr lang="en-US"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26216282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20725"/>
          </a:xfrm>
        </p:spPr>
        <p:txBody>
          <a:bodyPr rtlCol="0">
            <a:noAutofit/>
          </a:bodyPr>
          <a:lstStyle/>
          <a:p>
            <a:pPr algn="ctr" eaLnBrk="1" fontAlgn="auto" hangingPunct="1">
              <a:spcAft>
                <a:spcPts val="0"/>
              </a:spcAft>
              <a:defRPr/>
            </a:pPr>
            <a:r>
              <a:rPr lang="en-GB" altLang="en-US" sz="3200" kern="0" dirty="0">
                <a:latin typeface="Arial" panose="020B0604020202020204" pitchFamily="34" charset="0"/>
                <a:ea typeface="ＭＳ Ｐゴシック" panose="020B0600070205080204" pitchFamily="34" charset="-128"/>
                <a:cs typeface="Arial" panose="020B0604020202020204" pitchFamily="34" charset="0"/>
              </a:rPr>
              <a:t>Assignment</a:t>
            </a:r>
            <a:endParaRPr lang="en-GB" altLang="cy-GB" sz="3200" dirty="0">
              <a:latin typeface="Arial" panose="020B0604020202020204" pitchFamily="34" charset="0"/>
              <a:cs typeface="Arial" panose="020B0604020202020204" pitchFamily="34" charset="0"/>
            </a:endParaRPr>
          </a:p>
        </p:txBody>
      </p:sp>
      <p:sp>
        <p:nvSpPr>
          <p:cNvPr id="5124" name="Rectangle 6"/>
          <p:cNvSpPr>
            <a:spLocks noGrp="1" noChangeArrowheads="1"/>
          </p:cNvSpPr>
          <p:nvPr>
            <p:ph type="body" sz="half" idx="2"/>
          </p:nvPr>
        </p:nvSpPr>
        <p:spPr>
          <a:xfrm>
            <a:off x="534838" y="1268413"/>
            <a:ext cx="8358337" cy="4475162"/>
          </a:xfrm>
        </p:spPr>
        <p:txBody>
          <a:bodyPr rtlCol="0">
            <a:normAutofit/>
          </a:bodyPr>
          <a:lstStyle/>
          <a:p>
            <a:pPr>
              <a:defRPr/>
            </a:pPr>
            <a:r>
              <a:rPr lang="en-US"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Webinar (group) </a:t>
            </a:r>
          </a:p>
          <a:p>
            <a:pPr marL="0" indent="0">
              <a:buNone/>
              <a:defRPr/>
            </a:pPr>
            <a:r>
              <a:rPr lang="en-US"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FTF – </a:t>
            </a:r>
            <a:r>
              <a:rPr lang="en-US" altLang="en-US" b="1" kern="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Week 12.05.25</a:t>
            </a:r>
          </a:p>
          <a:p>
            <a:pPr marL="0" indent="0">
              <a:buNone/>
              <a:defRPr/>
            </a:pPr>
            <a:r>
              <a:rPr lang="en-US"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TEAMS</a:t>
            </a:r>
          </a:p>
          <a:p>
            <a:pPr marL="0" indent="0">
              <a:buNone/>
              <a:defRPr/>
            </a:pPr>
            <a:endParaRPr lang="en-US"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endParaRPr>
          </a:p>
          <a:p>
            <a:pPr>
              <a:defRPr/>
            </a:pPr>
            <a:r>
              <a:rPr lang="en-US"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Academic poster (individual)</a:t>
            </a:r>
          </a:p>
          <a:p>
            <a:pPr marL="0" indent="0">
              <a:buNone/>
              <a:defRPr/>
            </a:pPr>
            <a:r>
              <a:rPr lang="en-US" altLang="en-US" b="1"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TURNITIN 23:59pm</a:t>
            </a:r>
          </a:p>
          <a:p>
            <a:pPr marL="0" indent="0">
              <a:buNone/>
              <a:defRPr/>
            </a:pPr>
            <a:r>
              <a:rPr lang="en-US" altLang="en-US" b="1" kern="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18.05.25</a:t>
            </a:r>
          </a:p>
          <a:p>
            <a:pPr marL="0" indent="0">
              <a:buNone/>
              <a:defRPr/>
            </a:pPr>
            <a:endParaRPr lang="en-US" altLang="en-US" sz="2000" kern="0" dirty="0">
              <a:solidFill>
                <a:srgbClr val="002060"/>
              </a:solidFill>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4908830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63030"/>
          </a:xfrm>
        </p:spPr>
        <p:txBody>
          <a:bodyPr>
            <a:normAutofit fontScale="90000"/>
          </a:bodyPr>
          <a:lstStyle/>
          <a:p>
            <a:pPr algn="ctr"/>
            <a:r>
              <a:rPr lang="en-GB" dirty="0">
                <a:latin typeface="Arial" panose="020B0604020202020204" pitchFamily="34" charset="0"/>
                <a:cs typeface="Arial" panose="020B0604020202020204" pitchFamily="34" charset="0"/>
              </a:rPr>
              <a:t>Assignment brief</a:t>
            </a:r>
            <a:br>
              <a:rPr lang="en-GB" sz="2800" dirty="0">
                <a:latin typeface="Arial" panose="020B0604020202020204" pitchFamily="34" charset="0"/>
              </a:rPr>
            </a:br>
            <a:endParaRPr lang="en-GB" sz="2800" dirty="0">
              <a:solidFill>
                <a:srgbClr val="002060"/>
              </a:solidFill>
              <a:latin typeface="Arial" panose="020B0604020202020204" pitchFamily="34" charset="0"/>
            </a:endParaRPr>
          </a:p>
        </p:txBody>
      </p:sp>
      <p:sp>
        <p:nvSpPr>
          <p:cNvPr id="3" name="Content Placeholder 2"/>
          <p:cNvSpPr>
            <a:spLocks noGrp="1"/>
          </p:cNvSpPr>
          <p:nvPr>
            <p:ph idx="1"/>
          </p:nvPr>
        </p:nvSpPr>
        <p:spPr>
          <a:xfrm>
            <a:off x="130629" y="985653"/>
            <a:ext cx="8870867" cy="4892634"/>
          </a:xfrm>
        </p:spPr>
        <p:txBody>
          <a:bodyPr>
            <a:normAutofit/>
          </a:bodyPr>
          <a:lstStyle/>
          <a:p>
            <a:pPr marL="0" indent="0">
              <a:buNone/>
            </a:pP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In groups</a:t>
            </a:r>
            <a:r>
              <a:rPr lang="en-GB" dirty="0">
                <a:latin typeface="Arial" panose="020B0604020202020204" pitchFamily="34" charset="0"/>
                <a:cs typeface="Arial" panose="020B0604020202020204" pitchFamily="34" charset="0"/>
              </a:rPr>
              <a:t>, you are required to create and present a webinar of academic posters that focus on children with additional needs.</a:t>
            </a:r>
          </a:p>
          <a:p>
            <a:pPr marL="0" indent="0">
              <a:buNone/>
            </a:pPr>
            <a:r>
              <a:rPr lang="en-GB" dirty="0">
                <a:latin typeface="Arial" panose="020B0604020202020204" pitchFamily="34" charset="0"/>
                <a:cs typeface="Arial" panose="020B0604020202020204" pitchFamily="34" charset="0"/>
              </a:rPr>
              <a:t>• Groups should have a minimum of 3 members; no more than 5 members per group.</a:t>
            </a:r>
          </a:p>
          <a:p>
            <a:pPr marL="0" indent="0">
              <a:buNone/>
            </a:pPr>
            <a:r>
              <a:rPr lang="en-GB" dirty="0">
                <a:latin typeface="Arial" panose="020B0604020202020204" pitchFamily="34" charset="0"/>
                <a:cs typeface="Arial" panose="020B0604020202020204" pitchFamily="34" charset="0"/>
              </a:rPr>
              <a:t>• Timings: 15 minutes per group member.</a:t>
            </a:r>
          </a:p>
          <a:p>
            <a:pPr marL="0" indent="0">
              <a:buNone/>
            </a:pPr>
            <a:r>
              <a:rPr lang="en-GB" dirty="0">
                <a:latin typeface="Arial" panose="020B0604020202020204" pitchFamily="34" charset="0"/>
                <a:cs typeface="Arial" panose="020B0604020202020204" pitchFamily="34" charset="0"/>
              </a:rPr>
              <a:t>For example – 3 members = 45 minutes;</a:t>
            </a:r>
          </a:p>
          <a:p>
            <a:pPr marL="0" indent="0">
              <a:buNone/>
            </a:pPr>
            <a:r>
              <a:rPr lang="en-GB" dirty="0">
                <a:latin typeface="Arial" panose="020B0604020202020204" pitchFamily="34" charset="0"/>
                <a:cs typeface="Arial" panose="020B0604020202020204" pitchFamily="34" charset="0"/>
              </a:rPr>
              <a:t>                        4 members = 1 hour;</a:t>
            </a:r>
          </a:p>
          <a:p>
            <a:pPr marL="0" indent="0">
              <a:buNone/>
            </a:pPr>
            <a:r>
              <a:rPr lang="en-GB" dirty="0">
                <a:latin typeface="Arial" panose="020B0604020202020204" pitchFamily="34" charset="0"/>
                <a:cs typeface="Arial" panose="020B0604020202020204" pitchFamily="34" charset="0"/>
              </a:rPr>
              <a:t>                        5 members = 1 hour 15 minutes;</a:t>
            </a:r>
          </a:p>
          <a:p>
            <a:endParaRPr lang="en-GB" dirty="0"/>
          </a:p>
        </p:txBody>
      </p:sp>
    </p:spTree>
    <p:extLst>
      <p:ext uri="{BB962C8B-B14F-4D97-AF65-F5344CB8AC3E}">
        <p14:creationId xmlns:p14="http://schemas.microsoft.com/office/powerpoint/2010/main" val="2087739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63030"/>
          </a:xfrm>
        </p:spPr>
        <p:txBody>
          <a:bodyPr>
            <a:normAutofit fontScale="90000"/>
          </a:bodyPr>
          <a:lstStyle/>
          <a:p>
            <a:pPr algn="ctr"/>
            <a:r>
              <a:rPr lang="en-GB" dirty="0">
                <a:latin typeface="Arial" panose="020B0604020202020204" pitchFamily="34" charset="0"/>
                <a:cs typeface="Arial" panose="020B0604020202020204" pitchFamily="34" charset="0"/>
              </a:rPr>
              <a:t>Assignment brief</a:t>
            </a:r>
            <a:br>
              <a:rPr lang="en-GB" sz="2800" dirty="0">
                <a:latin typeface="Arial" panose="020B0604020202020204" pitchFamily="34" charset="0"/>
              </a:rPr>
            </a:br>
            <a:endParaRPr lang="en-GB" sz="2800" dirty="0">
              <a:solidFill>
                <a:srgbClr val="002060"/>
              </a:solidFill>
              <a:latin typeface="Arial" panose="020B0604020202020204" pitchFamily="34" charset="0"/>
            </a:endParaRPr>
          </a:p>
        </p:txBody>
      </p:sp>
      <p:sp>
        <p:nvSpPr>
          <p:cNvPr id="3" name="Content Placeholder 2"/>
          <p:cNvSpPr>
            <a:spLocks noGrp="1"/>
          </p:cNvSpPr>
          <p:nvPr>
            <p:ph idx="1"/>
          </p:nvPr>
        </p:nvSpPr>
        <p:spPr>
          <a:xfrm>
            <a:off x="130629" y="1508165"/>
            <a:ext cx="8870867" cy="4370121"/>
          </a:xfrm>
        </p:spPr>
        <p:txBody>
          <a:bodyPr>
            <a:normAutofit lnSpcReduction="10000"/>
          </a:bodyPr>
          <a:lstStyle/>
          <a:p>
            <a:pPr marL="0" indent="0">
              <a:buNone/>
            </a:pPr>
            <a:r>
              <a:rPr lang="en-GB" dirty="0">
                <a:solidFill>
                  <a:srgbClr val="0070C0"/>
                </a:solidFill>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You will need to choose a Chairperson and create a Teams link for the webinar;</a:t>
            </a:r>
          </a:p>
          <a:p>
            <a:r>
              <a:rPr lang="en-GB" dirty="0">
                <a:latin typeface="Arial" panose="020B0604020202020204" pitchFamily="34" charset="0"/>
                <a:cs typeface="Arial" panose="020B0604020202020204" pitchFamily="34" charset="0"/>
              </a:rPr>
              <a:t>The link needs to be shared with each member of the group AND the marker;</a:t>
            </a:r>
          </a:p>
          <a:p>
            <a:r>
              <a:rPr lang="en-GB" b="1" dirty="0">
                <a:latin typeface="Arial" panose="020B0604020202020204" pitchFamily="34" charset="0"/>
                <a:cs typeface="Arial" panose="020B0604020202020204" pitchFamily="34" charset="0"/>
              </a:rPr>
              <a:t>You will be informed of your marker once all presentation times have been booked by students;</a:t>
            </a:r>
          </a:p>
          <a:p>
            <a:r>
              <a:rPr lang="en-GB" dirty="0">
                <a:latin typeface="Arial" panose="020B0604020202020204" pitchFamily="34" charset="0"/>
                <a:cs typeface="Arial" panose="020B0604020202020204" pitchFamily="34" charset="0"/>
              </a:rPr>
              <a:t>It will be the group’s responsibility to create an agenda and to share your screen with the marker;</a:t>
            </a:r>
          </a:p>
          <a:p>
            <a:r>
              <a:rPr lang="en-GB" b="1" dirty="0">
                <a:latin typeface="Arial" panose="020B0604020202020204" pitchFamily="34" charset="0"/>
                <a:cs typeface="Arial" panose="020B0604020202020204" pitchFamily="34" charset="0"/>
              </a:rPr>
              <a:t>The agenda will need to be e-mailed to the marker 24 hours before the presentation.</a:t>
            </a:r>
          </a:p>
          <a:p>
            <a:endParaRPr lang="en-GB" dirty="0"/>
          </a:p>
        </p:txBody>
      </p:sp>
    </p:spTree>
    <p:extLst>
      <p:ext uri="{BB962C8B-B14F-4D97-AF65-F5344CB8AC3E}">
        <p14:creationId xmlns:p14="http://schemas.microsoft.com/office/powerpoint/2010/main" val="10415900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63030"/>
          </a:xfrm>
        </p:spPr>
        <p:txBody>
          <a:bodyPr>
            <a:normAutofit fontScale="90000"/>
          </a:bodyPr>
          <a:lstStyle/>
          <a:p>
            <a:pPr algn="ctr"/>
            <a:r>
              <a:rPr lang="en-GB" dirty="0">
                <a:latin typeface="Arial" panose="020B0604020202020204" pitchFamily="34" charset="0"/>
                <a:cs typeface="Arial" panose="020B0604020202020204" pitchFamily="34" charset="0"/>
              </a:rPr>
              <a:t>Assignment brief</a:t>
            </a:r>
            <a:br>
              <a:rPr lang="en-GB" sz="2800" dirty="0">
                <a:latin typeface="Arial" panose="020B0604020202020204" pitchFamily="34" charset="0"/>
              </a:rPr>
            </a:br>
            <a:endParaRPr lang="en-GB" sz="2800" dirty="0">
              <a:solidFill>
                <a:srgbClr val="002060"/>
              </a:solidFill>
              <a:latin typeface="Arial" panose="020B0604020202020204" pitchFamily="34" charset="0"/>
            </a:endParaRPr>
          </a:p>
        </p:txBody>
      </p:sp>
      <p:sp>
        <p:nvSpPr>
          <p:cNvPr id="3" name="Content Placeholder 2"/>
          <p:cNvSpPr>
            <a:spLocks noGrp="1"/>
          </p:cNvSpPr>
          <p:nvPr>
            <p:ph idx="1"/>
          </p:nvPr>
        </p:nvSpPr>
        <p:spPr>
          <a:xfrm>
            <a:off x="130629" y="1436913"/>
            <a:ext cx="8870867" cy="4441373"/>
          </a:xfrm>
        </p:spPr>
        <p:txBody>
          <a:bodyPr>
            <a:normAutofit/>
          </a:bodyPr>
          <a:lstStyle/>
          <a:p>
            <a:pPr marL="0" indent="0">
              <a:buNone/>
            </a:pPr>
            <a:r>
              <a:rPr lang="en-GB" dirty="0">
                <a:latin typeface="Arial" panose="020B0604020202020204" pitchFamily="34" charset="0"/>
                <a:cs typeface="Arial" panose="020B0604020202020204" pitchFamily="34" charset="0"/>
              </a:rPr>
              <a:t>•</a:t>
            </a:r>
            <a:r>
              <a:rPr lang="en-GB" b="1" dirty="0">
                <a:latin typeface="Arial" panose="020B0604020202020204" pitchFamily="34" charset="0"/>
                <a:cs typeface="Arial" panose="020B0604020202020204" pitchFamily="34" charset="0"/>
              </a:rPr>
              <a:t> Individually</a:t>
            </a:r>
            <a:r>
              <a:rPr lang="en-GB" dirty="0">
                <a:latin typeface="Arial" panose="020B0604020202020204" pitchFamily="34" charset="0"/>
                <a:cs typeface="Arial" panose="020B0604020202020204" pitchFamily="34" charset="0"/>
              </a:rPr>
              <a:t>, you will need to create and present an academic poster that includes:</a:t>
            </a:r>
          </a:p>
          <a:p>
            <a:pPr marL="0" indent="0">
              <a:buNone/>
            </a:pPr>
            <a:r>
              <a:rPr lang="en-GB" dirty="0">
                <a:latin typeface="Arial" panose="020B0604020202020204" pitchFamily="34" charset="0"/>
                <a:cs typeface="Arial" panose="020B0604020202020204" pitchFamily="34" charset="0"/>
              </a:rPr>
              <a:t>a) a critical evaluation of how ONE example of an additional need is identified and diagnosed;</a:t>
            </a:r>
          </a:p>
          <a:p>
            <a:pPr marL="0" indent="0">
              <a:buNone/>
            </a:pPr>
            <a:r>
              <a:rPr lang="en-GB" dirty="0">
                <a:latin typeface="Arial" panose="020B0604020202020204" pitchFamily="34" charset="0"/>
                <a:cs typeface="Arial" panose="020B0604020202020204" pitchFamily="34" charset="0"/>
              </a:rPr>
              <a:t>b) an analysis of the impact of barriers on the SAME example of additional need;</a:t>
            </a:r>
          </a:p>
          <a:p>
            <a:pPr marL="0" indent="0">
              <a:buNone/>
            </a:pPr>
            <a:r>
              <a:rPr lang="en-GB" dirty="0">
                <a:latin typeface="Arial" panose="020B0604020202020204" pitchFamily="34" charset="0"/>
                <a:cs typeface="Arial" panose="020B0604020202020204" pitchFamily="34" charset="0"/>
              </a:rPr>
              <a:t>c) an in-depth exploration into an appropriate support strategy, again for the SAME additional need.</a:t>
            </a:r>
          </a:p>
          <a:p>
            <a:endParaRPr lang="en-GB" dirty="0"/>
          </a:p>
        </p:txBody>
      </p:sp>
    </p:spTree>
    <p:extLst>
      <p:ext uri="{BB962C8B-B14F-4D97-AF65-F5344CB8AC3E}">
        <p14:creationId xmlns:p14="http://schemas.microsoft.com/office/powerpoint/2010/main" val="22656416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63030"/>
          </a:xfrm>
        </p:spPr>
        <p:txBody>
          <a:bodyPr>
            <a:normAutofit fontScale="90000"/>
          </a:bodyPr>
          <a:lstStyle/>
          <a:p>
            <a:pPr algn="ctr"/>
            <a:r>
              <a:rPr lang="en-GB" dirty="0">
                <a:latin typeface="Arial" panose="020B0604020202020204" pitchFamily="34" charset="0"/>
                <a:cs typeface="Arial" panose="020B0604020202020204" pitchFamily="34" charset="0"/>
              </a:rPr>
              <a:t>Assignment brief</a:t>
            </a:r>
            <a:br>
              <a:rPr lang="en-GB" sz="2800" dirty="0">
                <a:latin typeface="Arial" panose="020B0604020202020204" pitchFamily="34" charset="0"/>
              </a:rPr>
            </a:br>
            <a:endParaRPr lang="en-GB" sz="2800" dirty="0">
              <a:solidFill>
                <a:srgbClr val="002060"/>
              </a:solidFill>
              <a:latin typeface="Arial" panose="020B0604020202020204" pitchFamily="34" charset="0"/>
            </a:endParaRPr>
          </a:p>
        </p:txBody>
      </p:sp>
      <p:sp>
        <p:nvSpPr>
          <p:cNvPr id="3" name="Content Placeholder 2"/>
          <p:cNvSpPr>
            <a:spLocks noGrp="1"/>
          </p:cNvSpPr>
          <p:nvPr>
            <p:ph idx="1"/>
          </p:nvPr>
        </p:nvSpPr>
        <p:spPr>
          <a:xfrm>
            <a:off x="628650" y="1579417"/>
            <a:ext cx="7886700" cy="4298869"/>
          </a:xfrm>
        </p:spPr>
        <p:txBody>
          <a:bodyPr>
            <a:normAutofit/>
          </a:bodyPr>
          <a:lstStyle/>
          <a:p>
            <a:pPr marL="0" indent="0">
              <a:buNone/>
            </a:pPr>
            <a:r>
              <a:rPr lang="en-GB" dirty="0">
                <a:solidFill>
                  <a:srgbClr val="0070C0"/>
                </a:solidFill>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Word count of poster – </a:t>
            </a:r>
            <a:r>
              <a:rPr lang="en-GB" dirty="0" err="1">
                <a:latin typeface="Arial" panose="020B0604020202020204" pitchFamily="34" charset="0"/>
                <a:cs typeface="Arial" panose="020B0604020202020204" pitchFamily="34" charset="0"/>
              </a:rPr>
              <a:t>approx</a:t>
            </a:r>
            <a:r>
              <a:rPr lang="en-GB" dirty="0">
                <a:latin typeface="Arial" panose="020B0604020202020204" pitchFamily="34" charset="0"/>
                <a:cs typeface="Arial" panose="020B0604020202020204" pitchFamily="34" charset="0"/>
              </a:rPr>
              <a:t>, 1,000 words;</a:t>
            </a:r>
          </a:p>
          <a:p>
            <a:r>
              <a:rPr lang="en-GB" dirty="0">
                <a:latin typeface="Arial" panose="020B0604020202020204" pitchFamily="34" charset="0"/>
                <a:cs typeface="Arial" panose="020B0604020202020204" pitchFamily="34" charset="0"/>
              </a:rPr>
              <a:t> Poster and reference list to be submitted on Turnitin by submission date;</a:t>
            </a:r>
          </a:p>
          <a:p>
            <a:r>
              <a:rPr lang="cy-GB" b="1" dirty="0">
                <a:latin typeface="Arial" panose="020B0604020202020204" pitchFamily="34" charset="0"/>
                <a:cs typeface="Arial" panose="020B0604020202020204" pitchFamily="34" charset="0"/>
              </a:rPr>
              <a:t>You </a:t>
            </a:r>
            <a:r>
              <a:rPr lang="cy-GB" b="1" dirty="0" err="1">
                <a:latin typeface="Arial" panose="020B0604020202020204" pitchFamily="34" charset="0"/>
                <a:cs typeface="Arial" panose="020B0604020202020204" pitchFamily="34" charset="0"/>
              </a:rPr>
              <a:t>must</a:t>
            </a:r>
            <a:r>
              <a:rPr lang="cy-GB" b="1" dirty="0">
                <a:latin typeface="Arial" panose="020B0604020202020204" pitchFamily="34" charset="0"/>
                <a:cs typeface="Arial" panose="020B0604020202020204" pitchFamily="34" charset="0"/>
              </a:rPr>
              <a:t> </a:t>
            </a:r>
            <a:r>
              <a:rPr lang="cy-GB" b="1" dirty="0" err="1">
                <a:latin typeface="Arial" panose="020B0604020202020204" pitchFamily="34" charset="0"/>
                <a:cs typeface="Arial" panose="020B0604020202020204" pitchFamily="34" charset="0"/>
              </a:rPr>
              <a:t>also</a:t>
            </a:r>
            <a:r>
              <a:rPr lang="cy-GB" b="1" dirty="0">
                <a:latin typeface="Arial" panose="020B0604020202020204" pitchFamily="34" charset="0"/>
                <a:cs typeface="Arial" panose="020B0604020202020204" pitchFamily="34" charset="0"/>
              </a:rPr>
              <a:t> </a:t>
            </a:r>
            <a:r>
              <a:rPr lang="cy-GB" b="1" dirty="0" err="1">
                <a:latin typeface="Arial" panose="020B0604020202020204" pitchFamily="34" charset="0"/>
                <a:cs typeface="Arial" panose="020B0604020202020204" pitchFamily="34" charset="0"/>
              </a:rPr>
              <a:t>upload</a:t>
            </a:r>
            <a:r>
              <a:rPr lang="cy-GB" b="1" dirty="0">
                <a:latin typeface="Arial" panose="020B0604020202020204" pitchFamily="34" charset="0"/>
                <a:cs typeface="Arial" panose="020B0604020202020204" pitchFamily="34" charset="0"/>
              </a:rPr>
              <a:t> </a:t>
            </a:r>
            <a:r>
              <a:rPr lang="cy-GB" b="1" dirty="0" err="1">
                <a:latin typeface="Arial" panose="020B0604020202020204" pitchFamily="34" charset="0"/>
                <a:cs typeface="Arial" panose="020B0604020202020204" pitchFamily="34" charset="0"/>
              </a:rPr>
              <a:t>your</a:t>
            </a:r>
            <a:r>
              <a:rPr lang="cy-GB" b="1" dirty="0">
                <a:latin typeface="Arial" panose="020B0604020202020204" pitchFamily="34" charset="0"/>
                <a:cs typeface="Arial" panose="020B0604020202020204" pitchFamily="34" charset="0"/>
              </a:rPr>
              <a:t> </a:t>
            </a:r>
            <a:r>
              <a:rPr lang="cy-GB" b="1" dirty="0" err="1">
                <a:latin typeface="Arial" panose="020B0604020202020204" pitchFamily="34" charset="0"/>
                <a:cs typeface="Arial" panose="020B0604020202020204" pitchFamily="34" charset="0"/>
              </a:rPr>
              <a:t>script</a:t>
            </a:r>
            <a:r>
              <a:rPr lang="cy-GB" b="1" dirty="0">
                <a:latin typeface="Arial" panose="020B0604020202020204" pitchFamily="34" charset="0"/>
                <a:cs typeface="Arial" panose="020B0604020202020204" pitchFamily="34" charset="0"/>
              </a:rPr>
              <a:t> </a:t>
            </a:r>
            <a:r>
              <a:rPr lang="cy-GB" b="1" dirty="0" err="1">
                <a:latin typeface="Arial" panose="020B0604020202020204" pitchFamily="34" charset="0"/>
                <a:cs typeface="Arial" panose="020B0604020202020204" pitchFamily="34" charset="0"/>
              </a:rPr>
              <a:t>onto</a:t>
            </a:r>
            <a:r>
              <a:rPr lang="cy-GB" b="1" dirty="0">
                <a:latin typeface="Arial" panose="020B0604020202020204" pitchFamily="34" charset="0"/>
                <a:cs typeface="Arial" panose="020B0604020202020204" pitchFamily="34" charset="0"/>
              </a:rPr>
              <a:t> </a:t>
            </a:r>
            <a:r>
              <a:rPr lang="cy-GB" b="1" dirty="0" err="1">
                <a:latin typeface="Arial" panose="020B0604020202020204" pitchFamily="34" charset="0"/>
                <a:cs typeface="Arial" panose="020B0604020202020204" pitchFamily="34" charset="0"/>
              </a:rPr>
              <a:t>Turnitin</a:t>
            </a:r>
            <a:r>
              <a:rPr lang="cy-GB" b="1" dirty="0">
                <a:latin typeface="Arial" panose="020B0604020202020204" pitchFamily="34" charset="0"/>
                <a:cs typeface="Arial" panose="020B0604020202020204" pitchFamily="34" charset="0"/>
              </a:rPr>
              <a:t> (</a:t>
            </a:r>
            <a:r>
              <a:rPr lang="cy-GB" b="1" dirty="0" err="1">
                <a:latin typeface="Arial" panose="020B0604020202020204" pitchFamily="34" charset="0"/>
                <a:cs typeface="Arial" panose="020B0604020202020204" pitchFamily="34" charset="0"/>
              </a:rPr>
              <a:t>check</a:t>
            </a:r>
            <a:r>
              <a:rPr lang="cy-GB" b="1" dirty="0">
                <a:latin typeface="Arial" panose="020B0604020202020204" pitchFamily="34" charset="0"/>
                <a:cs typeface="Arial" panose="020B0604020202020204" pitchFamily="34" charset="0"/>
              </a:rPr>
              <a:t> the </a:t>
            </a:r>
            <a:r>
              <a:rPr lang="cy-GB" b="1" dirty="0" err="1">
                <a:latin typeface="Arial" panose="020B0604020202020204" pitchFamily="34" charset="0"/>
                <a:cs typeface="Arial" panose="020B0604020202020204" pitchFamily="34" charset="0"/>
              </a:rPr>
              <a:t>similarity</a:t>
            </a:r>
            <a:r>
              <a:rPr lang="cy-GB" b="1"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p>
            <a:endParaRPr lang="en-GB" b="1" dirty="0">
              <a:solidFill>
                <a:srgbClr val="0070C0"/>
              </a:solidFill>
              <a:cs typeface="Arial" panose="020B0604020202020204" pitchFamily="34" charset="0"/>
            </a:endParaRPr>
          </a:p>
          <a:p>
            <a:endParaRPr lang="en-GB" dirty="0"/>
          </a:p>
        </p:txBody>
      </p:sp>
    </p:spTree>
    <p:extLst>
      <p:ext uri="{BB962C8B-B14F-4D97-AF65-F5344CB8AC3E}">
        <p14:creationId xmlns:p14="http://schemas.microsoft.com/office/powerpoint/2010/main" val="40580250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9843"/>
            <a:ext cx="7886700" cy="824460"/>
          </a:xfrm>
        </p:spPr>
        <p:txBody>
          <a:bodyPr>
            <a:noAutofit/>
          </a:bodyPr>
          <a:lstStyle/>
          <a:p>
            <a:pPr algn="ctr"/>
            <a:r>
              <a:rPr lang="en-GB" sz="4000" dirty="0">
                <a:latin typeface="Arial" panose="020B0604020202020204" pitchFamily="34" charset="0"/>
                <a:cs typeface="Arial" panose="020B0604020202020204" pitchFamily="34" charset="0"/>
              </a:rPr>
              <a:t>Research</a:t>
            </a:r>
          </a:p>
        </p:txBody>
      </p:sp>
      <p:sp>
        <p:nvSpPr>
          <p:cNvPr id="4" name="Content Placeholder 3"/>
          <p:cNvSpPr>
            <a:spLocks noGrp="1"/>
          </p:cNvSpPr>
          <p:nvPr>
            <p:ph sz="half" idx="2"/>
          </p:nvPr>
        </p:nvSpPr>
        <p:spPr>
          <a:xfrm>
            <a:off x="361508" y="1318161"/>
            <a:ext cx="8647358" cy="3879546"/>
          </a:xfrm>
        </p:spPr>
        <p:txBody>
          <a:bodyPr>
            <a:normAutofit lnSpcReduction="10000"/>
          </a:bodyPr>
          <a:lstStyle/>
          <a:p>
            <a:pPr marL="0" indent="0">
              <a:buNone/>
            </a:pPr>
            <a:r>
              <a:rPr lang="en-GB" b="1" dirty="0">
                <a:latin typeface="Arial" panose="020B0604020202020204" pitchFamily="34" charset="0"/>
                <a:cs typeface="Arial" panose="020B0604020202020204" pitchFamily="34" charset="0"/>
              </a:rPr>
              <a:t>Choose a SEND of interest to you.</a:t>
            </a:r>
          </a:p>
          <a:p>
            <a:pPr marL="0" indent="0">
              <a:buNone/>
            </a:pPr>
            <a:endParaRPr lang="en-GB" b="1"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For example:</a:t>
            </a:r>
          </a:p>
          <a:p>
            <a:pPr marL="0" indent="0">
              <a:buNone/>
            </a:pPr>
            <a:endParaRPr lang="en-GB"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ADHD;</a:t>
            </a:r>
          </a:p>
          <a:p>
            <a:r>
              <a:rPr lang="en-GB" dirty="0">
                <a:latin typeface="Arial" panose="020B0604020202020204" pitchFamily="34" charset="0"/>
                <a:cs typeface="Arial" panose="020B0604020202020204" pitchFamily="34" charset="0"/>
              </a:rPr>
              <a:t>Autism;</a:t>
            </a:r>
          </a:p>
          <a:p>
            <a:r>
              <a:rPr lang="en-GB" dirty="0">
                <a:latin typeface="Arial" panose="020B0604020202020204" pitchFamily="34" charset="0"/>
                <a:cs typeface="Arial" panose="020B0604020202020204" pitchFamily="34" charset="0"/>
              </a:rPr>
              <a:t>Dyslexia;</a:t>
            </a:r>
          </a:p>
          <a:p>
            <a:r>
              <a:rPr lang="en-GB" dirty="0">
                <a:latin typeface="Arial" panose="020B0604020202020204" pitchFamily="34" charset="0"/>
                <a:cs typeface="Arial" panose="020B0604020202020204" pitchFamily="34" charset="0"/>
              </a:rPr>
              <a:t>Mutism.</a:t>
            </a:r>
          </a:p>
        </p:txBody>
      </p:sp>
    </p:spTree>
    <p:extLst>
      <p:ext uri="{BB962C8B-B14F-4D97-AF65-F5344CB8AC3E}">
        <p14:creationId xmlns:p14="http://schemas.microsoft.com/office/powerpoint/2010/main" val="13127617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9843"/>
            <a:ext cx="7886700" cy="824460"/>
          </a:xfrm>
        </p:spPr>
        <p:txBody>
          <a:bodyPr>
            <a:noAutofit/>
          </a:bodyPr>
          <a:lstStyle/>
          <a:p>
            <a:pPr algn="ctr"/>
            <a:r>
              <a:rPr lang="en-GB" sz="4000" dirty="0">
                <a:latin typeface="Arial" panose="020B0604020202020204" pitchFamily="34" charset="0"/>
                <a:cs typeface="Arial" panose="020B0604020202020204" pitchFamily="34" charset="0"/>
              </a:rPr>
              <a:t>Research</a:t>
            </a:r>
          </a:p>
        </p:txBody>
      </p:sp>
      <p:sp>
        <p:nvSpPr>
          <p:cNvPr id="4" name="Content Placeholder 3"/>
          <p:cNvSpPr>
            <a:spLocks noGrp="1"/>
          </p:cNvSpPr>
          <p:nvPr>
            <p:ph sz="half" idx="2"/>
          </p:nvPr>
        </p:nvSpPr>
        <p:spPr>
          <a:xfrm>
            <a:off x="382773" y="1567543"/>
            <a:ext cx="8626094" cy="3855795"/>
          </a:xfrm>
        </p:spPr>
        <p:txBody>
          <a:bodyPr>
            <a:normAutofit/>
          </a:bodyPr>
          <a:lstStyle/>
          <a:p>
            <a:pPr marL="0" indent="0">
              <a:buNone/>
            </a:pPr>
            <a:r>
              <a:rPr lang="en-GB" b="1" dirty="0">
                <a:latin typeface="Arial" panose="020B0604020202020204" pitchFamily="34" charset="0"/>
                <a:cs typeface="Arial" panose="020B0604020202020204" pitchFamily="34" charset="0"/>
              </a:rPr>
              <a:t>Undertake independent research:</a:t>
            </a:r>
          </a:p>
          <a:p>
            <a:r>
              <a:rPr lang="en-GB" dirty="0">
                <a:latin typeface="Arial" panose="020B0604020202020204" pitchFamily="34" charset="0"/>
                <a:cs typeface="Arial" panose="020B0604020202020204" pitchFamily="34" charset="0"/>
              </a:rPr>
              <a:t>Research papers;</a:t>
            </a:r>
          </a:p>
          <a:p>
            <a:r>
              <a:rPr lang="en-GB" dirty="0">
                <a:latin typeface="Arial" panose="020B0604020202020204" pitchFamily="34" charset="0"/>
                <a:cs typeface="Arial" panose="020B0604020202020204" pitchFamily="34" charset="0"/>
              </a:rPr>
              <a:t>Organisations’ websites;</a:t>
            </a:r>
          </a:p>
          <a:p>
            <a:r>
              <a:rPr lang="en-GB" dirty="0">
                <a:latin typeface="Arial" panose="020B0604020202020204" pitchFamily="34" charset="0"/>
                <a:cs typeface="Arial" panose="020B0604020202020204" pitchFamily="34" charset="0"/>
              </a:rPr>
              <a:t>Documentaries;</a:t>
            </a:r>
          </a:p>
          <a:p>
            <a:r>
              <a:rPr lang="en-GB" dirty="0">
                <a:latin typeface="Arial" panose="020B0604020202020204" pitchFamily="34" charset="0"/>
                <a:cs typeface="Arial" panose="020B0604020202020204" pitchFamily="34" charset="0"/>
              </a:rPr>
              <a:t>Books/E-books/Reports.</a:t>
            </a:r>
          </a:p>
        </p:txBody>
      </p:sp>
    </p:spTree>
    <p:extLst>
      <p:ext uri="{BB962C8B-B14F-4D97-AF65-F5344CB8AC3E}">
        <p14:creationId xmlns:p14="http://schemas.microsoft.com/office/powerpoint/2010/main" val="26307661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A7CC7-6315-4A6B-9745-AB7BDBD8F760}"/>
              </a:ext>
            </a:extLst>
          </p:cNvPr>
          <p:cNvSpPr>
            <a:spLocks noGrp="1"/>
          </p:cNvSpPr>
          <p:nvPr>
            <p:ph type="title"/>
          </p:nvPr>
        </p:nvSpPr>
        <p:spPr>
          <a:xfrm>
            <a:off x="628650" y="365127"/>
            <a:ext cx="7886700" cy="941160"/>
          </a:xfrm>
        </p:spPr>
        <p:txBody>
          <a:bodyPr>
            <a:noAutofit/>
          </a:bodyPr>
          <a:lstStyle/>
          <a:p>
            <a:pPr algn="ctr"/>
            <a:r>
              <a:rPr lang="en-GB" sz="4000" dirty="0">
                <a:latin typeface="Arial" panose="020B0604020202020204" pitchFamily="34" charset="0"/>
                <a:cs typeface="Arial" panose="020B0604020202020204" pitchFamily="34" charset="0"/>
              </a:rPr>
              <a:t>Focus on…</a:t>
            </a:r>
          </a:p>
        </p:txBody>
      </p:sp>
      <p:sp>
        <p:nvSpPr>
          <p:cNvPr id="4" name="Content Placeholder 3">
            <a:extLst>
              <a:ext uri="{FF2B5EF4-FFF2-40B4-BE49-F238E27FC236}">
                <a16:creationId xmlns:a16="http://schemas.microsoft.com/office/drawing/2014/main" id="{0D86518B-AAE3-4068-8147-27070F2EF806}"/>
              </a:ext>
            </a:extLst>
          </p:cNvPr>
          <p:cNvSpPr>
            <a:spLocks noGrp="1"/>
          </p:cNvSpPr>
          <p:nvPr>
            <p:ph sz="half" idx="2"/>
          </p:nvPr>
        </p:nvSpPr>
        <p:spPr>
          <a:xfrm>
            <a:off x="425303" y="1591293"/>
            <a:ext cx="8421814" cy="4066332"/>
          </a:xfrm>
        </p:spPr>
        <p:txBody>
          <a:bodyPr>
            <a:normAutofit/>
          </a:bodyPr>
          <a:lstStyle/>
          <a:p>
            <a:r>
              <a:rPr lang="en-GB" dirty="0">
                <a:latin typeface="Arial" panose="020B0604020202020204" pitchFamily="34" charset="0"/>
                <a:cs typeface="Arial" panose="020B0604020202020204" pitchFamily="34" charset="0"/>
              </a:rPr>
              <a:t>How your chosen SEND is identified and diagnosed:</a:t>
            </a:r>
          </a:p>
          <a:p>
            <a:pPr>
              <a:buFontTx/>
              <a:buChar char="-"/>
            </a:pPr>
            <a:r>
              <a:rPr lang="en-GB" dirty="0">
                <a:latin typeface="Arial" panose="020B0604020202020204" pitchFamily="34" charset="0"/>
                <a:cs typeface="Arial" panose="020B0604020202020204" pitchFamily="34" charset="0"/>
              </a:rPr>
              <a:t>Issues/challenges/benefits.</a:t>
            </a:r>
          </a:p>
          <a:p>
            <a:r>
              <a:rPr lang="en-GB" dirty="0">
                <a:latin typeface="Arial" panose="020B0604020202020204" pitchFamily="34" charset="0"/>
                <a:cs typeface="Arial" panose="020B0604020202020204" pitchFamily="34" charset="0"/>
              </a:rPr>
              <a:t>Potential barriers linked to your chosen SEND:</a:t>
            </a:r>
          </a:p>
          <a:p>
            <a:pPr>
              <a:buFontTx/>
              <a:buChar char="-"/>
            </a:pPr>
            <a:r>
              <a:rPr lang="en-GB" dirty="0">
                <a:latin typeface="Arial" panose="020B0604020202020204" pitchFamily="34" charset="0"/>
                <a:cs typeface="Arial" panose="020B0604020202020204" pitchFamily="34" charset="0"/>
              </a:rPr>
              <a:t>Possible impact on children.</a:t>
            </a:r>
          </a:p>
          <a:p>
            <a:r>
              <a:rPr lang="en-GB" dirty="0">
                <a:latin typeface="Arial" panose="020B0604020202020204" pitchFamily="34" charset="0"/>
                <a:cs typeface="Arial" panose="020B0604020202020204" pitchFamily="34" charset="0"/>
              </a:rPr>
              <a:t>One example of a strategy used to support your chosen SEND:</a:t>
            </a:r>
          </a:p>
          <a:p>
            <a:pPr>
              <a:buFontTx/>
              <a:buChar char="-"/>
            </a:pPr>
            <a:r>
              <a:rPr lang="en-GB" dirty="0">
                <a:latin typeface="Arial" panose="020B0604020202020204" pitchFamily="34" charset="0"/>
                <a:cs typeface="Arial" panose="020B0604020202020204" pitchFamily="34" charset="0"/>
              </a:rPr>
              <a:t>Issues/challenges/benefits.</a:t>
            </a:r>
          </a:p>
          <a:p>
            <a:pPr>
              <a:buFontTx/>
              <a:buChar char="-"/>
            </a:pPr>
            <a:endParaRPr lang="en-GB" dirty="0">
              <a:latin typeface="Arial" panose="020B0604020202020204" pitchFamily="34" charset="0"/>
              <a:cs typeface="Arial" panose="020B0604020202020204" pitchFamily="34" charset="0"/>
            </a:endParaRPr>
          </a:p>
          <a:p>
            <a:pPr marL="0" indent="0">
              <a:buNone/>
            </a:pPr>
            <a:endParaRPr lang="en-GB" dirty="0"/>
          </a:p>
          <a:p>
            <a:endParaRPr lang="en-GB" dirty="0"/>
          </a:p>
        </p:txBody>
      </p:sp>
    </p:spTree>
    <p:extLst>
      <p:ext uri="{BB962C8B-B14F-4D97-AF65-F5344CB8AC3E}">
        <p14:creationId xmlns:p14="http://schemas.microsoft.com/office/powerpoint/2010/main" val="28116383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759731"/>
          </a:xfrm>
        </p:spPr>
        <p:txBody>
          <a:bodyPr>
            <a:noAutofit/>
          </a:bodyPr>
          <a:lstStyle/>
          <a:p>
            <a:pPr algn="ctr"/>
            <a:r>
              <a:rPr lang="en-GB" sz="4000" dirty="0">
                <a:latin typeface="Arial" panose="020B0604020202020204" pitchFamily="34" charset="0"/>
                <a:cs typeface="Arial" panose="020B0604020202020204" pitchFamily="34" charset="0"/>
              </a:rPr>
              <a:t>Academic poster</a:t>
            </a:r>
          </a:p>
        </p:txBody>
      </p:sp>
      <p:pic>
        <p:nvPicPr>
          <p:cNvPr id="8" name="Content Placeholder 7" descr="Text&#10;&#10;Description automatically generated">
            <a:extLst>
              <a:ext uri="{FF2B5EF4-FFF2-40B4-BE49-F238E27FC236}">
                <a16:creationId xmlns:a16="http://schemas.microsoft.com/office/drawing/2014/main" id="{9307208C-E487-46A7-B32B-0A463C32862D}"/>
              </a:ext>
            </a:extLst>
          </p:cNvPr>
          <p:cNvPicPr>
            <a:picLocks noGrp="1" noChangeAspect="1"/>
          </p:cNvPicPr>
          <p:nvPr>
            <p:ph sz="half" idx="1"/>
          </p:nvPr>
        </p:nvPicPr>
        <p:blipFill>
          <a:blip r:embed="rId3"/>
          <a:stretch>
            <a:fillRect/>
          </a:stretch>
        </p:blipFill>
        <p:spPr>
          <a:xfrm>
            <a:off x="304800" y="1531916"/>
            <a:ext cx="4210050" cy="3765797"/>
          </a:xfrm>
        </p:spPr>
      </p:pic>
      <p:pic>
        <p:nvPicPr>
          <p:cNvPr id="10" name="Content Placeholder 9" descr="A picture containing text&#10;&#10;Description automatically generated">
            <a:extLst>
              <a:ext uri="{FF2B5EF4-FFF2-40B4-BE49-F238E27FC236}">
                <a16:creationId xmlns:a16="http://schemas.microsoft.com/office/drawing/2014/main" id="{2FF36026-6DFD-4FF2-870C-C312717FB3BB}"/>
              </a:ext>
            </a:extLst>
          </p:cNvPr>
          <p:cNvPicPr>
            <a:picLocks noGrp="1" noChangeAspect="1"/>
          </p:cNvPicPr>
          <p:nvPr>
            <p:ph sz="half" idx="2"/>
          </p:nvPr>
        </p:nvPicPr>
        <p:blipFill>
          <a:blip r:embed="rId4"/>
          <a:stretch>
            <a:fillRect/>
          </a:stretch>
        </p:blipFill>
        <p:spPr>
          <a:xfrm>
            <a:off x="4629149" y="1389413"/>
            <a:ext cx="4340679" cy="3995387"/>
          </a:xfrm>
        </p:spPr>
      </p:pic>
    </p:spTree>
    <p:extLst>
      <p:ext uri="{BB962C8B-B14F-4D97-AF65-F5344CB8AC3E}">
        <p14:creationId xmlns:p14="http://schemas.microsoft.com/office/powerpoint/2010/main" val="41851170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FAF0C-9430-41F9-80FF-52602A97E821}"/>
              </a:ext>
            </a:extLst>
          </p:cNvPr>
          <p:cNvSpPr>
            <a:spLocks noGrp="1"/>
          </p:cNvSpPr>
          <p:nvPr>
            <p:ph type="title"/>
          </p:nvPr>
        </p:nvSpPr>
        <p:spPr>
          <a:xfrm>
            <a:off x="628650" y="365127"/>
            <a:ext cx="7886700" cy="656152"/>
          </a:xfrm>
        </p:spPr>
        <p:txBody>
          <a:bodyPr>
            <a:noAutofit/>
          </a:bodyPr>
          <a:lstStyle/>
          <a:p>
            <a:pPr algn="ctr"/>
            <a:r>
              <a:rPr lang="en-GB" sz="4000" dirty="0">
                <a:latin typeface="Arial" panose="020B0604020202020204" pitchFamily="34" charset="0"/>
                <a:cs typeface="Arial" panose="020B0604020202020204" pitchFamily="34" charset="0"/>
              </a:rPr>
              <a:t>Webinar</a:t>
            </a:r>
          </a:p>
        </p:txBody>
      </p:sp>
      <p:sp>
        <p:nvSpPr>
          <p:cNvPr id="4" name="Content Placeholder 3">
            <a:extLst>
              <a:ext uri="{FF2B5EF4-FFF2-40B4-BE49-F238E27FC236}">
                <a16:creationId xmlns:a16="http://schemas.microsoft.com/office/drawing/2014/main" id="{822B9EB0-A61D-4967-842B-649C67DA0D9D}"/>
              </a:ext>
            </a:extLst>
          </p:cNvPr>
          <p:cNvSpPr>
            <a:spLocks noGrp="1"/>
          </p:cNvSpPr>
          <p:nvPr>
            <p:ph sz="half" idx="2"/>
          </p:nvPr>
        </p:nvSpPr>
        <p:spPr>
          <a:xfrm>
            <a:off x="212651" y="1573619"/>
            <a:ext cx="8753219" cy="4245290"/>
          </a:xfrm>
        </p:spPr>
        <p:txBody>
          <a:bodyPr>
            <a:normAutofit/>
          </a:bodyPr>
          <a:lstStyle/>
          <a:p>
            <a:r>
              <a:rPr lang="en-GB" dirty="0">
                <a:latin typeface="Arial" panose="020B0604020202020204" pitchFamily="34" charset="0"/>
                <a:cs typeface="Arial" panose="020B0604020202020204" pitchFamily="34" charset="0"/>
              </a:rPr>
              <a:t>Once you have booked a slot (timetable on Teams), your marker will contact you via email to confirm date and time.</a:t>
            </a:r>
          </a:p>
          <a:p>
            <a:r>
              <a:rPr lang="en-GB" b="1" dirty="0">
                <a:latin typeface="Arial" panose="020B0604020202020204" pitchFamily="34" charset="0"/>
                <a:cs typeface="Arial" panose="020B0604020202020204" pitchFamily="34" charset="0"/>
              </a:rPr>
              <a:t>It is the group’s responsibility to create a Teams link for each group member AND the marker.</a:t>
            </a:r>
          </a:p>
          <a:p>
            <a:endParaRPr lang="en-GB" dirty="0"/>
          </a:p>
        </p:txBody>
      </p:sp>
    </p:spTree>
    <p:extLst>
      <p:ext uri="{BB962C8B-B14F-4D97-AF65-F5344CB8AC3E}">
        <p14:creationId xmlns:p14="http://schemas.microsoft.com/office/powerpoint/2010/main" val="7757499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FAF0C-9430-41F9-80FF-52602A97E821}"/>
              </a:ext>
            </a:extLst>
          </p:cNvPr>
          <p:cNvSpPr>
            <a:spLocks noGrp="1"/>
          </p:cNvSpPr>
          <p:nvPr>
            <p:ph type="title"/>
          </p:nvPr>
        </p:nvSpPr>
        <p:spPr>
          <a:xfrm>
            <a:off x="628650" y="365127"/>
            <a:ext cx="7886700" cy="656152"/>
          </a:xfrm>
        </p:spPr>
        <p:txBody>
          <a:bodyPr>
            <a:noAutofit/>
          </a:bodyPr>
          <a:lstStyle/>
          <a:p>
            <a:pPr algn="ctr"/>
            <a:r>
              <a:rPr lang="en-GB" sz="4000" dirty="0">
                <a:latin typeface="Arial" panose="020B0604020202020204" pitchFamily="34" charset="0"/>
                <a:cs typeface="Arial" panose="020B0604020202020204" pitchFamily="34" charset="0"/>
              </a:rPr>
              <a:t>Webinar</a:t>
            </a:r>
          </a:p>
        </p:txBody>
      </p:sp>
      <p:sp>
        <p:nvSpPr>
          <p:cNvPr id="4" name="Content Placeholder 3">
            <a:extLst>
              <a:ext uri="{FF2B5EF4-FFF2-40B4-BE49-F238E27FC236}">
                <a16:creationId xmlns:a16="http://schemas.microsoft.com/office/drawing/2014/main" id="{822B9EB0-A61D-4967-842B-649C67DA0D9D}"/>
              </a:ext>
            </a:extLst>
          </p:cNvPr>
          <p:cNvSpPr>
            <a:spLocks noGrp="1"/>
          </p:cNvSpPr>
          <p:nvPr>
            <p:ph sz="half" idx="2"/>
          </p:nvPr>
        </p:nvSpPr>
        <p:spPr>
          <a:xfrm>
            <a:off x="297712" y="1658679"/>
            <a:ext cx="8668158" cy="4160230"/>
          </a:xfrm>
        </p:spPr>
        <p:txBody>
          <a:bodyPr>
            <a:normAutofit/>
          </a:bodyPr>
          <a:lstStyle/>
          <a:p>
            <a:r>
              <a:rPr lang="en-GB" dirty="0">
                <a:latin typeface="Arial" panose="020B0604020202020204" pitchFamily="34" charset="0"/>
                <a:cs typeface="Arial" panose="020B0604020202020204" pitchFamily="34" charset="0"/>
              </a:rPr>
              <a:t>Each poster should be uploaded onto Turnitin </a:t>
            </a:r>
            <a:r>
              <a:rPr lang="en-GB" b="1" dirty="0">
                <a:latin typeface="Arial" panose="020B0604020202020204" pitchFamily="34" charset="0"/>
                <a:cs typeface="Arial" panose="020B0604020202020204" pitchFamily="34" charset="0"/>
              </a:rPr>
              <a:t>BEFORE</a:t>
            </a:r>
            <a:r>
              <a:rPr lang="en-GB" dirty="0">
                <a:latin typeface="Arial" panose="020B0604020202020204" pitchFamily="34" charset="0"/>
                <a:cs typeface="Arial" panose="020B0604020202020204" pitchFamily="34" charset="0"/>
              </a:rPr>
              <a:t> the webinar.</a:t>
            </a:r>
          </a:p>
          <a:p>
            <a:r>
              <a:rPr lang="en-GB" b="1" dirty="0">
                <a:latin typeface="Arial" panose="020B0604020202020204" pitchFamily="34" charset="0"/>
                <a:cs typeface="Arial" panose="020B0604020202020204" pitchFamily="34" charset="0"/>
              </a:rPr>
              <a:t>BEFORE</a:t>
            </a:r>
            <a:r>
              <a:rPr lang="en-GB" dirty="0">
                <a:latin typeface="Arial" panose="020B0604020202020204" pitchFamily="34" charset="0"/>
                <a:cs typeface="Arial" panose="020B0604020202020204" pitchFamily="34" charset="0"/>
              </a:rPr>
              <a:t> your allocated time, ensure each group member is present and can share their screens (to share their posters) – you may want to practice this before your actual webinar!!</a:t>
            </a:r>
          </a:p>
          <a:p>
            <a:endParaRPr lang="en-GB" dirty="0"/>
          </a:p>
        </p:txBody>
      </p:sp>
    </p:spTree>
    <p:extLst>
      <p:ext uri="{BB962C8B-B14F-4D97-AF65-F5344CB8AC3E}">
        <p14:creationId xmlns:p14="http://schemas.microsoft.com/office/powerpoint/2010/main" val="35466127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FAF0C-9430-41F9-80FF-52602A97E821}"/>
              </a:ext>
            </a:extLst>
          </p:cNvPr>
          <p:cNvSpPr>
            <a:spLocks noGrp="1"/>
          </p:cNvSpPr>
          <p:nvPr>
            <p:ph type="title"/>
          </p:nvPr>
        </p:nvSpPr>
        <p:spPr>
          <a:xfrm>
            <a:off x="628650" y="365127"/>
            <a:ext cx="7886700" cy="656152"/>
          </a:xfrm>
        </p:spPr>
        <p:txBody>
          <a:bodyPr>
            <a:noAutofit/>
          </a:bodyPr>
          <a:lstStyle/>
          <a:p>
            <a:pPr algn="ctr"/>
            <a:r>
              <a:rPr lang="en-GB" sz="4000" dirty="0">
                <a:latin typeface="Arial" panose="020B0604020202020204" pitchFamily="34" charset="0"/>
                <a:cs typeface="Arial" panose="020B0604020202020204" pitchFamily="34" charset="0"/>
              </a:rPr>
              <a:t>Webinar</a:t>
            </a:r>
          </a:p>
        </p:txBody>
      </p:sp>
      <p:sp>
        <p:nvSpPr>
          <p:cNvPr id="4" name="Content Placeholder 3">
            <a:extLst>
              <a:ext uri="{FF2B5EF4-FFF2-40B4-BE49-F238E27FC236}">
                <a16:creationId xmlns:a16="http://schemas.microsoft.com/office/drawing/2014/main" id="{822B9EB0-A61D-4967-842B-649C67DA0D9D}"/>
              </a:ext>
            </a:extLst>
          </p:cNvPr>
          <p:cNvSpPr>
            <a:spLocks noGrp="1"/>
          </p:cNvSpPr>
          <p:nvPr>
            <p:ph sz="half" idx="2"/>
          </p:nvPr>
        </p:nvSpPr>
        <p:spPr>
          <a:xfrm>
            <a:off x="297713" y="1573619"/>
            <a:ext cx="8715658" cy="4174038"/>
          </a:xfrm>
        </p:spPr>
        <p:txBody>
          <a:bodyPr>
            <a:normAutofit/>
          </a:bodyPr>
          <a:lstStyle/>
          <a:p>
            <a:r>
              <a:rPr lang="en-GB" dirty="0">
                <a:latin typeface="Arial" panose="020B0604020202020204" pitchFamily="34" charset="0"/>
                <a:cs typeface="Arial" panose="020B0604020202020204" pitchFamily="34" charset="0"/>
              </a:rPr>
              <a:t>The marker will join your webinar as soon as they can – </a:t>
            </a:r>
            <a:r>
              <a:rPr lang="en-GB" b="1" dirty="0">
                <a:latin typeface="Arial" panose="020B0604020202020204" pitchFamily="34" charset="0"/>
                <a:cs typeface="Arial" panose="020B0604020202020204" pitchFamily="34" charset="0"/>
              </a:rPr>
              <a:t>PLEASE </a:t>
            </a:r>
            <a:r>
              <a:rPr lang="en-GB" dirty="0">
                <a:latin typeface="Arial" panose="020B0604020202020204" pitchFamily="34" charset="0"/>
                <a:cs typeface="Arial" panose="020B0604020202020204" pitchFamily="34" charset="0"/>
              </a:rPr>
              <a:t>do not call the marker in as they might still be assessing another group.</a:t>
            </a:r>
          </a:p>
          <a:p>
            <a:r>
              <a:rPr lang="en-GB" dirty="0">
                <a:latin typeface="Arial" panose="020B0604020202020204" pitchFamily="34" charset="0"/>
                <a:cs typeface="Arial" panose="020B0604020202020204" pitchFamily="34" charset="0"/>
              </a:rPr>
              <a:t>Your designated Chairperson should start the webinar by welcoming the ‘audience’ and either introduce themselves and all group members or allow group members to introduce themselves.</a:t>
            </a:r>
          </a:p>
          <a:p>
            <a:pPr marL="0" indent="0">
              <a:buNone/>
            </a:pPr>
            <a:endParaRPr lang="en-GB" dirty="0">
              <a:solidFill>
                <a:srgbClr val="002060"/>
              </a:solidFill>
              <a:latin typeface="Arial" panose="020B0604020202020204" pitchFamily="34" charset="0"/>
            </a:endParaRPr>
          </a:p>
          <a:p>
            <a:endParaRPr lang="en-GB" dirty="0"/>
          </a:p>
        </p:txBody>
      </p:sp>
    </p:spTree>
    <p:extLst>
      <p:ext uri="{BB962C8B-B14F-4D97-AF65-F5344CB8AC3E}">
        <p14:creationId xmlns:p14="http://schemas.microsoft.com/office/powerpoint/2010/main" val="23120720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FAF0C-9430-41F9-80FF-52602A97E821}"/>
              </a:ext>
            </a:extLst>
          </p:cNvPr>
          <p:cNvSpPr>
            <a:spLocks noGrp="1"/>
          </p:cNvSpPr>
          <p:nvPr>
            <p:ph type="title"/>
          </p:nvPr>
        </p:nvSpPr>
        <p:spPr>
          <a:xfrm>
            <a:off x="628650" y="365127"/>
            <a:ext cx="7886700" cy="656152"/>
          </a:xfrm>
        </p:spPr>
        <p:txBody>
          <a:bodyPr>
            <a:noAutofit/>
          </a:bodyPr>
          <a:lstStyle/>
          <a:p>
            <a:pPr algn="ctr"/>
            <a:r>
              <a:rPr lang="en-GB" sz="4000" dirty="0">
                <a:latin typeface="Arial" panose="020B0604020202020204" pitchFamily="34" charset="0"/>
                <a:cs typeface="Arial" panose="020B0604020202020204" pitchFamily="34" charset="0"/>
              </a:rPr>
              <a:t>Webinar</a:t>
            </a:r>
          </a:p>
        </p:txBody>
      </p:sp>
      <p:sp>
        <p:nvSpPr>
          <p:cNvPr id="4" name="Content Placeholder 3">
            <a:extLst>
              <a:ext uri="{FF2B5EF4-FFF2-40B4-BE49-F238E27FC236}">
                <a16:creationId xmlns:a16="http://schemas.microsoft.com/office/drawing/2014/main" id="{822B9EB0-A61D-4967-842B-649C67DA0D9D}"/>
              </a:ext>
            </a:extLst>
          </p:cNvPr>
          <p:cNvSpPr>
            <a:spLocks noGrp="1"/>
          </p:cNvSpPr>
          <p:nvPr>
            <p:ph sz="half" idx="2"/>
          </p:nvPr>
        </p:nvSpPr>
        <p:spPr>
          <a:xfrm>
            <a:off x="340243" y="1679943"/>
            <a:ext cx="8673128" cy="4067713"/>
          </a:xfrm>
        </p:spPr>
        <p:txBody>
          <a:bodyPr>
            <a:normAutofit/>
          </a:bodyPr>
          <a:lstStyle/>
          <a:p>
            <a:r>
              <a:rPr lang="en-GB" dirty="0">
                <a:latin typeface="Arial" panose="020B0604020202020204" pitchFamily="34" charset="0"/>
                <a:cs typeface="Arial" panose="020B0604020202020204" pitchFamily="34" charset="0"/>
              </a:rPr>
              <a:t>For each ‘individual’, the Chairperson will need to introduce each group member, noting their chosen topic.</a:t>
            </a:r>
          </a:p>
          <a:p>
            <a:r>
              <a:rPr lang="en-GB" dirty="0">
                <a:latin typeface="Arial" panose="020B0604020202020204" pitchFamily="34" charset="0"/>
                <a:cs typeface="Arial" panose="020B0604020202020204" pitchFamily="34" charset="0"/>
              </a:rPr>
              <a:t>One member of the group will be required to monitor the time.</a:t>
            </a:r>
          </a:p>
          <a:p>
            <a:endParaRPr lang="en-GB" dirty="0">
              <a:solidFill>
                <a:srgbClr val="002060"/>
              </a:solidFill>
              <a:latin typeface="Arial" panose="020B0604020202020204" pitchFamily="34" charset="0"/>
            </a:endParaRPr>
          </a:p>
          <a:p>
            <a:endParaRPr lang="en-GB" dirty="0"/>
          </a:p>
        </p:txBody>
      </p:sp>
    </p:spTree>
    <p:extLst>
      <p:ext uri="{BB962C8B-B14F-4D97-AF65-F5344CB8AC3E}">
        <p14:creationId xmlns:p14="http://schemas.microsoft.com/office/powerpoint/2010/main" val="17450673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FAF0C-9430-41F9-80FF-52602A97E821}"/>
              </a:ext>
            </a:extLst>
          </p:cNvPr>
          <p:cNvSpPr>
            <a:spLocks noGrp="1"/>
          </p:cNvSpPr>
          <p:nvPr>
            <p:ph type="title"/>
          </p:nvPr>
        </p:nvSpPr>
        <p:spPr>
          <a:xfrm>
            <a:off x="628650" y="365127"/>
            <a:ext cx="7886700" cy="656152"/>
          </a:xfrm>
        </p:spPr>
        <p:txBody>
          <a:bodyPr>
            <a:noAutofit/>
          </a:bodyPr>
          <a:lstStyle/>
          <a:p>
            <a:pPr algn="ctr"/>
            <a:r>
              <a:rPr lang="en-GB" sz="4000" dirty="0">
                <a:latin typeface="Arial" panose="020B0604020202020204" pitchFamily="34" charset="0"/>
                <a:cs typeface="Arial" panose="020B0604020202020204" pitchFamily="34" charset="0"/>
              </a:rPr>
              <a:t>Webinar</a:t>
            </a:r>
          </a:p>
        </p:txBody>
      </p:sp>
      <p:sp>
        <p:nvSpPr>
          <p:cNvPr id="4" name="Content Placeholder 3">
            <a:extLst>
              <a:ext uri="{FF2B5EF4-FFF2-40B4-BE49-F238E27FC236}">
                <a16:creationId xmlns:a16="http://schemas.microsoft.com/office/drawing/2014/main" id="{822B9EB0-A61D-4967-842B-649C67DA0D9D}"/>
              </a:ext>
            </a:extLst>
          </p:cNvPr>
          <p:cNvSpPr>
            <a:spLocks noGrp="1"/>
          </p:cNvSpPr>
          <p:nvPr>
            <p:ph sz="half" idx="2"/>
          </p:nvPr>
        </p:nvSpPr>
        <p:spPr>
          <a:xfrm>
            <a:off x="255181" y="1679943"/>
            <a:ext cx="8758189" cy="4067713"/>
          </a:xfrm>
        </p:spPr>
        <p:txBody>
          <a:bodyPr>
            <a:normAutofit/>
          </a:bodyPr>
          <a:lstStyle/>
          <a:p>
            <a:r>
              <a:rPr lang="en-GB" dirty="0">
                <a:latin typeface="Arial" panose="020B0604020202020204" pitchFamily="34" charset="0"/>
                <a:cs typeface="Arial" panose="020B0604020202020204" pitchFamily="34" charset="0"/>
              </a:rPr>
              <a:t>After each poster presentation, the Chairperson should invite questions from the ‘audience’. Questions can be asked by group members, including the Chairperson.</a:t>
            </a:r>
          </a:p>
          <a:p>
            <a:r>
              <a:rPr lang="en-GB" dirty="0">
                <a:latin typeface="Arial" panose="020B0604020202020204" pitchFamily="34" charset="0"/>
                <a:cs typeface="Arial" panose="020B0604020202020204" pitchFamily="34" charset="0"/>
              </a:rPr>
              <a:t>After each group member has presented, the Chairperson can provide a summary of each poster and invite questions for a final time.</a:t>
            </a:r>
          </a:p>
          <a:p>
            <a:r>
              <a:rPr lang="en-GB" dirty="0">
                <a:latin typeface="Arial" panose="020B0604020202020204" pitchFamily="34" charset="0"/>
                <a:cs typeface="Arial" panose="020B0604020202020204" pitchFamily="34" charset="0"/>
              </a:rPr>
              <a:t>The Chairperson should thank each group member and the ‘audience’ for listening.</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5354886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1E146-0C74-6BF0-9264-B109D0200779}"/>
              </a:ext>
            </a:extLst>
          </p:cNvPr>
          <p:cNvSpPr>
            <a:spLocks noGrp="1"/>
          </p:cNvSpPr>
          <p:nvPr>
            <p:ph type="title"/>
          </p:nvPr>
        </p:nvSpPr>
        <p:spPr>
          <a:xfrm>
            <a:off x="628650" y="365125"/>
            <a:ext cx="8134350" cy="1325563"/>
          </a:xfrm>
        </p:spPr>
        <p:txBody>
          <a:bodyPr/>
          <a:lstStyle/>
          <a:p>
            <a:r>
              <a:rPr lang="en-GB" dirty="0">
                <a:latin typeface="Arial" panose="020B0604020202020204" pitchFamily="34" charset="0"/>
                <a:cs typeface="Arial" panose="020B0604020202020204" pitchFamily="34" charset="0"/>
              </a:rPr>
              <a:t>AI – use of Artificial Intelligence</a:t>
            </a:r>
          </a:p>
        </p:txBody>
      </p:sp>
      <p:sp>
        <p:nvSpPr>
          <p:cNvPr id="3" name="Content Placeholder 2">
            <a:extLst>
              <a:ext uri="{FF2B5EF4-FFF2-40B4-BE49-F238E27FC236}">
                <a16:creationId xmlns:a16="http://schemas.microsoft.com/office/drawing/2014/main" id="{B582FAEE-E9C6-21BB-A6B1-219738156D4E}"/>
              </a:ext>
            </a:extLst>
          </p:cNvPr>
          <p:cNvSpPr>
            <a:spLocks noGrp="1"/>
          </p:cNvSpPr>
          <p:nvPr>
            <p:ph idx="1"/>
          </p:nvPr>
        </p:nvSpPr>
        <p:spPr>
          <a:xfrm>
            <a:off x="628650" y="1825625"/>
            <a:ext cx="7886700" cy="4194175"/>
          </a:xfrm>
        </p:spPr>
        <p:txBody>
          <a:bodyPr>
            <a:normAutofit fontScale="70000" lnSpcReduction="20000"/>
          </a:bodyPr>
          <a:lstStyle/>
          <a:p>
            <a:r>
              <a:rPr lang="en-GB" sz="4300" dirty="0">
                <a:effectLst/>
                <a:latin typeface="Arial" panose="020B0604020202020204" pitchFamily="34" charset="0"/>
                <a:ea typeface="Times New Roman" panose="02020603050405020304" pitchFamily="18" charset="0"/>
                <a:cs typeface="Arial" panose="020B0604020202020204" pitchFamily="34" charset="0"/>
              </a:rPr>
              <a:t>RESEARCH - </a:t>
            </a:r>
          </a:p>
          <a:p>
            <a:endParaRPr lang="en-GB" sz="4000" dirty="0">
              <a:latin typeface="Arial" panose="020B0604020202020204" pitchFamily="34" charset="0"/>
              <a:cs typeface="Arial" panose="020B0604020202020204" pitchFamily="34" charset="0"/>
            </a:endParaRPr>
          </a:p>
          <a:p>
            <a:r>
              <a:rPr lang="en-GB" sz="4000" dirty="0">
                <a:latin typeface="Arial" panose="020B0604020202020204" pitchFamily="34" charset="0"/>
                <a:cs typeface="Arial" panose="020B0604020202020204" pitchFamily="34" charset="0"/>
              </a:rPr>
              <a:t>You can use Generative AI to find current sources (e-books, journal articles, websites), dated between 2015 and 2025;</a:t>
            </a:r>
          </a:p>
          <a:p>
            <a:r>
              <a:rPr lang="en-GB" sz="4000" dirty="0">
                <a:latin typeface="Arial" panose="020B0604020202020204" pitchFamily="34" charset="0"/>
                <a:cs typeface="Arial" panose="020B0604020202020204" pitchFamily="34" charset="0"/>
              </a:rPr>
              <a:t>You can ask Generative AI to summarize the information from the sources you have found.</a:t>
            </a:r>
          </a:p>
          <a:p>
            <a:r>
              <a:rPr lang="en-GB" sz="4000" dirty="0">
                <a:latin typeface="Arial" panose="020B0604020202020204" pitchFamily="34" charset="0"/>
                <a:cs typeface="Arial" panose="020B0604020202020204" pitchFamily="34" charset="0"/>
              </a:rPr>
              <a:t>This is to check that the source is suitable for your assignment.</a:t>
            </a:r>
          </a:p>
          <a:p>
            <a:r>
              <a:rPr lang="en-GB" sz="4000" dirty="0">
                <a:latin typeface="Arial" panose="020B0604020202020204" pitchFamily="34" charset="0"/>
                <a:cs typeface="Arial" panose="020B0604020202020204" pitchFamily="34" charset="0"/>
              </a:rPr>
              <a:t>The summary should not be transferred into your own work (this is plagiarism).</a:t>
            </a:r>
          </a:p>
        </p:txBody>
      </p:sp>
    </p:spTree>
    <p:extLst>
      <p:ext uri="{BB962C8B-B14F-4D97-AF65-F5344CB8AC3E}">
        <p14:creationId xmlns:p14="http://schemas.microsoft.com/office/powerpoint/2010/main" val="8255565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1E146-0C74-6BF0-9264-B109D0200779}"/>
              </a:ext>
            </a:extLst>
          </p:cNvPr>
          <p:cNvSpPr>
            <a:spLocks noGrp="1"/>
          </p:cNvSpPr>
          <p:nvPr>
            <p:ph type="title"/>
          </p:nvPr>
        </p:nvSpPr>
        <p:spPr>
          <a:xfrm>
            <a:off x="628650" y="365125"/>
            <a:ext cx="8134350" cy="1325563"/>
          </a:xfrm>
        </p:spPr>
        <p:txBody>
          <a:bodyPr/>
          <a:lstStyle/>
          <a:p>
            <a:r>
              <a:rPr lang="en-GB" dirty="0">
                <a:latin typeface="Arial" panose="020B0604020202020204" pitchFamily="34" charset="0"/>
                <a:cs typeface="Arial" panose="020B0604020202020204" pitchFamily="34" charset="0"/>
              </a:rPr>
              <a:t>AI – use of Artificial Intelligence</a:t>
            </a:r>
          </a:p>
        </p:txBody>
      </p:sp>
      <p:sp>
        <p:nvSpPr>
          <p:cNvPr id="3" name="Content Placeholder 2">
            <a:extLst>
              <a:ext uri="{FF2B5EF4-FFF2-40B4-BE49-F238E27FC236}">
                <a16:creationId xmlns:a16="http://schemas.microsoft.com/office/drawing/2014/main" id="{B582FAEE-E9C6-21BB-A6B1-219738156D4E}"/>
              </a:ext>
            </a:extLst>
          </p:cNvPr>
          <p:cNvSpPr>
            <a:spLocks noGrp="1"/>
          </p:cNvSpPr>
          <p:nvPr>
            <p:ph idx="1"/>
          </p:nvPr>
        </p:nvSpPr>
        <p:spPr/>
        <p:txBody>
          <a:bodyPr>
            <a:normAutofit fontScale="92500" lnSpcReduction="20000"/>
          </a:bodyPr>
          <a:lstStyle/>
          <a:p>
            <a:r>
              <a:rPr lang="en-GB" sz="4300" dirty="0">
                <a:effectLst/>
                <a:latin typeface="Arial" panose="020B0604020202020204" pitchFamily="34" charset="0"/>
                <a:ea typeface="Times New Roman" panose="02020603050405020304" pitchFamily="18" charset="0"/>
                <a:cs typeface="Arial" panose="020B0604020202020204" pitchFamily="34" charset="0"/>
              </a:rPr>
              <a:t>STRUCTURE - </a:t>
            </a:r>
          </a:p>
          <a:p>
            <a:endParaRPr lang="en-GB" sz="4000" dirty="0">
              <a:latin typeface="Arial" panose="020B0604020202020204" pitchFamily="34" charset="0"/>
              <a:cs typeface="Arial" panose="020B0604020202020204" pitchFamily="34" charset="0"/>
            </a:endParaRPr>
          </a:p>
          <a:p>
            <a:r>
              <a:rPr lang="en-GB" sz="4000" dirty="0">
                <a:latin typeface="Arial" panose="020B0604020202020204" pitchFamily="34" charset="0"/>
                <a:cs typeface="Arial" panose="020B0604020202020204" pitchFamily="34" charset="0"/>
              </a:rPr>
              <a:t>You can use Generative AI to find suitable headings to help organise the content of your work.</a:t>
            </a:r>
          </a:p>
          <a:p>
            <a:r>
              <a:rPr lang="en-GB" sz="4000" dirty="0">
                <a:latin typeface="Arial" panose="020B0604020202020204" pitchFamily="34" charset="0"/>
                <a:cs typeface="Arial" panose="020B0604020202020204" pitchFamily="34" charset="0"/>
              </a:rPr>
              <a:t>You should not ask Generative AI to help structure paragraph order.</a:t>
            </a:r>
          </a:p>
        </p:txBody>
      </p:sp>
    </p:spTree>
    <p:extLst>
      <p:ext uri="{BB962C8B-B14F-4D97-AF65-F5344CB8AC3E}">
        <p14:creationId xmlns:p14="http://schemas.microsoft.com/office/powerpoint/2010/main" val="27298158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1E146-0C74-6BF0-9264-B109D0200779}"/>
              </a:ext>
            </a:extLst>
          </p:cNvPr>
          <p:cNvSpPr>
            <a:spLocks noGrp="1"/>
          </p:cNvSpPr>
          <p:nvPr>
            <p:ph type="title"/>
          </p:nvPr>
        </p:nvSpPr>
        <p:spPr>
          <a:xfrm>
            <a:off x="628650" y="365125"/>
            <a:ext cx="8134350" cy="1325563"/>
          </a:xfrm>
        </p:spPr>
        <p:txBody>
          <a:bodyPr/>
          <a:lstStyle/>
          <a:p>
            <a:r>
              <a:rPr lang="en-GB" dirty="0">
                <a:latin typeface="Arial" panose="020B0604020202020204" pitchFamily="34" charset="0"/>
                <a:cs typeface="Arial" panose="020B0604020202020204" pitchFamily="34" charset="0"/>
              </a:rPr>
              <a:t>AI – use of Artificial Intelligence</a:t>
            </a:r>
          </a:p>
        </p:txBody>
      </p:sp>
      <p:sp>
        <p:nvSpPr>
          <p:cNvPr id="3" name="Content Placeholder 2">
            <a:extLst>
              <a:ext uri="{FF2B5EF4-FFF2-40B4-BE49-F238E27FC236}">
                <a16:creationId xmlns:a16="http://schemas.microsoft.com/office/drawing/2014/main" id="{B582FAEE-E9C6-21BB-A6B1-219738156D4E}"/>
              </a:ext>
            </a:extLst>
          </p:cNvPr>
          <p:cNvSpPr>
            <a:spLocks noGrp="1"/>
          </p:cNvSpPr>
          <p:nvPr>
            <p:ph idx="1"/>
          </p:nvPr>
        </p:nvSpPr>
        <p:spPr/>
        <p:txBody>
          <a:bodyPr>
            <a:normAutofit lnSpcReduction="10000"/>
          </a:bodyPr>
          <a:lstStyle/>
          <a:p>
            <a:r>
              <a:rPr lang="en-GB" sz="4300" dirty="0">
                <a:effectLst/>
                <a:latin typeface="Arial" panose="020B0604020202020204" pitchFamily="34" charset="0"/>
                <a:ea typeface="Times New Roman" panose="02020603050405020304" pitchFamily="18" charset="0"/>
              </a:rPr>
              <a:t>PROOFREADING - </a:t>
            </a:r>
          </a:p>
          <a:p>
            <a:endParaRPr lang="en-GB" sz="4000" dirty="0">
              <a:latin typeface="Arial" panose="020B0604020202020204" pitchFamily="34" charset="0"/>
            </a:endParaRPr>
          </a:p>
          <a:p>
            <a:r>
              <a:rPr lang="en-GB" sz="4000" dirty="0"/>
              <a:t>You can ask Generative AI to help proofread your work.</a:t>
            </a:r>
          </a:p>
          <a:p>
            <a:r>
              <a:rPr lang="en-GB" sz="4000" dirty="0"/>
              <a:t>Do not use any wording suggested by Generative AI (this is plagiarism).</a:t>
            </a:r>
          </a:p>
        </p:txBody>
      </p:sp>
    </p:spTree>
    <p:extLst>
      <p:ext uri="{BB962C8B-B14F-4D97-AF65-F5344CB8AC3E}">
        <p14:creationId xmlns:p14="http://schemas.microsoft.com/office/powerpoint/2010/main" val="19135782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1E146-0C74-6BF0-9264-B109D0200779}"/>
              </a:ext>
            </a:extLst>
          </p:cNvPr>
          <p:cNvSpPr>
            <a:spLocks noGrp="1"/>
          </p:cNvSpPr>
          <p:nvPr>
            <p:ph type="title"/>
          </p:nvPr>
        </p:nvSpPr>
        <p:spPr>
          <a:xfrm>
            <a:off x="628650" y="365125"/>
            <a:ext cx="8134350" cy="1325563"/>
          </a:xfrm>
        </p:spPr>
        <p:txBody>
          <a:bodyPr/>
          <a:lstStyle/>
          <a:p>
            <a:r>
              <a:rPr lang="en-GB" dirty="0">
                <a:latin typeface="Arial" panose="020B0604020202020204" pitchFamily="34" charset="0"/>
                <a:cs typeface="Arial" panose="020B0604020202020204" pitchFamily="34" charset="0"/>
              </a:rPr>
              <a:t>AI – use of Artificial Intelligence</a:t>
            </a:r>
          </a:p>
        </p:txBody>
      </p:sp>
      <p:sp>
        <p:nvSpPr>
          <p:cNvPr id="3" name="Content Placeholder 2">
            <a:extLst>
              <a:ext uri="{FF2B5EF4-FFF2-40B4-BE49-F238E27FC236}">
                <a16:creationId xmlns:a16="http://schemas.microsoft.com/office/drawing/2014/main" id="{B582FAEE-E9C6-21BB-A6B1-219738156D4E}"/>
              </a:ext>
            </a:extLst>
          </p:cNvPr>
          <p:cNvSpPr>
            <a:spLocks noGrp="1"/>
          </p:cNvSpPr>
          <p:nvPr>
            <p:ph idx="1"/>
          </p:nvPr>
        </p:nvSpPr>
        <p:spPr/>
        <p:txBody>
          <a:bodyPr>
            <a:normAutofit/>
          </a:bodyPr>
          <a:lstStyle/>
          <a:p>
            <a:r>
              <a:rPr lang="en-GB" sz="4300" dirty="0">
                <a:effectLst/>
                <a:latin typeface="Arial" panose="020B0604020202020204" pitchFamily="34" charset="0"/>
                <a:ea typeface="Times New Roman" panose="02020603050405020304" pitchFamily="18" charset="0"/>
              </a:rPr>
              <a:t>CREATIVE - </a:t>
            </a:r>
          </a:p>
          <a:p>
            <a:endParaRPr lang="en-GB" sz="4000" dirty="0">
              <a:latin typeface="Arial" panose="020B0604020202020204" pitchFamily="34" charset="0"/>
            </a:endParaRPr>
          </a:p>
          <a:p>
            <a:r>
              <a:rPr lang="en-GB" sz="4000" dirty="0"/>
              <a:t>You can use Generative AI to find a template for your poster.</a:t>
            </a:r>
          </a:p>
        </p:txBody>
      </p:sp>
    </p:spTree>
    <p:extLst>
      <p:ext uri="{BB962C8B-B14F-4D97-AF65-F5344CB8AC3E}">
        <p14:creationId xmlns:p14="http://schemas.microsoft.com/office/powerpoint/2010/main" val="9551519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92B93-4116-41EF-86D7-5638FB1B9D49}"/>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Mark allocation</a:t>
            </a:r>
          </a:p>
        </p:txBody>
      </p:sp>
      <p:sp>
        <p:nvSpPr>
          <p:cNvPr id="4" name="Content Placeholder 3">
            <a:extLst>
              <a:ext uri="{FF2B5EF4-FFF2-40B4-BE49-F238E27FC236}">
                <a16:creationId xmlns:a16="http://schemas.microsoft.com/office/drawing/2014/main" id="{E8722D99-3D30-440B-9B97-9C34A6548870}"/>
              </a:ext>
            </a:extLst>
          </p:cNvPr>
          <p:cNvSpPr>
            <a:spLocks noGrp="1"/>
          </p:cNvSpPr>
          <p:nvPr>
            <p:ph sz="half" idx="2"/>
          </p:nvPr>
        </p:nvSpPr>
        <p:spPr>
          <a:xfrm>
            <a:off x="628650" y="2147777"/>
            <a:ext cx="7886700" cy="3487710"/>
          </a:xfrm>
        </p:spPr>
        <p:txBody>
          <a:bodyPr/>
          <a:lstStyle/>
          <a:p>
            <a:r>
              <a:rPr lang="en-GB" dirty="0">
                <a:latin typeface="Arial" panose="020B0604020202020204" pitchFamily="34" charset="0"/>
                <a:cs typeface="Arial" panose="020B0604020202020204" pitchFamily="34" charset="0"/>
              </a:rPr>
              <a:t>Individual mark /80</a:t>
            </a:r>
          </a:p>
          <a:p>
            <a:r>
              <a:rPr lang="en-GB" dirty="0">
                <a:latin typeface="Arial" panose="020B0604020202020204" pitchFamily="34" charset="0"/>
                <a:cs typeface="Arial" panose="020B0604020202020204" pitchFamily="34" charset="0"/>
              </a:rPr>
              <a:t>Group mark /20</a:t>
            </a:r>
          </a:p>
          <a:p>
            <a:r>
              <a:rPr lang="en-GB" dirty="0">
                <a:latin typeface="Arial" panose="020B0604020202020204" pitchFamily="34" charset="0"/>
                <a:cs typeface="Arial" panose="020B0604020202020204" pitchFamily="34" charset="0"/>
              </a:rPr>
              <a:t>= 100%</a:t>
            </a:r>
          </a:p>
        </p:txBody>
      </p:sp>
    </p:spTree>
    <p:extLst>
      <p:ext uri="{BB962C8B-B14F-4D97-AF65-F5344CB8AC3E}">
        <p14:creationId xmlns:p14="http://schemas.microsoft.com/office/powerpoint/2010/main" val="16206219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9843"/>
            <a:ext cx="7886700" cy="824460"/>
          </a:xfrm>
        </p:spPr>
        <p:txBody>
          <a:bodyPr>
            <a:noAutofit/>
          </a:bodyPr>
          <a:lstStyle/>
          <a:p>
            <a:pPr algn="ctr"/>
            <a:r>
              <a:rPr lang="en-GB" sz="4000" dirty="0">
                <a:latin typeface="Arial" panose="020B0604020202020204" pitchFamily="34" charset="0"/>
                <a:cs typeface="Arial" panose="020B0604020202020204" pitchFamily="34" charset="0"/>
              </a:rPr>
              <a:t>Marking criterion 1 – 10 marks</a:t>
            </a:r>
          </a:p>
        </p:txBody>
      </p:sp>
      <p:sp>
        <p:nvSpPr>
          <p:cNvPr id="4" name="Content Placeholder 3"/>
          <p:cNvSpPr>
            <a:spLocks noGrp="1"/>
          </p:cNvSpPr>
          <p:nvPr>
            <p:ph sz="half" idx="2"/>
          </p:nvPr>
        </p:nvSpPr>
        <p:spPr>
          <a:xfrm>
            <a:off x="628650" y="1472540"/>
            <a:ext cx="8127970" cy="3950798"/>
          </a:xfrm>
        </p:spPr>
        <p:txBody>
          <a:bodyPr>
            <a:normAutofit/>
          </a:bodyPr>
          <a:lstStyle/>
          <a:p>
            <a:pPr marL="0" indent="0">
              <a:buNone/>
            </a:pPr>
            <a:r>
              <a:rPr lang="en-GB" b="1" dirty="0">
                <a:latin typeface="Arial" panose="020B0604020202020204" pitchFamily="34" charset="0"/>
                <a:cs typeface="Arial" panose="020B0604020202020204" pitchFamily="34" charset="0"/>
              </a:rPr>
              <a:t>Evidence of research, referencing and reference list:</a:t>
            </a:r>
          </a:p>
          <a:p>
            <a:r>
              <a:rPr lang="en-GB" dirty="0">
                <a:latin typeface="Arial" panose="020B0604020202020204" pitchFamily="34" charset="0"/>
                <a:cs typeface="Arial" panose="020B0604020202020204" pitchFamily="34" charset="0"/>
              </a:rPr>
              <a:t>Correct and consistent referencing on the poster;</a:t>
            </a:r>
          </a:p>
          <a:p>
            <a:r>
              <a:rPr lang="en-GB" dirty="0">
                <a:latin typeface="Arial" panose="020B0604020202020204" pitchFamily="34" charset="0"/>
                <a:cs typeface="Arial" panose="020B0604020202020204" pitchFamily="34" charset="0"/>
              </a:rPr>
              <a:t>Clear verbal referencing;</a:t>
            </a:r>
          </a:p>
          <a:p>
            <a:r>
              <a:rPr lang="en-GB" dirty="0">
                <a:latin typeface="Arial" panose="020B0604020202020204" pitchFamily="34" charset="0"/>
                <a:cs typeface="Arial" panose="020B0604020202020204" pitchFamily="34" charset="0"/>
              </a:rPr>
              <a:t>Correctly formatted reference list;</a:t>
            </a:r>
          </a:p>
          <a:p>
            <a:r>
              <a:rPr lang="en-GB" dirty="0">
                <a:latin typeface="Arial" panose="020B0604020202020204" pitchFamily="34" charset="0"/>
                <a:cs typeface="Arial" panose="020B0604020202020204" pitchFamily="34" charset="0"/>
              </a:rPr>
              <a:t>Approximately 30 sources;</a:t>
            </a:r>
          </a:p>
          <a:p>
            <a:r>
              <a:rPr lang="en-GB" dirty="0">
                <a:latin typeface="Arial" panose="020B0604020202020204" pitchFamily="34" charset="0"/>
                <a:cs typeface="Arial" panose="020B0604020202020204" pitchFamily="34" charset="0"/>
              </a:rPr>
              <a:t>Wide use of journal articles.</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11187110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9843"/>
            <a:ext cx="7886700" cy="824460"/>
          </a:xfrm>
        </p:spPr>
        <p:txBody>
          <a:bodyPr>
            <a:noAutofit/>
          </a:bodyPr>
          <a:lstStyle/>
          <a:p>
            <a:pPr algn="ctr"/>
            <a:r>
              <a:rPr lang="en-GB" sz="4000" dirty="0">
                <a:latin typeface="Arial" panose="020B0604020202020204" pitchFamily="34" charset="0"/>
                <a:cs typeface="Arial" panose="020B0604020202020204" pitchFamily="34" charset="0"/>
              </a:rPr>
              <a:t>Marking criterion 2 – 10 marks</a:t>
            </a:r>
          </a:p>
        </p:txBody>
      </p:sp>
      <p:sp>
        <p:nvSpPr>
          <p:cNvPr id="4" name="Content Placeholder 3"/>
          <p:cNvSpPr>
            <a:spLocks noGrp="1"/>
          </p:cNvSpPr>
          <p:nvPr>
            <p:ph sz="half" idx="2"/>
          </p:nvPr>
        </p:nvSpPr>
        <p:spPr>
          <a:xfrm>
            <a:off x="233916" y="1389413"/>
            <a:ext cx="8522704" cy="4403612"/>
          </a:xfrm>
        </p:spPr>
        <p:txBody>
          <a:bodyPr>
            <a:normAutofit/>
          </a:bodyPr>
          <a:lstStyle/>
          <a:p>
            <a:pPr marL="0" indent="0">
              <a:buNone/>
            </a:pPr>
            <a:r>
              <a:rPr lang="en-GB" b="1" dirty="0">
                <a:latin typeface="Arial" panose="020B0604020202020204" pitchFamily="34" charset="0"/>
                <a:cs typeface="Arial" panose="020B0604020202020204" pitchFamily="34" charset="0"/>
              </a:rPr>
              <a:t>Ability to demonstrate in-depth knowledge of an appropriate support strategy for your chosen ALN</a:t>
            </a:r>
          </a:p>
          <a:p>
            <a:r>
              <a:rPr lang="en-GB" dirty="0">
                <a:latin typeface="Arial" panose="020B0604020202020204" pitchFamily="34" charset="0"/>
                <a:cs typeface="Arial" panose="020B0604020202020204" pitchFamily="34" charset="0"/>
              </a:rPr>
              <a:t>In-depth explanation of your chosen strategy;</a:t>
            </a:r>
          </a:p>
          <a:p>
            <a:r>
              <a:rPr lang="en-GB" dirty="0">
                <a:latin typeface="Arial" panose="020B0604020202020204" pitchFamily="34" charset="0"/>
                <a:cs typeface="Arial" panose="020B0604020202020204" pitchFamily="34" charset="0"/>
              </a:rPr>
              <a:t>In what way does the strategy support your chosen ALN?</a:t>
            </a:r>
          </a:p>
          <a:p>
            <a:r>
              <a:rPr lang="en-GB" dirty="0">
                <a:latin typeface="Arial" panose="020B0604020202020204" pitchFamily="34" charset="0"/>
                <a:cs typeface="Arial" panose="020B0604020202020204" pitchFamily="34" charset="0"/>
              </a:rPr>
              <a:t>Benefits?   Issues?    Challenges?</a:t>
            </a:r>
          </a:p>
          <a:p>
            <a:r>
              <a:rPr lang="en-GB" dirty="0">
                <a:latin typeface="Arial" panose="020B0604020202020204" pitchFamily="34" charset="0"/>
                <a:cs typeface="Arial" panose="020B0604020202020204" pitchFamily="34" charset="0"/>
              </a:rPr>
              <a:t>Compare and contrast practice/research findings;</a:t>
            </a:r>
          </a:p>
          <a:p>
            <a:pPr marL="0" indent="0">
              <a:buNone/>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35194392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9843"/>
            <a:ext cx="7886700" cy="824460"/>
          </a:xfrm>
        </p:spPr>
        <p:txBody>
          <a:bodyPr>
            <a:noAutofit/>
          </a:bodyPr>
          <a:lstStyle/>
          <a:p>
            <a:pPr algn="ctr"/>
            <a:r>
              <a:rPr lang="en-GB" sz="4000" dirty="0">
                <a:latin typeface="Arial" panose="020B0604020202020204" pitchFamily="34" charset="0"/>
                <a:cs typeface="Arial" panose="020B0604020202020204" pitchFamily="34" charset="0"/>
              </a:rPr>
              <a:t>Marking criterion 2 – 10 marks</a:t>
            </a:r>
          </a:p>
        </p:txBody>
      </p:sp>
      <p:sp>
        <p:nvSpPr>
          <p:cNvPr id="4" name="Content Placeholder 3"/>
          <p:cNvSpPr>
            <a:spLocks noGrp="1"/>
          </p:cNvSpPr>
          <p:nvPr>
            <p:ph sz="half" idx="2"/>
          </p:nvPr>
        </p:nvSpPr>
        <p:spPr>
          <a:xfrm>
            <a:off x="734976" y="1467293"/>
            <a:ext cx="7515889" cy="4325732"/>
          </a:xfrm>
        </p:spPr>
        <p:txBody>
          <a:bodyPr>
            <a:normAutofit/>
          </a:bodyPr>
          <a:lstStyle/>
          <a:p>
            <a:pPr marL="0" indent="0">
              <a:buNone/>
            </a:pPr>
            <a:r>
              <a:rPr lang="en-GB" b="1" dirty="0">
                <a:latin typeface="Arial" panose="020B0604020202020204" pitchFamily="34" charset="0"/>
                <a:cs typeface="Arial" panose="020B0604020202020204" pitchFamily="34" charset="0"/>
              </a:rPr>
              <a:t>Ability to demonstrate in-depth knowledge of an appropriate support strategy for your chosen ALN</a:t>
            </a:r>
          </a:p>
          <a:p>
            <a:r>
              <a:rPr lang="en-GB" dirty="0">
                <a:latin typeface="Arial" panose="020B0604020202020204" pitchFamily="34" charset="0"/>
                <a:cs typeface="Arial" panose="020B0604020202020204" pitchFamily="34" charset="0"/>
              </a:rPr>
              <a:t>Consistent use of ‘However…’;</a:t>
            </a:r>
          </a:p>
          <a:p>
            <a:r>
              <a:rPr lang="en-GB" dirty="0">
                <a:latin typeface="Arial" panose="020B0604020202020204" pitchFamily="34" charset="0"/>
                <a:cs typeface="Arial" panose="020B0604020202020204" pitchFamily="34" charset="0"/>
              </a:rPr>
              <a:t>Discuss why perspectives/findings are different;</a:t>
            </a:r>
          </a:p>
          <a:p>
            <a:r>
              <a:rPr lang="en-GB" dirty="0">
                <a:latin typeface="Arial" panose="020B0604020202020204" pitchFamily="34" charset="0"/>
                <a:cs typeface="Arial" panose="020B0604020202020204" pitchFamily="34" charset="0"/>
              </a:rPr>
              <a:t>Support with references.</a:t>
            </a:r>
          </a:p>
          <a:p>
            <a:pPr marL="0" indent="0">
              <a:buNone/>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30219553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9843"/>
            <a:ext cx="7886700" cy="824460"/>
          </a:xfrm>
        </p:spPr>
        <p:txBody>
          <a:bodyPr>
            <a:noAutofit/>
          </a:bodyPr>
          <a:lstStyle/>
          <a:p>
            <a:pPr algn="ctr"/>
            <a:r>
              <a:rPr lang="en-GB" sz="4000" dirty="0">
                <a:latin typeface="Arial" panose="020B0604020202020204" pitchFamily="34" charset="0"/>
                <a:cs typeface="Arial" panose="020B0604020202020204" pitchFamily="34" charset="0"/>
              </a:rPr>
              <a:t>Marking criterion 3 – 40 marks</a:t>
            </a:r>
          </a:p>
        </p:txBody>
      </p:sp>
      <p:sp>
        <p:nvSpPr>
          <p:cNvPr id="4" name="Content Placeholder 3"/>
          <p:cNvSpPr>
            <a:spLocks noGrp="1"/>
          </p:cNvSpPr>
          <p:nvPr>
            <p:ph sz="half" idx="2"/>
          </p:nvPr>
        </p:nvSpPr>
        <p:spPr>
          <a:xfrm>
            <a:off x="446567" y="1199213"/>
            <a:ext cx="8553289" cy="4417816"/>
          </a:xfrm>
        </p:spPr>
        <p:txBody>
          <a:bodyPr>
            <a:normAutofit fontScale="70000" lnSpcReduction="20000"/>
          </a:bodyPr>
          <a:lstStyle/>
          <a:p>
            <a:pPr marL="0" indent="0">
              <a:buNone/>
            </a:pPr>
            <a:r>
              <a:rPr lang="en-GB" sz="5600" b="1" dirty="0">
                <a:latin typeface="Arial" panose="020B0604020202020204" pitchFamily="34" charset="0"/>
                <a:cs typeface="Arial" panose="020B0604020202020204" pitchFamily="34" charset="0"/>
              </a:rPr>
              <a:t>In relation to your chosen ALN:</a:t>
            </a:r>
          </a:p>
          <a:p>
            <a:pPr marL="514350" indent="-514350">
              <a:buAutoNum type="alphaLcParenR"/>
            </a:pPr>
            <a:r>
              <a:rPr lang="en-GB" sz="5600" b="1" dirty="0">
                <a:latin typeface="Arial" panose="020B0604020202020204" pitchFamily="34" charset="0"/>
                <a:cs typeface="Arial" panose="020B0604020202020204" pitchFamily="34" charset="0"/>
              </a:rPr>
              <a:t>Ability to critically evaluate the process of identification and diagnosis /20</a:t>
            </a:r>
          </a:p>
          <a:p>
            <a:r>
              <a:rPr lang="en-GB" sz="5600" dirty="0">
                <a:latin typeface="Arial" panose="020B0604020202020204" pitchFamily="34" charset="0"/>
                <a:cs typeface="Arial" panose="020B0604020202020204" pitchFamily="34" charset="0"/>
              </a:rPr>
              <a:t>Practitioners/Parents’ awareness of your chosen ALN;</a:t>
            </a:r>
          </a:p>
          <a:p>
            <a:r>
              <a:rPr lang="en-GB" sz="5600" dirty="0">
                <a:latin typeface="Arial" panose="020B0604020202020204" pitchFamily="34" charset="0"/>
                <a:cs typeface="Arial" panose="020B0604020202020204" pitchFamily="34" charset="0"/>
              </a:rPr>
              <a:t>Consider the process of getting a diagnosis;</a:t>
            </a:r>
          </a:p>
          <a:p>
            <a:r>
              <a:rPr lang="en-GB" sz="5600" dirty="0">
                <a:latin typeface="Arial" panose="020B0604020202020204" pitchFamily="34" charset="0"/>
                <a:cs typeface="Arial" panose="020B0604020202020204" pitchFamily="34" charset="0"/>
              </a:rPr>
              <a:t>Benefits?   Issues?   Challenges?</a:t>
            </a:r>
            <a:endParaRPr lang="en-GB" sz="5600" b="1" dirty="0">
              <a:latin typeface="Arial" panose="020B0604020202020204" pitchFamily="34" charset="0"/>
              <a:cs typeface="Arial" panose="020B0604020202020204" pitchFamily="34" charset="0"/>
            </a:endParaRPr>
          </a:p>
          <a:p>
            <a:pPr marL="0" indent="0">
              <a:buNone/>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39964814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9843"/>
            <a:ext cx="7886700" cy="824460"/>
          </a:xfrm>
        </p:spPr>
        <p:txBody>
          <a:bodyPr>
            <a:noAutofit/>
          </a:bodyPr>
          <a:lstStyle/>
          <a:p>
            <a:pPr algn="ctr"/>
            <a:r>
              <a:rPr lang="en-GB" sz="4000" dirty="0">
                <a:latin typeface="Arial" panose="020B0604020202020204" pitchFamily="34" charset="0"/>
                <a:cs typeface="Arial" panose="020B0604020202020204" pitchFamily="34" charset="0"/>
              </a:rPr>
              <a:t>Marking criterion 3 – 40 marks</a:t>
            </a:r>
          </a:p>
        </p:txBody>
      </p:sp>
      <p:sp>
        <p:nvSpPr>
          <p:cNvPr id="4" name="Content Placeholder 3"/>
          <p:cNvSpPr>
            <a:spLocks noGrp="1"/>
          </p:cNvSpPr>
          <p:nvPr>
            <p:ph sz="half" idx="2"/>
          </p:nvPr>
        </p:nvSpPr>
        <p:spPr>
          <a:xfrm>
            <a:off x="297713" y="1389413"/>
            <a:ext cx="8702144" cy="4227616"/>
          </a:xfrm>
        </p:spPr>
        <p:txBody>
          <a:bodyPr>
            <a:normAutofit fontScale="55000" lnSpcReduction="20000"/>
          </a:bodyPr>
          <a:lstStyle/>
          <a:p>
            <a:pPr marL="0" indent="0">
              <a:buNone/>
            </a:pPr>
            <a:r>
              <a:rPr lang="en-GB" sz="8000" b="1" dirty="0">
                <a:latin typeface="Arial" panose="020B0604020202020204" pitchFamily="34" charset="0"/>
                <a:cs typeface="Arial" panose="020B0604020202020204" pitchFamily="34" charset="0"/>
              </a:rPr>
              <a:t>In relation to your chosen ALN:</a:t>
            </a:r>
          </a:p>
          <a:p>
            <a:pPr marL="0" indent="0">
              <a:buNone/>
            </a:pPr>
            <a:r>
              <a:rPr lang="en-GB" sz="8000" b="1" dirty="0">
                <a:latin typeface="Arial" panose="020B0604020202020204" pitchFamily="34" charset="0"/>
                <a:cs typeface="Arial" panose="020B0604020202020204" pitchFamily="34" charset="0"/>
              </a:rPr>
              <a:t>b) Ability to analyse the impact of barriers /20</a:t>
            </a:r>
          </a:p>
          <a:p>
            <a:r>
              <a:rPr lang="en-GB" sz="8000" dirty="0">
                <a:latin typeface="Arial" panose="020B0604020202020204" pitchFamily="34" charset="0"/>
                <a:cs typeface="Arial" panose="020B0604020202020204" pitchFamily="34" charset="0"/>
              </a:rPr>
              <a:t>Choose ONE or TWO barriers;</a:t>
            </a:r>
          </a:p>
          <a:p>
            <a:r>
              <a:rPr lang="en-GB" sz="8000" dirty="0">
                <a:latin typeface="Arial" panose="020B0604020202020204" pitchFamily="34" charset="0"/>
                <a:cs typeface="Arial" panose="020B0604020202020204" pitchFamily="34" charset="0"/>
              </a:rPr>
              <a:t>Possible impact on children?</a:t>
            </a:r>
          </a:p>
          <a:p>
            <a:r>
              <a:rPr lang="en-GB" sz="8000" dirty="0">
                <a:latin typeface="Arial" panose="020B0604020202020204" pitchFamily="34" charset="0"/>
                <a:cs typeface="Arial" panose="020B0604020202020204" pitchFamily="34" charset="0"/>
              </a:rPr>
              <a:t>Compare and contrast practice/research findings;</a:t>
            </a:r>
          </a:p>
          <a:p>
            <a:pPr marL="0" indent="0">
              <a:buNone/>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118924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9843"/>
            <a:ext cx="7886700" cy="824460"/>
          </a:xfrm>
        </p:spPr>
        <p:txBody>
          <a:bodyPr>
            <a:noAutofit/>
          </a:bodyPr>
          <a:lstStyle/>
          <a:p>
            <a:pPr algn="ctr"/>
            <a:r>
              <a:rPr lang="en-GB" sz="4000" dirty="0">
                <a:latin typeface="Arial" panose="020B0604020202020204" pitchFamily="34" charset="0"/>
                <a:cs typeface="Arial" panose="020B0604020202020204" pitchFamily="34" charset="0"/>
              </a:rPr>
              <a:t>Marking criterion 3 – 40 marks</a:t>
            </a:r>
          </a:p>
        </p:txBody>
      </p:sp>
      <p:sp>
        <p:nvSpPr>
          <p:cNvPr id="4" name="Content Placeholder 3"/>
          <p:cNvSpPr>
            <a:spLocks noGrp="1"/>
          </p:cNvSpPr>
          <p:nvPr>
            <p:ph sz="half" idx="2"/>
          </p:nvPr>
        </p:nvSpPr>
        <p:spPr>
          <a:xfrm>
            <a:off x="340243" y="1389413"/>
            <a:ext cx="8659614" cy="4227616"/>
          </a:xfrm>
        </p:spPr>
        <p:txBody>
          <a:bodyPr>
            <a:normAutofit fontScale="47500" lnSpcReduction="20000"/>
          </a:bodyPr>
          <a:lstStyle/>
          <a:p>
            <a:pPr marL="0" indent="0">
              <a:buNone/>
            </a:pPr>
            <a:r>
              <a:rPr lang="en-GB" sz="8000" b="1" dirty="0">
                <a:latin typeface="Arial" panose="020B0604020202020204" pitchFamily="34" charset="0"/>
                <a:cs typeface="Arial" panose="020B0604020202020204" pitchFamily="34" charset="0"/>
              </a:rPr>
              <a:t>In relation to your chosen ALN:</a:t>
            </a:r>
          </a:p>
          <a:p>
            <a:pPr marL="0" indent="0">
              <a:buNone/>
            </a:pPr>
            <a:r>
              <a:rPr lang="en-GB" sz="8000" b="1" dirty="0">
                <a:latin typeface="Arial" panose="020B0604020202020204" pitchFamily="34" charset="0"/>
                <a:cs typeface="Arial" panose="020B0604020202020204" pitchFamily="34" charset="0"/>
              </a:rPr>
              <a:t>b) Ability to analyse the impact of barriers /20</a:t>
            </a:r>
          </a:p>
          <a:p>
            <a:r>
              <a:rPr lang="en-GB" sz="8000" dirty="0">
                <a:latin typeface="Arial" panose="020B0604020202020204" pitchFamily="34" charset="0"/>
                <a:cs typeface="Arial" panose="020B0604020202020204" pitchFamily="34" charset="0"/>
              </a:rPr>
              <a:t>Consistent use of ‘However…’;</a:t>
            </a:r>
          </a:p>
          <a:p>
            <a:r>
              <a:rPr lang="en-GB" sz="8000" dirty="0">
                <a:latin typeface="Arial" panose="020B0604020202020204" pitchFamily="34" charset="0"/>
                <a:cs typeface="Arial" panose="020B0604020202020204" pitchFamily="34" charset="0"/>
              </a:rPr>
              <a:t>Discuss why perspectives/findings are different for several sentences;</a:t>
            </a:r>
          </a:p>
          <a:p>
            <a:r>
              <a:rPr lang="en-GB" sz="8000" dirty="0">
                <a:latin typeface="Arial" panose="020B0604020202020204" pitchFamily="34" charset="0"/>
                <a:cs typeface="Arial" panose="020B0604020202020204" pitchFamily="34" charset="0"/>
              </a:rPr>
              <a:t>Support with references.</a:t>
            </a:r>
          </a:p>
          <a:p>
            <a:pPr marL="0" indent="0">
              <a:buNone/>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27390965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9843"/>
            <a:ext cx="7886700" cy="824460"/>
          </a:xfrm>
        </p:spPr>
        <p:txBody>
          <a:bodyPr>
            <a:noAutofit/>
          </a:bodyPr>
          <a:lstStyle/>
          <a:p>
            <a:pPr algn="ctr"/>
            <a:r>
              <a:rPr lang="en-GB" sz="4000" dirty="0">
                <a:latin typeface="Arial" panose="020B0604020202020204" pitchFamily="34" charset="0"/>
                <a:cs typeface="Arial" panose="020B0604020202020204" pitchFamily="34" charset="0"/>
              </a:rPr>
              <a:t>Marking criterion 4 – 10 marks</a:t>
            </a:r>
          </a:p>
        </p:txBody>
      </p:sp>
      <p:sp>
        <p:nvSpPr>
          <p:cNvPr id="4" name="Content Placeholder 3"/>
          <p:cNvSpPr>
            <a:spLocks noGrp="1"/>
          </p:cNvSpPr>
          <p:nvPr>
            <p:ph sz="half" idx="2"/>
          </p:nvPr>
        </p:nvSpPr>
        <p:spPr>
          <a:xfrm>
            <a:off x="318977" y="1199212"/>
            <a:ext cx="8633381" cy="4381531"/>
          </a:xfrm>
        </p:spPr>
        <p:txBody>
          <a:bodyPr>
            <a:normAutofit/>
          </a:bodyPr>
          <a:lstStyle/>
          <a:p>
            <a:pPr marL="0" indent="0">
              <a:buNone/>
            </a:pPr>
            <a:r>
              <a:rPr lang="en-GB" sz="2400" b="1" dirty="0">
                <a:latin typeface="Arial" panose="020B0604020202020204" pitchFamily="34" charset="0"/>
                <a:cs typeface="Arial" panose="020B0604020202020204" pitchFamily="34" charset="0"/>
              </a:rPr>
              <a:t>Ability to create and present an academic poster </a:t>
            </a:r>
          </a:p>
          <a:p>
            <a:r>
              <a:rPr lang="en-GB" sz="2400" dirty="0">
                <a:latin typeface="Arial" panose="020B0604020202020204" pitchFamily="34" charset="0"/>
                <a:cs typeface="Arial" panose="020B0604020202020204" pitchFamily="34" charset="0"/>
              </a:rPr>
              <a:t>Appropriate balance between paragraphs and bullet points;</a:t>
            </a:r>
          </a:p>
          <a:p>
            <a:r>
              <a:rPr lang="en-GB" sz="2400" dirty="0">
                <a:latin typeface="Arial" panose="020B0604020202020204" pitchFamily="34" charset="0"/>
                <a:cs typeface="Arial" panose="020B0604020202020204" pitchFamily="34" charset="0"/>
              </a:rPr>
              <a:t>Appropriate choice of images (no cartoons);</a:t>
            </a:r>
          </a:p>
          <a:p>
            <a:r>
              <a:rPr lang="en-GB" sz="2400" dirty="0">
                <a:latin typeface="Arial" panose="020B0604020202020204" pitchFamily="34" charset="0"/>
                <a:cs typeface="Arial" panose="020B0604020202020204" pitchFamily="34" charset="0"/>
              </a:rPr>
              <a:t>Effective use of colour and font;</a:t>
            </a:r>
          </a:p>
          <a:p>
            <a:r>
              <a:rPr lang="en-GB" sz="2400" dirty="0">
                <a:latin typeface="Arial" panose="020B0604020202020204" pitchFamily="34" charset="0"/>
                <a:cs typeface="Arial" panose="020B0604020202020204" pitchFamily="34" charset="0"/>
              </a:rPr>
              <a:t>Clear title;</a:t>
            </a:r>
          </a:p>
          <a:p>
            <a:r>
              <a:rPr lang="en-GB" sz="2400" dirty="0">
                <a:latin typeface="Arial" panose="020B0604020202020204" pitchFamily="34" charset="0"/>
                <a:cs typeface="Arial" panose="020B0604020202020204" pitchFamily="34" charset="0"/>
              </a:rPr>
              <a:t>Student details – module code and student number;</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31090174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9843"/>
            <a:ext cx="7886700" cy="824460"/>
          </a:xfrm>
        </p:spPr>
        <p:txBody>
          <a:bodyPr>
            <a:noAutofit/>
          </a:bodyPr>
          <a:lstStyle/>
          <a:p>
            <a:pPr algn="ctr"/>
            <a:r>
              <a:rPr lang="en-GB" sz="4000" dirty="0">
                <a:latin typeface="Arial" panose="020B0604020202020204" pitchFamily="34" charset="0"/>
                <a:cs typeface="Arial" panose="020B0604020202020204" pitchFamily="34" charset="0"/>
              </a:rPr>
              <a:t>Marking criterion 4 – 10 marks</a:t>
            </a:r>
          </a:p>
        </p:txBody>
      </p:sp>
      <p:sp>
        <p:nvSpPr>
          <p:cNvPr id="4" name="Content Placeholder 3"/>
          <p:cNvSpPr>
            <a:spLocks noGrp="1"/>
          </p:cNvSpPr>
          <p:nvPr>
            <p:ph sz="half" idx="2"/>
          </p:nvPr>
        </p:nvSpPr>
        <p:spPr>
          <a:xfrm>
            <a:off x="628651" y="1199212"/>
            <a:ext cx="8323708" cy="4381531"/>
          </a:xfrm>
        </p:spPr>
        <p:txBody>
          <a:bodyPr>
            <a:normAutofit/>
          </a:bodyPr>
          <a:lstStyle/>
          <a:p>
            <a:pPr marL="0" indent="0">
              <a:buNone/>
            </a:pPr>
            <a:r>
              <a:rPr lang="en-GB" b="1" dirty="0">
                <a:latin typeface="Arial" panose="020B0604020202020204" pitchFamily="34" charset="0"/>
                <a:cs typeface="Arial" panose="020B0604020202020204" pitchFamily="34" charset="0"/>
              </a:rPr>
              <a:t>Ability to create and present an academic poster </a:t>
            </a:r>
          </a:p>
          <a:p>
            <a:r>
              <a:rPr lang="en-GB" sz="2800" dirty="0">
                <a:latin typeface="Arial" panose="020B0604020202020204" pitchFamily="34" charset="0"/>
                <a:cs typeface="Arial" panose="020B0604020202020204" pitchFamily="34" charset="0"/>
              </a:rPr>
              <a:t>Clear sections;</a:t>
            </a:r>
          </a:p>
          <a:p>
            <a:r>
              <a:rPr lang="en-GB" sz="2800" dirty="0">
                <a:latin typeface="Arial" panose="020B0604020202020204" pitchFamily="34" charset="0"/>
                <a:cs typeface="Arial" panose="020B0604020202020204" pitchFamily="34" charset="0"/>
              </a:rPr>
              <a:t>Clear introduction and conclusion;</a:t>
            </a:r>
            <a:endParaRPr lang="en-GB"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Compare and contrast practice/research findings;</a:t>
            </a:r>
          </a:p>
          <a:p>
            <a:r>
              <a:rPr lang="en-GB" dirty="0">
                <a:latin typeface="Arial" panose="020B0604020202020204" pitchFamily="34" charset="0"/>
                <a:cs typeface="Arial" panose="020B0604020202020204" pitchFamily="34" charset="0"/>
              </a:rPr>
              <a:t>Consistent use of ‘However…’;</a:t>
            </a:r>
          </a:p>
          <a:p>
            <a:r>
              <a:rPr lang="en-GB" dirty="0">
                <a:latin typeface="Arial" panose="020B0604020202020204" pitchFamily="34" charset="0"/>
                <a:cs typeface="Arial" panose="020B0604020202020204" pitchFamily="34" charset="0"/>
              </a:rPr>
              <a:t>Correct and consistent referencing.</a:t>
            </a:r>
          </a:p>
          <a:p>
            <a:pPr marL="0" indent="0">
              <a:buNone/>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15392633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9843"/>
            <a:ext cx="7886700" cy="824460"/>
          </a:xfrm>
        </p:spPr>
        <p:txBody>
          <a:bodyPr>
            <a:noAutofit/>
          </a:bodyPr>
          <a:lstStyle/>
          <a:p>
            <a:pPr algn="ctr"/>
            <a:r>
              <a:rPr lang="en-GB" sz="4000" dirty="0">
                <a:latin typeface="Arial" panose="020B0604020202020204" pitchFamily="34" charset="0"/>
                <a:cs typeface="Arial" panose="020B0604020202020204" pitchFamily="34" charset="0"/>
              </a:rPr>
              <a:t>Marking criterion 5 – 30 marks</a:t>
            </a:r>
          </a:p>
        </p:txBody>
      </p:sp>
      <p:sp>
        <p:nvSpPr>
          <p:cNvPr id="4" name="Content Placeholder 3"/>
          <p:cNvSpPr>
            <a:spLocks noGrp="1"/>
          </p:cNvSpPr>
          <p:nvPr>
            <p:ph sz="half" idx="2"/>
          </p:nvPr>
        </p:nvSpPr>
        <p:spPr>
          <a:xfrm>
            <a:off x="425302" y="1456267"/>
            <a:ext cx="8445566" cy="3967072"/>
          </a:xfrm>
        </p:spPr>
        <p:txBody>
          <a:bodyPr>
            <a:normAutofit/>
          </a:bodyPr>
          <a:lstStyle/>
          <a:p>
            <a:pPr marL="0" indent="0">
              <a:buNone/>
            </a:pPr>
            <a:r>
              <a:rPr lang="en-GB" sz="2900" b="1" dirty="0">
                <a:latin typeface="Arial" panose="020B0604020202020204" pitchFamily="34" charset="0"/>
                <a:cs typeface="Arial" panose="020B0604020202020204" pitchFamily="34" charset="0"/>
              </a:rPr>
              <a:t>a) Group work – effective teamwork, evidence of preparation, timing, digital skills /20</a:t>
            </a:r>
          </a:p>
          <a:p>
            <a:r>
              <a:rPr lang="en-GB" sz="2900" dirty="0">
                <a:latin typeface="Arial" panose="020B0604020202020204" pitchFamily="34" charset="0"/>
                <a:cs typeface="Arial" panose="020B0604020202020204" pitchFamily="34" charset="0"/>
              </a:rPr>
              <a:t>Effective use of Teams;</a:t>
            </a:r>
          </a:p>
          <a:p>
            <a:r>
              <a:rPr lang="en-GB" sz="2900" dirty="0">
                <a:latin typeface="Arial" panose="020B0604020202020204" pitchFamily="34" charset="0"/>
                <a:cs typeface="Arial" panose="020B0604020202020204" pitchFamily="34" charset="0"/>
              </a:rPr>
              <a:t>Evidence of a well-rehearsed webinar;</a:t>
            </a:r>
          </a:p>
          <a:p>
            <a:r>
              <a:rPr lang="en-GB" sz="2900" dirty="0">
                <a:latin typeface="Arial" panose="020B0604020202020204" pitchFamily="34" charset="0"/>
                <a:cs typeface="Arial" panose="020B0604020202020204" pitchFamily="34" charset="0"/>
              </a:rPr>
              <a:t>Evidence of engagement between group members;</a:t>
            </a:r>
          </a:p>
          <a:p>
            <a:r>
              <a:rPr lang="en-GB" sz="2900" dirty="0">
                <a:latin typeface="Arial" panose="020B0604020202020204" pitchFamily="34" charset="0"/>
                <a:cs typeface="Arial" panose="020B0604020202020204" pitchFamily="34" charset="0"/>
              </a:rPr>
              <a:t>Relevant choice of questions.</a:t>
            </a:r>
            <a:endParaRPr lang="en-GB" sz="2900" b="1" dirty="0">
              <a:latin typeface="Arial" panose="020B0604020202020204" pitchFamily="34" charset="0"/>
              <a:cs typeface="Arial" panose="020B0604020202020204" pitchFamily="34" charset="0"/>
            </a:endParaRPr>
          </a:p>
          <a:p>
            <a:pPr marL="0" indent="0">
              <a:buNone/>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39791435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9843"/>
            <a:ext cx="7886700" cy="824460"/>
          </a:xfrm>
        </p:spPr>
        <p:txBody>
          <a:bodyPr>
            <a:noAutofit/>
          </a:bodyPr>
          <a:lstStyle/>
          <a:p>
            <a:pPr algn="ctr"/>
            <a:r>
              <a:rPr lang="en-GB" sz="4000" dirty="0">
                <a:latin typeface="Arial" panose="020B0604020202020204" pitchFamily="34" charset="0"/>
                <a:cs typeface="Arial" panose="020B0604020202020204" pitchFamily="34" charset="0"/>
              </a:rPr>
              <a:t>Marking criterion 5 – 30 marks</a:t>
            </a:r>
          </a:p>
        </p:txBody>
      </p:sp>
      <p:sp>
        <p:nvSpPr>
          <p:cNvPr id="4" name="Content Placeholder 3"/>
          <p:cNvSpPr>
            <a:spLocks noGrp="1"/>
          </p:cNvSpPr>
          <p:nvPr>
            <p:ph sz="half" idx="2"/>
          </p:nvPr>
        </p:nvSpPr>
        <p:spPr>
          <a:xfrm>
            <a:off x="628650" y="1353787"/>
            <a:ext cx="8371207" cy="4069552"/>
          </a:xfrm>
        </p:spPr>
        <p:txBody>
          <a:bodyPr>
            <a:normAutofit/>
          </a:bodyPr>
          <a:lstStyle/>
          <a:p>
            <a:pPr marL="0" indent="0">
              <a:buNone/>
            </a:pPr>
            <a:r>
              <a:rPr lang="en-GB" b="1" dirty="0">
                <a:latin typeface="Arial" panose="020B0604020202020204" pitchFamily="34" charset="0"/>
                <a:cs typeface="Arial" panose="020B0604020202020204" pitchFamily="34" charset="0"/>
              </a:rPr>
              <a:t>b) Structure of presentation /10</a:t>
            </a:r>
          </a:p>
          <a:p>
            <a:r>
              <a:rPr lang="en-GB" dirty="0">
                <a:latin typeface="Arial" panose="020B0604020202020204" pitchFamily="34" charset="0"/>
                <a:cs typeface="Arial" panose="020B0604020202020204" pitchFamily="34" charset="0"/>
              </a:rPr>
              <a:t>Structure of presentation (introduction, main body, conclusion);</a:t>
            </a:r>
          </a:p>
          <a:p>
            <a:r>
              <a:rPr lang="en-GB" dirty="0">
                <a:latin typeface="Arial" panose="020B0604020202020204" pitchFamily="34" charset="0"/>
                <a:cs typeface="Arial" panose="020B0604020202020204" pitchFamily="34" charset="0"/>
              </a:rPr>
              <a:t>Intonation, pace, volume;</a:t>
            </a:r>
          </a:p>
          <a:p>
            <a:r>
              <a:rPr lang="en-GB" dirty="0">
                <a:latin typeface="Arial" panose="020B0604020202020204" pitchFamily="34" charset="0"/>
                <a:cs typeface="Arial" panose="020B0604020202020204" pitchFamily="34" charset="0"/>
              </a:rPr>
              <a:t>Professional presentation;</a:t>
            </a:r>
          </a:p>
          <a:p>
            <a:r>
              <a:rPr lang="en-GB" dirty="0">
                <a:latin typeface="Arial" panose="020B0604020202020204" pitchFamily="34" charset="0"/>
                <a:cs typeface="Arial" panose="020B0604020202020204" pitchFamily="34" charset="0"/>
              </a:rPr>
              <a:t>Accuracy of spoken language.</a:t>
            </a:r>
          </a:p>
          <a:p>
            <a:pPr marL="0" indent="0">
              <a:buNone/>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16647815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EAEE6002 HANDBOOK FTF 2021 [Compatibility Mode] - Word"/>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703497"/>
          </a:xfrm>
          <a:prstGeom prst="rect">
            <a:avLst/>
          </a:prstGeom>
        </p:spPr>
      </p:pic>
    </p:spTree>
    <p:extLst>
      <p:ext uri="{BB962C8B-B14F-4D97-AF65-F5344CB8AC3E}">
        <p14:creationId xmlns:p14="http://schemas.microsoft.com/office/powerpoint/2010/main" val="16910474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noAutofit/>
          </a:bodyPr>
          <a:lstStyle/>
          <a:p>
            <a:pPr algn="ctr">
              <a:defRPr/>
            </a:pPr>
            <a:r>
              <a:rPr lang="en-GB" sz="3600" dirty="0">
                <a:latin typeface="Arial" panose="020B0604020202020204" pitchFamily="34" charset="0"/>
                <a:cs typeface="Arial" panose="020B0604020202020204" pitchFamily="34" charset="0"/>
              </a:rPr>
              <a:t>ICT issues?</a:t>
            </a:r>
          </a:p>
        </p:txBody>
      </p:sp>
      <p:sp>
        <p:nvSpPr>
          <p:cNvPr id="4" name="Content Placeholder 5"/>
          <p:cNvSpPr>
            <a:spLocks noGrp="1"/>
          </p:cNvSpPr>
          <p:nvPr>
            <p:ph sz="half" idx="2"/>
          </p:nvPr>
        </p:nvSpPr>
        <p:spPr>
          <a:xfrm>
            <a:off x="404037" y="2020186"/>
            <a:ext cx="8488443" cy="4105977"/>
          </a:xfrm>
        </p:spPr>
        <p:txBody>
          <a:bodyPr/>
          <a:lstStyle/>
          <a:p>
            <a:pPr marL="0" indent="0">
              <a:buNone/>
              <a:defRPr/>
            </a:pPr>
            <a:r>
              <a:rPr lang="en-GB" dirty="0">
                <a:latin typeface="Arial" panose="020B0604020202020204" pitchFamily="34" charset="0"/>
                <a:cs typeface="Arial" panose="020B0604020202020204" pitchFamily="34" charset="0"/>
              </a:rPr>
              <a:t>IT Service Desk</a:t>
            </a:r>
          </a:p>
          <a:p>
            <a:pPr>
              <a:defRPr/>
            </a:pPr>
            <a:r>
              <a:rPr lang="en-US" sz="2400" dirty="0">
                <a:solidFill>
                  <a:srgbClr val="002060"/>
                </a:solidFill>
                <a:latin typeface="Arial" panose="020B0604020202020204" pitchFamily="34" charset="0"/>
                <a:cs typeface="Arial" panose="020B0604020202020204" pitchFamily="34" charset="0"/>
                <a:hlinkClick r:id="rId3"/>
              </a:rPr>
              <a:t>ITServiceDesk@uwtsd.ac.uk</a:t>
            </a:r>
            <a:endParaRPr lang="en-US" sz="2400" dirty="0">
              <a:solidFill>
                <a:srgbClr val="002060"/>
              </a:solidFill>
              <a:latin typeface="Arial" panose="020B0604020202020204" pitchFamily="34" charset="0"/>
              <a:cs typeface="Arial" panose="020B0604020202020204" pitchFamily="34" charset="0"/>
            </a:endParaRPr>
          </a:p>
          <a:p>
            <a:pPr>
              <a:defRPr/>
            </a:pPr>
            <a:r>
              <a:rPr lang="en-US" dirty="0">
                <a:latin typeface="Arial" panose="020B0604020202020204" pitchFamily="34" charset="0"/>
                <a:cs typeface="Arial" panose="020B0604020202020204" pitchFamily="34" charset="0"/>
              </a:rPr>
              <a:t>0300 500 5055</a:t>
            </a:r>
          </a:p>
          <a:p>
            <a:pPr marL="0" indent="0">
              <a:buNone/>
              <a:defRPr/>
            </a:pPr>
            <a:endParaRPr lang="en-GB"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1951513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688011"/>
          </a:xfrm>
        </p:spPr>
        <p:txBody>
          <a:bodyPr>
            <a:noAutofit/>
          </a:bodyPr>
          <a:lstStyle/>
          <a:p>
            <a:pPr algn="ctr"/>
            <a:r>
              <a:rPr lang="en-GB" sz="4000" dirty="0">
                <a:latin typeface="Arial" panose="020B0604020202020204" pitchFamily="34" charset="0"/>
                <a:cs typeface="Arial" panose="020B0604020202020204" pitchFamily="34" charset="0"/>
              </a:rPr>
              <a:t>Support from the team</a:t>
            </a:r>
          </a:p>
        </p:txBody>
      </p:sp>
      <p:sp>
        <p:nvSpPr>
          <p:cNvPr id="4" name="Content Placeholder 3"/>
          <p:cNvSpPr>
            <a:spLocks noGrp="1"/>
          </p:cNvSpPr>
          <p:nvPr>
            <p:ph sz="half" idx="2"/>
          </p:nvPr>
        </p:nvSpPr>
        <p:spPr>
          <a:xfrm>
            <a:off x="446567" y="1374753"/>
            <a:ext cx="8514553" cy="4174709"/>
          </a:xfrm>
        </p:spPr>
        <p:txBody>
          <a:bodyPr>
            <a:normAutofit/>
          </a:bodyPr>
          <a:lstStyle/>
          <a:p>
            <a:r>
              <a:rPr lang="en-GB" dirty="0">
                <a:latin typeface="Arial" panose="020B0604020202020204" pitchFamily="34" charset="0"/>
                <a:cs typeface="Arial" panose="020B0604020202020204" pitchFamily="34" charset="0"/>
              </a:rPr>
              <a:t>Reread the Academic Skills guidance(Moodle);</a:t>
            </a:r>
          </a:p>
          <a:p>
            <a:r>
              <a:rPr lang="en-GB" dirty="0">
                <a:latin typeface="Arial" panose="020B0604020202020204" pitchFamily="34" charset="0"/>
                <a:cs typeface="Arial" panose="020B0604020202020204" pitchFamily="34" charset="0"/>
              </a:rPr>
              <a:t>Drop-in tutorial during Week 3 of module;</a:t>
            </a:r>
          </a:p>
          <a:p>
            <a:r>
              <a:rPr lang="en-GB" dirty="0">
                <a:latin typeface="Arial" panose="020B0604020202020204" pitchFamily="34" charset="0"/>
                <a:cs typeface="Arial" panose="020B0604020202020204" pitchFamily="34" charset="0"/>
              </a:rPr>
              <a:t>Prepare for tutorials;</a:t>
            </a:r>
          </a:p>
          <a:p>
            <a:r>
              <a:rPr lang="en-GB" dirty="0">
                <a:latin typeface="Arial" panose="020B0604020202020204" pitchFamily="34" charset="0"/>
                <a:cs typeface="Arial" panose="020B0604020202020204" pitchFamily="34" charset="0"/>
              </a:rPr>
              <a:t>Responses to emails within 48 hours (usually office hours, Monday – Friday).</a:t>
            </a:r>
          </a:p>
          <a:p>
            <a:endParaRPr lang="en-GB" dirty="0"/>
          </a:p>
        </p:txBody>
      </p:sp>
    </p:spTree>
    <p:extLst>
      <p:ext uri="{BB962C8B-B14F-4D97-AF65-F5344CB8AC3E}">
        <p14:creationId xmlns:p14="http://schemas.microsoft.com/office/powerpoint/2010/main" val="107991281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Additional support</a:t>
            </a:r>
          </a:p>
        </p:txBody>
      </p:sp>
      <p:sp>
        <p:nvSpPr>
          <p:cNvPr id="5" name="Content Placeholder 4">
            <a:extLst>
              <a:ext uri="{FF2B5EF4-FFF2-40B4-BE49-F238E27FC236}">
                <a16:creationId xmlns:a16="http://schemas.microsoft.com/office/drawing/2014/main" id="{332051DB-EB12-428A-A13D-640064B8A894}"/>
              </a:ext>
            </a:extLst>
          </p:cNvPr>
          <p:cNvSpPr>
            <a:spLocks noGrp="1"/>
          </p:cNvSpPr>
          <p:nvPr>
            <p:ph idx="1"/>
          </p:nvPr>
        </p:nvSpPr>
        <p:spPr>
          <a:xfrm>
            <a:off x="118753" y="1600201"/>
            <a:ext cx="8930244" cy="3917032"/>
          </a:xfrm>
        </p:spPr>
        <p:txBody>
          <a:bodyPr>
            <a:normAutofit fontScale="62500" lnSpcReduction="20000"/>
          </a:bodyPr>
          <a:lstStyle/>
          <a:p>
            <a:pPr marL="0" indent="0">
              <a:buNone/>
            </a:pPr>
            <a:br>
              <a:rPr lang="en-GB" sz="4000" dirty="0">
                <a:latin typeface="Arial" panose="020B0604020202020204" pitchFamily="34" charset="0"/>
                <a:cs typeface="Arial" panose="020B0604020202020204" pitchFamily="34" charset="0"/>
              </a:rPr>
            </a:br>
            <a:r>
              <a:rPr lang="en-GB" sz="4000" b="1" dirty="0">
                <a:latin typeface="Arial" panose="020B0604020202020204" pitchFamily="34" charset="0"/>
                <a:cs typeface="Arial" panose="020B0604020202020204" pitchFamily="34" charset="0"/>
              </a:rPr>
              <a:t>What is a webinar?</a:t>
            </a:r>
          </a:p>
          <a:p>
            <a:pPr marL="0" indent="0">
              <a:buNone/>
            </a:pPr>
            <a:endParaRPr lang="en-GB" sz="4000" dirty="0">
              <a:latin typeface="Arial" panose="020B0604020202020204" pitchFamily="34" charset="0"/>
              <a:cs typeface="Arial" panose="020B0604020202020204" pitchFamily="34" charset="0"/>
            </a:endParaRPr>
          </a:p>
          <a:p>
            <a:pPr marL="0" indent="0">
              <a:buNone/>
            </a:pPr>
            <a:r>
              <a:rPr lang="en-GB" sz="4000" dirty="0" err="1">
                <a:latin typeface="Arial" panose="020B0604020202020204" pitchFamily="34" charset="0"/>
                <a:cs typeface="Arial" panose="020B0604020202020204" pitchFamily="34" charset="0"/>
              </a:rPr>
              <a:t>Clickmeeting</a:t>
            </a:r>
            <a:r>
              <a:rPr lang="en-GB" sz="4000" dirty="0">
                <a:latin typeface="Arial" panose="020B0604020202020204" pitchFamily="34" charset="0"/>
                <a:cs typeface="Arial" panose="020B0604020202020204" pitchFamily="34" charset="0"/>
              </a:rPr>
              <a:t> (2020) </a:t>
            </a:r>
            <a:r>
              <a:rPr lang="en-GB" sz="4000" b="0" i="1" dirty="0">
                <a:effectLst/>
                <a:latin typeface="Arial" panose="020B0604020202020204" pitchFamily="34" charset="0"/>
                <a:cs typeface="Arial" panose="020B0604020202020204" pitchFamily="34" charset="0"/>
              </a:rPr>
              <a:t>What is a Webinar? The Simplest Explanation You Will Get. </a:t>
            </a:r>
            <a:r>
              <a:rPr lang="en-GB" sz="4000" b="0" i="0" dirty="0">
                <a:effectLst/>
                <a:latin typeface="Arial" panose="020B0604020202020204" pitchFamily="34" charset="0"/>
                <a:cs typeface="Arial" panose="020B0604020202020204" pitchFamily="34" charset="0"/>
              </a:rPr>
              <a:t>Available at: </a:t>
            </a:r>
            <a:r>
              <a:rPr lang="en-GB" sz="4000" b="0" i="0" dirty="0">
                <a:effectLst/>
                <a:latin typeface="Arial" panose="020B0604020202020204" pitchFamily="34" charset="0"/>
                <a:cs typeface="Arial" panose="020B0604020202020204" pitchFamily="34" charset="0"/>
                <a:hlinkClick r:id="rId3"/>
              </a:rPr>
              <a:t>https://www.youtube.com/watch?v=dZBX54MA7O0</a:t>
            </a:r>
            <a:r>
              <a:rPr lang="en-GB" sz="4000" b="0" i="0" dirty="0">
                <a:effectLst/>
                <a:latin typeface="Arial" panose="020B0604020202020204" pitchFamily="34" charset="0"/>
                <a:cs typeface="Arial" panose="020B0604020202020204" pitchFamily="34" charset="0"/>
              </a:rPr>
              <a:t> [Accessed: October 18 2021].</a:t>
            </a:r>
          </a:p>
          <a:p>
            <a:pPr marL="0" indent="0">
              <a:buNone/>
            </a:pPr>
            <a:endParaRPr lang="en-GB" sz="4000" b="0" i="0" dirty="0">
              <a:effectLst/>
              <a:latin typeface="Arial" panose="020B0604020202020204" pitchFamily="34" charset="0"/>
              <a:cs typeface="Arial" panose="020B0604020202020204" pitchFamily="34" charset="0"/>
            </a:endParaRPr>
          </a:p>
          <a:p>
            <a:pPr marL="0" indent="0">
              <a:buNone/>
            </a:pPr>
            <a:r>
              <a:rPr lang="en-GB" sz="4000" dirty="0" err="1">
                <a:latin typeface="Arial" panose="020B0604020202020204" pitchFamily="34" charset="0"/>
                <a:cs typeface="Arial" panose="020B0604020202020204" pitchFamily="34" charset="0"/>
              </a:rPr>
              <a:t>Stratvert</a:t>
            </a:r>
            <a:r>
              <a:rPr lang="en-GB" sz="4000" dirty="0">
                <a:latin typeface="Arial" panose="020B0604020202020204" pitchFamily="34" charset="0"/>
                <a:cs typeface="Arial" panose="020B0604020202020204" pitchFamily="34" charset="0"/>
              </a:rPr>
              <a:t>, K. (2021) </a:t>
            </a:r>
            <a:r>
              <a:rPr lang="en-GB" sz="4000" b="0" i="1" dirty="0">
                <a:effectLst/>
                <a:latin typeface="Arial" panose="020B0604020202020204" pitchFamily="34" charset="0"/>
                <a:cs typeface="Arial" panose="020B0604020202020204" pitchFamily="34" charset="0"/>
              </a:rPr>
              <a:t>How to use Webinars in Microsoft Teams. </a:t>
            </a:r>
            <a:r>
              <a:rPr lang="en-GB" sz="4000" b="0" i="0" dirty="0">
                <a:effectLst/>
                <a:latin typeface="Arial" panose="020B0604020202020204" pitchFamily="34" charset="0"/>
                <a:cs typeface="Arial" panose="020B0604020202020204" pitchFamily="34" charset="0"/>
              </a:rPr>
              <a:t>Available at: </a:t>
            </a:r>
            <a:r>
              <a:rPr lang="en-GB" sz="4000" b="0" i="0" dirty="0">
                <a:effectLst/>
                <a:latin typeface="Arial" panose="020B0604020202020204" pitchFamily="34" charset="0"/>
                <a:cs typeface="Arial" panose="020B0604020202020204" pitchFamily="34" charset="0"/>
                <a:hlinkClick r:id="rId4"/>
              </a:rPr>
              <a:t>https://www.youtube.com/watch?v=c7crgJhNWJk</a:t>
            </a:r>
            <a:r>
              <a:rPr lang="en-GB" sz="4000" b="0" i="0" dirty="0">
                <a:effectLst/>
                <a:latin typeface="Arial" panose="020B0604020202020204" pitchFamily="34" charset="0"/>
                <a:cs typeface="Arial" panose="020B0604020202020204" pitchFamily="34" charset="0"/>
              </a:rPr>
              <a:t> [Accessed: October 18 2021].</a:t>
            </a:r>
          </a:p>
          <a:p>
            <a:pPr marL="0" indent="0">
              <a:buNone/>
            </a:pPr>
            <a:endParaRPr lang="en-GB" b="0" i="0" dirty="0">
              <a:effectLst/>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78913750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Additional support</a:t>
            </a:r>
          </a:p>
        </p:txBody>
      </p:sp>
      <p:sp>
        <p:nvSpPr>
          <p:cNvPr id="5" name="Content Placeholder 4">
            <a:extLst>
              <a:ext uri="{FF2B5EF4-FFF2-40B4-BE49-F238E27FC236}">
                <a16:creationId xmlns:a16="http://schemas.microsoft.com/office/drawing/2014/main" id="{332051DB-EB12-428A-A13D-640064B8A894}"/>
              </a:ext>
            </a:extLst>
          </p:cNvPr>
          <p:cNvSpPr>
            <a:spLocks noGrp="1"/>
          </p:cNvSpPr>
          <p:nvPr>
            <p:ph idx="1"/>
          </p:nvPr>
        </p:nvSpPr>
        <p:spPr>
          <a:xfrm>
            <a:off x="0" y="1600201"/>
            <a:ext cx="9144000" cy="3917032"/>
          </a:xfrm>
        </p:spPr>
        <p:txBody>
          <a:bodyPr>
            <a:normAutofit fontScale="85000" lnSpcReduction="10000"/>
          </a:bodyPr>
          <a:lstStyle/>
          <a:p>
            <a:pPr marL="0" indent="0">
              <a:buNone/>
            </a:pPr>
            <a:br>
              <a:rPr lang="en-GB"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How to chair a meeting?</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Cardiff University (2015) </a:t>
            </a:r>
            <a:r>
              <a:rPr lang="en-GB" b="0" i="1" dirty="0">
                <a:effectLst/>
                <a:latin typeface="Arial" panose="020B0604020202020204" pitchFamily="34" charset="0"/>
                <a:cs typeface="Arial" panose="020B0604020202020204" pitchFamily="34" charset="0"/>
              </a:rPr>
              <a:t>How to CHAIR an academic session. </a:t>
            </a:r>
            <a:r>
              <a:rPr lang="en-GB" b="0" i="0" dirty="0">
                <a:effectLst/>
                <a:latin typeface="Arial" panose="020B0604020202020204" pitchFamily="34" charset="0"/>
                <a:cs typeface="Arial" panose="020B0604020202020204" pitchFamily="34" charset="0"/>
              </a:rPr>
              <a:t>Available at: </a:t>
            </a:r>
            <a:r>
              <a:rPr lang="en-GB" b="0" i="0" dirty="0">
                <a:effectLst/>
                <a:latin typeface="Arial" panose="020B0604020202020204" pitchFamily="34" charset="0"/>
                <a:cs typeface="Arial" panose="020B0604020202020204" pitchFamily="34" charset="0"/>
                <a:hlinkClick r:id="rId2"/>
              </a:rPr>
              <a:t>https://www.youtube.com/watch?v=6iwP1hMjxjs</a:t>
            </a:r>
            <a:r>
              <a:rPr lang="en-GB" b="0" i="0" dirty="0">
                <a:effectLst/>
                <a:latin typeface="Arial" panose="020B0604020202020204" pitchFamily="34" charset="0"/>
                <a:cs typeface="Arial" panose="020B0604020202020204" pitchFamily="34" charset="0"/>
              </a:rPr>
              <a:t> [Accessed: October 18 2021].</a:t>
            </a:r>
          </a:p>
          <a:p>
            <a:pPr marL="0" indent="0">
              <a:buNone/>
            </a:pPr>
            <a:endParaRPr lang="en-GB" dirty="0">
              <a:latin typeface="Arial" panose="020B0604020202020204" pitchFamily="34" charset="0"/>
              <a:cs typeface="Arial" panose="020B0604020202020204" pitchFamily="34" charset="0"/>
            </a:endParaRPr>
          </a:p>
          <a:p>
            <a:pPr marL="0" indent="0">
              <a:buNone/>
            </a:pPr>
            <a:r>
              <a:rPr lang="en-GB" b="0" i="0" dirty="0">
                <a:effectLst/>
                <a:latin typeface="Arial" panose="020B0604020202020204" pitchFamily="34" charset="0"/>
                <a:cs typeface="Arial" panose="020B0604020202020204" pitchFamily="34" charset="0"/>
              </a:rPr>
              <a:t>Girdler, A. (2020) </a:t>
            </a:r>
            <a:r>
              <a:rPr lang="en-GB" b="0" i="1" dirty="0">
                <a:effectLst/>
                <a:latin typeface="Arial" panose="020B0604020202020204" pitchFamily="34" charset="0"/>
                <a:cs typeface="Arial" panose="020B0604020202020204" pitchFamily="34" charset="0"/>
              </a:rPr>
              <a:t>How to Run a Virtual Meeting [BEST PRACTICES]. </a:t>
            </a:r>
            <a:r>
              <a:rPr lang="en-GB" b="0" i="0" dirty="0">
                <a:effectLst/>
                <a:latin typeface="Arial" panose="020B0604020202020204" pitchFamily="34" charset="0"/>
                <a:cs typeface="Arial" panose="020B0604020202020204" pitchFamily="34" charset="0"/>
              </a:rPr>
              <a:t>Available at: </a:t>
            </a:r>
            <a:r>
              <a:rPr lang="en-GB" b="0" i="0" dirty="0">
                <a:effectLst/>
                <a:latin typeface="Arial" panose="020B0604020202020204" pitchFamily="34" charset="0"/>
                <a:cs typeface="Arial" panose="020B0604020202020204" pitchFamily="34" charset="0"/>
                <a:hlinkClick r:id="rId3"/>
              </a:rPr>
              <a:t>https://www.youtube.com/watch?v=NPVTLroz2Ck</a:t>
            </a:r>
            <a:r>
              <a:rPr lang="en-GB" b="0" i="0" dirty="0">
                <a:effectLst/>
                <a:latin typeface="Arial" panose="020B0604020202020204" pitchFamily="34" charset="0"/>
                <a:cs typeface="Arial" panose="020B0604020202020204" pitchFamily="34" charset="0"/>
              </a:rPr>
              <a:t> [Accessed: October 18 2021].</a:t>
            </a:r>
          </a:p>
          <a:p>
            <a:pPr marL="0" indent="0">
              <a:buNone/>
            </a:pPr>
            <a:endParaRPr lang="en-GB" b="0" i="0" dirty="0">
              <a:effectLst/>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00870162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9843"/>
            <a:ext cx="7886700" cy="824460"/>
          </a:xfrm>
        </p:spPr>
        <p:txBody>
          <a:bodyPr>
            <a:noAutofit/>
          </a:bodyPr>
          <a:lstStyle/>
          <a:p>
            <a:pPr algn="ctr"/>
            <a:r>
              <a:rPr lang="en-GB" sz="4000" dirty="0">
                <a:latin typeface="Arial" panose="020B0604020202020204" pitchFamily="34" charset="0"/>
                <a:cs typeface="Arial" panose="020B0604020202020204" pitchFamily="34" charset="0"/>
              </a:rPr>
              <a:t>Final considerations…</a:t>
            </a:r>
          </a:p>
        </p:txBody>
      </p:sp>
      <p:sp>
        <p:nvSpPr>
          <p:cNvPr id="4" name="Content Placeholder 3"/>
          <p:cNvSpPr>
            <a:spLocks noGrp="1"/>
          </p:cNvSpPr>
          <p:nvPr>
            <p:ph sz="half" idx="2"/>
          </p:nvPr>
        </p:nvSpPr>
        <p:spPr>
          <a:xfrm>
            <a:off x="628651" y="1199213"/>
            <a:ext cx="8515350" cy="4862920"/>
          </a:xfrm>
        </p:spPr>
        <p:txBody>
          <a:bodyPr>
            <a:normAutofit/>
          </a:bodyPr>
          <a:lstStyle/>
          <a:p>
            <a:r>
              <a:rPr lang="en-GB" dirty="0">
                <a:latin typeface="Arial" panose="020B0604020202020204" pitchFamily="34" charset="0"/>
                <a:cs typeface="Arial" panose="020B0604020202020204" pitchFamily="34" charset="0"/>
              </a:rPr>
              <a:t>Submission details – module handbook/Panopto/Teams</a:t>
            </a:r>
          </a:p>
          <a:p>
            <a:r>
              <a:rPr lang="en-GB" dirty="0">
                <a:latin typeface="Arial" panose="020B0604020202020204" pitchFamily="34" charset="0"/>
                <a:cs typeface="Arial" panose="020B0604020202020204" pitchFamily="34" charset="0"/>
              </a:rPr>
              <a:t>Research from academic sources (less/no websites);</a:t>
            </a:r>
          </a:p>
          <a:p>
            <a:r>
              <a:rPr lang="en-GB" dirty="0">
                <a:latin typeface="Arial" panose="020B0604020202020204" pitchFamily="34" charset="0"/>
                <a:cs typeface="Arial" panose="020B0604020202020204" pitchFamily="34" charset="0"/>
              </a:rPr>
              <a:t>Aim for the 10% over the word count/timing;</a:t>
            </a:r>
          </a:p>
          <a:p>
            <a:r>
              <a:rPr lang="en-GB" dirty="0">
                <a:latin typeface="Arial" panose="020B0604020202020204" pitchFamily="34" charset="0"/>
                <a:cs typeface="Arial" panose="020B0604020202020204" pitchFamily="34" charset="0"/>
              </a:rPr>
              <a:t>Check your similarity on Turnitin (poster/script);</a:t>
            </a:r>
          </a:p>
          <a:p>
            <a:r>
              <a:rPr lang="en-GB" dirty="0">
                <a:latin typeface="Arial" panose="020B0604020202020204" pitchFamily="34" charset="0"/>
                <a:cs typeface="Arial" panose="020B0604020202020204" pitchFamily="34" charset="0"/>
              </a:rPr>
              <a:t>Have you critically analysed/evaluated and made links with theory?</a:t>
            </a:r>
          </a:p>
          <a:p>
            <a:r>
              <a:rPr lang="en-GB" dirty="0">
                <a:latin typeface="Arial" panose="020B0604020202020204" pitchFamily="34" charset="0"/>
                <a:cs typeface="Arial" panose="020B0604020202020204" pitchFamily="34" charset="0"/>
              </a:rPr>
              <a:t>Extenuating circumstances.</a:t>
            </a: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288286530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9843"/>
            <a:ext cx="7886700" cy="824460"/>
          </a:xfrm>
        </p:spPr>
        <p:txBody>
          <a:bodyPr>
            <a:noAutofit/>
          </a:bodyPr>
          <a:lstStyle/>
          <a:p>
            <a:pPr algn="ctr"/>
            <a:r>
              <a:rPr lang="en-GB" sz="4000" dirty="0">
                <a:latin typeface="Arial" panose="020B0604020202020204" pitchFamily="34" charset="0"/>
                <a:cs typeface="Arial" panose="020B0604020202020204" pitchFamily="34" charset="0"/>
              </a:rPr>
              <a:t>Late Submissions</a:t>
            </a:r>
          </a:p>
        </p:txBody>
      </p:sp>
      <p:sp>
        <p:nvSpPr>
          <p:cNvPr id="4" name="Content Placeholder 3"/>
          <p:cNvSpPr>
            <a:spLocks noGrp="1"/>
          </p:cNvSpPr>
          <p:nvPr>
            <p:ph sz="half" idx="2"/>
          </p:nvPr>
        </p:nvSpPr>
        <p:spPr>
          <a:xfrm>
            <a:off x="628650" y="1616149"/>
            <a:ext cx="8127970" cy="3807189"/>
          </a:xfrm>
        </p:spPr>
        <p:txBody>
          <a:bodyPr>
            <a:normAutofit/>
          </a:bodyPr>
          <a:lstStyle/>
          <a:p>
            <a:r>
              <a:rPr lang="en-GB" dirty="0">
                <a:latin typeface="Arial" panose="020B0604020202020204" pitchFamily="34" charset="0"/>
                <a:cs typeface="Arial" panose="020B0604020202020204" pitchFamily="34" charset="0"/>
              </a:rPr>
              <a:t>Present within 7 working days – no EC – capped at 40%;</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Present after 7 working days – no EC – staff not permitted to assess.</a:t>
            </a:r>
          </a:p>
          <a:p>
            <a:pPr marL="0" indent="0">
              <a:buNone/>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77453213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365126"/>
            <a:ext cx="7886700" cy="975642"/>
          </a:xfrm>
        </p:spPr>
        <p:txBody>
          <a:bodyPr>
            <a:noAutofit/>
          </a:bodyPr>
          <a:lstStyle/>
          <a:p>
            <a:pPr algn="ctr"/>
            <a:br>
              <a:rPr lang="en-GB" dirty="0">
                <a:latin typeface="Arial" panose="020B0604020202020204" pitchFamily="34" charset="0"/>
              </a:rPr>
            </a:br>
            <a:r>
              <a:rPr lang="en-GB" dirty="0">
                <a:latin typeface="Arial" panose="020B0604020202020204" pitchFamily="34" charset="0"/>
              </a:rPr>
              <a:t>Questions about the assignment?</a:t>
            </a:r>
          </a:p>
        </p:txBody>
      </p:sp>
      <p:sp>
        <p:nvSpPr>
          <p:cNvPr id="4" name="Content Placeholder 3"/>
          <p:cNvSpPr>
            <a:spLocks noGrp="1"/>
          </p:cNvSpPr>
          <p:nvPr>
            <p:ph sz="half" idx="1"/>
          </p:nvPr>
        </p:nvSpPr>
        <p:spPr>
          <a:xfrm>
            <a:off x="107504" y="2286000"/>
            <a:ext cx="4407346" cy="3890963"/>
          </a:xfrm>
        </p:spPr>
        <p:txBody>
          <a:bodyPr>
            <a:normAutofit/>
          </a:bodyPr>
          <a:lstStyle/>
          <a:p>
            <a:pPr marL="0" indent="0">
              <a:buNone/>
            </a:pPr>
            <a:endParaRPr lang="en-GB" sz="2400" dirty="0">
              <a:latin typeface="Arial" panose="020B0604020202020204" pitchFamily="34"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effectLst/>
                <a:uLnTx/>
                <a:uFillTx/>
                <a:latin typeface="Arial" panose="020B0604020202020204" pitchFamily="34" charset="0"/>
                <a:ea typeface="+mn-ea"/>
                <a:cs typeface="+mn-cs"/>
              </a:rPr>
              <a:t>DO NOT </a:t>
            </a:r>
            <a:r>
              <a:rPr kumimoji="0" lang="en-GB" sz="2400" b="0" i="0" u="none" strike="noStrike" kern="1200" cap="none" spc="0" normalizeH="0" baseline="0" noProof="0" dirty="0">
                <a:ln>
                  <a:noFill/>
                </a:ln>
                <a:effectLst/>
                <a:uLnTx/>
                <a:uFillTx/>
                <a:latin typeface="Arial" panose="020B0604020202020204" pitchFamily="34" charset="0"/>
                <a:ea typeface="+mn-ea"/>
                <a:cs typeface="+mn-cs"/>
              </a:rPr>
              <a:t>RELY ON FRIENDS/PEERS.</a:t>
            </a:r>
          </a:p>
          <a:p>
            <a:endParaRPr lang="en-GB" sz="2400" dirty="0">
              <a:latin typeface="Arial" panose="020B0604020202020204" pitchFamily="34" charset="0"/>
            </a:endParaRPr>
          </a:p>
        </p:txBody>
      </p:sp>
      <p:pic>
        <p:nvPicPr>
          <p:cNvPr id="2" name="Content Placeholder 1">
            <a:extLst>
              <a:ext uri="{FF2B5EF4-FFF2-40B4-BE49-F238E27FC236}">
                <a16:creationId xmlns:a16="http://schemas.microsoft.com/office/drawing/2014/main" id="{AE74DD5A-AE9F-C32D-D29C-8A0CA91EF457}"/>
              </a:ext>
            </a:extLst>
          </p:cNvPr>
          <p:cNvPicPr>
            <a:picLocks noGrp="1" noChangeAspect="1"/>
          </p:cNvPicPr>
          <p:nvPr>
            <p:ph sz="half" idx="2"/>
          </p:nvPr>
        </p:nvPicPr>
        <p:blipFill>
          <a:blip r:embed="rId3"/>
          <a:stretch>
            <a:fillRect/>
          </a:stretch>
        </p:blipFill>
        <p:spPr>
          <a:xfrm>
            <a:off x="4876800" y="2133600"/>
            <a:ext cx="3638550" cy="3124200"/>
          </a:xfrm>
          <a:prstGeom prst="rect">
            <a:avLst/>
          </a:prstGeom>
        </p:spPr>
      </p:pic>
      <p:sp>
        <p:nvSpPr>
          <p:cNvPr id="6" name="TextBox 5">
            <a:extLst>
              <a:ext uri="{FF2B5EF4-FFF2-40B4-BE49-F238E27FC236}">
                <a16:creationId xmlns:a16="http://schemas.microsoft.com/office/drawing/2014/main" id="{6CAD471D-1450-48EC-A9F1-244D3AE4DFBD}"/>
              </a:ext>
            </a:extLst>
          </p:cNvPr>
          <p:cNvSpPr txBox="1"/>
          <p:nvPr/>
        </p:nvSpPr>
        <p:spPr>
          <a:xfrm>
            <a:off x="5257800" y="5334000"/>
            <a:ext cx="228600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(Source: Facebook)</a:t>
            </a:r>
          </a:p>
        </p:txBody>
      </p:sp>
    </p:spTree>
    <p:extLst>
      <p:ext uri="{BB962C8B-B14F-4D97-AF65-F5344CB8AC3E}">
        <p14:creationId xmlns:p14="http://schemas.microsoft.com/office/powerpoint/2010/main" val="290657768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20725"/>
          </a:xfrm>
        </p:spPr>
        <p:txBody>
          <a:bodyPr rtlCol="0">
            <a:noAutofit/>
          </a:bodyPr>
          <a:lstStyle/>
          <a:p>
            <a:pPr algn="ctr" eaLnBrk="1" fontAlgn="auto" hangingPunct="1">
              <a:spcAft>
                <a:spcPts val="0"/>
              </a:spcAft>
              <a:defRPr/>
            </a:pPr>
            <a:r>
              <a:rPr lang="en-GB" altLang="en-US" sz="4000" kern="0" dirty="0">
                <a:latin typeface="Arial" panose="020B0604020202020204" pitchFamily="34" charset="0"/>
                <a:ea typeface="ＭＳ Ｐゴシック" panose="020B0600070205080204" pitchFamily="34" charset="-128"/>
                <a:cs typeface="Arial" panose="020B0604020202020204" pitchFamily="34" charset="0"/>
              </a:rPr>
              <a:t>Task</a:t>
            </a:r>
            <a:endParaRPr lang="en-GB" altLang="cy-GB" sz="4000" dirty="0">
              <a:latin typeface="Arial" panose="020B0604020202020204" pitchFamily="34" charset="0"/>
              <a:cs typeface="Arial" panose="020B0604020202020204" pitchFamily="34" charset="0"/>
            </a:endParaRPr>
          </a:p>
        </p:txBody>
      </p:sp>
      <p:sp>
        <p:nvSpPr>
          <p:cNvPr id="5124" name="Rectangle 6"/>
          <p:cNvSpPr>
            <a:spLocks noGrp="1" noChangeArrowheads="1"/>
          </p:cNvSpPr>
          <p:nvPr>
            <p:ph type="body" sz="half" idx="2"/>
          </p:nvPr>
        </p:nvSpPr>
        <p:spPr>
          <a:xfrm>
            <a:off x="483079" y="1811547"/>
            <a:ext cx="8506542" cy="3932028"/>
          </a:xfrm>
        </p:spPr>
        <p:txBody>
          <a:bodyPr rtlCol="0">
            <a:normAutofit/>
          </a:bodyPr>
          <a:lstStyle/>
          <a:p>
            <a:pPr>
              <a:buFontTx/>
              <a:buChar char="•"/>
              <a:defRPr/>
            </a:pPr>
            <a:r>
              <a:rPr lang="en-GB" altLang="en-US" sz="2400" b="1" kern="0" dirty="0">
                <a:latin typeface="Arial" panose="020B0604020202020204" pitchFamily="34" charset="0"/>
                <a:ea typeface="ＭＳ Ｐゴシック" panose="020B0600070205080204" pitchFamily="34" charset="-128"/>
                <a:cs typeface="Arial" panose="020B0604020202020204" pitchFamily="34" charset="0"/>
              </a:rPr>
              <a:t>Research definitions for ‘Additional Learning Needs’ </a:t>
            </a:r>
          </a:p>
          <a:p>
            <a:pPr>
              <a:buFontTx/>
              <a:buChar char="-"/>
              <a:defRPr/>
            </a:pPr>
            <a:r>
              <a:rPr lang="en-GB" altLang="en-US" sz="2400" kern="0" dirty="0">
                <a:latin typeface="Arial" panose="020B0604020202020204" pitchFamily="34" charset="0"/>
                <a:ea typeface="ＭＳ Ｐゴシック" panose="020B0600070205080204" pitchFamily="34" charset="-128"/>
                <a:cs typeface="Arial" panose="020B0604020202020204" pitchFamily="34" charset="0"/>
              </a:rPr>
              <a:t>Compare 2 different sources;</a:t>
            </a:r>
          </a:p>
          <a:p>
            <a:pPr>
              <a:buFontTx/>
              <a:buChar char="-"/>
              <a:defRPr/>
            </a:pPr>
            <a:r>
              <a:rPr lang="en-GB" altLang="en-US" sz="2400" kern="0" dirty="0">
                <a:latin typeface="Arial" panose="020B0604020202020204" pitchFamily="34" charset="0"/>
                <a:ea typeface="ＭＳ Ｐゴシック" panose="020B0600070205080204" pitchFamily="34" charset="-128"/>
                <a:cs typeface="Arial" panose="020B0604020202020204" pitchFamily="34" charset="0"/>
              </a:rPr>
              <a:t>Any similarities?</a:t>
            </a:r>
          </a:p>
          <a:p>
            <a:pPr>
              <a:buFontTx/>
              <a:buChar char="-"/>
              <a:defRPr/>
            </a:pPr>
            <a:r>
              <a:rPr lang="en-GB" altLang="en-US" sz="2400" kern="0" dirty="0">
                <a:latin typeface="Arial" panose="020B0604020202020204" pitchFamily="34" charset="0"/>
                <a:ea typeface="ＭＳ Ｐゴシック" panose="020B0600070205080204" pitchFamily="34" charset="-128"/>
                <a:cs typeface="Arial" panose="020B0604020202020204" pitchFamily="34" charset="0"/>
              </a:rPr>
              <a:t>Any differences?</a:t>
            </a:r>
          </a:p>
          <a:p>
            <a:pPr>
              <a:buFontTx/>
              <a:buChar char="-"/>
              <a:defRPr/>
            </a:pPr>
            <a:r>
              <a:rPr lang="en-GB" altLang="en-US" sz="2400" kern="0" dirty="0">
                <a:latin typeface="Arial" panose="020B0604020202020204" pitchFamily="34" charset="0"/>
                <a:ea typeface="ＭＳ Ｐゴシック" panose="020B0600070205080204" pitchFamily="34" charset="-128"/>
                <a:cs typeface="Arial" panose="020B0604020202020204" pitchFamily="34" charset="0"/>
              </a:rPr>
              <a:t>Implications of this?</a:t>
            </a:r>
          </a:p>
          <a:p>
            <a:pPr marL="0" indent="0">
              <a:buNone/>
              <a:defRPr/>
            </a:pPr>
            <a:endParaRPr lang="en-GB" altLang="en-US" sz="2400" kern="0" dirty="0">
              <a:solidFill>
                <a:srgbClr val="0000FF"/>
              </a:solidFill>
              <a:latin typeface="Arial" panose="020B0604020202020204" pitchFamily="34" charset="0"/>
              <a:ea typeface="ＭＳ Ｐゴシック" panose="020B0600070205080204" pitchFamily="34" charset="-128"/>
            </a:endParaRPr>
          </a:p>
          <a:p>
            <a:pPr marL="0" indent="0">
              <a:buNone/>
              <a:defRPr/>
            </a:pPr>
            <a:endParaRPr lang="en-GB" altLang="en-US" sz="2400" kern="0" dirty="0">
              <a:solidFill>
                <a:srgbClr val="0000FF"/>
              </a:solidFill>
              <a:latin typeface="Arial" panose="020B0604020202020204" pitchFamily="34" charset="0"/>
              <a:ea typeface="ＭＳ Ｐゴシック" panose="020B0600070205080204" pitchFamily="34" charset="-128"/>
            </a:endParaRPr>
          </a:p>
          <a:p>
            <a:pPr marL="0" indent="0" eaLnBrk="1" fontAlgn="auto" hangingPunct="1">
              <a:spcAft>
                <a:spcPts val="0"/>
              </a:spcAft>
              <a:buFont typeface="Arial" panose="020B0604020202020204" pitchFamily="34" charset="0"/>
              <a:buNone/>
              <a:defRPr/>
            </a:pPr>
            <a:endParaRPr lang="en-GB" altLang="cy-GB" sz="2600" dirty="0">
              <a:solidFill>
                <a:srgbClr val="0000FF"/>
              </a:solidFill>
              <a:latin typeface="Arial" panose="020B0604020202020204" pitchFamily="34" charset="0"/>
            </a:endParaRPr>
          </a:p>
        </p:txBody>
      </p:sp>
    </p:spTree>
    <p:extLst>
      <p:ext uri="{BB962C8B-B14F-4D97-AF65-F5344CB8AC3E}">
        <p14:creationId xmlns:p14="http://schemas.microsoft.com/office/powerpoint/2010/main" val="3358181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178130" y="404813"/>
            <a:ext cx="8965870" cy="647700"/>
          </a:xfrm>
        </p:spPr>
        <p:txBody>
          <a:bodyPr rtlCol="0">
            <a:noAutofit/>
          </a:bodyPr>
          <a:lstStyle/>
          <a:p>
            <a:pPr algn="ctr" eaLnBrk="1" fontAlgn="auto" hangingPunct="1">
              <a:spcAft>
                <a:spcPts val="0"/>
              </a:spcAft>
              <a:defRPr/>
            </a:pPr>
            <a:r>
              <a:rPr lang="cy-GB" altLang="en-US" sz="4000" kern="0" dirty="0" err="1">
                <a:latin typeface="Arial" panose="020B0604020202020204" pitchFamily="34" charset="0"/>
                <a:ea typeface="ＭＳ Ｐゴシック" panose="020B0600070205080204" pitchFamily="34" charset="-128"/>
                <a:cs typeface="Arial" panose="020B0604020202020204" pitchFamily="34" charset="0"/>
              </a:rPr>
              <a:t>Additional</a:t>
            </a:r>
            <a:r>
              <a:rPr lang="cy-GB" altLang="en-US" sz="4000" kern="0" dirty="0">
                <a:latin typeface="Arial" panose="020B0604020202020204" pitchFamily="34" charset="0"/>
                <a:ea typeface="ＭＳ Ｐゴシック" panose="020B0600070205080204" pitchFamily="34" charset="-128"/>
                <a:cs typeface="Arial" panose="020B0604020202020204" pitchFamily="34" charset="0"/>
              </a:rPr>
              <a:t> Learning </a:t>
            </a:r>
            <a:r>
              <a:rPr lang="cy-GB" altLang="en-US" sz="4000" kern="0" dirty="0" err="1">
                <a:latin typeface="Arial" panose="020B0604020202020204" pitchFamily="34" charset="0"/>
                <a:ea typeface="ＭＳ Ｐゴシック" panose="020B0600070205080204" pitchFamily="34" charset="-128"/>
                <a:cs typeface="Arial" panose="020B0604020202020204" pitchFamily="34" charset="0"/>
              </a:rPr>
              <a:t>Needs</a:t>
            </a:r>
            <a:r>
              <a:rPr lang="cy-GB" altLang="en-US" sz="4000" kern="0" dirty="0">
                <a:latin typeface="Arial" panose="020B0604020202020204" pitchFamily="34" charset="0"/>
                <a:ea typeface="ＭＳ Ｐゴシック" panose="020B0600070205080204" pitchFamily="34" charset="-128"/>
                <a:cs typeface="Arial" panose="020B0604020202020204" pitchFamily="34" charset="0"/>
              </a:rPr>
              <a:t> (ALN)</a:t>
            </a:r>
            <a:endParaRPr lang="en-GB" altLang="cy-GB" sz="4000" dirty="0">
              <a:latin typeface="Arial" panose="020B0604020202020204" pitchFamily="34" charset="0"/>
              <a:cs typeface="Arial" panose="020B0604020202020204" pitchFamily="34" charset="0"/>
            </a:endParaRPr>
          </a:p>
        </p:txBody>
      </p:sp>
      <p:sp>
        <p:nvSpPr>
          <p:cNvPr id="5124" name="Rectangle 6"/>
          <p:cNvSpPr>
            <a:spLocks noGrp="1" noChangeArrowheads="1"/>
          </p:cNvSpPr>
          <p:nvPr>
            <p:ph type="body" sz="half" idx="2"/>
          </p:nvPr>
        </p:nvSpPr>
        <p:spPr>
          <a:xfrm>
            <a:off x="500332" y="1531915"/>
            <a:ext cx="8320141" cy="4211659"/>
          </a:xfrm>
        </p:spPr>
        <p:txBody>
          <a:bodyPr rtlCol="0">
            <a:normAutofit/>
          </a:bodyPr>
          <a:lstStyle/>
          <a:p>
            <a:pPr marL="0" indent="0">
              <a:buNone/>
              <a:defRPr/>
            </a:pPr>
            <a:r>
              <a:rPr lang="en-GB" altLang="en-US" sz="2400" kern="0" dirty="0">
                <a:latin typeface="Arial" panose="020B0604020202020204" pitchFamily="34" charset="0"/>
                <a:ea typeface="ＭＳ Ｐゴシック" panose="020B0600070205080204" pitchFamily="34" charset="-128"/>
                <a:cs typeface="Arial" panose="020B0604020202020204" pitchFamily="34" charset="0"/>
              </a:rPr>
              <a:t>What did you find out?</a:t>
            </a:r>
          </a:p>
          <a:p>
            <a:pPr marL="0" indent="0">
              <a:buNone/>
              <a:defRPr/>
            </a:pPr>
            <a:endParaRPr lang="en-GB" altLang="en-US" sz="2400" kern="0" dirty="0">
              <a:latin typeface="Arial" panose="020B0604020202020204" pitchFamily="34" charset="0"/>
              <a:ea typeface="ＭＳ Ｐゴシック" panose="020B0600070205080204" pitchFamily="34" charset="-128"/>
              <a:cs typeface="Arial" panose="020B0604020202020204" pitchFamily="34" charset="0"/>
            </a:endParaRPr>
          </a:p>
          <a:p>
            <a:pPr marL="0" indent="0">
              <a:buNone/>
              <a:defRPr/>
            </a:pPr>
            <a:r>
              <a:rPr lang="en-GB" altLang="en-US" sz="2400" kern="0" dirty="0">
                <a:latin typeface="Arial" panose="020B0604020202020204" pitchFamily="34" charset="0"/>
                <a:ea typeface="ＭＳ Ｐゴシック" panose="020B0600070205080204" pitchFamily="34" charset="-128"/>
                <a:cs typeface="Arial" panose="020B0604020202020204" pitchFamily="34" charset="0"/>
              </a:rPr>
              <a:t>Did you discover anything new?</a:t>
            </a:r>
          </a:p>
          <a:p>
            <a:pPr marL="0" indent="0">
              <a:buNone/>
              <a:defRPr/>
            </a:pPr>
            <a:endParaRPr lang="en-GB" altLang="en-US" sz="2400" kern="0" dirty="0">
              <a:latin typeface="Arial" panose="020B0604020202020204" pitchFamily="34" charset="0"/>
              <a:ea typeface="ＭＳ Ｐゴシック" panose="020B0600070205080204" pitchFamily="34" charset="-128"/>
              <a:cs typeface="Arial" panose="020B0604020202020204" pitchFamily="34" charset="0"/>
            </a:endParaRPr>
          </a:p>
          <a:p>
            <a:pPr marL="0" indent="0">
              <a:buNone/>
              <a:defRPr/>
            </a:pPr>
            <a:r>
              <a:rPr lang="en-GB" altLang="en-US" sz="2400" kern="0" dirty="0">
                <a:latin typeface="Arial" panose="020B0604020202020204" pitchFamily="34" charset="0"/>
                <a:ea typeface="ＭＳ Ｐゴシック" panose="020B0600070205080204" pitchFamily="34" charset="-128"/>
                <a:cs typeface="Arial" panose="020B0604020202020204" pitchFamily="34" charset="0"/>
              </a:rPr>
              <a:t>Any contrasting opinions?</a:t>
            </a:r>
            <a:r>
              <a:rPr lang="en-GB" altLang="en-US" sz="2400" dirty="0">
                <a:latin typeface="Arial" panose="020B0604020202020204" pitchFamily="34" charset="0"/>
                <a:cs typeface="Arial" panose="020B0604020202020204" pitchFamily="34" charset="0"/>
              </a:rPr>
              <a:t> </a:t>
            </a:r>
          </a:p>
          <a:p>
            <a:pPr marL="0" indent="0">
              <a:buNone/>
              <a:defRPr/>
            </a:pPr>
            <a:endParaRPr lang="en-GB" altLang="en-US" sz="2400" dirty="0">
              <a:latin typeface="Arial" panose="020B0604020202020204" pitchFamily="34" charset="0"/>
              <a:cs typeface="Arial" panose="020B0604020202020204" pitchFamily="34" charset="0"/>
            </a:endParaRPr>
          </a:p>
          <a:p>
            <a:pPr marL="0" indent="0">
              <a:buNone/>
              <a:defRPr/>
            </a:pPr>
            <a:r>
              <a:rPr lang="en-GB" altLang="en-US" sz="2400" dirty="0">
                <a:latin typeface="Arial" panose="020B0604020202020204" pitchFamily="34" charset="0"/>
                <a:cs typeface="Arial" panose="020B0604020202020204" pitchFamily="34" charset="0"/>
              </a:rPr>
              <a:t>Do you have a better understanding of ALN now?</a:t>
            </a:r>
            <a:endParaRPr lang="en-GB" altLang="en-US" sz="2400" kern="0" dirty="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186347982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190005" y="404813"/>
            <a:ext cx="8787740" cy="1143000"/>
          </a:xfrm>
        </p:spPr>
        <p:txBody>
          <a:bodyPr rtlCol="0">
            <a:noAutofit/>
          </a:bodyPr>
          <a:lstStyle/>
          <a:p>
            <a:pPr algn="ctr" eaLnBrk="1" fontAlgn="auto" hangingPunct="1">
              <a:spcAft>
                <a:spcPts val="0"/>
              </a:spcAft>
              <a:defRPr/>
            </a:pPr>
            <a:r>
              <a:rPr lang="en-GB" sz="3600" kern="0" dirty="0">
                <a:latin typeface="Arial" panose="020B0604020202020204" pitchFamily="34" charset="0"/>
                <a:ea typeface="MS PGothic" pitchFamily="34" charset="-128"/>
                <a:cs typeface="Arial" panose="020B0604020202020204" pitchFamily="34" charset="0"/>
              </a:rPr>
              <a:t>Definition of </a:t>
            </a:r>
            <a:r>
              <a:rPr lang="en-GB" sz="3600" b="1" kern="0" dirty="0">
                <a:latin typeface="Arial" panose="020B0604020202020204" pitchFamily="34" charset="0"/>
                <a:ea typeface="MS PGothic" pitchFamily="34" charset="-128"/>
                <a:cs typeface="Arial" panose="020B0604020202020204" pitchFamily="34" charset="0"/>
              </a:rPr>
              <a:t>A</a:t>
            </a:r>
            <a:r>
              <a:rPr lang="en-GB" sz="3600" kern="0" dirty="0">
                <a:latin typeface="Arial" panose="020B0604020202020204" pitchFamily="34" charset="0"/>
                <a:ea typeface="MS PGothic" pitchFamily="34" charset="-128"/>
                <a:cs typeface="Arial" panose="020B0604020202020204" pitchFamily="34" charset="0"/>
              </a:rPr>
              <a:t>dditional </a:t>
            </a:r>
            <a:r>
              <a:rPr lang="en-GB" sz="3600" b="1" kern="0" dirty="0">
                <a:latin typeface="Arial" panose="020B0604020202020204" pitchFamily="34" charset="0"/>
                <a:ea typeface="MS PGothic" pitchFamily="34" charset="-128"/>
                <a:cs typeface="Arial" panose="020B0604020202020204" pitchFamily="34" charset="0"/>
              </a:rPr>
              <a:t>L</a:t>
            </a:r>
            <a:r>
              <a:rPr lang="en-GB" sz="3600" kern="0" dirty="0">
                <a:latin typeface="Arial" panose="020B0604020202020204" pitchFamily="34" charset="0"/>
                <a:ea typeface="MS PGothic" pitchFamily="34" charset="-128"/>
                <a:cs typeface="Arial" panose="020B0604020202020204" pitchFamily="34" charset="0"/>
              </a:rPr>
              <a:t>earning </a:t>
            </a:r>
            <a:r>
              <a:rPr lang="en-GB" sz="3600" b="1" kern="0" dirty="0">
                <a:latin typeface="Arial" panose="020B0604020202020204" pitchFamily="34" charset="0"/>
                <a:ea typeface="MS PGothic" pitchFamily="34" charset="-128"/>
                <a:cs typeface="Arial" panose="020B0604020202020204" pitchFamily="34" charset="0"/>
              </a:rPr>
              <a:t>N</a:t>
            </a:r>
            <a:r>
              <a:rPr lang="en-GB" sz="3600" kern="0" dirty="0">
                <a:latin typeface="Arial" panose="020B0604020202020204" pitchFamily="34" charset="0"/>
                <a:ea typeface="MS PGothic" pitchFamily="34" charset="-128"/>
                <a:cs typeface="Arial" panose="020B0604020202020204" pitchFamily="34" charset="0"/>
              </a:rPr>
              <a:t>eeds</a:t>
            </a:r>
            <a:endParaRPr lang="en-GB" altLang="cy-GB" sz="3600" dirty="0">
              <a:latin typeface="Arial" panose="020B0604020202020204" pitchFamily="34" charset="0"/>
              <a:cs typeface="Arial" panose="020B0604020202020204" pitchFamily="34" charset="0"/>
            </a:endParaRPr>
          </a:p>
        </p:txBody>
      </p:sp>
      <p:sp>
        <p:nvSpPr>
          <p:cNvPr id="5124" name="Rectangle 6"/>
          <p:cNvSpPr>
            <a:spLocks noGrp="1" noChangeArrowheads="1"/>
          </p:cNvSpPr>
          <p:nvPr>
            <p:ph type="body" sz="half" idx="2"/>
          </p:nvPr>
        </p:nvSpPr>
        <p:spPr>
          <a:xfrm>
            <a:off x="327804" y="1628775"/>
            <a:ext cx="8564676" cy="4114800"/>
          </a:xfrm>
        </p:spPr>
        <p:txBody>
          <a:bodyPr rtlCol="0">
            <a:normAutofit/>
          </a:bodyPr>
          <a:lstStyle/>
          <a:p>
            <a:pPr>
              <a:defRPr/>
            </a:pPr>
            <a:r>
              <a:rPr lang="en-GB" kern="0" dirty="0">
                <a:latin typeface="Arial" panose="020B0604020202020204" pitchFamily="34" charset="0"/>
                <a:ea typeface="MS PGothic" pitchFamily="34" charset="-128"/>
                <a:cs typeface="Arial" panose="020B0604020202020204" pitchFamily="34" charset="0"/>
              </a:rPr>
              <a:t>Legal definition;</a:t>
            </a:r>
          </a:p>
          <a:p>
            <a:pPr>
              <a:defRPr/>
            </a:pPr>
            <a:r>
              <a:rPr lang="en-GB" kern="0" dirty="0">
                <a:latin typeface="Arial" panose="020B0604020202020204" pitchFamily="34" charset="0"/>
                <a:ea typeface="MS PGothic" pitchFamily="34" charset="-128"/>
                <a:cs typeface="Arial" panose="020B0604020202020204" pitchFamily="34" charset="0"/>
              </a:rPr>
              <a:t>Learning, physical, sensory needs;</a:t>
            </a:r>
          </a:p>
          <a:p>
            <a:pPr>
              <a:defRPr/>
            </a:pPr>
            <a:r>
              <a:rPr lang="en-GB" kern="0" dirty="0">
                <a:latin typeface="Arial" panose="020B0604020202020204" pitchFamily="34" charset="0"/>
                <a:ea typeface="MS PGothic" pitchFamily="34" charset="-128"/>
                <a:cs typeface="Arial" panose="020B0604020202020204" pitchFamily="34" charset="0"/>
              </a:rPr>
              <a:t>Children who find learning more challenging;</a:t>
            </a:r>
          </a:p>
          <a:p>
            <a:pPr marL="0" indent="0" algn="r">
              <a:buNone/>
              <a:defRPr/>
            </a:pPr>
            <a:r>
              <a:rPr lang="en-GB" sz="1800" kern="0" dirty="0">
                <a:latin typeface="Arial" panose="020B0604020202020204" pitchFamily="34" charset="0"/>
                <a:ea typeface="MS PGothic" pitchFamily="34" charset="-128"/>
                <a:cs typeface="Arial" panose="020B0604020202020204" pitchFamily="34" charset="0"/>
              </a:rPr>
              <a:t>(</a:t>
            </a:r>
            <a:r>
              <a:rPr lang="en-GB" sz="1800" kern="0" dirty="0" err="1">
                <a:latin typeface="Arial" panose="020B0604020202020204" pitchFamily="34" charset="0"/>
                <a:ea typeface="MS PGothic" pitchFamily="34" charset="-128"/>
                <a:cs typeface="Arial" panose="020B0604020202020204" pitchFamily="34" charset="0"/>
              </a:rPr>
              <a:t>Dewis</a:t>
            </a:r>
            <a:r>
              <a:rPr lang="en-GB" sz="1800" kern="0" dirty="0">
                <a:latin typeface="Arial" panose="020B0604020202020204" pitchFamily="34" charset="0"/>
                <a:ea typeface="MS PGothic" pitchFamily="34" charset="-128"/>
                <a:cs typeface="Arial" panose="020B0604020202020204" pitchFamily="34" charset="0"/>
              </a:rPr>
              <a:t> Cymru, 2020)</a:t>
            </a:r>
          </a:p>
          <a:p>
            <a:pPr>
              <a:defRPr/>
            </a:pPr>
            <a:endParaRPr lang="en-GB" sz="2200" kern="0" dirty="0">
              <a:solidFill>
                <a:srgbClr val="002060"/>
              </a:solidFill>
              <a:latin typeface="Arial" panose="020B0604020202020204" pitchFamily="34" charset="0"/>
              <a:ea typeface="MS PGothic" pitchFamily="34" charset="-128"/>
            </a:endParaRPr>
          </a:p>
          <a:p>
            <a:pPr marL="0" indent="0">
              <a:buNone/>
              <a:defRPr/>
            </a:pPr>
            <a:endParaRPr lang="en-GB" sz="2200" kern="0" dirty="0">
              <a:solidFill>
                <a:srgbClr val="002060"/>
              </a:solidFill>
              <a:latin typeface="Arial" panose="020B0604020202020204" pitchFamily="34" charset="0"/>
              <a:ea typeface="MS PGothic" pitchFamily="34" charset="-128"/>
            </a:endParaRPr>
          </a:p>
          <a:p>
            <a:pPr marL="457200" indent="-457200">
              <a:buAutoNum type="arabicPeriod"/>
              <a:defRPr/>
            </a:pPr>
            <a:endParaRPr lang="en-GB" sz="2000" kern="0" dirty="0">
              <a:solidFill>
                <a:srgbClr val="002060"/>
              </a:solidFill>
              <a:latin typeface="Arial" panose="020B0604020202020204" pitchFamily="34" charset="0"/>
              <a:ea typeface="MS PGothic" pitchFamily="34" charset="-128"/>
            </a:endParaRPr>
          </a:p>
          <a:p>
            <a:pPr marL="0" indent="0" eaLnBrk="1" fontAlgn="auto" hangingPunct="1">
              <a:spcAft>
                <a:spcPts val="0"/>
              </a:spcAft>
              <a:buFont typeface="Arial" panose="020B0604020202020204" pitchFamily="34" charset="0"/>
              <a:buNone/>
              <a:defRPr/>
            </a:pPr>
            <a:endParaRPr lang="en-GB" altLang="cy-GB" sz="2600" dirty="0">
              <a:solidFill>
                <a:srgbClr val="0000FF"/>
              </a:solidFill>
              <a:latin typeface="Arial" panose="020B0604020202020204" pitchFamily="34" charset="0"/>
            </a:endParaRPr>
          </a:p>
        </p:txBody>
      </p:sp>
    </p:spTree>
    <p:extLst>
      <p:ext uri="{BB962C8B-B14F-4D97-AF65-F5344CB8AC3E}">
        <p14:creationId xmlns:p14="http://schemas.microsoft.com/office/powerpoint/2010/main" val="181906004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190005" y="404813"/>
            <a:ext cx="8787740" cy="1143000"/>
          </a:xfrm>
        </p:spPr>
        <p:txBody>
          <a:bodyPr rtlCol="0">
            <a:noAutofit/>
          </a:bodyPr>
          <a:lstStyle/>
          <a:p>
            <a:pPr algn="ctr" eaLnBrk="1" fontAlgn="auto" hangingPunct="1">
              <a:spcAft>
                <a:spcPts val="0"/>
              </a:spcAft>
              <a:defRPr/>
            </a:pPr>
            <a:r>
              <a:rPr lang="en-GB" sz="3600" kern="0" dirty="0">
                <a:latin typeface="Arial" panose="020B0604020202020204" pitchFamily="34" charset="0"/>
                <a:ea typeface="MS PGothic" pitchFamily="34" charset="-128"/>
                <a:cs typeface="Arial" panose="020B0604020202020204" pitchFamily="34" charset="0"/>
              </a:rPr>
              <a:t>Definition of </a:t>
            </a:r>
            <a:r>
              <a:rPr lang="en-GB" sz="3600" b="1" kern="0" dirty="0">
                <a:latin typeface="Arial" panose="020B0604020202020204" pitchFamily="34" charset="0"/>
                <a:ea typeface="MS PGothic" pitchFamily="34" charset="-128"/>
                <a:cs typeface="Arial" panose="020B0604020202020204" pitchFamily="34" charset="0"/>
              </a:rPr>
              <a:t>A</a:t>
            </a:r>
            <a:r>
              <a:rPr lang="en-GB" sz="3600" kern="0" dirty="0">
                <a:latin typeface="Arial" panose="020B0604020202020204" pitchFamily="34" charset="0"/>
                <a:ea typeface="MS PGothic" pitchFamily="34" charset="-128"/>
                <a:cs typeface="Arial" panose="020B0604020202020204" pitchFamily="34" charset="0"/>
              </a:rPr>
              <a:t>dditional </a:t>
            </a:r>
            <a:r>
              <a:rPr lang="en-GB" sz="3600" b="1" kern="0" dirty="0">
                <a:latin typeface="Arial" panose="020B0604020202020204" pitchFamily="34" charset="0"/>
                <a:ea typeface="MS PGothic" pitchFamily="34" charset="-128"/>
                <a:cs typeface="Arial" panose="020B0604020202020204" pitchFamily="34" charset="0"/>
              </a:rPr>
              <a:t>L</a:t>
            </a:r>
            <a:r>
              <a:rPr lang="en-GB" sz="3600" kern="0" dirty="0">
                <a:latin typeface="Arial" panose="020B0604020202020204" pitchFamily="34" charset="0"/>
                <a:ea typeface="MS PGothic" pitchFamily="34" charset="-128"/>
                <a:cs typeface="Arial" panose="020B0604020202020204" pitchFamily="34" charset="0"/>
              </a:rPr>
              <a:t>earning </a:t>
            </a:r>
            <a:r>
              <a:rPr lang="en-GB" sz="3600" b="1" kern="0" dirty="0">
                <a:latin typeface="Arial" panose="020B0604020202020204" pitchFamily="34" charset="0"/>
                <a:ea typeface="MS PGothic" pitchFamily="34" charset="-128"/>
                <a:cs typeface="Arial" panose="020B0604020202020204" pitchFamily="34" charset="0"/>
              </a:rPr>
              <a:t>N</a:t>
            </a:r>
            <a:r>
              <a:rPr lang="en-GB" sz="3600" kern="0" dirty="0">
                <a:latin typeface="Arial" panose="020B0604020202020204" pitchFamily="34" charset="0"/>
                <a:ea typeface="MS PGothic" pitchFamily="34" charset="-128"/>
                <a:cs typeface="Arial" panose="020B0604020202020204" pitchFamily="34" charset="0"/>
              </a:rPr>
              <a:t>eeds</a:t>
            </a:r>
            <a:endParaRPr lang="en-GB" altLang="cy-GB" sz="3600" dirty="0">
              <a:latin typeface="Arial" panose="020B0604020202020204" pitchFamily="34" charset="0"/>
              <a:cs typeface="Arial" panose="020B0604020202020204" pitchFamily="34" charset="0"/>
            </a:endParaRPr>
          </a:p>
        </p:txBody>
      </p:sp>
      <p:sp>
        <p:nvSpPr>
          <p:cNvPr id="5124" name="Rectangle 6"/>
          <p:cNvSpPr>
            <a:spLocks noGrp="1" noChangeArrowheads="1"/>
          </p:cNvSpPr>
          <p:nvPr>
            <p:ph type="body" sz="half" idx="2"/>
          </p:nvPr>
        </p:nvSpPr>
        <p:spPr>
          <a:xfrm>
            <a:off x="190005" y="1628775"/>
            <a:ext cx="8702475" cy="4114800"/>
          </a:xfrm>
        </p:spPr>
        <p:txBody>
          <a:bodyPr rtlCol="0">
            <a:normAutofit/>
          </a:bodyPr>
          <a:lstStyle/>
          <a:p>
            <a:pPr>
              <a:defRPr/>
            </a:pPr>
            <a:r>
              <a:rPr lang="en-GB" b="1" kern="0" dirty="0">
                <a:latin typeface="Arial" panose="020B0604020202020204" pitchFamily="34" charset="0"/>
                <a:ea typeface="MS PGothic" pitchFamily="34" charset="-128"/>
                <a:cs typeface="Arial" panose="020B0604020202020204" pitchFamily="34" charset="0"/>
              </a:rPr>
              <a:t>Majority of children can be educated in mainstream settings;</a:t>
            </a:r>
          </a:p>
          <a:p>
            <a:pPr>
              <a:defRPr/>
            </a:pPr>
            <a:r>
              <a:rPr lang="en-GB" kern="0" dirty="0">
                <a:latin typeface="Arial" panose="020B0604020202020204" pitchFamily="34" charset="0"/>
                <a:ea typeface="MS PGothic" pitchFamily="34" charset="-128"/>
                <a:cs typeface="Arial" panose="020B0604020202020204" pitchFamily="34" charset="0"/>
              </a:rPr>
              <a:t>Some children may need access to </a:t>
            </a:r>
            <a:r>
              <a:rPr lang="en-GB" kern="0" dirty="0">
                <a:latin typeface="Arial" panose="020B0604020202020204" pitchFamily="34" charset="0"/>
                <a:ea typeface="MS PGothic" pitchFamily="34" charset="-128"/>
                <a:cs typeface="Arial" panose="020B0604020202020204" pitchFamily="34" charset="0"/>
                <a:hlinkClick r:id="rId3">
                  <a:extLst>
                    <a:ext uri="{A12FA001-AC4F-418D-AE19-62706E023703}">
                      <ahyp:hlinkClr xmlns:ahyp="http://schemas.microsoft.com/office/drawing/2018/hyperlinkcolor" val="tx"/>
                    </a:ext>
                  </a:extLst>
                </a:hlinkClick>
              </a:rPr>
              <a:t>Additional Learning Provision (ALP)</a:t>
            </a:r>
            <a:r>
              <a:rPr lang="en-GB" kern="0" dirty="0">
                <a:latin typeface="Arial" panose="020B0604020202020204" pitchFamily="34" charset="0"/>
                <a:ea typeface="MS PGothic" pitchFamily="34" charset="-128"/>
                <a:cs typeface="Arial" panose="020B0604020202020204" pitchFamily="34" charset="0"/>
              </a:rPr>
              <a:t>.</a:t>
            </a:r>
          </a:p>
          <a:p>
            <a:pPr marL="0" indent="0" algn="r">
              <a:buNone/>
              <a:defRPr/>
            </a:pPr>
            <a:r>
              <a:rPr lang="en-GB" sz="1800" kern="0" dirty="0">
                <a:latin typeface="Arial" panose="020B0604020202020204" pitchFamily="34" charset="0"/>
                <a:ea typeface="MS PGothic" pitchFamily="34" charset="-128"/>
                <a:cs typeface="Arial" panose="020B0604020202020204" pitchFamily="34" charset="0"/>
              </a:rPr>
              <a:t>(</a:t>
            </a:r>
            <a:r>
              <a:rPr lang="en-GB" sz="1800" kern="0" dirty="0" err="1">
                <a:latin typeface="Arial" panose="020B0604020202020204" pitchFamily="34" charset="0"/>
                <a:ea typeface="MS PGothic" pitchFamily="34" charset="-128"/>
                <a:cs typeface="Arial" panose="020B0604020202020204" pitchFamily="34" charset="0"/>
              </a:rPr>
              <a:t>Dewis</a:t>
            </a:r>
            <a:r>
              <a:rPr lang="en-GB" sz="1800" kern="0" dirty="0">
                <a:latin typeface="Arial" panose="020B0604020202020204" pitchFamily="34" charset="0"/>
                <a:ea typeface="MS PGothic" pitchFamily="34" charset="-128"/>
                <a:cs typeface="Arial" panose="020B0604020202020204" pitchFamily="34" charset="0"/>
              </a:rPr>
              <a:t> </a:t>
            </a:r>
            <a:r>
              <a:rPr lang="en-GB" sz="1800" kern="0" dirty="0" err="1">
                <a:latin typeface="Arial" panose="020B0604020202020204" pitchFamily="34" charset="0"/>
                <a:ea typeface="MS PGothic" pitchFamily="34" charset="-128"/>
                <a:cs typeface="Arial" panose="020B0604020202020204" pitchFamily="34" charset="0"/>
              </a:rPr>
              <a:t>Cymru</a:t>
            </a:r>
            <a:r>
              <a:rPr lang="en-GB" sz="1800" kern="0" dirty="0">
                <a:latin typeface="Arial" panose="020B0604020202020204" pitchFamily="34" charset="0"/>
                <a:ea typeface="MS PGothic" pitchFamily="34" charset="-128"/>
                <a:cs typeface="Arial" panose="020B0604020202020204" pitchFamily="34" charset="0"/>
              </a:rPr>
              <a:t>, 2020)</a:t>
            </a:r>
          </a:p>
          <a:p>
            <a:pPr>
              <a:defRPr/>
            </a:pPr>
            <a:endParaRPr lang="en-GB" sz="2200" kern="0" dirty="0">
              <a:latin typeface="Arial" panose="020B0604020202020204" pitchFamily="34" charset="0"/>
              <a:ea typeface="MS PGothic" pitchFamily="34" charset="-128"/>
            </a:endParaRPr>
          </a:p>
          <a:p>
            <a:pPr marL="0" indent="0">
              <a:buNone/>
              <a:defRPr/>
            </a:pPr>
            <a:endParaRPr lang="en-GB" sz="2200" kern="0" dirty="0">
              <a:solidFill>
                <a:srgbClr val="002060"/>
              </a:solidFill>
              <a:latin typeface="Arial" panose="020B0604020202020204" pitchFamily="34" charset="0"/>
              <a:ea typeface="MS PGothic" pitchFamily="34" charset="-128"/>
            </a:endParaRPr>
          </a:p>
          <a:p>
            <a:pPr marL="457200" indent="-457200">
              <a:buAutoNum type="arabicPeriod"/>
              <a:defRPr/>
            </a:pPr>
            <a:endParaRPr lang="en-GB" sz="2000" kern="0" dirty="0">
              <a:solidFill>
                <a:srgbClr val="002060"/>
              </a:solidFill>
              <a:latin typeface="Arial" panose="020B0604020202020204" pitchFamily="34" charset="0"/>
              <a:ea typeface="MS PGothic" pitchFamily="34" charset="-128"/>
            </a:endParaRPr>
          </a:p>
          <a:p>
            <a:pPr marL="0" indent="0" eaLnBrk="1" fontAlgn="auto" hangingPunct="1">
              <a:spcAft>
                <a:spcPts val="0"/>
              </a:spcAft>
              <a:buFont typeface="Arial" panose="020B0604020202020204" pitchFamily="34" charset="0"/>
              <a:buNone/>
              <a:defRPr/>
            </a:pPr>
            <a:endParaRPr lang="en-GB" altLang="cy-GB" sz="2600" dirty="0">
              <a:solidFill>
                <a:srgbClr val="0000FF"/>
              </a:solidFill>
              <a:latin typeface="Arial" panose="020B0604020202020204" pitchFamily="34" charset="0"/>
            </a:endParaRPr>
          </a:p>
        </p:txBody>
      </p:sp>
    </p:spTree>
    <p:extLst>
      <p:ext uri="{BB962C8B-B14F-4D97-AF65-F5344CB8AC3E}">
        <p14:creationId xmlns:p14="http://schemas.microsoft.com/office/powerpoint/2010/main" val="225259357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647923"/>
          </a:xfrm>
        </p:spPr>
        <p:txBody>
          <a:bodyPr rtlCol="0">
            <a:noAutofit/>
          </a:bodyPr>
          <a:lstStyle/>
          <a:p>
            <a:pPr algn="ctr" eaLnBrk="1" fontAlgn="auto" hangingPunct="1">
              <a:spcAft>
                <a:spcPts val="0"/>
              </a:spcAft>
              <a:defRPr/>
            </a:pPr>
            <a:r>
              <a:rPr lang="en-GB" sz="4000" kern="0" dirty="0">
                <a:latin typeface="Arial" panose="020B0604020202020204" pitchFamily="34" charset="0"/>
                <a:ea typeface="MS PGothic" pitchFamily="34" charset="-128"/>
                <a:cs typeface="Arial" panose="020B0604020202020204" pitchFamily="34" charset="0"/>
              </a:rPr>
              <a:t>Early Years</a:t>
            </a:r>
            <a:endParaRPr lang="en-GB" altLang="cy-GB" sz="4000" dirty="0">
              <a:latin typeface="Arial" panose="020B0604020202020204" pitchFamily="34" charset="0"/>
              <a:cs typeface="Arial" panose="020B0604020202020204" pitchFamily="34" charset="0"/>
            </a:endParaRPr>
          </a:p>
        </p:txBody>
      </p:sp>
      <p:sp>
        <p:nvSpPr>
          <p:cNvPr id="5124" name="Rectangle 6"/>
          <p:cNvSpPr>
            <a:spLocks noGrp="1" noChangeArrowheads="1"/>
          </p:cNvSpPr>
          <p:nvPr>
            <p:ph type="body" sz="half" idx="2"/>
          </p:nvPr>
        </p:nvSpPr>
        <p:spPr>
          <a:xfrm>
            <a:off x="517585" y="1794294"/>
            <a:ext cx="8374895" cy="4226994"/>
          </a:xfrm>
        </p:spPr>
        <p:txBody>
          <a:bodyPr rtlCol="0">
            <a:normAutofit/>
          </a:bodyPr>
          <a:lstStyle/>
          <a:p>
            <a:pPr>
              <a:defRPr/>
            </a:pPr>
            <a:r>
              <a:rPr lang="en-GB" dirty="0">
                <a:latin typeface="Arial" panose="020B0604020202020204" pitchFamily="34" charset="0"/>
                <a:cs typeface="Arial" panose="020B0604020202020204" pitchFamily="34" charset="0"/>
              </a:rPr>
              <a:t>A child under compulsory school age has a learning difficulty or disability if he or she is likely to (or would be likely to if no ALP were made) have significantly greater difficulty in learning than the majority of their peers when they reach compulsory school age. </a:t>
            </a:r>
            <a:endParaRPr lang="en-GB" altLang="cy-GB" sz="2400" dirty="0">
              <a:latin typeface="Arial" panose="020B0604020202020204" pitchFamily="34" charset="0"/>
              <a:cs typeface="Arial" panose="020B0604020202020204" pitchFamily="34" charset="0"/>
            </a:endParaRPr>
          </a:p>
          <a:p>
            <a:pPr marL="0" indent="0" algn="r">
              <a:buNone/>
              <a:defRPr/>
            </a:pPr>
            <a:r>
              <a:rPr lang="en-GB" altLang="cy-GB" sz="1800" dirty="0">
                <a:latin typeface="Arial" panose="020B0604020202020204" pitchFamily="34" charset="0"/>
                <a:cs typeface="Arial" panose="020B0604020202020204" pitchFamily="34" charset="0"/>
              </a:rPr>
              <a:t>(Welsh Government, 2020).</a:t>
            </a:r>
          </a:p>
        </p:txBody>
      </p:sp>
    </p:spTree>
    <p:extLst>
      <p:ext uri="{BB962C8B-B14F-4D97-AF65-F5344CB8AC3E}">
        <p14:creationId xmlns:p14="http://schemas.microsoft.com/office/powerpoint/2010/main" val="22316582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647923"/>
          </a:xfrm>
        </p:spPr>
        <p:txBody>
          <a:bodyPr rtlCol="0">
            <a:noAutofit/>
          </a:bodyPr>
          <a:lstStyle/>
          <a:p>
            <a:pPr algn="ctr" eaLnBrk="1" fontAlgn="auto" hangingPunct="1">
              <a:spcAft>
                <a:spcPts val="0"/>
              </a:spcAft>
              <a:defRPr/>
            </a:pPr>
            <a:r>
              <a:rPr lang="en-GB" sz="4000" kern="0" dirty="0">
                <a:latin typeface="Arial" panose="020B0604020202020204" pitchFamily="34" charset="0"/>
                <a:ea typeface="MS PGothic" pitchFamily="34" charset="-128"/>
                <a:cs typeface="Arial" panose="020B0604020202020204" pitchFamily="34" charset="0"/>
              </a:rPr>
              <a:t>Early Years</a:t>
            </a:r>
            <a:endParaRPr lang="en-GB" altLang="cy-GB" sz="4000" dirty="0">
              <a:latin typeface="Arial" panose="020B0604020202020204" pitchFamily="34" charset="0"/>
              <a:cs typeface="Arial" panose="020B0604020202020204" pitchFamily="34" charset="0"/>
            </a:endParaRPr>
          </a:p>
        </p:txBody>
      </p:sp>
      <p:sp>
        <p:nvSpPr>
          <p:cNvPr id="5124" name="Rectangle 6"/>
          <p:cNvSpPr>
            <a:spLocks noGrp="1" noChangeArrowheads="1"/>
          </p:cNvSpPr>
          <p:nvPr>
            <p:ph type="body" sz="half" idx="2"/>
          </p:nvPr>
        </p:nvSpPr>
        <p:spPr>
          <a:xfrm>
            <a:off x="414068" y="1846052"/>
            <a:ext cx="8478412" cy="4175235"/>
          </a:xfrm>
        </p:spPr>
        <p:txBody>
          <a:bodyPr rtlCol="0">
            <a:normAutofit/>
          </a:bodyPr>
          <a:lstStyle/>
          <a:p>
            <a:pPr>
              <a:defRPr/>
            </a:pPr>
            <a:r>
              <a:rPr lang="en-GB" altLang="cy-GB" sz="2400" dirty="0">
                <a:latin typeface="Arial" panose="020B0604020202020204" pitchFamily="34" charset="0"/>
                <a:cs typeface="Arial" panose="020B0604020202020204" pitchFamily="34" charset="0"/>
              </a:rPr>
              <a:t>ALP for a learner aged over 3 years means educational or training provision that is additional to, or different from, that made generally for others of the same age in a mainstream school, FEI or nursery education setting In Wales.</a:t>
            </a:r>
          </a:p>
          <a:p>
            <a:pPr>
              <a:defRPr/>
            </a:pPr>
            <a:r>
              <a:rPr lang="en-GB" altLang="cy-GB" sz="2400" dirty="0">
                <a:latin typeface="Arial" panose="020B0604020202020204" pitchFamily="34" charset="0"/>
                <a:cs typeface="Arial" panose="020B0604020202020204" pitchFamily="34" charset="0"/>
              </a:rPr>
              <a:t>For those under 3 years old it means educational provision of any kind.</a:t>
            </a:r>
          </a:p>
          <a:p>
            <a:pPr marL="0" indent="0">
              <a:buNone/>
              <a:defRPr/>
            </a:pPr>
            <a:endParaRPr lang="en-GB" altLang="cy-GB" sz="2400" dirty="0">
              <a:latin typeface="Arial" panose="020B0604020202020204" pitchFamily="34" charset="0"/>
              <a:cs typeface="Arial" panose="020B0604020202020204" pitchFamily="34" charset="0"/>
            </a:endParaRPr>
          </a:p>
          <a:p>
            <a:pPr marL="0" indent="0" algn="r">
              <a:buNone/>
              <a:defRPr/>
            </a:pPr>
            <a:r>
              <a:rPr lang="en-GB" altLang="cy-GB" sz="2300" dirty="0">
                <a:latin typeface="Arial" panose="020B0604020202020204" pitchFamily="34" charset="0"/>
                <a:cs typeface="Arial" panose="020B0604020202020204" pitchFamily="34" charset="0"/>
              </a:rPr>
              <a:t>(Welsh Government, 2020).</a:t>
            </a:r>
          </a:p>
        </p:txBody>
      </p:sp>
    </p:spTree>
    <p:extLst>
      <p:ext uri="{BB962C8B-B14F-4D97-AF65-F5344CB8AC3E}">
        <p14:creationId xmlns:p14="http://schemas.microsoft.com/office/powerpoint/2010/main" val="424249377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DFF2A-3B58-4B2C-9B0F-2A0F52CC4070}"/>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Examples of ALP</a:t>
            </a:r>
          </a:p>
        </p:txBody>
      </p:sp>
      <p:sp>
        <p:nvSpPr>
          <p:cNvPr id="4" name="Content Placeholder 3">
            <a:extLst>
              <a:ext uri="{FF2B5EF4-FFF2-40B4-BE49-F238E27FC236}">
                <a16:creationId xmlns:a16="http://schemas.microsoft.com/office/drawing/2014/main" id="{BB4F7E49-7EA5-458D-B4D7-AE8B47EB2F91}"/>
              </a:ext>
            </a:extLst>
          </p:cNvPr>
          <p:cNvSpPr>
            <a:spLocks noGrp="1"/>
          </p:cNvSpPr>
          <p:nvPr>
            <p:ph sz="half" idx="2"/>
          </p:nvPr>
        </p:nvSpPr>
        <p:spPr>
          <a:xfrm>
            <a:off x="628650" y="1825625"/>
            <a:ext cx="7886700" cy="3809862"/>
          </a:xfrm>
        </p:spPr>
        <p:txBody>
          <a:bodyPr/>
          <a:lstStyle/>
          <a:p>
            <a:r>
              <a:rPr lang="en-GB" dirty="0">
                <a:latin typeface="Arial" panose="020B0604020202020204" pitchFamily="34" charset="0"/>
                <a:cs typeface="Arial" panose="020B0604020202020204" pitchFamily="34" charset="0"/>
              </a:rPr>
              <a:t>Differentiation of curriculum;</a:t>
            </a:r>
          </a:p>
          <a:p>
            <a:r>
              <a:rPr lang="en-GB" dirty="0">
                <a:latin typeface="Arial" panose="020B0604020202020204" pitchFamily="34" charset="0"/>
                <a:cs typeface="Arial" panose="020B0604020202020204" pitchFamily="34" charset="0"/>
              </a:rPr>
              <a:t>Individual/group interventions;</a:t>
            </a:r>
          </a:p>
          <a:p>
            <a:r>
              <a:rPr lang="en-GB" dirty="0">
                <a:latin typeface="Arial" panose="020B0604020202020204" pitchFamily="34" charset="0"/>
                <a:cs typeface="Arial" panose="020B0604020202020204" pitchFamily="34" charset="0"/>
              </a:rPr>
              <a:t>ELSA;</a:t>
            </a:r>
          </a:p>
          <a:p>
            <a:r>
              <a:rPr lang="en-GB" dirty="0">
                <a:latin typeface="Arial" panose="020B0604020202020204" pitchFamily="34" charset="0"/>
                <a:cs typeface="Arial" panose="020B0604020202020204" pitchFamily="34" charset="0"/>
              </a:rPr>
              <a:t>Lego Therapy.</a:t>
            </a:r>
          </a:p>
          <a:p>
            <a:pPr marL="0" indent="0">
              <a:buNone/>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28199366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179512" y="404813"/>
            <a:ext cx="8712968" cy="1143000"/>
          </a:xfrm>
        </p:spPr>
        <p:txBody>
          <a:bodyPr rtlCol="0">
            <a:noAutofit/>
          </a:bodyPr>
          <a:lstStyle/>
          <a:p>
            <a:pPr algn="ctr" eaLnBrk="1" fontAlgn="auto" hangingPunct="1">
              <a:spcAft>
                <a:spcPts val="0"/>
              </a:spcAft>
              <a:defRPr/>
            </a:pPr>
            <a:r>
              <a:rPr lang="en-GB" sz="3600" kern="0" dirty="0">
                <a:latin typeface="Arial" panose="020B0604020202020204" pitchFamily="34" charset="0"/>
                <a:ea typeface="MS PGothic" pitchFamily="34" charset="-128"/>
                <a:cs typeface="Arial" panose="020B0604020202020204" pitchFamily="34" charset="0"/>
              </a:rPr>
              <a:t>Definition of </a:t>
            </a:r>
            <a:r>
              <a:rPr lang="en-GB" sz="3600" b="1" kern="0" dirty="0">
                <a:latin typeface="Arial" panose="020B0604020202020204" pitchFamily="34" charset="0"/>
                <a:ea typeface="MS PGothic" pitchFamily="34" charset="-128"/>
                <a:cs typeface="Arial" panose="020B0604020202020204" pitchFamily="34" charset="0"/>
              </a:rPr>
              <a:t>A</a:t>
            </a:r>
            <a:r>
              <a:rPr lang="en-GB" sz="3600" kern="0" dirty="0">
                <a:latin typeface="Arial" panose="020B0604020202020204" pitchFamily="34" charset="0"/>
                <a:ea typeface="MS PGothic" pitchFamily="34" charset="-128"/>
                <a:cs typeface="Arial" panose="020B0604020202020204" pitchFamily="34" charset="0"/>
              </a:rPr>
              <a:t>dditional </a:t>
            </a:r>
            <a:r>
              <a:rPr lang="en-GB" sz="3600" b="1" kern="0" dirty="0">
                <a:latin typeface="Arial" panose="020B0604020202020204" pitchFamily="34" charset="0"/>
                <a:ea typeface="MS PGothic" pitchFamily="34" charset="-128"/>
                <a:cs typeface="Arial" panose="020B0604020202020204" pitchFamily="34" charset="0"/>
              </a:rPr>
              <a:t>L</a:t>
            </a:r>
            <a:r>
              <a:rPr lang="en-GB" sz="3600" kern="0" dirty="0">
                <a:latin typeface="Arial" panose="020B0604020202020204" pitchFamily="34" charset="0"/>
                <a:ea typeface="MS PGothic" pitchFamily="34" charset="-128"/>
                <a:cs typeface="Arial" panose="020B0604020202020204" pitchFamily="34" charset="0"/>
              </a:rPr>
              <a:t>earning </a:t>
            </a:r>
            <a:r>
              <a:rPr lang="en-GB" sz="3600" b="1" kern="0" dirty="0">
                <a:latin typeface="Arial" panose="020B0604020202020204" pitchFamily="34" charset="0"/>
                <a:ea typeface="MS PGothic" pitchFamily="34" charset="-128"/>
                <a:cs typeface="Arial" panose="020B0604020202020204" pitchFamily="34" charset="0"/>
              </a:rPr>
              <a:t>N</a:t>
            </a:r>
            <a:r>
              <a:rPr lang="en-GB" sz="3600" kern="0" dirty="0">
                <a:latin typeface="Arial" panose="020B0604020202020204" pitchFamily="34" charset="0"/>
                <a:ea typeface="MS PGothic" pitchFamily="34" charset="-128"/>
                <a:cs typeface="Arial" panose="020B0604020202020204" pitchFamily="34" charset="0"/>
              </a:rPr>
              <a:t>eeds</a:t>
            </a:r>
            <a:endParaRPr lang="en-GB" altLang="cy-GB" sz="3600" dirty="0">
              <a:latin typeface="Arial" panose="020B0604020202020204" pitchFamily="34" charset="0"/>
              <a:cs typeface="Arial" panose="020B0604020202020204" pitchFamily="34" charset="0"/>
            </a:endParaRPr>
          </a:p>
        </p:txBody>
      </p:sp>
      <p:sp>
        <p:nvSpPr>
          <p:cNvPr id="5124" name="Rectangle 6"/>
          <p:cNvSpPr>
            <a:spLocks noGrp="1" noChangeArrowheads="1"/>
          </p:cNvSpPr>
          <p:nvPr>
            <p:ph type="body" sz="half" idx="2"/>
          </p:nvPr>
        </p:nvSpPr>
        <p:spPr>
          <a:xfrm>
            <a:off x="345057" y="1628775"/>
            <a:ext cx="8547423" cy="4114800"/>
          </a:xfrm>
        </p:spPr>
        <p:txBody>
          <a:bodyPr rtlCol="0">
            <a:normAutofit/>
          </a:bodyPr>
          <a:lstStyle/>
          <a:p>
            <a:pPr marL="0" indent="0">
              <a:buNone/>
              <a:defRPr/>
            </a:pPr>
            <a:r>
              <a:rPr lang="en-GB" sz="2400" kern="0" dirty="0">
                <a:latin typeface="Arial" panose="020B0604020202020204" pitchFamily="34" charset="0"/>
                <a:ea typeface="MS PGothic" pitchFamily="34" charset="-128"/>
                <a:cs typeface="Arial" panose="020B0604020202020204" pitchFamily="34" charset="0"/>
              </a:rPr>
              <a:t>Also look at:</a:t>
            </a:r>
          </a:p>
          <a:p>
            <a:pPr marL="0" indent="0">
              <a:buNone/>
              <a:defRPr/>
            </a:pPr>
            <a:endParaRPr lang="en-GB" sz="2400" kern="0" dirty="0">
              <a:latin typeface="Arial" panose="020B0604020202020204" pitchFamily="34" charset="0"/>
              <a:ea typeface="MS PGothic" pitchFamily="34" charset="-128"/>
              <a:cs typeface="Arial" panose="020B0604020202020204" pitchFamily="34" charset="0"/>
            </a:endParaRPr>
          </a:p>
          <a:p>
            <a:pPr marL="0" indent="0">
              <a:buNone/>
              <a:defRPr/>
            </a:pPr>
            <a:r>
              <a:rPr lang="en-GB" sz="2400" kern="0" dirty="0">
                <a:latin typeface="Arial" panose="020B0604020202020204" pitchFamily="34" charset="0"/>
                <a:ea typeface="MS PGothic" pitchFamily="34" charset="-128"/>
                <a:cs typeface="Arial" panose="020B0604020202020204" pitchFamily="34" charset="0"/>
              </a:rPr>
              <a:t>Welsh Government (2018) </a:t>
            </a:r>
            <a:r>
              <a:rPr lang="en-GB" sz="2400" i="1" kern="0" dirty="0">
                <a:latin typeface="Arial" panose="020B0604020202020204" pitchFamily="34" charset="0"/>
                <a:ea typeface="MS PGothic" pitchFamily="34" charset="-128"/>
                <a:cs typeface="Arial" panose="020B0604020202020204" pitchFamily="34" charset="0"/>
              </a:rPr>
              <a:t>Additional Learning Needs and Education Tribunal (Wales) Act, </a:t>
            </a:r>
            <a:r>
              <a:rPr lang="en-GB" sz="2400" kern="0" dirty="0">
                <a:latin typeface="Arial" panose="020B0604020202020204" pitchFamily="34" charset="0"/>
                <a:ea typeface="MS PGothic" pitchFamily="34" charset="-128"/>
                <a:cs typeface="Arial" panose="020B0604020202020204" pitchFamily="34" charset="0"/>
                <a:hlinkClick r:id="rId3">
                  <a:extLst>
                    <a:ext uri="{A12FA001-AC4F-418D-AE19-62706E023703}">
                      <ahyp:hlinkClr xmlns:ahyp="http://schemas.microsoft.com/office/drawing/2018/hyperlinkcolor" val="tx"/>
                    </a:ext>
                  </a:extLst>
                </a:hlinkClick>
              </a:rPr>
              <a:t>https://gov.wales/additional-learning-needs-and-education-tribunal-wales-act</a:t>
            </a:r>
            <a:r>
              <a:rPr lang="en-GB" sz="2400" kern="0" dirty="0">
                <a:latin typeface="Arial" panose="020B0604020202020204" pitchFamily="34" charset="0"/>
                <a:ea typeface="MS PGothic" pitchFamily="34" charset="-128"/>
                <a:cs typeface="Arial" panose="020B0604020202020204" pitchFamily="34" charset="0"/>
              </a:rPr>
              <a:t> </a:t>
            </a:r>
          </a:p>
          <a:p>
            <a:pPr marL="0" indent="0">
              <a:buNone/>
              <a:defRPr/>
            </a:pPr>
            <a:endParaRPr lang="en-GB" altLang="cy-GB" sz="2200" kern="0" dirty="0">
              <a:solidFill>
                <a:srgbClr val="002060"/>
              </a:solidFill>
              <a:latin typeface="Arial" panose="020B0604020202020204" pitchFamily="34" charset="0"/>
              <a:ea typeface="MS PGothic" pitchFamily="34" charset="-128"/>
            </a:endParaRPr>
          </a:p>
          <a:p>
            <a:pPr marL="0" indent="0">
              <a:buNone/>
              <a:defRPr/>
            </a:pPr>
            <a:endParaRPr lang="en-GB" altLang="cy-GB" sz="2200" dirty="0">
              <a:solidFill>
                <a:srgbClr val="0000FF"/>
              </a:solidFill>
              <a:latin typeface="Arial" panose="020B0604020202020204" pitchFamily="34" charset="0"/>
            </a:endParaRPr>
          </a:p>
        </p:txBody>
      </p:sp>
    </p:spTree>
    <p:extLst>
      <p:ext uri="{BB962C8B-B14F-4D97-AF65-F5344CB8AC3E}">
        <p14:creationId xmlns:p14="http://schemas.microsoft.com/office/powerpoint/2010/main" val="47274712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79579-0490-4570-80E6-B4E8EA5C848E}"/>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Definitions elsewhere</a:t>
            </a:r>
          </a:p>
        </p:txBody>
      </p:sp>
      <p:sp>
        <p:nvSpPr>
          <p:cNvPr id="4" name="Content Placeholder 3">
            <a:extLst>
              <a:ext uri="{FF2B5EF4-FFF2-40B4-BE49-F238E27FC236}">
                <a16:creationId xmlns:a16="http://schemas.microsoft.com/office/drawing/2014/main" id="{27183379-F222-4F6E-A7A2-2A5720424C56}"/>
              </a:ext>
            </a:extLst>
          </p:cNvPr>
          <p:cNvSpPr>
            <a:spLocks noGrp="1"/>
          </p:cNvSpPr>
          <p:nvPr>
            <p:ph sz="half" idx="2"/>
          </p:nvPr>
        </p:nvSpPr>
        <p:spPr>
          <a:xfrm>
            <a:off x="885286" y="1690688"/>
            <a:ext cx="7396072" cy="3856718"/>
          </a:xfrm>
        </p:spPr>
        <p:txBody>
          <a:bodyPr>
            <a:normAutofit/>
          </a:bodyPr>
          <a:lstStyle/>
          <a:p>
            <a:r>
              <a:rPr lang="en-GB" dirty="0">
                <a:latin typeface="Arial" panose="020B0604020202020204" pitchFamily="34" charset="0"/>
                <a:cs typeface="Arial" panose="020B0604020202020204" pitchFamily="34" charset="0"/>
              </a:rPr>
              <a:t>England (SEND)</a:t>
            </a:r>
          </a:p>
          <a:p>
            <a:pPr>
              <a:buFontTx/>
              <a:buChar char="-"/>
            </a:pPr>
            <a:r>
              <a:rPr lang="en-GB" dirty="0">
                <a:latin typeface="Arial" panose="020B0604020202020204" pitchFamily="34" charset="0"/>
                <a:cs typeface="Arial" panose="020B0604020202020204" pitchFamily="34" charset="0"/>
              </a:rPr>
              <a:t>special educational needs and disability;</a:t>
            </a:r>
          </a:p>
          <a:p>
            <a:r>
              <a:rPr lang="en-GB" dirty="0">
                <a:latin typeface="Arial" panose="020B0604020202020204" pitchFamily="34" charset="0"/>
                <a:cs typeface="Arial" panose="020B0604020202020204" pitchFamily="34" charset="0"/>
              </a:rPr>
              <a:t>Scotland – children with additional support needs;</a:t>
            </a:r>
          </a:p>
          <a:p>
            <a:r>
              <a:rPr lang="en-GB" dirty="0">
                <a:latin typeface="Arial" panose="020B0604020202020204" pitchFamily="34" charset="0"/>
                <a:cs typeface="Arial" panose="020B0604020202020204" pitchFamily="34" charset="0"/>
              </a:rPr>
              <a:t>Reggio Emilia, Italy – children with special rights.</a:t>
            </a:r>
          </a:p>
        </p:txBody>
      </p:sp>
    </p:spTree>
    <p:extLst>
      <p:ext uri="{BB962C8B-B14F-4D97-AF65-F5344CB8AC3E}">
        <p14:creationId xmlns:p14="http://schemas.microsoft.com/office/powerpoint/2010/main" val="313504777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2AFBD-E913-4488-871F-82346DE02EBD}"/>
              </a:ext>
            </a:extLst>
          </p:cNvPr>
          <p:cNvSpPr>
            <a:spLocks noGrp="1"/>
          </p:cNvSpPr>
          <p:nvPr>
            <p:ph type="title"/>
          </p:nvPr>
        </p:nvSpPr>
        <p:spPr>
          <a:xfrm>
            <a:off x="628650" y="365126"/>
            <a:ext cx="7886700" cy="832303"/>
          </a:xfrm>
        </p:spPr>
        <p:txBody>
          <a:bodyPr>
            <a:noAutofit/>
          </a:bodyPr>
          <a:lstStyle/>
          <a:p>
            <a:pPr algn="ctr"/>
            <a:r>
              <a:rPr lang="en-GB" sz="4000" dirty="0">
                <a:latin typeface="Arial" panose="020B0604020202020204" pitchFamily="34" charset="0"/>
                <a:cs typeface="Arial" panose="020B0604020202020204" pitchFamily="34" charset="0"/>
              </a:rPr>
              <a:t>Further information:</a:t>
            </a:r>
          </a:p>
        </p:txBody>
      </p:sp>
      <p:sp>
        <p:nvSpPr>
          <p:cNvPr id="5" name="Content Placeholder 4">
            <a:extLst>
              <a:ext uri="{FF2B5EF4-FFF2-40B4-BE49-F238E27FC236}">
                <a16:creationId xmlns:a16="http://schemas.microsoft.com/office/drawing/2014/main" id="{350FC85B-BFFB-4407-BF9D-E5A315EFF3F9}"/>
              </a:ext>
            </a:extLst>
          </p:cNvPr>
          <p:cNvSpPr>
            <a:spLocks noGrp="1"/>
          </p:cNvSpPr>
          <p:nvPr>
            <p:ph idx="1"/>
          </p:nvPr>
        </p:nvSpPr>
        <p:spPr>
          <a:xfrm>
            <a:off x="254000" y="1600201"/>
            <a:ext cx="8802914" cy="3917032"/>
          </a:xfrm>
        </p:spPr>
        <p:txBody>
          <a:bodyPr>
            <a:normAutofit fontScale="92500" lnSpcReduction="10000"/>
          </a:bodyPr>
          <a:lstStyle/>
          <a:p>
            <a:pPr marL="0" indent="0">
              <a:buNone/>
            </a:pPr>
            <a:r>
              <a:rPr lang="en-GB" sz="2400" dirty="0">
                <a:latin typeface="Arial" panose="020B0604020202020204" pitchFamily="34" charset="0"/>
                <a:cs typeface="Arial" panose="020B0604020202020204" pitchFamily="34" charset="0"/>
              </a:rPr>
              <a:t>Mencap (no date) SEND system. Available at: </a:t>
            </a:r>
            <a:r>
              <a:rPr lang="en-GB" sz="2400" dirty="0">
                <a:latin typeface="Arial" panose="020B0604020202020204" pitchFamily="34" charset="0"/>
                <a:cs typeface="Arial" panose="020B0604020202020204" pitchFamily="34" charset="0"/>
                <a:hlinkClick r:id="rId2"/>
              </a:rPr>
              <a:t>https://www.mencap.org.uk/advice-and-support/children-and-young-people/send-system</a:t>
            </a:r>
            <a:r>
              <a:rPr lang="en-GB" sz="2400" dirty="0">
                <a:latin typeface="Arial" panose="020B0604020202020204" pitchFamily="34" charset="0"/>
                <a:cs typeface="Arial" panose="020B0604020202020204" pitchFamily="34" charset="0"/>
              </a:rPr>
              <a:t> [Accessed: October 22 2021].</a:t>
            </a:r>
          </a:p>
          <a:p>
            <a:pPr marL="0" indent="0">
              <a:buNone/>
            </a:pPr>
            <a:r>
              <a:rPr lang="en-GB" sz="2400" dirty="0">
                <a:latin typeface="Arial" panose="020B0604020202020204" pitchFamily="34" charset="0"/>
                <a:cs typeface="Arial" panose="020B0604020202020204" pitchFamily="34" charset="0"/>
              </a:rPr>
              <a:t>Paterson, C. (2018) </a:t>
            </a:r>
            <a:r>
              <a:rPr lang="en-GB" sz="2400" i="1" dirty="0">
                <a:solidFill>
                  <a:srgbClr val="000000"/>
                </a:solidFill>
                <a:effectLst/>
                <a:latin typeface="Arial" panose="020B0604020202020204" pitchFamily="34" charset="0"/>
                <a:cs typeface="Arial" panose="020B0604020202020204" pitchFamily="34" charset="0"/>
              </a:rPr>
              <a:t>Reggio Emilia: An Inspiring Approach to Early Learning</a:t>
            </a:r>
            <a:r>
              <a:rPr lang="en-GB" sz="2400" i="0" dirty="0">
                <a:solidFill>
                  <a:srgbClr val="000000"/>
                </a:solidFill>
                <a:effectLst/>
                <a:latin typeface="Arial" panose="020B0604020202020204" pitchFamily="34" charset="0"/>
                <a:cs typeface="Arial" panose="020B0604020202020204" pitchFamily="34" charset="0"/>
              </a:rPr>
              <a:t>. Available at: </a:t>
            </a:r>
            <a:r>
              <a:rPr lang="en-GB" sz="2400" i="0" dirty="0">
                <a:solidFill>
                  <a:srgbClr val="000000"/>
                </a:solidFill>
                <a:effectLst/>
                <a:latin typeface="Arial" panose="020B0604020202020204" pitchFamily="34" charset="0"/>
                <a:cs typeface="Arial" panose="020B0604020202020204" pitchFamily="34" charset="0"/>
                <a:hlinkClick r:id="rId3"/>
              </a:rPr>
              <a:t>https://www.gettingsmart.com/2018/05/08/reggio-emilia-an-inspiring-approach-to-early-learning/</a:t>
            </a:r>
            <a:r>
              <a:rPr lang="en-GB" sz="2400" i="0" dirty="0">
                <a:solidFill>
                  <a:srgbClr val="000000"/>
                </a:solidFill>
                <a:effectLst/>
                <a:latin typeface="Arial" panose="020B0604020202020204" pitchFamily="34" charset="0"/>
                <a:cs typeface="Arial" panose="020B0604020202020204" pitchFamily="34" charset="0"/>
              </a:rPr>
              <a:t> [Accessed: October 22 2021].</a:t>
            </a:r>
          </a:p>
          <a:p>
            <a:pPr marL="0" indent="0">
              <a:buNone/>
            </a:pPr>
            <a:r>
              <a:rPr lang="en-GB" sz="2400" dirty="0">
                <a:solidFill>
                  <a:srgbClr val="000000"/>
                </a:solidFill>
                <a:latin typeface="Arial" panose="020B0604020202020204" pitchFamily="34" charset="0"/>
                <a:cs typeface="Arial" panose="020B0604020202020204" pitchFamily="34" charset="0"/>
              </a:rPr>
              <a:t>Scottish Children’s Services Coalition (2021) </a:t>
            </a:r>
            <a:r>
              <a:rPr lang="en-GB" sz="2400" i="1" dirty="0">
                <a:solidFill>
                  <a:srgbClr val="000000"/>
                </a:solidFill>
                <a:latin typeface="Arial" panose="020B0604020202020204" pitchFamily="34" charset="0"/>
                <a:cs typeface="Arial" panose="020B0604020202020204" pitchFamily="34" charset="0"/>
              </a:rPr>
              <a:t>Campaigning to improve services for children and young people with additional support needs. </a:t>
            </a:r>
            <a:r>
              <a:rPr lang="en-GB" sz="2400" dirty="0">
                <a:solidFill>
                  <a:srgbClr val="000000"/>
                </a:solidFill>
                <a:latin typeface="Arial" panose="020B0604020202020204" pitchFamily="34" charset="0"/>
                <a:cs typeface="Arial" panose="020B0604020202020204" pitchFamily="34" charset="0"/>
              </a:rPr>
              <a:t>Available at: </a:t>
            </a:r>
            <a:r>
              <a:rPr lang="en-GB" sz="2400" dirty="0">
                <a:solidFill>
                  <a:srgbClr val="000000"/>
                </a:solidFill>
                <a:latin typeface="Arial" panose="020B0604020202020204" pitchFamily="34" charset="0"/>
                <a:cs typeface="Arial" panose="020B0604020202020204" pitchFamily="34" charset="0"/>
                <a:hlinkClick r:id="rId4"/>
              </a:rPr>
              <a:t>https://www.thescsc.org.uk/campaigns/additional-support-needs-asn/</a:t>
            </a:r>
            <a:r>
              <a:rPr lang="en-GB" sz="2400" dirty="0">
                <a:solidFill>
                  <a:srgbClr val="000000"/>
                </a:solidFill>
                <a:latin typeface="Arial" panose="020B0604020202020204" pitchFamily="34" charset="0"/>
                <a:cs typeface="Arial" panose="020B0604020202020204" pitchFamily="34" charset="0"/>
              </a:rPr>
              <a:t> [Accessed: October 22 2021].</a:t>
            </a:r>
            <a:endParaRPr lang="en-GB" sz="2400" i="0" dirty="0">
              <a:solidFill>
                <a:srgbClr val="000000"/>
              </a:solidFill>
              <a:effectLst/>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84658483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89714-564D-754F-079C-9B14E51D8E72}"/>
              </a:ext>
            </a:extLst>
          </p:cNvPr>
          <p:cNvSpPr>
            <a:spLocks noGrp="1"/>
          </p:cNvSpPr>
          <p:nvPr>
            <p:ph type="title"/>
          </p:nvPr>
        </p:nvSpPr>
        <p:spPr/>
        <p:txBody>
          <a:bodyPr/>
          <a:lstStyle/>
          <a:p>
            <a:pPr algn="ctr"/>
            <a:r>
              <a:rPr lang="en-GB" altLang="en-US" sz="4400" kern="0" dirty="0">
                <a:latin typeface="Arial" panose="020B0604020202020204" pitchFamily="34" charset="0"/>
                <a:ea typeface="ＭＳ Ｐゴシック" panose="020B0600070205080204" pitchFamily="34" charset="-128"/>
                <a:cs typeface="Arial" panose="020B0604020202020204" pitchFamily="34" charset="0"/>
              </a:rPr>
              <a:t>References</a:t>
            </a:r>
            <a:endParaRPr lang="en-GB" dirty="0"/>
          </a:p>
        </p:txBody>
      </p:sp>
      <p:sp>
        <p:nvSpPr>
          <p:cNvPr id="3" name="Content Placeholder 2">
            <a:extLst>
              <a:ext uri="{FF2B5EF4-FFF2-40B4-BE49-F238E27FC236}">
                <a16:creationId xmlns:a16="http://schemas.microsoft.com/office/drawing/2014/main" id="{48D7C06C-5DD5-E5BA-F14C-05FC0F898A5F}"/>
              </a:ext>
            </a:extLst>
          </p:cNvPr>
          <p:cNvSpPr>
            <a:spLocks noGrp="1"/>
          </p:cNvSpPr>
          <p:nvPr>
            <p:ph idx="1"/>
          </p:nvPr>
        </p:nvSpPr>
        <p:spPr>
          <a:xfrm>
            <a:off x="186267" y="1825625"/>
            <a:ext cx="8754533" cy="4185708"/>
          </a:xfrm>
        </p:spPr>
        <p:txBody>
          <a:bodyPr>
            <a:normAutofit fontScale="85000" lnSpcReduction="20000"/>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2800" i="0" u="none" strike="noStrike" kern="1200" cap="none" spc="0" normalizeH="0" baseline="0" noProof="0" dirty="0">
                <a:ln>
                  <a:noFill/>
                </a:ln>
                <a:effectLst/>
                <a:uLnTx/>
                <a:uFillTx/>
                <a:latin typeface="Arial" panose="020B0604020202020204" pitchFamily="34" charset="0"/>
                <a:cs typeface="Arial" panose="020B0604020202020204" pitchFamily="34" charset="0"/>
              </a:rPr>
              <a:t>Crutchley, R. (ed.) (2018) </a:t>
            </a:r>
            <a:r>
              <a:rPr kumimoji="0" lang="en-GB" sz="2800" i="1" u="none" strike="noStrike" kern="1200" cap="none" spc="0" normalizeH="0" baseline="0" noProof="0" dirty="0">
                <a:ln>
                  <a:noFill/>
                </a:ln>
                <a:effectLst/>
                <a:uLnTx/>
                <a:uFillTx/>
                <a:latin typeface="Arial" panose="020B0604020202020204" pitchFamily="34" charset="0"/>
                <a:cs typeface="Arial" panose="020B0604020202020204" pitchFamily="34" charset="0"/>
              </a:rPr>
              <a:t>Special Needs in the Early Years: Partnership and Participation. </a:t>
            </a:r>
            <a:r>
              <a:rPr kumimoji="0" lang="en-GB" sz="2800" i="0" u="none" strike="noStrike" kern="1200" cap="none" spc="0" normalizeH="0" baseline="0" noProof="0" dirty="0">
                <a:ln>
                  <a:noFill/>
                </a:ln>
                <a:effectLst/>
                <a:uLnTx/>
                <a:uFillTx/>
                <a:latin typeface="Arial" panose="020B0604020202020204" pitchFamily="34" charset="0"/>
                <a:cs typeface="Arial" panose="020B0604020202020204" pitchFamily="34" charset="0"/>
              </a:rPr>
              <a:t>London: Sage Publications Ltd.</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2800" i="0" u="none" strike="noStrike" kern="1200" cap="none" spc="0" normalizeH="0" baseline="0" noProof="0" dirty="0" err="1">
                <a:ln>
                  <a:noFill/>
                </a:ln>
                <a:effectLst/>
                <a:uLnTx/>
                <a:uFillTx/>
                <a:latin typeface="Arial" panose="020B0604020202020204" pitchFamily="34" charset="0"/>
                <a:cs typeface="Arial" panose="020B0604020202020204" pitchFamily="34" charset="0"/>
              </a:rPr>
              <a:t>Devarakonda</a:t>
            </a:r>
            <a:r>
              <a:rPr kumimoji="0" lang="en-GB" sz="2800" i="0" u="none" strike="noStrike" kern="1200" cap="none" spc="0" normalizeH="0" baseline="0" noProof="0" dirty="0">
                <a:ln>
                  <a:noFill/>
                </a:ln>
                <a:effectLst/>
                <a:uLnTx/>
                <a:uFillTx/>
                <a:latin typeface="Arial" panose="020B0604020202020204" pitchFamily="34" charset="0"/>
                <a:cs typeface="Arial" panose="020B0604020202020204" pitchFamily="34" charset="0"/>
              </a:rPr>
              <a:t>, C. (2013) </a:t>
            </a:r>
            <a:r>
              <a:rPr kumimoji="0" lang="en-GB" sz="2800" i="1" u="none" strike="noStrike" kern="1200" cap="none" spc="0" normalizeH="0" baseline="0" noProof="0" dirty="0">
                <a:ln>
                  <a:noFill/>
                </a:ln>
                <a:effectLst/>
                <a:uLnTx/>
                <a:uFillTx/>
                <a:latin typeface="Arial" panose="020B0604020202020204" pitchFamily="34" charset="0"/>
                <a:cs typeface="Arial" panose="020B0604020202020204" pitchFamily="34" charset="0"/>
              </a:rPr>
              <a:t>Diversity and Inclusion in Early Childhood: An Introduction. </a:t>
            </a:r>
            <a:r>
              <a:rPr kumimoji="0" lang="en-GB" sz="2800" i="0" u="none" strike="noStrike" kern="1200" cap="none" spc="0" normalizeH="0" baseline="0" noProof="0" dirty="0">
                <a:ln>
                  <a:noFill/>
                </a:ln>
                <a:effectLst/>
                <a:uLnTx/>
                <a:uFillTx/>
                <a:latin typeface="Arial" panose="020B0604020202020204" pitchFamily="34" charset="0"/>
                <a:cs typeface="Arial" panose="020B0604020202020204" pitchFamily="34" charset="0"/>
              </a:rPr>
              <a:t>London: Sage Publications Ltd.</a:t>
            </a:r>
          </a:p>
          <a:p>
            <a:pPr marL="0" indent="0" eaLnBrk="0" fontAlgn="base" hangingPunct="0">
              <a:spcBef>
                <a:spcPct val="0"/>
              </a:spcBef>
              <a:spcAft>
                <a:spcPct val="0"/>
              </a:spcAft>
              <a:buNone/>
              <a:defRPr/>
            </a:pPr>
            <a:r>
              <a:rPr lang="en-GB" dirty="0">
                <a:latin typeface="Arial" panose="020B0604020202020204" pitchFamily="34" charset="0"/>
                <a:cs typeface="Arial" panose="020B0604020202020204" pitchFamily="34" charset="0"/>
              </a:rPr>
              <a:t>Dewis Cymru (2020) </a:t>
            </a:r>
            <a:r>
              <a:rPr lang="en-GB" i="0" dirty="0">
                <a:solidFill>
                  <a:srgbClr val="000000"/>
                </a:solidFill>
                <a:effectLst/>
                <a:latin typeface="Arial" panose="020B0604020202020204" pitchFamily="34" charset="0"/>
                <a:cs typeface="Arial" panose="020B0604020202020204" pitchFamily="34" charset="0"/>
              </a:rPr>
              <a:t>Additional Learning Needs (ALN). Available from: </a:t>
            </a:r>
            <a:r>
              <a:rPr lang="en-GB" i="0" dirty="0">
                <a:solidFill>
                  <a:srgbClr val="000000"/>
                </a:solidFill>
                <a:effectLst/>
                <a:latin typeface="Arial" panose="020B0604020202020204" pitchFamily="34" charset="0"/>
                <a:cs typeface="Arial" panose="020B0604020202020204" pitchFamily="34" charset="0"/>
                <a:hlinkClick r:id="rId3"/>
              </a:rPr>
              <a:t>https://www.dewis.wales/additional-learning-needs-cyp</a:t>
            </a:r>
            <a:r>
              <a:rPr lang="en-GB" i="0" dirty="0">
                <a:solidFill>
                  <a:srgbClr val="000000"/>
                </a:solidFill>
                <a:effectLst/>
                <a:latin typeface="Arial" panose="020B0604020202020204" pitchFamily="34" charset="0"/>
                <a:cs typeface="Arial" panose="020B0604020202020204" pitchFamily="34" charset="0"/>
              </a:rPr>
              <a:t> [Accessed: October 22 2021].</a:t>
            </a:r>
          </a:p>
          <a:p>
            <a:pPr marL="0" indent="0" eaLnBrk="0" fontAlgn="base" hangingPunct="0">
              <a:spcBef>
                <a:spcPct val="0"/>
              </a:spcBef>
              <a:spcAft>
                <a:spcPct val="0"/>
              </a:spcAft>
              <a:buNone/>
              <a:defRPr/>
            </a:pPr>
            <a:r>
              <a:rPr lang="en-GB" kern="0" dirty="0">
                <a:latin typeface="Arial" panose="020B0604020202020204" pitchFamily="34" charset="0"/>
                <a:ea typeface="MS PGothic" pitchFamily="34" charset="-128"/>
                <a:cs typeface="Arial" panose="020B0604020202020204" pitchFamily="34" charset="0"/>
              </a:rPr>
              <a:t>Welsh Government (2018) </a:t>
            </a:r>
            <a:r>
              <a:rPr lang="en-GB" i="1" kern="0" dirty="0">
                <a:latin typeface="Arial" panose="020B0604020202020204" pitchFamily="34" charset="0"/>
                <a:ea typeface="MS PGothic" pitchFamily="34" charset="-128"/>
                <a:cs typeface="Arial" panose="020B0604020202020204" pitchFamily="34" charset="0"/>
              </a:rPr>
              <a:t>Additional Learning Needs and Education Tribunal (Wales) Act. </a:t>
            </a:r>
            <a:r>
              <a:rPr lang="en-GB" kern="0" dirty="0">
                <a:latin typeface="Arial" panose="020B0604020202020204" pitchFamily="34" charset="0"/>
                <a:ea typeface="MS PGothic" pitchFamily="34" charset="-128"/>
                <a:cs typeface="Arial" panose="020B0604020202020204" pitchFamily="34" charset="0"/>
              </a:rPr>
              <a:t>Available from: </a:t>
            </a:r>
            <a:r>
              <a:rPr lang="en-GB" kern="0" dirty="0">
                <a:latin typeface="Arial" panose="020B0604020202020204" pitchFamily="34" charset="0"/>
                <a:ea typeface="MS PGothic" pitchFamily="34" charset="-128"/>
                <a:cs typeface="Arial" panose="020B0604020202020204" pitchFamily="34" charset="0"/>
                <a:hlinkClick r:id="rId4"/>
              </a:rPr>
              <a:t>https://gov.wales/additional-learning-needs-and-education-tribunal-wales-act</a:t>
            </a:r>
            <a:r>
              <a:rPr lang="en-GB" kern="0" dirty="0">
                <a:latin typeface="Arial" panose="020B0604020202020204" pitchFamily="34" charset="0"/>
                <a:ea typeface="MS PGothic" pitchFamily="34" charset="-128"/>
                <a:cs typeface="Arial" panose="020B0604020202020204" pitchFamily="34" charset="0"/>
              </a:rPr>
              <a:t> [Accessed: October 22 2021].</a:t>
            </a:r>
          </a:p>
          <a:p>
            <a:pPr marL="0" indent="0" eaLnBrk="0" fontAlgn="base" hangingPunct="0">
              <a:spcBef>
                <a:spcPct val="0"/>
              </a:spcBef>
              <a:spcAft>
                <a:spcPct val="0"/>
              </a:spcAft>
              <a:buNone/>
              <a:defRPr/>
            </a:pPr>
            <a:r>
              <a:rPr lang="en-GB" kern="0" dirty="0">
                <a:solidFill>
                  <a:prstClr val="black"/>
                </a:solidFill>
                <a:latin typeface="Arial" panose="020B0604020202020204" pitchFamily="34" charset="0"/>
                <a:ea typeface="MS PGothic" pitchFamily="34" charset="-128"/>
                <a:cs typeface="Arial" panose="020B0604020202020204" pitchFamily="34" charset="0"/>
              </a:rPr>
              <a:t>Welsh Government (2020) </a:t>
            </a:r>
            <a:r>
              <a:rPr lang="en-GB" i="0" dirty="0">
                <a:solidFill>
                  <a:srgbClr val="1F1F1F"/>
                </a:solidFill>
                <a:effectLst/>
                <a:latin typeface="Arial" panose="020B0604020202020204" pitchFamily="34" charset="0"/>
                <a:cs typeface="Arial" panose="020B0604020202020204" pitchFamily="34" charset="0"/>
              </a:rPr>
              <a:t>The new system. Available from: </a:t>
            </a:r>
            <a:r>
              <a:rPr lang="en-GB" i="0" dirty="0">
                <a:solidFill>
                  <a:srgbClr val="1F1F1F"/>
                </a:solidFill>
                <a:effectLst/>
                <a:latin typeface="Arial" panose="020B0604020202020204" pitchFamily="34" charset="0"/>
                <a:cs typeface="Arial" panose="020B0604020202020204" pitchFamily="34" charset="0"/>
                <a:hlinkClick r:id="rId5"/>
              </a:rPr>
              <a:t>https://gov.wales/additional-learning-needs-transformation-programme-frequently-asked-questions-html</a:t>
            </a:r>
            <a:r>
              <a:rPr lang="en-GB" i="0" dirty="0">
                <a:solidFill>
                  <a:srgbClr val="1F1F1F"/>
                </a:solidFill>
                <a:effectLst/>
                <a:latin typeface="Arial" panose="020B0604020202020204" pitchFamily="34" charset="0"/>
                <a:cs typeface="Arial" panose="020B0604020202020204" pitchFamily="34" charset="0"/>
              </a:rPr>
              <a:t> [Accessed: October 22 2021].</a:t>
            </a:r>
          </a:p>
          <a:p>
            <a:endParaRPr lang="en-GB" dirty="0"/>
          </a:p>
        </p:txBody>
      </p:sp>
    </p:spTree>
    <p:extLst>
      <p:ext uri="{BB962C8B-B14F-4D97-AF65-F5344CB8AC3E}">
        <p14:creationId xmlns:p14="http://schemas.microsoft.com/office/powerpoint/2010/main" val="2787163433"/>
      </p:ext>
    </p:extLst>
  </p:cSld>
  <p:clrMapOvr>
    <a:masterClrMapping/>
  </p:clrMapOvr>
</p:sld>
</file>

<file path=ppt/theme/theme1.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2FA77F8-0D09-45F9-9851-8DB1FCF95A24}">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customXml/itemProps2.xml><?xml version="1.0" encoding="utf-8"?>
<ds:datastoreItem xmlns:ds="http://schemas.openxmlformats.org/officeDocument/2006/customXml" ds:itemID="{3E17B86B-751E-4980-8A07-925FF2EF7CE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4214C02-B3C8-4BD7-863F-627B35A240A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2772</Words>
  <Application>Microsoft Office PowerPoint</Application>
  <PresentationFormat>On-screen Show (4:3)</PresentationFormat>
  <Paragraphs>404</Paragraphs>
  <Slides>55</Slides>
  <Notes>48</Notes>
  <HiddenSlides>0</HiddenSlides>
  <MMClips>0</MMClips>
  <ScaleCrop>false</ScaleCrop>
  <HeadingPairs>
    <vt:vector size="4" baseType="variant">
      <vt:variant>
        <vt:lpstr>Theme</vt:lpstr>
      </vt:variant>
      <vt:variant>
        <vt:i4>2</vt:i4>
      </vt:variant>
      <vt:variant>
        <vt:lpstr>Slide Titles</vt:lpstr>
      </vt:variant>
      <vt:variant>
        <vt:i4>55</vt:i4>
      </vt:variant>
    </vt:vector>
  </HeadingPairs>
  <TitlesOfParts>
    <vt:vector size="57" baseType="lpstr">
      <vt:lpstr>Sub Title 1</vt:lpstr>
      <vt:lpstr>Accessible 2</vt:lpstr>
      <vt:lpstr>PowerPoint Presentation</vt:lpstr>
      <vt:lpstr>Contents</vt:lpstr>
      <vt:lpstr>The module team</vt:lpstr>
      <vt:lpstr>Employability/Transferable Skills</vt:lpstr>
      <vt:lpstr>Resources</vt:lpstr>
      <vt:lpstr>Aims</vt:lpstr>
      <vt:lpstr>Level 6 requirements</vt:lpstr>
      <vt:lpstr>Assignment</vt:lpstr>
      <vt:lpstr>Assignment brief </vt:lpstr>
      <vt:lpstr>Assignment brief </vt:lpstr>
      <vt:lpstr>Assignment brief </vt:lpstr>
      <vt:lpstr>Assignment brief </vt:lpstr>
      <vt:lpstr>Research</vt:lpstr>
      <vt:lpstr>Research</vt:lpstr>
      <vt:lpstr>Focus on…</vt:lpstr>
      <vt:lpstr>Academic poster</vt:lpstr>
      <vt:lpstr>Webinar</vt:lpstr>
      <vt:lpstr>Webinar</vt:lpstr>
      <vt:lpstr>Webinar</vt:lpstr>
      <vt:lpstr>Webinar</vt:lpstr>
      <vt:lpstr>Webinar</vt:lpstr>
      <vt:lpstr>AI – use of Artificial Intelligence</vt:lpstr>
      <vt:lpstr>AI – use of Artificial Intelligence</vt:lpstr>
      <vt:lpstr>AI – use of Artificial Intelligence</vt:lpstr>
      <vt:lpstr>AI – use of Artificial Intelligence</vt:lpstr>
      <vt:lpstr>Mark allocation</vt:lpstr>
      <vt:lpstr>Marking criterion 1 – 10 marks</vt:lpstr>
      <vt:lpstr>Marking criterion 2 – 10 marks</vt:lpstr>
      <vt:lpstr>Marking criterion 2 – 10 marks</vt:lpstr>
      <vt:lpstr>Marking criterion 3 – 40 marks</vt:lpstr>
      <vt:lpstr>Marking criterion 3 – 40 marks</vt:lpstr>
      <vt:lpstr>Marking criterion 3 – 40 marks</vt:lpstr>
      <vt:lpstr>Marking criterion 4 – 10 marks</vt:lpstr>
      <vt:lpstr>Marking criterion 4 – 10 marks</vt:lpstr>
      <vt:lpstr>Marking criterion 5 – 30 marks</vt:lpstr>
      <vt:lpstr>Marking criterion 5 – 30 marks</vt:lpstr>
      <vt:lpstr>PowerPoint Presentation</vt:lpstr>
      <vt:lpstr>ICT issues?</vt:lpstr>
      <vt:lpstr>Support from the team</vt:lpstr>
      <vt:lpstr>Additional support</vt:lpstr>
      <vt:lpstr>Additional support</vt:lpstr>
      <vt:lpstr>Final considerations…</vt:lpstr>
      <vt:lpstr>Late Submissions</vt:lpstr>
      <vt:lpstr> Questions about the assignment?</vt:lpstr>
      <vt:lpstr>Task</vt:lpstr>
      <vt:lpstr>Additional Learning Needs (ALN)</vt:lpstr>
      <vt:lpstr>Definition of Additional Learning Needs</vt:lpstr>
      <vt:lpstr>Definition of Additional Learning Needs</vt:lpstr>
      <vt:lpstr>Early Years</vt:lpstr>
      <vt:lpstr>Early Years</vt:lpstr>
      <vt:lpstr>Examples of ALP</vt:lpstr>
      <vt:lpstr>Definition of Additional Learning Needs</vt:lpstr>
      <vt:lpstr>Definitions elsewhere</vt:lpstr>
      <vt:lpstr>Further information: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Alison Rees-Edwards</cp:lastModifiedBy>
  <cp:revision>60</cp:revision>
  <dcterms:created xsi:type="dcterms:W3CDTF">2017-02-08T11:33:06Z</dcterms:created>
  <dcterms:modified xsi:type="dcterms:W3CDTF">2025-02-17T14:51:20Z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ies>
</file>