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75" r:id="rId3"/>
    <p:sldId id="281" r:id="rId4"/>
    <p:sldId id="271" r:id="rId5"/>
    <p:sldId id="276" r:id="rId6"/>
    <p:sldId id="277" r:id="rId7"/>
    <p:sldId id="279" r:id="rId8"/>
    <p:sldId id="278" r:id="rId9"/>
    <p:sldId id="280" r:id="rId10"/>
    <p:sldId id="265" r:id="rId11"/>
    <p:sldId id="264" r:id="rId12"/>
    <p:sldId id="274" r:id="rId13"/>
    <p:sldId id="266" r:id="rId14"/>
    <p:sldId id="267" r:id="rId15"/>
    <p:sldId id="272" r:id="rId16"/>
    <p:sldId id="257" r:id="rId17"/>
    <p:sldId id="273" r:id="rId18"/>
    <p:sldId id="258" r:id="rId19"/>
    <p:sldId id="259" r:id="rId20"/>
    <p:sldId id="260" r:id="rId21"/>
    <p:sldId id="268" r:id="rId22"/>
    <p:sldId id="261" r:id="rId23"/>
    <p:sldId id="269" r:id="rId24"/>
    <p:sldId id="283" r:id="rId25"/>
    <p:sldId id="262"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3CAF5CE-41BF-42FB-BD23-F65B33707277}" type="datetimeFigureOut">
              <a:rPr lang="en-GB" smtClean="0"/>
              <a:pPr/>
              <a:t>12/11/2011</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0CC8FF7-6E6D-4FD7-B009-69A8B5B7589C}"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E8B5D0E-5731-4F8C-9ACF-E08BBACB4106}" type="slidenum">
              <a:rPr lang="en-GB" smtClean="0"/>
              <a:pPr/>
              <a:t>14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1</a:t>
            </a:r>
            <a:r>
              <a:rPr lang="en-GB" baseline="30000" dirty="0" smtClean="0"/>
              <a:t>st</a:t>
            </a:r>
            <a:r>
              <a:rPr lang="en-GB" dirty="0" smtClean="0"/>
              <a:t> woman playwright</a:t>
            </a:r>
            <a:r>
              <a:rPr lang="en-GB" baseline="0" dirty="0" smtClean="0"/>
              <a:t> to be published in 20</a:t>
            </a:r>
            <a:r>
              <a:rPr lang="en-GB" baseline="30000" dirty="0" smtClean="0"/>
              <a:t>th</a:t>
            </a:r>
            <a:r>
              <a:rPr lang="en-GB" baseline="0" dirty="0" smtClean="0"/>
              <a:t> C – ‘Top Girls’ in </a:t>
            </a:r>
            <a:r>
              <a:rPr lang="en-GB" i="1" baseline="0" dirty="0" smtClean="0"/>
              <a:t>Landmarks of Contemporary Drama</a:t>
            </a:r>
            <a:r>
              <a:rPr lang="en-GB" baseline="0" dirty="0" smtClean="0"/>
              <a:t>, Methuen (1986)</a:t>
            </a:r>
          </a:p>
          <a:p>
            <a:r>
              <a:rPr lang="en-GB" baseline="0" dirty="0" smtClean="0"/>
              <a:t>Feminist and political – but avoids being pigeonholed </a:t>
            </a:r>
          </a:p>
          <a:p>
            <a:r>
              <a:rPr lang="en-GB" baseline="0" dirty="0" smtClean="0"/>
              <a:t>Question – creating a female aesthetic (re very concept of plays as written by men) – Bill Nailsmith, Methuen Student Edition – Top Girls</a:t>
            </a:r>
          </a:p>
          <a:p>
            <a:endParaRPr lang="en-GB" dirty="0"/>
          </a:p>
        </p:txBody>
      </p:sp>
      <p:sp>
        <p:nvSpPr>
          <p:cNvPr id="4" name="Slide Number Placeholder 3"/>
          <p:cNvSpPr>
            <a:spLocks noGrp="1"/>
          </p:cNvSpPr>
          <p:nvPr>
            <p:ph type="sldNum" sz="quarter" idx="10"/>
          </p:nvPr>
        </p:nvSpPr>
        <p:spPr/>
        <p:txBody>
          <a:bodyPr/>
          <a:lstStyle/>
          <a:p>
            <a:fld id="{80CC8FF7-6E6D-4FD7-B009-69A8B5B7589C}" type="slidenum">
              <a:rPr lang="en-GB" smtClean="0"/>
              <a:pPr/>
              <a:t>16</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CC8FF7-6E6D-4FD7-B009-69A8B5B7589C}" type="slidenum">
              <a:rPr lang="en-GB" smtClean="0"/>
              <a:pPr/>
              <a:t>18</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11/12/2011</a:t>
            </a:fld>
            <a:endParaRPr lang="en-US" dirty="0"/>
          </a:p>
        </p:txBody>
      </p:sp>
      <p:sp>
        <p:nvSpPr>
          <p:cNvPr id="19" name="Footer Placeholder 18"/>
          <p:cNvSpPr>
            <a:spLocks noGrp="1"/>
          </p:cNvSpPr>
          <p:nvPr>
            <p:ph type="ftr" sz="quarter" idx="11"/>
          </p:nvPr>
        </p:nvSpPr>
        <p:spPr/>
        <p:txBody>
          <a:bodyPr/>
          <a:lstStyle/>
          <a:p>
            <a:endParaRPr lang="en-US" dirty="0"/>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11/12/2011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11/12/2011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11/12/2011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11/12/2011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11/12/2011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11/12/2011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11/12/2011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11/12/2011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11/12/2011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11/12/2011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11/12/2011</a:t>
            </a:fld>
            <a:endParaRPr lang="en-US"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royalcourttheatre.com/about-us/history/" TargetMode="External"/><Relationship Id="rId2" Type="http://schemas.openxmlformats.org/officeDocument/2006/relationships/hyperlink" Target="http://julie-familystudies.blogspot.com/2011/03/feminism.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1371600"/>
            <a:ext cx="7318248" cy="2286000"/>
          </a:xfrm>
        </p:spPr>
        <p:txBody>
          <a:bodyPr>
            <a:normAutofit/>
          </a:bodyPr>
          <a:lstStyle/>
          <a:p>
            <a:pPr algn="l"/>
            <a:r>
              <a:rPr lang="en-GB" dirty="0" smtClean="0"/>
              <a:t>Gender in </a:t>
            </a:r>
            <a:br>
              <a:rPr lang="en-GB" dirty="0" smtClean="0"/>
            </a:br>
            <a:r>
              <a:rPr lang="en-GB" dirty="0" smtClean="0"/>
              <a:t>contemporary drama</a:t>
            </a:r>
            <a:endParaRPr lang="en-GB" dirty="0"/>
          </a:p>
        </p:txBody>
      </p:sp>
      <p:sp>
        <p:nvSpPr>
          <p:cNvPr id="3" name="Subtitle 2"/>
          <p:cNvSpPr>
            <a:spLocks noGrp="1"/>
          </p:cNvSpPr>
          <p:nvPr>
            <p:ph type="subTitle" idx="1"/>
          </p:nvPr>
        </p:nvSpPr>
        <p:spPr>
          <a:xfrm>
            <a:off x="533400" y="3962400"/>
            <a:ext cx="7854696" cy="1600200"/>
          </a:xfrm>
        </p:spPr>
        <p:txBody>
          <a:bodyPr>
            <a:normAutofit fontScale="92500" lnSpcReduction="10000"/>
          </a:bodyPr>
          <a:lstStyle/>
          <a:p>
            <a:r>
              <a:rPr lang="en-GB" sz="3600" dirty="0" smtClean="0">
                <a:solidFill>
                  <a:schemeClr val="accent2">
                    <a:lumMod val="60000"/>
                    <a:lumOff val="40000"/>
                  </a:schemeClr>
                </a:solidFill>
              </a:rPr>
              <a:t>Caryl Churchill’s </a:t>
            </a:r>
            <a:r>
              <a:rPr lang="en-GB" sz="3600" i="1" dirty="0" smtClean="0">
                <a:solidFill>
                  <a:schemeClr val="accent2">
                    <a:lumMod val="60000"/>
                    <a:lumOff val="40000"/>
                  </a:schemeClr>
                </a:solidFill>
              </a:rPr>
              <a:t>Top Girls </a:t>
            </a:r>
            <a:r>
              <a:rPr lang="en-GB" sz="3600" dirty="0" smtClean="0">
                <a:solidFill>
                  <a:schemeClr val="accent2">
                    <a:lumMod val="60000"/>
                    <a:lumOff val="40000"/>
                  </a:schemeClr>
                </a:solidFill>
              </a:rPr>
              <a:t>(1982)</a:t>
            </a:r>
          </a:p>
          <a:p>
            <a:endParaRPr lang="en-GB" sz="3200" i="1" dirty="0" smtClean="0"/>
          </a:p>
          <a:p>
            <a:r>
              <a:rPr lang="en-GB" sz="3200" i="1" dirty="0" smtClean="0"/>
              <a:t>Louise Squire; Contemporary Literature, 2011</a:t>
            </a:r>
          </a:p>
          <a:p>
            <a:endParaRPr lang="en-GB" sz="3200" i="1" dirty="0" smtClean="0"/>
          </a:p>
          <a:p>
            <a:endParaRPr lang="en-GB" sz="3200" i="1" dirty="0" smtClean="0"/>
          </a:p>
          <a:p>
            <a:endParaRPr lang="en-GB" sz="3200" i="1" dirty="0" smtClean="0"/>
          </a:p>
          <a:p>
            <a:endParaRPr lang="en-GB" sz="3200" i="1" dirty="0" smtClean="0"/>
          </a:p>
          <a:p>
            <a:endParaRPr lang="en-GB" sz="3200" i="1" dirty="0" smtClean="0"/>
          </a:p>
          <a:p>
            <a:endParaRPr lang="en-GB" sz="3200" i="1"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r>
              <a:rPr lang="en-GB" dirty="0" smtClean="0"/>
              <a:t>The question of the female</a:t>
            </a:r>
            <a:endParaRPr lang="en-GB" dirty="0"/>
          </a:p>
        </p:txBody>
      </p:sp>
      <p:sp>
        <p:nvSpPr>
          <p:cNvPr id="3" name="Content Placeholder 2"/>
          <p:cNvSpPr>
            <a:spLocks noGrp="1"/>
          </p:cNvSpPr>
          <p:nvPr>
            <p:ph idx="1"/>
          </p:nvPr>
        </p:nvSpPr>
        <p:spPr>
          <a:xfrm>
            <a:off x="457200" y="1676400"/>
            <a:ext cx="8229600" cy="4648200"/>
          </a:xfrm>
        </p:spPr>
        <p:txBody>
          <a:bodyPr>
            <a:normAutofit fontScale="77500" lnSpcReduction="20000"/>
          </a:bodyPr>
          <a:lstStyle/>
          <a:p>
            <a:r>
              <a:rPr lang="en-GB" dirty="0" smtClean="0"/>
              <a:t>Robert </a:t>
            </a:r>
            <a:r>
              <a:rPr lang="en-GB" dirty="0" err="1" smtClean="0"/>
              <a:t>Boyers</a:t>
            </a:r>
            <a:r>
              <a:rPr lang="en-GB" dirty="0" smtClean="0"/>
              <a:t> defined feminist criticism as the ‘insistence on asking the same question of every work and demanding ideologically satisfactory answers to those questions as a means of evaluating it’</a:t>
            </a:r>
          </a:p>
          <a:p>
            <a:pPr>
              <a:buNone/>
            </a:pPr>
            <a:r>
              <a:rPr lang="en-GB" dirty="0" smtClean="0"/>
              <a:t>						(Robert </a:t>
            </a:r>
            <a:r>
              <a:rPr lang="en-GB" dirty="0" err="1" smtClean="0"/>
              <a:t>Boyers</a:t>
            </a:r>
            <a:r>
              <a:rPr lang="en-GB" dirty="0" smtClean="0"/>
              <a:t>, 1977)</a:t>
            </a:r>
          </a:p>
          <a:p>
            <a:pPr>
              <a:buNone/>
            </a:pPr>
            <a:endParaRPr lang="en-GB" sz="1200" dirty="0" smtClean="0"/>
          </a:p>
          <a:p>
            <a:r>
              <a:rPr lang="en-GB" dirty="0" smtClean="0"/>
              <a:t>‘Though I do not think anyone has made a credible case for feminist criticism as a viable alternative to any other mode, no one can seriously object to feminists continuing to try. We ought to demand that such efforts be minimally distinguished by intellectual candour and some degree of precision. This I have failed to discover in most feminist criticism.’ 				 (Robert </a:t>
            </a:r>
            <a:r>
              <a:rPr lang="en-GB" dirty="0" err="1" smtClean="0"/>
              <a:t>Boyers</a:t>
            </a:r>
            <a:r>
              <a:rPr lang="en-GB" dirty="0" smtClean="0"/>
              <a:t>, 1977)</a:t>
            </a:r>
          </a:p>
          <a:p>
            <a:endParaRPr lang="en-GB" sz="1000" dirty="0" smtClean="0"/>
          </a:p>
          <a:p>
            <a:r>
              <a:rPr lang="en-GB" dirty="0" smtClean="0"/>
              <a:t>‘... His terminology is best understood as a form of intimidation, intended to force women into using a discourse more acceptable to the academy, characterised by the ‘rigour’ which my dictionary defines as strictness, a severe or cruel act, or ‘state of rigidity in living tissues or organs that prevents response to stimuli.’ </a:t>
            </a:r>
          </a:p>
          <a:p>
            <a:pPr>
              <a:buNone/>
            </a:pPr>
            <a:r>
              <a:rPr lang="en-GB" dirty="0" smtClean="0"/>
              <a:t>						(Elaine Showalter 1979, 235)</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7848600" cy="972312"/>
          </a:xfrm>
        </p:spPr>
        <p:txBody>
          <a:bodyPr>
            <a:noAutofit/>
          </a:bodyPr>
          <a:lstStyle/>
          <a:p>
            <a:pPr algn="ctr"/>
            <a:r>
              <a:rPr lang="en-GB" sz="5400" dirty="0" smtClean="0"/>
              <a:t>Feminism... </a:t>
            </a:r>
            <a:endParaRPr lang="en-GB" sz="4800" dirty="0"/>
          </a:p>
        </p:txBody>
      </p:sp>
      <p:pic>
        <p:nvPicPr>
          <p:cNvPr id="6" name="Content Placeholder 5" descr="feminist.jpg"/>
          <p:cNvPicPr>
            <a:picLocks noGrp="1" noChangeAspect="1"/>
          </p:cNvPicPr>
          <p:nvPr>
            <p:ph idx="1"/>
          </p:nvPr>
        </p:nvPicPr>
        <p:blipFill>
          <a:blip r:embed="rId2" cstate="print"/>
          <a:srcRect t="13235" b="13235"/>
          <a:stretch>
            <a:fillRect/>
          </a:stretch>
        </p:blipFill>
        <p:spPr>
          <a:xfrm>
            <a:off x="1066801" y="1898665"/>
            <a:ext cx="6388004" cy="4511169"/>
          </a:xfrm>
        </p:spPr>
      </p:pic>
      <p:sp>
        <p:nvSpPr>
          <p:cNvPr id="4" name="TextBox 3"/>
          <p:cNvSpPr txBox="1"/>
          <p:nvPr/>
        </p:nvSpPr>
        <p:spPr>
          <a:xfrm>
            <a:off x="838200" y="5638800"/>
            <a:ext cx="762000" cy="369332"/>
          </a:xfrm>
          <a:prstGeom prst="rect">
            <a:avLst/>
          </a:prstGeom>
          <a:solidFill>
            <a:schemeClr val="accent2"/>
          </a:solidFill>
        </p:spPr>
        <p:txBody>
          <a:bodyPr wrap="square" rtlCol="0">
            <a:spAutoFit/>
          </a:bodyPr>
          <a:lstStyle/>
          <a:p>
            <a:pPr algn="ctr"/>
            <a:r>
              <a:rPr lang="en-GB" dirty="0" smtClean="0"/>
              <a:t>FIG 1</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question of the female</a:t>
            </a:r>
            <a:endParaRPr lang="en-GB" dirty="0"/>
          </a:p>
        </p:txBody>
      </p:sp>
      <p:sp>
        <p:nvSpPr>
          <p:cNvPr id="3" name="Content Placeholder 2"/>
          <p:cNvSpPr>
            <a:spLocks noGrp="1"/>
          </p:cNvSpPr>
          <p:nvPr>
            <p:ph idx="1"/>
          </p:nvPr>
        </p:nvSpPr>
        <p:spPr>
          <a:xfrm>
            <a:off x="457200" y="2209800"/>
            <a:ext cx="8229600" cy="4114800"/>
          </a:xfrm>
        </p:spPr>
        <p:txBody>
          <a:bodyPr>
            <a:normAutofit/>
          </a:bodyPr>
          <a:lstStyle/>
          <a:p>
            <a:r>
              <a:rPr lang="en-GB" dirty="0" smtClean="0"/>
              <a:t>The 20</a:t>
            </a:r>
            <a:r>
              <a:rPr lang="en-GB" baseline="30000" dirty="0" smtClean="0"/>
              <a:t>th</a:t>
            </a:r>
            <a:r>
              <a:rPr lang="en-GB" dirty="0" smtClean="0"/>
              <a:t> C feminist movement </a:t>
            </a:r>
          </a:p>
          <a:p>
            <a:r>
              <a:rPr lang="en-GB" dirty="0" smtClean="0"/>
              <a:t>‘One is not born, but rather becomes, a woman’ (Simone de Beauvoir) </a:t>
            </a:r>
          </a:p>
          <a:p>
            <a:r>
              <a:rPr lang="en-GB" dirty="0" smtClean="0"/>
              <a:t>Gender as culturally constructed (Judith Butler)</a:t>
            </a:r>
          </a:p>
          <a:p>
            <a:r>
              <a:rPr lang="en-GB" dirty="0" smtClean="0"/>
              <a:t>The emergence of the “language” or “voice” of woman </a:t>
            </a:r>
          </a:p>
          <a:p>
            <a:r>
              <a:rPr lang="en-GB" dirty="0" smtClean="0"/>
              <a:t>Elaine Showalter ‘Towards a feminist poetics’</a:t>
            </a:r>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pPr algn="ctr"/>
            <a:r>
              <a:rPr lang="en-GB" dirty="0" smtClean="0"/>
              <a:t>Elaine Showalter</a:t>
            </a:r>
            <a:endParaRPr lang="en-GB" dirty="0"/>
          </a:p>
        </p:txBody>
      </p:sp>
      <p:sp>
        <p:nvSpPr>
          <p:cNvPr id="3" name="Content Placeholder 2"/>
          <p:cNvSpPr>
            <a:spLocks noGrp="1"/>
          </p:cNvSpPr>
          <p:nvPr>
            <p:ph idx="1"/>
          </p:nvPr>
        </p:nvSpPr>
        <p:spPr>
          <a:xfrm>
            <a:off x="304800" y="1447800"/>
            <a:ext cx="8458200" cy="4876800"/>
          </a:xfrm>
        </p:spPr>
        <p:txBody>
          <a:bodyPr>
            <a:noAutofit/>
          </a:bodyPr>
          <a:lstStyle/>
          <a:p>
            <a:pPr algn="ctr">
              <a:buNone/>
            </a:pPr>
            <a:r>
              <a:rPr lang="en-GB" sz="2000" dirty="0" smtClean="0"/>
              <a:t>	Traces three phases of the history of women's literature:</a:t>
            </a:r>
          </a:p>
          <a:p>
            <a:endParaRPr lang="en-GB" sz="1000" dirty="0" smtClean="0"/>
          </a:p>
          <a:p>
            <a:pPr lvl="1"/>
            <a:r>
              <a:rPr lang="en-GB" sz="2000" dirty="0" smtClean="0"/>
              <a:t>Feminine: In the Feminine phase (1840–1880) -  ‘women wrote in an effort to equal the intellectual achievements of the male culture, and internalized its assumptions about female nature’</a:t>
            </a:r>
          </a:p>
          <a:p>
            <a:pPr lvl="1">
              <a:buNone/>
            </a:pPr>
            <a:endParaRPr lang="en-GB" sz="1000" dirty="0" smtClean="0"/>
          </a:p>
          <a:p>
            <a:pPr lvl="1"/>
            <a:r>
              <a:rPr lang="en-GB" sz="2000" dirty="0" smtClean="0"/>
              <a:t>Feminist: The Feminist phase (1880–1920) - women’s writing that protested against male standards and values, and advocated women’s rights and values, including a demand for autonomy</a:t>
            </a:r>
          </a:p>
          <a:p>
            <a:pPr lvl="1">
              <a:buNone/>
            </a:pPr>
            <a:endParaRPr lang="en-GB" sz="1000" dirty="0" smtClean="0"/>
          </a:p>
          <a:p>
            <a:pPr lvl="1"/>
            <a:r>
              <a:rPr lang="en-GB" sz="2000" dirty="0" smtClean="0"/>
              <a:t>Female: The Female phase (1920—) - self-discovery – ‘...women reject both imitation and protest—two forms of dependency—and turn instead to female experience as the source of an autonomous art, extending the feminist analysis of culture to the forms and techniques of literature’.</a:t>
            </a:r>
          </a:p>
          <a:p>
            <a:endParaRPr lang="en-GB" sz="800" dirty="0" smtClean="0"/>
          </a:p>
          <a:p>
            <a:pPr>
              <a:buNone/>
            </a:pPr>
            <a:r>
              <a:rPr lang="en-GB" sz="1600" dirty="0" smtClean="0"/>
              <a:t>							 (Elaine Showalter 1979, 243-4)</a:t>
            </a:r>
            <a:endParaRPr lang="en-GB" sz="16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pPr algn="ctr"/>
            <a:r>
              <a:rPr lang="en-GB" dirty="0" smtClean="0"/>
              <a:t>Elaine Showalter</a:t>
            </a:r>
            <a:endParaRPr lang="en-GB" dirty="0"/>
          </a:p>
        </p:txBody>
      </p:sp>
      <p:sp>
        <p:nvSpPr>
          <p:cNvPr id="3" name="Content Placeholder 2"/>
          <p:cNvSpPr>
            <a:spLocks noGrp="1"/>
          </p:cNvSpPr>
          <p:nvPr>
            <p:ph idx="1"/>
          </p:nvPr>
        </p:nvSpPr>
        <p:spPr>
          <a:xfrm>
            <a:off x="457200" y="1676400"/>
            <a:ext cx="8229600" cy="4648200"/>
          </a:xfrm>
        </p:spPr>
        <p:txBody>
          <a:bodyPr>
            <a:normAutofit fontScale="92500" lnSpcReduction="10000"/>
          </a:bodyPr>
          <a:lstStyle/>
          <a:p>
            <a:pPr>
              <a:buNone/>
            </a:pPr>
            <a:r>
              <a:rPr lang="en-GB" sz="2800" dirty="0" smtClean="0"/>
              <a:t>Perceives two types of feminist criticism:</a:t>
            </a:r>
          </a:p>
          <a:p>
            <a:pPr>
              <a:buNone/>
            </a:pPr>
            <a:endParaRPr lang="en-GB" sz="900" dirty="0" smtClean="0"/>
          </a:p>
          <a:p>
            <a:pPr marL="514350" indent="-514350">
              <a:buNone/>
            </a:pPr>
            <a:r>
              <a:rPr lang="en-GB" sz="2800" i="1" dirty="0" smtClean="0"/>
              <a:t>1.    Feminist critique </a:t>
            </a:r>
            <a:r>
              <a:rPr lang="en-GB" sz="2800" dirty="0" smtClean="0"/>
              <a:t>- concerned</a:t>
            </a:r>
            <a:r>
              <a:rPr lang="en-GB" sz="2400" dirty="0" smtClean="0"/>
              <a:t> with </a:t>
            </a:r>
            <a:r>
              <a:rPr lang="en-GB" sz="2800" i="1" dirty="0" smtClean="0"/>
              <a:t>woman as reader </a:t>
            </a:r>
            <a:r>
              <a:rPr lang="en-GB" sz="2800" dirty="0" smtClean="0"/>
              <a:t>–‘woman as the consumer of male-produced literature, and with the way in which the hypothesis of a female reader changes our apprehension of a given text, awakening us to the significance of its sexual codes’</a:t>
            </a:r>
          </a:p>
          <a:p>
            <a:pPr marL="514350" indent="-514350">
              <a:buNone/>
            </a:pPr>
            <a:endParaRPr lang="en-GB" sz="900" dirty="0" smtClean="0"/>
          </a:p>
          <a:p>
            <a:pPr marL="514350" indent="-514350">
              <a:buNone/>
            </a:pPr>
            <a:r>
              <a:rPr lang="en-GB" sz="2800" i="1" dirty="0" smtClean="0"/>
              <a:t>2.    </a:t>
            </a:r>
            <a:r>
              <a:rPr lang="en-GB" sz="2800" i="1" dirty="0" err="1" smtClean="0"/>
              <a:t>Gynocritics</a:t>
            </a:r>
            <a:r>
              <a:rPr lang="en-GB" sz="2800" i="1" dirty="0" smtClean="0"/>
              <a:t> – </a:t>
            </a:r>
            <a:r>
              <a:rPr lang="en-GB" sz="2800" dirty="0" smtClean="0"/>
              <a:t>concerned with </a:t>
            </a:r>
            <a:r>
              <a:rPr lang="en-GB" sz="2800" i="1" dirty="0" smtClean="0"/>
              <a:t>woman as writer – </a:t>
            </a:r>
            <a:r>
              <a:rPr lang="en-GB" sz="2800" dirty="0" smtClean="0"/>
              <a:t>woman as the producer of textual meaning, with the history, themes, genres and structures of literature by women.</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5400" i="1" dirty="0" smtClean="0"/>
              <a:t>Feminist critique</a:t>
            </a:r>
            <a:endParaRPr lang="en-GB" dirty="0"/>
          </a:p>
        </p:txBody>
      </p:sp>
      <p:sp>
        <p:nvSpPr>
          <p:cNvPr id="3" name="Content Placeholder 2"/>
          <p:cNvSpPr>
            <a:spLocks noGrp="1"/>
          </p:cNvSpPr>
          <p:nvPr>
            <p:ph idx="1"/>
          </p:nvPr>
        </p:nvSpPr>
        <p:spPr/>
        <p:txBody>
          <a:bodyPr/>
          <a:lstStyle/>
          <a:p>
            <a:r>
              <a:rPr lang="en-GB" dirty="0" smtClean="0"/>
              <a:t>‘Its subjects include the images and stereotypes of women in literature, the omissions and misconceptions about women in criticism, and the fissures in male-constructed literary history.’</a:t>
            </a:r>
          </a:p>
          <a:p>
            <a:r>
              <a:rPr lang="en-GB" dirty="0" smtClean="0"/>
              <a:t>‘It is also concerned with the exploitation of the female audience, especially in popular culture and film; and with the analysis of woman-as-sign in semiotic systems.’ 			</a:t>
            </a:r>
          </a:p>
          <a:p>
            <a:pPr>
              <a:buNone/>
            </a:pPr>
            <a:r>
              <a:rPr lang="en-GB" sz="2800" dirty="0" smtClean="0"/>
              <a:t>				</a:t>
            </a:r>
            <a:r>
              <a:rPr lang="en-GB" sz="2000" dirty="0" smtClean="0"/>
              <a:t>(Elaine Showalter 1979, 236)</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704088"/>
            <a:ext cx="7696200" cy="1048512"/>
          </a:xfrm>
        </p:spPr>
        <p:txBody>
          <a:bodyPr>
            <a:normAutofit/>
          </a:bodyPr>
          <a:lstStyle/>
          <a:p>
            <a:pPr algn="ctr"/>
            <a:r>
              <a:rPr lang="en-GB" sz="5400" dirty="0" err="1" smtClean="0"/>
              <a:t>Gynocritics</a:t>
            </a:r>
            <a:endParaRPr lang="en-GB" dirty="0"/>
          </a:p>
        </p:txBody>
      </p:sp>
      <p:sp>
        <p:nvSpPr>
          <p:cNvPr id="3" name="Content Placeholder 2"/>
          <p:cNvSpPr>
            <a:spLocks noGrp="1"/>
          </p:cNvSpPr>
          <p:nvPr>
            <p:ph idx="1"/>
          </p:nvPr>
        </p:nvSpPr>
        <p:spPr/>
        <p:txBody>
          <a:bodyPr>
            <a:normAutofit fontScale="92500" lnSpcReduction="20000"/>
          </a:bodyPr>
          <a:lstStyle/>
          <a:p>
            <a:r>
              <a:rPr lang="en-GB" sz="2400" dirty="0" smtClean="0"/>
              <a:t>‘Its subjects include the psychodynamics of female creativity; linguistics and the problem of a female language; the trajectory of the individual or collective female literary career; literary history; and, of course, studies of particular writers and works’</a:t>
            </a:r>
          </a:p>
          <a:p>
            <a:pPr>
              <a:buNone/>
            </a:pPr>
            <a:r>
              <a:rPr lang="en-GB" sz="2400" dirty="0" smtClean="0"/>
              <a:t>				 (Elaine Showalter 1979, 246)</a:t>
            </a:r>
          </a:p>
          <a:p>
            <a:pPr>
              <a:buNone/>
            </a:pPr>
            <a:endParaRPr lang="en-GB" sz="2400" dirty="0" smtClean="0"/>
          </a:p>
          <a:p>
            <a:r>
              <a:rPr lang="en-GB" sz="2400" dirty="0" smtClean="0"/>
              <a:t>‘In contrast to [an] angry or loving fixation on male literature, the program of </a:t>
            </a:r>
            <a:r>
              <a:rPr lang="en-GB" sz="2400" dirty="0" err="1" smtClean="0"/>
              <a:t>gynocritics</a:t>
            </a:r>
            <a:r>
              <a:rPr lang="en-GB" sz="2400" dirty="0" smtClean="0"/>
              <a:t> is to construct a female framework for the analysis of women’s literature, to develop new models based on the study of female experience, rather than to adapt male models and theories. </a:t>
            </a:r>
            <a:r>
              <a:rPr lang="en-GB" sz="2400" dirty="0" err="1" smtClean="0"/>
              <a:t>Gynocritics</a:t>
            </a:r>
            <a:r>
              <a:rPr lang="en-GB" sz="2400" dirty="0" smtClean="0"/>
              <a:t> begins at the point when we free ourselves from the linear absolutes of male literary history, stop trying to fit women between the lines of the male tradition, and focus instead on the newly visible world of female culture.’ 			</a:t>
            </a:r>
            <a:r>
              <a:rPr lang="en-GB" sz="2200" dirty="0" smtClean="0"/>
              <a:t>(Elaine Showalter 1979, 238)</a:t>
            </a:r>
            <a:endParaRPr lang="en-GB" sz="2400" dirty="0" smtClean="0"/>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4343400" y="1219200"/>
            <a:ext cx="4267200" cy="914400"/>
          </a:xfrm>
        </p:spPr>
        <p:txBody>
          <a:bodyPr>
            <a:normAutofit/>
          </a:bodyPr>
          <a:lstStyle/>
          <a:p>
            <a:pPr algn="ctr"/>
            <a:r>
              <a:rPr lang="en-GB" dirty="0" smtClean="0"/>
              <a:t>To the theatre </a:t>
            </a:r>
            <a:endParaRPr lang="en-GB" dirty="0"/>
          </a:p>
        </p:txBody>
      </p:sp>
      <p:pic>
        <p:nvPicPr>
          <p:cNvPr id="11" name="Content Placeholder 10" descr="tg-large1.jpg"/>
          <p:cNvPicPr>
            <a:picLocks noGrp="1" noChangeAspect="1"/>
          </p:cNvPicPr>
          <p:nvPr>
            <p:ph sz="half" idx="1"/>
          </p:nvPr>
        </p:nvPicPr>
        <p:blipFill>
          <a:blip r:embed="rId2" cstate="print"/>
          <a:stretch>
            <a:fillRect/>
          </a:stretch>
        </p:blipFill>
        <p:spPr>
          <a:xfrm>
            <a:off x="762000" y="1371600"/>
            <a:ext cx="3389906" cy="4983163"/>
          </a:xfrm>
        </p:spPr>
      </p:pic>
      <p:sp>
        <p:nvSpPr>
          <p:cNvPr id="17" name="Content Placeholder 16"/>
          <p:cNvSpPr>
            <a:spLocks noGrp="1"/>
          </p:cNvSpPr>
          <p:nvPr>
            <p:ph sz="half" idx="2"/>
          </p:nvPr>
        </p:nvSpPr>
        <p:spPr>
          <a:xfrm>
            <a:off x="4648200" y="3276600"/>
            <a:ext cx="4038600" cy="3078325"/>
          </a:xfrm>
        </p:spPr>
        <p:txBody>
          <a:bodyPr>
            <a:normAutofit fontScale="85000" lnSpcReduction="20000"/>
          </a:bodyPr>
          <a:lstStyle/>
          <a:p>
            <a:endParaRPr lang="en-GB" dirty="0" smtClean="0"/>
          </a:p>
          <a:p>
            <a:endParaRPr lang="en-GB" dirty="0" smtClean="0"/>
          </a:p>
          <a:p>
            <a:endParaRPr lang="en-GB" dirty="0" smtClean="0"/>
          </a:p>
          <a:p>
            <a:endParaRPr lang="en-GB" dirty="0" smtClean="0"/>
          </a:p>
          <a:p>
            <a:endParaRPr lang="en-GB" dirty="0" smtClean="0"/>
          </a:p>
          <a:p>
            <a:endParaRPr lang="en-GB" dirty="0" smtClean="0"/>
          </a:p>
          <a:p>
            <a:pPr>
              <a:buNone/>
            </a:pPr>
            <a:endParaRPr lang="en-GB" dirty="0" smtClean="0"/>
          </a:p>
          <a:p>
            <a:pPr>
              <a:buNone/>
            </a:pPr>
            <a:r>
              <a:rPr lang="en-GB" dirty="0" smtClean="0"/>
              <a:t>	Some thoughts about reading plays .. </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14400"/>
            <a:ext cx="8229600" cy="667512"/>
          </a:xfrm>
        </p:spPr>
        <p:txBody>
          <a:bodyPr>
            <a:noAutofit/>
          </a:bodyPr>
          <a:lstStyle/>
          <a:p>
            <a:pPr algn="ctr"/>
            <a:r>
              <a:rPr lang="en-GB" sz="5400" i="1" dirty="0" smtClean="0"/>
              <a:t>     </a:t>
            </a:r>
            <a:r>
              <a:rPr lang="en-GB" sz="4000" i="1" dirty="0" smtClean="0"/>
              <a:t>dramatic text / theatrical text</a:t>
            </a:r>
            <a:endParaRPr lang="en-GB" sz="5400" dirty="0"/>
          </a:p>
        </p:txBody>
      </p:sp>
      <p:sp>
        <p:nvSpPr>
          <p:cNvPr id="3" name="Content Placeholder 2"/>
          <p:cNvSpPr>
            <a:spLocks noGrp="1"/>
          </p:cNvSpPr>
          <p:nvPr>
            <p:ph idx="1"/>
          </p:nvPr>
        </p:nvSpPr>
        <p:spPr>
          <a:xfrm>
            <a:off x="838200" y="2819400"/>
            <a:ext cx="7391400" cy="3048000"/>
          </a:xfrm>
          <a:ln cmpd="dbl">
            <a:solidFill>
              <a:schemeClr val="accent6">
                <a:lumMod val="50000"/>
              </a:schemeClr>
            </a:solidFill>
          </a:ln>
        </p:spPr>
        <p:txBody>
          <a:bodyPr>
            <a:normAutofit/>
          </a:bodyPr>
          <a:lstStyle/>
          <a:p>
            <a:pPr algn="ctr">
              <a:buNone/>
            </a:pPr>
            <a:endParaRPr lang="en-GB" sz="800" dirty="0" smtClean="0"/>
          </a:p>
          <a:p>
            <a:pPr algn="ctr">
              <a:buNone/>
            </a:pPr>
            <a:r>
              <a:rPr lang="en-GB" dirty="0" smtClean="0">
                <a:latin typeface="Aharoni" pitchFamily="2" charset="-79"/>
                <a:cs typeface="Aharoni" pitchFamily="2" charset="-79"/>
              </a:rPr>
              <a:t>PLAYTEXT</a:t>
            </a:r>
          </a:p>
          <a:p>
            <a:pPr algn="ctr">
              <a:buNone/>
            </a:pPr>
            <a:endParaRPr lang="en-GB" sz="800" dirty="0" smtClean="0">
              <a:latin typeface="Aharoni" pitchFamily="2" charset="-79"/>
              <a:cs typeface="Aharoni" pitchFamily="2" charset="-79"/>
            </a:endParaRPr>
          </a:p>
          <a:p>
            <a:pPr algn="ctr">
              <a:buNone/>
            </a:pPr>
            <a:r>
              <a:rPr lang="en-GB" dirty="0" smtClean="0">
                <a:solidFill>
                  <a:schemeClr val="accent2">
                    <a:lumMod val="50000"/>
                  </a:schemeClr>
                </a:solidFill>
                <a:latin typeface="Aharoni" pitchFamily="2" charset="-79"/>
                <a:cs typeface="Aharoni" pitchFamily="2" charset="-79"/>
              </a:rPr>
              <a:t>Dialogue</a:t>
            </a:r>
            <a:r>
              <a:rPr lang="en-GB" dirty="0" smtClean="0">
                <a:latin typeface="Aharoni" pitchFamily="2" charset="-79"/>
                <a:cs typeface="Aharoni" pitchFamily="2" charset="-79"/>
              </a:rPr>
              <a:t>		</a:t>
            </a:r>
            <a:r>
              <a:rPr lang="en-GB" dirty="0" smtClean="0">
                <a:solidFill>
                  <a:srgbClr val="FF0000"/>
                </a:solidFill>
                <a:latin typeface="Aharoni" pitchFamily="2" charset="-79"/>
                <a:cs typeface="Aharoni" pitchFamily="2" charset="-79"/>
              </a:rPr>
              <a:t>Stage Directions</a:t>
            </a:r>
          </a:p>
          <a:p>
            <a:pPr algn="ctr">
              <a:buNone/>
            </a:pPr>
            <a:endParaRPr lang="en-GB" sz="1400" dirty="0" smtClean="0">
              <a:latin typeface="Aharoni" pitchFamily="2" charset="-79"/>
              <a:cs typeface="Aharoni" pitchFamily="2" charset="-79"/>
            </a:endParaRPr>
          </a:p>
          <a:p>
            <a:pPr algn="ctr">
              <a:buNone/>
            </a:pPr>
            <a:r>
              <a:rPr lang="en-GB" dirty="0" smtClean="0">
                <a:latin typeface="Aharoni" pitchFamily="2" charset="-79"/>
                <a:cs typeface="Aharoni" pitchFamily="2" charset="-79"/>
              </a:rPr>
              <a:t>PERFORMED TEXT</a:t>
            </a:r>
          </a:p>
          <a:p>
            <a:pPr algn="ctr">
              <a:buNone/>
            </a:pPr>
            <a:endParaRPr lang="en-GB" sz="800" dirty="0" smtClean="0">
              <a:latin typeface="Aharoni" pitchFamily="2" charset="-79"/>
              <a:cs typeface="Aharoni" pitchFamily="2" charset="-79"/>
            </a:endParaRPr>
          </a:p>
          <a:p>
            <a:pPr algn="ctr">
              <a:buNone/>
            </a:pPr>
            <a:r>
              <a:rPr lang="en-GB" dirty="0" smtClean="0">
                <a:solidFill>
                  <a:schemeClr val="accent1">
                    <a:lumMod val="50000"/>
                  </a:schemeClr>
                </a:solidFill>
                <a:latin typeface="Aharoni" pitchFamily="2" charset="-79"/>
                <a:cs typeface="Aharoni" pitchFamily="2" charset="-79"/>
              </a:rPr>
              <a:t>Character </a:t>
            </a:r>
            <a:r>
              <a:rPr lang="en-GB" dirty="0" smtClean="0">
                <a:latin typeface="Aharoni" pitchFamily="2" charset="-79"/>
                <a:cs typeface="Aharoni" pitchFamily="2" charset="-79"/>
              </a:rPr>
              <a:t>	</a:t>
            </a:r>
            <a:r>
              <a:rPr lang="en-GB" dirty="0" smtClean="0">
                <a:solidFill>
                  <a:schemeClr val="accent6">
                    <a:lumMod val="50000"/>
                  </a:schemeClr>
                </a:solidFill>
                <a:latin typeface="Aharoni" pitchFamily="2" charset="-79"/>
                <a:cs typeface="Aharoni" pitchFamily="2" charset="-79"/>
              </a:rPr>
              <a:t>Dialogue</a:t>
            </a:r>
            <a:r>
              <a:rPr lang="en-GB" dirty="0" smtClean="0">
                <a:latin typeface="Aharoni" pitchFamily="2" charset="-79"/>
                <a:cs typeface="Aharoni" pitchFamily="2" charset="-79"/>
              </a:rPr>
              <a:t>	</a:t>
            </a:r>
            <a:r>
              <a:rPr lang="en-GB" dirty="0" smtClean="0">
                <a:solidFill>
                  <a:schemeClr val="accent4">
                    <a:lumMod val="50000"/>
                  </a:schemeClr>
                </a:solidFill>
                <a:latin typeface="Aharoni" pitchFamily="2" charset="-79"/>
                <a:cs typeface="Aharoni" pitchFamily="2" charset="-79"/>
              </a:rPr>
              <a:t>Space </a:t>
            </a:r>
            <a:r>
              <a:rPr lang="en-GB" dirty="0" smtClean="0">
                <a:solidFill>
                  <a:srgbClr val="7030A0"/>
                </a:solidFill>
                <a:latin typeface="Aharoni" pitchFamily="2" charset="-79"/>
                <a:cs typeface="Aharoni" pitchFamily="2" charset="-79"/>
              </a:rPr>
              <a:t>   Action </a:t>
            </a:r>
          </a:p>
          <a:p>
            <a:pPr algn="ctr">
              <a:buNone/>
            </a:pPr>
            <a:endParaRPr lang="en-GB" dirty="0" smtClean="0">
              <a:latin typeface="Aharoni" pitchFamily="2" charset="-79"/>
              <a:cs typeface="Aharoni" pitchFamily="2" charset="-79"/>
            </a:endParaRPr>
          </a:p>
        </p:txBody>
      </p:sp>
      <p:sp>
        <p:nvSpPr>
          <p:cNvPr id="5" name="TextBox 4"/>
          <p:cNvSpPr txBox="1"/>
          <p:nvPr/>
        </p:nvSpPr>
        <p:spPr>
          <a:xfrm>
            <a:off x="762000" y="6172200"/>
            <a:ext cx="7772400" cy="369332"/>
          </a:xfrm>
          <a:prstGeom prst="rect">
            <a:avLst/>
          </a:prstGeom>
          <a:noFill/>
        </p:spPr>
        <p:txBody>
          <a:bodyPr wrap="square" rtlCol="0">
            <a:spAutoFit/>
          </a:bodyPr>
          <a:lstStyle/>
          <a:p>
            <a:r>
              <a:rPr lang="en-GB" dirty="0" smtClean="0"/>
              <a:t>Wallis, Mick &amp; Shepherd, Simon, </a:t>
            </a:r>
            <a:r>
              <a:rPr lang="en-GB" i="1" dirty="0" smtClean="0"/>
              <a:t>Studying Plays </a:t>
            </a:r>
            <a:r>
              <a:rPr lang="en-GB" dirty="0" smtClean="0"/>
              <a:t>(London: Arnold, 1998), p3.</a:t>
            </a:r>
          </a:p>
        </p:txBody>
      </p:sp>
      <p:sp>
        <p:nvSpPr>
          <p:cNvPr id="6" name="TextBox 5"/>
          <p:cNvSpPr txBox="1"/>
          <p:nvPr/>
        </p:nvSpPr>
        <p:spPr>
          <a:xfrm>
            <a:off x="457200" y="1676400"/>
            <a:ext cx="8229600" cy="954107"/>
          </a:xfrm>
          <a:prstGeom prst="rect">
            <a:avLst/>
          </a:prstGeom>
          <a:noFill/>
        </p:spPr>
        <p:txBody>
          <a:bodyPr wrap="square" rtlCol="0">
            <a:spAutoFit/>
          </a:bodyPr>
          <a:lstStyle/>
          <a:p>
            <a:pPr algn="ctr">
              <a:buNone/>
            </a:pPr>
            <a:r>
              <a:rPr lang="en-GB" sz="2800" dirty="0" smtClean="0"/>
              <a:t>The performed (theatrical) text is  shaped, </a:t>
            </a:r>
          </a:p>
          <a:p>
            <a:pPr algn="ctr">
              <a:buNone/>
            </a:pPr>
            <a:r>
              <a:rPr lang="en-GB" sz="2800" dirty="0" smtClean="0"/>
              <a:t>scripted, ‘produced’ by the play-text (dramatic text) </a:t>
            </a:r>
            <a:endParaRPr lang="en-GB" sz="28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685800"/>
            <a:ext cx="7467600" cy="1143000"/>
          </a:xfrm>
        </p:spPr>
        <p:txBody>
          <a:bodyPr>
            <a:normAutofit fontScale="90000"/>
          </a:bodyPr>
          <a:lstStyle/>
          <a:p>
            <a:r>
              <a:rPr lang="en-GB" dirty="0" smtClean="0"/>
              <a:t>Convention </a:t>
            </a:r>
            <a:br>
              <a:rPr lang="en-GB" dirty="0" smtClean="0"/>
            </a:br>
            <a:r>
              <a:rPr lang="en-GB" sz="4400" dirty="0" smtClean="0"/>
              <a:t>audience familiarity / agreement </a:t>
            </a:r>
            <a:endParaRPr lang="en-GB" dirty="0"/>
          </a:p>
        </p:txBody>
      </p:sp>
      <p:sp>
        <p:nvSpPr>
          <p:cNvPr id="3" name="Content Placeholder 2"/>
          <p:cNvSpPr>
            <a:spLocks noGrp="1"/>
          </p:cNvSpPr>
          <p:nvPr>
            <p:ph idx="1"/>
          </p:nvPr>
        </p:nvSpPr>
        <p:spPr>
          <a:xfrm>
            <a:off x="533400" y="2286000"/>
            <a:ext cx="8077200" cy="4038600"/>
          </a:xfrm>
        </p:spPr>
        <p:txBody>
          <a:bodyPr>
            <a:normAutofit fontScale="70000" lnSpcReduction="20000"/>
          </a:bodyPr>
          <a:lstStyle/>
          <a:p>
            <a:r>
              <a:rPr lang="en-GB" dirty="0" smtClean="0"/>
              <a:t>Tragedy</a:t>
            </a:r>
          </a:p>
          <a:p>
            <a:r>
              <a:rPr lang="en-GB" dirty="0" smtClean="0"/>
              <a:t>Melodrama</a:t>
            </a:r>
          </a:p>
          <a:p>
            <a:r>
              <a:rPr lang="en-GB" dirty="0" smtClean="0"/>
              <a:t>Pantomime:  ‘Look out behind you’</a:t>
            </a:r>
          </a:p>
          <a:p>
            <a:r>
              <a:rPr lang="en-GB" dirty="0" smtClean="0"/>
              <a:t>Naturalism : interested in the split between life as it appears and life as it is (Ibsen)</a:t>
            </a:r>
          </a:p>
          <a:p>
            <a:r>
              <a:rPr lang="en-GB" dirty="0" smtClean="0"/>
              <a:t>Royal Court (Theatre, London) – radical – heightened social significance </a:t>
            </a:r>
          </a:p>
          <a:p>
            <a:pPr lvl="1"/>
            <a:r>
              <a:rPr lang="en-GB" dirty="0" smtClean="0"/>
              <a:t>‘The Royal Court was Britain’s first national theatre company, and has held firm to its vision of being a writers theatre. Its plays have challenged the artistic, social and political orthodoxy of the day, pushing back the boundaries of what was possible or acceptable’ </a:t>
            </a:r>
            <a:r>
              <a:rPr lang="en-GB" sz="2300" dirty="0" smtClean="0"/>
              <a:t>(Royal Court Website, ‘History’)</a:t>
            </a:r>
            <a:endParaRPr lang="en-GB" dirty="0" smtClean="0"/>
          </a:p>
          <a:p>
            <a:pPr lvl="1"/>
            <a:r>
              <a:rPr lang="en-GB" dirty="0" smtClean="0"/>
              <a:t>‘Non-didactic political theatre; involves the audience directly in judging not only the action but also, to an extent, themselves as part of the society  being dramatically examined’  </a:t>
            </a:r>
            <a:r>
              <a:rPr lang="en-GB" sz="2000" dirty="0" smtClean="0"/>
              <a:t>(Methuen, xxiii)</a:t>
            </a:r>
            <a:endParaRPr lang="en-GB" dirty="0" smtClean="0"/>
          </a:p>
          <a:p>
            <a:endParaRPr lang="en-GB" dirty="0" smtClean="0"/>
          </a:p>
          <a:p>
            <a:pPr>
              <a:buNone/>
            </a:pPr>
            <a:r>
              <a:rPr lang="en-GB" dirty="0" smtClean="0"/>
              <a:t>   The way a dramatic text establishes and manipulates the conventions can question / challenge audience </a:t>
            </a:r>
          </a:p>
          <a:p>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r>
              <a:rPr lang="en-GB" dirty="0" smtClean="0"/>
              <a:t>Royal Court Theatre, London</a:t>
            </a:r>
            <a:endParaRPr lang="en-GB" dirty="0"/>
          </a:p>
        </p:txBody>
      </p:sp>
      <p:sp>
        <p:nvSpPr>
          <p:cNvPr id="3" name="Content Placeholder 2"/>
          <p:cNvSpPr>
            <a:spLocks noGrp="1"/>
          </p:cNvSpPr>
          <p:nvPr>
            <p:ph idx="1"/>
          </p:nvPr>
        </p:nvSpPr>
        <p:spPr>
          <a:xfrm>
            <a:off x="457200" y="1676400"/>
            <a:ext cx="8229600" cy="4648200"/>
          </a:xfrm>
        </p:spPr>
        <p:txBody>
          <a:bodyPr>
            <a:normAutofit fontScale="85000" lnSpcReduction="10000"/>
          </a:bodyPr>
          <a:lstStyle/>
          <a:p>
            <a:r>
              <a:rPr lang="en-GB" dirty="0" smtClean="0"/>
              <a:t>‘George Devine aimed to discover ‘hard-hitting, uncompromising writers’, and create a company that would challenge and stimulate British theatre. In January 1956, he placed an advert in The Stage calling for scripts and received over 700 submissions’</a:t>
            </a:r>
          </a:p>
          <a:p>
            <a:pPr>
              <a:buNone/>
            </a:pPr>
            <a:endParaRPr lang="en-GB" sz="900" dirty="0" smtClean="0"/>
          </a:p>
          <a:p>
            <a:r>
              <a:rPr lang="en-GB" dirty="0" smtClean="0"/>
              <a:t>‘The heart of George Devine’s vision was to bring the nation to the stage and to produce plays that examined the challenges and possibilities of the time. One play that realised this vision was </a:t>
            </a:r>
            <a:r>
              <a:rPr lang="en-GB" i="1" dirty="0" smtClean="0"/>
              <a:t>Top Girls</a:t>
            </a:r>
            <a:r>
              <a:rPr lang="en-GB" dirty="0" smtClean="0"/>
              <a:t> by </a:t>
            </a:r>
            <a:r>
              <a:rPr lang="en-GB" dirty="0" err="1" smtClean="0"/>
              <a:t>Caryl</a:t>
            </a:r>
            <a:r>
              <a:rPr lang="en-GB" dirty="0" smtClean="0"/>
              <a:t> Churchill, which opened in 1982 and captured the spirit of the age.’</a:t>
            </a:r>
          </a:p>
          <a:p>
            <a:pPr>
              <a:buNone/>
            </a:pPr>
            <a:endParaRPr lang="en-GB" sz="900" dirty="0" smtClean="0"/>
          </a:p>
          <a:p>
            <a:r>
              <a:rPr lang="en-GB" dirty="0" smtClean="0"/>
              <a:t>‘Throughout the 1980s, the Royal Court swam against the tide of lavish West End musicals and comfortable comedies, staging writers who questioned and challenged.’</a:t>
            </a:r>
          </a:p>
          <a:p>
            <a:pPr>
              <a:buNone/>
            </a:pPr>
            <a:r>
              <a:rPr lang="en-GB" sz="2800" dirty="0" smtClean="0"/>
              <a:t>					</a:t>
            </a:r>
            <a:r>
              <a:rPr lang="en-GB" sz="2400" dirty="0" smtClean="0"/>
              <a:t>(Royal Court Website, ‘History’)</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0200" y="704088"/>
            <a:ext cx="7086600" cy="743712"/>
          </a:xfrm>
        </p:spPr>
        <p:txBody>
          <a:bodyPr>
            <a:normAutofit fontScale="90000"/>
          </a:bodyPr>
          <a:lstStyle/>
          <a:p>
            <a:r>
              <a:rPr lang="en-GB" dirty="0" smtClean="0"/>
              <a:t>Characters</a:t>
            </a:r>
            <a:endParaRPr lang="en-GB" dirty="0"/>
          </a:p>
        </p:txBody>
      </p:sp>
      <p:sp>
        <p:nvSpPr>
          <p:cNvPr id="3" name="Content Placeholder 2"/>
          <p:cNvSpPr>
            <a:spLocks noGrp="1"/>
          </p:cNvSpPr>
          <p:nvPr>
            <p:ph idx="1"/>
          </p:nvPr>
        </p:nvSpPr>
        <p:spPr>
          <a:xfrm>
            <a:off x="304800" y="1752600"/>
            <a:ext cx="8534400" cy="4572000"/>
          </a:xfrm>
        </p:spPr>
        <p:txBody>
          <a:bodyPr>
            <a:normAutofit lnSpcReduction="10000"/>
          </a:bodyPr>
          <a:lstStyle/>
          <a:p>
            <a:r>
              <a:rPr lang="en-GB" dirty="0" smtClean="0">
                <a:solidFill>
                  <a:schemeClr val="accent6">
                    <a:lumMod val="75000"/>
                  </a:schemeClr>
                </a:solidFill>
              </a:rPr>
              <a:t>Character conception</a:t>
            </a:r>
          </a:p>
          <a:p>
            <a:pPr algn="ctr">
              <a:buNone/>
            </a:pPr>
            <a:r>
              <a:rPr lang="en-GB" dirty="0" smtClean="0"/>
              <a:t>The well made play = driven by plot</a:t>
            </a:r>
          </a:p>
          <a:p>
            <a:pPr algn="ctr">
              <a:buNone/>
            </a:pPr>
            <a:r>
              <a:rPr lang="en-GB" dirty="0" smtClean="0"/>
              <a:t>Characters = devices to serve plot</a:t>
            </a:r>
          </a:p>
          <a:p>
            <a:pPr lvl="1"/>
            <a:r>
              <a:rPr lang="en-GB" dirty="0" smtClean="0"/>
              <a:t>Mode (simple / complex)</a:t>
            </a:r>
          </a:p>
          <a:p>
            <a:pPr lvl="2"/>
            <a:r>
              <a:rPr lang="en-GB" dirty="0" smtClean="0"/>
              <a:t>Simple as archetype, stereotype, type, model (Brecht)</a:t>
            </a:r>
          </a:p>
          <a:p>
            <a:pPr lvl="1"/>
            <a:r>
              <a:rPr lang="en-GB" dirty="0" smtClean="0"/>
              <a:t>Basis  (mode / what it is based on)</a:t>
            </a:r>
          </a:p>
          <a:p>
            <a:pPr lvl="2"/>
            <a:r>
              <a:rPr lang="en-GB" dirty="0" smtClean="0"/>
              <a:t>Characters ‘stand for’ / represent something in the play – social class, moral position, drive (greed etc), mythic etc</a:t>
            </a:r>
          </a:p>
          <a:p>
            <a:r>
              <a:rPr lang="en-GB" dirty="0" smtClean="0">
                <a:solidFill>
                  <a:schemeClr val="accent6">
                    <a:lumMod val="75000"/>
                  </a:schemeClr>
                </a:solidFill>
              </a:rPr>
              <a:t>Plot function – how characters serve plot </a:t>
            </a:r>
          </a:p>
          <a:p>
            <a:r>
              <a:rPr lang="en-GB" dirty="0" smtClean="0">
                <a:solidFill>
                  <a:schemeClr val="accent6">
                    <a:lumMod val="75000"/>
                  </a:schemeClr>
                </a:solidFill>
              </a:rPr>
              <a:t>Formal function – specifics – narrator / confidantes  / foil</a:t>
            </a:r>
          </a:p>
          <a:p>
            <a:endParaRPr lang="en-GB" dirty="0" smtClean="0"/>
          </a:p>
          <a:p>
            <a:pPr lvl="1"/>
            <a:endParaRPr lang="en-GB" dirty="0" smtClean="0"/>
          </a:p>
          <a:p>
            <a:pPr lvl="1"/>
            <a:endParaRPr lang="en-GB" dirty="0" smtClean="0"/>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Characters – Brecht </a:t>
            </a:r>
            <a:endParaRPr lang="en-GB" dirty="0"/>
          </a:p>
        </p:txBody>
      </p:sp>
      <p:sp>
        <p:nvSpPr>
          <p:cNvPr id="3" name="Content Placeholder 2"/>
          <p:cNvSpPr>
            <a:spLocks noGrp="1"/>
          </p:cNvSpPr>
          <p:nvPr>
            <p:ph idx="1"/>
          </p:nvPr>
        </p:nvSpPr>
        <p:spPr/>
        <p:txBody>
          <a:bodyPr/>
          <a:lstStyle/>
          <a:p>
            <a:r>
              <a:rPr lang="en-GB" dirty="0" smtClean="0"/>
              <a:t>Characters as </a:t>
            </a:r>
            <a:r>
              <a:rPr lang="en-GB" i="1" dirty="0" smtClean="0"/>
              <a:t>types</a:t>
            </a:r>
          </a:p>
          <a:p>
            <a:r>
              <a:rPr lang="en-GB" dirty="0" smtClean="0"/>
              <a:t>But to demonstrate that people can </a:t>
            </a:r>
            <a:r>
              <a:rPr lang="en-GB" i="1" dirty="0" smtClean="0"/>
              <a:t>change</a:t>
            </a:r>
          </a:p>
          <a:p>
            <a:r>
              <a:rPr lang="en-GB" dirty="0" smtClean="0"/>
              <a:t>So Brecht’s characters are </a:t>
            </a:r>
            <a:r>
              <a:rPr lang="en-GB" i="1" dirty="0" smtClean="0"/>
              <a:t>models </a:t>
            </a:r>
            <a:r>
              <a:rPr lang="en-GB" dirty="0" smtClean="0"/>
              <a:t> - both replicas of something, and that we can model or reshape. </a:t>
            </a:r>
          </a:p>
          <a:p>
            <a:endParaRPr lang="en-GB" dirty="0" smtClean="0"/>
          </a:p>
          <a:p>
            <a:pPr lvl="1">
              <a:buNone/>
            </a:pPr>
            <a:r>
              <a:rPr lang="en-GB" dirty="0" smtClean="0"/>
              <a:t>   “In Brecht’s theatre, actor and audience imaginatively reshape the character – they see how adaptable it is to different circumstances, how it might have taken different decisions. This is meant to replicate our own choices in life.” (Wallis &amp; Shepherd, 1998, 21)</a:t>
            </a:r>
          </a:p>
          <a:p>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Bertolt</a:t>
            </a:r>
            <a:r>
              <a:rPr lang="en-GB" dirty="0" smtClean="0"/>
              <a:t> Brecht</a:t>
            </a:r>
            <a:endParaRPr lang="en-GB" dirty="0"/>
          </a:p>
        </p:txBody>
      </p:sp>
      <p:sp>
        <p:nvSpPr>
          <p:cNvPr id="3" name="Content Placeholder 2"/>
          <p:cNvSpPr>
            <a:spLocks noGrp="1"/>
          </p:cNvSpPr>
          <p:nvPr>
            <p:ph idx="1"/>
          </p:nvPr>
        </p:nvSpPr>
        <p:spPr/>
        <p:txBody>
          <a:bodyPr>
            <a:normAutofit/>
          </a:bodyPr>
          <a:lstStyle/>
          <a:p>
            <a:r>
              <a:rPr lang="en-GB" dirty="0" smtClean="0"/>
              <a:t>The playwright </a:t>
            </a:r>
            <a:r>
              <a:rPr lang="en-GB" dirty="0" err="1" smtClean="0"/>
              <a:t>Bertolt</a:t>
            </a:r>
            <a:r>
              <a:rPr lang="en-GB" dirty="0" smtClean="0"/>
              <a:t> Brecht:  </a:t>
            </a:r>
          </a:p>
          <a:p>
            <a:pPr>
              <a:buNone/>
            </a:pPr>
            <a:r>
              <a:rPr lang="en-GB" dirty="0" smtClean="0"/>
              <a:t>	“..another opponent of the simplicities of the doctrine of Social Realism. His notion of the ‘alienation effect’ in drama involves devices which draw the attention of the audience to the fact that what they see on the stage is a constructed literary image, not a natural reality.”</a:t>
            </a:r>
          </a:p>
          <a:p>
            <a:pPr>
              <a:buNone/>
            </a:pPr>
            <a:r>
              <a:rPr lang="en-GB" dirty="0" smtClean="0"/>
              <a:t>				 (Peter Barry 2009, 156)</a:t>
            </a:r>
          </a:p>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72312"/>
          </a:xfrm>
        </p:spPr>
        <p:txBody>
          <a:bodyPr/>
          <a:lstStyle/>
          <a:p>
            <a:r>
              <a:rPr lang="en-GB" dirty="0" smtClean="0"/>
              <a:t>Caryl Churchill </a:t>
            </a:r>
            <a:endParaRPr lang="en-GB" dirty="0"/>
          </a:p>
        </p:txBody>
      </p:sp>
      <p:sp>
        <p:nvSpPr>
          <p:cNvPr id="3" name="Content Placeholder 2"/>
          <p:cNvSpPr>
            <a:spLocks noGrp="1"/>
          </p:cNvSpPr>
          <p:nvPr>
            <p:ph idx="1"/>
          </p:nvPr>
        </p:nvSpPr>
        <p:spPr>
          <a:xfrm>
            <a:off x="457200" y="1752600"/>
            <a:ext cx="8229600" cy="4876800"/>
          </a:xfrm>
        </p:spPr>
        <p:txBody>
          <a:bodyPr>
            <a:normAutofit fontScale="85000" lnSpcReduction="20000"/>
          </a:bodyPr>
          <a:lstStyle/>
          <a:p>
            <a:r>
              <a:rPr lang="en-GB" dirty="0" smtClean="0"/>
              <a:t>Major contemporary British dramatist – and a woman</a:t>
            </a:r>
          </a:p>
          <a:p>
            <a:r>
              <a:rPr lang="en-GB" dirty="0" smtClean="0"/>
              <a:t>Feminist / Political – </a:t>
            </a:r>
          </a:p>
          <a:p>
            <a:pPr lvl="1"/>
            <a:r>
              <a:rPr lang="en-GB" dirty="0" smtClean="0"/>
              <a:t>e.g.  plays about the destruction of bourgeoisie middle class, or Northern Ireland</a:t>
            </a:r>
          </a:p>
          <a:p>
            <a:r>
              <a:rPr lang="en-GB" dirty="0" smtClean="0"/>
              <a:t>‘[T]he ‘feminine quality of her writing may simply have to do with dialectic replacing conflict, and open-endedness being preferred to climax’ </a:t>
            </a:r>
            <a:r>
              <a:rPr lang="en-GB" sz="2000" dirty="0" smtClean="0"/>
              <a:t>(Simon Trussler)</a:t>
            </a:r>
            <a:endParaRPr lang="en-GB" dirty="0" smtClean="0"/>
          </a:p>
          <a:p>
            <a:r>
              <a:rPr lang="en-GB" dirty="0" smtClean="0"/>
              <a:t>Rise of socialist theatre – 1968-1978 </a:t>
            </a:r>
            <a:r>
              <a:rPr lang="en-GB" sz="2000" dirty="0" smtClean="0"/>
              <a:t>(Chris Bigsby)</a:t>
            </a:r>
          </a:p>
          <a:p>
            <a:pPr lvl="1"/>
            <a:r>
              <a:rPr lang="en-GB" sz="2100" dirty="0" smtClean="0"/>
              <a:t>Non-didactic, political theatre – involves audience as judges of their own society as being dramatically examined </a:t>
            </a:r>
          </a:p>
          <a:p>
            <a:pPr lvl="1"/>
            <a:r>
              <a:rPr lang="en-GB" sz="2100" dirty="0" smtClean="0"/>
              <a:t>Character as having heightened social significance – contrasts to previous more psychological uses of ‘character’		(Methuen 1991, xxiii)</a:t>
            </a:r>
          </a:p>
          <a:p>
            <a:pPr lvl="1"/>
            <a:endParaRPr lang="en-GB" sz="1800" dirty="0" smtClean="0"/>
          </a:p>
          <a:p>
            <a:pPr lvl="1">
              <a:buNone/>
            </a:pPr>
            <a:r>
              <a:rPr lang="en-GB" sz="2200" dirty="0" smtClean="0"/>
              <a:t>	‘There was still, in 1968, some feeling of the possibility of reforming bourgeois capitalism, but the Conservative government of 1970,and the Labour government of  1974, finally crushed the hopes of those on the left, and fuelled the fire of political theatre’ (</a:t>
            </a:r>
            <a:r>
              <a:rPr lang="en-GB" sz="2200" dirty="0" err="1" smtClean="0"/>
              <a:t>Itzin</a:t>
            </a:r>
            <a:r>
              <a:rPr lang="en-GB" sz="2200" dirty="0" smtClean="0"/>
              <a:t> 1980, 7)</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r>
              <a:rPr lang="en-GB" dirty="0" err="1" smtClean="0"/>
              <a:t>Caryl</a:t>
            </a:r>
            <a:r>
              <a:rPr lang="en-GB" dirty="0" smtClean="0"/>
              <a:t> Churchill </a:t>
            </a:r>
            <a:endParaRPr lang="en-GB" dirty="0"/>
          </a:p>
        </p:txBody>
      </p:sp>
      <p:sp>
        <p:nvSpPr>
          <p:cNvPr id="3" name="Content Placeholder 2"/>
          <p:cNvSpPr>
            <a:spLocks noGrp="1"/>
          </p:cNvSpPr>
          <p:nvPr>
            <p:ph idx="1"/>
          </p:nvPr>
        </p:nvSpPr>
        <p:spPr>
          <a:xfrm>
            <a:off x="457200" y="1828800"/>
            <a:ext cx="8001000" cy="4572000"/>
          </a:xfrm>
        </p:spPr>
        <p:txBody>
          <a:bodyPr>
            <a:normAutofit fontScale="85000" lnSpcReduction="20000"/>
          </a:bodyPr>
          <a:lstStyle/>
          <a:p>
            <a:pPr algn="just"/>
            <a:r>
              <a:rPr lang="en-GB" dirty="0" smtClean="0"/>
              <a:t>Like many women </a:t>
            </a:r>
            <a:r>
              <a:rPr lang="en-GB" dirty="0" err="1" smtClean="0"/>
              <a:t>Caryl</a:t>
            </a:r>
            <a:r>
              <a:rPr lang="en-GB" dirty="0" smtClean="0"/>
              <a:t> Churchill’s political consciousness came slowly and subjectively, and grew out of her own personal experience rather than as a response to public political events </a:t>
            </a:r>
          </a:p>
          <a:p>
            <a:pPr lvl="1" algn="just"/>
            <a:endParaRPr lang="en-GB" sz="900" dirty="0" smtClean="0"/>
          </a:p>
          <a:p>
            <a:pPr lvl="1" algn="just"/>
            <a:r>
              <a:rPr lang="en-GB" dirty="0" smtClean="0"/>
              <a:t>“I didn’t really feel a part of what was happening in the sixties. During that time I felt isolated. I had small children and was having miscarriages ... What politicised me was being discontent with my own way of life – of being a barrister’s wife and just being at home with small children” </a:t>
            </a:r>
            <a:r>
              <a:rPr lang="en-GB" dirty="0" err="1" smtClean="0"/>
              <a:t>Carly</a:t>
            </a:r>
            <a:r>
              <a:rPr lang="en-GB" dirty="0" smtClean="0"/>
              <a:t> Churchill 1979</a:t>
            </a:r>
          </a:p>
          <a:p>
            <a:pPr algn="just">
              <a:buNone/>
            </a:pPr>
            <a:endParaRPr lang="en-GB" sz="900" dirty="0" smtClean="0"/>
          </a:p>
          <a:p>
            <a:pPr algn="just"/>
            <a:r>
              <a:rPr lang="en-GB" dirty="0" smtClean="0"/>
              <a:t>‘Churchill came only gradually to be able to intellectualise what was always an intuitive socialist (and feminist) perspective – to analyse and to understand her own personal experience in terms of class society. Churchill: ‘My attitude then was entirely to do with self expression of my own personal pain and anger. It wasn’t thought out’ 			</a:t>
            </a:r>
            <a:r>
              <a:rPr lang="en-GB" sz="2400" dirty="0" smtClean="0"/>
              <a:t> (</a:t>
            </a:r>
            <a:r>
              <a:rPr lang="en-GB" sz="2400" dirty="0" err="1" smtClean="0"/>
              <a:t>Itzin</a:t>
            </a:r>
            <a:r>
              <a:rPr lang="en-GB" sz="2400" dirty="0" smtClean="0"/>
              <a:t> 1980, 279)</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72312"/>
          </a:xfrm>
        </p:spPr>
        <p:txBody>
          <a:bodyPr>
            <a:normAutofit/>
          </a:bodyPr>
          <a:lstStyle/>
          <a:p>
            <a:r>
              <a:rPr lang="en-GB" sz="4400" dirty="0" err="1" smtClean="0"/>
              <a:t>Caryl</a:t>
            </a:r>
            <a:r>
              <a:rPr lang="en-GB" sz="4400" dirty="0" smtClean="0"/>
              <a:t> Churchill’s</a:t>
            </a:r>
            <a:r>
              <a:rPr lang="en-GB" sz="4400" i="1" dirty="0" smtClean="0"/>
              <a:t> Top Girls </a:t>
            </a:r>
            <a:endParaRPr lang="en-GB" sz="4400" i="1" dirty="0"/>
          </a:p>
        </p:txBody>
      </p:sp>
      <p:sp>
        <p:nvSpPr>
          <p:cNvPr id="3" name="Content Placeholder 2"/>
          <p:cNvSpPr>
            <a:spLocks noGrp="1"/>
          </p:cNvSpPr>
          <p:nvPr>
            <p:ph idx="1"/>
          </p:nvPr>
        </p:nvSpPr>
        <p:spPr>
          <a:xfrm>
            <a:off x="457200" y="1752600"/>
            <a:ext cx="8229600" cy="4572000"/>
          </a:xfrm>
        </p:spPr>
        <p:txBody>
          <a:bodyPr>
            <a:normAutofit/>
          </a:bodyPr>
          <a:lstStyle/>
          <a:p>
            <a:r>
              <a:rPr lang="en-GB" sz="2200" dirty="0" smtClean="0"/>
              <a:t>First production -</a:t>
            </a:r>
            <a:r>
              <a:rPr lang="en-GB" sz="2200" i="1" dirty="0" smtClean="0"/>
              <a:t>Royal Court Theatre, </a:t>
            </a:r>
            <a:r>
              <a:rPr lang="en-GB" sz="2200" dirty="0" smtClean="0"/>
              <a:t>28</a:t>
            </a:r>
            <a:r>
              <a:rPr lang="en-GB" sz="2200" baseline="30000" dirty="0" smtClean="0"/>
              <a:t>th</a:t>
            </a:r>
            <a:r>
              <a:rPr lang="en-GB" sz="2200" dirty="0" smtClean="0"/>
              <a:t> August 1982, directed by Max Stafford Clark</a:t>
            </a:r>
          </a:p>
          <a:p>
            <a:r>
              <a:rPr lang="en-GB" sz="2200" dirty="0" smtClean="0"/>
              <a:t>Royal Court tradition </a:t>
            </a:r>
          </a:p>
          <a:p>
            <a:r>
              <a:rPr lang="en-GB" sz="2200" dirty="0" smtClean="0"/>
              <a:t>Genesis of the play = a critique of feminist ambitions</a:t>
            </a:r>
          </a:p>
          <a:p>
            <a:pPr lvl="1"/>
            <a:r>
              <a:rPr lang="en-GB" sz="2200" dirty="0" smtClean="0"/>
              <a:t>Treatment of the predicament of modern women – rich range of perspectives </a:t>
            </a:r>
          </a:p>
          <a:p>
            <a:r>
              <a:rPr lang="en-GB" sz="2200" dirty="0" smtClean="0"/>
              <a:t>Play world – a world of women’s experiences shown from a modern point of view (Methuen 1991, xxiv)</a:t>
            </a:r>
          </a:p>
          <a:p>
            <a:r>
              <a:rPr lang="en-GB" sz="2200" dirty="0" smtClean="0"/>
              <a:t>An all female cast </a:t>
            </a:r>
          </a:p>
          <a:p>
            <a:r>
              <a:rPr lang="en-GB" sz="2200" dirty="0" smtClean="0"/>
              <a:t>Top Girls Employment Agency . Marlene – hosts a dinner – celebrating her promotion to managing director; 5 guests - women from the past</a:t>
            </a:r>
            <a:endParaRPr lang="en-GB" sz="22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Five guests </a:t>
            </a:r>
            <a:endParaRPr lang="en-GB" dirty="0"/>
          </a:p>
        </p:txBody>
      </p:sp>
      <p:sp>
        <p:nvSpPr>
          <p:cNvPr id="3" name="Content Placeholder 2"/>
          <p:cNvSpPr>
            <a:spLocks noGrp="1"/>
          </p:cNvSpPr>
          <p:nvPr>
            <p:ph idx="1"/>
          </p:nvPr>
        </p:nvSpPr>
        <p:spPr/>
        <p:txBody>
          <a:bodyPr>
            <a:normAutofit lnSpcReduction="10000"/>
          </a:bodyPr>
          <a:lstStyle/>
          <a:p>
            <a:r>
              <a:rPr lang="en-GB" b="1" dirty="0" smtClean="0">
                <a:solidFill>
                  <a:schemeClr val="accent6">
                    <a:lumMod val="75000"/>
                  </a:schemeClr>
                </a:solidFill>
              </a:rPr>
              <a:t>Isabella Bird </a:t>
            </a:r>
            <a:r>
              <a:rPr lang="en-GB" dirty="0" smtClean="0">
                <a:solidFill>
                  <a:schemeClr val="bg2">
                    <a:lumMod val="10000"/>
                  </a:schemeClr>
                </a:solidFill>
              </a:rPr>
              <a:t>(1831-1904): lived in Edinburgh; travelled abroad extensively between the ages of 40 and 70</a:t>
            </a:r>
          </a:p>
          <a:p>
            <a:r>
              <a:rPr lang="en-GB" b="1" dirty="0" smtClean="0">
                <a:solidFill>
                  <a:schemeClr val="accent6">
                    <a:lumMod val="75000"/>
                  </a:schemeClr>
                </a:solidFill>
              </a:rPr>
              <a:t>Lady </a:t>
            </a:r>
            <a:r>
              <a:rPr lang="en-GB" b="1" dirty="0" err="1" smtClean="0">
                <a:solidFill>
                  <a:schemeClr val="accent6">
                    <a:lumMod val="75000"/>
                  </a:schemeClr>
                </a:solidFill>
              </a:rPr>
              <a:t>Nijo</a:t>
            </a:r>
            <a:r>
              <a:rPr lang="en-GB" b="1" dirty="0" smtClean="0">
                <a:solidFill>
                  <a:schemeClr val="accent6">
                    <a:lumMod val="75000"/>
                  </a:schemeClr>
                </a:solidFill>
              </a:rPr>
              <a:t> </a:t>
            </a:r>
            <a:r>
              <a:rPr lang="en-GB" dirty="0" smtClean="0">
                <a:solidFill>
                  <a:schemeClr val="bg2">
                    <a:lumMod val="10000"/>
                  </a:schemeClr>
                </a:solidFill>
              </a:rPr>
              <a:t>(b. 1258): Japanese – an Emperor’s courtesan and later a Buddhist nun </a:t>
            </a:r>
          </a:p>
          <a:p>
            <a:r>
              <a:rPr lang="en-GB" b="1" dirty="0" smtClean="0">
                <a:solidFill>
                  <a:schemeClr val="accent6">
                    <a:lumMod val="75000"/>
                  </a:schemeClr>
                </a:solidFill>
              </a:rPr>
              <a:t>Dull </a:t>
            </a:r>
            <a:r>
              <a:rPr lang="en-GB" b="1" dirty="0" err="1" smtClean="0">
                <a:solidFill>
                  <a:schemeClr val="accent6">
                    <a:lumMod val="75000"/>
                  </a:schemeClr>
                </a:solidFill>
              </a:rPr>
              <a:t>Gret</a:t>
            </a:r>
            <a:r>
              <a:rPr lang="en-GB" dirty="0" smtClean="0">
                <a:solidFill>
                  <a:schemeClr val="bg2">
                    <a:lumMod val="10000"/>
                  </a:schemeClr>
                </a:solidFill>
              </a:rPr>
              <a:t>: Brueghel Painting </a:t>
            </a:r>
            <a:r>
              <a:rPr lang="en-GB" i="1" dirty="0" err="1" smtClean="0">
                <a:solidFill>
                  <a:schemeClr val="bg2">
                    <a:lumMod val="10000"/>
                  </a:schemeClr>
                </a:solidFill>
              </a:rPr>
              <a:t>Dulle</a:t>
            </a:r>
            <a:r>
              <a:rPr lang="en-GB" i="1" dirty="0" smtClean="0">
                <a:solidFill>
                  <a:schemeClr val="bg2">
                    <a:lumMod val="10000"/>
                  </a:schemeClr>
                </a:solidFill>
              </a:rPr>
              <a:t> </a:t>
            </a:r>
            <a:r>
              <a:rPr lang="en-GB" i="1" dirty="0" err="1" smtClean="0">
                <a:solidFill>
                  <a:schemeClr val="bg2">
                    <a:lumMod val="10000"/>
                  </a:schemeClr>
                </a:solidFill>
              </a:rPr>
              <a:t>Griet</a:t>
            </a:r>
            <a:r>
              <a:rPr lang="en-GB" i="1" dirty="0" smtClean="0">
                <a:solidFill>
                  <a:schemeClr val="bg2">
                    <a:lumMod val="10000"/>
                  </a:schemeClr>
                </a:solidFill>
              </a:rPr>
              <a:t>; </a:t>
            </a:r>
            <a:r>
              <a:rPr lang="en-GB" dirty="0" smtClean="0">
                <a:solidFill>
                  <a:schemeClr val="bg2">
                    <a:lumMod val="10000"/>
                  </a:schemeClr>
                </a:solidFill>
              </a:rPr>
              <a:t>woman in apron and armour leads a crowd of women charging through hell and fighting the devils </a:t>
            </a:r>
          </a:p>
          <a:p>
            <a:r>
              <a:rPr lang="en-GB" b="1" dirty="0" smtClean="0">
                <a:solidFill>
                  <a:schemeClr val="accent6">
                    <a:lumMod val="75000"/>
                  </a:schemeClr>
                </a:solidFill>
              </a:rPr>
              <a:t>Pope Joan</a:t>
            </a:r>
            <a:r>
              <a:rPr lang="en-GB" dirty="0" smtClean="0">
                <a:solidFill>
                  <a:schemeClr val="bg2">
                    <a:lumMod val="10000"/>
                  </a:schemeClr>
                </a:solidFill>
              </a:rPr>
              <a:t>: disguised as a man, Pope between 854-856</a:t>
            </a:r>
          </a:p>
          <a:p>
            <a:r>
              <a:rPr lang="en-GB" b="1" dirty="0" smtClean="0">
                <a:solidFill>
                  <a:schemeClr val="accent6">
                    <a:lumMod val="75000"/>
                  </a:schemeClr>
                </a:solidFill>
              </a:rPr>
              <a:t>Patient Griselda</a:t>
            </a:r>
            <a:r>
              <a:rPr lang="en-GB" dirty="0" smtClean="0">
                <a:solidFill>
                  <a:schemeClr val="bg2">
                    <a:lumMod val="10000"/>
                  </a:schemeClr>
                </a:solidFill>
              </a:rPr>
              <a:t>: obedient wife whose story is told in Chaucer’s ‘The Clerk’s Tale’, </a:t>
            </a:r>
            <a:r>
              <a:rPr lang="en-GB" i="1" dirty="0" smtClean="0">
                <a:solidFill>
                  <a:schemeClr val="bg2">
                    <a:lumMod val="10000"/>
                  </a:schemeClr>
                </a:solidFill>
              </a:rPr>
              <a:t>The Canterbury Tales</a:t>
            </a:r>
            <a:endParaRPr lang="en-GB" i="1" dirty="0">
              <a:solidFill>
                <a:schemeClr val="bg2">
                  <a:lumMod val="10000"/>
                </a:schemeClr>
              </a:solidFill>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5410200" cy="667512"/>
          </a:xfrm>
        </p:spPr>
        <p:txBody>
          <a:bodyPr>
            <a:noAutofit/>
          </a:bodyPr>
          <a:lstStyle/>
          <a:p>
            <a:pPr algn="ctr"/>
            <a:r>
              <a:rPr lang="en-GB" sz="3600" dirty="0" err="1" smtClean="0"/>
              <a:t>Caryl</a:t>
            </a:r>
            <a:r>
              <a:rPr lang="en-GB" sz="3600" dirty="0" smtClean="0"/>
              <a:t> Churchill: ‘A Fair Cop’</a:t>
            </a:r>
            <a:endParaRPr lang="en-GB" sz="4400" dirty="0"/>
          </a:p>
        </p:txBody>
      </p:sp>
      <p:sp>
        <p:nvSpPr>
          <p:cNvPr id="3" name="Content Placeholder 2"/>
          <p:cNvSpPr>
            <a:spLocks noGrp="1"/>
          </p:cNvSpPr>
          <p:nvPr>
            <p:ph idx="1"/>
          </p:nvPr>
        </p:nvSpPr>
        <p:spPr>
          <a:xfrm>
            <a:off x="457200" y="1447800"/>
            <a:ext cx="8229600" cy="5181600"/>
          </a:xfrm>
        </p:spPr>
        <p:txBody>
          <a:bodyPr>
            <a:normAutofit fontScale="85000" lnSpcReduction="20000"/>
          </a:bodyPr>
          <a:lstStyle/>
          <a:p>
            <a:pPr>
              <a:lnSpc>
                <a:spcPct val="120000"/>
              </a:lnSpc>
              <a:spcBef>
                <a:spcPts val="0"/>
              </a:spcBef>
              <a:buNone/>
            </a:pPr>
            <a:r>
              <a:rPr lang="en-GB" dirty="0" smtClean="0"/>
              <a:t>	‘The ideas for Top Girls came from all kinds of things. A lot of it went back a really long way. The idea for Dull </a:t>
            </a:r>
            <a:r>
              <a:rPr lang="en-GB" dirty="0" err="1" smtClean="0"/>
              <a:t>Gret</a:t>
            </a:r>
            <a:r>
              <a:rPr lang="en-GB" dirty="0" smtClean="0"/>
              <a:t> as a character I found in some old notebook from 1977 or 78. There’d been the idea of a play about a lot of dead women having coffee with someone from the present. And an idea about women doing all kinds of jobs. It was also that Thatcher had just become prime minister; and also I had been to America for a student production of Vinegar Tom and had been talking to women there who were saying things were going very well; they were getting far more women executives, women vice-presidents and so on. And that was such a different attitude from anything I’d ever met here, where feminism tends to be much more connected with socialism and not so much to do with women succeeding on the sort of capitalist ladder’ </a:t>
            </a:r>
          </a:p>
          <a:p>
            <a:pPr algn="r">
              <a:buNone/>
            </a:pPr>
            <a:r>
              <a:rPr lang="en-GB" sz="2400" dirty="0" smtClean="0"/>
              <a:t>                 Interview with Lynne Truss, 1984</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2188464"/>
          </a:xfrm>
        </p:spPr>
        <p:txBody>
          <a:bodyPr/>
          <a:lstStyle/>
          <a:p>
            <a:pPr algn="ctr"/>
            <a:r>
              <a:rPr lang="en-GB" sz="7200" b="1" dirty="0" smtClean="0"/>
              <a:t>“Top Girls”</a:t>
            </a:r>
            <a:endParaRPr lang="en-GB" sz="7200" dirty="0"/>
          </a:p>
        </p:txBody>
      </p:sp>
      <p:sp>
        <p:nvSpPr>
          <p:cNvPr id="4" name="Text Placeholder 3"/>
          <p:cNvSpPr>
            <a:spLocks noGrp="1"/>
          </p:cNvSpPr>
          <p:nvPr>
            <p:ph type="body" idx="1"/>
          </p:nvPr>
        </p:nvSpPr>
        <p:spPr>
          <a:xfrm>
            <a:off x="530352" y="3581400"/>
            <a:ext cx="7772400" cy="990600"/>
          </a:xfrm>
        </p:spPr>
        <p:txBody>
          <a:bodyPr>
            <a:normAutofit/>
          </a:bodyPr>
          <a:lstStyle/>
          <a:p>
            <a:pPr algn="ctr"/>
            <a:r>
              <a:rPr lang="en-GB" sz="2800" dirty="0" smtClean="0"/>
              <a:t>What does the title mean / say / infer / suggest?</a:t>
            </a:r>
            <a:endParaRPr lang="en-GB" sz="28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704088"/>
            <a:ext cx="8001000" cy="896112"/>
          </a:xfrm>
        </p:spPr>
        <p:txBody>
          <a:bodyPr>
            <a:normAutofit/>
          </a:bodyPr>
          <a:lstStyle/>
          <a:p>
            <a:r>
              <a:rPr lang="en-GB" b="1" dirty="0" smtClean="0"/>
              <a:t>“Top Girls”</a:t>
            </a:r>
            <a:endParaRPr lang="en-GB" sz="4900" dirty="0"/>
          </a:p>
        </p:txBody>
      </p:sp>
      <p:sp>
        <p:nvSpPr>
          <p:cNvPr id="3" name="Content Placeholder 2"/>
          <p:cNvSpPr>
            <a:spLocks noGrp="1"/>
          </p:cNvSpPr>
          <p:nvPr>
            <p:ph idx="1"/>
          </p:nvPr>
        </p:nvSpPr>
        <p:spPr>
          <a:xfrm>
            <a:off x="457200" y="1828800"/>
            <a:ext cx="8229600" cy="4495800"/>
          </a:xfrm>
        </p:spPr>
        <p:txBody>
          <a:bodyPr>
            <a:normAutofit fontScale="92500" lnSpcReduction="10000"/>
          </a:bodyPr>
          <a:lstStyle/>
          <a:p>
            <a:r>
              <a:rPr lang="en-GB" dirty="0" smtClean="0"/>
              <a:t>Non-traditional work possibilities for women </a:t>
            </a:r>
          </a:p>
          <a:p>
            <a:r>
              <a:rPr lang="en-GB" dirty="0" smtClean="0"/>
              <a:t>Exploration of the meaning of feminist empowerment </a:t>
            </a:r>
          </a:p>
          <a:p>
            <a:r>
              <a:rPr lang="en-GB" dirty="0" smtClean="0"/>
              <a:t>Dramatic re-ordering of before / present / after of plot</a:t>
            </a:r>
          </a:p>
          <a:p>
            <a:pPr>
              <a:buNone/>
            </a:pPr>
            <a:r>
              <a:rPr lang="en-GB" dirty="0" smtClean="0"/>
              <a:t>	</a:t>
            </a:r>
          </a:p>
          <a:p>
            <a:pPr>
              <a:buNone/>
            </a:pPr>
            <a:r>
              <a:rPr lang="en-GB" dirty="0" smtClean="0"/>
              <a:t>	‘Top Girls analyses the relationship between women and labour at extreme opposites of the possibilities available to working women, both in today’s world and in the past. It argues against replacement of the concern for and care of others, which formed the central orientation of traditional women at work, with an orientation toward competition.’</a:t>
            </a:r>
            <a:endParaRPr lang="en-GB" sz="2800" dirty="0" smtClean="0"/>
          </a:p>
          <a:p>
            <a:pPr>
              <a:buNone/>
            </a:pPr>
            <a:r>
              <a:rPr lang="en-GB" sz="2800" dirty="0" smtClean="0"/>
              <a:t>				(Amelia </a:t>
            </a:r>
            <a:r>
              <a:rPr lang="en-GB" sz="2400" dirty="0" smtClean="0"/>
              <a:t>Howe </a:t>
            </a:r>
            <a:r>
              <a:rPr lang="en-GB" sz="2400" dirty="0" err="1" smtClean="0"/>
              <a:t>Kritzer</a:t>
            </a:r>
            <a:r>
              <a:rPr lang="en-GB" sz="2400" dirty="0" smtClean="0"/>
              <a:t>, 1991, 139)</a:t>
            </a:r>
            <a:endParaRPr lang="en-GB" dirty="0" smtClean="0"/>
          </a:p>
          <a:p>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lstStyle/>
          <a:p>
            <a:r>
              <a:rPr lang="en-GB" dirty="0" smtClean="0"/>
              <a:t>‘Rejecting progress’</a:t>
            </a:r>
            <a:endParaRPr lang="en-GB" dirty="0"/>
          </a:p>
        </p:txBody>
      </p:sp>
      <p:sp>
        <p:nvSpPr>
          <p:cNvPr id="3" name="Content Placeholder 2"/>
          <p:cNvSpPr>
            <a:spLocks noGrp="1"/>
          </p:cNvSpPr>
          <p:nvPr>
            <p:ph idx="1"/>
          </p:nvPr>
        </p:nvSpPr>
        <p:spPr>
          <a:xfrm>
            <a:off x="457200" y="1828800"/>
            <a:ext cx="8229600" cy="4495800"/>
          </a:xfrm>
        </p:spPr>
        <p:txBody>
          <a:bodyPr>
            <a:normAutofit fontScale="92500"/>
          </a:bodyPr>
          <a:lstStyle/>
          <a:p>
            <a:pPr>
              <a:spcBef>
                <a:spcPts val="0"/>
              </a:spcBef>
              <a:buNone/>
            </a:pPr>
            <a:r>
              <a:rPr lang="en-GB" dirty="0" smtClean="0"/>
              <a:t>	‘In showing how contemporary economic disparity forces women (and men) to choose between work that builds relatedness of work that offers access to power, Churchill strongly rejects any hint of progress. She demands recognition of the needs of that great majority of women (and men) in society who, like Angie (or Howard), have no chance of rising to the top. Ultimately, she implies the need for a redistribution of economic and political power, rather than a simple accommodation of the individualistic aspirations of a few women’</a:t>
            </a:r>
            <a:r>
              <a:rPr lang="en-GB" sz="3200" dirty="0" smtClean="0"/>
              <a:t> </a:t>
            </a:r>
          </a:p>
          <a:p>
            <a:pPr>
              <a:buNone/>
            </a:pPr>
            <a:r>
              <a:rPr lang="en-GB" sz="3200" dirty="0" smtClean="0"/>
              <a:t>						</a:t>
            </a:r>
            <a:r>
              <a:rPr lang="en-GB" sz="2400" dirty="0" smtClean="0"/>
              <a:t>(Amelia </a:t>
            </a:r>
            <a:r>
              <a:rPr lang="en-GB" sz="2000" dirty="0" smtClean="0"/>
              <a:t>Howe </a:t>
            </a:r>
            <a:r>
              <a:rPr lang="en-GB" sz="2000" dirty="0" err="1" smtClean="0"/>
              <a:t>Kritzer</a:t>
            </a:r>
            <a:r>
              <a:rPr lang="en-GB" sz="2000" dirty="0" smtClean="0"/>
              <a:t>, 1991, 139)</a:t>
            </a:r>
            <a:endParaRPr lang="en-GB" dirty="0" smtClean="0"/>
          </a:p>
          <a:p>
            <a:pPr>
              <a:buNone/>
            </a:pP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smtClean="0"/>
              <a:t>Who are the Top Girls?</a:t>
            </a:r>
            <a:endParaRPr lang="en-GB" dirty="0"/>
          </a:p>
        </p:txBody>
      </p:sp>
      <p:sp>
        <p:nvSpPr>
          <p:cNvPr id="5" name="Content Placeholder 4"/>
          <p:cNvSpPr>
            <a:spLocks noGrp="1"/>
          </p:cNvSpPr>
          <p:nvPr>
            <p:ph idx="1"/>
          </p:nvPr>
        </p:nvSpPr>
        <p:spPr/>
        <p:txBody>
          <a:bodyPr/>
          <a:lstStyle/>
          <a:p>
            <a:pPr>
              <a:buNone/>
            </a:pPr>
            <a:r>
              <a:rPr lang="en-GB" dirty="0" smtClean="0"/>
              <a:t>	‘The women talk about their extraordinary lives, overlapping one another in a cacophony of accents that contrast as vividly as do their appearances. Their initially festive mood gradually turns bitter, with </a:t>
            </a:r>
            <a:r>
              <a:rPr lang="en-GB" b="1" dirty="0" smtClean="0"/>
              <a:t>the growing realisation of what each has lost in her struggle to survive and succeed</a:t>
            </a:r>
            <a:r>
              <a:rPr lang="en-GB" dirty="0" smtClean="0"/>
              <a:t>. By the end of the scene, with </a:t>
            </a:r>
            <a:r>
              <a:rPr lang="en-GB" dirty="0" err="1" smtClean="0"/>
              <a:t>Nijo</a:t>
            </a:r>
            <a:r>
              <a:rPr lang="en-GB" dirty="0" smtClean="0"/>
              <a:t> sobbing, Joan vomiting, and Marlene drinking heavily, the party has turned into an outpouring of pain and anger’</a:t>
            </a:r>
          </a:p>
          <a:p>
            <a:pPr>
              <a:buNone/>
            </a:pPr>
            <a:r>
              <a:rPr lang="en-GB" dirty="0" smtClean="0"/>
              <a:t>				(Amelia Howe </a:t>
            </a:r>
            <a:r>
              <a:rPr lang="en-GB" dirty="0" err="1" smtClean="0"/>
              <a:t>Kritzer</a:t>
            </a:r>
            <a:r>
              <a:rPr lang="en-GB" dirty="0" smtClean="0"/>
              <a:t>, 1991, 140) </a:t>
            </a:r>
          </a:p>
          <a:p>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a:t>
            </a:r>
            <a:endParaRPr lang="en-GB" dirty="0"/>
          </a:p>
        </p:txBody>
      </p:sp>
      <p:sp>
        <p:nvSpPr>
          <p:cNvPr id="3" name="Content Placeholder 2"/>
          <p:cNvSpPr>
            <a:spLocks noGrp="1"/>
          </p:cNvSpPr>
          <p:nvPr>
            <p:ph idx="1"/>
          </p:nvPr>
        </p:nvSpPr>
        <p:spPr/>
        <p:txBody>
          <a:bodyPr>
            <a:normAutofit fontScale="85000" lnSpcReduction="20000"/>
          </a:bodyPr>
          <a:lstStyle/>
          <a:p>
            <a:r>
              <a:rPr lang="en-GB" sz="1900" dirty="0" smtClean="0"/>
              <a:t>Barry, Peter, </a:t>
            </a:r>
            <a:r>
              <a:rPr lang="en-GB" sz="1900" i="1" dirty="0" smtClean="0"/>
              <a:t>Beginning Theory: an introduction to literary and cultural theory</a:t>
            </a:r>
            <a:r>
              <a:rPr lang="en-GB" sz="1900" dirty="0" smtClean="0"/>
              <a:t>, 3</a:t>
            </a:r>
            <a:r>
              <a:rPr lang="en-GB" sz="1900" baseline="30000" dirty="0" smtClean="0"/>
              <a:t>rd</a:t>
            </a:r>
            <a:r>
              <a:rPr lang="en-GB" sz="1900" dirty="0" smtClean="0"/>
              <a:t> Edition (UK: Manchester University Press, 2009)</a:t>
            </a:r>
          </a:p>
          <a:p>
            <a:r>
              <a:rPr lang="en-GB" sz="1900" dirty="0" smtClean="0"/>
              <a:t>Churchill, </a:t>
            </a:r>
            <a:r>
              <a:rPr lang="en-GB" sz="1900" dirty="0" err="1" smtClean="0"/>
              <a:t>Caryl</a:t>
            </a:r>
            <a:r>
              <a:rPr lang="en-GB" sz="1900" dirty="0" smtClean="0"/>
              <a:t>, ‘A Fair Cop’, interview with Lynne Truss, </a:t>
            </a:r>
            <a:r>
              <a:rPr lang="en-GB" sz="1900" i="1" dirty="0" smtClean="0"/>
              <a:t>Plays and Players</a:t>
            </a:r>
            <a:r>
              <a:rPr lang="en-GB" sz="1900" dirty="0" smtClean="0"/>
              <a:t>, January 1984: 8; cited in Amelia Howe </a:t>
            </a:r>
            <a:r>
              <a:rPr lang="en-GB" sz="1900" dirty="0" err="1" smtClean="0"/>
              <a:t>Kritzer</a:t>
            </a:r>
            <a:r>
              <a:rPr lang="en-GB" sz="1900" dirty="0" smtClean="0"/>
              <a:t>, </a:t>
            </a:r>
            <a:r>
              <a:rPr lang="en-GB" sz="1900" i="1" dirty="0" smtClean="0"/>
              <a:t>The Plays of </a:t>
            </a:r>
            <a:r>
              <a:rPr lang="en-GB" sz="1900" i="1" dirty="0" err="1" smtClean="0"/>
              <a:t>Caryl</a:t>
            </a:r>
            <a:r>
              <a:rPr lang="en-GB" sz="1900" i="1" dirty="0" smtClean="0"/>
              <a:t> Churchill: Theatre of Empowerment </a:t>
            </a:r>
            <a:r>
              <a:rPr lang="en-GB" sz="1900" dirty="0" smtClean="0"/>
              <a:t>(London: Macmillan, 1991)</a:t>
            </a:r>
          </a:p>
          <a:p>
            <a:r>
              <a:rPr lang="en-GB" sz="1900" dirty="0" smtClean="0"/>
              <a:t>Churchill, Caryl, </a:t>
            </a:r>
            <a:r>
              <a:rPr lang="en-GB" sz="1900" i="1" dirty="0" smtClean="0"/>
              <a:t>Top Girls</a:t>
            </a:r>
            <a:r>
              <a:rPr lang="en-GB" sz="1900" dirty="0" smtClean="0"/>
              <a:t>. Methuen Student Edition. Commentary and notes by Bill Naismith. Open University (London: Methuen, 1991).</a:t>
            </a:r>
          </a:p>
          <a:p>
            <a:r>
              <a:rPr lang="en-GB" sz="1900" dirty="0" smtClean="0"/>
              <a:t>Feminism (IMAGE – Fig 1), ‘Family Studies 315’ </a:t>
            </a:r>
          </a:p>
          <a:p>
            <a:pPr>
              <a:buNone/>
            </a:pPr>
            <a:r>
              <a:rPr lang="en-GB" sz="1900" dirty="0" smtClean="0"/>
              <a:t>	</a:t>
            </a:r>
            <a:r>
              <a:rPr lang="en-GB" sz="1900" dirty="0" smtClean="0">
                <a:hlinkClick r:id="rId2"/>
              </a:rPr>
              <a:t>http://julie-familystudies.blogspot.com/2011/03/feminism.html</a:t>
            </a:r>
            <a:r>
              <a:rPr lang="en-GB" sz="1900" dirty="0" smtClean="0"/>
              <a:t> , accessed 8th October 2011</a:t>
            </a:r>
          </a:p>
          <a:p>
            <a:r>
              <a:rPr lang="en-GB" sz="1900" dirty="0" smtClean="0"/>
              <a:t>Howe </a:t>
            </a:r>
            <a:r>
              <a:rPr lang="en-GB" sz="1900" dirty="0" err="1" smtClean="0"/>
              <a:t>Kritzer</a:t>
            </a:r>
            <a:r>
              <a:rPr lang="en-GB" sz="1900" dirty="0" smtClean="0"/>
              <a:t>, Amelia, </a:t>
            </a:r>
            <a:r>
              <a:rPr lang="en-GB" sz="1900" i="1" dirty="0" smtClean="0"/>
              <a:t>The Plays of </a:t>
            </a:r>
            <a:r>
              <a:rPr lang="en-GB" sz="1900" i="1" dirty="0" err="1" smtClean="0"/>
              <a:t>Caryl</a:t>
            </a:r>
            <a:r>
              <a:rPr lang="en-GB" sz="1900" i="1" dirty="0" smtClean="0"/>
              <a:t> Churchill: Theatre of Empowerment</a:t>
            </a:r>
            <a:r>
              <a:rPr lang="en-GB" sz="1900" dirty="0" smtClean="0"/>
              <a:t> (London: Macmillan, 1991)</a:t>
            </a:r>
          </a:p>
          <a:p>
            <a:r>
              <a:rPr lang="en-GB" sz="1900" dirty="0" err="1" smtClean="0"/>
              <a:t>Itzin</a:t>
            </a:r>
            <a:r>
              <a:rPr lang="en-GB" sz="1900" dirty="0" smtClean="0"/>
              <a:t>, Catherine, Stages in the Revolution: Political Theatre in Britain Since 1968 (UK: Methuen, 1980)</a:t>
            </a:r>
          </a:p>
          <a:p>
            <a:r>
              <a:rPr lang="en-GB" sz="1900" dirty="0" smtClean="0"/>
              <a:t>Royal Court Website, ‘History’ </a:t>
            </a:r>
            <a:r>
              <a:rPr lang="en-GB" sz="1900" dirty="0" smtClean="0">
                <a:hlinkClick r:id="rId3"/>
              </a:rPr>
              <a:t>http://royalcourttheatre.com/about-us/history/</a:t>
            </a:r>
            <a:r>
              <a:rPr lang="en-GB" sz="1900" dirty="0" smtClean="0"/>
              <a:t>, accessed 8</a:t>
            </a:r>
            <a:r>
              <a:rPr lang="en-GB" sz="1900" baseline="30000" dirty="0" smtClean="0"/>
              <a:t>th</a:t>
            </a:r>
            <a:r>
              <a:rPr lang="en-GB" sz="1900" dirty="0" smtClean="0"/>
              <a:t> October 2011</a:t>
            </a:r>
          </a:p>
          <a:p>
            <a:r>
              <a:rPr lang="en-GB" sz="1900" dirty="0" smtClean="0"/>
              <a:t>Showalter, Elaine. "Toward a Feminist Poetics," </a:t>
            </a:r>
            <a:r>
              <a:rPr lang="en-GB" sz="1900" i="1" dirty="0" smtClean="0"/>
              <a:t>Women’s Writing and Writing About Women</a:t>
            </a:r>
            <a:r>
              <a:rPr lang="en-GB" sz="1900" dirty="0" smtClean="0"/>
              <a:t> (London: </a:t>
            </a:r>
            <a:r>
              <a:rPr lang="en-GB" sz="1900" dirty="0" err="1" smtClean="0"/>
              <a:t>Croom</a:t>
            </a:r>
            <a:r>
              <a:rPr lang="en-GB" sz="1900" dirty="0" smtClean="0"/>
              <a:t> Helm, 1979).</a:t>
            </a:r>
          </a:p>
          <a:p>
            <a:r>
              <a:rPr lang="en-GB" sz="1900" dirty="0" smtClean="0"/>
              <a:t>Wallis, Mick &amp; Shepherd, Simon, </a:t>
            </a:r>
            <a:r>
              <a:rPr lang="en-GB" sz="1900" i="1" dirty="0" smtClean="0"/>
              <a:t>Studying Plays </a:t>
            </a:r>
            <a:r>
              <a:rPr lang="en-GB" sz="1900" dirty="0" smtClean="0"/>
              <a:t>(London: Arnold, 1998)</a:t>
            </a:r>
          </a:p>
          <a:p>
            <a:endParaRPr lang="en-GB" sz="2000" dirty="0" smtClean="0"/>
          </a:p>
          <a:p>
            <a:endParaRPr lang="en-GB" sz="2000" dirty="0" smtClean="0"/>
          </a:p>
          <a:p>
            <a:endParaRPr lang="en-GB" sz="20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1021</TotalTime>
  <Words>1505</Words>
  <Application>Microsoft Office PowerPoint</Application>
  <PresentationFormat>On-screen Show (4:3)</PresentationFormat>
  <Paragraphs>177</Paragraphs>
  <Slides>25</Slides>
  <Notes>3</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Flow</vt:lpstr>
      <vt:lpstr>Gender in  contemporary drama</vt:lpstr>
      <vt:lpstr>The question of the female</vt:lpstr>
      <vt:lpstr>Feminism... </vt:lpstr>
      <vt:lpstr>The question of the female</vt:lpstr>
      <vt:lpstr>Elaine Showalter</vt:lpstr>
      <vt:lpstr>Elaine Showalter</vt:lpstr>
      <vt:lpstr>Feminist critique</vt:lpstr>
      <vt:lpstr>Gynocritics</vt:lpstr>
      <vt:lpstr>To the theatre </vt:lpstr>
      <vt:lpstr>     dramatic text / theatrical text</vt:lpstr>
      <vt:lpstr>Convention  audience familiarity / agreement </vt:lpstr>
      <vt:lpstr>Royal Court Theatre, London</vt:lpstr>
      <vt:lpstr>Characters</vt:lpstr>
      <vt:lpstr>Characters – Brecht </vt:lpstr>
      <vt:lpstr>Bertolt Brecht</vt:lpstr>
      <vt:lpstr>Caryl Churchill </vt:lpstr>
      <vt:lpstr>Caryl Churchill </vt:lpstr>
      <vt:lpstr>Caryl Churchill’s Top Girls </vt:lpstr>
      <vt:lpstr>Five guests </vt:lpstr>
      <vt:lpstr>Caryl Churchill: ‘A Fair Cop’</vt:lpstr>
      <vt:lpstr>“Top Girls”</vt:lpstr>
      <vt:lpstr>“Top Girls”</vt:lpstr>
      <vt:lpstr>‘Rejecting progress’</vt:lpstr>
      <vt:lpstr>Who are the Top Girls?</vt:lpstr>
      <vt:lpstr>Bibliography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in  contemporary drama</dc:title>
  <dc:creator>LOU</dc:creator>
  <cp:lastModifiedBy>sa020</cp:lastModifiedBy>
  <cp:revision>51</cp:revision>
  <dcterms:created xsi:type="dcterms:W3CDTF">2006-08-16T00:00:00Z</dcterms:created>
  <dcterms:modified xsi:type="dcterms:W3CDTF">2011-11-12T16:45:01Z</dcterms:modified>
</cp:coreProperties>
</file>