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7"/>
  </p:notesMasterIdLst>
  <p:sldIdLst>
    <p:sldId id="256" r:id="rId2"/>
    <p:sldId id="257" r:id="rId3"/>
    <p:sldId id="259" r:id="rId4"/>
    <p:sldId id="260" r:id="rId5"/>
    <p:sldId id="262" r:id="rId6"/>
    <p:sldId id="263" r:id="rId7"/>
    <p:sldId id="264" r:id="rId8"/>
    <p:sldId id="265" r:id="rId9"/>
    <p:sldId id="266" r:id="rId10"/>
    <p:sldId id="267" r:id="rId11"/>
    <p:sldId id="268" r:id="rId12"/>
    <p:sldId id="269" r:id="rId13"/>
    <p:sldId id="271" r:id="rId14"/>
    <p:sldId id="270"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8" autoAdjust="0"/>
    <p:restoredTop sz="68826" autoAdjust="0"/>
  </p:normalViewPr>
  <p:slideViewPr>
    <p:cSldViewPr snapToGrid="0">
      <p:cViewPr>
        <p:scale>
          <a:sx n="58" d="100"/>
          <a:sy n="58" d="100"/>
        </p:scale>
        <p:origin x="912" y="-480"/>
      </p:cViewPr>
      <p:guideLst/>
    </p:cSldViewPr>
  </p:slideViewPr>
  <p:notesTextViewPr>
    <p:cViewPr>
      <p:scale>
        <a:sx n="200" d="100"/>
        <a:sy n="200" d="100"/>
      </p:scale>
      <p:origin x="0" y="0"/>
    </p:cViewPr>
  </p:notesTextViewPr>
  <p:notesViewPr>
    <p:cSldViewPr snapToGrid="0">
      <p:cViewPr>
        <p:scale>
          <a:sx n="152" d="100"/>
          <a:sy n="152" d="100"/>
        </p:scale>
        <p:origin x="520" y="-10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282EC7-8EF6-435B-927A-4A2C00EC3BEA}" type="datetimeFigureOut">
              <a:rPr lang="en-GB" smtClean="0"/>
              <a:t>26/10/2020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FAE8ED-CB34-4AE2-8025-052647E1A5BF}" type="slidenum">
              <a:rPr lang="en-GB" smtClean="0"/>
              <a:t>‹#›</a:t>
            </a:fld>
            <a:endParaRPr lang="en-GB"/>
          </a:p>
        </p:txBody>
      </p:sp>
    </p:spTree>
    <p:extLst>
      <p:ext uri="{BB962C8B-B14F-4D97-AF65-F5344CB8AC3E}">
        <p14:creationId xmlns:p14="http://schemas.microsoft.com/office/powerpoint/2010/main" val="2222420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everyone, and thank you for taking the time to attend this session where I will be discussing Performance Management and how we as line managers can play a pivotal role in developing high performance teams through robust processes, which will aid organisational performance.</a:t>
            </a:r>
          </a:p>
          <a:p>
            <a:r>
              <a:rPr lang="en-GB" dirty="0"/>
              <a:t>My name is Victoria, I am the Regional HR Advisor for the Wales and South West regions. The objective of today’s session is to broaden knowledge of the performance management process, alongside some evaluation of why it is so important as a tool to engage employees, support business objectives and drive organisational success. </a:t>
            </a:r>
          </a:p>
          <a:p>
            <a:r>
              <a:rPr lang="en-GB" dirty="0"/>
              <a:t>This will be an interactive session, so please feel free to interrupt at any time with questions or pointers whilst we go through the slides. </a:t>
            </a:r>
          </a:p>
        </p:txBody>
      </p:sp>
      <p:sp>
        <p:nvSpPr>
          <p:cNvPr id="4" name="Slide Number Placeholder 3"/>
          <p:cNvSpPr>
            <a:spLocks noGrp="1"/>
          </p:cNvSpPr>
          <p:nvPr>
            <p:ph type="sldNum" sz="quarter" idx="5"/>
          </p:nvPr>
        </p:nvSpPr>
        <p:spPr/>
        <p:txBody>
          <a:bodyPr/>
          <a:lstStyle/>
          <a:p>
            <a:fld id="{02FAE8ED-CB34-4AE2-8025-052647E1A5BF}" type="slidenum">
              <a:rPr lang="en-GB" smtClean="0"/>
              <a:t>1</a:t>
            </a:fld>
            <a:endParaRPr lang="en-GB"/>
          </a:p>
        </p:txBody>
      </p:sp>
    </p:spTree>
    <p:extLst>
      <p:ext uri="{BB962C8B-B14F-4D97-AF65-F5344CB8AC3E}">
        <p14:creationId xmlns:p14="http://schemas.microsoft.com/office/powerpoint/2010/main" val="1799716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As an introduction, performance management can be difficult to define. Most theories state that it focuses on </a:t>
            </a:r>
            <a:r>
              <a:rPr lang="en-GB" dirty="0"/>
              <a:t>tools and activities to measure performance (Armstrong and Baron 2005, Hutchinson 2013). </a:t>
            </a:r>
            <a:r>
              <a:rPr lang="en-GB" b="0" dirty="0"/>
              <a:t>The CIPD broadly defines performance management as activities </a:t>
            </a:r>
            <a:r>
              <a:rPr lang="en-GB" sz="1200" b="0" i="0" kern="1200" dirty="0">
                <a:solidFill>
                  <a:schemeClr val="tx1"/>
                </a:solidFill>
                <a:effectLst/>
                <a:latin typeface="+mn-lt"/>
                <a:ea typeface="+mn-ea"/>
                <a:cs typeface="+mn-cs"/>
              </a:rPr>
              <a:t>that focus on areas to improve employee performance in line with organisational objectives, and also maintain an employees’ performance (CIPD, 2019). Employees need to know what their employers’ expectations of them are, be supported adequately to achieve any agreed goals or objectives and have the appropriate resources to meet their defined goals.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has often been widely quoted that people are an organisations best asset, and effectively managing people within an organisation can support an organisations overall success, as motivated employees will perform better and are more likely to “take accountability for their performance instead of blaming others” should things go awry. (Gallup, 2014) Having a clear performance management process with defined expectations allows for clarity between managers and employees, but also can be utilised to determine if someone needs additional support (training for example) or there may be a requirement to take further action to improve performance to align with organisational goals. </a:t>
            </a:r>
            <a:endParaRPr lang="en-GB" b="0" dirty="0"/>
          </a:p>
        </p:txBody>
      </p:sp>
      <p:sp>
        <p:nvSpPr>
          <p:cNvPr id="4" name="Slide Number Placeholder 3"/>
          <p:cNvSpPr>
            <a:spLocks noGrp="1"/>
          </p:cNvSpPr>
          <p:nvPr>
            <p:ph type="sldNum" sz="quarter" idx="5"/>
          </p:nvPr>
        </p:nvSpPr>
        <p:spPr/>
        <p:txBody>
          <a:bodyPr/>
          <a:lstStyle/>
          <a:p>
            <a:fld id="{02FAE8ED-CB34-4AE2-8025-052647E1A5BF}" type="slidenum">
              <a:rPr lang="en-GB" smtClean="0"/>
              <a:t>2</a:t>
            </a:fld>
            <a:endParaRPr lang="en-GB"/>
          </a:p>
        </p:txBody>
      </p:sp>
    </p:spTree>
    <p:extLst>
      <p:ext uri="{BB962C8B-B14F-4D97-AF65-F5344CB8AC3E}">
        <p14:creationId xmlns:p14="http://schemas.microsoft.com/office/powerpoint/2010/main" val="2711876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 Performance Working (HPW) is an approach taken when managing people that puts people, and their skills, at the heart of the organisation and its objectives. Briefly summarised, High Performance Working is where an organisation will aim to achieve “greater employee involvement and commitment in order to achieve high levels of performance.” (UK Commission, 2009), with many theorists noting that improving overall performance through clear and consistent policies across the organisation will promote high commitment from employees and also, increase job satisfaction. (Baird et al 2003)</a:t>
            </a:r>
          </a:p>
          <a:p>
            <a:endParaRPr lang="en-GB" dirty="0"/>
          </a:p>
          <a:p>
            <a:r>
              <a:rPr lang="en-GB" dirty="0"/>
              <a:t>Generally, within organisations that promote and successfully operate high performance working, employees are engaged and autonomous, and innovation is encouraged. Activities such as talent development, pay and reward and solid appraisal processes coupled with strong leadership from management underpins the desire to actively promote high performance working within their workforce. It has been widely cited that High Performance Working allows businesses to gain competitive advantage within markets (Bowen and </a:t>
            </a:r>
            <a:r>
              <a:rPr lang="en-GB" dirty="0" err="1"/>
              <a:t>Ostroff</a:t>
            </a:r>
            <a:r>
              <a:rPr lang="en-GB" dirty="0"/>
              <a:t>, 2007), recruit effectively, and, from an internal perspective, support retention of employees. (Datta et al., 2005) </a:t>
            </a:r>
          </a:p>
          <a:p>
            <a:endParaRPr lang="en-GB" dirty="0"/>
          </a:p>
        </p:txBody>
      </p:sp>
      <p:sp>
        <p:nvSpPr>
          <p:cNvPr id="4" name="Slide Number Placeholder 3"/>
          <p:cNvSpPr>
            <a:spLocks noGrp="1"/>
          </p:cNvSpPr>
          <p:nvPr>
            <p:ph type="sldNum" sz="quarter" idx="5"/>
          </p:nvPr>
        </p:nvSpPr>
        <p:spPr/>
        <p:txBody>
          <a:bodyPr/>
          <a:lstStyle/>
          <a:p>
            <a:fld id="{02FAE8ED-CB34-4AE2-8025-052647E1A5BF}" type="slidenum">
              <a:rPr lang="en-GB" smtClean="0"/>
              <a:t>3</a:t>
            </a:fld>
            <a:endParaRPr lang="en-GB"/>
          </a:p>
        </p:txBody>
      </p:sp>
    </p:spTree>
    <p:extLst>
      <p:ext uri="{BB962C8B-B14F-4D97-AF65-F5344CB8AC3E}">
        <p14:creationId xmlns:p14="http://schemas.microsoft.com/office/powerpoint/2010/main" val="3207983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defining what High Performance Working is can be difficult, as there isn’t a clear “definition or model, and there remains a fundamental lack of agreement about what specific practices might be incorporated into such a definition.” (Lloyd &amp; Payne, 2004) The general consensus however, is that HPW includes commitment and involvement from employees, autonomy (as job roles are defined clearly) and an organisation that has policies which influence what employees are doing that link directly to organisational objectives. (Sung and Ashton, 2005). According to Jones and Wright (1992), HPW also encompasses extensive employee development to improve skills within the business, increase employee motivation and attract and retain good employees. This links directly to an organisations’ competitive advantage, not only through business performance such as profitability, but also its reputation as an employer that develops their employees, listens to their ideas and also looks to actively retain employees as they are skilled and motivated.  </a:t>
            </a:r>
          </a:p>
          <a:p>
            <a:endParaRPr lang="en-GB" dirty="0"/>
          </a:p>
          <a:p>
            <a:r>
              <a:rPr lang="en-GB" sz="1200" b="0" i="0" kern="1200" dirty="0">
                <a:solidFill>
                  <a:schemeClr val="tx1"/>
                </a:solidFill>
                <a:effectLst/>
                <a:latin typeface="+mn-lt"/>
                <a:ea typeface="+mn-ea"/>
                <a:cs typeface="+mn-cs"/>
              </a:rPr>
              <a:t>High performance organisations “link people, strategy and performance to arrive at success.” (Ulrich et al., 2001). This means that an organisation that has a culture of high performance working can link every part of the organisation to each other, which leads to high quality products or services, but remaining competitive within their markets. The difference between HPW compared to a traditional management approach within an organisation (usually hierarchical) is that it is focused on achieving commitment and success from employees, rather than controlling them. Global estimates are that 13% of employees are truly engaged in their work (HBR, 2020), therefore it can be argued that HPW, which can actively engage employees, is a very important strategy for organisations to consider. </a:t>
            </a:r>
            <a:endParaRPr lang="en-GB" dirty="0"/>
          </a:p>
        </p:txBody>
      </p:sp>
      <p:sp>
        <p:nvSpPr>
          <p:cNvPr id="4" name="Slide Number Placeholder 3"/>
          <p:cNvSpPr>
            <a:spLocks noGrp="1"/>
          </p:cNvSpPr>
          <p:nvPr>
            <p:ph type="sldNum" sz="quarter" idx="5"/>
          </p:nvPr>
        </p:nvSpPr>
        <p:spPr/>
        <p:txBody>
          <a:bodyPr/>
          <a:lstStyle/>
          <a:p>
            <a:fld id="{02FAE8ED-CB34-4AE2-8025-052647E1A5BF}" type="slidenum">
              <a:rPr lang="en-GB" smtClean="0"/>
              <a:t>4</a:t>
            </a:fld>
            <a:endParaRPr lang="en-GB"/>
          </a:p>
        </p:txBody>
      </p:sp>
    </p:spTree>
    <p:extLst>
      <p:ext uri="{BB962C8B-B14F-4D97-AF65-F5344CB8AC3E}">
        <p14:creationId xmlns:p14="http://schemas.microsoft.com/office/powerpoint/2010/main" val="775985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engagement is can be broadly defined, however, employee engagement focuses on “mutual gains in employment relationships” (CIPD, 2019) between both the employer and employee.</a:t>
            </a:r>
          </a:p>
          <a:p>
            <a:r>
              <a:rPr lang="en-GB" dirty="0"/>
              <a:t>Engaged employees will perform better, be more motivated and generally be more committed to remaining within their organisation. This inevitably leads to better performing employees, which links directly to positive organisational performance. However, many studies have also found that focussing purely on engagement can be short sighted. A Gallup (2020) study showed that organisations spend millions each year measuring engagement, yet only 36% of employees are actually engaged with the rest of the workforce either going through the motions or are unhappy in their roles. </a:t>
            </a:r>
          </a:p>
          <a:p>
            <a:r>
              <a:rPr lang="en-GB" dirty="0"/>
              <a:t>This is why it is incredibly important that organisations look beyond engagement, and because employee performance cannot be directly controlled and managed, it is prudent to understand how an employee, and their role, can directly control their behaviour and whether this is supporting them to their full potential. </a:t>
            </a:r>
          </a:p>
        </p:txBody>
      </p:sp>
      <p:sp>
        <p:nvSpPr>
          <p:cNvPr id="4" name="Slide Number Placeholder 3"/>
          <p:cNvSpPr>
            <a:spLocks noGrp="1"/>
          </p:cNvSpPr>
          <p:nvPr>
            <p:ph type="sldNum" sz="quarter" idx="5"/>
          </p:nvPr>
        </p:nvSpPr>
        <p:spPr/>
        <p:txBody>
          <a:bodyPr/>
          <a:lstStyle/>
          <a:p>
            <a:fld id="{02FAE8ED-CB34-4AE2-8025-052647E1A5BF}" type="slidenum">
              <a:rPr lang="en-GB" smtClean="0"/>
              <a:t>5</a:t>
            </a:fld>
            <a:endParaRPr lang="en-GB"/>
          </a:p>
        </p:txBody>
      </p:sp>
    </p:spTree>
    <p:extLst>
      <p:ext uri="{BB962C8B-B14F-4D97-AF65-F5344CB8AC3E}">
        <p14:creationId xmlns:p14="http://schemas.microsoft.com/office/powerpoint/2010/main" val="34347986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8500" y="1143000"/>
            <a:ext cx="5486400" cy="3086100"/>
          </a:xfrm>
        </p:spPr>
      </p:sp>
      <p:sp>
        <p:nvSpPr>
          <p:cNvPr id="3" name="Notes Placeholder 2"/>
          <p:cNvSpPr>
            <a:spLocks noGrp="1"/>
          </p:cNvSpPr>
          <p:nvPr>
            <p:ph type="body" idx="1"/>
          </p:nvPr>
        </p:nvSpPr>
        <p:spPr>
          <a:xfrm>
            <a:off x="698326" y="4400550"/>
            <a:ext cx="5486400" cy="3600450"/>
          </a:xfrm>
        </p:spPr>
        <p:txBody>
          <a:bodyPr/>
          <a:lstStyle/>
          <a:p>
            <a:pPr lvl="0"/>
            <a:r>
              <a:rPr lang="en-GB" dirty="0"/>
              <a:t>The key stages of performance management can be demonstrated in a ‘cycle’ with stages at which key activities should be undertaken in order to manage performance effectively, linking to the organisations values and objectives. Armstrong (1998) developed the most commonly known cycle which includes four stages. These stages are: plan, act, track and review, and essentially, the cycle is a guide in which a manager can effectively plan, monitor and review performance of their team members. </a:t>
            </a:r>
          </a:p>
          <a:p>
            <a:pPr lvl="0"/>
            <a:endParaRPr lang="en-GB" dirty="0"/>
          </a:p>
          <a:p>
            <a:pPr lvl="0"/>
            <a:r>
              <a:rPr lang="en-GB" dirty="0"/>
              <a:t>The main stages ensure that:</a:t>
            </a:r>
          </a:p>
          <a:p>
            <a:pPr marL="171450" lvl="0" indent="-171450">
              <a:buFont typeface="Arial" panose="020B0604020202020204" pitchFamily="34" charset="0"/>
              <a:buChar char="•"/>
            </a:pPr>
            <a:r>
              <a:rPr lang="en-GB" dirty="0"/>
              <a:t>Managers plan and set objectives or goals with employees, ensure their role is achievable and defined and develop a development plan, tailored to the individual</a:t>
            </a:r>
          </a:p>
          <a:p>
            <a:pPr marL="171450" lvl="0" indent="-171450">
              <a:buFont typeface="Arial" panose="020B0604020202020204" pitchFamily="34" charset="0"/>
              <a:buChar char="•"/>
            </a:pPr>
            <a:r>
              <a:rPr lang="en-GB" dirty="0"/>
              <a:t>Employees ‘Act’ where they need to, for example, they are carrying out their role effectively and can achieve their set objectives, through their personal development plan</a:t>
            </a:r>
          </a:p>
          <a:p>
            <a:pPr marL="171450" lvl="0" indent="-171450">
              <a:buFont typeface="Arial" panose="020B0604020202020204" pitchFamily="34" charset="0"/>
              <a:buChar char="•"/>
            </a:pPr>
            <a:r>
              <a:rPr lang="en-GB" dirty="0"/>
              <a:t>Managers can track employee progress through coaching and mentoring, regular feedback and encouragement. However, most importantly managers should also ensure that employees are still able to achieve their targets and work with the individual to meet these goals where possible</a:t>
            </a:r>
          </a:p>
          <a:p>
            <a:pPr marL="171450" lvl="0" indent="-171450">
              <a:buFont typeface="Arial" panose="020B0604020202020204" pitchFamily="34" charset="0"/>
              <a:buChar char="•"/>
            </a:pPr>
            <a:r>
              <a:rPr lang="en-GB" dirty="0"/>
              <a:t>Both the manager and employee can review progress and ensure development is ongoing, rather than a ‘tick-box’ exercise. Managers should discuss and review achievements and goals with the individual, and objectives should be mutually agreed. Also at this stage, any ‘learnings’ should be discussed and if needed, improvement discussed.</a:t>
            </a:r>
          </a:p>
          <a:p>
            <a:pPr marL="0" lv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02FAE8ED-CB34-4AE2-8025-052647E1A5BF}" type="slidenum">
              <a:rPr lang="en-GB" smtClean="0"/>
              <a:t>6</a:t>
            </a:fld>
            <a:endParaRPr lang="en-GB"/>
          </a:p>
        </p:txBody>
      </p:sp>
    </p:spTree>
    <p:extLst>
      <p:ext uri="{BB962C8B-B14F-4D97-AF65-F5344CB8AC3E}">
        <p14:creationId xmlns:p14="http://schemas.microsoft.com/office/powerpoint/2010/main" val="26205106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Bloom et Al (2012) wrote that organisations are 23% more productive when they had objectives and incentives in place for employees, and monitored how these activities impacted performance. Employees who feel they are recognised and rewarded at work will be far more inclined to make more of an effort within their roles, but must have defined and clear objectives in line with the organisations’ values.  </a:t>
            </a:r>
          </a:p>
          <a:p>
            <a:endParaRPr lang="en-GB" dirty="0"/>
          </a:p>
          <a:p>
            <a:r>
              <a:rPr lang="en-GB" dirty="0"/>
              <a:t>As mentioned earlier in the presentation, there is no definitive definition of performance management. However, we can define what we need to measure performance and how this is done. </a:t>
            </a:r>
          </a:p>
          <a:p>
            <a:r>
              <a:rPr lang="en-GB" dirty="0"/>
              <a:t>Performance management activities establish objectives through which: </a:t>
            </a:r>
          </a:p>
          <a:p>
            <a:pPr marL="171450" indent="-171450">
              <a:buFont typeface="Arial" panose="020B0604020202020204" pitchFamily="34" charset="0"/>
              <a:buChar char="•"/>
            </a:pPr>
            <a:r>
              <a:rPr lang="en-GB" dirty="0"/>
              <a:t>Individuals can see how they contribute to organisational strategy </a:t>
            </a:r>
          </a:p>
          <a:p>
            <a:pPr marL="171450" indent="-171450">
              <a:buFont typeface="Arial" panose="020B0604020202020204" pitchFamily="34" charset="0"/>
              <a:buChar char="•"/>
            </a:pPr>
            <a:r>
              <a:rPr lang="en-GB" dirty="0"/>
              <a:t>Performance can be improved amongst employees and teams </a:t>
            </a:r>
          </a:p>
          <a:p>
            <a:pPr marL="171450" indent="-171450">
              <a:buFont typeface="Arial" panose="020B0604020202020204" pitchFamily="34" charset="0"/>
              <a:buChar char="•"/>
            </a:pPr>
            <a:r>
              <a:rPr lang="en-GB" dirty="0"/>
              <a:t>Individuals are held responsible for their own performance by linking performance to reward, development and ultimately, if all else fails, termination of contracts (Armstrong and Baron, 2005)</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When measuring performance, managers should be clear on expectations from employees and ensure objectives are clear, but most importantly achievable.</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02FAE8ED-CB34-4AE2-8025-052647E1A5BF}" type="slidenum">
              <a:rPr lang="en-GB" smtClean="0"/>
              <a:t>7</a:t>
            </a:fld>
            <a:endParaRPr lang="en-GB"/>
          </a:p>
        </p:txBody>
      </p:sp>
    </p:spTree>
    <p:extLst>
      <p:ext uri="{BB962C8B-B14F-4D97-AF65-F5344CB8AC3E}">
        <p14:creationId xmlns:p14="http://schemas.microsoft.com/office/powerpoint/2010/main" val="13495689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Organisations </a:t>
            </a:r>
            <a:r>
              <a:rPr lang="en-GB" sz="1200" b="0" i="0" kern="1200" dirty="0">
                <a:solidFill>
                  <a:schemeClr val="tx1"/>
                </a:solidFill>
                <a:effectLst/>
                <a:latin typeface="+mn-lt"/>
                <a:ea typeface="+mn-ea"/>
                <a:cs typeface="+mn-cs"/>
              </a:rPr>
              <a:t>are increasingly committing to reward and recognition practices which align to organisational goals, to motivate, retain and attract employees.</a:t>
            </a:r>
          </a:p>
          <a:p>
            <a:r>
              <a:rPr lang="en-GB" sz="1200" b="0" i="0" kern="1200" dirty="0">
                <a:solidFill>
                  <a:schemeClr val="tx1"/>
                </a:solidFill>
                <a:effectLst/>
                <a:latin typeface="+mn-lt"/>
                <a:ea typeface="+mn-ea"/>
                <a:cs typeface="+mn-cs"/>
              </a:rPr>
              <a:t>Armstrong et al (2005) discussed that recognition and reward can be more informal and regular activities, or could be formal programmes across an organisation that are very “visible celebrations.” It is usually at the discretion of an organisation how they celebrate successes of their employees, and also how they choose to reward them. Some organisations more tangible approaches for example gifts, whereas other organisations may prefer that employees are more regularly congratulated by their manager on a more day-to-day basis. A study completed by Glassdoor found that reward and recognition within organisations is very important to employees, with 80% of employees willing to go above and beyond for a manager who appreciated their hard work, and 70% said they would feel more positive in their work if they were thanked by their manager more regularly. (Glassdoor, 2018)</a:t>
            </a:r>
          </a:p>
          <a:p>
            <a:r>
              <a:rPr lang="en-GB" sz="1200" b="0" i="0" kern="1200" dirty="0">
                <a:solidFill>
                  <a:schemeClr val="tx1"/>
                </a:solidFill>
                <a:effectLst/>
                <a:latin typeface="+mn-lt"/>
                <a:ea typeface="+mn-ea"/>
                <a:cs typeface="+mn-cs"/>
              </a:rPr>
              <a:t>Effective reward and recognition improves engagement of employees, which naturally will increase performance. It can be said that </a:t>
            </a:r>
            <a:r>
              <a:rPr lang="en-GB" dirty="0"/>
              <a:t>reward programmes help to maintain the “psychological contract” (Torrington et al., 2005) between an employer and employee. in this mutual relationship, an employer will reward good performance </a:t>
            </a:r>
            <a:r>
              <a:rPr lang="en-GB" sz="1200" b="0" i="0" kern="1200" dirty="0">
                <a:solidFill>
                  <a:schemeClr val="tx1"/>
                </a:solidFill>
                <a:effectLst/>
                <a:latin typeface="+mn-lt"/>
                <a:ea typeface="+mn-ea"/>
                <a:cs typeface="+mn-cs"/>
              </a:rPr>
              <a:t>and provide a positive working environment, </a:t>
            </a:r>
            <a:r>
              <a:rPr lang="en-GB" dirty="0"/>
              <a:t>and in return will have a motivated and engaged workforce. </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is important to remember that reward and recognition are different, and many employees may even prefer recognition over physical rewards (such as pay). The CIPD (2010) notes that reward is key to retaining employees when thinking of engagement, and money is still generally the primary incentive used by organisations. However, financial reward is not generally the main reason why employees remain in an organisation, probably even more so when we look at what millennials expect from their employers. Macey et al (2009) wrote that employees are motivated to engage with their employer when they are “treated with respect, and are provided with a suitable working environment which shows they are highly valued.” This again links to the psychological contract between employer and employee, and how the mutual relationship provides positive outcomes for both the organisation and employees. </a:t>
            </a:r>
          </a:p>
          <a:p>
            <a:endParaRPr lang="en-GB" dirty="0"/>
          </a:p>
        </p:txBody>
      </p:sp>
      <p:sp>
        <p:nvSpPr>
          <p:cNvPr id="4" name="Slide Number Placeholder 3"/>
          <p:cNvSpPr>
            <a:spLocks noGrp="1"/>
          </p:cNvSpPr>
          <p:nvPr>
            <p:ph type="sldNum" sz="quarter" idx="5"/>
          </p:nvPr>
        </p:nvSpPr>
        <p:spPr/>
        <p:txBody>
          <a:bodyPr/>
          <a:lstStyle/>
          <a:p>
            <a:fld id="{02FAE8ED-CB34-4AE2-8025-052647E1A5BF}" type="slidenum">
              <a:rPr lang="en-GB" smtClean="0"/>
              <a:t>8</a:t>
            </a:fld>
            <a:endParaRPr lang="en-GB"/>
          </a:p>
        </p:txBody>
      </p:sp>
    </p:spTree>
    <p:extLst>
      <p:ext uri="{BB962C8B-B14F-4D97-AF65-F5344CB8AC3E}">
        <p14:creationId xmlns:p14="http://schemas.microsoft.com/office/powerpoint/2010/main" val="8803523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Line managers play a very important role in managing employee performance. The CIPD carried out a study which found that when employees have good relationships with their managers, they are likely to be happier in their role, be committed and generally go ‘above and beyond’ the parameters of their role. (CIPD, 2020) Managers are also pivotal in recognising when performance is good or bad, and how it can be managed (i.e. by assessing and monitoring employees, setting objectives and supporting development to achieve goals). It is also key that managers recognise that performance is an ongoing process, and that employees should be clear on what is expected of them. </a:t>
            </a:r>
          </a:p>
          <a:p>
            <a:endParaRPr lang="en-GB" dirty="0"/>
          </a:p>
          <a:p>
            <a:r>
              <a:rPr lang="en-GB" dirty="0"/>
              <a:t>Managers should ensure they are aware of policies and procedures within an organisation, and effectively implement them. Managers need to:</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Provide leadership from the top down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Understand how good performance management supports the wider organisation, and that it is their responsibility to ensure their team performs adequately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Ensure performance management is a process that is ongoing and not just a yearly practice</a:t>
            </a:r>
          </a:p>
          <a:p>
            <a:endParaRPr lang="en-GB" dirty="0"/>
          </a:p>
          <a:p>
            <a:r>
              <a:rPr lang="en-GB" dirty="0"/>
              <a:t>It is also prudent that the organisation listens to and adopts any appropriate ideas around performance management that come from line managers, as they are the people who have to carry out the process and are likely to know what works, and what doesn’t. (</a:t>
            </a:r>
            <a:r>
              <a:rPr lang="en-GB" dirty="0" err="1"/>
              <a:t>Juneja</a:t>
            </a:r>
            <a:r>
              <a:rPr lang="en-GB" dirty="0"/>
              <a:t>, 2019)</a:t>
            </a:r>
          </a:p>
          <a:p>
            <a:endParaRPr lang="en-GB" dirty="0"/>
          </a:p>
          <a:p>
            <a:endParaRPr lang="en-GB" dirty="0"/>
          </a:p>
        </p:txBody>
      </p:sp>
      <p:sp>
        <p:nvSpPr>
          <p:cNvPr id="4" name="Slide Number Placeholder 3"/>
          <p:cNvSpPr>
            <a:spLocks noGrp="1"/>
          </p:cNvSpPr>
          <p:nvPr>
            <p:ph type="sldNum" sz="quarter" idx="5"/>
          </p:nvPr>
        </p:nvSpPr>
        <p:spPr/>
        <p:txBody>
          <a:bodyPr/>
          <a:lstStyle/>
          <a:p>
            <a:fld id="{02FAE8ED-CB34-4AE2-8025-052647E1A5BF}" type="slidenum">
              <a:rPr lang="en-GB" smtClean="0"/>
              <a:t>9</a:t>
            </a:fld>
            <a:endParaRPr lang="en-GB"/>
          </a:p>
        </p:txBody>
      </p:sp>
    </p:spTree>
    <p:extLst>
      <p:ext uri="{BB962C8B-B14F-4D97-AF65-F5344CB8AC3E}">
        <p14:creationId xmlns:p14="http://schemas.microsoft.com/office/powerpoint/2010/main" val="3755177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 as a department is a vital support for managers, and the wider organisation, when it comes to performance management. In the past, it would have been HR who would drive performance management initiatives within a business, and often, line managers felt it was imposed rather than integrated into managing their team. However, within ‘modern’ organisations, the responsibility for performance management is with line managers, who drive and carry out performance management, guided by HR. </a:t>
            </a:r>
          </a:p>
          <a:p>
            <a:endParaRPr lang="en-GB" dirty="0"/>
          </a:p>
          <a:p>
            <a:r>
              <a:rPr lang="en-GB" dirty="0"/>
              <a:t>Organisations should have robust performance management procedures in order for there to be a mutual understanding for both managers and their team members on what the expectations </a:t>
            </a:r>
            <a:r>
              <a:rPr lang="en-GB"/>
              <a:t>are of </a:t>
            </a:r>
            <a:r>
              <a:rPr lang="en-GB" dirty="0"/>
              <a:t>both parties. </a:t>
            </a:r>
          </a:p>
        </p:txBody>
      </p:sp>
      <p:sp>
        <p:nvSpPr>
          <p:cNvPr id="4" name="Slide Number Placeholder 3"/>
          <p:cNvSpPr>
            <a:spLocks noGrp="1"/>
          </p:cNvSpPr>
          <p:nvPr>
            <p:ph type="sldNum" sz="quarter" idx="5"/>
          </p:nvPr>
        </p:nvSpPr>
        <p:spPr/>
        <p:txBody>
          <a:bodyPr/>
          <a:lstStyle/>
          <a:p>
            <a:fld id="{02FAE8ED-CB34-4AE2-8025-052647E1A5BF}" type="slidenum">
              <a:rPr lang="en-GB" smtClean="0"/>
              <a:t>10</a:t>
            </a:fld>
            <a:endParaRPr lang="en-GB"/>
          </a:p>
        </p:txBody>
      </p:sp>
    </p:spTree>
    <p:extLst>
      <p:ext uri="{BB962C8B-B14F-4D97-AF65-F5344CB8AC3E}">
        <p14:creationId xmlns:p14="http://schemas.microsoft.com/office/powerpoint/2010/main" val="19257999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Performance Management and High Performance Working (HPW) forms an integral part of not only a successful team, but a successful organisation.</a:t>
            </a:r>
          </a:p>
          <a:p>
            <a:r>
              <a:rPr lang="en-GB" dirty="0"/>
              <a:t>Getting performance management right is key, to ensure it is a clear process and employees are always aware of what is expected of them. In return, managers and the wider organisation should equip employees with the resources and tools required for them to achieve their goals, in line with what the organisation wants to achieve in both the short and long term. </a:t>
            </a:r>
          </a:p>
          <a:p>
            <a:endParaRPr lang="en-GB" dirty="0"/>
          </a:p>
          <a:p>
            <a:r>
              <a:rPr lang="en-GB" dirty="0"/>
              <a:t>It is also important to remember that reward and recognition should also form a part of a performance management strategy, to support with engaging and motivating employees who in turn will perform far better than those who aren’t engaged or motivated by reward.</a:t>
            </a:r>
          </a:p>
          <a:p>
            <a:endParaRPr lang="en-GB" dirty="0"/>
          </a:p>
        </p:txBody>
      </p:sp>
      <p:sp>
        <p:nvSpPr>
          <p:cNvPr id="4" name="Slide Number Placeholder 3"/>
          <p:cNvSpPr>
            <a:spLocks noGrp="1"/>
          </p:cNvSpPr>
          <p:nvPr>
            <p:ph type="sldNum" sz="quarter" idx="5"/>
          </p:nvPr>
        </p:nvSpPr>
        <p:spPr/>
        <p:txBody>
          <a:bodyPr/>
          <a:lstStyle/>
          <a:p>
            <a:fld id="{02FAE8ED-CB34-4AE2-8025-052647E1A5BF}" type="slidenum">
              <a:rPr lang="en-GB" smtClean="0"/>
              <a:t>11</a:t>
            </a:fld>
            <a:endParaRPr lang="en-GB"/>
          </a:p>
        </p:txBody>
      </p:sp>
    </p:spTree>
    <p:extLst>
      <p:ext uri="{BB962C8B-B14F-4D97-AF65-F5344CB8AC3E}">
        <p14:creationId xmlns:p14="http://schemas.microsoft.com/office/powerpoint/2010/main" val="26380036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 concludes the presentation for today. Are there any questions?</a:t>
            </a:r>
          </a:p>
          <a:p>
            <a:r>
              <a:rPr lang="en-GB" dirty="0"/>
              <a:t>The presentation shown today will be available on the intranet for reference, and I am available for any further questions after </a:t>
            </a:r>
            <a:r>
              <a:rPr lang="en-GB"/>
              <a:t>the sesson </a:t>
            </a:r>
            <a:r>
              <a:rPr lang="en-GB" dirty="0"/>
              <a:t>should you have any queries that do not immediately come to mind. </a:t>
            </a:r>
          </a:p>
          <a:p>
            <a:endParaRPr lang="en-GB" dirty="0"/>
          </a:p>
        </p:txBody>
      </p:sp>
      <p:sp>
        <p:nvSpPr>
          <p:cNvPr id="4" name="Slide Number Placeholder 3"/>
          <p:cNvSpPr>
            <a:spLocks noGrp="1"/>
          </p:cNvSpPr>
          <p:nvPr>
            <p:ph type="sldNum" sz="quarter" idx="5"/>
          </p:nvPr>
        </p:nvSpPr>
        <p:spPr/>
        <p:txBody>
          <a:bodyPr/>
          <a:lstStyle/>
          <a:p>
            <a:fld id="{02FAE8ED-CB34-4AE2-8025-052647E1A5BF}" type="slidenum">
              <a:rPr lang="en-GB" smtClean="0"/>
              <a:t>12</a:t>
            </a:fld>
            <a:endParaRPr lang="en-GB"/>
          </a:p>
        </p:txBody>
      </p:sp>
    </p:spTree>
    <p:extLst>
      <p:ext uri="{BB962C8B-B14F-4D97-AF65-F5344CB8AC3E}">
        <p14:creationId xmlns:p14="http://schemas.microsoft.com/office/powerpoint/2010/main" val="8648226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a:t>
            </a:r>
          </a:p>
        </p:txBody>
      </p:sp>
      <p:sp>
        <p:nvSpPr>
          <p:cNvPr id="4" name="Slide Number Placeholder 3"/>
          <p:cNvSpPr>
            <a:spLocks noGrp="1"/>
          </p:cNvSpPr>
          <p:nvPr>
            <p:ph type="sldNum" sz="quarter" idx="5"/>
          </p:nvPr>
        </p:nvSpPr>
        <p:spPr/>
        <p:txBody>
          <a:bodyPr/>
          <a:lstStyle/>
          <a:p>
            <a:fld id="{02FAE8ED-CB34-4AE2-8025-052647E1A5BF}" type="slidenum">
              <a:rPr lang="en-GB" smtClean="0"/>
              <a:t>13</a:t>
            </a:fld>
            <a:endParaRPr lang="en-GB"/>
          </a:p>
        </p:txBody>
      </p:sp>
    </p:spTree>
    <p:extLst>
      <p:ext uri="{BB962C8B-B14F-4D97-AF65-F5344CB8AC3E}">
        <p14:creationId xmlns:p14="http://schemas.microsoft.com/office/powerpoint/2010/main" val="4187607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Armstrong, M. and Baron, A. (2005) Managing performance: performance management in action. London: Chartered Institute of Personnel and Development.</a:t>
            </a:r>
          </a:p>
          <a:p>
            <a:r>
              <a:rPr lang="en-GB" sz="1200" kern="1200" dirty="0">
                <a:solidFill>
                  <a:schemeClr val="tx1"/>
                </a:solidFill>
                <a:effectLst/>
                <a:latin typeface="+mn-lt"/>
                <a:ea typeface="+mn-ea"/>
                <a:cs typeface="+mn-cs"/>
              </a:rPr>
              <a:t>Ashton, D. and Sung, J. (2003) ‘Maximising employee potential and business Performance, Dec, CIPD/EEF.</a:t>
            </a:r>
          </a:p>
          <a:p>
            <a:pPr lvl="0"/>
            <a:r>
              <a:rPr lang="en-GB" sz="1200" kern="1200" dirty="0">
                <a:solidFill>
                  <a:schemeClr val="tx1"/>
                </a:solidFill>
                <a:effectLst/>
                <a:latin typeface="+mn-lt"/>
                <a:ea typeface="+mn-ea"/>
                <a:cs typeface="+mn-cs"/>
              </a:rPr>
              <a:t>Baird, L., Griffin, D. and Henderson, J. (2003) Time and space: Reframing the training and development agenda. Human Resource Management, 42(1), 39–52. </a:t>
            </a:r>
          </a:p>
          <a:p>
            <a:pPr lvl="0"/>
            <a:r>
              <a:rPr lang="en-US" sz="1200" kern="1200" dirty="0">
                <a:solidFill>
                  <a:schemeClr val="tx1"/>
                </a:solidFill>
                <a:effectLst/>
                <a:latin typeface="+mn-lt"/>
                <a:ea typeface="+mn-ea"/>
                <a:cs typeface="+mn-cs"/>
              </a:rPr>
              <a:t>Bigham, B., 2020. </a:t>
            </a:r>
            <a:r>
              <a:rPr lang="en-US" sz="1200" i="1" kern="1200" dirty="0">
                <a:solidFill>
                  <a:schemeClr val="tx1"/>
                </a:solidFill>
                <a:effectLst/>
                <a:latin typeface="+mn-lt"/>
                <a:ea typeface="+mn-ea"/>
                <a:cs typeface="+mn-cs"/>
              </a:rPr>
              <a:t>Five Employee Trends in the era of Coronavirus.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https://www.15five.com/blog/7-employee-engagement-trends-2019/</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1 October 2020].</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Bowen, D. E., and </a:t>
            </a:r>
            <a:r>
              <a:rPr lang="en-GB" sz="1200" kern="1200" dirty="0" err="1">
                <a:solidFill>
                  <a:schemeClr val="tx1"/>
                </a:solidFill>
                <a:effectLst/>
                <a:latin typeface="+mn-lt"/>
                <a:ea typeface="+mn-ea"/>
                <a:cs typeface="+mn-cs"/>
              </a:rPr>
              <a:t>Ostroff</a:t>
            </a:r>
            <a:r>
              <a:rPr lang="en-GB" sz="1200" kern="1200" dirty="0">
                <a:solidFill>
                  <a:schemeClr val="tx1"/>
                </a:solidFill>
                <a:effectLst/>
                <a:latin typeface="+mn-lt"/>
                <a:ea typeface="+mn-ea"/>
                <a:cs typeface="+mn-cs"/>
              </a:rPr>
              <a:t>, C. (2004). Understanding HRM-firm performance linkages: the role of the “strength” of the HRM system. Acad. Manage. Rev. 29, 203–221.</a:t>
            </a:r>
          </a:p>
          <a:p>
            <a:pPr lvl="0"/>
            <a:r>
              <a:rPr lang="en-GB" sz="1200" kern="1200" dirty="0">
                <a:solidFill>
                  <a:schemeClr val="tx1"/>
                </a:solidFill>
                <a:effectLst/>
                <a:latin typeface="+mn-lt"/>
                <a:ea typeface="+mn-ea"/>
                <a:cs typeface="+mn-cs"/>
              </a:rPr>
              <a:t>Datta, D. K., Guthrie, J. P., and Wright, P. M. (2005). Human resource management and </a:t>
            </a:r>
            <a:r>
              <a:rPr lang="en-GB" sz="1200" kern="1200" dirty="0" err="1">
                <a:solidFill>
                  <a:schemeClr val="tx1"/>
                </a:solidFill>
                <a:effectLst/>
                <a:latin typeface="+mn-lt"/>
                <a:ea typeface="+mn-ea"/>
                <a:cs typeface="+mn-cs"/>
              </a:rPr>
              <a:t>labor</a:t>
            </a:r>
            <a:r>
              <a:rPr lang="en-GB" sz="1200" kern="1200" dirty="0">
                <a:solidFill>
                  <a:schemeClr val="tx1"/>
                </a:solidFill>
                <a:effectLst/>
                <a:latin typeface="+mn-lt"/>
                <a:ea typeface="+mn-ea"/>
                <a:cs typeface="+mn-cs"/>
              </a:rPr>
              <a:t> productivity: does industry matter? Acad. Manage. J. 48, 135–145</a:t>
            </a:r>
          </a:p>
          <a:p>
            <a:pPr lvl="0"/>
            <a:r>
              <a:rPr lang="en-US" sz="1200" kern="1200" dirty="0">
                <a:solidFill>
                  <a:schemeClr val="tx1"/>
                </a:solidFill>
                <a:effectLst/>
                <a:latin typeface="+mn-lt"/>
                <a:ea typeface="+mn-ea"/>
                <a:cs typeface="+mn-cs"/>
              </a:rPr>
              <a:t>Gifford, J., 2019. </a:t>
            </a:r>
            <a:r>
              <a:rPr lang="en-US" sz="1200" i="1" kern="1200" dirty="0">
                <a:solidFill>
                  <a:schemeClr val="tx1"/>
                </a:solidFill>
                <a:effectLst/>
                <a:latin typeface="+mn-lt"/>
                <a:ea typeface="+mn-ea"/>
                <a:cs typeface="+mn-cs"/>
              </a:rPr>
              <a:t>Performance Management - An Introduction.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https://www.cipd.co.uk/knowledge/fundamentals/people/performance/factsheet</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13 October 2020].</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Harvard Business Review, 2020. </a:t>
            </a:r>
            <a:r>
              <a:rPr lang="en-US" sz="1200" i="1" kern="1200" dirty="0">
                <a:solidFill>
                  <a:schemeClr val="tx1"/>
                </a:solidFill>
                <a:effectLst/>
                <a:latin typeface="+mn-lt"/>
                <a:ea typeface="+mn-ea"/>
                <a:cs typeface="+mn-cs"/>
              </a:rPr>
              <a:t>How to Work with someone who is disengaged.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https://hbr.org/2020/03/how-to-work-with-someone-whos-disengaged</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29 September 2020].</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Hutchinson, S. (2013) Performance management theory and practice. London: Chartered Institute of Personnel and Development.</a:t>
            </a:r>
          </a:p>
          <a:p>
            <a:pPr lvl="0"/>
            <a:r>
              <a:rPr lang="en-US" sz="1200" kern="1200" dirty="0" err="1">
                <a:solidFill>
                  <a:schemeClr val="tx1"/>
                </a:solidFill>
                <a:effectLst/>
                <a:latin typeface="+mn-lt"/>
                <a:ea typeface="+mn-ea"/>
                <a:cs typeface="+mn-cs"/>
              </a:rPr>
              <a:t>Juneja</a:t>
            </a:r>
            <a:r>
              <a:rPr lang="en-US" sz="1200" kern="1200" dirty="0">
                <a:solidFill>
                  <a:schemeClr val="tx1"/>
                </a:solidFill>
                <a:effectLst/>
                <a:latin typeface="+mn-lt"/>
                <a:ea typeface="+mn-ea"/>
                <a:cs typeface="+mn-cs"/>
              </a:rPr>
              <a:t>, P., 2020. </a:t>
            </a:r>
            <a:r>
              <a:rPr lang="en-US" sz="1200" i="1" kern="1200" dirty="0">
                <a:solidFill>
                  <a:schemeClr val="tx1"/>
                </a:solidFill>
                <a:effectLst/>
                <a:latin typeface="+mn-lt"/>
                <a:ea typeface="+mn-ea"/>
                <a:cs typeface="+mn-cs"/>
              </a:rPr>
              <a:t>Management Study Guide - How managers can handle performance.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https://www.managementstudyguide.com/absenteeism-and-its-implications-for-organizational-performance.htm</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20 October 2020].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Lloyd, C. and Payne, J. (2004) The Only Show in Town (if a pretty pathetic one at that)….Re Evaluating the High Performance Workplace as a vehicle for the UK. High Skills Project. Paper presented at the International Labour Process Conference, Amsterdam.</a:t>
            </a:r>
          </a:p>
          <a:p>
            <a:r>
              <a:rPr lang="en-US" sz="1200" kern="1200" dirty="0">
                <a:solidFill>
                  <a:schemeClr val="tx1"/>
                </a:solidFill>
                <a:effectLst/>
                <a:latin typeface="+mn-lt"/>
                <a:ea typeface="+mn-ea"/>
                <a:cs typeface="+mn-cs"/>
              </a:rPr>
              <a:t>Royal, K., 2019. </a:t>
            </a:r>
            <a:r>
              <a:rPr lang="en-US" sz="1200" i="1" kern="1200" dirty="0">
                <a:solidFill>
                  <a:schemeClr val="tx1"/>
                </a:solidFill>
                <a:effectLst/>
                <a:latin typeface="+mn-lt"/>
                <a:ea typeface="+mn-ea"/>
                <a:cs typeface="+mn-cs"/>
              </a:rPr>
              <a:t>What Engaged Employees Do Differently.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https://www.gallup.com/workplace/266822/engaged-employees-differently.aspx</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2 October 2020].</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2FAE8ED-CB34-4AE2-8025-052647E1A5BF}" type="slidenum">
              <a:rPr lang="en-GB" smtClean="0"/>
              <a:t>14</a:t>
            </a:fld>
            <a:endParaRPr lang="en-GB"/>
          </a:p>
        </p:txBody>
      </p:sp>
    </p:spTree>
    <p:extLst>
      <p:ext uri="{BB962C8B-B14F-4D97-AF65-F5344CB8AC3E}">
        <p14:creationId xmlns:p14="http://schemas.microsoft.com/office/powerpoint/2010/main" val="31998563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FAE8ED-CB34-4AE2-8025-052647E1A5BF}" type="slidenum">
              <a:rPr lang="en-GB" smtClean="0"/>
              <a:t>15</a:t>
            </a:fld>
            <a:endParaRPr lang="en-GB"/>
          </a:p>
        </p:txBody>
      </p:sp>
    </p:spTree>
    <p:extLst>
      <p:ext uri="{BB962C8B-B14F-4D97-AF65-F5344CB8AC3E}">
        <p14:creationId xmlns:p14="http://schemas.microsoft.com/office/powerpoint/2010/main" val="1015634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2CEDC1-9E1B-4420-96E3-A08B86368E7A}" type="datetimeFigureOut">
              <a:rPr lang="en-GB" smtClean="0"/>
              <a:t>26/10/2020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40728E5-4FA5-48EF-BBF4-486FCA2FD343}"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530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2CEDC1-9E1B-4420-96E3-A08B86368E7A}" type="datetimeFigureOut">
              <a:rPr lang="en-GB" smtClean="0"/>
              <a:t>26/10/2020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40728E5-4FA5-48EF-BBF4-486FCA2FD343}" type="slidenum">
              <a:rPr lang="en-GB" smtClean="0"/>
              <a:t>‹#›</a:t>
            </a:fld>
            <a:endParaRPr lang="en-GB" dirty="0"/>
          </a:p>
        </p:txBody>
      </p:sp>
    </p:spTree>
    <p:extLst>
      <p:ext uri="{BB962C8B-B14F-4D97-AF65-F5344CB8AC3E}">
        <p14:creationId xmlns:p14="http://schemas.microsoft.com/office/powerpoint/2010/main" val="3591345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2CEDC1-9E1B-4420-96E3-A08B86368E7A}" type="datetimeFigureOut">
              <a:rPr lang="en-GB" smtClean="0"/>
              <a:t>26/10/2020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40728E5-4FA5-48EF-BBF4-486FCA2FD343}"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0061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2CEDC1-9E1B-4420-96E3-A08B86368E7A}" type="datetimeFigureOut">
              <a:rPr lang="en-GB" smtClean="0"/>
              <a:t>26/10/2020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40728E5-4FA5-48EF-BBF4-486FCA2FD343}" type="slidenum">
              <a:rPr lang="en-GB" smtClean="0"/>
              <a:t>‹#›</a:t>
            </a:fld>
            <a:endParaRPr lang="en-GB" dirty="0"/>
          </a:p>
        </p:txBody>
      </p:sp>
    </p:spTree>
    <p:extLst>
      <p:ext uri="{BB962C8B-B14F-4D97-AF65-F5344CB8AC3E}">
        <p14:creationId xmlns:p14="http://schemas.microsoft.com/office/powerpoint/2010/main" val="2787199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2CEDC1-9E1B-4420-96E3-A08B86368E7A}" type="datetimeFigureOut">
              <a:rPr lang="en-GB" smtClean="0"/>
              <a:t>26/10/2020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40728E5-4FA5-48EF-BBF4-486FCA2FD343}" type="slidenum">
              <a:rPr lang="en-GB" smtClean="0"/>
              <a:t>‹#›</a:t>
            </a:fld>
            <a:endParaRPr lang="en-GB" dirty="0"/>
          </a:p>
        </p:txBody>
      </p:sp>
    </p:spTree>
    <p:extLst>
      <p:ext uri="{BB962C8B-B14F-4D97-AF65-F5344CB8AC3E}">
        <p14:creationId xmlns:p14="http://schemas.microsoft.com/office/powerpoint/2010/main" val="2567681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2CEDC1-9E1B-4420-96E3-A08B86368E7A}" type="datetimeFigureOut">
              <a:rPr lang="en-GB" smtClean="0"/>
              <a:t>26/10/2020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40728E5-4FA5-48EF-BBF4-486FCA2FD343}" type="slidenum">
              <a:rPr lang="en-GB" smtClean="0"/>
              <a:t>‹#›</a:t>
            </a:fld>
            <a:endParaRPr lang="en-GB" dirty="0"/>
          </a:p>
        </p:txBody>
      </p:sp>
    </p:spTree>
    <p:extLst>
      <p:ext uri="{BB962C8B-B14F-4D97-AF65-F5344CB8AC3E}">
        <p14:creationId xmlns:p14="http://schemas.microsoft.com/office/powerpoint/2010/main" val="2918344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E2CEDC1-9E1B-4420-96E3-A08B86368E7A}" type="datetimeFigureOut">
              <a:rPr lang="en-GB" smtClean="0"/>
              <a:t>26/10/2020</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B40728E5-4FA5-48EF-BBF4-486FCA2FD343}" type="slidenum">
              <a:rPr lang="en-GB" smtClean="0"/>
              <a:t>‹#›</a:t>
            </a:fld>
            <a:endParaRPr lang="en-GB" dirty="0"/>
          </a:p>
        </p:txBody>
      </p:sp>
    </p:spTree>
    <p:extLst>
      <p:ext uri="{BB962C8B-B14F-4D97-AF65-F5344CB8AC3E}">
        <p14:creationId xmlns:p14="http://schemas.microsoft.com/office/powerpoint/2010/main" val="2527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E2CEDC1-9E1B-4420-96E3-A08B86368E7A}" type="datetimeFigureOut">
              <a:rPr lang="en-GB" smtClean="0"/>
              <a:t>26/10/2020</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40728E5-4FA5-48EF-BBF4-486FCA2FD343}" type="slidenum">
              <a:rPr lang="en-GB" smtClean="0"/>
              <a:t>‹#›</a:t>
            </a:fld>
            <a:endParaRPr lang="en-GB" dirty="0"/>
          </a:p>
        </p:txBody>
      </p:sp>
    </p:spTree>
    <p:extLst>
      <p:ext uri="{BB962C8B-B14F-4D97-AF65-F5344CB8AC3E}">
        <p14:creationId xmlns:p14="http://schemas.microsoft.com/office/powerpoint/2010/main" val="3946348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2CEDC1-9E1B-4420-96E3-A08B86368E7A}" type="datetimeFigureOut">
              <a:rPr lang="en-GB" smtClean="0"/>
              <a:t>26/10/2020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40728E5-4FA5-48EF-BBF4-486FCA2FD343}" type="slidenum">
              <a:rPr lang="en-GB" smtClean="0"/>
              <a:t>‹#›</a:t>
            </a:fld>
            <a:endParaRPr lang="en-GB" dirty="0"/>
          </a:p>
        </p:txBody>
      </p:sp>
    </p:spTree>
    <p:extLst>
      <p:ext uri="{BB962C8B-B14F-4D97-AF65-F5344CB8AC3E}">
        <p14:creationId xmlns:p14="http://schemas.microsoft.com/office/powerpoint/2010/main" val="3378452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2CEDC1-9E1B-4420-96E3-A08B86368E7A}" type="datetimeFigureOut">
              <a:rPr lang="en-GB" smtClean="0"/>
              <a:t>26/10/2020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40728E5-4FA5-48EF-BBF4-486FCA2FD343}" type="slidenum">
              <a:rPr lang="en-GB" smtClean="0"/>
              <a:t>‹#›</a:t>
            </a:fld>
            <a:endParaRPr lang="en-GB" dirty="0"/>
          </a:p>
        </p:txBody>
      </p:sp>
    </p:spTree>
    <p:extLst>
      <p:ext uri="{BB962C8B-B14F-4D97-AF65-F5344CB8AC3E}">
        <p14:creationId xmlns:p14="http://schemas.microsoft.com/office/powerpoint/2010/main" val="1108323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2CEDC1-9E1B-4420-96E3-A08B86368E7A}" type="datetimeFigureOut">
              <a:rPr lang="en-GB" smtClean="0"/>
              <a:t>26/10/2020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40728E5-4FA5-48EF-BBF4-486FCA2FD343}" type="slidenum">
              <a:rPr lang="en-GB" smtClean="0"/>
              <a:t>‹#›</a:t>
            </a:fld>
            <a:endParaRPr lang="en-GB" dirty="0"/>
          </a:p>
        </p:txBody>
      </p:sp>
    </p:spTree>
    <p:extLst>
      <p:ext uri="{BB962C8B-B14F-4D97-AF65-F5344CB8AC3E}">
        <p14:creationId xmlns:p14="http://schemas.microsoft.com/office/powerpoint/2010/main" val="2984813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E2CEDC1-9E1B-4420-96E3-A08B86368E7A}" type="datetimeFigureOut">
              <a:rPr lang="en-GB" smtClean="0"/>
              <a:t>26/10/2020</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40728E5-4FA5-48EF-BBF4-486FCA2FD343}"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35218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BDA41-44B6-4582-ADDA-93E116F39E56}"/>
              </a:ext>
            </a:extLst>
          </p:cNvPr>
          <p:cNvSpPr>
            <a:spLocks noGrp="1"/>
          </p:cNvSpPr>
          <p:nvPr>
            <p:ph type="ctrTitle"/>
          </p:nvPr>
        </p:nvSpPr>
        <p:spPr/>
        <p:txBody>
          <a:bodyPr/>
          <a:lstStyle/>
          <a:p>
            <a:r>
              <a:rPr lang="en-GB" dirty="0"/>
              <a:t>Performance Management </a:t>
            </a:r>
            <a:br>
              <a:rPr lang="en-GB" dirty="0"/>
            </a:br>
            <a:r>
              <a:rPr lang="en-GB" sz="2500" dirty="0"/>
              <a:t>How Line Managers can play a role in managing and developing performance management </a:t>
            </a:r>
            <a:endParaRPr lang="en-GB" dirty="0"/>
          </a:p>
        </p:txBody>
      </p:sp>
      <p:sp>
        <p:nvSpPr>
          <p:cNvPr id="3" name="Subtitle 2">
            <a:extLst>
              <a:ext uri="{FF2B5EF4-FFF2-40B4-BE49-F238E27FC236}">
                <a16:creationId xmlns:a16="http://schemas.microsoft.com/office/drawing/2014/main" id="{304E3E4F-CD6C-41DE-8427-5F625E1764D5}"/>
              </a:ext>
            </a:extLst>
          </p:cNvPr>
          <p:cNvSpPr>
            <a:spLocks noGrp="1"/>
          </p:cNvSpPr>
          <p:nvPr>
            <p:ph type="subTitle" idx="1"/>
          </p:nvPr>
        </p:nvSpPr>
        <p:spPr/>
        <p:txBody>
          <a:bodyPr>
            <a:normAutofit fontScale="85000" lnSpcReduction="20000"/>
          </a:bodyPr>
          <a:lstStyle/>
          <a:p>
            <a:endParaRPr lang="en-GB" dirty="0"/>
          </a:p>
          <a:p>
            <a:r>
              <a:rPr lang="en-GB" dirty="0"/>
              <a:t>Presented by Victoria evans</a:t>
            </a:r>
          </a:p>
          <a:p>
            <a:r>
              <a:rPr lang="en-GB" dirty="0"/>
              <a:t>regional hr advisor (wales and the south west)</a:t>
            </a:r>
          </a:p>
        </p:txBody>
      </p:sp>
    </p:spTree>
    <p:extLst>
      <p:ext uri="{BB962C8B-B14F-4D97-AF65-F5344CB8AC3E}">
        <p14:creationId xmlns:p14="http://schemas.microsoft.com/office/powerpoint/2010/main" val="2031824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D646D-C0EC-4EF3-8E42-B7681DD582DD}"/>
              </a:ext>
            </a:extLst>
          </p:cNvPr>
          <p:cNvSpPr>
            <a:spLocks noGrp="1"/>
          </p:cNvSpPr>
          <p:nvPr>
            <p:ph type="title"/>
          </p:nvPr>
        </p:nvSpPr>
        <p:spPr/>
        <p:txBody>
          <a:bodyPr/>
          <a:lstStyle/>
          <a:p>
            <a:r>
              <a:rPr lang="en-GB" dirty="0"/>
              <a:t>Introduction – What is Performance Management? </a:t>
            </a:r>
          </a:p>
        </p:txBody>
      </p:sp>
      <p:sp>
        <p:nvSpPr>
          <p:cNvPr id="3" name="Content Placeholder 2">
            <a:extLst>
              <a:ext uri="{FF2B5EF4-FFF2-40B4-BE49-F238E27FC236}">
                <a16:creationId xmlns:a16="http://schemas.microsoft.com/office/drawing/2014/main" id="{8251F2DE-5230-48F8-BA35-043719FD6506}"/>
              </a:ext>
            </a:extLst>
          </p:cNvPr>
          <p:cNvSpPr>
            <a:spLocks noGrp="1"/>
          </p:cNvSpPr>
          <p:nvPr>
            <p:ph idx="1"/>
          </p:nvPr>
        </p:nvSpPr>
        <p:spPr/>
        <p:txBody>
          <a:bodyPr>
            <a:normAutofit/>
          </a:bodyPr>
          <a:lstStyle/>
          <a:p>
            <a:pPr>
              <a:buFont typeface="Arial" panose="020B0604020202020204" pitchFamily="34" charset="0"/>
              <a:buChar char="•"/>
            </a:pPr>
            <a:r>
              <a:rPr lang="en-GB" dirty="0"/>
              <a:t> Good performance management is key to organisational success – people are our best asset </a:t>
            </a:r>
          </a:p>
          <a:p>
            <a:pPr marL="0" indent="0">
              <a:buNone/>
            </a:pPr>
            <a:endParaRPr lang="en-GB" dirty="0"/>
          </a:p>
          <a:p>
            <a:pPr>
              <a:buFont typeface="Arial" panose="020B0604020202020204" pitchFamily="34" charset="0"/>
              <a:buChar char="•"/>
            </a:pPr>
            <a:r>
              <a:rPr lang="en-GB" dirty="0"/>
              <a:t> Motivates employees and supports them to achieve goals</a:t>
            </a:r>
          </a:p>
          <a:p>
            <a:pPr>
              <a:buFont typeface="Arial" panose="020B0604020202020204" pitchFamily="34" charset="0"/>
              <a:buChar char="•"/>
            </a:pPr>
            <a:endParaRPr lang="en-GB" dirty="0"/>
          </a:p>
          <a:p>
            <a:pPr>
              <a:buFont typeface="Arial" panose="020B0604020202020204" pitchFamily="34" charset="0"/>
              <a:buChar char="•"/>
            </a:pPr>
            <a:r>
              <a:rPr lang="en-GB" dirty="0"/>
              <a:t> Also allows employees to be accountable for how they perform at work </a:t>
            </a:r>
          </a:p>
          <a:p>
            <a:pPr>
              <a:buFont typeface="Arial" panose="020B0604020202020204" pitchFamily="34" charset="0"/>
              <a:buChar char="•"/>
            </a:pPr>
            <a:endParaRPr lang="en-GB" dirty="0"/>
          </a:p>
          <a:p>
            <a:pPr>
              <a:buFont typeface="Arial" panose="020B0604020202020204" pitchFamily="34" charset="0"/>
              <a:buChar char="•"/>
            </a:pPr>
            <a:r>
              <a:rPr lang="en-GB" dirty="0"/>
              <a:t> Managers can outline and manage clear expectations of employees in line with organisational objectives </a:t>
            </a:r>
          </a:p>
        </p:txBody>
      </p:sp>
    </p:spTree>
    <p:extLst>
      <p:ext uri="{BB962C8B-B14F-4D97-AF65-F5344CB8AC3E}">
        <p14:creationId xmlns:p14="http://schemas.microsoft.com/office/powerpoint/2010/main" val="468360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30A3B-5565-4CB1-BA1A-6CD23065BF6C}"/>
              </a:ext>
            </a:extLst>
          </p:cNvPr>
          <p:cNvSpPr>
            <a:spLocks noGrp="1"/>
          </p:cNvSpPr>
          <p:nvPr>
            <p:ph type="title"/>
          </p:nvPr>
        </p:nvSpPr>
        <p:spPr/>
        <p:txBody>
          <a:bodyPr/>
          <a:lstStyle/>
          <a:p>
            <a:r>
              <a:rPr lang="en-GB" dirty="0"/>
              <a:t>High Performance Working (HPW)</a:t>
            </a:r>
          </a:p>
        </p:txBody>
      </p:sp>
      <p:sp>
        <p:nvSpPr>
          <p:cNvPr id="3" name="Content Placeholder 2">
            <a:extLst>
              <a:ext uri="{FF2B5EF4-FFF2-40B4-BE49-F238E27FC236}">
                <a16:creationId xmlns:a16="http://schemas.microsoft.com/office/drawing/2014/main" id="{B3E412E3-87A8-4D41-9DAA-CFC119A14097}"/>
              </a:ext>
            </a:extLst>
          </p:cNvPr>
          <p:cNvSpPr>
            <a:spLocks noGrp="1"/>
          </p:cNvSpPr>
          <p:nvPr>
            <p:ph idx="1"/>
          </p:nvPr>
        </p:nvSpPr>
        <p:spPr/>
        <p:txBody>
          <a:bodyPr/>
          <a:lstStyle/>
          <a:p>
            <a:pPr>
              <a:buFont typeface="Arial" panose="020B0604020202020204" pitchFamily="34" charset="0"/>
              <a:buChar char="•"/>
            </a:pPr>
            <a:r>
              <a:rPr lang="en-GB" dirty="0"/>
              <a:t> Puts People at the centre of the organisation </a:t>
            </a:r>
          </a:p>
          <a:p>
            <a:pPr marL="0" indent="0">
              <a:buNone/>
            </a:pPr>
            <a:endParaRPr lang="en-GB" dirty="0"/>
          </a:p>
          <a:p>
            <a:pPr>
              <a:buFont typeface="Arial" panose="020B0604020202020204" pitchFamily="34" charset="0"/>
              <a:buChar char="•"/>
            </a:pPr>
            <a:r>
              <a:rPr lang="en-GB" dirty="0"/>
              <a:t> High levels of performance achieved by involving employees and achieving commitment </a:t>
            </a:r>
          </a:p>
          <a:p>
            <a:pPr marL="0" indent="0">
              <a:buNone/>
            </a:pPr>
            <a:endParaRPr lang="en-GB" dirty="0"/>
          </a:p>
          <a:p>
            <a:pPr>
              <a:buFont typeface="Arial" panose="020B0604020202020204" pitchFamily="34" charset="0"/>
              <a:buChar char="•"/>
            </a:pPr>
            <a:r>
              <a:rPr lang="en-GB" dirty="0"/>
              <a:t> Encourage innovation, engage employees and ensure activities through HR and organisational      development are carried out, supported by strong leadership, such as:</a:t>
            </a:r>
          </a:p>
          <a:p>
            <a:pPr lvl="1">
              <a:buFont typeface="Arial" panose="020B0604020202020204" pitchFamily="34" charset="0"/>
              <a:buChar char="•"/>
            </a:pPr>
            <a:r>
              <a:rPr lang="en-GB" dirty="0"/>
              <a:t>Talent development</a:t>
            </a:r>
          </a:p>
          <a:p>
            <a:pPr lvl="1">
              <a:buFont typeface="Arial" panose="020B0604020202020204" pitchFamily="34" charset="0"/>
              <a:buChar char="•"/>
            </a:pPr>
            <a:r>
              <a:rPr lang="en-GB" dirty="0"/>
              <a:t>Pay and reward</a:t>
            </a:r>
          </a:p>
          <a:p>
            <a:pPr lvl="1">
              <a:buFont typeface="Arial" panose="020B0604020202020204" pitchFamily="34" charset="0"/>
              <a:buChar char="•"/>
            </a:pPr>
            <a:r>
              <a:rPr lang="en-GB" dirty="0"/>
              <a:t>OD - clearly defined job roles/succession plans</a:t>
            </a:r>
          </a:p>
        </p:txBody>
      </p:sp>
      <p:pic>
        <p:nvPicPr>
          <p:cNvPr id="2050" name="Picture 2" descr="Get employees to own their own performance - Ciel HR">
            <a:extLst>
              <a:ext uri="{FF2B5EF4-FFF2-40B4-BE49-F238E27FC236}">
                <a16:creationId xmlns:a16="http://schemas.microsoft.com/office/drawing/2014/main" id="{32D67A4E-2C2B-4B78-975A-23CA0A0F04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1637" y="4184965"/>
            <a:ext cx="3225491" cy="20159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5391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450A9-D779-4827-AB16-3F28AF5E6820}"/>
              </a:ext>
            </a:extLst>
          </p:cNvPr>
          <p:cNvSpPr>
            <a:spLocks noGrp="1"/>
          </p:cNvSpPr>
          <p:nvPr>
            <p:ph type="title"/>
          </p:nvPr>
        </p:nvSpPr>
        <p:spPr>
          <a:xfrm>
            <a:off x="1097280" y="240305"/>
            <a:ext cx="10058400" cy="1450757"/>
          </a:xfrm>
        </p:spPr>
        <p:txBody>
          <a:bodyPr/>
          <a:lstStyle/>
          <a:p>
            <a:r>
              <a:rPr lang="en-GB" dirty="0"/>
              <a:t>HPW and Organisational Performance </a:t>
            </a:r>
          </a:p>
        </p:txBody>
      </p:sp>
      <p:pic>
        <p:nvPicPr>
          <p:cNvPr id="3074" name="Picture 2" descr="CompecTA | High Performance Computing">
            <a:extLst>
              <a:ext uri="{FF2B5EF4-FFF2-40B4-BE49-F238E27FC236}">
                <a16:creationId xmlns:a16="http://schemas.microsoft.com/office/drawing/2014/main" id="{3433B311-455B-430B-8ACD-4F9C79CB59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2562" y="2774645"/>
            <a:ext cx="4206875" cy="2524125"/>
          </a:xfrm>
          <a:prstGeom prst="rect">
            <a:avLst/>
          </a:prstGeom>
          <a:noFill/>
          <a:extLst>
            <a:ext uri="{909E8E84-426E-40DD-AFC4-6F175D3DCCD1}">
              <a14:hiddenFill xmlns:a14="http://schemas.microsoft.com/office/drawing/2010/main">
                <a:solidFill>
                  <a:srgbClr val="FFFFFF"/>
                </a:solidFill>
              </a14:hiddenFill>
            </a:ext>
          </a:extLst>
        </p:spPr>
      </p:pic>
      <p:sp>
        <p:nvSpPr>
          <p:cNvPr id="4" name="Arrow: Left 3">
            <a:extLst>
              <a:ext uri="{FF2B5EF4-FFF2-40B4-BE49-F238E27FC236}">
                <a16:creationId xmlns:a16="http://schemas.microsoft.com/office/drawing/2014/main" id="{8CB5FD5B-0F58-4770-A639-66069B633591}"/>
              </a:ext>
            </a:extLst>
          </p:cNvPr>
          <p:cNvSpPr/>
          <p:nvPr/>
        </p:nvSpPr>
        <p:spPr>
          <a:xfrm>
            <a:off x="3125164" y="3599726"/>
            <a:ext cx="867397" cy="91732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Arrow: Left 5">
            <a:extLst>
              <a:ext uri="{FF2B5EF4-FFF2-40B4-BE49-F238E27FC236}">
                <a16:creationId xmlns:a16="http://schemas.microsoft.com/office/drawing/2014/main" id="{813A5D94-F02E-4FB3-B7CF-EE57ED080503}"/>
              </a:ext>
            </a:extLst>
          </p:cNvPr>
          <p:cNvSpPr/>
          <p:nvPr/>
        </p:nvSpPr>
        <p:spPr>
          <a:xfrm rot="10800000">
            <a:off x="8199437" y="3578042"/>
            <a:ext cx="867397" cy="91732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599E02B8-99A2-4113-8E1A-B92A164A715D}"/>
              </a:ext>
            </a:extLst>
          </p:cNvPr>
          <p:cNvSpPr txBox="1"/>
          <p:nvPr/>
        </p:nvSpPr>
        <p:spPr>
          <a:xfrm>
            <a:off x="1218495" y="3244334"/>
            <a:ext cx="1655180" cy="369332"/>
          </a:xfrm>
          <a:prstGeom prst="rect">
            <a:avLst/>
          </a:prstGeom>
          <a:noFill/>
        </p:spPr>
        <p:txBody>
          <a:bodyPr wrap="square" rtlCol="0">
            <a:spAutoFit/>
          </a:bodyPr>
          <a:lstStyle/>
          <a:p>
            <a:r>
              <a:rPr lang="en-GB" b="1" dirty="0"/>
              <a:t>Commitment </a:t>
            </a:r>
          </a:p>
        </p:txBody>
      </p:sp>
      <p:sp>
        <p:nvSpPr>
          <p:cNvPr id="7" name="TextBox 6">
            <a:extLst>
              <a:ext uri="{FF2B5EF4-FFF2-40B4-BE49-F238E27FC236}">
                <a16:creationId xmlns:a16="http://schemas.microsoft.com/office/drawing/2014/main" id="{F38278A8-8595-427D-85E5-5047F323BAAD}"/>
              </a:ext>
            </a:extLst>
          </p:cNvPr>
          <p:cNvSpPr txBox="1"/>
          <p:nvPr/>
        </p:nvSpPr>
        <p:spPr>
          <a:xfrm>
            <a:off x="1166409" y="4410165"/>
            <a:ext cx="1956122" cy="923330"/>
          </a:xfrm>
          <a:prstGeom prst="rect">
            <a:avLst/>
          </a:prstGeom>
          <a:noFill/>
        </p:spPr>
        <p:txBody>
          <a:bodyPr wrap="square" rtlCol="0">
            <a:spAutoFit/>
          </a:bodyPr>
          <a:lstStyle/>
          <a:p>
            <a:r>
              <a:rPr lang="en-GB" b="1" dirty="0"/>
              <a:t>Involvement and Autonomy from Employees </a:t>
            </a:r>
          </a:p>
        </p:txBody>
      </p:sp>
      <p:sp>
        <p:nvSpPr>
          <p:cNvPr id="8" name="TextBox 7">
            <a:extLst>
              <a:ext uri="{FF2B5EF4-FFF2-40B4-BE49-F238E27FC236}">
                <a16:creationId xmlns:a16="http://schemas.microsoft.com/office/drawing/2014/main" id="{9AFAD462-13D8-448C-8CBD-37C4B5867123}"/>
              </a:ext>
            </a:extLst>
          </p:cNvPr>
          <p:cNvSpPr txBox="1"/>
          <p:nvPr/>
        </p:nvSpPr>
        <p:spPr>
          <a:xfrm>
            <a:off x="9066834" y="3244334"/>
            <a:ext cx="2774067" cy="369332"/>
          </a:xfrm>
          <a:prstGeom prst="rect">
            <a:avLst/>
          </a:prstGeom>
          <a:noFill/>
        </p:spPr>
        <p:txBody>
          <a:bodyPr wrap="square" rtlCol="0">
            <a:spAutoFit/>
          </a:bodyPr>
          <a:lstStyle/>
          <a:p>
            <a:r>
              <a:rPr lang="en-GB" b="1" dirty="0"/>
              <a:t>Employee Development </a:t>
            </a:r>
          </a:p>
        </p:txBody>
      </p:sp>
      <p:sp>
        <p:nvSpPr>
          <p:cNvPr id="10" name="TextBox 9">
            <a:extLst>
              <a:ext uri="{FF2B5EF4-FFF2-40B4-BE49-F238E27FC236}">
                <a16:creationId xmlns:a16="http://schemas.microsoft.com/office/drawing/2014/main" id="{2D20BE34-B6B9-4945-91F4-9C087D1DB771}"/>
              </a:ext>
            </a:extLst>
          </p:cNvPr>
          <p:cNvSpPr txBox="1"/>
          <p:nvPr/>
        </p:nvSpPr>
        <p:spPr>
          <a:xfrm>
            <a:off x="9066834" y="4517055"/>
            <a:ext cx="2372810" cy="646331"/>
          </a:xfrm>
          <a:prstGeom prst="rect">
            <a:avLst/>
          </a:prstGeom>
          <a:noFill/>
        </p:spPr>
        <p:txBody>
          <a:bodyPr wrap="square" rtlCol="0">
            <a:spAutoFit/>
          </a:bodyPr>
          <a:lstStyle/>
          <a:p>
            <a:r>
              <a:rPr lang="en-GB" b="1" dirty="0"/>
              <a:t>Attract and Retain quality employees</a:t>
            </a:r>
          </a:p>
        </p:txBody>
      </p:sp>
    </p:spTree>
    <p:extLst>
      <p:ext uri="{BB962C8B-B14F-4D97-AF65-F5344CB8AC3E}">
        <p14:creationId xmlns:p14="http://schemas.microsoft.com/office/powerpoint/2010/main" val="4143281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D97E5-4779-45CD-8AAB-25A715D50867}"/>
              </a:ext>
            </a:extLst>
          </p:cNvPr>
          <p:cNvSpPr>
            <a:spLocks noGrp="1"/>
          </p:cNvSpPr>
          <p:nvPr>
            <p:ph type="title"/>
          </p:nvPr>
        </p:nvSpPr>
        <p:spPr/>
        <p:txBody>
          <a:bodyPr/>
          <a:lstStyle/>
          <a:p>
            <a:r>
              <a:rPr lang="en-GB" dirty="0"/>
              <a:t>The Link Between HPW and Employee Engagement </a:t>
            </a:r>
          </a:p>
        </p:txBody>
      </p:sp>
      <p:sp>
        <p:nvSpPr>
          <p:cNvPr id="3" name="Content Placeholder 2">
            <a:extLst>
              <a:ext uri="{FF2B5EF4-FFF2-40B4-BE49-F238E27FC236}">
                <a16:creationId xmlns:a16="http://schemas.microsoft.com/office/drawing/2014/main" id="{DDDE8688-83F0-43D9-A4F2-6767267614D6}"/>
              </a:ext>
            </a:extLst>
          </p:cNvPr>
          <p:cNvSpPr>
            <a:spLocks noGrp="1"/>
          </p:cNvSpPr>
          <p:nvPr>
            <p:ph idx="1"/>
          </p:nvPr>
        </p:nvSpPr>
        <p:spPr/>
        <p:txBody>
          <a:bodyPr/>
          <a:lstStyle/>
          <a:p>
            <a:pPr>
              <a:buFont typeface="Arial" panose="020B0604020202020204" pitchFamily="34" charset="0"/>
              <a:buChar char="•"/>
            </a:pPr>
            <a:endParaRPr lang="en-GB" sz="2600" dirty="0"/>
          </a:p>
          <a:p>
            <a:pPr>
              <a:buFont typeface="Arial" panose="020B0604020202020204" pitchFamily="34" charset="0"/>
              <a:buChar char="•"/>
            </a:pPr>
            <a:r>
              <a:rPr lang="en-GB" sz="2600" dirty="0"/>
              <a:t>Mutual relationship, means mutual gains</a:t>
            </a:r>
          </a:p>
          <a:p>
            <a:endParaRPr lang="en-GB" sz="2600" dirty="0"/>
          </a:p>
          <a:p>
            <a:pPr>
              <a:buFont typeface="Arial" panose="020B0604020202020204" pitchFamily="34" charset="0"/>
              <a:buChar char="•"/>
            </a:pPr>
            <a:r>
              <a:rPr lang="en-GB" sz="2600" dirty="0"/>
              <a:t>Increased engagement leads to higher productivity</a:t>
            </a:r>
          </a:p>
          <a:p>
            <a:endParaRPr lang="en-GB" sz="2600" dirty="0"/>
          </a:p>
          <a:p>
            <a:pPr>
              <a:buFont typeface="Arial" panose="020B0604020202020204" pitchFamily="34" charset="0"/>
              <a:buChar char="•"/>
            </a:pPr>
            <a:r>
              <a:rPr lang="en-GB" sz="2600" dirty="0"/>
              <a:t>Motivated employees = successful organisations</a:t>
            </a:r>
          </a:p>
          <a:p>
            <a:endParaRPr lang="en-GB" dirty="0"/>
          </a:p>
          <a:p>
            <a:endParaRPr lang="en-GB" dirty="0"/>
          </a:p>
        </p:txBody>
      </p:sp>
      <p:pic>
        <p:nvPicPr>
          <p:cNvPr id="5" name="Picture 4" descr="Diagram&#10;&#10;Description automatically generated">
            <a:extLst>
              <a:ext uri="{FF2B5EF4-FFF2-40B4-BE49-F238E27FC236}">
                <a16:creationId xmlns:a16="http://schemas.microsoft.com/office/drawing/2014/main" id="{F747A679-BC44-4A1E-B95F-342867382F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74515" y="3674518"/>
            <a:ext cx="3372177" cy="2302950"/>
          </a:xfrm>
          <a:prstGeom prst="rect">
            <a:avLst/>
          </a:prstGeom>
        </p:spPr>
      </p:pic>
    </p:spTree>
    <p:extLst>
      <p:ext uri="{BB962C8B-B14F-4D97-AF65-F5344CB8AC3E}">
        <p14:creationId xmlns:p14="http://schemas.microsoft.com/office/powerpoint/2010/main" val="3859081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651BE-37AB-46F1-9343-85FACE187118}"/>
              </a:ext>
            </a:extLst>
          </p:cNvPr>
          <p:cNvSpPr>
            <a:spLocks noGrp="1"/>
          </p:cNvSpPr>
          <p:nvPr>
            <p:ph type="title"/>
          </p:nvPr>
        </p:nvSpPr>
        <p:spPr/>
        <p:txBody>
          <a:bodyPr/>
          <a:lstStyle/>
          <a:p>
            <a:r>
              <a:rPr lang="en-GB" dirty="0"/>
              <a:t>The Performance Management Cycle </a:t>
            </a:r>
          </a:p>
        </p:txBody>
      </p:sp>
      <p:pic>
        <p:nvPicPr>
          <p:cNvPr id="9" name="Content Placeholder 8">
            <a:extLst>
              <a:ext uri="{FF2B5EF4-FFF2-40B4-BE49-F238E27FC236}">
                <a16:creationId xmlns:a16="http://schemas.microsoft.com/office/drawing/2014/main" id="{F0BD7BEB-3991-4E64-98CB-A0401C7B9D3B}"/>
              </a:ext>
            </a:extLst>
          </p:cNvPr>
          <p:cNvPicPr>
            <a:picLocks noGrp="1" noChangeAspect="1"/>
          </p:cNvPicPr>
          <p:nvPr>
            <p:ph idx="1"/>
          </p:nvPr>
        </p:nvPicPr>
        <p:blipFill>
          <a:blip r:embed="rId3"/>
          <a:stretch>
            <a:fillRect/>
          </a:stretch>
        </p:blipFill>
        <p:spPr>
          <a:xfrm>
            <a:off x="2789983" y="1846263"/>
            <a:ext cx="6672359" cy="4022725"/>
          </a:xfrm>
          <a:prstGeom prst="rect">
            <a:avLst/>
          </a:prstGeom>
        </p:spPr>
      </p:pic>
      <p:sp>
        <p:nvSpPr>
          <p:cNvPr id="10" name="TextBox 9">
            <a:extLst>
              <a:ext uri="{FF2B5EF4-FFF2-40B4-BE49-F238E27FC236}">
                <a16:creationId xmlns:a16="http://schemas.microsoft.com/office/drawing/2014/main" id="{4C2F8D7D-0B71-4A69-899A-ACBEDA9444D7}"/>
              </a:ext>
            </a:extLst>
          </p:cNvPr>
          <p:cNvSpPr txBox="1"/>
          <p:nvPr/>
        </p:nvSpPr>
        <p:spPr>
          <a:xfrm>
            <a:off x="8588415" y="5499656"/>
            <a:ext cx="3437681" cy="369332"/>
          </a:xfrm>
          <a:prstGeom prst="rect">
            <a:avLst/>
          </a:prstGeom>
          <a:noFill/>
        </p:spPr>
        <p:txBody>
          <a:bodyPr wrap="square" rtlCol="0">
            <a:spAutoFit/>
          </a:bodyPr>
          <a:lstStyle/>
          <a:p>
            <a:r>
              <a:rPr lang="en-GB" dirty="0"/>
              <a:t>(Armstrong, 1998)</a:t>
            </a:r>
          </a:p>
        </p:txBody>
      </p:sp>
    </p:spTree>
    <p:extLst>
      <p:ext uri="{BB962C8B-B14F-4D97-AF65-F5344CB8AC3E}">
        <p14:creationId xmlns:p14="http://schemas.microsoft.com/office/powerpoint/2010/main" val="81373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624EE-082E-4FEA-978E-CFA21F55FB37}"/>
              </a:ext>
            </a:extLst>
          </p:cNvPr>
          <p:cNvSpPr>
            <a:spLocks noGrp="1"/>
          </p:cNvSpPr>
          <p:nvPr>
            <p:ph type="title"/>
          </p:nvPr>
        </p:nvSpPr>
        <p:spPr/>
        <p:txBody>
          <a:bodyPr/>
          <a:lstStyle/>
          <a:p>
            <a:r>
              <a:rPr lang="en-GB" dirty="0"/>
              <a:t>How can we measure Performance?</a:t>
            </a:r>
          </a:p>
        </p:txBody>
      </p:sp>
      <p:pic>
        <p:nvPicPr>
          <p:cNvPr id="4" name="Content Placeholder 3">
            <a:extLst>
              <a:ext uri="{FF2B5EF4-FFF2-40B4-BE49-F238E27FC236}">
                <a16:creationId xmlns:a16="http://schemas.microsoft.com/office/drawing/2014/main" id="{9E74B92B-E8AF-4E6B-8430-1C042FE2E20C}"/>
              </a:ext>
            </a:extLst>
          </p:cNvPr>
          <p:cNvPicPr>
            <a:picLocks noChangeAspect="1"/>
          </p:cNvPicPr>
          <p:nvPr/>
        </p:nvPicPr>
        <p:blipFill>
          <a:blip r:embed="rId3"/>
          <a:stretch>
            <a:fillRect/>
          </a:stretch>
        </p:blipFill>
        <p:spPr>
          <a:xfrm>
            <a:off x="3902392" y="2033376"/>
            <a:ext cx="4448175" cy="3648075"/>
          </a:xfrm>
          <a:prstGeom prst="rect">
            <a:avLst/>
          </a:prstGeom>
          <a:ln>
            <a:solidFill>
              <a:schemeClr val="tx1"/>
            </a:solidFill>
          </a:ln>
        </p:spPr>
      </p:pic>
    </p:spTree>
    <p:extLst>
      <p:ext uri="{BB962C8B-B14F-4D97-AF65-F5344CB8AC3E}">
        <p14:creationId xmlns:p14="http://schemas.microsoft.com/office/powerpoint/2010/main" val="3039739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A9CD4-4C8F-4649-94EC-33AE93E51851}"/>
              </a:ext>
            </a:extLst>
          </p:cNvPr>
          <p:cNvSpPr>
            <a:spLocks noGrp="1"/>
          </p:cNvSpPr>
          <p:nvPr>
            <p:ph type="title"/>
          </p:nvPr>
        </p:nvSpPr>
        <p:spPr/>
        <p:txBody>
          <a:bodyPr/>
          <a:lstStyle/>
          <a:p>
            <a:r>
              <a:rPr lang="en-GB" dirty="0"/>
              <a:t>Reward and Recognition through effective Performance Management </a:t>
            </a:r>
          </a:p>
        </p:txBody>
      </p:sp>
      <p:sp>
        <p:nvSpPr>
          <p:cNvPr id="3" name="Content Placeholder 2">
            <a:extLst>
              <a:ext uri="{FF2B5EF4-FFF2-40B4-BE49-F238E27FC236}">
                <a16:creationId xmlns:a16="http://schemas.microsoft.com/office/drawing/2014/main" id="{FB24EDD2-DEC9-49DB-98B0-7DFB6A35AB7B}"/>
              </a:ext>
            </a:extLst>
          </p:cNvPr>
          <p:cNvSpPr>
            <a:spLocks noGrp="1"/>
          </p:cNvSpPr>
          <p:nvPr>
            <p:ph idx="1"/>
          </p:nvPr>
        </p:nvSpPr>
        <p:spPr/>
        <p:txBody>
          <a:bodyPr/>
          <a:lstStyle/>
          <a:p>
            <a:pPr>
              <a:buFont typeface="Arial" panose="020B0604020202020204" pitchFamily="34" charset="0"/>
              <a:buChar char="•"/>
            </a:pPr>
            <a:r>
              <a:rPr lang="en-GB" dirty="0"/>
              <a:t>Employees want to feel rewarded and recognised at work</a:t>
            </a:r>
          </a:p>
          <a:p>
            <a:pPr>
              <a:buFont typeface="Arial" panose="020B0604020202020204" pitchFamily="34" charset="0"/>
              <a:buChar char="•"/>
            </a:pPr>
            <a:endParaRPr lang="en-GB" dirty="0"/>
          </a:p>
          <a:p>
            <a:pPr>
              <a:buFont typeface="Arial" panose="020B0604020202020204" pitchFamily="34" charset="0"/>
              <a:buChar char="•"/>
            </a:pPr>
            <a:r>
              <a:rPr lang="en-GB" dirty="0"/>
              <a:t>Successful organisations will have reward and recognition embedded into their performance management strategy</a:t>
            </a:r>
          </a:p>
          <a:p>
            <a:pPr>
              <a:buFont typeface="Arial" panose="020B0604020202020204" pitchFamily="34" charset="0"/>
              <a:buChar char="•"/>
            </a:pPr>
            <a:endParaRPr lang="en-GB" dirty="0"/>
          </a:p>
          <a:p>
            <a:pPr>
              <a:buFont typeface="Arial" panose="020B0604020202020204" pitchFamily="34" charset="0"/>
              <a:buChar char="•"/>
            </a:pPr>
            <a:r>
              <a:rPr lang="en-GB" dirty="0"/>
              <a:t>Can be tangible or non-tangible; however pay remains a primary incentive</a:t>
            </a:r>
          </a:p>
          <a:p>
            <a:pPr>
              <a:buFont typeface="Arial" panose="020B0604020202020204" pitchFamily="34" charset="0"/>
              <a:buChar char="•"/>
            </a:pPr>
            <a:endParaRPr lang="en-GB" dirty="0"/>
          </a:p>
          <a:p>
            <a:pPr>
              <a:buFont typeface="Arial" panose="020B0604020202020204" pitchFamily="34" charset="0"/>
              <a:buChar char="•"/>
            </a:pPr>
            <a:r>
              <a:rPr lang="en-GB" dirty="0"/>
              <a:t>Organisations are becoming more inventive with how they attract and retain employees, particularly if they have a younger workforce</a:t>
            </a:r>
          </a:p>
        </p:txBody>
      </p:sp>
    </p:spTree>
    <p:extLst>
      <p:ext uri="{BB962C8B-B14F-4D97-AF65-F5344CB8AC3E}">
        <p14:creationId xmlns:p14="http://schemas.microsoft.com/office/powerpoint/2010/main" val="1169651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8D1DB-8B1B-4FE9-8089-86E2DE24D56D}"/>
              </a:ext>
            </a:extLst>
          </p:cNvPr>
          <p:cNvSpPr>
            <a:spLocks noGrp="1"/>
          </p:cNvSpPr>
          <p:nvPr>
            <p:ph type="title"/>
          </p:nvPr>
        </p:nvSpPr>
        <p:spPr/>
        <p:txBody>
          <a:bodyPr/>
          <a:lstStyle/>
          <a:p>
            <a:r>
              <a:rPr lang="en-GB" dirty="0"/>
              <a:t>Line Manager Responsibility </a:t>
            </a:r>
          </a:p>
        </p:txBody>
      </p:sp>
      <p:sp>
        <p:nvSpPr>
          <p:cNvPr id="3" name="Content Placeholder 2">
            <a:extLst>
              <a:ext uri="{FF2B5EF4-FFF2-40B4-BE49-F238E27FC236}">
                <a16:creationId xmlns:a16="http://schemas.microsoft.com/office/drawing/2014/main" id="{FE65B1F5-1980-43A1-BA6D-BEB75D3DFBA1}"/>
              </a:ext>
            </a:extLst>
          </p:cNvPr>
          <p:cNvSpPr>
            <a:spLocks noGrp="1"/>
          </p:cNvSpPr>
          <p:nvPr>
            <p:ph idx="1"/>
          </p:nvPr>
        </p:nvSpPr>
        <p:spPr/>
        <p:txBody>
          <a:bodyPr>
            <a:normAutofit/>
          </a:bodyPr>
          <a:lstStyle/>
          <a:p>
            <a:endParaRPr lang="en-GB" sz="3000" dirty="0"/>
          </a:p>
          <a:p>
            <a:endParaRPr lang="en-GB" sz="3000" dirty="0"/>
          </a:p>
          <a:p>
            <a:pPr marL="0" indent="0" algn="ctr">
              <a:buNone/>
            </a:pPr>
            <a:endParaRPr lang="en-GB" sz="3000" dirty="0"/>
          </a:p>
          <a:p>
            <a:pPr marL="0" indent="0" algn="ctr">
              <a:buNone/>
            </a:pPr>
            <a:r>
              <a:rPr lang="en-GB" sz="3000" b="1" dirty="0">
                <a:solidFill>
                  <a:schemeClr val="accent1"/>
                </a:solidFill>
              </a:rPr>
              <a:t>Good relationships with employees = good results </a:t>
            </a:r>
          </a:p>
          <a:p>
            <a:pPr marL="0" indent="0" algn="ctr">
              <a:buNone/>
            </a:pPr>
            <a:r>
              <a:rPr lang="en-GB" sz="3000" b="1" dirty="0">
                <a:solidFill>
                  <a:schemeClr val="accent1"/>
                </a:solidFill>
              </a:rPr>
              <a:t>…generally!</a:t>
            </a:r>
          </a:p>
        </p:txBody>
      </p:sp>
      <p:sp>
        <p:nvSpPr>
          <p:cNvPr id="4" name="Oval 3">
            <a:extLst>
              <a:ext uri="{FF2B5EF4-FFF2-40B4-BE49-F238E27FC236}">
                <a16:creationId xmlns:a16="http://schemas.microsoft.com/office/drawing/2014/main" id="{BB64E83C-2854-4420-A139-F828543FEE65}"/>
              </a:ext>
            </a:extLst>
          </p:cNvPr>
          <p:cNvSpPr/>
          <p:nvPr/>
        </p:nvSpPr>
        <p:spPr>
          <a:xfrm>
            <a:off x="648182" y="2102326"/>
            <a:ext cx="2754775" cy="96069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93FF6DE-B2D2-4072-B666-456633ECF489}"/>
              </a:ext>
            </a:extLst>
          </p:cNvPr>
          <p:cNvSpPr txBox="1"/>
          <p:nvPr/>
        </p:nvSpPr>
        <p:spPr>
          <a:xfrm>
            <a:off x="1192578" y="2407534"/>
            <a:ext cx="2054121" cy="381965"/>
          </a:xfrm>
          <a:prstGeom prst="rect">
            <a:avLst/>
          </a:prstGeom>
          <a:noFill/>
        </p:spPr>
        <p:txBody>
          <a:bodyPr wrap="square" rtlCol="0">
            <a:spAutoFit/>
          </a:bodyPr>
          <a:lstStyle/>
          <a:p>
            <a:r>
              <a:rPr lang="en-GB" dirty="0">
                <a:solidFill>
                  <a:schemeClr val="bg1"/>
                </a:solidFill>
              </a:rPr>
              <a:t>Clear Objectives </a:t>
            </a:r>
          </a:p>
        </p:txBody>
      </p:sp>
      <p:sp>
        <p:nvSpPr>
          <p:cNvPr id="6" name="Oval 5">
            <a:extLst>
              <a:ext uri="{FF2B5EF4-FFF2-40B4-BE49-F238E27FC236}">
                <a16:creationId xmlns:a16="http://schemas.microsoft.com/office/drawing/2014/main" id="{0E2A77AE-084D-4326-BB19-2E1DE83D0436}"/>
              </a:ext>
            </a:extLst>
          </p:cNvPr>
          <p:cNvSpPr/>
          <p:nvPr/>
        </p:nvSpPr>
        <p:spPr>
          <a:xfrm>
            <a:off x="4749092" y="2102326"/>
            <a:ext cx="2754775" cy="96069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99A00458-652E-4F31-907D-C190C77AB2EB}"/>
              </a:ext>
            </a:extLst>
          </p:cNvPr>
          <p:cNvSpPr txBox="1"/>
          <p:nvPr/>
        </p:nvSpPr>
        <p:spPr>
          <a:xfrm>
            <a:off x="5099418" y="2407533"/>
            <a:ext cx="2054121" cy="381965"/>
          </a:xfrm>
          <a:prstGeom prst="rect">
            <a:avLst/>
          </a:prstGeom>
          <a:noFill/>
        </p:spPr>
        <p:txBody>
          <a:bodyPr wrap="square" rtlCol="0">
            <a:spAutoFit/>
          </a:bodyPr>
          <a:lstStyle/>
          <a:p>
            <a:pPr algn="ctr"/>
            <a:r>
              <a:rPr lang="en-GB" dirty="0">
                <a:solidFill>
                  <a:schemeClr val="bg1"/>
                </a:solidFill>
              </a:rPr>
              <a:t>Assess/Monitor</a:t>
            </a:r>
          </a:p>
        </p:txBody>
      </p:sp>
      <p:sp>
        <p:nvSpPr>
          <p:cNvPr id="8" name="Oval 7">
            <a:extLst>
              <a:ext uri="{FF2B5EF4-FFF2-40B4-BE49-F238E27FC236}">
                <a16:creationId xmlns:a16="http://schemas.microsoft.com/office/drawing/2014/main" id="{390A9410-111D-4A4E-8FBE-0744269547E5}"/>
              </a:ext>
            </a:extLst>
          </p:cNvPr>
          <p:cNvSpPr/>
          <p:nvPr/>
        </p:nvSpPr>
        <p:spPr>
          <a:xfrm>
            <a:off x="8821064" y="2118165"/>
            <a:ext cx="2754775" cy="96069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BEE36004-13E3-4263-9F80-365233FA3420}"/>
              </a:ext>
            </a:extLst>
          </p:cNvPr>
          <p:cNvSpPr txBox="1"/>
          <p:nvPr/>
        </p:nvSpPr>
        <p:spPr>
          <a:xfrm>
            <a:off x="9006547" y="2407533"/>
            <a:ext cx="2383807" cy="369332"/>
          </a:xfrm>
          <a:prstGeom prst="rect">
            <a:avLst/>
          </a:prstGeom>
          <a:noFill/>
        </p:spPr>
        <p:txBody>
          <a:bodyPr wrap="square" rtlCol="0">
            <a:spAutoFit/>
          </a:bodyPr>
          <a:lstStyle/>
          <a:p>
            <a:pPr algn="ctr"/>
            <a:r>
              <a:rPr lang="en-GB" dirty="0">
                <a:solidFill>
                  <a:schemeClr val="bg1"/>
                </a:solidFill>
              </a:rPr>
              <a:t>Continuous Support</a:t>
            </a:r>
          </a:p>
        </p:txBody>
      </p:sp>
    </p:spTree>
    <p:extLst>
      <p:ext uri="{BB962C8B-B14F-4D97-AF65-F5344CB8AC3E}">
        <p14:creationId xmlns:p14="http://schemas.microsoft.com/office/powerpoint/2010/main" val="930709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3D59F-3E21-41E1-A8AF-9D007DC47929}"/>
              </a:ext>
            </a:extLst>
          </p:cNvPr>
          <p:cNvSpPr>
            <a:spLocks noGrp="1"/>
          </p:cNvSpPr>
          <p:nvPr>
            <p:ph type="title"/>
          </p:nvPr>
        </p:nvSpPr>
        <p:spPr/>
        <p:txBody>
          <a:bodyPr/>
          <a:lstStyle/>
          <a:p>
            <a:r>
              <a:rPr lang="en-GB" dirty="0"/>
              <a:t>HR and Line Managers – working together to support Performance </a:t>
            </a:r>
          </a:p>
        </p:txBody>
      </p:sp>
      <p:sp>
        <p:nvSpPr>
          <p:cNvPr id="3" name="Content Placeholder 2">
            <a:extLst>
              <a:ext uri="{FF2B5EF4-FFF2-40B4-BE49-F238E27FC236}">
                <a16:creationId xmlns:a16="http://schemas.microsoft.com/office/drawing/2014/main" id="{B33545AF-DA4C-4FD9-B159-59AE153884DB}"/>
              </a:ext>
            </a:extLst>
          </p:cNvPr>
          <p:cNvSpPr>
            <a:spLocks noGrp="1"/>
          </p:cNvSpPr>
          <p:nvPr>
            <p:ph idx="1"/>
          </p:nvPr>
        </p:nvSpPr>
        <p:spPr/>
        <p:txBody>
          <a:bodyPr/>
          <a:lstStyle/>
          <a:p>
            <a:pPr>
              <a:buFont typeface="Arial" panose="020B0604020202020204" pitchFamily="34" charset="0"/>
              <a:buChar char="•"/>
            </a:pPr>
            <a:r>
              <a:rPr lang="en-GB" dirty="0"/>
              <a:t> HR facilitate Performance Management </a:t>
            </a:r>
          </a:p>
          <a:p>
            <a:pPr marL="0" indent="0">
              <a:buNone/>
            </a:pPr>
            <a:endParaRPr lang="en-GB" dirty="0"/>
          </a:p>
          <a:p>
            <a:pPr>
              <a:buFont typeface="Arial" panose="020B0604020202020204" pitchFamily="34" charset="0"/>
              <a:buChar char="•"/>
            </a:pPr>
            <a:r>
              <a:rPr lang="en-GB" dirty="0"/>
              <a:t> Line Managers are responsible for driving and carrying out Performance Management activities with employees</a:t>
            </a:r>
          </a:p>
          <a:p>
            <a:pPr>
              <a:buFont typeface="Arial" panose="020B0604020202020204" pitchFamily="34" charset="0"/>
              <a:buChar char="•"/>
            </a:pPr>
            <a:endParaRPr lang="en-GB" dirty="0"/>
          </a:p>
          <a:p>
            <a:pPr>
              <a:buFont typeface="Arial" panose="020B0604020202020204" pitchFamily="34" charset="0"/>
              <a:buChar char="•"/>
            </a:pPr>
            <a:r>
              <a:rPr lang="en-GB" dirty="0"/>
              <a:t> Important to have robust procedures around managing performance, and managers ‘live and breathe’ the principles, rather than seeing it as a tick-box ‘one-off’ exercise  </a:t>
            </a:r>
          </a:p>
        </p:txBody>
      </p:sp>
    </p:spTree>
    <p:extLst>
      <p:ext uri="{BB962C8B-B14F-4D97-AF65-F5344CB8AC3E}">
        <p14:creationId xmlns:p14="http://schemas.microsoft.com/office/powerpoint/2010/main" val="897988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3CD59-5592-45FC-AF8B-58392580875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97E941B-383A-4665-B45F-30905258D1DA}"/>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sz="3000" dirty="0"/>
              <a:t>Performance Management should be an integral part of any organisation </a:t>
            </a:r>
          </a:p>
          <a:p>
            <a:endParaRPr lang="en-GB" sz="3000" dirty="0"/>
          </a:p>
          <a:p>
            <a:pPr>
              <a:buFont typeface="Arial" panose="020B0604020202020204" pitchFamily="34" charset="0"/>
              <a:buChar char="•"/>
            </a:pPr>
            <a:r>
              <a:rPr lang="en-GB" sz="3000" dirty="0"/>
              <a:t>HPW can lead to increased competitive advantage, and organisational success</a:t>
            </a:r>
          </a:p>
          <a:p>
            <a:endParaRPr lang="en-GB" sz="3000" dirty="0"/>
          </a:p>
          <a:p>
            <a:pPr>
              <a:buFont typeface="Arial" panose="020B0604020202020204" pitchFamily="34" charset="0"/>
              <a:buChar char="•"/>
            </a:pPr>
            <a:r>
              <a:rPr lang="en-GB" sz="3000" dirty="0"/>
              <a:t>Organisations who manage performance and adopt HPW are more likely to attract talent, retain staff and have employees who go above and beyond in their roles</a:t>
            </a:r>
          </a:p>
          <a:p>
            <a:pPr marL="0" indent="0">
              <a:buNone/>
            </a:pPr>
            <a:endParaRPr lang="en-GB" sz="3000" dirty="0"/>
          </a:p>
          <a:p>
            <a:endParaRPr lang="en-GB" sz="3000" dirty="0"/>
          </a:p>
          <a:p>
            <a:endParaRPr lang="en-GB" dirty="0"/>
          </a:p>
        </p:txBody>
      </p:sp>
    </p:spTree>
    <p:extLst>
      <p:ext uri="{BB962C8B-B14F-4D97-AF65-F5344CB8AC3E}">
        <p14:creationId xmlns:p14="http://schemas.microsoft.com/office/powerpoint/2010/main" val="40553969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4EC4A-D5D1-4F93-A05C-73BD5951A332}"/>
              </a:ext>
            </a:extLst>
          </p:cNvPr>
          <p:cNvSpPr>
            <a:spLocks noGrp="1"/>
          </p:cNvSpPr>
          <p:nvPr>
            <p:ph type="title"/>
          </p:nvPr>
        </p:nvSpPr>
        <p:spPr>
          <a:xfrm>
            <a:off x="1135380" y="238978"/>
            <a:ext cx="10058400" cy="1450757"/>
          </a:xfrm>
        </p:spPr>
        <p:txBody>
          <a:bodyPr/>
          <a:lstStyle/>
          <a:p>
            <a:r>
              <a:rPr lang="en-GB" dirty="0"/>
              <a:t>Any Questions? </a:t>
            </a:r>
          </a:p>
        </p:txBody>
      </p:sp>
      <p:pic>
        <p:nvPicPr>
          <p:cNvPr id="1026" name="Picture 2" descr="What Questions Should You Ask During the Product Lifecycle? | Machine Design">
            <a:extLst>
              <a:ext uri="{FF2B5EF4-FFF2-40B4-BE49-F238E27FC236}">
                <a16:creationId xmlns:a16="http://schemas.microsoft.com/office/drawing/2014/main" id="{0E5F365E-EB32-4F2D-BAA6-8A0E75C967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5380" y="1985542"/>
            <a:ext cx="10058400" cy="40104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199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88DBD3-5FD5-4AFA-A676-AA0DE8360A3D}"/>
              </a:ext>
            </a:extLst>
          </p:cNvPr>
          <p:cNvSpPr>
            <a:spLocks noGrp="1"/>
          </p:cNvSpPr>
          <p:nvPr>
            <p:ph idx="1"/>
          </p:nvPr>
        </p:nvSpPr>
        <p:spPr/>
        <p:txBody>
          <a:bodyPr>
            <a:normAutofit/>
          </a:bodyPr>
          <a:lstStyle/>
          <a:p>
            <a:pPr algn="ctr"/>
            <a:endParaRPr lang="en-GB" sz="5600" dirty="0"/>
          </a:p>
          <a:p>
            <a:pPr algn="ctr"/>
            <a:r>
              <a:rPr lang="en-GB" sz="5600" dirty="0"/>
              <a:t>Thank you</a:t>
            </a:r>
          </a:p>
        </p:txBody>
      </p:sp>
    </p:spTree>
    <p:extLst>
      <p:ext uri="{BB962C8B-B14F-4D97-AF65-F5344CB8AC3E}">
        <p14:creationId xmlns:p14="http://schemas.microsoft.com/office/powerpoint/2010/main" val="14318818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59E98-729E-434E-9A0E-6B3160260A5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D08C0A66-AA32-4D78-84C5-8D7FC1186BDF}"/>
              </a:ext>
            </a:extLst>
          </p:cNvPr>
          <p:cNvSpPr>
            <a:spLocks noGrp="1"/>
          </p:cNvSpPr>
          <p:nvPr>
            <p:ph idx="1"/>
          </p:nvPr>
        </p:nvSpPr>
        <p:spPr/>
        <p:txBody>
          <a:bodyPr>
            <a:normAutofit fontScale="32500" lnSpcReduction="20000"/>
          </a:bodyPr>
          <a:lstStyle/>
          <a:p>
            <a:pPr lvl="0"/>
            <a:r>
              <a:rPr lang="en-GB" sz="3700" dirty="0"/>
              <a:t>Armstrong, M. and Baron, A. (2005) Managing performance: performance management in action. London: Chartered Institute of Personnel and Development.</a:t>
            </a:r>
          </a:p>
          <a:p>
            <a:r>
              <a:rPr lang="en-GB" sz="3700" dirty="0"/>
              <a:t>Ashton, D. and Sung, J. (2003) ‘Maximising employee potential and business Performance, Dec, CIPD/EEF.</a:t>
            </a:r>
          </a:p>
          <a:p>
            <a:pPr lvl="0"/>
            <a:r>
              <a:rPr lang="en-GB" sz="3700" dirty="0"/>
              <a:t>Baird, L., Griffin, D. and Henderson, J. (2003) Time and space: Reframing the training and development agenda. Human Resource Management, 42(1), 39–52. </a:t>
            </a:r>
          </a:p>
          <a:p>
            <a:pPr lvl="0"/>
            <a:r>
              <a:rPr lang="en-US" sz="3700" dirty="0"/>
              <a:t>Bigham, B., 2020. </a:t>
            </a:r>
            <a:r>
              <a:rPr lang="en-US" sz="3700" i="1" dirty="0"/>
              <a:t>Five Employee Trends in the era of Coronavirus. </a:t>
            </a:r>
            <a:r>
              <a:rPr lang="en-US" sz="3700" dirty="0"/>
              <a:t>[Online] </a:t>
            </a:r>
            <a:br>
              <a:rPr lang="en-US" sz="3700" dirty="0"/>
            </a:br>
            <a:r>
              <a:rPr lang="en-US" sz="3700" dirty="0"/>
              <a:t>Available at: </a:t>
            </a:r>
            <a:r>
              <a:rPr lang="en-US" sz="3700" u="sng" dirty="0"/>
              <a:t>https://www.15five.com/blog/7-employee-engagement-trends-2019/</a:t>
            </a:r>
            <a:br>
              <a:rPr lang="en-US" sz="3700" dirty="0"/>
            </a:br>
            <a:r>
              <a:rPr lang="en-US" sz="3700" dirty="0"/>
              <a:t>[Accessed 1 October 2020].</a:t>
            </a:r>
            <a:endParaRPr lang="en-GB" sz="3700" dirty="0"/>
          </a:p>
          <a:p>
            <a:pPr lvl="0"/>
            <a:r>
              <a:rPr lang="en-GB" sz="3700" dirty="0"/>
              <a:t>Bowen, D. E., and </a:t>
            </a:r>
            <a:r>
              <a:rPr lang="en-GB" sz="3700" dirty="0" err="1"/>
              <a:t>Ostroff</a:t>
            </a:r>
            <a:r>
              <a:rPr lang="en-GB" sz="3700" dirty="0"/>
              <a:t>, C. (2004). Understanding HRM-firm performance linkages: the role of the “strength” of the HRM system. Acad. Manage. Rev. 29, 203–221.</a:t>
            </a:r>
          </a:p>
          <a:p>
            <a:pPr lvl="0"/>
            <a:r>
              <a:rPr lang="en-GB" sz="3700" dirty="0"/>
              <a:t>Datta, D. K., Guthrie, J. P., and Wright, P. M. (2005). Human resource management and </a:t>
            </a:r>
            <a:r>
              <a:rPr lang="en-GB" sz="3700" dirty="0" err="1"/>
              <a:t>labor</a:t>
            </a:r>
            <a:r>
              <a:rPr lang="en-GB" sz="3700" dirty="0"/>
              <a:t> productivity: does industry matter? Acad. Manage. J. 48, 135–145</a:t>
            </a:r>
          </a:p>
          <a:p>
            <a:pPr lvl="0"/>
            <a:r>
              <a:rPr lang="en-US" sz="3700" dirty="0"/>
              <a:t>Gifford, J., 2019. </a:t>
            </a:r>
            <a:r>
              <a:rPr lang="en-US" sz="3700" i="1" dirty="0"/>
              <a:t>Performance Management - An Introduction. </a:t>
            </a:r>
            <a:r>
              <a:rPr lang="en-US" sz="3700" dirty="0"/>
              <a:t>[Online] </a:t>
            </a:r>
            <a:br>
              <a:rPr lang="en-US" sz="3700" dirty="0"/>
            </a:br>
            <a:r>
              <a:rPr lang="en-US" sz="3700" dirty="0"/>
              <a:t>Available at: </a:t>
            </a:r>
            <a:r>
              <a:rPr lang="en-US" sz="3700" u="sng" dirty="0"/>
              <a:t>https://www.cipd.co.uk/knowledge/fundamentals/people/performance/factsheet</a:t>
            </a:r>
            <a:br>
              <a:rPr lang="en-US" sz="3700" dirty="0"/>
            </a:br>
            <a:r>
              <a:rPr lang="en-US" sz="3700" dirty="0"/>
              <a:t>[Accessed 13 October 2020].</a:t>
            </a:r>
            <a:endParaRPr lang="en-GB" sz="3700" dirty="0"/>
          </a:p>
          <a:p>
            <a:pPr lvl="0"/>
            <a:r>
              <a:rPr lang="en-US" sz="3700" dirty="0"/>
              <a:t>Harvard Business Review, 2020. </a:t>
            </a:r>
            <a:r>
              <a:rPr lang="en-US" sz="3700" i="1" dirty="0"/>
              <a:t>How to Work with someone who is disengaged. </a:t>
            </a:r>
            <a:r>
              <a:rPr lang="en-US" sz="3700" dirty="0"/>
              <a:t>[Online] </a:t>
            </a:r>
            <a:br>
              <a:rPr lang="en-US" sz="3700" dirty="0"/>
            </a:br>
            <a:r>
              <a:rPr lang="en-US" sz="3700" dirty="0"/>
              <a:t>Available at: </a:t>
            </a:r>
            <a:r>
              <a:rPr lang="en-US" sz="3700" u="sng" dirty="0"/>
              <a:t>https://hbr.org/2020/03/how-to-work-with-someone-whos-disengaged</a:t>
            </a:r>
            <a:br>
              <a:rPr lang="en-US" sz="3700" dirty="0"/>
            </a:br>
            <a:r>
              <a:rPr lang="en-US" sz="3700" dirty="0"/>
              <a:t>[Accessed 29 September 2020].</a:t>
            </a:r>
            <a:endParaRPr lang="en-GB" sz="3700" dirty="0"/>
          </a:p>
          <a:p>
            <a:pPr lvl="0"/>
            <a:r>
              <a:rPr lang="en-GB" sz="3700" dirty="0"/>
              <a:t>Hutchinson, S. (2013) Performance management theory and practice. London: Chartered Institute of Personnel and Development.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67947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59E98-729E-434E-9A0E-6B3160260A5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D08C0A66-AA32-4D78-84C5-8D7FC1186BDF}"/>
              </a:ext>
            </a:extLst>
          </p:cNvPr>
          <p:cNvSpPr>
            <a:spLocks noGrp="1"/>
          </p:cNvSpPr>
          <p:nvPr>
            <p:ph idx="1"/>
          </p:nvPr>
        </p:nvSpPr>
        <p:spPr/>
        <p:txBody>
          <a:bodyPr>
            <a:normAutofit/>
          </a:bodyPr>
          <a:lstStyle/>
          <a:p>
            <a:pPr lvl="0"/>
            <a:r>
              <a:rPr lang="en-US" sz="1200" dirty="0" err="1"/>
              <a:t>Juneja</a:t>
            </a:r>
            <a:r>
              <a:rPr lang="en-US" sz="1200" dirty="0"/>
              <a:t>, P., 2020. </a:t>
            </a:r>
            <a:r>
              <a:rPr lang="en-US" sz="1200" i="1" dirty="0"/>
              <a:t>Management Study Guide - How managers can handle performance. </a:t>
            </a:r>
            <a:r>
              <a:rPr lang="en-US" sz="1200" dirty="0"/>
              <a:t>[Online] </a:t>
            </a:r>
            <a:br>
              <a:rPr lang="en-US" sz="1200" dirty="0"/>
            </a:br>
            <a:r>
              <a:rPr lang="en-US" sz="1200" dirty="0"/>
              <a:t>Available at: </a:t>
            </a:r>
            <a:r>
              <a:rPr lang="en-US" sz="1200" u="sng" dirty="0"/>
              <a:t>https://www.managementstudyguide.com/absenteeism-and-its-implications-for-organizational-performance.htm</a:t>
            </a:r>
            <a:br>
              <a:rPr lang="en-US" sz="1200" dirty="0"/>
            </a:br>
            <a:r>
              <a:rPr lang="en-US" sz="1200" dirty="0"/>
              <a:t>[Accessed 20 October 2020].</a:t>
            </a:r>
            <a:endParaRPr lang="en-GB" sz="1200" dirty="0"/>
          </a:p>
          <a:p>
            <a:r>
              <a:rPr lang="en-GB" sz="1200" dirty="0"/>
              <a:t>Lloyd, C. and Payne, J. (2004) The Only Show in Town (if a pretty pathetic one at that)….Re Evaluating the High Performance Workplace as a vehicle for the UK. High Skills Project. Paper presented at the International Labour Process Conference, Amsterdam.</a:t>
            </a:r>
          </a:p>
          <a:p>
            <a:r>
              <a:rPr lang="en-US" sz="1200" dirty="0"/>
              <a:t>Royal, K., 2019. </a:t>
            </a:r>
            <a:r>
              <a:rPr lang="en-US" sz="1200" i="1" dirty="0"/>
              <a:t>What Engaged Employees Do Differently. </a:t>
            </a:r>
            <a:r>
              <a:rPr lang="en-US" sz="1200" dirty="0"/>
              <a:t>[Online] </a:t>
            </a:r>
            <a:br>
              <a:rPr lang="en-US" sz="1200" dirty="0"/>
            </a:br>
            <a:r>
              <a:rPr lang="en-US" sz="1200" dirty="0"/>
              <a:t>Available at: </a:t>
            </a:r>
            <a:r>
              <a:rPr lang="en-US" sz="1200" u="sng" dirty="0"/>
              <a:t>https://www.gallup.com/workplace/266822/engaged-employees-differently.aspx</a:t>
            </a:r>
            <a:br>
              <a:rPr lang="en-US" sz="1200" dirty="0"/>
            </a:br>
            <a:r>
              <a:rPr lang="en-US" sz="1200" dirty="0"/>
              <a:t>[Accessed 2 October 2020].</a:t>
            </a:r>
            <a:endParaRPr lang="en-GB" sz="1200"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4294680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13327</TotalTime>
  <Words>3794</Words>
  <Application>Microsoft Office PowerPoint</Application>
  <PresentationFormat>Widescreen</PresentationFormat>
  <Paragraphs>185</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Retrospect</vt:lpstr>
      <vt:lpstr>Performance Management  How Line Managers can play a role in managing and developing performance management </vt:lpstr>
      <vt:lpstr>Introduction – What is Performance Management? </vt:lpstr>
      <vt:lpstr>High Performance Working (HPW)</vt:lpstr>
      <vt:lpstr>HPW and Organisational Performance </vt:lpstr>
      <vt:lpstr>The Link Between HPW and Employee Engagement </vt:lpstr>
      <vt:lpstr>The Performance Management Cycle </vt:lpstr>
      <vt:lpstr>How can we measure Performance?</vt:lpstr>
      <vt:lpstr>Reward and Recognition through effective Performance Management </vt:lpstr>
      <vt:lpstr>Line Manager Responsibility </vt:lpstr>
      <vt:lpstr>HR and Line Managers – working together to support Performance </vt:lpstr>
      <vt:lpstr>Conclusion</vt:lpstr>
      <vt:lpstr>Any Questions? </vt:lpstr>
      <vt:lpstr>PowerPoint Presentation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Management  How Line Managers can play a role in managing and developing performance management</dc:title>
  <dc:creator>Victoria Evans</dc:creator>
  <cp:lastModifiedBy>Victoria Evans</cp:lastModifiedBy>
  <cp:revision>77</cp:revision>
  <dcterms:created xsi:type="dcterms:W3CDTF">2020-10-07T09:01:40Z</dcterms:created>
  <dcterms:modified xsi:type="dcterms:W3CDTF">2020-10-26T19:33:32Z</dcterms:modified>
</cp:coreProperties>
</file>