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70" r:id="rId9"/>
    <p:sldId id="264" r:id="rId10"/>
    <p:sldId id="265" r:id="rId11"/>
    <p:sldId id="266" r:id="rId12"/>
    <p:sldId id="268" r:id="rId13"/>
    <p:sldId id="26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2072"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printerSettings" Target="printerSettings/printerSettings1.bin"/><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Title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en-US" smtClean="0"/>
              <a:t>Click to edit Master title style</a:t>
            </a:r>
            <a:endParaRPr kumimoji="0" lang="en-US"/>
          </a:p>
        </p:txBody>
      </p:sp>
      <p:sp>
        <p:nvSpPr>
          <p:cNvPr id="9" name="Subtitle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10" name="Date Placeholder 9"/>
          <p:cNvSpPr>
            <a:spLocks noGrp="1"/>
          </p:cNvSpPr>
          <p:nvPr>
            <p:ph type="dt" sz="half" idx="10"/>
          </p:nvPr>
        </p:nvSpPr>
        <p:spPr>
          <a:xfrm>
            <a:off x="5562600" y="6509004"/>
            <a:ext cx="3002280" cy="274320"/>
          </a:xfrm>
        </p:spPr>
        <p:txBody>
          <a:bodyPr vert="horz" rtlCol="0"/>
          <a:lstStyle>
            <a:extLst/>
          </a:lstStyle>
          <a:p>
            <a:fld id="{D86CA1CD-0665-4334-9BAC-E45C120B80B7}" type="datetimeFigureOut">
              <a:rPr lang="en-US" smtClean="0"/>
              <a:t>29/11/2018</a:t>
            </a:fld>
            <a:endParaRPr lang="en-US"/>
          </a:p>
        </p:txBody>
      </p:sp>
      <p:sp>
        <p:nvSpPr>
          <p:cNvPr id="11" name="Slide Number Placeholder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B0DE8B9F-2BF9-4801-B1B3-97D3600BB657}" type="slidenum">
              <a:rPr lang="en-US" smtClean="0"/>
              <a:t>‹#›</a:t>
            </a:fld>
            <a:endParaRPr lang="en-US"/>
          </a:p>
        </p:txBody>
      </p:sp>
      <p:sp>
        <p:nvSpPr>
          <p:cNvPr id="12" name="Footer Placeholder 11"/>
          <p:cNvSpPr>
            <a:spLocks noGrp="1"/>
          </p:cNvSpPr>
          <p:nvPr>
            <p:ph type="ftr" sz="quarter" idx="12"/>
          </p:nvPr>
        </p:nvSpPr>
        <p:spPr>
          <a:xfrm>
            <a:off x="1600200" y="6509004"/>
            <a:ext cx="3907464" cy="274320"/>
          </a:xfrm>
        </p:spPr>
        <p:txBody>
          <a:bodyPr vert="horz" rtlCol="0"/>
          <a:lstStyle>
            <a:extLst/>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86CA1CD-0665-4334-9BAC-E45C120B80B7}" type="datetimeFigureOut">
              <a:rPr lang="en-US" smtClean="0"/>
              <a:t>29/11/2018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0DE8B9F-2BF9-4801-B1B3-97D3600BB657}"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8" name="Date Placeholder 7"/>
          <p:cNvSpPr>
            <a:spLocks noGrp="1"/>
          </p:cNvSpPr>
          <p:nvPr>
            <p:ph type="dt" sz="half" idx="10"/>
          </p:nvPr>
        </p:nvSpPr>
        <p:spPr>
          <a:xfrm>
            <a:off x="5562600" y="6513670"/>
            <a:ext cx="3002280" cy="274320"/>
          </a:xfrm>
        </p:spPr>
        <p:txBody>
          <a:bodyPr vert="horz" rtlCol="0"/>
          <a:lstStyle>
            <a:extLst/>
          </a:lstStyle>
          <a:p>
            <a:fld id="{D86CA1CD-0665-4334-9BAC-E45C120B80B7}" type="datetimeFigureOut">
              <a:rPr lang="en-US" smtClean="0"/>
              <a:t>29/11/2018</a:t>
            </a:fld>
            <a:endParaRPr lang="en-US"/>
          </a:p>
        </p:txBody>
      </p:sp>
      <p:sp>
        <p:nvSpPr>
          <p:cNvPr id="9" name="Slide Number Placeholder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B0DE8B9F-2BF9-4801-B1B3-97D3600BB657}" type="slidenum">
              <a:rPr lang="en-US" smtClean="0"/>
              <a:t>‹#›</a:t>
            </a:fld>
            <a:endParaRPr lang="en-US"/>
          </a:p>
        </p:txBody>
      </p:sp>
      <p:sp>
        <p:nvSpPr>
          <p:cNvPr id="10" name="Footer Placeholder 9"/>
          <p:cNvSpPr>
            <a:spLocks noGrp="1"/>
          </p:cNvSpPr>
          <p:nvPr>
            <p:ph type="ftr" sz="quarter" idx="12"/>
          </p:nvPr>
        </p:nvSpPr>
        <p:spPr>
          <a:xfrm>
            <a:off x="1600200" y="6513670"/>
            <a:ext cx="3907464" cy="274320"/>
          </a:xfrm>
        </p:spPr>
        <p:txBody>
          <a:bodyPr vert="horz" rtlCol="0"/>
          <a:lstStyle>
            <a:extLst/>
          </a:lstStyle>
          <a:p>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D86CA1CD-0665-4334-9BAC-E45C120B80B7}" type="datetimeFigureOut">
              <a:rPr lang="en-US" smtClean="0"/>
              <a:t>29/11/2018</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a:xfrm>
            <a:off x="8641080" y="6514568"/>
            <a:ext cx="464288" cy="274320"/>
          </a:xfrm>
        </p:spPr>
        <p:txBody>
          <a:bodyPr/>
          <a:lstStyle>
            <a:extLst/>
          </a:lstStyle>
          <a:p>
            <a:fld id="{B0DE8B9F-2BF9-4801-B1B3-97D3600BB657}" type="slidenum">
              <a:rPr lang="en-US" smtClean="0"/>
              <a:t>‹#›</a:t>
            </a:fld>
            <a:endParaRPr lang="en-US"/>
          </a:p>
        </p:txBody>
      </p:sp>
      <p:sp>
        <p:nvSpPr>
          <p:cNvPr id="10" name="Rectangle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11" name="Rectangle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2" name="Title 1"/>
          <p:cNvSpPr>
            <a:spLocks noGrp="1"/>
          </p:cNvSpPr>
          <p:nvPr>
            <p:ph type="title"/>
          </p:nvPr>
        </p:nvSpPr>
        <p:spPr>
          <a:xfrm>
            <a:off x="457200" y="251948"/>
            <a:ext cx="8229600"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D86CA1CD-0665-4334-9BAC-E45C120B80B7}" type="datetimeFigureOut">
              <a:rPr lang="en-US" smtClean="0"/>
              <a:t>29/11/2018</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a:xfrm>
            <a:off x="8641080" y="6514568"/>
            <a:ext cx="464288" cy="274320"/>
          </a:xfrm>
        </p:spPr>
        <p:txBody>
          <a:bodyPr/>
          <a:lstStyle>
            <a:extLst/>
          </a:lstStyle>
          <a:p>
            <a:fld id="{B0DE8B9F-2BF9-4801-B1B3-97D3600BB657}"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53218"/>
            <a:ext cx="8229600" cy="114300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D86CA1CD-0665-4334-9BAC-E45C120B80B7}" type="datetimeFigureOut">
              <a:rPr lang="en-US" smtClean="0"/>
              <a:t>29/11/2018</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0DE8B9F-2BF9-4801-B1B3-97D3600BB657}" type="slidenum">
              <a:rPr lang="en-US" smtClean="0"/>
              <a:t>‹#›</a:t>
            </a:fld>
            <a:endParaRPr lang="en-US"/>
          </a:p>
        </p:txBody>
      </p:sp>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D86CA1CD-0665-4334-9BAC-E45C120B80B7}" type="datetimeFigureOut">
              <a:rPr lang="en-US" smtClean="0"/>
              <a:t>29/11/2018</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0DE8B9F-2BF9-4801-B1B3-97D3600BB657}"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963136" y="304800"/>
            <a:ext cx="3931920" cy="762000"/>
          </a:xfrm>
        </p:spPr>
        <p:txBody>
          <a:bodyPr anchor="b"/>
          <a:lstStyle>
            <a:lvl1pPr marL="0" algn="r">
              <a:buNone/>
              <a:defRPr sz="2000" b="1"/>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9" name="Date Placeholder 8"/>
          <p:cNvSpPr>
            <a:spLocks noGrp="1"/>
          </p:cNvSpPr>
          <p:nvPr>
            <p:ph type="dt" sz="half" idx="10"/>
          </p:nvPr>
        </p:nvSpPr>
        <p:spPr>
          <a:xfrm>
            <a:off x="5562600" y="6513670"/>
            <a:ext cx="3002280" cy="274320"/>
          </a:xfrm>
        </p:spPr>
        <p:txBody>
          <a:bodyPr vert="horz" rtlCol="0"/>
          <a:lstStyle>
            <a:extLst/>
          </a:lstStyle>
          <a:p>
            <a:fld id="{D86CA1CD-0665-4334-9BAC-E45C120B80B7}" type="datetimeFigureOut">
              <a:rPr lang="en-US" smtClean="0"/>
              <a:t>29/11/2018</a:t>
            </a:fld>
            <a:endParaRPr lang="en-US"/>
          </a:p>
        </p:txBody>
      </p:sp>
      <p:sp>
        <p:nvSpPr>
          <p:cNvPr id="10" name="Slide Number Placeholder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B0DE8B9F-2BF9-4801-B1B3-97D3600BB657}" type="slidenum">
              <a:rPr lang="en-US" smtClean="0"/>
              <a:t>‹#›</a:t>
            </a:fld>
            <a:endParaRPr lang="en-US"/>
          </a:p>
        </p:txBody>
      </p:sp>
      <p:sp>
        <p:nvSpPr>
          <p:cNvPr id="11" name="Footer Placeholder 10"/>
          <p:cNvSpPr>
            <a:spLocks noGrp="1"/>
          </p:cNvSpPr>
          <p:nvPr>
            <p:ph type="ftr" sz="quarter" idx="12"/>
          </p:nvPr>
        </p:nvSpPr>
        <p:spPr>
          <a:xfrm>
            <a:off x="1600200" y="6513670"/>
            <a:ext cx="3907464" cy="274320"/>
          </a:xfrm>
        </p:spPr>
        <p:txBody>
          <a:bodyPr vert="horz" rtlCol="0"/>
          <a:lstStyle>
            <a:extLst/>
          </a:lstStyle>
          <a:p>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0443" y="4724400"/>
            <a:ext cx="5486400" cy="664536"/>
          </a:xfrm>
        </p:spPr>
        <p:txBody>
          <a:bodyPr anchor="b"/>
          <a:lstStyle>
            <a:lvl1pPr marL="0" algn="r">
              <a:buNone/>
              <a:defRPr sz="2000" b="1"/>
            </a:lvl1pPr>
            <a:extLst/>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13" name="Picture Placeholder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5562600" y="6509004"/>
            <a:ext cx="3002280" cy="274320"/>
          </a:xfrm>
        </p:spPr>
        <p:txBody>
          <a:bodyPr vert="horz" rtlCol="0"/>
          <a:lstStyle>
            <a:extLst/>
          </a:lstStyle>
          <a:p>
            <a:fld id="{D86CA1CD-0665-4334-9BAC-E45C120B80B7}" type="datetimeFigureOut">
              <a:rPr lang="en-US" smtClean="0"/>
              <a:t>29/11/2018</a:t>
            </a:fld>
            <a:endParaRPr lang="en-US"/>
          </a:p>
        </p:txBody>
      </p:sp>
      <p:sp>
        <p:nvSpPr>
          <p:cNvPr id="9" name="Slide Number Placeholder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B0DE8B9F-2BF9-4801-B1B3-97D3600BB657}" type="slidenum">
              <a:rPr lang="en-US" smtClean="0"/>
              <a:t>‹#›</a:t>
            </a:fld>
            <a:endParaRPr lang="en-US"/>
          </a:p>
        </p:txBody>
      </p:sp>
      <p:sp>
        <p:nvSpPr>
          <p:cNvPr id="10" name="Footer Placeholder 9"/>
          <p:cNvSpPr>
            <a:spLocks noGrp="1"/>
          </p:cNvSpPr>
          <p:nvPr>
            <p:ph type="ftr" sz="quarter" idx="12"/>
          </p:nvPr>
        </p:nvSpPr>
        <p:spPr>
          <a:xfrm>
            <a:off x="1600200" y="6509004"/>
            <a:ext cx="3907464" cy="274320"/>
          </a:xfrm>
        </p:spPr>
        <p:txBody>
          <a:bodyPr vert="horz" rtlCol="0"/>
          <a:lstStyle>
            <a:extLst/>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86CA1CD-0665-4334-9BAC-E45C120B80B7}" type="datetimeFigureOut">
              <a:rPr lang="en-US" smtClean="0"/>
              <a:t>29/11/2018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0DE8B9F-2BF9-4801-B1B3-97D3600BB657}"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lgn="l">
              <a:defRPr/>
            </a:lvl1pPr>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86CA1CD-0665-4334-9BAC-E45C120B80B7}" type="datetimeFigureOut">
              <a:rPr lang="en-US" smtClean="0"/>
              <a:t>29/11/2018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0DE8B9F-2BF9-4801-B1B3-97D3600BB657}"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Footer Placeholder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en-US"/>
          </a:p>
        </p:txBody>
      </p:sp>
      <p:sp>
        <p:nvSpPr>
          <p:cNvPr id="14" name="Date Placeholder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D86CA1CD-0665-4334-9BAC-E45C120B80B7}" type="datetimeFigureOut">
              <a:rPr lang="en-US" smtClean="0"/>
              <a:t>29/11/2018</a:t>
            </a:fld>
            <a:endParaRPr lang="en-US"/>
          </a:p>
        </p:txBody>
      </p:sp>
      <p:sp>
        <p:nvSpPr>
          <p:cNvPr id="23" name="Slide Number Placeholder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B0DE8B9F-2BF9-4801-B1B3-97D3600BB657}" type="slidenum">
              <a:rPr lang="en-US" smtClean="0"/>
              <a:t>‹#›</a:t>
            </a:fld>
            <a:endParaRPr lang="en-US"/>
          </a:p>
        </p:txBody>
      </p:sp>
      <p:sp>
        <p:nvSpPr>
          <p:cNvPr id="22" name="Title Placeholder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09600" y="838200"/>
            <a:ext cx="7772400" cy="1470025"/>
          </a:xfrm>
        </p:spPr>
        <p:txBody>
          <a:bodyPr>
            <a:normAutofit fontScale="90000"/>
          </a:bodyPr>
          <a:lstStyle/>
          <a:p>
            <a:pPr eaLnBrk="1" hangingPunct="1">
              <a:defRPr/>
            </a:pPr>
            <a:r>
              <a:rPr lang="en-GB" sz="4800" dirty="0" smtClean="0">
                <a:solidFill>
                  <a:srgbClr val="00FF00"/>
                </a:solidFill>
                <a:ea typeface="ＭＳ Ｐゴシック" charset="-128"/>
              </a:rPr>
              <a:t>Revising your Literature Review</a:t>
            </a:r>
          </a:p>
        </p:txBody>
      </p:sp>
      <p:sp>
        <p:nvSpPr>
          <p:cNvPr id="2051" name="Rectangle 3"/>
          <p:cNvSpPr>
            <a:spLocks noGrp="1" noChangeArrowheads="1"/>
          </p:cNvSpPr>
          <p:nvPr>
            <p:ph type="subTitle" idx="1"/>
          </p:nvPr>
        </p:nvSpPr>
        <p:spPr>
          <a:xfrm>
            <a:off x="1403350" y="3429000"/>
            <a:ext cx="6400800" cy="1752600"/>
          </a:xfrm>
        </p:spPr>
        <p:txBody>
          <a:bodyPr>
            <a:normAutofit/>
          </a:bodyPr>
          <a:lstStyle/>
          <a:p>
            <a:pPr eaLnBrk="1" hangingPunct="1">
              <a:defRPr/>
            </a:pPr>
            <a:r>
              <a:rPr lang="en-GB" dirty="0" smtClean="0">
                <a:solidFill>
                  <a:srgbClr val="FFFF66"/>
                </a:solidFill>
                <a:ea typeface="ＭＳ Ｐゴシック" charset="-128"/>
              </a:rPr>
              <a:t>SHSS6070: </a:t>
            </a:r>
            <a:r>
              <a:rPr lang="en-GB" dirty="0" smtClean="0">
                <a:solidFill>
                  <a:srgbClr val="FFFF66"/>
                </a:solidFill>
                <a:ea typeface="ＭＳ Ｐゴシック" charset="-128"/>
              </a:rPr>
              <a:t>Independent Study</a:t>
            </a:r>
            <a:endParaRPr lang="en-GB" dirty="0" smtClean="0">
              <a:solidFill>
                <a:srgbClr val="FFFF66"/>
              </a:solidFill>
              <a:ea typeface="ＭＳ Ｐゴシック" charset="-128"/>
            </a:endParaRPr>
          </a:p>
          <a:p>
            <a:pPr eaLnBrk="1" hangingPunct="1">
              <a:defRPr/>
            </a:pPr>
            <a:r>
              <a:rPr lang="en-GB" dirty="0" smtClean="0">
                <a:ea typeface="ＭＳ Ｐゴシック" charset="-128"/>
              </a:rPr>
              <a:t>Alison </a:t>
            </a:r>
            <a:r>
              <a:rPr lang="en-GB" dirty="0" err="1" smtClean="0">
                <a:ea typeface="ＭＳ Ｐゴシック" charset="-128"/>
              </a:rPr>
              <a:t>Connaughton</a:t>
            </a:r>
            <a:endParaRPr lang="en-GB" dirty="0" smtClean="0">
              <a:ea typeface="ＭＳ Ｐゴシック" charset="-128"/>
            </a:endParaRPr>
          </a:p>
          <a:p>
            <a:pPr eaLnBrk="1" hangingPunct="1">
              <a:defRPr/>
            </a:pPr>
            <a:r>
              <a:rPr lang="en-GB" sz="2400" dirty="0" smtClean="0">
                <a:ea typeface="ＭＳ Ｐゴシック" charset="-128"/>
              </a:rPr>
              <a:t>30</a:t>
            </a:r>
            <a:r>
              <a:rPr lang="en-GB" sz="2400" baseline="30000" dirty="0" smtClean="0">
                <a:ea typeface="ＭＳ Ｐゴシック" charset="-128"/>
              </a:rPr>
              <a:t>th</a:t>
            </a:r>
            <a:r>
              <a:rPr lang="en-GB" sz="2400" dirty="0" smtClean="0">
                <a:ea typeface="ＭＳ Ｐゴシック" charset="-128"/>
              </a:rPr>
              <a:t> </a:t>
            </a:r>
            <a:r>
              <a:rPr lang="en-GB" sz="2400" dirty="0" smtClean="0">
                <a:ea typeface="ＭＳ Ｐゴシック" charset="-128"/>
              </a:rPr>
              <a:t>of November, </a:t>
            </a:r>
            <a:r>
              <a:rPr lang="en-GB" sz="2400" dirty="0" smtClean="0">
                <a:ea typeface="ＭＳ Ｐゴシック" charset="-128"/>
              </a:rPr>
              <a:t>2018</a:t>
            </a:r>
            <a:endParaRPr lang="en-GB" sz="2400" dirty="0" smtClean="0">
              <a:ea typeface="ＭＳ Ｐゴシック" charset="-128"/>
            </a:endParaRPr>
          </a:p>
        </p:txBody>
      </p:sp>
    </p:spTree>
    <p:extLst>
      <p:ext uri="{BB962C8B-B14F-4D97-AF65-F5344CB8AC3E}">
        <p14:creationId xmlns:p14="http://schemas.microsoft.com/office/powerpoint/2010/main" val="1161517693"/>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hangingPunct="1">
              <a:defRPr/>
            </a:pPr>
            <a:r>
              <a:rPr lang="en-GB" dirty="0" smtClean="0">
                <a:ea typeface="+mj-ea"/>
              </a:rPr>
              <a:t>1</a:t>
            </a:r>
            <a:r>
              <a:rPr lang="en-GB" baseline="30000" dirty="0" smtClean="0">
                <a:ea typeface="+mj-ea"/>
              </a:rPr>
              <a:t>st</a:t>
            </a:r>
            <a:r>
              <a:rPr lang="en-GB" dirty="0" smtClean="0">
                <a:ea typeface="+mj-ea"/>
              </a:rPr>
              <a:t> class dissertation</a:t>
            </a:r>
            <a:endParaRPr lang="en-US" dirty="0" smtClean="0">
              <a:ea typeface="+mj-ea"/>
            </a:endParaRPr>
          </a:p>
        </p:txBody>
      </p:sp>
      <p:sp>
        <p:nvSpPr>
          <p:cNvPr id="4099" name="Content Placeholder 2"/>
          <p:cNvSpPr>
            <a:spLocks noGrp="1"/>
          </p:cNvSpPr>
          <p:nvPr>
            <p:ph idx="1"/>
          </p:nvPr>
        </p:nvSpPr>
        <p:spPr>
          <a:xfrm>
            <a:off x="457200" y="1752600"/>
            <a:ext cx="8229600" cy="4738687"/>
          </a:xfrm>
        </p:spPr>
        <p:txBody>
          <a:bodyPr/>
          <a:lstStyle/>
          <a:p>
            <a:pPr eaLnBrk="1" hangingPunct="1"/>
            <a:r>
              <a:rPr lang="en-GB" sz="2000" dirty="0" smtClean="0"/>
              <a:t>All literature reviewed is relevant to the research problem, and is critically and systematically analysed. Shows clear ability to analyse and synthesise different theoretical, conceptual and applied perspectives.</a:t>
            </a:r>
            <a:endParaRPr lang="en-US" sz="2000" dirty="0" smtClean="0"/>
          </a:p>
          <a:p>
            <a:pPr eaLnBrk="1" hangingPunct="1"/>
            <a:r>
              <a:rPr lang="en-GB" sz="2000" dirty="0" smtClean="0">
                <a:solidFill>
                  <a:srgbClr val="FFFF00"/>
                </a:solidFill>
              </a:rPr>
              <a:t>Clear and concise analysis and interpretation of the data, making links to the existing body of knowledge. Evidence of originality in this analysis and interpretation, with innovative thinking and depth of understanding.</a:t>
            </a:r>
            <a:endParaRPr lang="en-US" sz="2000" dirty="0" smtClean="0">
              <a:solidFill>
                <a:srgbClr val="FFFF00"/>
              </a:solidFill>
            </a:endParaRPr>
          </a:p>
          <a:p>
            <a:pPr eaLnBrk="1" hangingPunct="1"/>
            <a:r>
              <a:rPr lang="en-GB" sz="2000" dirty="0" smtClean="0"/>
              <a:t>Clear, logical and coherent organisation.</a:t>
            </a:r>
            <a:endParaRPr lang="en-US" sz="2000" dirty="0" smtClean="0"/>
          </a:p>
          <a:p>
            <a:pPr eaLnBrk="1" hangingPunct="1"/>
            <a:r>
              <a:rPr lang="en-GB" sz="2000" dirty="0" smtClean="0"/>
              <a:t>Connects the literature and argument over the entire study in a coherent fashion.  Clearly identifies directions for future research. Potential for publication.</a:t>
            </a:r>
            <a:endParaRPr lang="en-US" sz="2000" dirty="0" smtClean="0"/>
          </a:p>
          <a:p>
            <a:pPr eaLnBrk="1" hangingPunct="1"/>
            <a:endParaRPr lang="en-US" dirty="0" smtClean="0"/>
          </a:p>
        </p:txBody>
      </p:sp>
    </p:spTree>
    <p:extLst>
      <p:ext uri="{BB962C8B-B14F-4D97-AF65-F5344CB8AC3E}">
        <p14:creationId xmlns:p14="http://schemas.microsoft.com/office/powerpoint/2010/main" val="789740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3536"/>
            <a:ext cx="8229600" cy="1346664"/>
          </a:xfrm>
        </p:spPr>
        <p:txBody>
          <a:bodyPr>
            <a:normAutofit fontScale="90000"/>
          </a:bodyPr>
          <a:lstStyle/>
          <a:p>
            <a:pPr algn="l" eaLnBrk="1" hangingPunct="1">
              <a:defRPr/>
            </a:pPr>
            <a:r>
              <a:rPr lang="en-GB" dirty="0" smtClean="0">
                <a:ea typeface="+mj-ea"/>
              </a:rPr>
              <a:t>Common problems with literature reviews</a:t>
            </a:r>
            <a:endParaRPr lang="en-US" dirty="0" smtClean="0">
              <a:ea typeface="+mj-ea"/>
            </a:endParaRPr>
          </a:p>
        </p:txBody>
      </p:sp>
      <p:sp>
        <p:nvSpPr>
          <p:cNvPr id="5123" name="Content Placeholder 2"/>
          <p:cNvSpPr>
            <a:spLocks noGrp="1"/>
          </p:cNvSpPr>
          <p:nvPr>
            <p:ph idx="1"/>
          </p:nvPr>
        </p:nvSpPr>
        <p:spPr/>
        <p:txBody>
          <a:bodyPr/>
          <a:lstStyle/>
          <a:p>
            <a:pPr eaLnBrk="1" hangingPunct="1"/>
            <a:r>
              <a:rPr lang="en-GB" sz="2000" dirty="0" smtClean="0"/>
              <a:t>Irrelevant information</a:t>
            </a:r>
          </a:p>
          <a:p>
            <a:pPr eaLnBrk="1" hangingPunct="1"/>
            <a:r>
              <a:rPr lang="en-GB" sz="2000" dirty="0" smtClean="0"/>
              <a:t>Does not address the specific research question – talks around the area</a:t>
            </a:r>
          </a:p>
          <a:p>
            <a:pPr eaLnBrk="1" hangingPunct="1"/>
            <a:r>
              <a:rPr lang="en-GB" sz="2000" dirty="0" smtClean="0"/>
              <a:t>Too few or too many words – be honest with yourself</a:t>
            </a:r>
          </a:p>
          <a:p>
            <a:pPr eaLnBrk="1" hangingPunct="1"/>
            <a:r>
              <a:rPr lang="en-GB" sz="2000" dirty="0" smtClean="0"/>
              <a:t>Repetition due to poor structure</a:t>
            </a:r>
          </a:p>
          <a:p>
            <a:pPr eaLnBrk="1" hangingPunct="1"/>
            <a:r>
              <a:rPr lang="en-GB" sz="2000" dirty="0" smtClean="0"/>
              <a:t>Linking of sections</a:t>
            </a:r>
          </a:p>
          <a:p>
            <a:pPr eaLnBrk="1" hangingPunct="1"/>
            <a:r>
              <a:rPr lang="en-GB" sz="2000" dirty="0" smtClean="0"/>
              <a:t>No introduction to what is to be discussed</a:t>
            </a:r>
          </a:p>
          <a:p>
            <a:pPr eaLnBrk="1" hangingPunct="1"/>
            <a:r>
              <a:rPr lang="en-GB" sz="2000" dirty="0" smtClean="0"/>
              <a:t>Poor referencing &amp; incorrect referencing (not using primary sources)</a:t>
            </a:r>
          </a:p>
          <a:p>
            <a:pPr eaLnBrk="1" hangingPunct="1"/>
            <a:r>
              <a:rPr lang="en-GB" sz="2000" dirty="0" smtClean="0"/>
              <a:t>Poor quality of resources</a:t>
            </a:r>
          </a:p>
          <a:p>
            <a:pPr eaLnBrk="1" hangingPunct="1"/>
            <a:r>
              <a:rPr lang="en-GB" sz="2000" dirty="0" smtClean="0"/>
              <a:t>Failing to use figures and tables</a:t>
            </a:r>
          </a:p>
          <a:p>
            <a:pPr eaLnBrk="1" hangingPunct="1"/>
            <a:r>
              <a:rPr lang="en-GB" sz="2000" dirty="0" smtClean="0"/>
              <a:t>Too many / too little paragraphs</a:t>
            </a:r>
          </a:p>
          <a:p>
            <a:pPr eaLnBrk="1" hangingPunct="1"/>
            <a:r>
              <a:rPr lang="en-GB" sz="2000" dirty="0" smtClean="0"/>
              <a:t>Description rather than analysis of research</a:t>
            </a:r>
          </a:p>
          <a:p>
            <a:pPr eaLnBrk="1" hangingPunct="1"/>
            <a:endParaRPr lang="en-US" dirty="0" smtClean="0"/>
          </a:p>
        </p:txBody>
      </p:sp>
    </p:spTree>
    <p:extLst>
      <p:ext uri="{BB962C8B-B14F-4D97-AF65-F5344CB8AC3E}">
        <p14:creationId xmlns:p14="http://schemas.microsoft.com/office/powerpoint/2010/main" val="73018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143000"/>
          </a:xfrm>
        </p:spPr>
        <p:txBody>
          <a:bodyPr>
            <a:normAutofit fontScale="90000"/>
          </a:bodyPr>
          <a:lstStyle/>
          <a:p>
            <a:pPr algn="l" eaLnBrk="1" hangingPunct="1">
              <a:defRPr/>
            </a:pPr>
            <a:r>
              <a:rPr lang="en-GB" dirty="0" smtClean="0">
                <a:ea typeface="ＭＳ Ｐゴシック" charset="-128"/>
              </a:rPr>
              <a:t>Make sure the following are adhered to…</a:t>
            </a:r>
            <a:endParaRPr lang="en-US" dirty="0" smtClean="0">
              <a:ea typeface="ＭＳ Ｐゴシック" charset="-128"/>
            </a:endParaRPr>
          </a:p>
        </p:txBody>
      </p:sp>
      <p:sp>
        <p:nvSpPr>
          <p:cNvPr id="6147" name="Content Placeholder 2"/>
          <p:cNvSpPr>
            <a:spLocks noGrp="1"/>
          </p:cNvSpPr>
          <p:nvPr>
            <p:ph idx="1"/>
          </p:nvPr>
        </p:nvSpPr>
        <p:spPr/>
        <p:txBody>
          <a:bodyPr/>
          <a:lstStyle/>
          <a:p>
            <a:pPr eaLnBrk="1" hangingPunct="1"/>
            <a:r>
              <a:rPr lang="en-GB" dirty="0" smtClean="0"/>
              <a:t>All literature reviewed is relevant to the research problem</a:t>
            </a:r>
          </a:p>
          <a:p>
            <a:pPr eaLnBrk="1" hangingPunct="1"/>
            <a:r>
              <a:rPr lang="en-GB" dirty="0" smtClean="0"/>
              <a:t>Tempting to include all that you have found!</a:t>
            </a:r>
          </a:p>
          <a:p>
            <a:pPr eaLnBrk="1" hangingPunct="1"/>
            <a:r>
              <a:rPr lang="en-GB" dirty="0" smtClean="0"/>
              <a:t>Is it relevant?.... Really?</a:t>
            </a:r>
          </a:p>
          <a:p>
            <a:pPr eaLnBrk="1" hangingPunct="1"/>
            <a:endParaRPr lang="en-US" dirty="0" smtClean="0"/>
          </a:p>
          <a:p>
            <a:pPr eaLnBrk="1" hangingPunct="1"/>
            <a:endParaRPr lang="en-US" dirty="0" smtClean="0"/>
          </a:p>
        </p:txBody>
      </p:sp>
    </p:spTree>
    <p:extLst>
      <p:ext uri="{BB962C8B-B14F-4D97-AF65-F5344CB8AC3E}">
        <p14:creationId xmlns:p14="http://schemas.microsoft.com/office/powerpoint/2010/main" val="1514467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914400"/>
            <a:ext cx="8229600" cy="1143000"/>
          </a:xfrm>
        </p:spPr>
        <p:txBody>
          <a:bodyPr>
            <a:normAutofit fontScale="90000"/>
          </a:bodyPr>
          <a:lstStyle/>
          <a:p>
            <a:pPr algn="ctr" eaLnBrk="1" hangingPunct="1">
              <a:defRPr/>
            </a:pPr>
            <a:r>
              <a:rPr lang="en-GB" dirty="0" smtClean="0">
                <a:solidFill>
                  <a:schemeClr val="tx1"/>
                </a:solidFill>
                <a:ea typeface="ＭＳ Ｐゴシック" charset="-128"/>
              </a:rPr>
              <a:t/>
            </a:r>
            <a:br>
              <a:rPr lang="en-GB" dirty="0" smtClean="0">
                <a:solidFill>
                  <a:schemeClr val="tx1"/>
                </a:solidFill>
                <a:ea typeface="ＭＳ Ｐゴシック" charset="-128"/>
              </a:rPr>
            </a:br>
            <a:r>
              <a:rPr lang="en-GB" dirty="0">
                <a:solidFill>
                  <a:schemeClr val="tx1"/>
                </a:solidFill>
                <a:ea typeface="ＭＳ Ｐゴシック" charset="-128"/>
              </a:rPr>
              <a:t/>
            </a:r>
            <a:br>
              <a:rPr lang="en-GB" dirty="0">
                <a:solidFill>
                  <a:schemeClr val="tx1"/>
                </a:solidFill>
                <a:ea typeface="ＭＳ Ｐゴシック" charset="-128"/>
              </a:rPr>
            </a:br>
            <a:r>
              <a:rPr lang="en-GB" dirty="0" smtClean="0">
                <a:solidFill>
                  <a:srgbClr val="92D050"/>
                </a:solidFill>
                <a:ea typeface="ＭＳ Ｐゴシック" charset="-128"/>
              </a:rPr>
              <a:t>Literature reviewed is critically and systematically analysed.</a:t>
            </a:r>
            <a:r>
              <a:rPr lang="en-US" dirty="0" smtClean="0">
                <a:ea typeface="ＭＳ Ｐゴシック" charset="-128"/>
              </a:rPr>
              <a:t/>
            </a:r>
            <a:br>
              <a:rPr lang="en-US" dirty="0" smtClean="0">
                <a:ea typeface="ＭＳ Ｐゴシック" charset="-128"/>
              </a:rPr>
            </a:br>
            <a:endParaRPr lang="en-US" dirty="0" smtClean="0">
              <a:ea typeface="ＭＳ Ｐゴシック" charset="-128"/>
            </a:endParaRPr>
          </a:p>
        </p:txBody>
      </p:sp>
      <p:sp>
        <p:nvSpPr>
          <p:cNvPr id="7171" name="Content Placeholder 2"/>
          <p:cNvSpPr>
            <a:spLocks noGrp="1"/>
          </p:cNvSpPr>
          <p:nvPr>
            <p:ph idx="1"/>
          </p:nvPr>
        </p:nvSpPr>
        <p:spPr/>
        <p:txBody>
          <a:bodyPr/>
          <a:lstStyle/>
          <a:p>
            <a:pPr eaLnBrk="1" hangingPunct="1"/>
            <a:r>
              <a:rPr lang="en-GB" dirty="0" smtClean="0"/>
              <a:t>Critically – positive and negative aspects about the research findings </a:t>
            </a:r>
          </a:p>
          <a:p>
            <a:pPr marL="0" indent="0" eaLnBrk="1" hangingPunct="1">
              <a:buNone/>
            </a:pPr>
            <a:r>
              <a:rPr lang="en-GB" dirty="0"/>
              <a:t>	</a:t>
            </a:r>
            <a:r>
              <a:rPr lang="en-GB" dirty="0" smtClean="0"/>
              <a:t>…..and the methodologies employed.</a:t>
            </a:r>
          </a:p>
          <a:p>
            <a:pPr eaLnBrk="1" hangingPunct="1"/>
            <a:r>
              <a:rPr lang="en-GB" dirty="0" smtClean="0"/>
              <a:t>Are you supporting a theory that has been discredited / modified and updated?</a:t>
            </a:r>
          </a:p>
          <a:p>
            <a:pPr eaLnBrk="1" hangingPunct="1"/>
            <a:r>
              <a:rPr lang="en-GB" dirty="0" smtClean="0"/>
              <a:t>Systematically – logical progression of theories / research – chronological. </a:t>
            </a:r>
            <a:endParaRPr lang="en-US" dirty="0" smtClean="0"/>
          </a:p>
        </p:txBody>
      </p:sp>
    </p:spTree>
    <p:extLst>
      <p:ext uri="{BB962C8B-B14F-4D97-AF65-F5344CB8AC3E}">
        <p14:creationId xmlns:p14="http://schemas.microsoft.com/office/powerpoint/2010/main" val="40040771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571500"/>
            <a:ext cx="8229600" cy="1143000"/>
          </a:xfrm>
        </p:spPr>
        <p:txBody>
          <a:bodyPr>
            <a:normAutofit fontScale="90000"/>
          </a:bodyPr>
          <a:lstStyle/>
          <a:p>
            <a:pPr eaLnBrk="1" hangingPunct="1">
              <a:defRPr/>
            </a:pPr>
            <a:r>
              <a:rPr lang="en-GB" sz="2800" dirty="0" smtClean="0">
                <a:solidFill>
                  <a:schemeClr val="tx1"/>
                </a:solidFill>
                <a:ea typeface="+mj-ea"/>
              </a:rPr>
              <a:t>Shows clear ability to analyse and synthesise different theoretical, conceptual and applied perspectives.</a:t>
            </a:r>
            <a:r>
              <a:rPr lang="en-GB" dirty="0" smtClean="0">
                <a:solidFill>
                  <a:schemeClr val="tx1"/>
                </a:solidFill>
                <a:ea typeface="+mj-ea"/>
              </a:rPr>
              <a:t/>
            </a:r>
            <a:br>
              <a:rPr lang="en-GB" dirty="0" smtClean="0">
                <a:solidFill>
                  <a:schemeClr val="tx1"/>
                </a:solidFill>
                <a:ea typeface="+mj-ea"/>
              </a:rPr>
            </a:br>
            <a:endParaRPr lang="en-US" dirty="0" smtClean="0">
              <a:ea typeface="+mj-ea"/>
            </a:endParaRPr>
          </a:p>
        </p:txBody>
      </p:sp>
      <p:sp>
        <p:nvSpPr>
          <p:cNvPr id="8195" name="Content Placeholder 2"/>
          <p:cNvSpPr>
            <a:spLocks noGrp="1"/>
          </p:cNvSpPr>
          <p:nvPr>
            <p:ph idx="1"/>
          </p:nvPr>
        </p:nvSpPr>
        <p:spPr/>
        <p:txBody>
          <a:bodyPr/>
          <a:lstStyle/>
          <a:p>
            <a:pPr eaLnBrk="1" hangingPunct="1"/>
            <a:endParaRPr lang="en-GB" smtClean="0"/>
          </a:p>
          <a:p>
            <a:pPr eaLnBrk="1" hangingPunct="1"/>
            <a:r>
              <a:rPr lang="en-GB" smtClean="0"/>
              <a:t>Analysis of research and theories – demonstrates breadth and depth of reading.</a:t>
            </a:r>
          </a:p>
          <a:p>
            <a:pPr eaLnBrk="1" hangingPunct="1"/>
            <a:r>
              <a:rPr lang="en-GB" smtClean="0"/>
              <a:t>Description only demonstrates a basic understanding. </a:t>
            </a:r>
            <a:endParaRPr lang="en-US" smtClean="0"/>
          </a:p>
          <a:p>
            <a:pPr eaLnBrk="1" hangingPunct="1"/>
            <a:endParaRPr lang="en-US" smtClean="0"/>
          </a:p>
        </p:txBody>
      </p:sp>
    </p:spTree>
    <p:extLst>
      <p:ext uri="{BB962C8B-B14F-4D97-AF65-F5344CB8AC3E}">
        <p14:creationId xmlns:p14="http://schemas.microsoft.com/office/powerpoint/2010/main" val="2077098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ea typeface="+mj-ea"/>
              </a:rPr>
              <a:t>Links to Discussion Section:</a:t>
            </a:r>
            <a:endParaRPr lang="en-US" dirty="0" smtClean="0">
              <a:ea typeface="+mj-ea"/>
            </a:endParaRPr>
          </a:p>
        </p:txBody>
      </p:sp>
      <p:sp>
        <p:nvSpPr>
          <p:cNvPr id="9219" name="Content Placeholder 2"/>
          <p:cNvSpPr>
            <a:spLocks noGrp="1"/>
          </p:cNvSpPr>
          <p:nvPr>
            <p:ph idx="1"/>
          </p:nvPr>
        </p:nvSpPr>
        <p:spPr/>
        <p:txBody>
          <a:bodyPr>
            <a:normAutofit lnSpcReduction="10000"/>
          </a:bodyPr>
          <a:lstStyle/>
          <a:p>
            <a:pPr eaLnBrk="1" hangingPunct="1"/>
            <a:r>
              <a:rPr lang="en-GB" sz="2800" dirty="0" smtClean="0"/>
              <a:t>Do you have sufficient information / research to refer to?</a:t>
            </a:r>
          </a:p>
          <a:p>
            <a:pPr eaLnBrk="1" hangingPunct="1"/>
            <a:r>
              <a:rPr lang="en-GB" sz="2800" dirty="0" smtClean="0"/>
              <a:t>Have your results shown up any new avenues of research that you have omitted and now need to go back and include? – this </a:t>
            </a:r>
            <a:r>
              <a:rPr lang="en-GB" sz="2800" dirty="0" smtClean="0"/>
              <a:t>shouldn</a:t>
            </a:r>
            <a:r>
              <a:rPr lang="en-GB" sz="2800" dirty="0" smtClean="0"/>
              <a:t>’</a:t>
            </a:r>
            <a:r>
              <a:rPr lang="en-GB" altLang="ja-JP" sz="2800" dirty="0" smtClean="0"/>
              <a:t>t </a:t>
            </a:r>
            <a:r>
              <a:rPr lang="en-GB" altLang="ja-JP" sz="2800" dirty="0" smtClean="0"/>
              <a:t>happen in theory but…</a:t>
            </a:r>
          </a:p>
          <a:p>
            <a:pPr marL="0" indent="0" eaLnBrk="1" hangingPunct="1">
              <a:buNone/>
            </a:pPr>
            <a:r>
              <a:rPr lang="en-GB" altLang="ja-JP" sz="2800" dirty="0" smtClean="0"/>
              <a:t>	Don’t be afraid to do this at a later date…</a:t>
            </a:r>
          </a:p>
          <a:p>
            <a:pPr eaLnBrk="1" hangingPunct="1"/>
            <a:r>
              <a:rPr lang="en-GB" sz="2800" dirty="0" smtClean="0"/>
              <a:t>Clear and concise analysis and interpretation of the data, making links to the existing body of knowledge. </a:t>
            </a:r>
            <a:r>
              <a:rPr lang="en-US" dirty="0" smtClean="0"/>
              <a:t/>
            </a:r>
            <a:br>
              <a:rPr lang="en-US" dirty="0" smtClean="0"/>
            </a:br>
            <a:endParaRPr lang="en-US" dirty="0" smtClean="0"/>
          </a:p>
          <a:p>
            <a:pPr eaLnBrk="1" hangingPunct="1"/>
            <a:endParaRPr lang="en-US" dirty="0" smtClean="0"/>
          </a:p>
        </p:txBody>
      </p:sp>
    </p:spTree>
    <p:extLst>
      <p:ext uri="{BB962C8B-B14F-4D97-AF65-F5344CB8AC3E}">
        <p14:creationId xmlns:p14="http://schemas.microsoft.com/office/powerpoint/2010/main" val="1317126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Task:</a:t>
            </a:r>
            <a:endParaRPr lang="en-US" dirty="0"/>
          </a:p>
        </p:txBody>
      </p:sp>
      <p:sp>
        <p:nvSpPr>
          <p:cNvPr id="3" name="Content Placeholder 2"/>
          <p:cNvSpPr>
            <a:spLocks noGrp="1"/>
          </p:cNvSpPr>
          <p:nvPr>
            <p:ph idx="1"/>
          </p:nvPr>
        </p:nvSpPr>
        <p:spPr>
          <a:xfrm>
            <a:off x="457200" y="1447800"/>
            <a:ext cx="8229600" cy="5181600"/>
          </a:xfrm>
        </p:spPr>
        <p:txBody>
          <a:bodyPr>
            <a:normAutofit fontScale="85000" lnSpcReduction="20000"/>
          </a:bodyPr>
          <a:lstStyle/>
          <a:p>
            <a:r>
              <a:rPr lang="en-GB" dirty="0" smtClean="0"/>
              <a:t>Evaluate your current progress with your literature </a:t>
            </a:r>
            <a:r>
              <a:rPr lang="en-GB" dirty="0" smtClean="0"/>
              <a:t>review / plan</a:t>
            </a:r>
            <a:r>
              <a:rPr lang="en-US" dirty="0" smtClean="0"/>
              <a:t>.</a:t>
            </a:r>
            <a:endParaRPr lang="en-US" dirty="0" smtClean="0"/>
          </a:p>
          <a:p>
            <a:r>
              <a:rPr lang="en-GB" dirty="0" smtClean="0"/>
              <a:t>Where have you reached?</a:t>
            </a:r>
          </a:p>
          <a:p>
            <a:r>
              <a:rPr lang="en-GB" dirty="0" smtClean="0"/>
              <a:t>Quantity and quality of resources?</a:t>
            </a:r>
          </a:p>
          <a:p>
            <a:r>
              <a:rPr lang="en-GB" dirty="0" smtClean="0"/>
              <a:t>Structure?</a:t>
            </a:r>
          </a:p>
          <a:p>
            <a:endParaRPr lang="en-US" dirty="0" smtClean="0"/>
          </a:p>
          <a:p>
            <a:r>
              <a:rPr lang="en-GB" dirty="0" smtClean="0"/>
              <a:t>Goal setting…</a:t>
            </a:r>
          </a:p>
          <a:p>
            <a:r>
              <a:rPr lang="en-GB" dirty="0" smtClean="0"/>
              <a:t>What is your plan to get this completed by the end of December / early January?</a:t>
            </a:r>
          </a:p>
          <a:p>
            <a:endParaRPr lang="en-GB" dirty="0" smtClean="0"/>
          </a:p>
          <a:p>
            <a:r>
              <a:rPr lang="en-GB" dirty="0" smtClean="0"/>
              <a:t>What does this mean realistically?</a:t>
            </a:r>
          </a:p>
          <a:p>
            <a:r>
              <a:rPr lang="en-GB" dirty="0" smtClean="0"/>
              <a:t>What are you going to do over the next two weeks?</a:t>
            </a:r>
          </a:p>
          <a:p>
            <a:r>
              <a:rPr lang="en-GB" dirty="0" smtClean="0"/>
              <a:t>What do you need to ask your supervisor prior to the Christmas break?</a:t>
            </a:r>
          </a:p>
          <a:p>
            <a:endParaRPr lang="en-GB" dirty="0" smtClean="0"/>
          </a:p>
        </p:txBody>
      </p:sp>
    </p:spTree>
    <p:extLst>
      <p:ext uri="{BB962C8B-B14F-4D97-AF65-F5344CB8AC3E}">
        <p14:creationId xmlns:p14="http://schemas.microsoft.com/office/powerpoint/2010/main" val="1375949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algn="l" eaLnBrk="1" hangingPunct="1">
              <a:defRPr/>
            </a:pPr>
            <a:r>
              <a:rPr lang="en-GB" dirty="0" smtClean="0">
                <a:solidFill>
                  <a:srgbClr val="00FF00"/>
                </a:solidFill>
                <a:ea typeface="ＭＳ Ｐゴシック" charset="-128"/>
              </a:rPr>
              <a:t>Review of literature</a:t>
            </a:r>
          </a:p>
        </p:txBody>
      </p:sp>
      <p:sp>
        <p:nvSpPr>
          <p:cNvPr id="24579" name="Rectangle 3"/>
          <p:cNvSpPr>
            <a:spLocks noGrp="1" noChangeArrowheads="1"/>
          </p:cNvSpPr>
          <p:nvPr>
            <p:ph idx="1"/>
          </p:nvPr>
        </p:nvSpPr>
        <p:spPr/>
        <p:txBody>
          <a:bodyPr/>
          <a:lstStyle/>
          <a:p>
            <a:pPr algn="ctr" eaLnBrk="1" hangingPunct="1">
              <a:buFontTx/>
              <a:buNone/>
            </a:pPr>
            <a:r>
              <a:rPr lang="en-GB" sz="4400" b="1" dirty="0" smtClean="0">
                <a:solidFill>
                  <a:srgbClr val="FFFF66"/>
                </a:solidFill>
              </a:rPr>
              <a:t>General </a:t>
            </a:r>
            <a:r>
              <a:rPr lang="en-GB" sz="2800" b="1" dirty="0" smtClean="0">
                <a:solidFill>
                  <a:srgbClr val="FFFF66"/>
                </a:solidFill>
              </a:rPr>
              <a:t>(intro to area of study)</a:t>
            </a:r>
          </a:p>
          <a:p>
            <a:pPr eaLnBrk="1" hangingPunct="1"/>
            <a:endParaRPr lang="en-GB" b="1" dirty="0" smtClean="0"/>
          </a:p>
          <a:p>
            <a:pPr eaLnBrk="1" hangingPunct="1"/>
            <a:endParaRPr lang="en-GB" dirty="0" smtClean="0"/>
          </a:p>
          <a:p>
            <a:pPr eaLnBrk="1" hangingPunct="1"/>
            <a:endParaRPr lang="en-GB" dirty="0" smtClean="0"/>
          </a:p>
          <a:p>
            <a:pPr eaLnBrk="1" hangingPunct="1"/>
            <a:endParaRPr lang="en-GB" dirty="0" smtClean="0"/>
          </a:p>
          <a:p>
            <a:pPr eaLnBrk="1" hangingPunct="1"/>
            <a:endParaRPr lang="en-GB" dirty="0" smtClean="0"/>
          </a:p>
          <a:p>
            <a:pPr algn="ctr" eaLnBrk="1" hangingPunct="1">
              <a:buFontTx/>
              <a:buNone/>
            </a:pPr>
            <a:endParaRPr lang="en-GB" dirty="0" smtClean="0">
              <a:solidFill>
                <a:srgbClr val="FF66CC"/>
              </a:solidFill>
            </a:endParaRPr>
          </a:p>
          <a:p>
            <a:pPr algn="ctr" eaLnBrk="1" hangingPunct="1">
              <a:buFontTx/>
              <a:buNone/>
            </a:pPr>
            <a:r>
              <a:rPr lang="en-GB" dirty="0" smtClean="0">
                <a:solidFill>
                  <a:srgbClr val="FF66CC"/>
                </a:solidFill>
              </a:rPr>
              <a:t>Specific </a:t>
            </a:r>
            <a:r>
              <a:rPr lang="en-GB" sz="2800" dirty="0" smtClean="0">
                <a:solidFill>
                  <a:srgbClr val="FF66CC"/>
                </a:solidFill>
              </a:rPr>
              <a:t>(most relevant studies)</a:t>
            </a:r>
          </a:p>
          <a:p>
            <a:pPr eaLnBrk="1" hangingPunct="1"/>
            <a:endParaRPr lang="en-GB" dirty="0" smtClean="0"/>
          </a:p>
        </p:txBody>
      </p:sp>
      <p:sp>
        <p:nvSpPr>
          <p:cNvPr id="24580" name="Line 4"/>
          <p:cNvSpPr>
            <a:spLocks noChangeShapeType="1"/>
          </p:cNvSpPr>
          <p:nvPr/>
        </p:nvSpPr>
        <p:spPr bwMode="auto">
          <a:xfrm>
            <a:off x="4572000" y="2286000"/>
            <a:ext cx="0" cy="2736850"/>
          </a:xfrm>
          <a:prstGeom prst="line">
            <a:avLst/>
          </a:prstGeom>
          <a:noFill/>
          <a:ln w="79375">
            <a:solidFill>
              <a:schemeClr val="tx1"/>
            </a:solidFill>
            <a:round/>
            <a:headEnd/>
            <a:tailEnd type="stealth" w="lg" len="lg"/>
          </a:ln>
          <a:extLst>
            <a:ext uri="{909E8E84-426E-40dd-AFC4-6F175D3DCCD1}">
              <a14:hiddenFill xmlns:a14="http://schemas.microsoft.com/office/drawing/2010/main">
                <a:noFill/>
              </a14:hiddenFill>
            </a:ext>
          </a:extLst>
        </p:spPr>
        <p:txBody>
          <a:bodyPr/>
          <a:lstStyle/>
          <a:p>
            <a:endParaRPr lang="en-US"/>
          </a:p>
        </p:txBody>
      </p:sp>
    </p:spTree>
    <p:extLst>
      <p:ext uri="{BB962C8B-B14F-4D97-AF65-F5344CB8AC3E}">
        <p14:creationId xmlns:p14="http://schemas.microsoft.com/office/powerpoint/2010/main" val="297126110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8" presetClass="entr" presetSubtype="12" fill="hold"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Effect transition="in" filter="strips(downLeft)">
                                      <p:cBhvr>
                                        <p:cTn id="7" dur="500"/>
                                        <p:tgtEl>
                                          <p:spTgt spid="24579">
                                            <p:txEl>
                                              <p:pRg st="0" end="0"/>
                                            </p:txEl>
                                          </p:spTgt>
                                        </p:tgtEl>
                                      </p:cBhvr>
                                    </p:animEffect>
                                  </p:childTnLst>
                                </p:cTn>
                              </p:par>
                            </p:childTnLst>
                          </p:cTn>
                        </p:par>
                        <p:par>
                          <p:cTn id="8" fill="hold" nodeType="afterGroup">
                            <p:stCondLst>
                              <p:cond delay="500"/>
                            </p:stCondLst>
                            <p:childTnLst>
                              <p:par>
                                <p:cTn id="9" presetID="34" presetClass="entr" presetSubtype="0" fill="hold" grpId="0" nodeType="afterEffect">
                                  <p:stCondLst>
                                    <p:cond delay="0"/>
                                  </p:stCondLst>
                                  <p:childTnLst>
                                    <p:set>
                                      <p:cBhvr>
                                        <p:cTn id="10" dur="1" fill="hold">
                                          <p:stCondLst>
                                            <p:cond delay="0"/>
                                          </p:stCondLst>
                                        </p:cTn>
                                        <p:tgtEl>
                                          <p:spTgt spid="24580"/>
                                        </p:tgtEl>
                                        <p:attrNameLst>
                                          <p:attrName>style.visibility</p:attrName>
                                        </p:attrNameLst>
                                      </p:cBhvr>
                                      <p:to>
                                        <p:strVal val="visible"/>
                                      </p:to>
                                    </p:set>
                                    <p:anim from="(-#ppt_w/2)" to="(#ppt_x)" calcmode="lin" valueType="num">
                                      <p:cBhvr>
                                        <p:cTn id="11" dur="1200" fill="hold">
                                          <p:stCondLst>
                                            <p:cond delay="0"/>
                                          </p:stCondLst>
                                        </p:cTn>
                                        <p:tgtEl>
                                          <p:spTgt spid="24580"/>
                                        </p:tgtEl>
                                        <p:attrNameLst>
                                          <p:attrName>ppt_x</p:attrName>
                                        </p:attrNameLst>
                                      </p:cBhvr>
                                    </p:anim>
                                    <p:anim from="0" to="-1.0" calcmode="lin" valueType="num">
                                      <p:cBhvr>
                                        <p:cTn id="12" dur="400" decel="50000" autoRev="1" fill="hold">
                                          <p:stCondLst>
                                            <p:cond delay="1200"/>
                                          </p:stCondLst>
                                        </p:cTn>
                                        <p:tgtEl>
                                          <p:spTgt spid="24580"/>
                                        </p:tgtEl>
                                        <p:attrNameLst>
                                          <p:attrName>xshear</p:attrName>
                                        </p:attrNameLst>
                                      </p:cBhvr>
                                    </p:anim>
                                    <p:animScale>
                                      <p:cBhvr>
                                        <p:cTn id="13" dur="400" decel="100000" autoRev="1" fill="hold">
                                          <p:stCondLst>
                                            <p:cond delay="1200"/>
                                          </p:stCondLst>
                                        </p:cTn>
                                        <p:tgtEl>
                                          <p:spTgt spid="24580"/>
                                        </p:tgtEl>
                                      </p:cBhvr>
                                      <p:from x="100000" y="100000"/>
                                      <p:to x="80000" y="100000"/>
                                    </p:animScale>
                                    <p:anim by="(#ppt_h/3+#ppt_w*0.1)" calcmode="lin" valueType="num">
                                      <p:cBhvr additive="sum">
                                        <p:cTn id="14" dur="400" decel="100000" autoRev="1" fill="hold">
                                          <p:stCondLst>
                                            <p:cond delay="1200"/>
                                          </p:stCondLst>
                                        </p:cTn>
                                        <p:tgtEl>
                                          <p:spTgt spid="24580"/>
                                        </p:tgtEl>
                                        <p:attrNameLst>
                                          <p:attrName>ppt_x</p:attrName>
                                        </p:attrNameLst>
                                      </p:cBhvr>
                                    </p:anim>
                                  </p:childTnLst>
                                </p:cTn>
                              </p:par>
                            </p:childTnLst>
                          </p:cTn>
                        </p:par>
                        <p:par>
                          <p:cTn id="15" fill="hold" nodeType="afterGroup">
                            <p:stCondLst>
                              <p:cond delay="2500"/>
                            </p:stCondLst>
                            <p:childTnLst>
                              <p:par>
                                <p:cTn id="16" presetID="6" presetClass="entr" presetSubtype="16" fill="hold" nodeType="afterEffect">
                                  <p:stCondLst>
                                    <p:cond delay="0"/>
                                  </p:stCondLst>
                                  <p:childTnLst>
                                    <p:set>
                                      <p:cBhvr>
                                        <p:cTn id="17" dur="1" fill="hold">
                                          <p:stCondLst>
                                            <p:cond delay="0"/>
                                          </p:stCondLst>
                                        </p:cTn>
                                        <p:tgtEl>
                                          <p:spTgt spid="24579">
                                            <p:txEl>
                                              <p:pRg st="7" end="7"/>
                                            </p:txEl>
                                          </p:spTgt>
                                        </p:tgtEl>
                                        <p:attrNameLst>
                                          <p:attrName>style.visibility</p:attrName>
                                        </p:attrNameLst>
                                      </p:cBhvr>
                                      <p:to>
                                        <p:strVal val="visible"/>
                                      </p:to>
                                    </p:set>
                                    <p:animEffect transition="in" filter="circle(in)">
                                      <p:cBhvr>
                                        <p:cTn id="18" dur="1000"/>
                                        <p:tgtEl>
                                          <p:spTgt spid="2457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0" grpId="0" animBg="1"/>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algn="ctr" eaLnBrk="1" hangingPunct="1">
              <a:defRPr/>
            </a:pPr>
            <a:r>
              <a:rPr lang="en-GB" dirty="0" smtClean="0">
                <a:solidFill>
                  <a:srgbClr val="00FF00"/>
                </a:solidFill>
                <a:ea typeface="ＭＳ Ｐゴシック" charset="-128"/>
              </a:rPr>
              <a:t>Referencing</a:t>
            </a:r>
          </a:p>
        </p:txBody>
      </p:sp>
      <p:sp>
        <p:nvSpPr>
          <p:cNvPr id="8195" name="Rectangle 3"/>
          <p:cNvSpPr>
            <a:spLocks noGrp="1" noChangeArrowheads="1"/>
          </p:cNvSpPr>
          <p:nvPr>
            <p:ph idx="1"/>
          </p:nvPr>
        </p:nvSpPr>
        <p:spPr>
          <a:xfrm>
            <a:off x="457200" y="1357313"/>
            <a:ext cx="8229600" cy="4738687"/>
          </a:xfrm>
        </p:spPr>
        <p:txBody>
          <a:bodyPr/>
          <a:lstStyle/>
          <a:p>
            <a:pPr eaLnBrk="1" hangingPunct="1">
              <a:lnSpc>
                <a:spcPct val="90000"/>
              </a:lnSpc>
            </a:pPr>
            <a:r>
              <a:rPr lang="en-US" sz="2800" dirty="0" smtClean="0"/>
              <a:t>Make sure that your referencing is excellent…</a:t>
            </a:r>
          </a:p>
          <a:p>
            <a:pPr eaLnBrk="1" hangingPunct="1">
              <a:lnSpc>
                <a:spcPct val="90000"/>
              </a:lnSpc>
            </a:pPr>
            <a:r>
              <a:rPr lang="en-GB" sz="2800" dirty="0" smtClean="0"/>
              <a:t>Cite Them </a:t>
            </a:r>
            <a:r>
              <a:rPr lang="en-GB" sz="2800" dirty="0" smtClean="0"/>
              <a:t>Right / UWTSD referencing guide</a:t>
            </a:r>
            <a:endParaRPr lang="en-GB" sz="2800" dirty="0" smtClean="0"/>
          </a:p>
          <a:p>
            <a:pPr eaLnBrk="1" hangingPunct="1">
              <a:lnSpc>
                <a:spcPct val="90000"/>
              </a:lnSpc>
            </a:pPr>
            <a:r>
              <a:rPr lang="en-GB" sz="2800" dirty="0" smtClean="0"/>
              <a:t>Original authors of theories and definitions – </a:t>
            </a:r>
            <a:r>
              <a:rPr lang="en-GB" sz="2800" dirty="0" smtClean="0"/>
              <a:t>don</a:t>
            </a:r>
            <a:r>
              <a:rPr lang="en-GB" sz="2800" dirty="0" smtClean="0"/>
              <a:t>’</a:t>
            </a:r>
            <a:r>
              <a:rPr lang="en-GB" altLang="ja-JP" sz="2800" dirty="0" smtClean="0"/>
              <a:t>t </a:t>
            </a:r>
            <a:r>
              <a:rPr lang="en-GB" altLang="ja-JP" sz="2800" dirty="0" smtClean="0"/>
              <a:t>get confused by secondary references.</a:t>
            </a:r>
          </a:p>
          <a:p>
            <a:pPr eaLnBrk="1" hangingPunct="1">
              <a:lnSpc>
                <a:spcPct val="90000"/>
              </a:lnSpc>
            </a:pPr>
            <a:endParaRPr lang="en-GB" altLang="ja-JP" sz="2800" dirty="0" smtClean="0"/>
          </a:p>
          <a:p>
            <a:pPr eaLnBrk="1" hangingPunct="1">
              <a:lnSpc>
                <a:spcPct val="90000"/>
              </a:lnSpc>
            </a:pPr>
            <a:r>
              <a:rPr lang="en-GB" sz="2800" dirty="0" smtClean="0"/>
              <a:t>Check: Can you use a better quality resource?</a:t>
            </a:r>
          </a:p>
          <a:p>
            <a:pPr eaLnBrk="1" hangingPunct="1">
              <a:lnSpc>
                <a:spcPct val="90000"/>
              </a:lnSpc>
            </a:pPr>
            <a:r>
              <a:rPr lang="en-GB" sz="2800" dirty="0" smtClean="0"/>
              <a:t>Have you got any poor quality resources which are affecting the credibility of your argument?</a:t>
            </a:r>
          </a:p>
          <a:p>
            <a:pPr marL="0" indent="0" eaLnBrk="1" hangingPunct="1">
              <a:lnSpc>
                <a:spcPct val="90000"/>
              </a:lnSpc>
              <a:buNone/>
            </a:pPr>
            <a:endParaRPr lang="en-US" sz="2800" dirty="0" smtClean="0"/>
          </a:p>
          <a:p>
            <a:pPr eaLnBrk="1" hangingPunct="1">
              <a:lnSpc>
                <a:spcPct val="90000"/>
              </a:lnSpc>
            </a:pPr>
            <a:r>
              <a:rPr lang="en-US" sz="2800" i="1" dirty="0" smtClean="0"/>
              <a:t>Avoid common referencing errors as this will detract from the quality of your work.</a:t>
            </a:r>
          </a:p>
          <a:p>
            <a:pPr eaLnBrk="1" hangingPunct="1">
              <a:lnSpc>
                <a:spcPct val="90000"/>
              </a:lnSpc>
            </a:pPr>
            <a:endParaRPr lang="en-US" dirty="0" smtClean="0"/>
          </a:p>
        </p:txBody>
      </p:sp>
    </p:spTree>
    <p:extLst>
      <p:ext uri="{BB962C8B-B14F-4D97-AF65-F5344CB8AC3E}">
        <p14:creationId xmlns:p14="http://schemas.microsoft.com/office/powerpoint/2010/main" val="1979434937"/>
      </p:ext>
    </p:extLst>
  </p:cSld>
  <p:clrMapOvr>
    <a:masterClrMapping/>
  </p:clrMapOvr>
  <p:transition xmlns:p14="http://schemas.microsoft.com/office/powerpoint/2010/main">
    <p:fade/>
  </p:transitio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8194"/>
                                        </p:tgtEl>
                                        <p:attrNameLst>
                                          <p:attrName>style.visibility</p:attrName>
                                        </p:attrNameLst>
                                      </p:cBhvr>
                                      <p:to>
                                        <p:strVal val="visible"/>
                                      </p:to>
                                    </p:set>
                                    <p:anim calcmode="lin" valueType="num">
                                      <p:cBhvr>
                                        <p:cTn id="7" dur="1000" fill="hold"/>
                                        <p:tgtEl>
                                          <p:spTgt spid="8194"/>
                                        </p:tgtEl>
                                        <p:attrNameLst>
                                          <p:attrName>ppt_x</p:attrName>
                                        </p:attrNameLst>
                                      </p:cBhvr>
                                      <p:tavLst>
                                        <p:tav tm="0">
                                          <p:val>
                                            <p:strVal val="#ppt_x-.2"/>
                                          </p:val>
                                        </p:tav>
                                        <p:tav tm="100000">
                                          <p:val>
                                            <p:strVal val="#ppt_x"/>
                                          </p:val>
                                        </p:tav>
                                      </p:tavLst>
                                    </p:anim>
                                    <p:anim calcmode="lin" valueType="num">
                                      <p:cBhvr>
                                        <p:cTn id="8" dur="1000" fill="hold"/>
                                        <p:tgtEl>
                                          <p:spTgt spid="8194"/>
                                        </p:tgtEl>
                                        <p:attrNameLst>
                                          <p:attrName>ppt_y</p:attrName>
                                        </p:attrNameLst>
                                      </p:cBhvr>
                                      <p:tavLst>
                                        <p:tav tm="0">
                                          <p:val>
                                            <p:strVal val="#ppt_y"/>
                                          </p:val>
                                        </p:tav>
                                        <p:tav tm="100000">
                                          <p:val>
                                            <p:strVal val="#ppt_y"/>
                                          </p:val>
                                        </p:tav>
                                      </p:tavLst>
                                    </p:anim>
                                    <p:animEffect transition="in" filter="wipe(right)" prLst="gradientSize: 0.1">
                                      <p:cBhvr>
                                        <p:cTn id="9" dur="1000"/>
                                        <p:tgtEl>
                                          <p:spTgt spid="8194"/>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8195">
                                            <p:txEl>
                                              <p:pRg st="0" end="0"/>
                                            </p:txEl>
                                          </p:spTgt>
                                        </p:tgtEl>
                                        <p:attrNameLst>
                                          <p:attrName>style.visibility</p:attrName>
                                        </p:attrNameLst>
                                      </p:cBhvr>
                                      <p:to>
                                        <p:strVal val="visible"/>
                                      </p:to>
                                    </p:set>
                                    <p:animEffect transition="in" filter="fade">
                                      <p:cBhvr>
                                        <p:cTn id="14" dur="500"/>
                                        <p:tgtEl>
                                          <p:spTgt spid="8195">
                                            <p:txEl>
                                              <p:pRg st="0" end="0"/>
                                            </p:txEl>
                                          </p:spTgt>
                                        </p:tgtEl>
                                      </p:cBhvr>
                                    </p:animEffect>
                                    <p:anim calcmode="lin" valueType="num">
                                      <p:cBhvr>
                                        <p:cTn id="15"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8195">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8195">
                                            <p:txEl>
                                              <p:pRg st="1" end="1"/>
                                            </p:txEl>
                                          </p:spTgt>
                                        </p:tgtEl>
                                        <p:attrNameLst>
                                          <p:attrName>style.visibility</p:attrName>
                                        </p:attrNameLst>
                                      </p:cBhvr>
                                      <p:to>
                                        <p:strVal val="visible"/>
                                      </p:to>
                                    </p:set>
                                    <p:animEffect transition="in" filter="fade">
                                      <p:cBhvr>
                                        <p:cTn id="21" dur="500"/>
                                        <p:tgtEl>
                                          <p:spTgt spid="8195">
                                            <p:txEl>
                                              <p:pRg st="1" end="1"/>
                                            </p:txEl>
                                          </p:spTgt>
                                        </p:tgtEl>
                                      </p:cBhvr>
                                    </p:animEffect>
                                    <p:anim calcmode="lin" valueType="num">
                                      <p:cBhvr>
                                        <p:cTn id="22"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8195">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8195">
                                            <p:txEl>
                                              <p:pRg st="2" end="2"/>
                                            </p:txEl>
                                          </p:spTgt>
                                        </p:tgtEl>
                                        <p:attrNameLst>
                                          <p:attrName>style.visibility</p:attrName>
                                        </p:attrNameLst>
                                      </p:cBhvr>
                                      <p:to>
                                        <p:strVal val="visible"/>
                                      </p:to>
                                    </p:set>
                                    <p:animEffect transition="in" filter="fade">
                                      <p:cBhvr>
                                        <p:cTn id="28" dur="500"/>
                                        <p:tgtEl>
                                          <p:spTgt spid="8195">
                                            <p:txEl>
                                              <p:pRg st="2" end="2"/>
                                            </p:txEl>
                                          </p:spTgt>
                                        </p:tgtEl>
                                      </p:cBhvr>
                                    </p:animEffect>
                                    <p:anim calcmode="lin" valueType="num">
                                      <p:cBhvr>
                                        <p:cTn id="29"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8195">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8195">
                                            <p:txEl>
                                              <p:pRg st="4" end="4"/>
                                            </p:txEl>
                                          </p:spTgt>
                                        </p:tgtEl>
                                        <p:attrNameLst>
                                          <p:attrName>style.visibility</p:attrName>
                                        </p:attrNameLst>
                                      </p:cBhvr>
                                      <p:to>
                                        <p:strVal val="visible"/>
                                      </p:to>
                                    </p:set>
                                    <p:animEffect transition="in" filter="fade">
                                      <p:cBhvr>
                                        <p:cTn id="35" dur="500"/>
                                        <p:tgtEl>
                                          <p:spTgt spid="8195">
                                            <p:txEl>
                                              <p:pRg st="4" end="4"/>
                                            </p:txEl>
                                          </p:spTgt>
                                        </p:tgtEl>
                                      </p:cBhvr>
                                    </p:animEffect>
                                    <p:anim calcmode="lin" valueType="num">
                                      <p:cBhvr>
                                        <p:cTn id="36" dur="500" fill="hold"/>
                                        <p:tgtEl>
                                          <p:spTgt spid="8195">
                                            <p:txEl>
                                              <p:pRg st="4" end="4"/>
                                            </p:txEl>
                                          </p:spTgt>
                                        </p:tgtEl>
                                        <p:attrNameLst>
                                          <p:attrName>ppt_x</p:attrName>
                                        </p:attrNameLst>
                                      </p:cBhvr>
                                      <p:tavLst>
                                        <p:tav tm="0">
                                          <p:val>
                                            <p:strVal val="#ppt_x"/>
                                          </p:val>
                                        </p:tav>
                                        <p:tav tm="100000">
                                          <p:val>
                                            <p:strVal val="#ppt_x"/>
                                          </p:val>
                                        </p:tav>
                                      </p:tavLst>
                                    </p:anim>
                                    <p:anim calcmode="lin" valueType="num">
                                      <p:cBhvr>
                                        <p:cTn id="37" dur="500" fill="hold"/>
                                        <p:tgtEl>
                                          <p:spTgt spid="8195">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grpId="0" nodeType="clickEffect">
                                  <p:stCondLst>
                                    <p:cond delay="0"/>
                                  </p:stCondLst>
                                  <p:childTnLst>
                                    <p:set>
                                      <p:cBhvr>
                                        <p:cTn id="41" dur="1" fill="hold">
                                          <p:stCondLst>
                                            <p:cond delay="0"/>
                                          </p:stCondLst>
                                        </p:cTn>
                                        <p:tgtEl>
                                          <p:spTgt spid="8195">
                                            <p:txEl>
                                              <p:pRg st="5" end="5"/>
                                            </p:txEl>
                                          </p:spTgt>
                                        </p:tgtEl>
                                        <p:attrNameLst>
                                          <p:attrName>style.visibility</p:attrName>
                                        </p:attrNameLst>
                                      </p:cBhvr>
                                      <p:to>
                                        <p:strVal val="visible"/>
                                      </p:to>
                                    </p:set>
                                    <p:animEffect transition="in" filter="fade">
                                      <p:cBhvr>
                                        <p:cTn id="42" dur="500"/>
                                        <p:tgtEl>
                                          <p:spTgt spid="8195">
                                            <p:txEl>
                                              <p:pRg st="5" end="5"/>
                                            </p:txEl>
                                          </p:spTgt>
                                        </p:tgtEl>
                                      </p:cBhvr>
                                    </p:animEffect>
                                    <p:anim calcmode="lin" valueType="num">
                                      <p:cBhvr>
                                        <p:cTn id="43" dur="500" fill="hold"/>
                                        <p:tgtEl>
                                          <p:spTgt spid="8195">
                                            <p:txEl>
                                              <p:pRg st="5" end="5"/>
                                            </p:txEl>
                                          </p:spTgt>
                                        </p:tgtEl>
                                        <p:attrNameLst>
                                          <p:attrName>ppt_x</p:attrName>
                                        </p:attrNameLst>
                                      </p:cBhvr>
                                      <p:tavLst>
                                        <p:tav tm="0">
                                          <p:val>
                                            <p:strVal val="#ppt_x"/>
                                          </p:val>
                                        </p:tav>
                                        <p:tav tm="100000">
                                          <p:val>
                                            <p:strVal val="#ppt_x"/>
                                          </p:val>
                                        </p:tav>
                                      </p:tavLst>
                                    </p:anim>
                                    <p:anim calcmode="lin" valueType="num">
                                      <p:cBhvr>
                                        <p:cTn id="44" dur="500" fill="hold"/>
                                        <p:tgtEl>
                                          <p:spTgt spid="8195">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grpId="0" nodeType="clickEffect">
                                  <p:stCondLst>
                                    <p:cond delay="0"/>
                                  </p:stCondLst>
                                  <p:childTnLst>
                                    <p:set>
                                      <p:cBhvr>
                                        <p:cTn id="48" dur="1" fill="hold">
                                          <p:stCondLst>
                                            <p:cond delay="0"/>
                                          </p:stCondLst>
                                        </p:cTn>
                                        <p:tgtEl>
                                          <p:spTgt spid="8195">
                                            <p:txEl>
                                              <p:pRg st="7" end="7"/>
                                            </p:txEl>
                                          </p:spTgt>
                                        </p:tgtEl>
                                        <p:attrNameLst>
                                          <p:attrName>style.visibility</p:attrName>
                                        </p:attrNameLst>
                                      </p:cBhvr>
                                      <p:to>
                                        <p:strVal val="visible"/>
                                      </p:to>
                                    </p:set>
                                    <p:animEffect transition="in" filter="fade">
                                      <p:cBhvr>
                                        <p:cTn id="49" dur="500"/>
                                        <p:tgtEl>
                                          <p:spTgt spid="8195">
                                            <p:txEl>
                                              <p:pRg st="7" end="7"/>
                                            </p:txEl>
                                          </p:spTgt>
                                        </p:tgtEl>
                                      </p:cBhvr>
                                    </p:animEffect>
                                    <p:anim calcmode="lin" valueType="num">
                                      <p:cBhvr>
                                        <p:cTn id="50" dur="500" fill="hold"/>
                                        <p:tgtEl>
                                          <p:spTgt spid="8195">
                                            <p:txEl>
                                              <p:pRg st="7" end="7"/>
                                            </p:txEl>
                                          </p:spTgt>
                                        </p:tgtEl>
                                        <p:attrNameLst>
                                          <p:attrName>ppt_x</p:attrName>
                                        </p:attrNameLst>
                                      </p:cBhvr>
                                      <p:tavLst>
                                        <p:tav tm="0">
                                          <p:val>
                                            <p:strVal val="#ppt_x"/>
                                          </p:val>
                                        </p:tav>
                                        <p:tav tm="100000">
                                          <p:val>
                                            <p:strVal val="#ppt_x"/>
                                          </p:val>
                                        </p:tav>
                                      </p:tavLst>
                                    </p:anim>
                                    <p:anim calcmode="lin" valueType="num">
                                      <p:cBhvr>
                                        <p:cTn id="51" dur="500" fill="hold"/>
                                        <p:tgtEl>
                                          <p:spTgt spid="8195">
                                            <p:txEl>
                                              <p:pRg st="7" end="7"/>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28600"/>
            <a:ext cx="8229600" cy="896938"/>
          </a:xfrm>
        </p:spPr>
        <p:txBody>
          <a:bodyPr/>
          <a:lstStyle/>
          <a:p>
            <a:pPr algn="ctr" eaLnBrk="1" hangingPunct="1">
              <a:defRPr/>
            </a:pPr>
            <a:r>
              <a:rPr lang="en-GB" sz="3200" dirty="0" smtClean="0">
                <a:solidFill>
                  <a:srgbClr val="00FF00"/>
                </a:solidFill>
                <a:ea typeface="ＭＳ Ｐゴシック" charset="-128"/>
              </a:rPr>
              <a:t>Check that you are at this stage…</a:t>
            </a:r>
          </a:p>
        </p:txBody>
      </p:sp>
      <p:sp>
        <p:nvSpPr>
          <p:cNvPr id="10243" name="Rectangle 3"/>
          <p:cNvSpPr>
            <a:spLocks noGrp="1" noChangeArrowheads="1"/>
          </p:cNvSpPr>
          <p:nvPr>
            <p:ph idx="1"/>
          </p:nvPr>
        </p:nvSpPr>
        <p:spPr>
          <a:xfrm>
            <a:off x="457200" y="1676400"/>
            <a:ext cx="8229600" cy="4419600"/>
          </a:xfrm>
        </p:spPr>
        <p:txBody>
          <a:bodyPr/>
          <a:lstStyle/>
          <a:p>
            <a:pPr eaLnBrk="1" hangingPunct="1">
              <a:lnSpc>
                <a:spcPct val="90000"/>
              </a:lnSpc>
              <a:buFontTx/>
              <a:buNone/>
            </a:pPr>
            <a:r>
              <a:rPr lang="en-US" sz="2800" dirty="0" smtClean="0">
                <a:solidFill>
                  <a:srgbClr val="FFFF66"/>
                </a:solidFill>
              </a:rPr>
              <a:t>When you have finished your literature review:</a:t>
            </a:r>
          </a:p>
          <a:p>
            <a:pPr eaLnBrk="1" hangingPunct="1">
              <a:lnSpc>
                <a:spcPct val="90000"/>
              </a:lnSpc>
            </a:pPr>
            <a:r>
              <a:rPr lang="en-US" sz="2800" dirty="0" smtClean="0"/>
              <a:t>You should be an authority on your area of study!</a:t>
            </a:r>
          </a:p>
          <a:p>
            <a:pPr eaLnBrk="1" hangingPunct="1">
              <a:lnSpc>
                <a:spcPct val="90000"/>
              </a:lnSpc>
            </a:pPr>
            <a:r>
              <a:rPr lang="en-US" sz="2800" dirty="0" smtClean="0"/>
              <a:t>You should know what the most recent research published in your area of study is…</a:t>
            </a:r>
          </a:p>
          <a:p>
            <a:pPr eaLnBrk="1" hangingPunct="1">
              <a:lnSpc>
                <a:spcPct val="90000"/>
              </a:lnSpc>
            </a:pPr>
            <a:r>
              <a:rPr lang="en-GB" sz="2800" dirty="0" smtClean="0"/>
              <a:t>You should be very aware of </a:t>
            </a:r>
          </a:p>
          <a:p>
            <a:pPr lvl="1">
              <a:lnSpc>
                <a:spcPct val="90000"/>
              </a:lnSpc>
            </a:pPr>
            <a:r>
              <a:rPr lang="en-GB" sz="2200" dirty="0" smtClean="0"/>
              <a:t>gaps in the research, </a:t>
            </a:r>
          </a:p>
          <a:p>
            <a:pPr lvl="1">
              <a:lnSpc>
                <a:spcPct val="90000"/>
              </a:lnSpc>
            </a:pPr>
            <a:r>
              <a:rPr lang="en-GB" sz="2200" dirty="0" smtClean="0"/>
              <a:t>practical implications,</a:t>
            </a:r>
          </a:p>
          <a:p>
            <a:pPr lvl="1">
              <a:lnSpc>
                <a:spcPct val="90000"/>
              </a:lnSpc>
            </a:pPr>
            <a:r>
              <a:rPr lang="en-GB" sz="2200" dirty="0" smtClean="0"/>
              <a:t>ideas for future research based on what has been published.</a:t>
            </a:r>
          </a:p>
          <a:p>
            <a:pPr eaLnBrk="1" hangingPunct="1">
              <a:lnSpc>
                <a:spcPct val="90000"/>
              </a:lnSpc>
              <a:buFontTx/>
              <a:buNone/>
            </a:pPr>
            <a:endParaRPr lang="en-GB" sz="2400" dirty="0" smtClean="0"/>
          </a:p>
        </p:txBody>
      </p:sp>
    </p:spTree>
    <p:extLst>
      <p:ext uri="{BB962C8B-B14F-4D97-AF65-F5344CB8AC3E}">
        <p14:creationId xmlns:p14="http://schemas.microsoft.com/office/powerpoint/2010/main" val="2259755742"/>
      </p:ext>
    </p:extLst>
  </p:cSld>
  <p:clrMapOvr>
    <a:masterClrMapping/>
  </p:clrMapOvr>
  <p:transition xmlns:p14="http://schemas.microsoft.com/office/powerpoint/2010/main">
    <p:fade/>
  </p:transitio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10242"/>
                                        </p:tgtEl>
                                        <p:attrNameLst>
                                          <p:attrName>style.visibility</p:attrName>
                                        </p:attrNameLst>
                                      </p:cBhvr>
                                      <p:to>
                                        <p:strVal val="visible"/>
                                      </p:to>
                                    </p:set>
                                    <p:anim calcmode="lin" valueType="num">
                                      <p:cBhvr>
                                        <p:cTn id="7" dur="1000" fill="hold"/>
                                        <p:tgtEl>
                                          <p:spTgt spid="10242"/>
                                        </p:tgtEl>
                                        <p:attrNameLst>
                                          <p:attrName>ppt_x</p:attrName>
                                        </p:attrNameLst>
                                      </p:cBhvr>
                                      <p:tavLst>
                                        <p:tav tm="0">
                                          <p:val>
                                            <p:strVal val="#ppt_x-.2"/>
                                          </p:val>
                                        </p:tav>
                                        <p:tav tm="100000">
                                          <p:val>
                                            <p:strVal val="#ppt_x"/>
                                          </p:val>
                                        </p:tav>
                                      </p:tavLst>
                                    </p:anim>
                                    <p:anim calcmode="lin" valueType="num">
                                      <p:cBhvr>
                                        <p:cTn id="8" dur="1000" fill="hold"/>
                                        <p:tgtEl>
                                          <p:spTgt spid="10242"/>
                                        </p:tgtEl>
                                        <p:attrNameLst>
                                          <p:attrName>ppt_y</p:attrName>
                                        </p:attrNameLst>
                                      </p:cBhvr>
                                      <p:tavLst>
                                        <p:tav tm="0">
                                          <p:val>
                                            <p:strVal val="#ppt_y"/>
                                          </p:val>
                                        </p:tav>
                                        <p:tav tm="100000">
                                          <p:val>
                                            <p:strVal val="#ppt_y"/>
                                          </p:val>
                                        </p:tav>
                                      </p:tavLst>
                                    </p:anim>
                                    <p:animEffect transition="in" filter="wipe(right)" prLst="gradientSize: 0.1">
                                      <p:cBhvr>
                                        <p:cTn id="9" dur="1000"/>
                                        <p:tgtEl>
                                          <p:spTgt spid="10242"/>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10243">
                                            <p:txEl>
                                              <p:pRg st="0" end="0"/>
                                            </p:txEl>
                                          </p:spTgt>
                                        </p:tgtEl>
                                        <p:attrNameLst>
                                          <p:attrName>style.visibility</p:attrName>
                                        </p:attrNameLst>
                                      </p:cBhvr>
                                      <p:to>
                                        <p:strVal val="visible"/>
                                      </p:to>
                                    </p:set>
                                    <p:animEffect transition="in" filter="fade">
                                      <p:cBhvr>
                                        <p:cTn id="14" dur="500"/>
                                        <p:tgtEl>
                                          <p:spTgt spid="10243">
                                            <p:txEl>
                                              <p:pRg st="0" end="0"/>
                                            </p:txEl>
                                          </p:spTgt>
                                        </p:tgtEl>
                                      </p:cBhvr>
                                    </p:animEffect>
                                    <p:anim calcmode="lin" valueType="num">
                                      <p:cBhvr>
                                        <p:cTn id="15" dur="5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10243">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10243">
                                            <p:txEl>
                                              <p:pRg st="1" end="1"/>
                                            </p:txEl>
                                          </p:spTgt>
                                        </p:tgtEl>
                                        <p:attrNameLst>
                                          <p:attrName>style.visibility</p:attrName>
                                        </p:attrNameLst>
                                      </p:cBhvr>
                                      <p:to>
                                        <p:strVal val="visible"/>
                                      </p:to>
                                    </p:set>
                                    <p:animEffect transition="in" filter="fade">
                                      <p:cBhvr>
                                        <p:cTn id="21" dur="500"/>
                                        <p:tgtEl>
                                          <p:spTgt spid="10243">
                                            <p:txEl>
                                              <p:pRg st="1" end="1"/>
                                            </p:txEl>
                                          </p:spTgt>
                                        </p:tgtEl>
                                      </p:cBhvr>
                                    </p:animEffect>
                                    <p:anim calcmode="lin" valueType="num">
                                      <p:cBhvr>
                                        <p:cTn id="22" dur="500" fill="hold"/>
                                        <p:tgtEl>
                                          <p:spTgt spid="10243">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10243">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10243">
                                            <p:txEl>
                                              <p:pRg st="2" end="2"/>
                                            </p:txEl>
                                          </p:spTgt>
                                        </p:tgtEl>
                                        <p:attrNameLst>
                                          <p:attrName>style.visibility</p:attrName>
                                        </p:attrNameLst>
                                      </p:cBhvr>
                                      <p:to>
                                        <p:strVal val="visible"/>
                                      </p:to>
                                    </p:set>
                                    <p:animEffect transition="in" filter="fade">
                                      <p:cBhvr>
                                        <p:cTn id="28" dur="500"/>
                                        <p:tgtEl>
                                          <p:spTgt spid="10243">
                                            <p:txEl>
                                              <p:pRg st="2" end="2"/>
                                            </p:txEl>
                                          </p:spTgt>
                                        </p:tgtEl>
                                      </p:cBhvr>
                                    </p:animEffect>
                                    <p:anim calcmode="lin" valueType="num">
                                      <p:cBhvr>
                                        <p:cTn id="29" dur="5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10243">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10243">
                                            <p:txEl>
                                              <p:pRg st="3" end="3"/>
                                            </p:txEl>
                                          </p:spTgt>
                                        </p:tgtEl>
                                        <p:attrNameLst>
                                          <p:attrName>style.visibility</p:attrName>
                                        </p:attrNameLst>
                                      </p:cBhvr>
                                      <p:to>
                                        <p:strVal val="visible"/>
                                      </p:to>
                                    </p:set>
                                    <p:animEffect transition="in" filter="fade">
                                      <p:cBhvr>
                                        <p:cTn id="35" dur="500"/>
                                        <p:tgtEl>
                                          <p:spTgt spid="10243">
                                            <p:txEl>
                                              <p:pRg st="3" end="3"/>
                                            </p:txEl>
                                          </p:spTgt>
                                        </p:tgtEl>
                                      </p:cBhvr>
                                    </p:animEffect>
                                    <p:anim calcmode="lin" valueType="num">
                                      <p:cBhvr>
                                        <p:cTn id="36" dur="5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10243">
                                            <p:txEl>
                                              <p:pRg st="3" end="3"/>
                                            </p:txEl>
                                          </p:spTgt>
                                        </p:tgtEl>
                                        <p:attrNameLst>
                                          <p:attrName>ppt_y</p:attrName>
                                        </p:attrNameLst>
                                      </p:cBhvr>
                                      <p:tavLst>
                                        <p:tav tm="0">
                                          <p:val>
                                            <p:strVal val="#ppt_y+.05"/>
                                          </p:val>
                                        </p:tav>
                                        <p:tav tm="100000">
                                          <p:val>
                                            <p:strVal val="#ppt_y"/>
                                          </p:val>
                                        </p:tav>
                                      </p:tavLst>
                                    </p:anim>
                                  </p:childTnLst>
                                </p:cTn>
                              </p:par>
                              <p:par>
                                <p:cTn id="38" presetID="44" presetClass="entr" presetSubtype="0" fill="hold" grpId="0" nodeType="withEffect">
                                  <p:stCondLst>
                                    <p:cond delay="0"/>
                                  </p:stCondLst>
                                  <p:childTnLst>
                                    <p:set>
                                      <p:cBhvr>
                                        <p:cTn id="39" dur="1" fill="hold">
                                          <p:stCondLst>
                                            <p:cond delay="0"/>
                                          </p:stCondLst>
                                        </p:cTn>
                                        <p:tgtEl>
                                          <p:spTgt spid="10243">
                                            <p:txEl>
                                              <p:pRg st="4" end="4"/>
                                            </p:txEl>
                                          </p:spTgt>
                                        </p:tgtEl>
                                        <p:attrNameLst>
                                          <p:attrName>style.visibility</p:attrName>
                                        </p:attrNameLst>
                                      </p:cBhvr>
                                      <p:to>
                                        <p:strVal val="visible"/>
                                      </p:to>
                                    </p:set>
                                    <p:animEffect transition="in" filter="fade">
                                      <p:cBhvr>
                                        <p:cTn id="40" dur="500"/>
                                        <p:tgtEl>
                                          <p:spTgt spid="10243">
                                            <p:txEl>
                                              <p:pRg st="4" end="4"/>
                                            </p:txEl>
                                          </p:spTgt>
                                        </p:tgtEl>
                                      </p:cBhvr>
                                    </p:animEffect>
                                    <p:anim calcmode="lin" valueType="num">
                                      <p:cBhvr>
                                        <p:cTn id="41" dur="5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p:cTn id="42" dur="500" fill="hold"/>
                                        <p:tgtEl>
                                          <p:spTgt spid="10243">
                                            <p:txEl>
                                              <p:pRg st="4" end="4"/>
                                            </p:txEl>
                                          </p:spTgt>
                                        </p:tgtEl>
                                        <p:attrNameLst>
                                          <p:attrName>ppt_y</p:attrName>
                                        </p:attrNameLst>
                                      </p:cBhvr>
                                      <p:tavLst>
                                        <p:tav tm="0">
                                          <p:val>
                                            <p:strVal val="#ppt_y+.05"/>
                                          </p:val>
                                        </p:tav>
                                        <p:tav tm="100000">
                                          <p:val>
                                            <p:strVal val="#ppt_y"/>
                                          </p:val>
                                        </p:tav>
                                      </p:tavLst>
                                    </p:anim>
                                  </p:childTnLst>
                                </p:cTn>
                              </p:par>
                              <p:par>
                                <p:cTn id="43" presetID="44" presetClass="entr" presetSubtype="0" fill="hold" grpId="0" nodeType="withEffect">
                                  <p:stCondLst>
                                    <p:cond delay="0"/>
                                  </p:stCondLst>
                                  <p:childTnLst>
                                    <p:set>
                                      <p:cBhvr>
                                        <p:cTn id="44" dur="1" fill="hold">
                                          <p:stCondLst>
                                            <p:cond delay="0"/>
                                          </p:stCondLst>
                                        </p:cTn>
                                        <p:tgtEl>
                                          <p:spTgt spid="10243">
                                            <p:txEl>
                                              <p:pRg st="5" end="5"/>
                                            </p:txEl>
                                          </p:spTgt>
                                        </p:tgtEl>
                                        <p:attrNameLst>
                                          <p:attrName>style.visibility</p:attrName>
                                        </p:attrNameLst>
                                      </p:cBhvr>
                                      <p:to>
                                        <p:strVal val="visible"/>
                                      </p:to>
                                    </p:set>
                                    <p:animEffect transition="in" filter="fade">
                                      <p:cBhvr>
                                        <p:cTn id="45" dur="500"/>
                                        <p:tgtEl>
                                          <p:spTgt spid="10243">
                                            <p:txEl>
                                              <p:pRg st="5" end="5"/>
                                            </p:txEl>
                                          </p:spTgt>
                                        </p:tgtEl>
                                      </p:cBhvr>
                                    </p:animEffect>
                                    <p:anim calcmode="lin" valueType="num">
                                      <p:cBhvr>
                                        <p:cTn id="46" dur="500" fill="hold"/>
                                        <p:tgtEl>
                                          <p:spTgt spid="10243">
                                            <p:txEl>
                                              <p:pRg st="5" end="5"/>
                                            </p:txEl>
                                          </p:spTgt>
                                        </p:tgtEl>
                                        <p:attrNameLst>
                                          <p:attrName>ppt_x</p:attrName>
                                        </p:attrNameLst>
                                      </p:cBhvr>
                                      <p:tavLst>
                                        <p:tav tm="0">
                                          <p:val>
                                            <p:strVal val="#ppt_x"/>
                                          </p:val>
                                        </p:tav>
                                        <p:tav tm="100000">
                                          <p:val>
                                            <p:strVal val="#ppt_x"/>
                                          </p:val>
                                        </p:tav>
                                      </p:tavLst>
                                    </p:anim>
                                    <p:anim calcmode="lin" valueType="num">
                                      <p:cBhvr>
                                        <p:cTn id="47" dur="500" fill="hold"/>
                                        <p:tgtEl>
                                          <p:spTgt spid="10243">
                                            <p:txEl>
                                              <p:pRg st="5" end="5"/>
                                            </p:txEl>
                                          </p:spTgt>
                                        </p:tgtEl>
                                        <p:attrNameLst>
                                          <p:attrName>ppt_y</p:attrName>
                                        </p:attrNameLst>
                                      </p:cBhvr>
                                      <p:tavLst>
                                        <p:tav tm="0">
                                          <p:val>
                                            <p:strVal val="#ppt_y+.05"/>
                                          </p:val>
                                        </p:tav>
                                        <p:tav tm="100000">
                                          <p:val>
                                            <p:strVal val="#ppt_y"/>
                                          </p:val>
                                        </p:tav>
                                      </p:tavLst>
                                    </p:anim>
                                  </p:childTnLst>
                                </p:cTn>
                              </p:par>
                              <p:par>
                                <p:cTn id="48" presetID="44" presetClass="entr" presetSubtype="0" fill="hold" grpId="0" nodeType="withEffect">
                                  <p:stCondLst>
                                    <p:cond delay="0"/>
                                  </p:stCondLst>
                                  <p:childTnLst>
                                    <p:set>
                                      <p:cBhvr>
                                        <p:cTn id="49" dur="1" fill="hold">
                                          <p:stCondLst>
                                            <p:cond delay="0"/>
                                          </p:stCondLst>
                                        </p:cTn>
                                        <p:tgtEl>
                                          <p:spTgt spid="10243">
                                            <p:txEl>
                                              <p:pRg st="6" end="6"/>
                                            </p:txEl>
                                          </p:spTgt>
                                        </p:tgtEl>
                                        <p:attrNameLst>
                                          <p:attrName>style.visibility</p:attrName>
                                        </p:attrNameLst>
                                      </p:cBhvr>
                                      <p:to>
                                        <p:strVal val="visible"/>
                                      </p:to>
                                    </p:set>
                                    <p:animEffect transition="in" filter="fade">
                                      <p:cBhvr>
                                        <p:cTn id="50" dur="500"/>
                                        <p:tgtEl>
                                          <p:spTgt spid="10243">
                                            <p:txEl>
                                              <p:pRg st="6" end="6"/>
                                            </p:txEl>
                                          </p:spTgt>
                                        </p:tgtEl>
                                      </p:cBhvr>
                                    </p:animEffect>
                                    <p:anim calcmode="lin" valueType="num">
                                      <p:cBhvr>
                                        <p:cTn id="51" dur="500" fill="hold"/>
                                        <p:tgtEl>
                                          <p:spTgt spid="10243">
                                            <p:txEl>
                                              <p:pRg st="6" end="6"/>
                                            </p:txEl>
                                          </p:spTgt>
                                        </p:tgtEl>
                                        <p:attrNameLst>
                                          <p:attrName>ppt_x</p:attrName>
                                        </p:attrNameLst>
                                      </p:cBhvr>
                                      <p:tavLst>
                                        <p:tav tm="0">
                                          <p:val>
                                            <p:strVal val="#ppt_x"/>
                                          </p:val>
                                        </p:tav>
                                        <p:tav tm="100000">
                                          <p:val>
                                            <p:strVal val="#ppt_x"/>
                                          </p:val>
                                        </p:tav>
                                      </p:tavLst>
                                    </p:anim>
                                    <p:anim calcmode="lin" valueType="num">
                                      <p:cBhvr>
                                        <p:cTn id="52" dur="500" fill="hold"/>
                                        <p:tgtEl>
                                          <p:spTgt spid="10243">
                                            <p:txEl>
                                              <p:pRg st="6" end="6"/>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P spid="1024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pPr algn="ctr"/>
            <a:r>
              <a:rPr lang="en-GB" dirty="0" smtClean="0">
                <a:effectLst/>
              </a:rPr>
              <a:t>Other issues</a:t>
            </a:r>
          </a:p>
        </p:txBody>
      </p:sp>
      <p:sp>
        <p:nvSpPr>
          <p:cNvPr id="14339" name="Rectangle 3"/>
          <p:cNvSpPr>
            <a:spLocks noGrp="1" noChangeArrowheads="1"/>
          </p:cNvSpPr>
          <p:nvPr>
            <p:ph idx="1"/>
          </p:nvPr>
        </p:nvSpPr>
        <p:spPr/>
        <p:txBody>
          <a:bodyPr>
            <a:normAutofit lnSpcReduction="10000"/>
          </a:bodyPr>
          <a:lstStyle/>
          <a:p>
            <a:r>
              <a:rPr lang="en-GB" dirty="0" smtClean="0"/>
              <a:t>Ethics forms – </a:t>
            </a:r>
            <a:r>
              <a:rPr lang="en-GB" dirty="0" smtClean="0"/>
              <a:t>many now submitted</a:t>
            </a:r>
            <a:endParaRPr lang="en-GB" dirty="0" smtClean="0"/>
          </a:p>
          <a:p>
            <a:r>
              <a:rPr lang="en-GB" dirty="0" smtClean="0"/>
              <a:t>Literature review plans…</a:t>
            </a:r>
          </a:p>
          <a:p>
            <a:endParaRPr lang="en-GB" dirty="0" smtClean="0"/>
          </a:p>
          <a:p>
            <a:r>
              <a:rPr lang="en-GB" dirty="0" smtClean="0"/>
              <a:t>Last formal lecture of S1 for this module next </a:t>
            </a:r>
            <a:r>
              <a:rPr lang="en-GB" dirty="0" smtClean="0"/>
              <a:t>Fri</a:t>
            </a:r>
            <a:r>
              <a:rPr lang="en-GB" dirty="0" smtClean="0"/>
              <a:t>day  </a:t>
            </a:r>
            <a:endParaRPr lang="en-GB" dirty="0" smtClean="0"/>
          </a:p>
          <a:p>
            <a:r>
              <a:rPr lang="en-GB" dirty="0" smtClean="0"/>
              <a:t>The following week – general discussion / group tutorial </a:t>
            </a:r>
            <a:r>
              <a:rPr lang="en-GB" dirty="0" smtClean="0"/>
              <a:t>available</a:t>
            </a:r>
          </a:p>
          <a:p>
            <a:r>
              <a:rPr lang="en-GB" dirty="0" smtClean="0"/>
              <a:t>Or </a:t>
            </a:r>
            <a:r>
              <a:rPr lang="en-GB" dirty="0" err="1" smtClean="0"/>
              <a:t>Prof.</a:t>
            </a:r>
            <a:r>
              <a:rPr lang="en-GB" dirty="0" smtClean="0"/>
              <a:t> David Kirk Lecture</a:t>
            </a:r>
            <a:r>
              <a:rPr lang="en-GB" dirty="0" smtClean="0"/>
              <a:t> </a:t>
            </a:r>
            <a:endParaRPr lang="en-GB" dirty="0"/>
          </a:p>
          <a:p>
            <a:r>
              <a:rPr lang="en-GB" dirty="0" smtClean="0"/>
              <a:t>Lecture schedule will be posted on Moodle for S2 lecture topics</a:t>
            </a:r>
          </a:p>
          <a:p>
            <a:endParaRPr lang="en-GB" dirty="0" smtClean="0"/>
          </a:p>
        </p:txBody>
      </p:sp>
    </p:spTree>
    <p:extLst>
      <p:ext uri="{BB962C8B-B14F-4D97-AF65-F5344CB8AC3E}">
        <p14:creationId xmlns:p14="http://schemas.microsoft.com/office/powerpoint/2010/main" val="625897292"/>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a:bodyPr>
          <a:lstStyle/>
          <a:p>
            <a:pPr eaLnBrk="1" hangingPunct="1">
              <a:defRPr/>
            </a:pPr>
            <a:endParaRPr lang="en-US" dirty="0" smtClean="0">
              <a:ea typeface="ＭＳ Ｐゴシック" charset="-128"/>
            </a:endParaRPr>
          </a:p>
        </p:txBody>
      </p:sp>
      <p:sp>
        <p:nvSpPr>
          <p:cNvPr id="13315" name="Rectangle 3"/>
          <p:cNvSpPr>
            <a:spLocks noGrp="1" noChangeArrowheads="1"/>
          </p:cNvSpPr>
          <p:nvPr>
            <p:ph idx="1"/>
          </p:nvPr>
        </p:nvSpPr>
        <p:spPr/>
        <p:txBody>
          <a:bodyPr/>
          <a:lstStyle/>
          <a:p>
            <a:pPr algn="ctr" eaLnBrk="1" hangingPunct="1">
              <a:buFontTx/>
              <a:buNone/>
            </a:pPr>
            <a:r>
              <a:rPr lang="en-GB" sz="4800" dirty="0" smtClean="0">
                <a:solidFill>
                  <a:srgbClr val="FFFF66"/>
                </a:solidFill>
              </a:rPr>
              <a:t>Any Questions</a:t>
            </a:r>
            <a:r>
              <a:rPr lang="en-GB" sz="4800" dirty="0" smtClean="0">
                <a:solidFill>
                  <a:srgbClr val="FFFF66"/>
                </a:solidFill>
              </a:rPr>
              <a:t>?</a:t>
            </a:r>
          </a:p>
          <a:p>
            <a:pPr algn="ctr" eaLnBrk="1" hangingPunct="1">
              <a:buFontTx/>
              <a:buNone/>
            </a:pPr>
            <a:endParaRPr lang="en-GB" sz="4800" dirty="0">
              <a:solidFill>
                <a:srgbClr val="FFFF66"/>
              </a:solidFill>
            </a:endParaRPr>
          </a:p>
          <a:p>
            <a:pPr algn="ctr" eaLnBrk="1" hangingPunct="1">
              <a:buFontTx/>
              <a:buNone/>
            </a:pPr>
            <a:r>
              <a:rPr lang="en-GB" sz="4800" dirty="0" smtClean="0">
                <a:solidFill>
                  <a:srgbClr val="FFFF66"/>
                </a:solidFill>
              </a:rPr>
              <a:t>Continue with Lit Review Plans / Ethics Forms if not yet completed. </a:t>
            </a:r>
            <a:endParaRPr lang="en-GB" sz="4800" dirty="0" smtClean="0">
              <a:solidFill>
                <a:srgbClr val="FFFF66"/>
              </a:solidFill>
            </a:endParaRPr>
          </a:p>
          <a:p>
            <a:pPr eaLnBrk="1" hangingPunct="1">
              <a:buFontTx/>
              <a:buNone/>
            </a:pPr>
            <a:endParaRPr lang="en-GB" dirty="0" smtClean="0"/>
          </a:p>
        </p:txBody>
      </p:sp>
    </p:spTree>
    <p:extLst>
      <p:ext uri="{BB962C8B-B14F-4D97-AF65-F5344CB8AC3E}">
        <p14:creationId xmlns:p14="http://schemas.microsoft.com/office/powerpoint/2010/main" val="247052509"/>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oundry">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188</TotalTime>
  <Words>624</Words>
  <Application>Microsoft Macintosh PowerPoint</Application>
  <PresentationFormat>On-screen Show (4:3)</PresentationFormat>
  <Paragraphs>88</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Foundry</vt:lpstr>
      <vt:lpstr>Revising your Literature Review</vt:lpstr>
      <vt:lpstr>1st class dissertation</vt:lpstr>
      <vt:lpstr>Common problems with literature reviews</vt:lpstr>
      <vt:lpstr>Make sure the following are adhered to…</vt:lpstr>
      <vt:lpstr>  Literature reviewed is critically and systematically analysed. </vt:lpstr>
      <vt:lpstr>Shows clear ability to analyse and synthesise different theoretical, conceptual and applied perspectives. </vt:lpstr>
      <vt:lpstr>Links to Discussion Section:</vt:lpstr>
      <vt:lpstr>Task:</vt:lpstr>
      <vt:lpstr>Review of literature</vt:lpstr>
      <vt:lpstr>Referencing</vt:lpstr>
      <vt:lpstr>Check that you are at this stage…</vt:lpstr>
      <vt:lpstr>Other issues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SHOE4</cp:lastModifiedBy>
  <cp:revision>8</cp:revision>
  <dcterms:created xsi:type="dcterms:W3CDTF">2015-11-24T14:25:51Z</dcterms:created>
  <dcterms:modified xsi:type="dcterms:W3CDTF">2018-11-29T23:50:19Z</dcterms:modified>
</cp:coreProperties>
</file>