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7" r:id="rId8"/>
    <p:sldId id="263" r:id="rId9"/>
    <p:sldId id="268" r:id="rId10"/>
    <p:sldId id="264" r:id="rId11"/>
    <p:sldId id="269" r:id="rId12"/>
    <p:sldId id="265" r:id="rId13"/>
    <p:sldId id="270" r:id="rId14"/>
    <p:sldId id="266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90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55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791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249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221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90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936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60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15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12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02965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14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92066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312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2003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94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090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nice.org.uk/" TargetMode="External"/><Relationship Id="rId3" Type="http://schemas.openxmlformats.org/officeDocument/2006/relationships/hyperlink" Target="https://www.clearchemist.co.uk/freestyle-sensor-1.html" TargetMode="External"/><Relationship Id="rId7" Type="http://schemas.openxmlformats.org/officeDocument/2006/relationships/hyperlink" Target="https://doi.org/10.1111/dom.15866" TargetMode="External"/><Relationship Id="rId2" Type="http://schemas.openxmlformats.org/officeDocument/2006/relationships/hyperlink" Target="https://freestylediabete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abetes.org.uk/" TargetMode="External"/><Relationship Id="rId5" Type="http://schemas.openxmlformats.org/officeDocument/2006/relationships/hyperlink" Target="https://www.gov.uk/government/publications/a-plan-for-digital-health-and-social-care" TargetMode="External"/><Relationship Id="rId4" Type="http://schemas.openxmlformats.org/officeDocument/2006/relationships/hyperlink" Target="https://chemist2customer.com/freestyle-libre-2-plus-sensor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11/jdi.70233" TargetMode="External"/><Relationship Id="rId3" Type="http://schemas.openxmlformats.org/officeDocument/2006/relationships/hyperlink" Target="https://nhs.org.uk/" TargetMode="External"/><Relationship Id="rId7" Type="http://schemas.openxmlformats.org/officeDocument/2006/relationships/hyperlink" Target="https://doi.org/10.1134/die.15550" TargetMode="External"/><Relationship Id="rId2" Type="http://schemas.openxmlformats.org/officeDocument/2006/relationships/hyperlink" Target="https://nice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11/dme.70130" TargetMode="External"/><Relationship Id="rId5" Type="http://schemas.openxmlformats.org/officeDocument/2006/relationships/hyperlink" Target="https://doi.org/10.1111/dom.15504" TargetMode="External"/><Relationship Id="rId4" Type="http://schemas.openxmlformats.org/officeDocument/2006/relationships/hyperlink" Target="https://www.omnipod.com/en-gb/what-is-omnipod/omnipod-5/sensor-integrations/libre-2" TargetMode="External"/><Relationship Id="rId9" Type="http://schemas.openxmlformats.org/officeDocument/2006/relationships/hyperlink" Target="https://doi.org/10.1089/dia.2020.066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DE332-8911-8CF9-3224-0564BED3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BSc (Hons) Health and Social Care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F21CC-815B-5FE7-1E49-74A655A6DD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Digital Transformations in the Health and social Care Professions</a:t>
            </a:r>
          </a:p>
          <a:p>
            <a:pPr marL="0" indent="0" algn="ctr">
              <a:buNone/>
            </a:pPr>
            <a:r>
              <a:rPr lang="en-GB" dirty="0"/>
              <a:t>Name: Lazara Laureana Guillen Pedroso</a:t>
            </a:r>
          </a:p>
          <a:p>
            <a:pPr marL="0" indent="0" algn="ctr">
              <a:buNone/>
            </a:pPr>
            <a:r>
              <a:rPr lang="en-GB" dirty="0"/>
              <a:t>Student Number: 2329253</a:t>
            </a:r>
          </a:p>
          <a:p>
            <a:pPr marL="0" indent="0" algn="ctr">
              <a:buNone/>
            </a:pPr>
            <a:r>
              <a:rPr lang="en-GB" dirty="0"/>
              <a:t>Module Code: BMHP6026</a:t>
            </a:r>
          </a:p>
          <a:p>
            <a:pPr marL="0" indent="0" algn="ctr">
              <a:buNone/>
            </a:pPr>
            <a:r>
              <a:rPr lang="en-GB" dirty="0"/>
              <a:t>Lecturer name: Martine Svejda</a:t>
            </a:r>
          </a:p>
          <a:p>
            <a:pPr marL="0" indent="0" algn="ctr">
              <a:buNone/>
            </a:pPr>
            <a:r>
              <a:rPr lang="en-GB" dirty="0"/>
              <a:t>Assignment Title: Component 2   Viva Voce (Oral Presentation)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554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37227-E0DA-5184-FF0A-C2A3C806B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BD6C9-ADF8-A109-9290-785AF5C5A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643" y="1562014"/>
            <a:ext cx="7581258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Digital </a:t>
            </a:r>
            <a:r>
              <a:rPr lang="en-GB" sz="1800" dirty="0">
                <a:cs typeface="Arial" panose="020B0604020202020204" pitchFamily="34" charset="0"/>
              </a:rPr>
              <a:t>Innovation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is a central component of modern health and social care services, improving patient outcomes, increasing efficiency, and supporting person-centred care.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One significant innovation is the Freestyle Libre 2 Plus, a continuous glucose monitoring (CGM) system developed by Abbott for individuals living with diabetes (Abbott, 2024)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By transitioning from early flash technology to real-time, minute, streaming extended 15 days wear, and direct integration with automated insulin delivery.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device uses a small sensor worn on the back of the upper arm to continuously monitor glucose levels, allowing users and healthcare professionals to access to real-time glucose data,  connected to your smartphone using the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LibreLink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App.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Additionally, it is matters because no more scanning, Fewer sensor changes, approved for younger patients, and it demonstrates exceptional clinical accuracy (Diabetes UK, 2025)</a:t>
            </a:r>
          </a:p>
        </p:txBody>
      </p:sp>
      <p:pic>
        <p:nvPicPr>
          <p:cNvPr id="7" name="Picture 6" descr="FreeStyle Libre 2 Plus Single Pack | £50.99 + Free UK Delivery">
            <a:extLst>
              <a:ext uri="{FF2B5EF4-FFF2-40B4-BE49-F238E27FC236}">
                <a16:creationId xmlns:a16="http://schemas.microsoft.com/office/drawing/2014/main" id="{042F077C-C338-73CD-854A-ADCD14F4AF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8287" y="1998233"/>
            <a:ext cx="3095513" cy="30955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AB87F1-3E64-80FF-BF72-0BD06F0C00B3}"/>
              </a:ext>
            </a:extLst>
          </p:cNvPr>
          <p:cNvSpPr txBox="1"/>
          <p:nvPr/>
        </p:nvSpPr>
        <p:spPr>
          <a:xfrm>
            <a:off x="9806043" y="4909080"/>
            <a:ext cx="2285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(Clear Chemist, no date)</a:t>
            </a:r>
          </a:p>
        </p:txBody>
      </p:sp>
    </p:spTree>
    <p:extLst>
      <p:ext uri="{BB962C8B-B14F-4D97-AF65-F5344CB8AC3E}">
        <p14:creationId xmlns:p14="http://schemas.microsoft.com/office/powerpoint/2010/main" val="2388586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81E48-4E55-6D2B-FC24-B30200382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and how it is  Implemented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897F4-429B-0A1F-2BC1-32A69444B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National Health Service (NHS): Widely implemented across NHS regions (such as NHS England and NHS Tayside) Through specialized diabetes pathways and primary care shared care protocols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International Markets: Available globally as direct upgrade to the original </a:t>
            </a:r>
            <a:r>
              <a:rPr lang="en-GB" sz="1800" dirty="0" err="1"/>
              <a:t>FreeStyle</a:t>
            </a:r>
            <a:r>
              <a:rPr lang="en-GB" sz="1800" dirty="0"/>
              <a:t> Libre 2, including coverage through public healthcare schemes and private insurances in the Uk, Europe, and select markets.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FCF72D-DDAC-C206-A574-A62C8AC0B6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873" y="3429000"/>
            <a:ext cx="3177988" cy="31779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22F0BE-159D-5D92-DC7B-B2F40406568C}"/>
              </a:ext>
            </a:extLst>
          </p:cNvPr>
          <p:cNvSpPr txBox="1"/>
          <p:nvPr/>
        </p:nvSpPr>
        <p:spPr>
          <a:xfrm>
            <a:off x="6895652" y="6123543"/>
            <a:ext cx="2285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(Chemist 2 Customer, no date)</a:t>
            </a:r>
          </a:p>
        </p:txBody>
      </p:sp>
    </p:spTree>
    <p:extLst>
      <p:ext uri="{BB962C8B-B14F-4D97-AF65-F5344CB8AC3E}">
        <p14:creationId xmlns:p14="http://schemas.microsoft.com/office/powerpoint/2010/main" val="822645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70FE0-48A8-AF3D-FCEA-EA4F6AF68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5C202-B9AE-7C97-7A92-09AAD55D6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2400" dirty="0"/>
          </a:p>
          <a:p>
            <a:r>
              <a:rPr lang="en-GB" sz="1800" dirty="0"/>
              <a:t>Patient Eligibility and Initiation (adults and children aged 2 and older) must meet clinical criteria for CGM (intensive insulin therapy or hypoglycaemia issues)</a:t>
            </a:r>
          </a:p>
          <a:p>
            <a:r>
              <a:rPr lang="en-GB" sz="1800" dirty="0"/>
              <a:t>Initiation requires an initial consultation</a:t>
            </a:r>
          </a:p>
          <a:p>
            <a:r>
              <a:rPr lang="en-GB" sz="1800" dirty="0"/>
              <a:t>Prescribing and Transition Pathway</a:t>
            </a:r>
          </a:p>
          <a:p>
            <a:r>
              <a:rPr lang="en-GB" sz="1800" dirty="0"/>
              <a:t>Initial sensors and devices are issued by the hospital clinic</a:t>
            </a:r>
          </a:p>
          <a:p>
            <a:r>
              <a:rPr lang="en-GB" sz="1800" dirty="0"/>
              <a:t>Daily Usage and Integration (the sensor is applied to the back of the upper arm and worn continuously for 15 days)</a:t>
            </a:r>
          </a:p>
          <a:p>
            <a:r>
              <a:rPr lang="en-GB" sz="1800" dirty="0"/>
              <a:t>Remote monitoring and Clinical review (DHSC and NHS, 2022)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103909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8B47-693E-AF70-248A-13037AD6B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the workforce.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72C8ABB-5A71-9216-8C6D-FBE562E89F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Changes in Job Roles</a:t>
            </a:r>
          </a:p>
          <a:p>
            <a:r>
              <a:rPr lang="en-GB" sz="1800" dirty="0"/>
              <a:t>Increasingly use digital data to guide clinical decision-making</a:t>
            </a:r>
          </a:p>
          <a:p>
            <a:r>
              <a:rPr lang="en-GB" sz="1800" dirty="0"/>
              <a:t>Staff spend less time collecting glucose measurements</a:t>
            </a:r>
          </a:p>
          <a:p>
            <a:r>
              <a:rPr lang="en-GB" sz="1800" dirty="0"/>
              <a:t>Staff spend more time analysing trends and providing personalised interventions</a:t>
            </a:r>
          </a:p>
          <a:p>
            <a:pPr marL="0" indent="0">
              <a:buNone/>
            </a:pPr>
            <a:r>
              <a:rPr lang="en-GB" sz="1800" dirty="0"/>
              <a:t>(NICE, 2024)</a:t>
            </a:r>
          </a:p>
          <a:p>
            <a:endParaRPr lang="en-GB" sz="18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0FD78DE-314D-4AE4-FC1B-7B82E30246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Role Competency</a:t>
            </a:r>
          </a:p>
          <a:p>
            <a:r>
              <a:rPr lang="en-GB" sz="1800" dirty="0"/>
              <a:t>Digital Literacy and technology use.</a:t>
            </a:r>
          </a:p>
          <a:p>
            <a:r>
              <a:rPr lang="en-GB" sz="1800" dirty="0"/>
              <a:t>Interpretation of glucose trend reports</a:t>
            </a:r>
          </a:p>
          <a:p>
            <a:r>
              <a:rPr lang="en-GB" sz="1800" dirty="0"/>
              <a:t>Remote consultation and telehealth delivery</a:t>
            </a:r>
          </a:p>
          <a:p>
            <a:r>
              <a:rPr lang="en-GB" sz="1800" dirty="0"/>
              <a:t>Data protection and information governance</a:t>
            </a:r>
          </a:p>
          <a:p>
            <a:r>
              <a:rPr lang="en-GB" sz="1800" dirty="0"/>
              <a:t>Supporting patient self-management.</a:t>
            </a:r>
          </a:p>
        </p:txBody>
      </p:sp>
    </p:spTree>
    <p:extLst>
      <p:ext uri="{BB962C8B-B14F-4D97-AF65-F5344CB8AC3E}">
        <p14:creationId xmlns:p14="http://schemas.microsoft.com/office/powerpoint/2010/main" val="681138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67750-AAAE-A7E8-AA43-A7FD00E72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78307-DDAE-C321-8982-7C1A9F15A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Impact on service delivery.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4D762-649E-B9BA-8F1B-2B795E4B4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Change to Day-to Day Service Provision</a:t>
            </a:r>
          </a:p>
          <a:p>
            <a:endParaRPr lang="en-GB" sz="1800" dirty="0"/>
          </a:p>
          <a:p>
            <a:r>
              <a:rPr lang="en-GB" sz="1800" dirty="0"/>
              <a:t>Enable continuous and remote monitoring of patients</a:t>
            </a:r>
          </a:p>
          <a:p>
            <a:r>
              <a:rPr lang="en-GB" sz="1800" dirty="0"/>
              <a:t>Healthcare professionals can review glucose data remotely</a:t>
            </a:r>
          </a:p>
          <a:p>
            <a:r>
              <a:rPr lang="en-GB" sz="1800" dirty="0"/>
              <a:t>Reduce the need for routine face-to-face appointments. </a:t>
            </a:r>
          </a:p>
          <a:p>
            <a:r>
              <a:rPr lang="en-GB" sz="1800" dirty="0"/>
              <a:t>Prioritise patients who requiring urgent intervention.</a:t>
            </a:r>
          </a:p>
          <a:p>
            <a:r>
              <a:rPr lang="en-GB" sz="1800" dirty="0"/>
              <a:t>The technology facilitate proactive care</a:t>
            </a:r>
          </a:p>
          <a:p>
            <a:r>
              <a:rPr lang="en-GB" sz="1800" dirty="0"/>
              <a:t>Clinicians can identify patterns and intervene before complications develop </a:t>
            </a:r>
          </a:p>
        </p:txBody>
      </p:sp>
    </p:spTree>
    <p:extLst>
      <p:ext uri="{BB962C8B-B14F-4D97-AF65-F5344CB8AC3E}">
        <p14:creationId xmlns:p14="http://schemas.microsoft.com/office/powerpoint/2010/main" val="1031996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E2ABF-9995-45E4-0FAC-A620F5FAA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and Challenges for Service Delivery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5826B-FA76-553D-9586-D34CD8B96C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/>
              <a:t>Benefits to Service Delivery</a:t>
            </a:r>
          </a:p>
          <a:p>
            <a:r>
              <a:rPr lang="en-GB" sz="1800" dirty="0"/>
              <a:t>Reduce outpatient appointments</a:t>
            </a:r>
          </a:p>
          <a:p>
            <a:r>
              <a:rPr lang="en-GB" sz="1800" dirty="0"/>
              <a:t>Improved efficiency and clinical consultations</a:t>
            </a:r>
          </a:p>
          <a:p>
            <a:r>
              <a:rPr lang="en-GB" sz="1800" dirty="0"/>
              <a:t>Faster clinical decision-making</a:t>
            </a:r>
          </a:p>
          <a:p>
            <a:r>
              <a:rPr lang="en-GB" sz="1800" dirty="0"/>
              <a:t>Enhanced data accuracy</a:t>
            </a:r>
          </a:p>
          <a:p>
            <a:r>
              <a:rPr lang="en-GB" sz="1800" dirty="0"/>
              <a:t>Better coordination between multidisciplinary teams (Yamamoto, 2021)</a:t>
            </a:r>
          </a:p>
          <a:p>
            <a:pPr marL="0" indent="0" algn="ctr">
              <a:buNone/>
            </a:pPr>
            <a:r>
              <a:rPr lang="en-GB" dirty="0"/>
              <a:t>Challenges for Service Delivery</a:t>
            </a:r>
          </a:p>
          <a:p>
            <a:r>
              <a:rPr lang="en-GB" sz="1800" dirty="0"/>
              <a:t>Integration with existing electronic health record systems</a:t>
            </a:r>
          </a:p>
          <a:p>
            <a:r>
              <a:rPr lang="en-GB" sz="1800" dirty="0"/>
              <a:t>Increased volume of patients-generated data requiring review</a:t>
            </a:r>
          </a:p>
          <a:p>
            <a:r>
              <a:rPr lang="en-GB" sz="1800" dirty="0"/>
              <a:t>Potential inequalities among patients lacking digital access (Seidu el al., 2025)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267416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D3FEE-963A-CBCF-9314-C3865108A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patients.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95EC5-A02E-F01C-F7D0-FAB2FF0D8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dirty="0"/>
              <a:t>Patient Perceptions and experiences</a:t>
            </a:r>
          </a:p>
          <a:p>
            <a:r>
              <a:rPr lang="en-GB" sz="1800" dirty="0"/>
              <a:t>Improved patient experiences</a:t>
            </a:r>
          </a:p>
          <a:p>
            <a:r>
              <a:rPr lang="en-GB" sz="1800" dirty="0"/>
              <a:t>Continuous monitoring reduces the need for finger-prick testing</a:t>
            </a:r>
          </a:p>
          <a:p>
            <a:r>
              <a:rPr lang="en-GB" sz="1800" dirty="0"/>
              <a:t>Provides greater convenience</a:t>
            </a:r>
          </a:p>
          <a:p>
            <a:r>
              <a:rPr lang="en-GB" sz="1800" dirty="0"/>
              <a:t>Increased confidence in managing their condition</a:t>
            </a:r>
          </a:p>
          <a:p>
            <a:r>
              <a:rPr lang="en-GB" sz="1800" dirty="0"/>
              <a:t>The device enables informed decision-making regarding diet, exercise, and medication</a:t>
            </a:r>
          </a:p>
          <a:p>
            <a:r>
              <a:rPr lang="en-GB" sz="1800" dirty="0"/>
              <a:t>Promoting self-management and independence (Sugai el al., 2026)</a:t>
            </a:r>
          </a:p>
          <a:p>
            <a:pPr marL="0" indent="0" algn="ctr">
              <a:buNone/>
            </a:pPr>
            <a:r>
              <a:rPr lang="en-GB" sz="2400" dirty="0"/>
              <a:t>Improved Health Outcomes</a:t>
            </a:r>
          </a:p>
          <a:p>
            <a:r>
              <a:rPr lang="en-GB" sz="1800" dirty="0"/>
              <a:t>Improve glycaemic control and reduce episodes of hypoglycaemia</a:t>
            </a:r>
          </a:p>
          <a:p>
            <a:r>
              <a:rPr lang="en-GB" sz="1800" dirty="0"/>
              <a:t>Better glucose management</a:t>
            </a:r>
          </a:p>
          <a:p>
            <a:r>
              <a:rPr lang="en-GB" sz="1800" dirty="0"/>
              <a:t>Lower the risk of long-term complications</a:t>
            </a:r>
          </a:p>
        </p:txBody>
      </p:sp>
      <p:pic>
        <p:nvPicPr>
          <p:cNvPr id="4" name="Picture 3" descr="Omnipod® 5 and FreeStyle Libre 2 Plus - Fuel Your Freedom | Omnipod">
            <a:extLst>
              <a:ext uri="{FF2B5EF4-FFF2-40B4-BE49-F238E27FC236}">
                <a16:creationId xmlns:a16="http://schemas.microsoft.com/office/drawing/2014/main" id="{7BB7EC88-6654-7848-9FDD-6AEF08747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5059" y="3462801"/>
            <a:ext cx="3030074" cy="30300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E9A76A-3711-B534-8CCB-65627A9432AB}"/>
              </a:ext>
            </a:extLst>
          </p:cNvPr>
          <p:cNvSpPr txBox="1"/>
          <p:nvPr/>
        </p:nvSpPr>
        <p:spPr>
          <a:xfrm>
            <a:off x="9381988" y="3173975"/>
            <a:ext cx="3030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400" dirty="0" err="1"/>
              <a:t>Omnipod</a:t>
            </a:r>
            <a:r>
              <a:rPr lang="en-GB" sz="1400" dirty="0"/>
              <a:t>, no date)</a:t>
            </a:r>
          </a:p>
        </p:txBody>
      </p:sp>
    </p:spTree>
    <p:extLst>
      <p:ext uri="{BB962C8B-B14F-4D97-AF65-F5344CB8AC3E}">
        <p14:creationId xmlns:p14="http://schemas.microsoft.com/office/powerpoint/2010/main" val="528993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6F2BC-DE38-7DEF-E4BA-159312179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Negative experiences and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DFD23-D414-8992-A91A-8DD07511E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Individuals may experience anxiety </a:t>
            </a:r>
          </a:p>
          <a:p>
            <a:r>
              <a:rPr lang="en-GB" sz="2000" dirty="0"/>
              <a:t>Become overwhelmed by large amounts of health data</a:t>
            </a:r>
          </a:p>
          <a:p>
            <a:r>
              <a:rPr lang="en-GB" sz="2000" dirty="0"/>
              <a:t>Skin irritation and Allergies</a:t>
            </a:r>
          </a:p>
          <a:p>
            <a:r>
              <a:rPr lang="en-GB" sz="2000" dirty="0"/>
              <a:t>Technical issues (sensor errors o connectivity problems)</a:t>
            </a:r>
          </a:p>
          <a:p>
            <a:r>
              <a:rPr lang="en-GB" sz="2000" dirty="0"/>
              <a:t>False Alarms (lying on the sensor during sleep)</a:t>
            </a:r>
          </a:p>
          <a:p>
            <a:r>
              <a:rPr lang="en-GB" sz="2000" dirty="0"/>
              <a:t>Digital exclusion remains a concern</a:t>
            </a:r>
          </a:p>
          <a:p>
            <a:r>
              <a:rPr lang="en-GB" sz="2000" dirty="0"/>
              <a:t>Patients with limited technological skills require additional support to engage effectively with the device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88990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AC250-851F-E58A-7953-F8A45EF92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community.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76845-9FF0-63C9-0C6C-D2168B371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/>
              <a:t>Patient and Service location</a:t>
            </a:r>
          </a:p>
          <a:p>
            <a:r>
              <a:rPr lang="en-GB" sz="1800" dirty="0"/>
              <a:t>Reduce frequent clinic visits</a:t>
            </a:r>
          </a:p>
          <a:p>
            <a:r>
              <a:rPr lang="en-GB" sz="1800" dirty="0"/>
              <a:t>Remote monitoring</a:t>
            </a:r>
          </a:p>
          <a:p>
            <a:r>
              <a:rPr lang="en-GB" sz="1800" dirty="0"/>
              <a:t>Healthcare professionals can review patient data without physical attendance</a:t>
            </a:r>
          </a:p>
          <a:p>
            <a:pPr marL="0" indent="0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2400" dirty="0"/>
              <a:t>Effects on Family Members</a:t>
            </a:r>
          </a:p>
          <a:p>
            <a:r>
              <a:rPr lang="en-GB" sz="1800" dirty="0"/>
              <a:t>Improved access to glucose information, (when caring for children or vulnerable adults )</a:t>
            </a:r>
          </a:p>
          <a:p>
            <a:r>
              <a:rPr lang="en-GB" sz="1800" dirty="0"/>
              <a:t>Provide reassurance and enable quicker responses to glucose fluctuations</a:t>
            </a:r>
          </a:p>
          <a:p>
            <a:r>
              <a:rPr lang="en-GB" sz="1800" dirty="0"/>
              <a:t>Increased anxiety in some families due to constant access to health data and alerts (Garg et al., 2024)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6124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FD8E8-78F9-C11B-EA7A-109A66C35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D7A32-3FE1-BAA1-A123-015C2EDCE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dirty="0"/>
              <a:t>Co-production</a:t>
            </a:r>
          </a:p>
          <a:p>
            <a:r>
              <a:rPr lang="en-GB" sz="1800" dirty="0"/>
              <a:t>Encourage patients to become active partners in managing their health</a:t>
            </a:r>
          </a:p>
          <a:p>
            <a:r>
              <a:rPr lang="en-GB" sz="1800" dirty="0"/>
              <a:t>Shared decision-making is enhanced.</a:t>
            </a:r>
          </a:p>
          <a:p>
            <a:r>
              <a:rPr lang="en-GB" sz="1800" dirty="0"/>
              <a:t>Supports person-centred care and improves treatment planning</a:t>
            </a:r>
          </a:p>
          <a:p>
            <a:pPr marL="0" indent="0" algn="ctr">
              <a:buNone/>
            </a:pPr>
            <a:r>
              <a:rPr lang="en-GB" sz="2400" dirty="0"/>
              <a:t>Public Health Impact</a:t>
            </a:r>
          </a:p>
          <a:p>
            <a:r>
              <a:rPr lang="en-GB" sz="1800" dirty="0"/>
              <a:t>Improved diabetes management</a:t>
            </a:r>
          </a:p>
          <a:p>
            <a:r>
              <a:rPr lang="en-GB" sz="1800" dirty="0"/>
              <a:t>Reduce hospital admissions</a:t>
            </a:r>
          </a:p>
          <a:p>
            <a:r>
              <a:rPr lang="en-GB" sz="1800" dirty="0"/>
              <a:t>Lower healthcare costs</a:t>
            </a:r>
          </a:p>
          <a:p>
            <a:r>
              <a:rPr lang="en-GB" sz="1800" dirty="0"/>
              <a:t>Decrease the burden of diabetes-related complications</a:t>
            </a:r>
          </a:p>
          <a:p>
            <a:r>
              <a:rPr lang="en-GB" sz="1800" dirty="0"/>
              <a:t>CGM technologies supports national strategies aimed and improving population health outcomes </a:t>
            </a:r>
          </a:p>
          <a:p>
            <a:r>
              <a:rPr lang="en-GB" sz="1800" dirty="0"/>
              <a:t>Reduce health inequalities (NHS, 2024)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15798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C710C-F42B-8ACF-B3A0-8B6856B97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and Recommendations.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BAD91-4866-A07F-C7B8-8F3AD8AF5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1800" dirty="0"/>
              <a:t>The </a:t>
            </a:r>
            <a:r>
              <a:rPr lang="en-GB" sz="1800" dirty="0" err="1"/>
              <a:t>FreeStyle</a:t>
            </a:r>
            <a:r>
              <a:rPr lang="en-GB" sz="1800" dirty="0"/>
              <a:t> Libre Plus 2 in an innovative digital health technology that has transformed diabetes management within health and social care by providing glucose monitoring without the need for frequent finger-prick testing.</a:t>
            </a:r>
          </a:p>
          <a:p>
            <a:r>
              <a:rPr lang="en-GB" sz="1800" dirty="0"/>
              <a:t>Enables individuals to monitor their glucose level more comfortably and accurately and enhanced patient independence.</a:t>
            </a:r>
          </a:p>
          <a:p>
            <a:r>
              <a:rPr lang="en-GB" sz="1800" dirty="0"/>
              <a:t>The device supports person-centred care by empowering users to make informed decision regarding their health.</a:t>
            </a:r>
          </a:p>
          <a:p>
            <a:r>
              <a:rPr lang="en-GB" sz="1800" dirty="0"/>
              <a:t>Improving communication  between patients and healthcare professionals through the sharing of glucose data</a:t>
            </a:r>
          </a:p>
          <a:p>
            <a:r>
              <a:rPr lang="en-GB" sz="1800" dirty="0"/>
              <a:t>Ensure better diabetes control, fewer complications and improved quality of life. </a:t>
            </a:r>
          </a:p>
          <a:p>
            <a:pPr marL="0" indent="0" algn="ctr">
              <a:buNone/>
            </a:pPr>
            <a:r>
              <a:rPr lang="en-GB" sz="2400" dirty="0"/>
              <a:t>Challenges</a:t>
            </a:r>
          </a:p>
          <a:p>
            <a:r>
              <a:rPr lang="en-GB" sz="1800" dirty="0"/>
              <a:t>Workforce training requirements, digital inequalities and data governance concerns</a:t>
            </a:r>
          </a:p>
          <a:p>
            <a:r>
              <a:rPr lang="en-GB" sz="1800" dirty="0"/>
              <a:t>Cost of the technology  and the need for ongoing support (DHSC and NHS, 2022)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540382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30181-ABCF-6015-1B71-0A7480D89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Recommendation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ED509-4270-2099-CE3B-446D74734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Continue investment in digital  health technologies and provide appropriate training for healthcare professionals and services user</a:t>
            </a:r>
          </a:p>
          <a:p>
            <a:r>
              <a:rPr lang="en-GB" sz="1800" dirty="0"/>
              <a:t>Education should focus on how to use the device effectively</a:t>
            </a:r>
          </a:p>
          <a:p>
            <a:r>
              <a:rPr lang="en-GB" sz="1800" dirty="0"/>
              <a:t>Interpret glucose data and respond appropriately to alerts </a:t>
            </a:r>
          </a:p>
          <a:p>
            <a:r>
              <a:rPr lang="en-GB" sz="1800" dirty="0"/>
              <a:t>Organisations should also work to reduce barrier </a:t>
            </a:r>
          </a:p>
          <a:p>
            <a:r>
              <a:rPr lang="en-GB" sz="1800" dirty="0"/>
              <a:t>Strong data protection measure must be maintained</a:t>
            </a:r>
          </a:p>
          <a:p>
            <a:pPr marL="0" indent="0">
              <a:buNone/>
            </a:pPr>
            <a:r>
              <a:rPr lang="en-GB" sz="1800" dirty="0"/>
              <a:t>By combining investment, education and equitable access, the </a:t>
            </a:r>
            <a:r>
              <a:rPr lang="en-GB" sz="1800" dirty="0" err="1"/>
              <a:t>FreeStyle</a:t>
            </a:r>
            <a:r>
              <a:rPr lang="en-GB" sz="1800" dirty="0"/>
              <a:t> Libre 2 Plus can contribute to improve patient outcomes, greater independence and more efficient, person –centred healthcare services.</a:t>
            </a:r>
          </a:p>
        </p:txBody>
      </p:sp>
    </p:spTree>
    <p:extLst>
      <p:ext uri="{BB962C8B-B14F-4D97-AF65-F5344CB8AC3E}">
        <p14:creationId xmlns:p14="http://schemas.microsoft.com/office/powerpoint/2010/main" val="547510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EC36E-E4A9-6A90-AD5D-956329B57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FF155-2951-DEEF-2AD3-5C016AAE5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400" dirty="0"/>
              <a:t>Abbott (2024) </a:t>
            </a:r>
            <a:r>
              <a:rPr lang="en-GB" sz="1400" i="1" dirty="0" err="1"/>
              <a:t>FreeStyle</a:t>
            </a:r>
            <a:r>
              <a:rPr lang="en-GB" sz="1400" i="1" dirty="0"/>
              <a:t> Libre 2 plus sensor:</a:t>
            </a:r>
            <a:r>
              <a:rPr lang="en-GB" sz="1400" dirty="0"/>
              <a:t> </a:t>
            </a:r>
            <a:r>
              <a:rPr lang="en-GB" sz="1400" i="1" dirty="0"/>
              <a:t>user’s manual.</a:t>
            </a:r>
            <a:r>
              <a:rPr lang="en-GB" sz="1400" dirty="0"/>
              <a:t> Witney: Abbot Diabetes. Available at: </a:t>
            </a:r>
            <a:r>
              <a:rPr lang="en-GB" sz="1400" u="sng" dirty="0">
                <a:hlinkClick r:id="rId2"/>
              </a:rPr>
              <a:t>https://freestylediabetes.co.uk</a:t>
            </a:r>
            <a:r>
              <a:rPr lang="en-GB" sz="1400" dirty="0"/>
              <a:t> (Accessed: 2 July 2026)</a:t>
            </a:r>
          </a:p>
          <a:p>
            <a:pPr marL="0" indent="0">
              <a:buNone/>
            </a:pPr>
            <a:r>
              <a:rPr lang="en-GB" sz="1500" dirty="0"/>
              <a:t>Clear Chemist. (no date) </a:t>
            </a:r>
            <a:r>
              <a:rPr lang="en-GB" sz="1500" dirty="0" err="1"/>
              <a:t>FreeStyle</a:t>
            </a:r>
            <a:r>
              <a:rPr lang="en-GB" sz="1500" dirty="0"/>
              <a:t> Libre 2 Plus Available at: </a:t>
            </a:r>
            <a:r>
              <a:rPr lang="en-GB" sz="1500" dirty="0">
                <a:hlinkClick r:id="rId3"/>
              </a:rPr>
              <a:t>https://www.clearchemist.co.uk/freestyle-sensor-1.html</a:t>
            </a:r>
            <a:r>
              <a:rPr lang="en-GB" sz="1500" dirty="0"/>
              <a:t> (Accessed: 8 July 2026)</a:t>
            </a:r>
          </a:p>
          <a:p>
            <a:pPr marL="0" indent="0">
              <a:buNone/>
            </a:pPr>
            <a:r>
              <a:rPr lang="en-GB" sz="1500" dirty="0"/>
              <a:t>Chemist 2 Customer. (no date) </a:t>
            </a:r>
            <a:r>
              <a:rPr lang="en-GB" sz="1500" dirty="0" err="1"/>
              <a:t>FreeStyle</a:t>
            </a:r>
            <a:r>
              <a:rPr lang="en-GB" sz="1500" dirty="0"/>
              <a:t> Libre 2 Plus-Sensor Available at: </a:t>
            </a:r>
            <a:r>
              <a:rPr lang="en-GB" sz="1500" dirty="0">
                <a:hlinkClick r:id="rId4"/>
              </a:rPr>
              <a:t>https://chemist2customer.com/freestyle-libre-2-plus-sensor/</a:t>
            </a:r>
            <a:endParaRPr lang="en-GB" sz="1500" dirty="0"/>
          </a:p>
          <a:p>
            <a:pPr marL="0" indent="0">
              <a:buNone/>
            </a:pPr>
            <a:r>
              <a:rPr lang="en-GB" sz="1500" dirty="0"/>
              <a:t>(Accessed: 8 July 2026)</a:t>
            </a:r>
          </a:p>
          <a:p>
            <a:pPr marL="0" indent="0">
              <a:buNone/>
            </a:pPr>
            <a:r>
              <a:rPr lang="en-GB" sz="1500" dirty="0"/>
              <a:t>Department of Health and Social Care and NHS England. (2022) </a:t>
            </a:r>
            <a:r>
              <a:rPr lang="en-GB" sz="1500" i="1" dirty="0"/>
              <a:t>A plan for digital health and social care.</a:t>
            </a:r>
            <a:r>
              <a:rPr lang="en-GB" sz="1500" dirty="0"/>
              <a:t> London: Department of Health and Social Care. Available at: </a:t>
            </a:r>
            <a:r>
              <a:rPr lang="en-GB" sz="1500" u="sng" dirty="0">
                <a:hlinkClick r:id="rId5"/>
              </a:rPr>
              <a:t>https://www.gov.uk/government/publications/a-plan-for-digital-health-and-social-care</a:t>
            </a:r>
            <a:r>
              <a:rPr lang="en-GB" sz="1500" dirty="0"/>
              <a:t>  (Accessed: 2 July 2026)</a:t>
            </a:r>
          </a:p>
          <a:p>
            <a:pPr marL="0" indent="0">
              <a:buNone/>
            </a:pPr>
            <a:r>
              <a:rPr lang="en-GB" sz="1400" dirty="0"/>
              <a:t>Diabetes Uk (2025) </a:t>
            </a:r>
            <a:r>
              <a:rPr lang="en-GB" sz="1400" i="1" dirty="0"/>
              <a:t>Diabetes complications.</a:t>
            </a:r>
            <a:r>
              <a:rPr lang="en-GB" sz="1400" dirty="0"/>
              <a:t> Available at: </a:t>
            </a:r>
            <a:r>
              <a:rPr lang="en-GB" sz="1400" u="sng" dirty="0">
                <a:hlinkClick r:id="rId6"/>
              </a:rPr>
              <a:t>https://diabetes.org.uk</a:t>
            </a:r>
            <a:r>
              <a:rPr lang="en-GB" sz="1400" dirty="0"/>
              <a:t> (Accessed:1 July 2026)</a:t>
            </a:r>
          </a:p>
          <a:p>
            <a:pPr marL="0" indent="0">
              <a:buNone/>
            </a:pPr>
            <a:r>
              <a:rPr lang="en-GB" sz="1500" dirty="0"/>
              <a:t>Diabetes UK (2024) </a:t>
            </a:r>
            <a:r>
              <a:rPr lang="en-GB" sz="1500" i="1" dirty="0"/>
              <a:t>Continuous Glucose Monitoring (CGM).</a:t>
            </a:r>
            <a:r>
              <a:rPr lang="en-GB" sz="1500" dirty="0"/>
              <a:t> London: Available at: </a:t>
            </a:r>
            <a:r>
              <a:rPr lang="en-GB" sz="1500" u="sng" dirty="0">
                <a:hlinkClick r:id="rId6"/>
              </a:rPr>
              <a:t>https://diabetes.org.uk</a:t>
            </a:r>
            <a:r>
              <a:rPr lang="en-GB" sz="1500" dirty="0"/>
              <a:t> (Accessed: 1July 2026)</a:t>
            </a:r>
          </a:p>
          <a:p>
            <a:pPr marL="0" indent="0">
              <a:buNone/>
            </a:pPr>
            <a:r>
              <a:rPr lang="en-GB" sz="1500" dirty="0"/>
              <a:t>Garg, S; Hirsch, I; Repetto, E; Snell-</a:t>
            </a:r>
            <a:r>
              <a:rPr lang="en-GB" sz="1500" dirty="0" err="1"/>
              <a:t>Berguen</a:t>
            </a:r>
            <a:r>
              <a:rPr lang="en-GB" sz="1500" dirty="0"/>
              <a:t>, J; Ulmer, B; </a:t>
            </a:r>
            <a:r>
              <a:rPr lang="en-GB" sz="1500" dirty="0" err="1"/>
              <a:t>Perkings</a:t>
            </a:r>
            <a:r>
              <a:rPr lang="en-GB" sz="1500" dirty="0"/>
              <a:t>, C; </a:t>
            </a:r>
            <a:r>
              <a:rPr lang="en-GB" sz="1500" dirty="0" err="1"/>
              <a:t>Bergenstal</a:t>
            </a:r>
            <a:r>
              <a:rPr lang="en-GB" sz="1500" dirty="0"/>
              <a:t>, R</a:t>
            </a:r>
            <a:r>
              <a:rPr lang="en-GB" sz="1500" i="1" dirty="0"/>
              <a:t>.</a:t>
            </a:r>
            <a:r>
              <a:rPr lang="en-GB" sz="1500" dirty="0"/>
              <a:t> (2024) “Impact of continuous glucose monitoring on hospitalizations and glucose control in people with type 2 diabetes: real‐world analysis,” </a:t>
            </a:r>
            <a:r>
              <a:rPr lang="en-GB" sz="1500" i="1" dirty="0"/>
              <a:t>Diabetes, obesity &amp; metabolism</a:t>
            </a:r>
            <a:r>
              <a:rPr lang="en-GB" sz="1500" dirty="0"/>
              <a:t>, 26(11), pp. 2–5. Available at: </a:t>
            </a:r>
            <a:r>
              <a:rPr lang="en-GB" sz="1500" u="sng" dirty="0">
                <a:hlinkClick r:id="rId7"/>
              </a:rPr>
              <a:t>https://doi.org/10.1111/dom.15866</a:t>
            </a:r>
            <a:r>
              <a:rPr lang="en-GB" sz="1500" dirty="0"/>
              <a:t>. </a:t>
            </a:r>
            <a:endParaRPr lang="en-GB" sz="1400" dirty="0"/>
          </a:p>
          <a:p>
            <a:pPr marL="0" indent="0">
              <a:buNone/>
            </a:pPr>
            <a:r>
              <a:rPr lang="en-GB" sz="1400" dirty="0"/>
              <a:t>National Institute for Health and Care Excellence (2024) </a:t>
            </a:r>
            <a:r>
              <a:rPr lang="en-GB" sz="1400" i="1" dirty="0"/>
              <a:t>Type 2 diabetes in adults: management. </a:t>
            </a:r>
            <a:r>
              <a:rPr lang="en-GB" sz="1400" dirty="0"/>
              <a:t>[NG28]. London: National Institute for Health and Care Excellence. Available at: </a:t>
            </a:r>
            <a:r>
              <a:rPr lang="en-GB" sz="1400" u="sng" dirty="0">
                <a:hlinkClick r:id="rId8"/>
              </a:rPr>
              <a:t>https://nice.org.uk</a:t>
            </a:r>
            <a:r>
              <a:rPr lang="en-GB" sz="1400" dirty="0"/>
              <a:t> (Accessed: 1 July 2026)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069294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16685-2B15-012B-183D-E58C08085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25B6C-BABC-C956-7E11-B43CCE954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200" dirty="0"/>
              <a:t>National Institute for Health and Care Excellence (2024) </a:t>
            </a:r>
            <a:r>
              <a:rPr lang="en-GB" sz="1200" i="1" dirty="0"/>
              <a:t>Type 2 diabetes in adults: management. </a:t>
            </a:r>
            <a:r>
              <a:rPr lang="en-GB" sz="1200" dirty="0"/>
              <a:t>[NG28]. London: National Institute for Health and Care Excellence. Available at: </a:t>
            </a:r>
            <a:r>
              <a:rPr lang="en-GB" sz="1200" u="sng" dirty="0">
                <a:hlinkClick r:id="rId2"/>
              </a:rPr>
              <a:t>https://nice.org.uk</a:t>
            </a:r>
            <a:r>
              <a:rPr lang="en-GB" sz="1200" dirty="0"/>
              <a:t> (Accessed: 1 July 2026)</a:t>
            </a:r>
          </a:p>
          <a:p>
            <a:pPr marL="0" indent="0">
              <a:buNone/>
            </a:pPr>
            <a:r>
              <a:rPr lang="en-GB" sz="1200" dirty="0"/>
              <a:t>National Health Service NHS England (2024) </a:t>
            </a:r>
            <a:r>
              <a:rPr lang="en-GB" sz="1200" i="1" dirty="0"/>
              <a:t>Flash Glucose Monitoring Guidance for Diabetes Patients. </a:t>
            </a:r>
            <a:r>
              <a:rPr lang="en-GB" sz="1200" dirty="0"/>
              <a:t>London: NHS England Available at: </a:t>
            </a:r>
            <a:r>
              <a:rPr lang="en-GB" sz="1200" u="sng" dirty="0">
                <a:hlinkClick r:id="rId3"/>
              </a:rPr>
              <a:t>https://nhs.org.uk</a:t>
            </a:r>
            <a:r>
              <a:rPr lang="en-GB" sz="1200" dirty="0"/>
              <a:t> (Accessed: 3 July 2026)</a:t>
            </a:r>
          </a:p>
          <a:p>
            <a:pPr marL="0" indent="0">
              <a:buNone/>
            </a:pPr>
            <a:r>
              <a:rPr lang="en-GB" sz="1200" dirty="0" err="1"/>
              <a:t>Omnipod</a:t>
            </a:r>
            <a:r>
              <a:rPr lang="en-GB" sz="1200" dirty="0"/>
              <a:t>. (no date) “</a:t>
            </a:r>
            <a:r>
              <a:rPr lang="en-GB" sz="1200" i="1" dirty="0"/>
              <a:t>What-is-</a:t>
            </a:r>
            <a:r>
              <a:rPr lang="en-GB" sz="1200" i="1" dirty="0" err="1"/>
              <a:t>omnipod</a:t>
            </a:r>
            <a:r>
              <a:rPr lang="en-GB" sz="1200" i="1" dirty="0"/>
              <a:t>”</a:t>
            </a:r>
            <a:r>
              <a:rPr lang="en-GB" sz="1200" dirty="0"/>
              <a:t> Available at: </a:t>
            </a:r>
            <a:r>
              <a:rPr lang="en-GB" sz="1200" dirty="0">
                <a:hlinkClick r:id="rId4"/>
              </a:rPr>
              <a:t>https://www.omnipod.com/en-gb/what-is-omnipod/omnipod-5/sensor-integrations/libre-2</a:t>
            </a:r>
            <a:r>
              <a:rPr lang="en-GB" sz="1200" dirty="0"/>
              <a:t> Accessed: 8 July 2026</a:t>
            </a:r>
          </a:p>
          <a:p>
            <a:pPr marL="0" indent="0">
              <a:buNone/>
            </a:pPr>
            <a:r>
              <a:rPr lang="en-GB" sz="1200" dirty="0"/>
              <a:t>Reddy, M. and Oliver, N. (2024) “The role of real‐time continuous glucose monitoring in diabetes management and how it should link to integrated personalized diabetes management,” </a:t>
            </a:r>
            <a:r>
              <a:rPr lang="en-GB" sz="1200" i="1" dirty="0"/>
              <a:t>Diabetes, obesity &amp; metabolism</a:t>
            </a:r>
            <a:r>
              <a:rPr lang="en-GB" sz="1200" dirty="0"/>
              <a:t>, 26(S1), pp. 46–56. Available at: </a:t>
            </a:r>
            <a:r>
              <a:rPr lang="en-GB" sz="1200" u="sng" dirty="0">
                <a:hlinkClick r:id="rId5"/>
              </a:rPr>
              <a:t>https://doi.org/10.1111/dom.15504</a:t>
            </a:r>
            <a:endParaRPr lang="en-GB" sz="1200" u="sng" dirty="0"/>
          </a:p>
          <a:p>
            <a:pPr marL="0" indent="0">
              <a:buNone/>
            </a:pPr>
            <a:r>
              <a:rPr lang="en-GB" sz="1200" dirty="0"/>
              <a:t>Seidu, S; Tetteh, J; </a:t>
            </a:r>
            <a:r>
              <a:rPr lang="en-GB" sz="1200" dirty="0" err="1"/>
              <a:t>Kunutsor,S</a:t>
            </a:r>
            <a:r>
              <a:rPr lang="en-GB" sz="1200" dirty="0"/>
              <a:t>; Choudhary, P; </a:t>
            </a:r>
            <a:r>
              <a:rPr lang="en-GB" sz="1200" dirty="0" err="1"/>
              <a:t>Khunty</a:t>
            </a:r>
            <a:r>
              <a:rPr lang="en-GB" sz="1200" dirty="0"/>
              <a:t>, K; </a:t>
            </a:r>
            <a:r>
              <a:rPr lang="en-GB" sz="1200" dirty="0" err="1"/>
              <a:t>Ajjan</a:t>
            </a:r>
            <a:r>
              <a:rPr lang="en-GB" sz="1200" dirty="0"/>
              <a:t>, </a:t>
            </a:r>
            <a:r>
              <a:rPr lang="en-GB" sz="1200" dirty="0" err="1"/>
              <a:t>Ramizia</a:t>
            </a:r>
            <a:r>
              <a:rPr lang="en-GB" sz="1200" i="1" dirty="0"/>
              <a:t>.</a:t>
            </a:r>
            <a:r>
              <a:rPr lang="en-GB" sz="1200" dirty="0"/>
              <a:t> (2025) “Prescription distribution and inequities in diabetes care: A comparative analysis of continuous glucose monitoring access by diabetes status, ethnicity and socio‐economic factors in England,” </a:t>
            </a:r>
            <a:r>
              <a:rPr lang="en-GB" sz="1200" i="1" dirty="0"/>
              <a:t>Diabetic medicine</a:t>
            </a:r>
            <a:r>
              <a:rPr lang="en-GB" sz="1200" dirty="0"/>
              <a:t>, 42(11), pp.10-12. Available at: </a:t>
            </a:r>
            <a:r>
              <a:rPr lang="en-GB" sz="1300" u="sng" dirty="0">
                <a:hlinkClick r:id="rId6"/>
              </a:rPr>
              <a:t>https://doi.org/10.1111/dme.70130</a:t>
            </a:r>
            <a:r>
              <a:rPr lang="en-GB" sz="1300" dirty="0"/>
              <a:t>. </a:t>
            </a:r>
          </a:p>
          <a:p>
            <a:pPr marL="0" indent="0">
              <a:buNone/>
            </a:pPr>
            <a:r>
              <a:rPr lang="en-GB" sz="1300" dirty="0"/>
              <a:t>Smith, A. and Jones, B. (2025) ‘Diabetes care and trends in the United Kingdom’, </a:t>
            </a:r>
            <a:r>
              <a:rPr lang="en-GB" sz="1300" i="1" dirty="0"/>
              <a:t>British Medical Journal, </a:t>
            </a:r>
            <a:r>
              <a:rPr lang="en-GB" sz="1300" dirty="0"/>
              <a:t>350(1), pp. 25-30. Available at: </a:t>
            </a:r>
            <a:r>
              <a:rPr lang="en-GB" sz="1300" u="sng" dirty="0">
                <a:hlinkClick r:id="rId7"/>
              </a:rPr>
              <a:t>https://doi.org/10.1134/die.15550</a:t>
            </a:r>
            <a:r>
              <a:rPr lang="en-GB" sz="1300" dirty="0"/>
              <a:t> </a:t>
            </a:r>
            <a:endParaRPr lang="en-GB" sz="1200" dirty="0"/>
          </a:p>
          <a:p>
            <a:pPr marL="0" indent="0">
              <a:buNone/>
            </a:pPr>
            <a:r>
              <a:rPr lang="en-GB" sz="1200" dirty="0"/>
              <a:t>Sugai, K; Sasaki, J; Tomizawa, G; Suzuki, R. (2026) “Effect of switching from intermittently scanned continuous glucose monitoring to </a:t>
            </a:r>
            <a:r>
              <a:rPr lang="en-GB" sz="1200" dirty="0" err="1"/>
              <a:t>FreeStyle</a:t>
            </a:r>
            <a:r>
              <a:rPr lang="en-GB" sz="1200" dirty="0"/>
              <a:t> Libre 2 with real‐time continuous glucose monitoring and alert functionality,” </a:t>
            </a:r>
            <a:r>
              <a:rPr lang="en-GB" sz="1200" i="1" dirty="0"/>
              <a:t>Journal of diabetes investigation</a:t>
            </a:r>
            <a:r>
              <a:rPr lang="en-GB" sz="1200" dirty="0"/>
              <a:t>, 17(3), pp. 9–12. Available at: </a:t>
            </a:r>
            <a:r>
              <a:rPr lang="en-GB" sz="1200" u="sng" dirty="0">
                <a:hlinkClick r:id="rId8"/>
              </a:rPr>
              <a:t>https://doi.org/10.1111/jdi.70233</a:t>
            </a:r>
            <a:r>
              <a:rPr lang="en-GB" sz="1200" dirty="0"/>
              <a:t>.</a:t>
            </a:r>
          </a:p>
          <a:p>
            <a:pPr marL="0" indent="0">
              <a:buNone/>
            </a:pPr>
            <a:r>
              <a:rPr lang="en-GB" sz="1200" dirty="0"/>
              <a:t>Yamamoto, J.M. and Murphy, H.R. (2021) “Benefits of Real-Time Continuous Glucose Monitoring in Pregnancy,” </a:t>
            </a:r>
            <a:r>
              <a:rPr lang="en-GB" sz="1200" i="1" dirty="0"/>
              <a:t>Diabetes technology &amp; therapeutics</a:t>
            </a:r>
            <a:r>
              <a:rPr lang="en-GB" sz="1200" dirty="0"/>
              <a:t>, 23(1_suppl), p. 8--14. Available at: </a:t>
            </a:r>
            <a:r>
              <a:rPr lang="en-GB" sz="1200" u="sng" dirty="0">
                <a:hlinkClick r:id="rId9"/>
              </a:rPr>
              <a:t>https://doi.org/10.1089/dia.2020.0667</a:t>
            </a:r>
            <a:r>
              <a:rPr lang="en-GB" sz="1200" dirty="0"/>
              <a:t>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94593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9165</TotalTime>
  <Words>1803</Words>
  <Application>Microsoft Office PowerPoint</Application>
  <PresentationFormat>Widescreen</PresentationFormat>
  <Paragraphs>135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Trebuchet MS</vt:lpstr>
      <vt:lpstr>Wingdings</vt:lpstr>
      <vt:lpstr>Wingdings 3</vt:lpstr>
      <vt:lpstr>Facet</vt:lpstr>
      <vt:lpstr>BSc (Hons) Health and Social Care</vt:lpstr>
      <vt:lpstr>Introduction</vt:lpstr>
      <vt:lpstr>Where and how it is  Implemented </vt:lpstr>
      <vt:lpstr>PowerPoint Presentation</vt:lpstr>
      <vt:lpstr>Impact on the workforce.</vt:lpstr>
      <vt:lpstr>Impact on service delivery.</vt:lpstr>
      <vt:lpstr>Benefits and Challenges for Service Delivery</vt:lpstr>
      <vt:lpstr>Impact on patients.</vt:lpstr>
      <vt:lpstr>Negative experiences and Challenges</vt:lpstr>
      <vt:lpstr>Impact on community.</vt:lpstr>
      <vt:lpstr>PowerPoint Presentation</vt:lpstr>
      <vt:lpstr>Conclusion and Recommendations.</vt:lpstr>
      <vt:lpstr>Recommendation </vt:lpstr>
      <vt:lpstr>References.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Lazara Guillen Pedroso</dc:creator>
  <cp:lastModifiedBy>Lazara Laureana Guillen Pedroso (2329253)</cp:lastModifiedBy>
  <cp:revision>38</cp:revision>
  <dcterms:created xsi:type="dcterms:W3CDTF">2026-07-01T20:57:11Z</dcterms:created>
  <dcterms:modified xsi:type="dcterms:W3CDTF">2026-07-09T17:46:02Z</dcterms:modified>
</cp:coreProperties>
</file>