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336" r:id="rId2"/>
    <p:sldId id="370" r:id="rId3"/>
    <p:sldId id="321" r:id="rId4"/>
    <p:sldId id="340" r:id="rId5"/>
    <p:sldId id="371" r:id="rId6"/>
    <p:sldId id="350" r:id="rId7"/>
    <p:sldId id="351" r:id="rId8"/>
    <p:sldId id="352" r:id="rId9"/>
    <p:sldId id="372" r:id="rId10"/>
    <p:sldId id="373" r:id="rId11"/>
    <p:sldId id="374" r:id="rId12"/>
    <p:sldId id="375" r:id="rId13"/>
    <p:sldId id="376" r:id="rId14"/>
    <p:sldId id="377" r:id="rId15"/>
    <p:sldId id="378" r:id="rId16"/>
    <p:sldId id="379" r:id="rId17"/>
    <p:sldId id="380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15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C9098-56F6-4C9D-8ECB-09EBB51F7973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88948-DC6B-4A55-BD08-C4AF9603F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04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E9A04-FD9C-420F-9198-C56239742D8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3A46-7526-4B23-A951-265FA365C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12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A5DB9B-6F82-4893-BA75-DDDAB495ECE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639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11E3E-B5FA-41FE-BCD8-454145FC8A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452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7A5AE3-218B-4FCE-BA93-1BCF2BDC7DC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225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83B3C2-EC10-4F86-AACB-4A77E57128B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4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FF4640-B239-44AF-8D9C-AEC5C576BD7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77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E79024-0ECE-4476-9E19-20151D1ACDA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60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1A9007-12EF-4914-9F51-62EFD71CA71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39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4327A8-8D02-4C67-A735-7AE244D61DA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753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6DD606-6AAA-4E17-8432-365344EF16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5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12ABE3-839C-483E-B882-85F845B8007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829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5D85C-183D-4A8E-BB28-5B2ABF0FABD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09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2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173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204864"/>
            <a:ext cx="7772400" cy="1470025"/>
          </a:xfrm>
        </p:spPr>
        <p:txBody>
          <a:bodyPr/>
          <a:lstStyle/>
          <a:p>
            <a:r>
              <a:rPr lang="en-GB" dirty="0" smtClean="0"/>
              <a:t>Your Psychology Dissertation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(</a:t>
            </a:r>
            <a:r>
              <a:rPr lang="en-GB" b="1" dirty="0"/>
              <a:t>M6X00917)</a:t>
            </a:r>
            <a:endParaRPr lang="en-GB" dirty="0"/>
          </a:p>
        </p:txBody>
      </p:sp>
      <p:pic>
        <p:nvPicPr>
          <p:cNvPr id="2054" name="Picture 6" descr="MCj0196298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8913"/>
            <a:ext cx="1651000" cy="1666875"/>
          </a:xfrm>
          <a:prstGeom prst="rect">
            <a:avLst/>
          </a:prstGeom>
          <a:noFill/>
        </p:spPr>
      </p:pic>
      <p:pic>
        <p:nvPicPr>
          <p:cNvPr id="2056" name="Picture 8" descr="MMAG00281_000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260350"/>
            <a:ext cx="2266950" cy="1576388"/>
          </a:xfrm>
          <a:prstGeom prst="rect">
            <a:avLst/>
          </a:prstGeom>
          <a:noFill/>
        </p:spPr>
      </p:pic>
      <p:pic>
        <p:nvPicPr>
          <p:cNvPr id="2057" name="Picture 9" descr="j030295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8375" y="4508500"/>
            <a:ext cx="1530350" cy="2144713"/>
          </a:xfrm>
          <a:prstGeom prst="rect">
            <a:avLst/>
          </a:prstGeom>
          <a:noFill/>
        </p:spPr>
      </p:pic>
      <p:pic>
        <p:nvPicPr>
          <p:cNvPr id="2059" name="Picture 11" descr="MCj0404379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652963"/>
            <a:ext cx="1762125" cy="175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709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/>
          <p:cNvSpPr/>
          <p:nvPr/>
        </p:nvSpPr>
        <p:spPr>
          <a:xfrm>
            <a:off x="1187450" y="1700213"/>
            <a:ext cx="6553200" cy="244951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" name="Right Triangle 2"/>
          <p:cNvSpPr/>
          <p:nvPr/>
        </p:nvSpPr>
        <p:spPr>
          <a:xfrm rot="10800000">
            <a:off x="1258888" y="1484313"/>
            <a:ext cx="6553200" cy="244951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1187450" y="4437063"/>
            <a:ext cx="4752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Guidance, Simplicity, Facts</a:t>
            </a:r>
          </a:p>
        </p:txBody>
      </p:sp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1547813" y="981075"/>
            <a:ext cx="72723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Independence, Complexity, Synthesis, Understanding</a:t>
            </a:r>
          </a:p>
        </p:txBody>
      </p:sp>
      <p:sp>
        <p:nvSpPr>
          <p:cNvPr id="8198" name="TextBox 5"/>
          <p:cNvSpPr txBox="1">
            <a:spLocks noChangeArrowheads="1"/>
          </p:cNvSpPr>
          <p:nvPr/>
        </p:nvSpPr>
        <p:spPr bwMode="auto">
          <a:xfrm>
            <a:off x="1908175" y="260350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Year 1</a:t>
            </a:r>
          </a:p>
        </p:txBody>
      </p:sp>
      <p:sp>
        <p:nvSpPr>
          <p:cNvPr id="8199" name="TextBox 6"/>
          <p:cNvSpPr txBox="1">
            <a:spLocks noChangeArrowheads="1"/>
          </p:cNvSpPr>
          <p:nvPr/>
        </p:nvSpPr>
        <p:spPr bwMode="auto">
          <a:xfrm>
            <a:off x="3923928" y="260350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dirty="0"/>
              <a:t>Year 2</a:t>
            </a:r>
          </a:p>
        </p:txBody>
      </p:sp>
      <p:sp>
        <p:nvSpPr>
          <p:cNvPr id="8200" name="TextBox 7"/>
          <p:cNvSpPr txBox="1">
            <a:spLocks noChangeArrowheads="1"/>
          </p:cNvSpPr>
          <p:nvPr/>
        </p:nvSpPr>
        <p:spPr bwMode="auto">
          <a:xfrm>
            <a:off x="6372200" y="260350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dirty="0"/>
              <a:t>Year 3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3203848" y="548680"/>
            <a:ext cx="0" cy="3744416"/>
          </a:xfrm>
          <a:prstGeom prst="line">
            <a:avLst/>
          </a:prstGeom>
          <a:ln w="31750">
            <a:gradFill>
              <a:gsLst>
                <a:gs pos="0">
                  <a:srgbClr val="000082"/>
                </a:gs>
                <a:gs pos="13000">
                  <a:srgbClr val="0047FF"/>
                </a:gs>
                <a:gs pos="28000">
                  <a:srgbClr val="000082"/>
                </a:gs>
                <a:gs pos="42999">
                  <a:srgbClr val="0047FF"/>
                </a:gs>
                <a:gs pos="58000">
                  <a:srgbClr val="000082"/>
                </a:gs>
                <a:gs pos="72000">
                  <a:srgbClr val="0047FF"/>
                </a:gs>
                <a:gs pos="87000">
                  <a:srgbClr val="000082"/>
                </a:gs>
                <a:gs pos="100000">
                  <a:srgbClr val="0047FF"/>
                </a:gs>
              </a:gsLst>
              <a:lin ang="5400000" scaled="0"/>
            </a:gra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52120" y="548680"/>
            <a:ext cx="0" cy="3744416"/>
          </a:xfrm>
          <a:prstGeom prst="line">
            <a:avLst/>
          </a:prstGeom>
          <a:ln w="31750">
            <a:gradFill>
              <a:gsLst>
                <a:gs pos="0">
                  <a:srgbClr val="000082"/>
                </a:gs>
                <a:gs pos="13000">
                  <a:srgbClr val="0047FF"/>
                </a:gs>
                <a:gs pos="28000">
                  <a:srgbClr val="000082"/>
                </a:gs>
                <a:gs pos="42999">
                  <a:srgbClr val="0047FF"/>
                </a:gs>
                <a:gs pos="58000">
                  <a:srgbClr val="000082"/>
                </a:gs>
                <a:gs pos="72000">
                  <a:srgbClr val="0047FF"/>
                </a:gs>
                <a:gs pos="87000">
                  <a:srgbClr val="000082"/>
                </a:gs>
                <a:gs pos="100000">
                  <a:srgbClr val="0047FF"/>
                </a:gs>
              </a:gsLst>
              <a:lin ang="5400000" scaled="0"/>
            </a:gra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51520" y="234888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Our input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812360" y="206084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Your input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5007" y="5078589"/>
            <a:ext cx="864095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ctr"/>
            <a:r>
              <a:rPr lang="en-GB" sz="2000" b="1" dirty="0"/>
              <a:t>You will earn your degree… we will help you to earn your degree</a:t>
            </a:r>
          </a:p>
          <a:p>
            <a:pPr algn="ctr"/>
            <a:endParaRPr lang="en-GB" b="1" dirty="0"/>
          </a:p>
        </p:txBody>
      </p:sp>
      <p:sp>
        <p:nvSpPr>
          <p:cNvPr id="15" name="Rectangle 14"/>
          <p:cNvSpPr/>
          <p:nvPr/>
        </p:nvSpPr>
        <p:spPr bwMode="auto">
          <a:xfrm rot="19889216">
            <a:off x="2793805" y="2556550"/>
            <a:ext cx="2808312" cy="504056"/>
          </a:xfrm>
          <a:prstGeom prst="rect">
            <a:avLst/>
          </a:prstGeom>
          <a:solidFill>
            <a:schemeClr val="accent3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rPr>
              <a:t>A timely</a:t>
            </a:r>
            <a:r>
              <a:rPr kumimoji="0" lang="en-GB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rPr>
              <a:t> reminder….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74204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777218"/>
              </p:ext>
            </p:extLst>
          </p:nvPr>
        </p:nvGraphicFramePr>
        <p:xfrm>
          <a:off x="684213" y="249238"/>
          <a:ext cx="7704137" cy="5515929"/>
        </p:xfrm>
        <a:graphic>
          <a:graphicData uri="http://schemas.openxmlformats.org/drawingml/2006/table">
            <a:tbl>
              <a:tblPr/>
              <a:tblGrid>
                <a:gridCol w="1863097"/>
                <a:gridCol w="5841040"/>
              </a:tblGrid>
              <a:tr h="731910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Dissertation planning schedule -  provisional dates.</a:t>
                      </a:r>
                      <a:endParaRPr lang="en-GB" sz="1600" b="1" dirty="0" smtClean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5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16</a:t>
                      </a:r>
                      <a:r>
                        <a:rPr lang="en-GB" sz="1600" baseline="300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th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Feb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Supervisor profile information made available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9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w/c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26</a:t>
                      </a:r>
                      <a:r>
                        <a:rPr lang="en-GB" sz="1600" baseline="300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th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Feb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Approach potential supervisors for feedback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8520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24</a:t>
                      </a:r>
                      <a:r>
                        <a:rPr lang="en-GB" sz="1600" baseline="300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th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April 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Proposals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submitted in preparation for 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Academic Interview assessment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26</a:t>
                      </a:r>
                      <a:r>
                        <a:rPr lang="en-GB" sz="1600" baseline="300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th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April 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Academic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Interview Assessment Day 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36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Opportunity to re-work proposals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/>
                        <a:t>Deadline for any resubmitted Dissertation Proposals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i="1" dirty="0" smtClean="0"/>
                        <a:t>(any failed Academic interviews will need to be re-sat within the examination resit period) </a:t>
                      </a:r>
                      <a:endParaRPr lang="en-GB" sz="1600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58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By Friday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1</a:t>
                      </a:r>
                      <a:r>
                        <a:rPr lang="en-GB" sz="1600" baseline="300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st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June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Final</a:t>
                      </a:r>
                      <a:r>
                        <a:rPr lang="en-GB" sz="1600" baseline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confirmation of dissertation topics and provisional supervisors </a:t>
                      </a:r>
                      <a:endParaRPr lang="en-GB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5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085" y="0"/>
            <a:ext cx="8229600" cy="1143000"/>
          </a:xfrm>
        </p:spPr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507288" cy="4525963"/>
          </a:xfrm>
        </p:spPr>
        <p:txBody>
          <a:bodyPr/>
          <a:lstStyle/>
          <a:p>
            <a:r>
              <a:rPr lang="en-GB" sz="2400" dirty="0" smtClean="0"/>
              <a:t>A 40-credit independent research module</a:t>
            </a:r>
          </a:p>
          <a:p>
            <a:pPr lvl="1"/>
            <a:r>
              <a:rPr lang="en-GB" sz="2000" dirty="0" smtClean="0"/>
              <a:t>Assessment Component 1: Ten minute individual presentation (25%)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Assessment Component Two: Written Dissertation (75%)</a:t>
            </a:r>
          </a:p>
          <a:p>
            <a:pPr lvl="2"/>
            <a:r>
              <a:rPr lang="en-GB" sz="1600" dirty="0" smtClean="0"/>
              <a:t>8,000 – 10,000 word thesis</a:t>
            </a:r>
          </a:p>
          <a:p>
            <a:pPr lvl="2"/>
            <a:r>
              <a:rPr lang="en-GB" sz="1600" dirty="0" smtClean="0"/>
              <a:t>Literature Review (20%)</a:t>
            </a:r>
          </a:p>
          <a:p>
            <a:pPr lvl="2"/>
            <a:r>
              <a:rPr lang="en-GB" sz="1600" dirty="0" smtClean="0"/>
              <a:t>Method Section (20%)</a:t>
            </a:r>
          </a:p>
          <a:p>
            <a:pPr lvl="2"/>
            <a:r>
              <a:rPr lang="en-GB" sz="1600" dirty="0" smtClean="0"/>
              <a:t>Results Section (20%)</a:t>
            </a:r>
          </a:p>
          <a:p>
            <a:pPr lvl="2"/>
            <a:r>
              <a:rPr lang="en-GB" sz="1600" dirty="0" smtClean="0"/>
              <a:t>Discussion (20%)</a:t>
            </a:r>
          </a:p>
          <a:p>
            <a:pPr lvl="2"/>
            <a:r>
              <a:rPr lang="en-GB" sz="1600" dirty="0" smtClean="0"/>
              <a:t>Presentation (10%) [APA conventions etc.]</a:t>
            </a:r>
          </a:p>
          <a:p>
            <a:pPr lvl="2"/>
            <a:r>
              <a:rPr lang="en-GB" sz="1600" dirty="0" smtClean="0"/>
              <a:t>Initiative/Project engagement (10%)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2188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462" y="116632"/>
            <a:ext cx="7772400" cy="1143000"/>
          </a:xfrm>
        </p:spPr>
        <p:txBody>
          <a:bodyPr/>
          <a:lstStyle/>
          <a:p>
            <a:r>
              <a:rPr lang="en-GB" sz="3600" dirty="0" smtClean="0"/>
              <a:t>Learning Outcomes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124744"/>
            <a:ext cx="7772400" cy="4971256"/>
          </a:xfrm>
        </p:spPr>
        <p:txBody>
          <a:bodyPr/>
          <a:lstStyle/>
          <a:p>
            <a:r>
              <a:rPr lang="en-GB" sz="2800" dirty="0"/>
              <a:t>In order to pass the dissertation you must demonstrate the ability to: </a:t>
            </a:r>
            <a:endParaRPr lang="en-GB" sz="2800" dirty="0" smtClean="0"/>
          </a:p>
          <a:p>
            <a:pPr lvl="1"/>
            <a:r>
              <a:rPr lang="en-GB" sz="2000" dirty="0" smtClean="0"/>
              <a:t>1</a:t>
            </a:r>
            <a:r>
              <a:rPr lang="en-GB" sz="2000" dirty="0"/>
              <a:t>. generate appropriate hypotheses and research questions; </a:t>
            </a:r>
            <a:endParaRPr lang="en-GB" sz="2000" dirty="0" smtClean="0"/>
          </a:p>
          <a:p>
            <a:pPr lvl="1"/>
            <a:r>
              <a:rPr lang="en-GB" sz="2000" dirty="0" smtClean="0"/>
              <a:t>2</a:t>
            </a:r>
            <a:r>
              <a:rPr lang="en-GB" sz="2000" dirty="0"/>
              <a:t>. use evidence-based reasoning to explore relevant practical, theoretical and ethical issues associated with a specific research question; </a:t>
            </a:r>
            <a:endParaRPr lang="en-GB" sz="2000" dirty="0" smtClean="0"/>
          </a:p>
          <a:p>
            <a:pPr lvl="1"/>
            <a:r>
              <a:rPr lang="en-GB" sz="2000" dirty="0" smtClean="0"/>
              <a:t>3</a:t>
            </a:r>
            <a:r>
              <a:rPr lang="en-GB" sz="2000" dirty="0"/>
              <a:t>. carry out an empirical study involving primary data collection using appropriate tools; </a:t>
            </a:r>
            <a:endParaRPr lang="en-GB" sz="2000" dirty="0" smtClean="0"/>
          </a:p>
          <a:p>
            <a:pPr lvl="1"/>
            <a:r>
              <a:rPr lang="en-GB" sz="2000" dirty="0" smtClean="0"/>
              <a:t>4</a:t>
            </a:r>
            <a:r>
              <a:rPr lang="en-GB" sz="2000" dirty="0"/>
              <a:t>. analyse data using appropriate quantitative and/or qualitative methods; and </a:t>
            </a:r>
            <a:endParaRPr lang="en-GB" sz="2000" dirty="0" smtClean="0"/>
          </a:p>
          <a:p>
            <a:pPr lvl="1"/>
            <a:r>
              <a:rPr lang="en-GB" sz="2000" dirty="0" smtClean="0"/>
              <a:t>5</a:t>
            </a:r>
            <a:r>
              <a:rPr lang="en-GB" sz="2000" dirty="0"/>
              <a:t>. present research findings appropriately.</a:t>
            </a:r>
          </a:p>
        </p:txBody>
      </p:sp>
    </p:spTree>
    <p:extLst>
      <p:ext uri="{BB962C8B-B14F-4D97-AF65-F5344CB8AC3E}">
        <p14:creationId xmlns:p14="http://schemas.microsoft.com/office/powerpoint/2010/main" val="1376475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7772400" cy="1143000"/>
          </a:xfrm>
        </p:spPr>
        <p:txBody>
          <a:bodyPr/>
          <a:lstStyle/>
          <a:p>
            <a:r>
              <a:rPr lang="en-GB" sz="3600" dirty="0" smtClean="0"/>
              <a:t>Supervision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What we do….</a:t>
            </a:r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 smtClean="0"/>
              <a:t>Provide guidance on appropriate methods, data collection tools and analyses</a:t>
            </a:r>
          </a:p>
          <a:p>
            <a:endParaRPr lang="en-GB" sz="2800" dirty="0" smtClean="0"/>
          </a:p>
          <a:p>
            <a:r>
              <a:rPr lang="en-GB" sz="2800" dirty="0" smtClean="0"/>
              <a:t>Provide feedback on one draft of each chapter of dissertation if submitted in time at allocated supervision meeting</a:t>
            </a:r>
          </a:p>
        </p:txBody>
      </p:sp>
    </p:spTree>
    <p:extLst>
      <p:ext uri="{BB962C8B-B14F-4D97-AF65-F5344CB8AC3E}">
        <p14:creationId xmlns:p14="http://schemas.microsoft.com/office/powerpoint/2010/main" val="3889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12776"/>
            <a:ext cx="7772400" cy="41148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What we do </a:t>
            </a:r>
            <a:r>
              <a:rPr lang="en-GB" b="1" dirty="0" smtClean="0"/>
              <a:t>not</a:t>
            </a:r>
            <a:r>
              <a:rPr lang="en-GB" dirty="0" smtClean="0"/>
              <a:t> do…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Proof read work i.e. we do not correct grammar, spelling or referencing!</a:t>
            </a:r>
          </a:p>
          <a:p>
            <a:endParaRPr lang="en-GB" dirty="0" smtClean="0"/>
          </a:p>
          <a:p>
            <a:r>
              <a:rPr lang="en-GB" dirty="0" smtClean="0"/>
              <a:t>Write your proposal/hypotheses for you</a:t>
            </a:r>
          </a:p>
          <a:p>
            <a:endParaRPr lang="en-GB" dirty="0" smtClean="0"/>
          </a:p>
          <a:p>
            <a:r>
              <a:rPr lang="en-GB" dirty="0" smtClean="0"/>
              <a:t>Analyse your results</a:t>
            </a:r>
          </a:p>
          <a:p>
            <a:endParaRPr lang="en-GB" dirty="0" smtClean="0"/>
          </a:p>
          <a:p>
            <a:r>
              <a:rPr lang="en-GB" dirty="0" smtClean="0"/>
              <a:t>Chase you for supervision</a:t>
            </a:r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1143000"/>
          </a:xfrm>
        </p:spPr>
        <p:txBody>
          <a:bodyPr/>
          <a:lstStyle/>
          <a:p>
            <a:r>
              <a:rPr lang="en-GB" sz="3600" dirty="0" smtClean="0"/>
              <a:t>Supervision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7767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106"/>
            <a:ext cx="7772400" cy="1143000"/>
          </a:xfrm>
        </p:spPr>
        <p:txBody>
          <a:bodyPr/>
          <a:lstStyle/>
          <a:p>
            <a:r>
              <a:rPr lang="en-GB" dirty="0" smtClean="0"/>
              <a:t>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052736"/>
            <a:ext cx="7772400" cy="504326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Research methods textbooks</a:t>
            </a:r>
          </a:p>
          <a:p>
            <a:endParaRPr lang="en-GB" sz="2400" dirty="0" smtClean="0"/>
          </a:p>
          <a:p>
            <a:r>
              <a:rPr lang="en-GB" sz="2400" dirty="0" smtClean="0"/>
              <a:t>Statistics textbooks</a:t>
            </a:r>
          </a:p>
          <a:p>
            <a:endParaRPr lang="en-GB" sz="2400" dirty="0"/>
          </a:p>
          <a:p>
            <a:r>
              <a:rPr lang="en-GB" sz="2400" dirty="0" smtClean="0"/>
              <a:t>Extensive use of academic </a:t>
            </a:r>
            <a:r>
              <a:rPr lang="en-GB" sz="2400" dirty="0" smtClean="0"/>
              <a:t>journals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Appropriate sources for key theories</a:t>
            </a:r>
          </a:p>
          <a:p>
            <a:endParaRPr lang="en-GB" sz="2400" dirty="0" smtClean="0"/>
          </a:p>
          <a:p>
            <a:r>
              <a:rPr lang="en-GB" sz="2400" dirty="0" smtClean="0"/>
              <a:t>No Gross, Wikipedia or Cosmopolitan!!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521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561" y="23159"/>
            <a:ext cx="7772400" cy="1143000"/>
          </a:xfrm>
        </p:spPr>
        <p:txBody>
          <a:bodyPr/>
          <a:lstStyle/>
          <a:p>
            <a:r>
              <a:rPr lang="en-GB" sz="3200" dirty="0" smtClean="0"/>
              <a:t>Creating a proposal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980728"/>
            <a:ext cx="8278688" cy="5115272"/>
          </a:xfrm>
        </p:spPr>
        <p:txBody>
          <a:bodyPr/>
          <a:lstStyle/>
          <a:p>
            <a:r>
              <a:rPr lang="en-GB" sz="2400" dirty="0"/>
              <a:t>Please state your main research question(s) (specific hypotheses not needed at this stage but may be included</a:t>
            </a:r>
            <a:r>
              <a:rPr lang="en-GB" sz="2400" dirty="0" smtClean="0"/>
              <a:t>)</a:t>
            </a:r>
          </a:p>
          <a:p>
            <a:pPr marL="0" indent="0">
              <a:buNone/>
            </a:pPr>
            <a:endParaRPr lang="en-GB" sz="2400" dirty="0" smtClean="0"/>
          </a:p>
          <a:p>
            <a:pPr lvl="1"/>
            <a:r>
              <a:rPr lang="en-GB" sz="2000" dirty="0" smtClean="0"/>
              <a:t>At this stage it may just be things that interest you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Need to start to formulate it into a question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lvl="1"/>
            <a:r>
              <a:rPr lang="en-GB" sz="2000" dirty="0" smtClean="0"/>
              <a:t>Need to start to formulate it into a PSYCHOLOGICAL question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47475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561" y="23159"/>
            <a:ext cx="7772400" cy="1143000"/>
          </a:xfrm>
        </p:spPr>
        <p:txBody>
          <a:bodyPr/>
          <a:lstStyle/>
          <a:p>
            <a:r>
              <a:rPr lang="en-GB" sz="3200" dirty="0" smtClean="0"/>
              <a:t>Creating a proposal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980728"/>
            <a:ext cx="8278688" cy="5115272"/>
          </a:xfrm>
        </p:spPr>
        <p:txBody>
          <a:bodyPr/>
          <a:lstStyle/>
          <a:p>
            <a:r>
              <a:rPr lang="en-GB" sz="2400" dirty="0"/>
              <a:t>Please state your main research question(s) (specific hypotheses not needed at this stage but may be included</a:t>
            </a:r>
            <a:r>
              <a:rPr lang="en-GB" sz="2400" dirty="0" smtClean="0"/>
              <a:t>)</a:t>
            </a:r>
          </a:p>
          <a:p>
            <a:pPr marL="0" indent="0">
              <a:buNone/>
            </a:pPr>
            <a:endParaRPr lang="en-GB" sz="2400" dirty="0" smtClean="0"/>
          </a:p>
          <a:p>
            <a:pPr lvl="1"/>
            <a:r>
              <a:rPr lang="en-GB" sz="2000" dirty="0" smtClean="0"/>
              <a:t>‘I see this going on in society’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‘Why do people carry out that behaviour in society?’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lvl="1"/>
            <a:r>
              <a:rPr lang="en-GB" sz="2000" dirty="0" smtClean="0"/>
              <a:t>‘What is the underlying psychological mechanism that explains why people carry out that behaviour in society?’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48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476672"/>
            <a:ext cx="8278688" cy="5619328"/>
          </a:xfrm>
        </p:spPr>
        <p:txBody>
          <a:bodyPr/>
          <a:lstStyle/>
          <a:p>
            <a:r>
              <a:rPr lang="en-GB" sz="2400" dirty="0"/>
              <a:t>What empirical evidence supports your research question</a:t>
            </a:r>
            <a:r>
              <a:rPr lang="en-GB" sz="2400" dirty="0" smtClean="0"/>
              <a:t>?</a:t>
            </a:r>
          </a:p>
          <a:p>
            <a:pPr lvl="1"/>
            <a:r>
              <a:rPr lang="en-GB" sz="2000" dirty="0" smtClean="0"/>
              <a:t>Without evidence you have nothing</a:t>
            </a:r>
          </a:p>
          <a:p>
            <a:pPr lvl="2"/>
            <a:r>
              <a:rPr lang="en-GB" sz="1600" dirty="0" smtClean="0"/>
              <a:t>No justification for your question</a:t>
            </a:r>
          </a:p>
          <a:p>
            <a:pPr lvl="2"/>
            <a:r>
              <a:rPr lang="en-GB" sz="1600" dirty="0" smtClean="0"/>
              <a:t>No knowledge of methodology</a:t>
            </a:r>
          </a:p>
          <a:p>
            <a:pPr lvl="2"/>
            <a:endParaRPr lang="en-GB" sz="1600" dirty="0"/>
          </a:p>
          <a:p>
            <a:pPr lvl="1"/>
            <a:r>
              <a:rPr lang="en-GB" sz="2000" dirty="0" smtClean="0"/>
              <a:t>From 26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Feb onwards DO NOT approach a potential supervisor without knowing the empirical evidence</a:t>
            </a:r>
          </a:p>
          <a:p>
            <a:pPr marL="914400" lvl="2" indent="0">
              <a:buNone/>
            </a:pPr>
            <a:r>
              <a:rPr lang="en-GB" sz="1600" dirty="0" smtClean="0"/>
              <a:t>1. They will probably send you away at that point and tell you to research it</a:t>
            </a:r>
          </a:p>
          <a:p>
            <a:pPr marL="914400" lvl="2" indent="0">
              <a:buNone/>
            </a:pPr>
            <a:r>
              <a:rPr lang="en-GB" sz="1600" dirty="0" smtClean="0"/>
              <a:t>2. They probably won’t want to work with you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7937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32656"/>
            <a:ext cx="7772400" cy="5763344"/>
          </a:xfrm>
        </p:spPr>
        <p:txBody>
          <a:bodyPr/>
          <a:lstStyle/>
          <a:p>
            <a:r>
              <a:rPr lang="en-GB" sz="2400" dirty="0" smtClean="0"/>
              <a:t>Describe </a:t>
            </a:r>
            <a:r>
              <a:rPr lang="en-GB" sz="2400" dirty="0"/>
              <a:t>your participant group (including anticipated number of participants required) and any specific inclusion/exclusion criteria</a:t>
            </a:r>
            <a:r>
              <a:rPr lang="en-GB" sz="2400" dirty="0" smtClean="0"/>
              <a:t>.</a:t>
            </a:r>
          </a:p>
          <a:p>
            <a:pPr lvl="1"/>
            <a:r>
              <a:rPr lang="en-GB" sz="2000" dirty="0" smtClean="0"/>
              <a:t>If a potentially small group need to consider how you will find them</a:t>
            </a:r>
          </a:p>
          <a:p>
            <a:pPr lvl="2"/>
            <a:r>
              <a:rPr lang="en-GB" sz="1600" dirty="0" smtClean="0"/>
              <a:t>High on narcissism</a:t>
            </a:r>
          </a:p>
          <a:p>
            <a:pPr lvl="2"/>
            <a:r>
              <a:rPr lang="en-GB" sz="1600" dirty="0" smtClean="0"/>
              <a:t>Problem gamblers</a:t>
            </a:r>
          </a:p>
          <a:p>
            <a:pPr lvl="2"/>
            <a:r>
              <a:rPr lang="en-GB" sz="1600" dirty="0" smtClean="0"/>
              <a:t>Non-white ethnicity</a:t>
            </a:r>
          </a:p>
          <a:p>
            <a:pPr lvl="2"/>
            <a:r>
              <a:rPr lang="en-GB" sz="1600" dirty="0" smtClean="0"/>
              <a:t>Welsh speakers</a:t>
            </a:r>
          </a:p>
          <a:p>
            <a:pPr lvl="1"/>
            <a:r>
              <a:rPr lang="en-GB" sz="2000" dirty="0" smtClean="0"/>
              <a:t>Probably not many of these in our student population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If planning to recruit from outside – forward planning</a:t>
            </a:r>
          </a:p>
          <a:p>
            <a:pPr lvl="2"/>
            <a:r>
              <a:rPr lang="en-GB" sz="1600" dirty="0" smtClean="0"/>
              <a:t>NHS/Prisons/Fire Service etc.</a:t>
            </a:r>
          </a:p>
          <a:p>
            <a:pPr lvl="2"/>
            <a:r>
              <a:rPr lang="en-GB" sz="1600" dirty="0" smtClean="0"/>
              <a:t>Rigorous ethics processes – take many weeks to get through</a:t>
            </a:r>
          </a:p>
          <a:p>
            <a:pPr lvl="2"/>
            <a:r>
              <a:rPr lang="en-GB" sz="1600" dirty="0" smtClean="0"/>
              <a:t>Their clients are not your research toys – you need to justify why they should take part in your research – high chance of rejection</a:t>
            </a:r>
          </a:p>
        </p:txBody>
      </p:sp>
    </p:spTree>
    <p:extLst>
      <p:ext uri="{BB962C8B-B14F-4D97-AF65-F5344CB8AC3E}">
        <p14:creationId xmlns:p14="http://schemas.microsoft.com/office/powerpoint/2010/main" val="3242220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8640"/>
            <a:ext cx="7772400" cy="5907360"/>
          </a:xfrm>
        </p:spPr>
        <p:txBody>
          <a:bodyPr/>
          <a:lstStyle/>
          <a:p>
            <a:r>
              <a:rPr lang="en-GB" sz="2400" dirty="0" smtClean="0"/>
              <a:t>Provide </a:t>
            </a:r>
            <a:r>
              <a:rPr lang="en-GB" sz="2400" dirty="0"/>
              <a:t>brief details of the anticipated design (e.g., between, within, mixed, regression, focus groups, interviews, experimental, questionnaires) and main procedure for your </a:t>
            </a:r>
            <a:r>
              <a:rPr lang="en-GB" sz="2400" dirty="0" smtClean="0"/>
              <a:t>study</a:t>
            </a:r>
          </a:p>
          <a:p>
            <a:pPr marL="0" indent="0">
              <a:buNone/>
            </a:pPr>
            <a:endParaRPr lang="en-GB" sz="2400" dirty="0" smtClean="0"/>
          </a:p>
          <a:p>
            <a:pPr lvl="1"/>
            <a:r>
              <a:rPr lang="en-GB" sz="2000" dirty="0" smtClean="0"/>
              <a:t>These are all things that you have been taught about – it is your job to plan, explain and justify them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lvl="1"/>
            <a:r>
              <a:rPr lang="en-GB" sz="2000" dirty="0" smtClean="0"/>
              <a:t>Supervisors are not there to come up with ideas on how to answer your research question</a:t>
            </a:r>
          </a:p>
          <a:p>
            <a:pPr lvl="2"/>
            <a:r>
              <a:rPr lang="en-GB" sz="1600" dirty="0" smtClean="0"/>
              <a:t>They will advise but that advice comes with questions, and there has to be something there to work with in the first place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93150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60648"/>
            <a:ext cx="7772400" cy="5835352"/>
          </a:xfrm>
        </p:spPr>
        <p:txBody>
          <a:bodyPr/>
          <a:lstStyle/>
          <a:p>
            <a:r>
              <a:rPr lang="en-GB" sz="2400" dirty="0"/>
              <a:t>What measures are you planning to use for data collection and how will this data be used in the analysis in order to answer your research question</a:t>
            </a:r>
            <a:r>
              <a:rPr lang="en-GB" sz="2400" dirty="0" smtClean="0"/>
              <a:t>?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Be specific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Read the literature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lvl="1"/>
            <a:r>
              <a:rPr lang="en-GB" sz="2000" dirty="0" smtClean="0"/>
              <a:t>We are not asking you to reinvent the wheel – do what others have done before you</a:t>
            </a:r>
          </a:p>
          <a:p>
            <a:pPr lvl="2"/>
            <a:r>
              <a:rPr lang="en-GB" sz="1600" dirty="0" smtClean="0"/>
              <a:t>Read method and results sections, and appendices where provided – carefully, in detail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23559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32656"/>
            <a:ext cx="7772400" cy="5763344"/>
          </a:xfrm>
        </p:spPr>
        <p:txBody>
          <a:bodyPr/>
          <a:lstStyle/>
          <a:p>
            <a:r>
              <a:rPr lang="en-GB" sz="2400" dirty="0"/>
              <a:t>What are the main ethical issues that you will need to address in this study</a:t>
            </a:r>
            <a:r>
              <a:rPr lang="en-GB" sz="2400" dirty="0" smtClean="0"/>
              <a:t>?</a:t>
            </a:r>
          </a:p>
          <a:p>
            <a:pPr lvl="1"/>
            <a:r>
              <a:rPr lang="en-GB" sz="2000" dirty="0" smtClean="0"/>
              <a:t>Do not just make these up off the top of your head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Read the BPS code of ethics</a:t>
            </a:r>
          </a:p>
          <a:p>
            <a:pPr lvl="1"/>
            <a:r>
              <a:rPr lang="en-GB" sz="2000" dirty="0" smtClean="0"/>
              <a:t>Read the university code of ethics</a:t>
            </a:r>
          </a:p>
          <a:p>
            <a:pPr lvl="1"/>
            <a:r>
              <a:rPr lang="en-GB" sz="2000" dirty="0" smtClean="0"/>
              <a:t>Think carefully as you are reading them whether specific points apply to your research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Ethics is worth thinking about at the beginning (is what you are wanting to do even ethically feasible?) and again at the end (with everything that I have now looked at and decided upon, are there ethical issues that I need to address?)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1672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1143000"/>
          </a:xfrm>
        </p:spPr>
        <p:txBody>
          <a:bodyPr/>
          <a:lstStyle/>
          <a:p>
            <a:r>
              <a:rPr lang="en-GB" sz="3600" dirty="0" smtClean="0"/>
              <a:t>A realistic timeframe for all of this?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533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Remember: No lecture next week (Thursday 22</a:t>
            </a:r>
            <a:r>
              <a:rPr lang="en-GB" sz="3600" baseline="30000" dirty="0" smtClean="0"/>
              <a:t>nd</a:t>
            </a:r>
            <a:r>
              <a:rPr lang="en-GB" sz="3600" dirty="0" smtClean="0"/>
              <a:t> Feb) – BPS accreditation visit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41652311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611</TotalTime>
  <Words>915</Words>
  <Application>Microsoft Office PowerPoint</Application>
  <PresentationFormat>On-screen Show (4:3)</PresentationFormat>
  <Paragraphs>130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MS PGothic</vt:lpstr>
      <vt:lpstr>MS PGothic</vt:lpstr>
      <vt:lpstr>Arial</vt:lpstr>
      <vt:lpstr>Calibri</vt:lpstr>
      <vt:lpstr>Times</vt:lpstr>
      <vt:lpstr>Blank Presentation</vt:lpstr>
      <vt:lpstr>Your Psychology Dissertation (M6X00917)</vt:lpstr>
      <vt:lpstr>PowerPoint Presentation</vt:lpstr>
      <vt:lpstr>PowerPoint Presentation</vt:lpstr>
      <vt:lpstr>The Dissertation</vt:lpstr>
      <vt:lpstr>Learning Outcomes</vt:lpstr>
      <vt:lpstr>Supervision </vt:lpstr>
      <vt:lpstr>Supervision </vt:lpstr>
      <vt:lpstr>Reading </vt:lpstr>
      <vt:lpstr>Creating a proposal</vt:lpstr>
      <vt:lpstr>Creating a proposal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realistic timeframe for all of this?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1: Introduction and Overview   Dr. Kate Williams</dc:title>
  <dc:creator>Kate Williams</dc:creator>
  <cp:lastModifiedBy>Paul Hutchings</cp:lastModifiedBy>
  <cp:revision>85</cp:revision>
  <cp:lastPrinted>2015-10-01T10:52:11Z</cp:lastPrinted>
  <dcterms:created xsi:type="dcterms:W3CDTF">2015-09-24T08:55:23Z</dcterms:created>
  <dcterms:modified xsi:type="dcterms:W3CDTF">2018-02-15T11:55:35Z</dcterms:modified>
</cp:coreProperties>
</file>