
<file path=[Content_Types].xml><?xml version="1.0" encoding="utf-8"?>
<Types xmlns="http://schemas.openxmlformats.org/package/2006/content-types">
  <Default Extension="emf" ContentType="image/x-emf"/>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1" r:id="rId1"/>
  </p:sldMasterIdLst>
  <p:notesMasterIdLst>
    <p:notesMasterId r:id="rId18"/>
  </p:notesMasterIdLst>
  <p:handoutMasterIdLst>
    <p:handoutMasterId r:id="rId19"/>
  </p:handoutMasterIdLst>
  <p:sldIdLst>
    <p:sldId id="1314" r:id="rId2"/>
    <p:sldId id="1318" r:id="rId3"/>
    <p:sldId id="1337" r:id="rId4"/>
    <p:sldId id="1319" r:id="rId5"/>
    <p:sldId id="1320" r:id="rId6"/>
    <p:sldId id="1328" r:id="rId7"/>
    <p:sldId id="1322" r:id="rId8"/>
    <p:sldId id="1324" r:id="rId9"/>
    <p:sldId id="1329" r:id="rId10"/>
    <p:sldId id="1330" r:id="rId11"/>
    <p:sldId id="1331" r:id="rId12"/>
    <p:sldId id="1332" r:id="rId13"/>
    <p:sldId id="1333" r:id="rId14"/>
    <p:sldId id="1334" r:id="rId15"/>
    <p:sldId id="1335" r:id="rId16"/>
    <p:sldId id="133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4" orient="horz" pos="3936" userDrawn="1">
          <p15:clr>
            <a:srgbClr val="A4A3A4"/>
          </p15:clr>
        </p15:guide>
        <p15:guide id="5" orient="horz" pos="528" userDrawn="1">
          <p15:clr>
            <a:srgbClr val="A4A3A4"/>
          </p15:clr>
        </p15:guide>
        <p15:guide id="8" pos="384" userDrawn="1">
          <p15:clr>
            <a:srgbClr val="A4A3A4"/>
          </p15:clr>
        </p15:guide>
        <p15:guide id="9" pos="7296"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 Mohanapriya" initials="DM" lastIdx="1" clrIdx="0"/>
  <p:cmAuthor id="2" name="Raja B" initials="RB" lastIdx="6" clrIdx="1">
    <p:extLst>
      <p:ext uri="{19B8F6BF-5375-455C-9EA6-DF929625EA0E}">
        <p15:presenceInfo xmlns:p15="http://schemas.microsoft.com/office/powerpoint/2012/main" userId="Raja B" providerId="None"/>
      </p:ext>
    </p:extLst>
  </p:cmAuthor>
  <p:cmAuthor id="3" name="R Sweda" initials="RS" lastIdx="5" clrIdx="2">
    <p:extLst>
      <p:ext uri="{19B8F6BF-5375-455C-9EA6-DF929625EA0E}">
        <p15:presenceInfo xmlns:p15="http://schemas.microsoft.com/office/powerpoint/2012/main" userId="S-1-5-21-2752970185-40930380-1894245210-382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5870"/>
    <a:srgbClr val="007FA3"/>
    <a:srgbClr val="D4EAE4"/>
    <a:srgbClr val="99008C"/>
    <a:srgbClr val="001581"/>
    <a:srgbClr val="82007C"/>
    <a:srgbClr val="96008F"/>
    <a:srgbClr val="595375"/>
    <a:srgbClr val="6B638B"/>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2C50E5-0985-43B5-9932-F196E0631B1D}" v="16" dt="2026-06-04T08:22:15.873"/>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755" autoAdjust="0"/>
    <p:restoredTop sz="90465" autoAdjust="0"/>
  </p:normalViewPr>
  <p:slideViewPr>
    <p:cSldViewPr>
      <p:cViewPr varScale="1">
        <p:scale>
          <a:sx n="61" d="100"/>
          <a:sy n="61" d="100"/>
        </p:scale>
        <p:origin x="588" y="42"/>
      </p:cViewPr>
      <p:guideLst>
        <p:guide orient="horz" pos="3936"/>
        <p:guide orient="horz" pos="528"/>
        <p:guide pos="384"/>
        <p:guide pos="7296"/>
      </p:guideLst>
    </p:cSldViewPr>
  </p:slideViewPr>
  <p:outlineViewPr>
    <p:cViewPr>
      <p:scale>
        <a:sx n="33" d="100"/>
        <a:sy n="33" d="100"/>
      </p:scale>
      <p:origin x="0" y="0"/>
    </p:cViewPr>
  </p:outlineViewPr>
  <p:notesTextViewPr>
    <p:cViewPr>
      <p:scale>
        <a:sx n="125" d="100"/>
        <a:sy n="125" d="100"/>
      </p:scale>
      <p:origin x="0" y="0"/>
    </p:cViewPr>
  </p:notesTextViewPr>
  <p:sorterViewPr>
    <p:cViewPr>
      <p:scale>
        <a:sx n="100" d="100"/>
        <a:sy n="100" d="100"/>
      </p:scale>
      <p:origin x="0" y="0"/>
    </p:cViewPr>
  </p:sorterViewPr>
  <p:notesViewPr>
    <p:cSldViewPr>
      <p:cViewPr varScale="1">
        <p:scale>
          <a:sx n="55" d="100"/>
          <a:sy n="55" d="100"/>
        </p:scale>
        <p:origin x="2880" y="96"/>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Neaga" userId="13ef5b0c-644d-4705-8b70-f94d4b718805" providerId="ADAL" clId="{F70F92DB-B221-47BA-98AB-51E75B345F2C}"/>
    <pc:docChg chg="modSld">
      <pc:chgData name="Irina Neaga" userId="13ef5b0c-644d-4705-8b70-f94d4b718805" providerId="ADAL" clId="{F70F92DB-B221-47BA-98AB-51E75B345F2C}" dt="2026-06-04T08:22:21.553" v="137" actId="20577"/>
      <pc:docMkLst>
        <pc:docMk/>
      </pc:docMkLst>
      <pc:sldChg chg="modSp mod">
        <pc:chgData name="Irina Neaga" userId="13ef5b0c-644d-4705-8b70-f94d4b718805" providerId="ADAL" clId="{F70F92DB-B221-47BA-98AB-51E75B345F2C}" dt="2026-06-04T08:22:21.553" v="137" actId="20577"/>
        <pc:sldMkLst>
          <pc:docMk/>
          <pc:sldMk cId="1273846236" sldId="1318"/>
        </pc:sldMkLst>
        <pc:spChg chg="mod">
          <ac:chgData name="Irina Neaga" userId="13ef5b0c-644d-4705-8b70-f94d4b718805" providerId="ADAL" clId="{F70F92DB-B221-47BA-98AB-51E75B345F2C}" dt="2026-06-04T08:22:21.553" v="137" actId="20577"/>
          <ac:spMkLst>
            <pc:docMk/>
            <pc:sldMk cId="1273846236" sldId="1318"/>
            <ac:spMk id="3" creationId="{00000000-0000-0000-0000-000000000000}"/>
          </ac:spMkLst>
        </pc:spChg>
      </pc:sldChg>
      <pc:sldChg chg="modSp mod">
        <pc:chgData name="Irina Neaga" userId="13ef5b0c-644d-4705-8b70-f94d4b718805" providerId="ADAL" clId="{F70F92DB-B221-47BA-98AB-51E75B345F2C}" dt="2026-06-04T08:19:10.120" v="58" actId="113"/>
        <pc:sldMkLst>
          <pc:docMk/>
          <pc:sldMk cId="3436329313" sldId="1329"/>
        </pc:sldMkLst>
        <pc:spChg chg="mod">
          <ac:chgData name="Irina Neaga" userId="13ef5b0c-644d-4705-8b70-f94d4b718805" providerId="ADAL" clId="{F70F92DB-B221-47BA-98AB-51E75B345F2C}" dt="2026-06-04T08:18:45.204" v="54" actId="1076"/>
          <ac:spMkLst>
            <pc:docMk/>
            <pc:sldMk cId="3436329313" sldId="1329"/>
            <ac:spMk id="2" creationId="{00000000-0000-0000-0000-000000000000}"/>
          </ac:spMkLst>
        </pc:spChg>
        <pc:spChg chg="mod">
          <ac:chgData name="Irina Neaga" userId="13ef5b0c-644d-4705-8b70-f94d4b718805" providerId="ADAL" clId="{F70F92DB-B221-47BA-98AB-51E75B345F2C}" dt="2026-06-04T08:19:10.120" v="58" actId="113"/>
          <ac:spMkLst>
            <pc:docMk/>
            <pc:sldMk cId="3436329313" sldId="1329"/>
            <ac:spMk id="3" creationId="{00000000-0000-0000-0000-000000000000}"/>
          </ac:spMkLst>
        </pc:spChg>
      </pc:sldChg>
      <pc:sldChg chg="modSp">
        <pc:chgData name="Irina Neaga" userId="13ef5b0c-644d-4705-8b70-f94d4b718805" providerId="ADAL" clId="{F70F92DB-B221-47BA-98AB-51E75B345F2C}" dt="2026-06-04T08:19:45.008" v="61" actId="14100"/>
        <pc:sldMkLst>
          <pc:docMk/>
          <pc:sldMk cId="176209809" sldId="1330"/>
        </pc:sldMkLst>
        <pc:spChg chg="mod">
          <ac:chgData name="Irina Neaga" userId="13ef5b0c-644d-4705-8b70-f94d4b718805" providerId="ADAL" clId="{F70F92DB-B221-47BA-98AB-51E75B345F2C}" dt="2026-06-04T08:19:37.928" v="59" actId="1076"/>
          <ac:spMkLst>
            <pc:docMk/>
            <pc:sldMk cId="176209809" sldId="1330"/>
            <ac:spMk id="2" creationId="{00000000-0000-0000-0000-000000000000}"/>
          </ac:spMkLst>
        </pc:spChg>
        <pc:spChg chg="mod">
          <ac:chgData name="Irina Neaga" userId="13ef5b0c-644d-4705-8b70-f94d4b718805" providerId="ADAL" clId="{F70F92DB-B221-47BA-98AB-51E75B345F2C}" dt="2026-06-04T08:19:45.008" v="61" actId="14100"/>
          <ac:spMkLst>
            <pc:docMk/>
            <pc:sldMk cId="176209809" sldId="1330"/>
            <ac:spMk id="3" creationId="{00000000-0000-0000-0000-000000000000}"/>
          </ac:spMkLst>
        </pc:spChg>
      </pc:sldChg>
      <pc:sldChg chg="modSp mod">
        <pc:chgData name="Irina Neaga" userId="13ef5b0c-644d-4705-8b70-f94d4b718805" providerId="ADAL" clId="{F70F92DB-B221-47BA-98AB-51E75B345F2C}" dt="2026-06-04T08:20:42.146" v="67" actId="14100"/>
        <pc:sldMkLst>
          <pc:docMk/>
          <pc:sldMk cId="947785485" sldId="1331"/>
        </pc:sldMkLst>
        <pc:spChg chg="mod">
          <ac:chgData name="Irina Neaga" userId="13ef5b0c-644d-4705-8b70-f94d4b718805" providerId="ADAL" clId="{F70F92DB-B221-47BA-98AB-51E75B345F2C}" dt="2026-06-04T08:20:42.146" v="67" actId="14100"/>
          <ac:spMkLst>
            <pc:docMk/>
            <pc:sldMk cId="947785485" sldId="1331"/>
            <ac:spMk id="3" creationId="{00000000-0000-0000-0000-000000000000}"/>
          </ac:spMkLst>
        </pc:spChg>
      </pc:sldChg>
      <pc:sldChg chg="modSp mod">
        <pc:chgData name="Irina Neaga" userId="13ef5b0c-644d-4705-8b70-f94d4b718805" providerId="ADAL" clId="{F70F92DB-B221-47BA-98AB-51E75B345F2C}" dt="2026-06-04T08:20:51.363" v="76" actId="20577"/>
        <pc:sldMkLst>
          <pc:docMk/>
          <pc:sldMk cId="859874613" sldId="1332"/>
        </pc:sldMkLst>
        <pc:spChg chg="mod">
          <ac:chgData name="Irina Neaga" userId="13ef5b0c-644d-4705-8b70-f94d4b718805" providerId="ADAL" clId="{F70F92DB-B221-47BA-98AB-51E75B345F2C}" dt="2026-06-04T08:20:51.363" v="76" actId="20577"/>
          <ac:spMkLst>
            <pc:docMk/>
            <pc:sldMk cId="859874613" sldId="1332"/>
            <ac:spMk id="5" creationId="{00000000-0000-0000-0000-000000000000}"/>
          </ac:spMkLst>
        </pc:spChg>
      </pc:sldChg>
      <pc:sldChg chg="modSp mod">
        <pc:chgData name="Irina Neaga" userId="13ef5b0c-644d-4705-8b70-f94d4b718805" providerId="ADAL" clId="{F70F92DB-B221-47BA-98AB-51E75B345F2C}" dt="2026-06-04T08:21:21.473" v="89" actId="14100"/>
        <pc:sldMkLst>
          <pc:docMk/>
          <pc:sldMk cId="2554265902" sldId="1333"/>
        </pc:sldMkLst>
        <pc:spChg chg="mod">
          <ac:chgData name="Irina Neaga" userId="13ef5b0c-644d-4705-8b70-f94d4b718805" providerId="ADAL" clId="{F70F92DB-B221-47BA-98AB-51E75B345F2C}" dt="2026-06-04T08:21:21.473" v="89" actId="14100"/>
          <ac:spMkLst>
            <pc:docMk/>
            <pc:sldMk cId="2554265902" sldId="1333"/>
            <ac:spMk id="5" creationId="{00000000-0000-0000-0000-000000000000}"/>
          </ac:spMkLst>
        </pc:spChg>
        <pc:picChg chg="mod">
          <ac:chgData name="Irina Neaga" userId="13ef5b0c-644d-4705-8b70-f94d4b718805" providerId="ADAL" clId="{F70F92DB-B221-47BA-98AB-51E75B345F2C}" dt="2026-06-04T08:21:05.478" v="78" actId="14100"/>
          <ac:picMkLst>
            <pc:docMk/>
            <pc:sldMk cId="2554265902" sldId="1333"/>
            <ac:picMk id="2" creationId="{00000000-0000-0000-0000-000000000000}"/>
          </ac:picMkLst>
        </pc:picChg>
      </pc:sldChg>
      <pc:sldChg chg="modSp mod">
        <pc:chgData name="Irina Neaga" userId="13ef5b0c-644d-4705-8b70-f94d4b718805" providerId="ADAL" clId="{F70F92DB-B221-47BA-98AB-51E75B345F2C}" dt="2026-06-04T08:21:30.887" v="98" actId="20577"/>
        <pc:sldMkLst>
          <pc:docMk/>
          <pc:sldMk cId="284415161" sldId="1334"/>
        </pc:sldMkLst>
        <pc:spChg chg="mod">
          <ac:chgData name="Irina Neaga" userId="13ef5b0c-644d-4705-8b70-f94d4b718805" providerId="ADAL" clId="{F70F92DB-B221-47BA-98AB-51E75B345F2C}" dt="2026-06-04T08:21:30.887" v="98" actId="20577"/>
          <ac:spMkLst>
            <pc:docMk/>
            <pc:sldMk cId="284415161" sldId="1334"/>
            <ac:spMk id="5" creationId="{00000000-0000-0000-0000-000000000000}"/>
          </ac:spMkLst>
        </pc:spChg>
      </pc:sldChg>
      <pc:sldChg chg="modSp mod">
        <pc:chgData name="Irina Neaga" userId="13ef5b0c-644d-4705-8b70-f94d4b718805" providerId="ADAL" clId="{F70F92DB-B221-47BA-98AB-51E75B345F2C}" dt="2026-06-04T08:21:40.573" v="107" actId="20577"/>
        <pc:sldMkLst>
          <pc:docMk/>
          <pc:sldMk cId="2664293042" sldId="1335"/>
        </pc:sldMkLst>
        <pc:spChg chg="mod">
          <ac:chgData name="Irina Neaga" userId="13ef5b0c-644d-4705-8b70-f94d4b718805" providerId="ADAL" clId="{F70F92DB-B221-47BA-98AB-51E75B345F2C}" dt="2026-06-04T08:21:40.573" v="107" actId="20577"/>
          <ac:spMkLst>
            <pc:docMk/>
            <pc:sldMk cId="2664293042" sldId="1335"/>
            <ac:spMk id="5"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t>6/4/2026</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7567666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8735258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7356058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4212808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920515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4039210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de-DE"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7029324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1275940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6743272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4883129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260888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3426619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0636444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9929476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3419400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5761729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0"/>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extLst>
      <p:ext uri="{BB962C8B-B14F-4D97-AF65-F5344CB8AC3E}">
        <p14:creationId xmlns:p14="http://schemas.microsoft.com/office/powerpoint/2010/main" val="2335586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5188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5"/>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2918542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5"/>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5"/>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38397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70"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70"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584470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7312283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121553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5"/>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40434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722907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24549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3"/>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3"/>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913671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609600" y="215372"/>
            <a:ext cx="10972800" cy="622828"/>
          </a:xfrm>
          <a:prstGeom prst="rect">
            <a:avLst/>
          </a:prstGeom>
        </p:spPr>
        <p:txBody>
          <a:bodyPr anchor="t"/>
          <a:lstStyle/>
          <a:p>
            <a:r>
              <a:rPr lang="en-US" dirty="0"/>
              <a:t>Click to edit Master title style</a:t>
            </a:r>
          </a:p>
        </p:txBody>
      </p:sp>
      <p:sp>
        <p:nvSpPr>
          <p:cNvPr id="7" name="Text Placeholder 6"/>
          <p:cNvSpPr>
            <a:spLocks noGrp="1"/>
          </p:cNvSpPr>
          <p:nvPr>
            <p:ph type="body" sz="quarter" idx="13"/>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Click to edit Master text styles</a:t>
            </a:r>
          </a:p>
        </p:txBody>
      </p:sp>
      <p:sp>
        <p:nvSpPr>
          <p:cNvPr id="9" name="Text Placeholder 8"/>
          <p:cNvSpPr>
            <a:spLocks noGrp="1"/>
          </p:cNvSpPr>
          <p:nvPr>
            <p:ph type="body" sz="quarter" idx="14"/>
          </p:nvPr>
        </p:nvSpPr>
        <p:spPr>
          <a:xfrm>
            <a:off x="6705600" y="1600206"/>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Click to edit Master text styles</a:t>
            </a:r>
          </a:p>
        </p:txBody>
      </p:sp>
      <p:sp>
        <p:nvSpPr>
          <p:cNvPr id="10" name="Text Placeholder 8"/>
          <p:cNvSpPr>
            <a:spLocks noGrp="1"/>
          </p:cNvSpPr>
          <p:nvPr>
            <p:ph type="body" sz="quarter" idx="15"/>
          </p:nvPr>
        </p:nvSpPr>
        <p:spPr>
          <a:xfrm>
            <a:off x="6705600" y="3200405"/>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Click to edit Master text styles</a:t>
            </a:r>
          </a:p>
        </p:txBody>
      </p:sp>
      <p:sp>
        <p:nvSpPr>
          <p:cNvPr id="6" name="Footer Placeholder 2"/>
          <p:cNvSpPr>
            <a:spLocks noGrp="1"/>
          </p:cNvSpPr>
          <p:nvPr>
            <p:ph type="ftr" sz="quarter" idx="16"/>
          </p:nvPr>
        </p:nvSpPr>
        <p:spPr>
          <a:xfrm>
            <a:off x="124884" y="6165850"/>
            <a:ext cx="11461749" cy="234950"/>
          </a:xfrm>
          <a:prstGeom prst="rect">
            <a:avLst/>
          </a:prstGeom>
        </p:spPr>
        <p:txBody>
          <a:bodyPr/>
          <a:lstStyle>
            <a:lvl1pPr eaLnBrk="1" hangingPunct="1">
              <a:defRPr sz="2400">
                <a:solidFill>
                  <a:srgbClr val="000000"/>
                </a:solidFill>
                <a:latin typeface="Times" charset="0"/>
                <a:ea typeface="MS PGothic" pitchFamily="34" charset="-128"/>
                <a:cs typeface="+mn-cs"/>
              </a:defRPr>
            </a:lvl1pPr>
          </a:lstStyle>
          <a:p>
            <a:pPr>
              <a:defRPr/>
            </a:pPr>
            <a:endParaRPr lang="en-US"/>
          </a:p>
        </p:txBody>
      </p:sp>
      <p:sp>
        <p:nvSpPr>
          <p:cNvPr id="8" name="Date Placeholder 3"/>
          <p:cNvSpPr>
            <a:spLocks noGrp="1"/>
          </p:cNvSpPr>
          <p:nvPr>
            <p:ph type="dt" sz="half" idx="17"/>
          </p:nvPr>
        </p:nvSpPr>
        <p:spPr>
          <a:xfrm>
            <a:off x="8447617" y="112713"/>
            <a:ext cx="2844800" cy="182562"/>
          </a:xfrm>
          <a:prstGeom prst="rect">
            <a:avLst/>
          </a:prstGeom>
        </p:spPr>
        <p:txBody>
          <a:bodyPr/>
          <a:lstStyle>
            <a:lvl1pPr eaLnBrk="1" hangingPunct="1">
              <a:defRPr sz="2400">
                <a:solidFill>
                  <a:srgbClr val="000000"/>
                </a:solidFill>
                <a:latin typeface="Times" charset="0"/>
                <a:ea typeface="MS PGothic" pitchFamily="34" charset="-128"/>
                <a:cs typeface="+mn-cs"/>
              </a:defRPr>
            </a:lvl1pPr>
          </a:lstStyle>
          <a:p>
            <a:pPr>
              <a:defRPr/>
            </a:pPr>
            <a:fld id="{54438355-59E1-494D-B673-F943449693EA}" type="datetimeFigureOut">
              <a:rPr lang="en-US"/>
              <a:pPr>
                <a:defRPr/>
              </a:pPr>
              <a:t>6/4/2026</a:t>
            </a:fld>
            <a:endParaRPr lang="en-US" dirty="0"/>
          </a:p>
        </p:txBody>
      </p:sp>
      <p:sp>
        <p:nvSpPr>
          <p:cNvPr id="12" name="Slide Number Placeholder 4"/>
          <p:cNvSpPr>
            <a:spLocks noGrp="1"/>
          </p:cNvSpPr>
          <p:nvPr>
            <p:ph type="sldNum" sz="quarter" idx="18"/>
          </p:nvPr>
        </p:nvSpPr>
        <p:spPr>
          <a:xfrm>
            <a:off x="11292417" y="112713"/>
            <a:ext cx="736600" cy="182562"/>
          </a:xfrm>
          <a:prstGeom prst="rect">
            <a:avLst/>
          </a:prstGeom>
        </p:spPr>
        <p:txBody>
          <a:bodyPr vert="horz" wrap="square" lIns="91440" tIns="45720" rIns="91440" bIns="45720" numCol="1" anchor="t" anchorCtr="0" compatLnSpc="1">
            <a:prstTxWarp prst="textNoShape">
              <a:avLst/>
            </a:prstTxWarp>
          </a:bodyPr>
          <a:lstStyle>
            <a:lvl1pPr eaLnBrk="1" hangingPunct="1">
              <a:defRPr sz="2400">
                <a:solidFill>
                  <a:srgbClr val="000000"/>
                </a:solidFill>
                <a:latin typeface="Times" panose="02020603050405020304" pitchFamily="18" charset="0"/>
                <a:ea typeface="MS PGothic" panose="020B0600070205080204" pitchFamily="34" charset="-128"/>
              </a:defRPr>
            </a:lvl1pPr>
          </a:lstStyle>
          <a:p>
            <a:pPr>
              <a:defRPr/>
            </a:pPr>
            <a:fld id="{1F6D5689-2E00-4087-B72F-8F2D0659B69A}" type="slidenum">
              <a:rPr lang="en-US" altLang="en-US"/>
              <a:pPr>
                <a:defRPr/>
              </a:pPr>
              <a:t>‹#›</a:t>
            </a:fld>
            <a:endParaRPr lang="en-US" altLang="en-US"/>
          </a:p>
        </p:txBody>
      </p:sp>
    </p:spTree>
    <p:extLst>
      <p:ext uri="{BB962C8B-B14F-4D97-AF65-F5344CB8AC3E}">
        <p14:creationId xmlns:p14="http://schemas.microsoft.com/office/powerpoint/2010/main" val="2100936330"/>
      </p:ext>
    </p:extLst>
  </p:cSld>
  <p:clrMapOvr>
    <a:masterClrMapping/>
  </p:clrMapOvr>
  <p:transition spd="slow"/>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emf"/></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
        <p:nvSpPr>
          <p:cNvPr id="1027" name="Rectangle 3"/>
          <p:cNvSpPr>
            <a:spLocks noGrp="1" noChangeArrowheads="1"/>
          </p:cNvSpPr>
          <p:nvPr>
            <p:ph type="body" idx="1"/>
          </p:nvPr>
        </p:nvSpPr>
        <p:spPr bwMode="auto">
          <a:xfrm>
            <a:off x="609600" y="1600205"/>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8" name="Text Box 13"/>
          <p:cNvSpPr txBox="1">
            <a:spLocks noChangeArrowheads="1"/>
          </p:cNvSpPr>
          <p:nvPr userDrawn="1"/>
        </p:nvSpPr>
        <p:spPr bwMode="auto">
          <a:xfrm>
            <a:off x="3048000" y="6416679"/>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2025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9" name="Picture 8" descr="Pearson Logo"/>
          <p:cNvPicPr>
            <a:picLocks noChangeAspect="1"/>
          </p:cNvPicPr>
          <p:nvPr userDrawn="1"/>
        </p:nvPicPr>
        <p:blipFill>
          <a:blip r:embed="rId14" cstate="print">
            <a:extLst>
              <a:ext uri="{28A0092B-C50C-407E-A947-70E740481C1C}">
                <a14:useLocalDpi xmlns:a14="http://schemas.microsoft.com/office/drawing/2010/main" val="0"/>
              </a:ext>
            </a:extLst>
          </a:blip>
          <a:srcRect/>
          <a:stretch>
            <a:fillRect/>
          </a:stretch>
        </p:blipFill>
        <p:spPr bwMode="auto">
          <a:xfrm>
            <a:off x="576263"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87574670"/>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Lst>
  <p:txStyles>
    <p:title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eaLnBrk="0" fontAlgn="base" hangingPunct="0">
        <a:spcBef>
          <a:spcPct val="20000"/>
        </a:spcBef>
        <a:spcAft>
          <a:spcPct val="0"/>
        </a:spcAft>
        <a:buClr>
          <a:srgbClr val="007FA3"/>
        </a:buClr>
        <a:buChar char="•"/>
        <a:defRPr sz="3200">
          <a:solidFill>
            <a:schemeClr val="tx1"/>
          </a:solidFill>
          <a:latin typeface="+mj-lt"/>
          <a:ea typeface="+mn-ea"/>
          <a:cs typeface="+mn-cs"/>
        </a:defRPr>
      </a:lvl1pPr>
      <a:lvl2pPr marL="742950" indent="-285750" algn="l" rtl="0" eaLnBrk="0" fontAlgn="base" hangingPunct="0">
        <a:spcBef>
          <a:spcPct val="20000"/>
        </a:spcBef>
        <a:spcAft>
          <a:spcPct val="0"/>
        </a:spcAft>
        <a:buClr>
          <a:srgbClr val="007FA3"/>
        </a:buClr>
        <a:buChar char="–"/>
        <a:defRPr sz="2800">
          <a:solidFill>
            <a:schemeClr val="tx1"/>
          </a:solidFill>
          <a:latin typeface="+mj-lt"/>
        </a:defRPr>
      </a:lvl2pPr>
      <a:lvl3pPr marL="1143000" indent="-228600" algn="l" rtl="0" eaLnBrk="0" fontAlgn="base" hangingPunct="0">
        <a:spcBef>
          <a:spcPct val="20000"/>
        </a:spcBef>
        <a:spcAft>
          <a:spcPct val="0"/>
        </a:spcAft>
        <a:buClr>
          <a:srgbClr val="007FA3"/>
        </a:buClr>
        <a:buChar char="•"/>
        <a:defRPr sz="2400">
          <a:solidFill>
            <a:schemeClr val="tx1"/>
          </a:solidFill>
          <a:latin typeface="+mj-lt"/>
        </a:defRPr>
      </a:lvl3pPr>
      <a:lvl4pPr marL="1600200" indent="-228600" algn="l" rtl="0" eaLnBrk="0" fontAlgn="base" hangingPunct="0">
        <a:spcBef>
          <a:spcPct val="20000"/>
        </a:spcBef>
        <a:spcAft>
          <a:spcPct val="0"/>
        </a:spcAft>
        <a:buClr>
          <a:srgbClr val="007FA3"/>
        </a:buClr>
        <a:buChar char="–"/>
        <a:defRPr sz="2000">
          <a:solidFill>
            <a:schemeClr val="tx1"/>
          </a:solidFill>
          <a:latin typeface="+mj-lt"/>
        </a:defRPr>
      </a:lvl4pPr>
      <a:lvl5pPr marL="2057400" indent="-228600" algn="l" rtl="0" eaLnBrk="0" fontAlgn="base" hangingPunct="0">
        <a:spcBef>
          <a:spcPct val="20000"/>
        </a:spcBef>
        <a:spcAft>
          <a:spcPct val="0"/>
        </a:spcAft>
        <a:buChar char="»"/>
        <a:defRPr sz="2000">
          <a:solidFill>
            <a:schemeClr val="tx1"/>
          </a:solidFill>
          <a:latin typeface="+mj-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600" y="1677393"/>
            <a:ext cx="3362538" cy="4570014"/>
          </a:xfrm>
          <a:prstGeom prst="rect">
            <a:avLst/>
          </a:prstGeom>
          <a:effectLst>
            <a:outerShdw blurRad="50800" dist="38100" dir="2700000" algn="tl" rotWithShape="0">
              <a:prstClr val="black">
                <a:alpha val="40000"/>
              </a:prstClr>
            </a:outerShdw>
          </a:effectLst>
        </p:spPr>
      </p:pic>
      <p:sp>
        <p:nvSpPr>
          <p:cNvPr id="6" name="Title 5"/>
          <p:cNvSpPr>
            <a:spLocks noGrp="1"/>
          </p:cNvSpPr>
          <p:nvPr>
            <p:ph type="title"/>
          </p:nvPr>
        </p:nvSpPr>
        <p:spPr>
          <a:xfrm>
            <a:off x="533402" y="215725"/>
            <a:ext cx="10972797" cy="1432100"/>
          </a:xfrm>
        </p:spPr>
        <p:txBody>
          <a:bodyPr/>
          <a:lstStyle/>
          <a:p>
            <a:pPr>
              <a:spcBef>
                <a:spcPts val="0"/>
              </a:spcBef>
              <a:defRPr/>
            </a:pPr>
            <a:r>
              <a:rPr lang="en-US" sz="3600" dirty="0"/>
              <a:t>Sustainability Management</a:t>
            </a:r>
            <a:br>
              <a:rPr lang="en-US" sz="3600" dirty="0"/>
            </a:br>
            <a:r>
              <a:rPr lang="en-US" sz="2800" dirty="0"/>
              <a:t>Concepts, Instruments, and Stakeholders</a:t>
            </a:r>
            <a:br>
              <a:rPr lang="en-US" sz="2800" dirty="0"/>
            </a:br>
            <a:r>
              <a:rPr lang="en-US" sz="2400" b="0" dirty="0"/>
              <a:t>Second Edition</a:t>
            </a:r>
          </a:p>
        </p:txBody>
      </p:sp>
      <p:sp>
        <p:nvSpPr>
          <p:cNvPr id="10" name="Content Placeholder 9"/>
          <p:cNvSpPr>
            <a:spLocks noGrp="1"/>
          </p:cNvSpPr>
          <p:nvPr>
            <p:ph idx="1"/>
          </p:nvPr>
        </p:nvSpPr>
        <p:spPr>
          <a:xfrm>
            <a:off x="5271559" y="1981200"/>
            <a:ext cx="5625042" cy="1828800"/>
          </a:xfrm>
        </p:spPr>
        <p:txBody>
          <a:bodyPr/>
          <a:lstStyle/>
          <a:p>
            <a:pPr marL="0" lvl="0" indent="0" eaLnBrk="1" fontAlgn="auto" hangingPunct="1">
              <a:spcBef>
                <a:spcPts val="1200"/>
              </a:spcBef>
              <a:spcAft>
                <a:spcPts val="0"/>
              </a:spcAft>
              <a:buClrTx/>
              <a:buNone/>
              <a:defRPr/>
            </a:pPr>
            <a:r>
              <a:rPr lang="en-US" sz="3000" dirty="0">
                <a:solidFill>
                  <a:srgbClr val="000000"/>
                </a:solidFill>
              </a:rPr>
              <a:t>Part C</a:t>
            </a:r>
          </a:p>
          <a:p>
            <a:pPr marL="0" lvl="0" indent="0" eaLnBrk="1" fontAlgn="auto" hangingPunct="1">
              <a:spcBef>
                <a:spcPts val="1200"/>
              </a:spcBef>
              <a:spcAft>
                <a:spcPts val="0"/>
              </a:spcAft>
              <a:buClrTx/>
              <a:buNone/>
              <a:defRPr/>
            </a:pPr>
            <a:r>
              <a:rPr lang="en-US" sz="2200" dirty="0">
                <a:solidFill>
                  <a:srgbClr val="000000"/>
                </a:solidFill>
              </a:rPr>
              <a:t>Functional perspectives of sustainability management</a:t>
            </a:r>
            <a:endParaRPr lang="en-US" sz="2200" baseline="30000" dirty="0">
              <a:solidFill>
                <a:srgbClr val="000000"/>
              </a:solidFill>
            </a:endParaRPr>
          </a:p>
        </p:txBody>
      </p:sp>
      <p:sp>
        <p:nvSpPr>
          <p:cNvPr id="11" name="Text Placeholder 10"/>
          <p:cNvSpPr>
            <a:spLocks noGrp="1"/>
          </p:cNvSpPr>
          <p:nvPr>
            <p:ph type="body" sz="half" idx="2"/>
          </p:nvPr>
        </p:nvSpPr>
        <p:spPr>
          <a:xfrm>
            <a:off x="5257800" y="3962400"/>
            <a:ext cx="5410200" cy="1490663"/>
          </a:xfrm>
        </p:spPr>
        <p:txBody>
          <a:bodyPr/>
          <a:lstStyle/>
          <a:p>
            <a:pPr lvl="0" eaLnBrk="1" fontAlgn="auto" hangingPunct="1">
              <a:spcBef>
                <a:spcPts val="1200"/>
              </a:spcBef>
              <a:spcAft>
                <a:spcPts val="0"/>
              </a:spcAft>
              <a:buClrTx/>
              <a:defRPr/>
            </a:pPr>
            <a:r>
              <a:rPr lang="en-US" sz="3000" dirty="0">
                <a:solidFill>
                  <a:srgbClr val="000000"/>
                </a:solidFill>
              </a:rPr>
              <a:t>Chapter 13</a:t>
            </a:r>
          </a:p>
          <a:p>
            <a:pPr lvl="0" eaLnBrk="1" fontAlgn="auto" hangingPunct="1">
              <a:spcBef>
                <a:spcPts val="1200"/>
              </a:spcBef>
              <a:spcAft>
                <a:spcPts val="0"/>
              </a:spcAft>
              <a:buClrTx/>
              <a:defRPr/>
            </a:pPr>
            <a:r>
              <a:rPr lang="en-US" sz="2200" dirty="0">
                <a:solidFill>
                  <a:srgbClr val="000000"/>
                </a:solidFill>
              </a:rPr>
              <a:t>Sustainable information technology and digitalization</a:t>
            </a:r>
          </a:p>
        </p:txBody>
      </p:sp>
    </p:spTree>
    <p:extLst>
      <p:ext uri="{BB962C8B-B14F-4D97-AF65-F5344CB8AC3E}">
        <p14:creationId xmlns:p14="http://schemas.microsoft.com/office/powerpoint/2010/main" val="31657942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90500"/>
            <a:ext cx="10972800" cy="974774"/>
          </a:xfrm>
        </p:spPr>
        <p:txBody>
          <a:bodyPr/>
          <a:lstStyle/>
          <a:p>
            <a:r>
              <a:rPr lang="en-US" sz="3200" dirty="0"/>
              <a:t>Learning Objectives</a:t>
            </a:r>
            <a:endParaRPr lang="en-US" sz="3400" dirty="0"/>
          </a:p>
        </p:txBody>
      </p:sp>
      <p:sp>
        <p:nvSpPr>
          <p:cNvPr id="3" name="Content Placeholder 2"/>
          <p:cNvSpPr>
            <a:spLocks noGrp="1"/>
          </p:cNvSpPr>
          <p:nvPr>
            <p:ph idx="1"/>
          </p:nvPr>
        </p:nvSpPr>
        <p:spPr>
          <a:xfrm>
            <a:off x="609600" y="1228725"/>
            <a:ext cx="11125200" cy="5248275"/>
          </a:xfrm>
        </p:spPr>
        <p:txBody>
          <a:bodyPr/>
          <a:lstStyle/>
          <a:p>
            <a:pPr>
              <a:spcBef>
                <a:spcPts val="1200"/>
              </a:spcBef>
            </a:pPr>
            <a:r>
              <a:rPr lang="en-US" sz="2000" dirty="0"/>
              <a:t>Identify the different environmental, social, and governance challenges that stem from </a:t>
            </a:r>
            <a:r>
              <a:rPr lang="en-US" sz="2000" dirty="0" err="1"/>
              <a:t>digitalisation</a:t>
            </a:r>
            <a:r>
              <a:rPr lang="en-US" sz="2000" dirty="0"/>
              <a:t>.</a:t>
            </a:r>
          </a:p>
          <a:p>
            <a:r>
              <a:rPr lang="en-US" sz="2000" dirty="0"/>
              <a:t>List opportunities offered by various digital technologies to foster sustainability and sustainability management.</a:t>
            </a:r>
          </a:p>
          <a:p>
            <a:r>
              <a:rPr lang="en-US" sz="2000" dirty="0"/>
              <a:t>Discuss the idea and the various elements of </a:t>
            </a:r>
            <a:r>
              <a:rPr lang="en-US" sz="2000" b="1" dirty="0"/>
              <a:t>corporate digital responsibility </a:t>
            </a:r>
            <a:r>
              <a:rPr lang="en-US" sz="2000" dirty="0"/>
              <a:t>(CDR).</a:t>
            </a:r>
          </a:p>
          <a:p>
            <a:pPr marL="0" indent="0">
              <a:spcBef>
                <a:spcPts val="600"/>
              </a:spcBef>
              <a:buNone/>
            </a:pPr>
            <a:r>
              <a:rPr lang="en-US" sz="1800" dirty="0"/>
              <a:t>The topic of information technology and </a:t>
            </a:r>
            <a:r>
              <a:rPr lang="en-GB" sz="1800" dirty="0"/>
              <a:t>digitalisation, with its potential benefits and drawbacks for sustainability in society and organisations, is vast because it can, at least in principle, affect</a:t>
            </a:r>
            <a:r>
              <a:rPr lang="en-US" sz="1800" dirty="0"/>
              <a:t> all elements of human life and corporate functions. Digital technologies can enhance but also impede environmental sustainability, and respective digital innovations can help as well as hinder social advancement, for example, through exclusion or inclusion of historically </a:t>
            </a:r>
            <a:r>
              <a:rPr lang="en-US" sz="1800" dirty="0" err="1"/>
              <a:t>marginalised</a:t>
            </a:r>
            <a:r>
              <a:rPr lang="en-US" sz="1800" dirty="0"/>
              <a:t> groups in society, as outlined throughout this chapter. Moreover, the advent of technologies such as robotics and artificial intelligence is set to significantly reshape existing processes and structures, and, more broadly, the future of work itself. This technological evolution raises critical questions such as: ‘What volume and type of work will exist in the future?’ and ‘What skills and competencies will be relevant as we move forward?’ Due to the breadth of relevant issues, however, this chapter can only give a brief introduction to this extensive topic by highlighting exemplary aspects of </a:t>
            </a:r>
            <a:r>
              <a:rPr lang="en-US" sz="1800" dirty="0" err="1"/>
              <a:t>digitalisation</a:t>
            </a:r>
            <a:r>
              <a:rPr lang="en-US" sz="1800" dirty="0"/>
              <a:t> as a challenge for and as an enabler of sustainability and sustainability management.</a:t>
            </a:r>
          </a:p>
        </p:txBody>
      </p:sp>
    </p:spTree>
    <p:extLst>
      <p:ext uri="{BB962C8B-B14F-4D97-AF65-F5344CB8AC3E}">
        <p14:creationId xmlns:p14="http://schemas.microsoft.com/office/powerpoint/2010/main" val="1273846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53976"/>
            <a:ext cx="10972800" cy="974774"/>
          </a:xfrm>
        </p:spPr>
        <p:txBody>
          <a:bodyPr/>
          <a:lstStyle/>
          <a:p>
            <a:r>
              <a:rPr lang="en-US" sz="3200" dirty="0"/>
              <a:t>Introduction to digitalization and sustainability management</a:t>
            </a:r>
            <a:endParaRPr lang="en-US" sz="3400" dirty="0"/>
          </a:p>
        </p:txBody>
      </p:sp>
      <p:sp>
        <p:nvSpPr>
          <p:cNvPr id="3" name="Content Placeholder 2"/>
          <p:cNvSpPr>
            <a:spLocks noGrp="1"/>
          </p:cNvSpPr>
          <p:nvPr>
            <p:ph idx="1"/>
          </p:nvPr>
        </p:nvSpPr>
        <p:spPr>
          <a:xfrm>
            <a:off x="609600" y="1712912"/>
            <a:ext cx="11125200" cy="4525963"/>
          </a:xfrm>
        </p:spPr>
        <p:txBody>
          <a:bodyPr/>
          <a:lstStyle/>
          <a:p>
            <a:r>
              <a:rPr lang="en-US" sz="2400" dirty="0"/>
              <a:t>Digitalization with its potential benefits and drawbacks for sustainability in society and organizations is vast because it can affect all elements of human life and corporate functions</a:t>
            </a:r>
            <a:endParaRPr lang="de-DE" sz="2400" dirty="0"/>
          </a:p>
          <a:p>
            <a:r>
              <a:rPr lang="en-US" sz="2400" dirty="0"/>
              <a:t>Digital technologies can enhance but also impede environmental sustainability, and respective digital innovations can help as well as hinder social advancement</a:t>
            </a:r>
          </a:p>
          <a:p>
            <a:r>
              <a:rPr lang="en-US" sz="2400" dirty="0"/>
              <a:t>Challenges of digitalization for sustainability and sustainability management come to the fore in all three sustainability-related aspects of ESG</a:t>
            </a:r>
            <a:endParaRPr lang="de-DE" sz="2400" dirty="0"/>
          </a:p>
          <a:p>
            <a:r>
              <a:rPr lang="en-US" sz="2400" dirty="0"/>
              <a:t>Due to the breadth of relevant issues, this lecture can only give a brief introduction into this extensive topic</a:t>
            </a:r>
          </a:p>
        </p:txBody>
      </p:sp>
    </p:spTree>
    <p:extLst>
      <p:ext uri="{BB962C8B-B14F-4D97-AF65-F5344CB8AC3E}">
        <p14:creationId xmlns:p14="http://schemas.microsoft.com/office/powerpoint/2010/main" val="9505058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00025"/>
            <a:ext cx="10972800" cy="974774"/>
          </a:xfrm>
        </p:spPr>
        <p:txBody>
          <a:bodyPr/>
          <a:lstStyle/>
          <a:p>
            <a:r>
              <a:rPr lang="en-US" sz="3200" dirty="0"/>
              <a:t>Environmental challenges caused by digitalization</a:t>
            </a:r>
            <a:endParaRPr lang="en-US" sz="3400" dirty="0"/>
          </a:p>
        </p:txBody>
      </p:sp>
      <p:sp>
        <p:nvSpPr>
          <p:cNvPr id="3" name="Content Placeholder 2"/>
          <p:cNvSpPr>
            <a:spLocks noGrp="1"/>
          </p:cNvSpPr>
          <p:nvPr>
            <p:ph idx="1"/>
          </p:nvPr>
        </p:nvSpPr>
        <p:spPr>
          <a:xfrm>
            <a:off x="609600" y="1333500"/>
            <a:ext cx="11125200" cy="4525963"/>
          </a:xfrm>
        </p:spPr>
        <p:txBody>
          <a:bodyPr/>
          <a:lstStyle/>
          <a:p>
            <a:r>
              <a:rPr lang="en-US" sz="2200" dirty="0"/>
              <a:t>Digital technologies contribute an increasing share to global greenhouse gas emissions</a:t>
            </a:r>
          </a:p>
          <a:p>
            <a:pPr lvl="1"/>
            <a:r>
              <a:rPr lang="en-US" sz="1800" dirty="0"/>
              <a:t>Information and communication technology sector is estimated to contribute up to four percent of global greenhouse gas emissions </a:t>
            </a:r>
          </a:p>
          <a:p>
            <a:pPr lvl="1"/>
            <a:r>
              <a:rPr lang="en-US" sz="1800" dirty="0"/>
              <a:t>Further increase expected (e</a:t>
            </a:r>
            <a:r>
              <a:rPr lang="en-GB" sz="1800" dirty="0">
                <a:sym typeface="Wingdings" panose="05000000000000000000" pitchFamily="2" charset="2"/>
              </a:rPr>
              <a:t>.g., mining of crypto currency, increasing use of artificial intelligence)</a:t>
            </a:r>
          </a:p>
          <a:p>
            <a:r>
              <a:rPr lang="en-US" sz="2200" dirty="0"/>
              <a:t>Electronic waste another prominent sustainability challenge</a:t>
            </a:r>
          </a:p>
          <a:p>
            <a:pPr lvl="1"/>
            <a:r>
              <a:rPr lang="en-US" sz="1800" dirty="0"/>
              <a:t>Amount of electronic waste is increasing fast </a:t>
            </a:r>
            <a:r>
              <a:rPr lang="en-GB" sz="1800" dirty="0">
                <a:sym typeface="Wingdings" panose="05000000000000000000" pitchFamily="2" charset="2"/>
              </a:rPr>
              <a:t> </a:t>
            </a:r>
            <a:r>
              <a:rPr lang="en-US" sz="1800" dirty="0">
                <a:sym typeface="Wingdings" panose="05000000000000000000" pitchFamily="2" charset="2"/>
              </a:rPr>
              <a:t>D</a:t>
            </a:r>
            <a:r>
              <a:rPr lang="en-US" sz="1800" dirty="0"/>
              <a:t>evices are replaced at a high pace and electronic gadgets and components can be found in almost every part of our daily lives</a:t>
            </a:r>
          </a:p>
          <a:p>
            <a:pPr lvl="1"/>
            <a:r>
              <a:rPr lang="en-US" sz="1800" dirty="0"/>
              <a:t>Most electronic components contain some toxic materials </a:t>
            </a:r>
            <a:r>
              <a:rPr lang="en-GB" sz="1800" dirty="0">
                <a:sym typeface="Wingdings" panose="05000000000000000000" pitchFamily="2" charset="2"/>
              </a:rPr>
              <a:t> </a:t>
            </a:r>
            <a:r>
              <a:rPr lang="en-US" sz="1800" dirty="0">
                <a:sym typeface="Wingdings" panose="05000000000000000000" pitchFamily="2" charset="2"/>
              </a:rPr>
              <a:t>I</a:t>
            </a:r>
            <a:r>
              <a:rPr lang="en-US" sz="1800" dirty="0"/>
              <a:t>nadequate disposal poses serious environmental risks to water, soil, and air</a:t>
            </a:r>
          </a:p>
          <a:p>
            <a:pPr lvl="1"/>
            <a:r>
              <a:rPr lang="en-US" sz="1800" dirty="0"/>
              <a:t>Recycling quotas are low (worldwide average of less than 20 percent of all electronic waste being collected and recycled</a:t>
            </a:r>
            <a:r>
              <a:rPr lang="de-DE" sz="1800" dirty="0"/>
              <a:t>) </a:t>
            </a:r>
            <a:r>
              <a:rPr lang="en-GB" sz="1800" dirty="0">
                <a:sym typeface="Wingdings" panose="05000000000000000000" pitchFamily="2" charset="2"/>
              </a:rPr>
              <a:t></a:t>
            </a:r>
            <a:r>
              <a:rPr lang="en-US" sz="1800" dirty="0"/>
              <a:t> Risks not only for nature but also for human life</a:t>
            </a:r>
            <a:r>
              <a:rPr lang="de-DE" sz="1800" dirty="0"/>
              <a:t> </a:t>
            </a:r>
          </a:p>
          <a:p>
            <a:r>
              <a:rPr lang="en-US" sz="2200" dirty="0"/>
              <a:t>Extraction and mining of new materials and metals for production of digital technologies often connected to severe environmental problems</a:t>
            </a:r>
            <a:endParaRPr lang="de-DE" sz="2200" dirty="0"/>
          </a:p>
        </p:txBody>
      </p:sp>
    </p:spTree>
    <p:extLst>
      <p:ext uri="{BB962C8B-B14F-4D97-AF65-F5344CB8AC3E}">
        <p14:creationId xmlns:p14="http://schemas.microsoft.com/office/powerpoint/2010/main" val="161979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3350"/>
            <a:ext cx="10972800" cy="1143000"/>
          </a:xfrm>
        </p:spPr>
        <p:txBody>
          <a:bodyPr/>
          <a:lstStyle/>
          <a:p>
            <a:r>
              <a:rPr lang="en-US" sz="3200" dirty="0"/>
              <a:t>Social challenges caused by digitalization</a:t>
            </a:r>
            <a:endParaRPr lang="en-US" sz="3400" dirty="0"/>
          </a:p>
        </p:txBody>
      </p:sp>
      <p:sp>
        <p:nvSpPr>
          <p:cNvPr id="3" name="Content Placeholder 2"/>
          <p:cNvSpPr>
            <a:spLocks noGrp="1"/>
          </p:cNvSpPr>
          <p:nvPr>
            <p:ph idx="1"/>
          </p:nvPr>
        </p:nvSpPr>
        <p:spPr>
          <a:xfrm>
            <a:off x="609600" y="1350962"/>
            <a:ext cx="10972800" cy="4525963"/>
          </a:xfrm>
        </p:spPr>
        <p:txBody>
          <a:bodyPr/>
          <a:lstStyle/>
          <a:p>
            <a:pPr>
              <a:spcBef>
                <a:spcPts val="800"/>
              </a:spcBef>
            </a:pPr>
            <a:r>
              <a:rPr lang="en-US" sz="2000" dirty="0"/>
              <a:t>Social issues related to materials used in electronic devices</a:t>
            </a:r>
          </a:p>
          <a:p>
            <a:pPr lvl="1">
              <a:spcBef>
                <a:spcPts val="800"/>
              </a:spcBef>
            </a:pPr>
            <a:r>
              <a:rPr lang="en-US" sz="1600" dirty="0"/>
              <a:t>Inadequate disposal and recycling harms health and safety of millions of adults and children working in informal waste sector</a:t>
            </a:r>
            <a:endParaRPr lang="en-GB" sz="1600" dirty="0">
              <a:sym typeface="Wingdings" panose="05000000000000000000" pitchFamily="2" charset="2"/>
            </a:endParaRPr>
          </a:p>
          <a:p>
            <a:pPr lvl="1">
              <a:spcBef>
                <a:spcPts val="800"/>
              </a:spcBef>
            </a:pPr>
            <a:r>
              <a:rPr lang="en-US" sz="1600" dirty="0"/>
              <a:t>Mining of new materials and metals is connected to severe social issues such as child labor, exploitation, and health risk</a:t>
            </a:r>
          </a:p>
          <a:p>
            <a:pPr>
              <a:spcBef>
                <a:spcPts val="800"/>
              </a:spcBef>
            </a:pPr>
            <a:r>
              <a:rPr lang="en-US" sz="2000" dirty="0"/>
              <a:t>Social issues related to actual delivery and use of electronic tools and technologies</a:t>
            </a:r>
          </a:p>
          <a:p>
            <a:pPr lvl="1">
              <a:spcBef>
                <a:spcPts val="800"/>
              </a:spcBef>
            </a:pPr>
            <a:r>
              <a:rPr lang="en-US" sz="1600" dirty="0"/>
              <a:t>Many Internet companies and providers of digital platforms are in a monopoly-like situation, make use of low paid precarious labor force and neglect workers’ rights by putting employees under constant surveillance</a:t>
            </a:r>
          </a:p>
          <a:p>
            <a:pPr lvl="1">
              <a:spcBef>
                <a:spcPts val="800"/>
              </a:spcBef>
            </a:pPr>
            <a:r>
              <a:rPr lang="en-US" sz="1600" dirty="0"/>
              <a:t>Many business models from sharing economy have received criticism </a:t>
            </a:r>
            <a:r>
              <a:rPr lang="en-GB" sz="1600" dirty="0">
                <a:sym typeface="Wingdings" panose="05000000000000000000" pitchFamily="2" charset="2"/>
              </a:rPr>
              <a:t> </a:t>
            </a:r>
            <a:r>
              <a:rPr lang="en-US" sz="1600" dirty="0"/>
              <a:t>E.g., when flexible working arrangements for people who deliver certain services offer little payment or social benefits while being highly insecure</a:t>
            </a:r>
          </a:p>
          <a:p>
            <a:pPr>
              <a:spcBef>
                <a:spcPts val="800"/>
              </a:spcBef>
            </a:pPr>
            <a:r>
              <a:rPr lang="en-US" sz="2000" dirty="0"/>
              <a:t>Application of many digital services themselves may cause direct problems </a:t>
            </a:r>
            <a:r>
              <a:rPr lang="en-GB" sz="2000" dirty="0">
                <a:sym typeface="Wingdings" panose="05000000000000000000" pitchFamily="2" charset="2"/>
              </a:rPr>
              <a:t> </a:t>
            </a:r>
            <a:r>
              <a:rPr lang="en-US" sz="2000" dirty="0"/>
              <a:t>E.g., use of inadequately or carelessly programmed algorithms amplifies discrimination by reinforcing stereotypes resulting in unfair treatment</a:t>
            </a:r>
          </a:p>
          <a:p>
            <a:pPr>
              <a:spcBef>
                <a:spcPts val="800"/>
              </a:spcBef>
            </a:pPr>
            <a:r>
              <a:rPr lang="en-US" sz="2000" dirty="0"/>
              <a:t>Addiction to social media has become a widespread phenomenon</a:t>
            </a:r>
          </a:p>
        </p:txBody>
      </p:sp>
    </p:spTree>
    <p:extLst>
      <p:ext uri="{BB962C8B-B14F-4D97-AF65-F5344CB8AC3E}">
        <p14:creationId xmlns:p14="http://schemas.microsoft.com/office/powerpoint/2010/main" val="1583702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09550"/>
            <a:ext cx="10972800" cy="974774"/>
          </a:xfrm>
        </p:spPr>
        <p:txBody>
          <a:bodyPr/>
          <a:lstStyle/>
          <a:p>
            <a:r>
              <a:rPr lang="en-US" sz="3200" dirty="0"/>
              <a:t>Governance challenges caused by digitalization</a:t>
            </a:r>
            <a:endParaRPr lang="en-US" sz="3400" dirty="0"/>
          </a:p>
        </p:txBody>
      </p:sp>
      <p:sp>
        <p:nvSpPr>
          <p:cNvPr id="3" name="Content Placeholder 2"/>
          <p:cNvSpPr>
            <a:spLocks noGrp="1"/>
          </p:cNvSpPr>
          <p:nvPr>
            <p:ph idx="1"/>
          </p:nvPr>
        </p:nvSpPr>
        <p:spPr>
          <a:xfrm>
            <a:off x="609600" y="1333500"/>
            <a:ext cx="11049000" cy="4525963"/>
          </a:xfrm>
        </p:spPr>
        <p:txBody>
          <a:bodyPr/>
          <a:lstStyle/>
          <a:p>
            <a:pPr>
              <a:spcBef>
                <a:spcPts val="800"/>
              </a:spcBef>
            </a:pPr>
            <a:r>
              <a:rPr lang="en-US" sz="2200" dirty="0"/>
              <a:t>Issues arise with data security, data privacy,</a:t>
            </a:r>
            <a:r>
              <a:rPr lang="de-DE" sz="2200" dirty="0"/>
              <a:t> etc.</a:t>
            </a:r>
          </a:p>
          <a:p>
            <a:pPr>
              <a:spcBef>
                <a:spcPts val="800"/>
              </a:spcBef>
            </a:pPr>
            <a:r>
              <a:rPr lang="en-US" sz="2200" dirty="0"/>
              <a:t>Almost every individual leaves digital traces everywhere </a:t>
            </a:r>
            <a:r>
              <a:rPr lang="en-GB" sz="2200" dirty="0">
                <a:sym typeface="Wingdings" panose="05000000000000000000" pitchFamily="2" charset="2"/>
              </a:rPr>
              <a:t></a:t>
            </a:r>
            <a:r>
              <a:rPr lang="en-US" sz="2200" dirty="0"/>
              <a:t> Difficult/impossible to control them or recognize what kind of data is collected</a:t>
            </a:r>
            <a:r>
              <a:rPr lang="de-DE" sz="2200" dirty="0"/>
              <a:t> </a:t>
            </a:r>
          </a:p>
          <a:p>
            <a:pPr lvl="1">
              <a:spcBef>
                <a:spcPts val="800"/>
              </a:spcBef>
            </a:pPr>
            <a:r>
              <a:rPr lang="en-US" sz="1800" dirty="0"/>
              <a:t>Traces of data can be used to monitor an individual’s beliefs, attitudes, and behavior to an extent most people cannot even imagine</a:t>
            </a:r>
          </a:p>
          <a:p>
            <a:pPr lvl="1">
              <a:spcBef>
                <a:spcPts val="800"/>
              </a:spcBef>
            </a:pPr>
            <a:r>
              <a:rPr lang="en-US" sz="1800" dirty="0"/>
              <a:t>Personal but publicly or semi-publicly available data can at least partly be used in real world</a:t>
            </a:r>
            <a:r>
              <a:rPr lang="en-GB" sz="1800" dirty="0">
                <a:sym typeface="Wingdings" panose="05000000000000000000" pitchFamily="2" charset="2"/>
              </a:rPr>
              <a:t> </a:t>
            </a:r>
            <a:r>
              <a:rPr lang="en-US" sz="1800" dirty="0"/>
              <a:t> E.g., facial recognition or other means of identification</a:t>
            </a:r>
          </a:p>
          <a:p>
            <a:pPr lvl="1">
              <a:spcBef>
                <a:spcPts val="800"/>
              </a:spcBef>
            </a:pPr>
            <a:r>
              <a:rPr lang="en-US" sz="1800" dirty="0"/>
              <a:t>Personal privacy and confidentiality is at risk from private companies and governmental actors</a:t>
            </a:r>
          </a:p>
          <a:p>
            <a:pPr lvl="1">
              <a:spcBef>
                <a:spcPts val="800"/>
              </a:spcBef>
            </a:pPr>
            <a:r>
              <a:rPr lang="en-US" sz="1800" dirty="0"/>
              <a:t>Various examples reflect that circumstances of using respective technologies can make significant difference in our perception of such applications</a:t>
            </a:r>
          </a:p>
          <a:p>
            <a:pPr>
              <a:spcBef>
                <a:spcPts val="800"/>
              </a:spcBef>
            </a:pPr>
            <a:r>
              <a:rPr lang="en-US" sz="2200" dirty="0"/>
              <a:t>Fake News</a:t>
            </a:r>
          </a:p>
          <a:p>
            <a:pPr lvl="1">
              <a:spcBef>
                <a:spcPts val="800"/>
              </a:spcBef>
            </a:pPr>
            <a:r>
              <a:rPr lang="en-US" sz="1800" dirty="0"/>
              <a:t>Might contribute to destabilizing entire societies</a:t>
            </a:r>
          </a:p>
          <a:p>
            <a:pPr lvl="1">
              <a:spcBef>
                <a:spcPts val="800"/>
              </a:spcBef>
            </a:pPr>
            <a:r>
              <a:rPr lang="en-US" sz="1800" dirty="0"/>
              <a:t>Critics warn that “fake news is not an unintended consequence of social media, but a central part of social media business models and a key source of revenue” (</a:t>
            </a:r>
            <a:r>
              <a:rPr lang="en-US" sz="1800" dirty="0" err="1"/>
              <a:t>Trittin-Ulbrich</a:t>
            </a:r>
            <a:r>
              <a:rPr lang="en-US" sz="1800" dirty="0"/>
              <a:t> et al., 2021, p. 8)</a:t>
            </a:r>
          </a:p>
        </p:txBody>
      </p:sp>
    </p:spTree>
    <p:extLst>
      <p:ext uri="{BB962C8B-B14F-4D97-AF65-F5344CB8AC3E}">
        <p14:creationId xmlns:p14="http://schemas.microsoft.com/office/powerpoint/2010/main" val="1461321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44451"/>
            <a:ext cx="10972800" cy="974774"/>
          </a:xfrm>
        </p:spPr>
        <p:txBody>
          <a:bodyPr/>
          <a:lstStyle/>
          <a:p>
            <a:r>
              <a:rPr lang="en-US" sz="3200" dirty="0"/>
              <a:t>Digitalization as an enabler of sustainability (management)</a:t>
            </a:r>
            <a:endParaRPr lang="en-US" sz="3400" dirty="0"/>
          </a:p>
        </p:txBody>
      </p:sp>
      <p:sp>
        <p:nvSpPr>
          <p:cNvPr id="3" name="Content Placeholder 2"/>
          <p:cNvSpPr>
            <a:spLocks noGrp="1"/>
          </p:cNvSpPr>
          <p:nvPr>
            <p:ph idx="1"/>
          </p:nvPr>
        </p:nvSpPr>
        <p:spPr>
          <a:xfrm>
            <a:off x="609600" y="1733550"/>
            <a:ext cx="11201400" cy="4525963"/>
          </a:xfrm>
        </p:spPr>
        <p:txBody>
          <a:bodyPr/>
          <a:lstStyle/>
          <a:p>
            <a:pPr>
              <a:spcBef>
                <a:spcPts val="600"/>
              </a:spcBef>
            </a:pPr>
            <a:r>
              <a:rPr lang="en-GB" sz="1800" dirty="0"/>
              <a:t>Digital communities and social media platforms enable stakeholders to make themselves heard and actively engage with corporate as well as public decision makers and hold them accountable for their decisions </a:t>
            </a:r>
            <a:r>
              <a:rPr lang="en-GB" sz="1800" dirty="0">
                <a:sym typeface="Wingdings" panose="05000000000000000000" pitchFamily="2" charset="2"/>
              </a:rPr>
              <a:t> N</a:t>
            </a:r>
            <a:r>
              <a:rPr lang="en-GB" sz="1800" dirty="0"/>
              <a:t>ews about wrongdoings can spread faster than ever </a:t>
            </a:r>
          </a:p>
          <a:p>
            <a:pPr>
              <a:spcBef>
                <a:spcPts val="600"/>
              </a:spcBef>
            </a:pPr>
            <a:r>
              <a:rPr lang="en-GB" sz="1800" dirty="0"/>
              <a:t>Digitalization has empowered entire social movements </a:t>
            </a:r>
            <a:r>
              <a:rPr lang="en-GB" sz="1800" dirty="0">
                <a:sym typeface="Wingdings" panose="05000000000000000000" pitchFamily="2" charset="2"/>
              </a:rPr>
              <a:t> E.g., </a:t>
            </a:r>
            <a:r>
              <a:rPr lang="en-GB" sz="1800" dirty="0"/>
              <a:t>climate change activists, indigenous influencers, or victims of abuse use digital technologies to speak up, spread the word, and push sustainability-related topics</a:t>
            </a:r>
          </a:p>
          <a:p>
            <a:pPr>
              <a:spcBef>
                <a:spcPts val="600"/>
              </a:spcBef>
            </a:pPr>
            <a:r>
              <a:rPr lang="en-GB" sz="1800" dirty="0"/>
              <a:t>Digital services can often substitute physical goods or services</a:t>
            </a:r>
          </a:p>
          <a:p>
            <a:pPr lvl="1">
              <a:spcBef>
                <a:spcPts val="600"/>
              </a:spcBef>
            </a:pPr>
            <a:r>
              <a:rPr lang="en-GB" sz="1600" dirty="0">
                <a:sym typeface="Wingdings" panose="05000000000000000000" pitchFamily="2" charset="2"/>
              </a:rPr>
              <a:t>E</a:t>
            </a:r>
            <a:r>
              <a:rPr lang="en-GB" sz="1600" dirty="0"/>
              <a:t>.g., videoconferences can replace some physical meetings and thus save travel emissions</a:t>
            </a:r>
          </a:p>
          <a:p>
            <a:pPr lvl="1">
              <a:spcBef>
                <a:spcPts val="600"/>
              </a:spcBef>
            </a:pPr>
            <a:r>
              <a:rPr lang="en-GB" sz="1600" dirty="0"/>
              <a:t>If respective digital solutions create less environmental impact, they can contribute to ecological sustainability</a:t>
            </a:r>
          </a:p>
          <a:p>
            <a:pPr>
              <a:spcBef>
                <a:spcPts val="600"/>
              </a:spcBef>
            </a:pPr>
            <a:r>
              <a:rPr lang="en-US" sz="1800" dirty="0"/>
              <a:t>Digital technologies are an integral part of many sustainability-oriented businesses and business models </a:t>
            </a:r>
          </a:p>
          <a:p>
            <a:pPr lvl="1">
              <a:spcBef>
                <a:spcPts val="600"/>
              </a:spcBef>
            </a:pPr>
            <a:r>
              <a:rPr lang="en-US" sz="1600" dirty="0"/>
              <a:t>Digital platforms for sharing economy models</a:t>
            </a:r>
          </a:p>
          <a:p>
            <a:pPr lvl="1">
              <a:spcBef>
                <a:spcPts val="600"/>
              </a:spcBef>
            </a:pPr>
            <a:r>
              <a:rPr lang="en-US" sz="1600" dirty="0"/>
              <a:t>Many circular business models use digital platforms to facilitate resource exchanges among different participants </a:t>
            </a:r>
            <a:endParaRPr lang="en-GB" sz="1600" dirty="0"/>
          </a:p>
          <a:p>
            <a:pPr>
              <a:spcBef>
                <a:spcPts val="600"/>
              </a:spcBef>
            </a:pPr>
            <a:r>
              <a:rPr lang="en-GB" sz="1800" dirty="0"/>
              <a:t>Services that use digitalization to deliver health care services can improve access to health care</a:t>
            </a:r>
            <a:r>
              <a:rPr lang="en-GB" sz="1800" dirty="0">
                <a:sym typeface="Wingdings" panose="05000000000000000000" pitchFamily="2" charset="2"/>
              </a:rPr>
              <a:t> (e.g., </a:t>
            </a:r>
            <a:r>
              <a:rPr lang="en-GB" sz="1800" dirty="0"/>
              <a:t>in underserved regions)</a:t>
            </a:r>
          </a:p>
        </p:txBody>
      </p:sp>
    </p:spTree>
    <p:extLst>
      <p:ext uri="{BB962C8B-B14F-4D97-AF65-F5344CB8AC3E}">
        <p14:creationId xmlns:p14="http://schemas.microsoft.com/office/powerpoint/2010/main" val="22144464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53976"/>
            <a:ext cx="10972800" cy="974774"/>
          </a:xfrm>
        </p:spPr>
        <p:txBody>
          <a:bodyPr/>
          <a:lstStyle/>
          <a:p>
            <a:r>
              <a:rPr lang="en-US" sz="3200" dirty="0"/>
              <a:t>Positive potential for sustainability from digital technologies</a:t>
            </a:r>
            <a:endParaRPr lang="en-US" sz="3400" dirty="0"/>
          </a:p>
        </p:txBody>
      </p:sp>
      <p:sp>
        <p:nvSpPr>
          <p:cNvPr id="3" name="Content Placeholder 2"/>
          <p:cNvSpPr>
            <a:spLocks noGrp="1"/>
          </p:cNvSpPr>
          <p:nvPr>
            <p:ph idx="1"/>
          </p:nvPr>
        </p:nvSpPr>
        <p:spPr>
          <a:xfrm>
            <a:off x="609600" y="1722437"/>
            <a:ext cx="11125200" cy="4525963"/>
          </a:xfrm>
        </p:spPr>
        <p:txBody>
          <a:bodyPr/>
          <a:lstStyle/>
          <a:p>
            <a:r>
              <a:rPr lang="en-GB" sz="2000" b="1" dirty="0"/>
              <a:t>Tracking and surveillance technologies</a:t>
            </a:r>
          </a:p>
          <a:p>
            <a:pPr lvl="1"/>
            <a:r>
              <a:rPr lang="en-GB" sz="1600" dirty="0"/>
              <a:t>Such systems tend to automate data gathering processes in supply chains </a:t>
            </a:r>
            <a:r>
              <a:rPr lang="en-GB" sz="1600" dirty="0">
                <a:sym typeface="Wingdings" panose="05000000000000000000" pitchFamily="2" charset="2"/>
              </a:rPr>
              <a:t> E.g., c</a:t>
            </a:r>
            <a:r>
              <a:rPr lang="en-GB" sz="1600" dirty="0"/>
              <a:t>ompanies are no longer reliant on input from suppliers </a:t>
            </a:r>
          </a:p>
          <a:p>
            <a:pPr lvl="1"/>
            <a:r>
              <a:rPr lang="en-GB" sz="1600" dirty="0"/>
              <a:t>Example: satellite surveillance used to monitor agricultural supply chains and identify undesired or illegal deforestation</a:t>
            </a:r>
            <a:r>
              <a:rPr lang="en-GB" sz="1600" dirty="0">
                <a:sym typeface="Wingdings" panose="05000000000000000000" pitchFamily="2" charset="2"/>
              </a:rPr>
              <a:t> </a:t>
            </a:r>
            <a:r>
              <a:rPr lang="en-GB" sz="1600" dirty="0"/>
              <a:t> Focal companies can target problem areas and engage with suppliers to stop activities</a:t>
            </a:r>
          </a:p>
          <a:p>
            <a:r>
              <a:rPr lang="en-GB" sz="2000" b="1" dirty="0"/>
              <a:t>Dialogic technologies</a:t>
            </a:r>
          </a:p>
          <a:p>
            <a:pPr lvl="1"/>
            <a:r>
              <a:rPr lang="en-GB" sz="1600" dirty="0"/>
              <a:t>Can be used to enable dialogue between different actors in a supply chain</a:t>
            </a:r>
          </a:p>
          <a:p>
            <a:pPr lvl="1"/>
            <a:r>
              <a:rPr lang="en-GB" sz="1600" dirty="0"/>
              <a:t>Example: in supplier management, noncompliance with certain sustainability criteria can be automatically flagged to enable feedback loops and development of corrective action plans</a:t>
            </a:r>
          </a:p>
          <a:p>
            <a:r>
              <a:rPr lang="en-GB" sz="2000" b="1" dirty="0"/>
              <a:t>Data dissemination technologies</a:t>
            </a:r>
          </a:p>
          <a:p>
            <a:pPr lvl="1"/>
            <a:r>
              <a:rPr lang="en-GB" sz="1600" dirty="0"/>
              <a:t>Enable sharing of information in different formats</a:t>
            </a:r>
          </a:p>
          <a:p>
            <a:pPr lvl="1"/>
            <a:r>
              <a:rPr lang="en-GB" sz="1600" dirty="0"/>
              <a:t>Examples</a:t>
            </a:r>
          </a:p>
          <a:p>
            <a:pPr lvl="2">
              <a:buFont typeface="Wingdings" panose="05000000000000000000" pitchFamily="2" charset="2"/>
              <a:buChar char="§"/>
            </a:pPr>
            <a:r>
              <a:rPr lang="en-GB" sz="1200" dirty="0"/>
              <a:t>QR codes on products to be scanned by customers </a:t>
            </a:r>
            <a:r>
              <a:rPr lang="en-GB" sz="1200" dirty="0">
                <a:sym typeface="Wingdings" panose="05000000000000000000" pitchFamily="2" charset="2"/>
              </a:rPr>
              <a:t> W</a:t>
            </a:r>
            <a:r>
              <a:rPr lang="en-GB" sz="1200" dirty="0"/>
              <a:t>ebsites then provide sustainability-related information on materials used in product or on manufacturing issues or sources of raw materials</a:t>
            </a:r>
          </a:p>
          <a:p>
            <a:pPr lvl="2">
              <a:buFont typeface="Wingdings" panose="05000000000000000000" pitchFamily="2" charset="2"/>
              <a:buChar char="§"/>
            </a:pPr>
            <a:r>
              <a:rPr lang="en-GB" sz="1200" dirty="0"/>
              <a:t>If linked to other technologies, connected information might be especially valuable due to increased level of security</a:t>
            </a:r>
          </a:p>
          <a:p>
            <a:pPr lvl="2">
              <a:buFont typeface="Wingdings" panose="05000000000000000000" pitchFamily="2" charset="2"/>
              <a:buChar char="§"/>
            </a:pPr>
            <a:r>
              <a:rPr lang="en-GB" sz="1200" dirty="0"/>
              <a:t>Such codes can also be used as a tracking technology</a:t>
            </a:r>
          </a:p>
        </p:txBody>
      </p:sp>
    </p:spTree>
    <p:extLst>
      <p:ext uri="{BB962C8B-B14F-4D97-AF65-F5344CB8AC3E}">
        <p14:creationId xmlns:p14="http://schemas.microsoft.com/office/powerpoint/2010/main" val="3028861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0"/>
            <a:ext cx="10972800" cy="974774"/>
          </a:xfrm>
        </p:spPr>
        <p:txBody>
          <a:bodyPr/>
          <a:lstStyle/>
          <a:p>
            <a:r>
              <a:rPr lang="en-US" sz="3200" dirty="0"/>
              <a:t>Positive potential for sustainability from digital technologies (Continued)</a:t>
            </a:r>
            <a:endParaRPr lang="en-US" sz="3400" dirty="0"/>
          </a:p>
        </p:txBody>
      </p:sp>
      <p:sp>
        <p:nvSpPr>
          <p:cNvPr id="3" name="Content Placeholder 2"/>
          <p:cNvSpPr>
            <a:spLocks noGrp="1"/>
          </p:cNvSpPr>
          <p:nvPr>
            <p:ph idx="1"/>
          </p:nvPr>
        </p:nvSpPr>
        <p:spPr>
          <a:xfrm>
            <a:off x="76200" y="974774"/>
            <a:ext cx="11887200" cy="4819650"/>
          </a:xfrm>
        </p:spPr>
        <p:txBody>
          <a:bodyPr/>
          <a:lstStyle/>
          <a:p>
            <a:r>
              <a:rPr lang="en-GB" sz="2000" b="1" dirty="0" err="1">
                <a:effectLst>
                  <a:outerShdw blurRad="38100" dist="38100" dir="2700000" algn="tl">
                    <a:srgbClr val="000000">
                      <a:alpha val="43137"/>
                    </a:srgbClr>
                  </a:outerShdw>
                </a:effectLst>
              </a:rPr>
              <a:t>Blockchain</a:t>
            </a:r>
            <a:r>
              <a:rPr lang="en-GB" sz="2000" b="1" dirty="0">
                <a:effectLst>
                  <a:outerShdw blurRad="38100" dist="38100" dir="2700000" algn="tl">
                    <a:srgbClr val="000000">
                      <a:alpha val="43137"/>
                    </a:srgbClr>
                  </a:outerShdw>
                </a:effectLst>
              </a:rPr>
              <a:t> technology</a:t>
            </a:r>
          </a:p>
          <a:p>
            <a:pPr lvl="1"/>
            <a:r>
              <a:rPr lang="en-GB" sz="1600" dirty="0" err="1"/>
              <a:t>Blockchain</a:t>
            </a:r>
            <a:r>
              <a:rPr lang="en-GB" sz="1600" dirty="0"/>
              <a:t>: digitally shared database of transactions or events that are linked through cryptographic methods </a:t>
            </a:r>
          </a:p>
          <a:p>
            <a:pPr lvl="1"/>
            <a:r>
              <a:rPr lang="en-GB" sz="1600" dirty="0"/>
              <a:t>Guarantees a single version of truth in an otherwise </a:t>
            </a:r>
            <a:r>
              <a:rPr lang="en-GB" sz="1600" dirty="0" err="1"/>
              <a:t>trustless</a:t>
            </a:r>
            <a:r>
              <a:rPr lang="en-GB" sz="1600" dirty="0"/>
              <a:t> environment </a:t>
            </a:r>
            <a:r>
              <a:rPr lang="en-GB" sz="1600" dirty="0">
                <a:sym typeface="Wingdings" panose="05000000000000000000" pitchFamily="2" charset="2"/>
              </a:rPr>
              <a:t> N</a:t>
            </a:r>
            <a:r>
              <a:rPr lang="en-GB" sz="1600" dirty="0"/>
              <a:t>o need for third-party verification of respective data</a:t>
            </a:r>
          </a:p>
          <a:p>
            <a:pPr lvl="1"/>
            <a:r>
              <a:rPr lang="en-GB" sz="1600" dirty="0"/>
              <a:t>Potential of improving traceability, transparency, and speed of information transfer among multiple unrelated actors </a:t>
            </a:r>
            <a:r>
              <a:rPr lang="en-GB" sz="1600" dirty="0">
                <a:sym typeface="Wingdings" panose="05000000000000000000" pitchFamily="2" charset="2"/>
              </a:rPr>
              <a:t> E</a:t>
            </a:r>
            <a:r>
              <a:rPr lang="en-GB" sz="1600" dirty="0"/>
              <a:t>nables information flows on social and environmental conditions across entire supply chains that would otherwise be lost in different tiers</a:t>
            </a:r>
          </a:p>
          <a:p>
            <a:pPr lvl="1"/>
            <a:r>
              <a:rPr lang="en-GB" sz="1600" dirty="0"/>
              <a:t>Example: information about social or environmental conditions in raw material extraction phase or during cultivation of agricultural goods can be entered into a </a:t>
            </a:r>
            <a:r>
              <a:rPr lang="en-GB" sz="1600" dirty="0" err="1"/>
              <a:t>blockchain</a:t>
            </a:r>
            <a:endParaRPr lang="en-GB" sz="1600" dirty="0"/>
          </a:p>
          <a:p>
            <a:pPr lvl="2">
              <a:buFont typeface="Wingdings" panose="05000000000000000000" pitchFamily="2" charset="2"/>
              <a:buChar char="§"/>
            </a:pPr>
            <a:r>
              <a:rPr lang="en-GB" sz="1600" dirty="0">
                <a:sym typeface="Wingdings" panose="05000000000000000000" pitchFamily="2" charset="2"/>
              </a:rPr>
              <a:t>Reliable and fast </a:t>
            </a:r>
            <a:r>
              <a:rPr lang="en-GB" sz="1600" dirty="0"/>
              <a:t>transportation of information through the supply chain until final product disposal, where respective information on materials can be used for reduction or recycling purposes</a:t>
            </a:r>
          </a:p>
          <a:p>
            <a:pPr lvl="2">
              <a:buFont typeface="Wingdings" panose="05000000000000000000" pitchFamily="2" charset="2"/>
              <a:buChar char="§"/>
            </a:pPr>
            <a:r>
              <a:rPr lang="en-GB" sz="1600" dirty="0"/>
              <a:t>Improved traceability </a:t>
            </a:r>
          </a:p>
          <a:p>
            <a:pPr lvl="3"/>
            <a:r>
              <a:rPr lang="en-GB" sz="1600" dirty="0"/>
              <a:t>can contribute to social sustainability by conveying information on human rights or fair wages to buyers and users of goods</a:t>
            </a:r>
          </a:p>
          <a:p>
            <a:pPr lvl="3"/>
            <a:r>
              <a:rPr lang="en-GB" sz="1600" dirty="0"/>
              <a:t>can improve ecological sustainability by transferring information on environmentally friendly sourcing or production techniques</a:t>
            </a:r>
          </a:p>
          <a:p>
            <a:pPr lvl="1"/>
            <a:r>
              <a:rPr lang="en-GB" sz="2000" b="1" dirty="0"/>
              <a:t>Barriers that hinder the application of </a:t>
            </a:r>
            <a:r>
              <a:rPr lang="en-GB" sz="2000" b="1" dirty="0" err="1"/>
              <a:t>blockchain</a:t>
            </a:r>
            <a:r>
              <a:rPr lang="en-GB" sz="2000" b="1" dirty="0"/>
              <a:t> technology</a:t>
            </a:r>
          </a:p>
          <a:p>
            <a:pPr lvl="2"/>
            <a:r>
              <a:rPr lang="en-GB" sz="1600" dirty="0"/>
              <a:t>Implementing blockchain technology comes at a comparably high cost: new information technology tools and know-how are needed</a:t>
            </a:r>
          </a:p>
          <a:p>
            <a:pPr lvl="2"/>
            <a:r>
              <a:rPr lang="en-GB" sz="1600" dirty="0"/>
              <a:t>Reliability of data relies on the accuracy of input into the blockchain </a:t>
            </a:r>
            <a:r>
              <a:rPr lang="en-GB" sz="1600" dirty="0">
                <a:sym typeface="Wingdings" panose="05000000000000000000" pitchFamily="2" charset="2"/>
              </a:rPr>
              <a:t> </a:t>
            </a:r>
            <a:r>
              <a:rPr lang="en-GB" sz="1600" dirty="0"/>
              <a:t>Information creation as weak point</a:t>
            </a:r>
          </a:p>
        </p:txBody>
      </p:sp>
    </p:spTree>
    <p:extLst>
      <p:ext uri="{BB962C8B-B14F-4D97-AF65-F5344CB8AC3E}">
        <p14:creationId xmlns:p14="http://schemas.microsoft.com/office/powerpoint/2010/main" val="3436329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1723"/>
            <a:ext cx="10972800" cy="974774"/>
          </a:xfrm>
        </p:spPr>
        <p:txBody>
          <a:bodyPr/>
          <a:lstStyle/>
          <a:p>
            <a:r>
              <a:rPr lang="en-US" sz="3200" dirty="0"/>
              <a:t>Approaches to using digital technologies</a:t>
            </a:r>
            <a:endParaRPr lang="en-US" sz="3400" dirty="0"/>
          </a:p>
        </p:txBody>
      </p:sp>
      <p:sp>
        <p:nvSpPr>
          <p:cNvPr id="3" name="Content Placeholder 2"/>
          <p:cNvSpPr>
            <a:spLocks noGrp="1"/>
          </p:cNvSpPr>
          <p:nvPr>
            <p:ph idx="1"/>
          </p:nvPr>
        </p:nvSpPr>
        <p:spPr>
          <a:xfrm>
            <a:off x="640862" y="990600"/>
            <a:ext cx="11201400" cy="5181600"/>
          </a:xfrm>
        </p:spPr>
        <p:txBody>
          <a:bodyPr/>
          <a:lstStyle/>
          <a:p>
            <a:r>
              <a:rPr lang="en-US" sz="2400" b="1" dirty="0"/>
              <a:t>Control orientation</a:t>
            </a:r>
          </a:p>
          <a:p>
            <a:pPr lvl="1"/>
            <a:r>
              <a:rPr lang="en-US" sz="2000" dirty="0"/>
              <a:t>Digital technologies used mainly to ensure compliance with certain standards or procedures</a:t>
            </a:r>
          </a:p>
          <a:p>
            <a:pPr lvl="1"/>
            <a:r>
              <a:rPr lang="en-US" sz="2000" dirty="0"/>
              <a:t>Aim: improve efficiency and verifiability of processes and process results by rendering human input unnecessary or at least simplifying it</a:t>
            </a:r>
          </a:p>
          <a:p>
            <a:r>
              <a:rPr lang="en-US" sz="2400" b="1" dirty="0"/>
              <a:t>Relational orientation</a:t>
            </a:r>
          </a:p>
          <a:p>
            <a:pPr lvl="1"/>
            <a:r>
              <a:rPr lang="en-US" sz="2000" dirty="0"/>
              <a:t>Digital technologies used to initiate and simplify communication between different actors</a:t>
            </a:r>
          </a:p>
          <a:p>
            <a:pPr lvl="1"/>
            <a:r>
              <a:rPr lang="en-US" sz="2000" dirty="0"/>
              <a:t>Aim: improving trust and data sharing as important prerequisites to foster sustainability management</a:t>
            </a:r>
            <a:r>
              <a:rPr lang="de-DE" sz="2000" dirty="0"/>
              <a:t> </a:t>
            </a:r>
          </a:p>
          <a:p>
            <a:pPr lvl="2">
              <a:buFont typeface="Wingdings" panose="05000000000000000000" pitchFamily="2" charset="2"/>
              <a:buChar char="§"/>
            </a:pPr>
            <a:r>
              <a:rPr lang="en-US" sz="1600" dirty="0"/>
              <a:t>Often facilitates (and sometimes requires) more long-term partnerships</a:t>
            </a:r>
          </a:p>
          <a:p>
            <a:pPr lvl="2">
              <a:buFont typeface="Wingdings" panose="05000000000000000000" pitchFamily="2" charset="2"/>
              <a:buChar char="§"/>
            </a:pPr>
            <a:r>
              <a:rPr lang="en-US" sz="1600" dirty="0"/>
              <a:t>Focus on less but better data for improved mutual planning and collaboration between actors</a:t>
            </a:r>
            <a:endParaRPr lang="en-US" dirty="0"/>
          </a:p>
          <a:p>
            <a:pPr>
              <a:spcBef>
                <a:spcPts val="300"/>
              </a:spcBef>
            </a:pPr>
            <a:r>
              <a:rPr lang="en-GB" sz="2400" dirty="0"/>
              <a:t>Some technologies might lean more toward one or other orientation</a:t>
            </a:r>
          </a:p>
          <a:p>
            <a:pPr>
              <a:spcBef>
                <a:spcPts val="300"/>
              </a:spcBef>
            </a:pPr>
            <a:r>
              <a:rPr lang="en-GB" sz="2400" dirty="0"/>
              <a:t>More important: how and with what purpose companies want to use technologies (neither orientation is per se good or bad) </a:t>
            </a:r>
            <a:r>
              <a:rPr lang="de-DE" sz="2400" dirty="0"/>
              <a:t> </a:t>
            </a:r>
            <a:endParaRPr lang="en-US" sz="2400" dirty="0"/>
          </a:p>
        </p:txBody>
      </p:sp>
    </p:spTree>
    <p:extLst>
      <p:ext uri="{BB962C8B-B14F-4D97-AF65-F5344CB8AC3E}">
        <p14:creationId xmlns:p14="http://schemas.microsoft.com/office/powerpoint/2010/main" val="176209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00025"/>
            <a:ext cx="10972800" cy="974774"/>
          </a:xfrm>
        </p:spPr>
        <p:txBody>
          <a:bodyPr/>
          <a:lstStyle/>
          <a:p>
            <a:r>
              <a:rPr lang="en-US" sz="3200" dirty="0"/>
              <a:t>Approaches to using digital technologies (cont’d)</a:t>
            </a:r>
            <a:endParaRPr lang="en-US" sz="3400" dirty="0"/>
          </a:p>
        </p:txBody>
      </p:sp>
      <p:sp>
        <p:nvSpPr>
          <p:cNvPr id="3" name="Content Placeholder 2"/>
          <p:cNvSpPr>
            <a:spLocks noGrp="1"/>
          </p:cNvSpPr>
          <p:nvPr>
            <p:ph idx="1"/>
          </p:nvPr>
        </p:nvSpPr>
        <p:spPr>
          <a:xfrm>
            <a:off x="114300" y="1211922"/>
            <a:ext cx="11963400" cy="5112678"/>
          </a:xfrm>
        </p:spPr>
        <p:txBody>
          <a:bodyPr/>
          <a:lstStyle/>
          <a:p>
            <a:pPr>
              <a:spcBef>
                <a:spcPts val="530"/>
              </a:spcBef>
            </a:pPr>
            <a:r>
              <a:rPr lang="en-GB" sz="2200" b="1" dirty="0"/>
              <a:t>Control orientation</a:t>
            </a:r>
          </a:p>
          <a:p>
            <a:pPr lvl="1">
              <a:spcBef>
                <a:spcPts val="530"/>
              </a:spcBef>
            </a:pPr>
            <a:r>
              <a:rPr lang="en-GB" sz="1600" dirty="0"/>
              <a:t>Advantages</a:t>
            </a:r>
          </a:p>
          <a:p>
            <a:pPr lvl="2">
              <a:spcBef>
                <a:spcPts val="530"/>
              </a:spcBef>
              <a:buFont typeface="Wingdings" panose="05000000000000000000" pitchFamily="2" charset="2"/>
              <a:buChar char="§"/>
            </a:pPr>
            <a:r>
              <a:rPr lang="en-GB" sz="1600" dirty="0"/>
              <a:t>Improved data security</a:t>
            </a:r>
          </a:p>
          <a:p>
            <a:pPr lvl="2">
              <a:spcBef>
                <a:spcPts val="530"/>
              </a:spcBef>
              <a:buFont typeface="Wingdings" panose="05000000000000000000" pitchFamily="2" charset="2"/>
              <a:buChar char="§"/>
            </a:pPr>
            <a:r>
              <a:rPr lang="en-GB" sz="1600" dirty="0"/>
              <a:t>Centralized control </a:t>
            </a:r>
            <a:r>
              <a:rPr lang="en-GB" sz="1600" dirty="0">
                <a:sym typeface="Wingdings" panose="05000000000000000000" pitchFamily="2" charset="2"/>
              </a:rPr>
              <a:t></a:t>
            </a:r>
            <a:r>
              <a:rPr lang="en-GB" sz="1600" dirty="0"/>
              <a:t> Fast and efficient means to gather data</a:t>
            </a:r>
          </a:p>
          <a:p>
            <a:pPr lvl="1">
              <a:spcBef>
                <a:spcPts val="530"/>
              </a:spcBef>
            </a:pPr>
            <a:r>
              <a:rPr lang="en-GB" sz="1600" dirty="0"/>
              <a:t>Disadvantages</a:t>
            </a:r>
          </a:p>
          <a:p>
            <a:pPr lvl="2">
              <a:spcBef>
                <a:spcPts val="530"/>
              </a:spcBef>
              <a:buFont typeface="Wingdings" panose="05000000000000000000" pitchFamily="2" charset="2"/>
              <a:buChar char="§"/>
            </a:pPr>
            <a:r>
              <a:rPr lang="en-GB" sz="1600" dirty="0"/>
              <a:t>Risk of administrative burdens and cost for buying and maintaining necessary technological infrastructure to cope with generated amount of data</a:t>
            </a:r>
          </a:p>
          <a:p>
            <a:pPr lvl="2">
              <a:spcBef>
                <a:spcPts val="530"/>
              </a:spcBef>
              <a:buFont typeface="Wingdings" panose="05000000000000000000" pitchFamily="2" charset="2"/>
              <a:buChar char="§"/>
            </a:pPr>
            <a:r>
              <a:rPr lang="en-GB" sz="1600" dirty="0"/>
              <a:t>Risk of producing negative sense of surveillance </a:t>
            </a:r>
            <a:r>
              <a:rPr lang="en-GB" sz="1600" dirty="0">
                <a:sym typeface="Wingdings" panose="05000000000000000000" pitchFamily="2" charset="2"/>
              </a:rPr>
              <a:t></a:t>
            </a:r>
            <a:r>
              <a:rPr lang="en-GB" sz="1600" dirty="0"/>
              <a:t> Reluctance of willing participation in such activities</a:t>
            </a:r>
          </a:p>
          <a:p>
            <a:pPr>
              <a:spcBef>
                <a:spcPts val="530"/>
              </a:spcBef>
            </a:pPr>
            <a:r>
              <a:rPr lang="en-GB" sz="2200" b="1" dirty="0"/>
              <a:t>Relational orientation</a:t>
            </a:r>
          </a:p>
          <a:p>
            <a:pPr lvl="1">
              <a:spcBef>
                <a:spcPts val="530"/>
              </a:spcBef>
            </a:pPr>
            <a:r>
              <a:rPr lang="en-GB" sz="1600" dirty="0"/>
              <a:t>Advantage: </a:t>
            </a:r>
          </a:p>
          <a:p>
            <a:pPr lvl="2">
              <a:spcBef>
                <a:spcPts val="530"/>
              </a:spcBef>
              <a:buFont typeface="Wingdings" panose="05000000000000000000" pitchFamily="2" charset="2"/>
              <a:buChar char="§"/>
            </a:pPr>
            <a:r>
              <a:rPr lang="en-GB" sz="1600" dirty="0"/>
              <a:t>Provides more developmental focus for mutual sustainability improvements of different actors </a:t>
            </a:r>
          </a:p>
          <a:p>
            <a:pPr lvl="2">
              <a:spcBef>
                <a:spcPts val="530"/>
              </a:spcBef>
              <a:buFont typeface="Wingdings" panose="05000000000000000000" pitchFamily="2" charset="2"/>
              <a:buChar char="§"/>
            </a:pPr>
            <a:r>
              <a:rPr lang="en-GB" sz="1600" dirty="0"/>
              <a:t>Reduces amount of data to be collected and </a:t>
            </a:r>
            <a:r>
              <a:rPr lang="en-GB" sz="1600" dirty="0" err="1"/>
              <a:t>analyzed</a:t>
            </a:r>
            <a:r>
              <a:rPr lang="en-GB" sz="1600" dirty="0"/>
              <a:t> by focusing on depth and quality</a:t>
            </a:r>
          </a:p>
          <a:p>
            <a:pPr lvl="1">
              <a:spcBef>
                <a:spcPts val="530"/>
              </a:spcBef>
            </a:pPr>
            <a:r>
              <a:rPr lang="en-GB" sz="1800" dirty="0"/>
              <a:t>Disadvantages</a:t>
            </a:r>
          </a:p>
          <a:p>
            <a:pPr lvl="2">
              <a:spcBef>
                <a:spcPts val="530"/>
              </a:spcBef>
              <a:buFont typeface="Wingdings" panose="05000000000000000000" pitchFamily="2" charset="2"/>
              <a:buChar char="§"/>
            </a:pPr>
            <a:r>
              <a:rPr lang="en-GB" sz="1400" dirty="0"/>
              <a:t>Time and cost for developing trust and improving relations</a:t>
            </a:r>
          </a:p>
          <a:p>
            <a:pPr lvl="2">
              <a:spcBef>
                <a:spcPts val="530"/>
              </a:spcBef>
              <a:buFont typeface="Wingdings" panose="05000000000000000000" pitchFamily="2" charset="2"/>
              <a:buChar char="§"/>
            </a:pPr>
            <a:r>
              <a:rPr lang="en-US" sz="1400" dirty="0"/>
              <a:t>Often necessary to reduce</a:t>
            </a:r>
            <a:r>
              <a:rPr lang="en-GB" sz="1400" dirty="0"/>
              <a:t> control between actors</a:t>
            </a:r>
          </a:p>
          <a:p>
            <a:pPr lvl="2">
              <a:spcBef>
                <a:spcPts val="530"/>
              </a:spcBef>
              <a:buFont typeface="Wingdings" panose="05000000000000000000" pitchFamily="2" charset="2"/>
              <a:buChar char="§"/>
            </a:pPr>
            <a:r>
              <a:rPr lang="en-GB" sz="1400" dirty="0"/>
              <a:t>Increased data sharing </a:t>
            </a:r>
            <a:r>
              <a:rPr lang="en-GB" sz="1400" dirty="0">
                <a:sym typeface="Wingdings" panose="05000000000000000000" pitchFamily="2" charset="2"/>
              </a:rPr>
              <a:t> R</a:t>
            </a:r>
            <a:r>
              <a:rPr lang="en-GB" sz="1400" dirty="0"/>
              <a:t>isk of losing intellectual property</a:t>
            </a:r>
          </a:p>
        </p:txBody>
      </p:sp>
    </p:spTree>
    <p:extLst>
      <p:ext uri="{BB962C8B-B14F-4D97-AF65-F5344CB8AC3E}">
        <p14:creationId xmlns:p14="http://schemas.microsoft.com/office/powerpoint/2010/main" val="9477854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514349" y="406921"/>
            <a:ext cx="11220451" cy="1489026"/>
          </a:xfrm>
        </p:spPr>
        <p:txBody>
          <a:bodyPr anchor="t"/>
          <a:lstStyle/>
          <a:p>
            <a:pPr algn="l" defTabSz="914400"/>
            <a:br>
              <a:rPr lang="en-US" sz="3200" dirty="0"/>
            </a:br>
            <a:r>
              <a:rPr lang="en-US" sz="3200" dirty="0"/>
              <a:t>Environmental CDR according to </a:t>
            </a:r>
            <a:r>
              <a:rPr lang="en-US" sz="3200" dirty="0" err="1"/>
              <a:t>Herden</a:t>
            </a:r>
            <a:r>
              <a:rPr lang="en-US" sz="3200" dirty="0"/>
              <a:t> et al. (2021)</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8364" y="1875473"/>
            <a:ext cx="9975273" cy="4164693"/>
          </a:xfrm>
          <a:prstGeom prst="rect">
            <a:avLst/>
          </a:prstGeom>
        </p:spPr>
      </p:pic>
    </p:spTree>
    <p:extLst>
      <p:ext uri="{BB962C8B-B14F-4D97-AF65-F5344CB8AC3E}">
        <p14:creationId xmlns:p14="http://schemas.microsoft.com/office/powerpoint/2010/main" val="8598746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514349" y="406921"/>
            <a:ext cx="11220451" cy="1141735"/>
          </a:xfrm>
        </p:spPr>
        <p:txBody>
          <a:bodyPr anchor="t"/>
          <a:lstStyle/>
          <a:p>
            <a:pPr defTabSz="914400"/>
            <a:br>
              <a:rPr lang="en-US" sz="3200" dirty="0"/>
            </a:br>
            <a:r>
              <a:rPr lang="en-US" sz="3200" dirty="0"/>
              <a:t>Social CDR according to </a:t>
            </a:r>
            <a:r>
              <a:rPr lang="en-US" sz="3200" dirty="0" err="1"/>
              <a:t>Herden</a:t>
            </a:r>
            <a:r>
              <a:rPr lang="en-US" sz="3200" dirty="0"/>
              <a:t> et al. (2021)</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4000" y="1548656"/>
            <a:ext cx="9296400" cy="4794994"/>
          </a:xfrm>
          <a:prstGeom prst="rect">
            <a:avLst/>
          </a:prstGeom>
        </p:spPr>
      </p:pic>
    </p:spTree>
    <p:extLst>
      <p:ext uri="{BB962C8B-B14F-4D97-AF65-F5344CB8AC3E}">
        <p14:creationId xmlns:p14="http://schemas.microsoft.com/office/powerpoint/2010/main" val="25542659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514349" y="406921"/>
            <a:ext cx="11220451" cy="1489026"/>
          </a:xfrm>
        </p:spPr>
        <p:txBody>
          <a:bodyPr anchor="t"/>
          <a:lstStyle/>
          <a:p>
            <a:pPr algn="l" defTabSz="914400"/>
            <a:br>
              <a:rPr lang="en-US" sz="3200" dirty="0"/>
            </a:br>
            <a:r>
              <a:rPr lang="en-US" sz="3200" dirty="0"/>
              <a:t>Governance CDR according to </a:t>
            </a:r>
            <a:r>
              <a:rPr lang="en-US" sz="3200" dirty="0" err="1"/>
              <a:t>Herden</a:t>
            </a:r>
            <a:r>
              <a:rPr lang="en-US" sz="3200" dirty="0"/>
              <a:t> et al. (2021)</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 y="1828800"/>
            <a:ext cx="10972800" cy="4035721"/>
          </a:xfrm>
          <a:prstGeom prst="rect">
            <a:avLst/>
          </a:prstGeom>
        </p:spPr>
      </p:pic>
    </p:spTree>
    <p:extLst>
      <p:ext uri="{BB962C8B-B14F-4D97-AF65-F5344CB8AC3E}">
        <p14:creationId xmlns:p14="http://schemas.microsoft.com/office/powerpoint/2010/main" val="2844151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514349" y="406921"/>
            <a:ext cx="11220451" cy="1489026"/>
          </a:xfrm>
        </p:spPr>
        <p:txBody>
          <a:bodyPr anchor="t"/>
          <a:lstStyle/>
          <a:p>
            <a:pPr algn="l" defTabSz="914400"/>
            <a:br>
              <a:rPr lang="en-US" sz="3200" dirty="0"/>
            </a:br>
            <a:r>
              <a:rPr lang="en-US" sz="3200" dirty="0"/>
              <a:t>Factors of strong CDR</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08320" y="1536700"/>
            <a:ext cx="5775361" cy="4572000"/>
          </a:xfrm>
          <a:prstGeom prst="rect">
            <a:avLst/>
          </a:prstGeom>
        </p:spPr>
      </p:pic>
      <p:sp>
        <p:nvSpPr>
          <p:cNvPr id="6" name="Rectangle 5"/>
          <p:cNvSpPr/>
          <p:nvPr/>
        </p:nvSpPr>
        <p:spPr>
          <a:xfrm>
            <a:off x="511971" y="6105524"/>
            <a:ext cx="2020105" cy="215444"/>
          </a:xfrm>
          <a:prstGeom prst="rect">
            <a:avLst/>
          </a:prstGeom>
        </p:spPr>
        <p:txBody>
          <a:bodyPr wrap="none">
            <a:spAutoFit/>
          </a:bodyPr>
          <a:lstStyle/>
          <a:p>
            <a:r>
              <a:rPr lang="en-US" sz="800" i="1" dirty="0">
                <a:latin typeface="+mj-lt"/>
              </a:rPr>
              <a:t>Source</a:t>
            </a:r>
            <a:r>
              <a:rPr lang="en-US" sz="800" dirty="0">
                <a:latin typeface="+mj-lt"/>
              </a:rPr>
              <a:t>:</a:t>
            </a:r>
            <a:r>
              <a:rPr lang="en-US" sz="800" i="1" dirty="0">
                <a:latin typeface="+mj-lt"/>
              </a:rPr>
              <a:t> </a:t>
            </a:r>
            <a:r>
              <a:rPr lang="en-US" sz="800" dirty="0">
                <a:latin typeface="+mj-lt"/>
              </a:rPr>
              <a:t>adapted from </a:t>
            </a:r>
            <a:r>
              <a:rPr lang="en-US" sz="800" dirty="0" err="1">
                <a:latin typeface="+mj-lt"/>
              </a:rPr>
              <a:t>Wirtz</a:t>
            </a:r>
            <a:r>
              <a:rPr lang="en-US" sz="800" dirty="0">
                <a:latin typeface="+mj-lt"/>
              </a:rPr>
              <a:t> et al. (2023)</a:t>
            </a:r>
            <a:endParaRPr lang="en-US" dirty="0">
              <a:latin typeface="+mj-lt"/>
            </a:endParaRPr>
          </a:p>
        </p:txBody>
      </p:sp>
    </p:spTree>
    <p:extLst>
      <p:ext uri="{BB962C8B-B14F-4D97-AF65-F5344CB8AC3E}">
        <p14:creationId xmlns:p14="http://schemas.microsoft.com/office/powerpoint/2010/main" val="26642930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00025"/>
            <a:ext cx="10972800" cy="974774"/>
          </a:xfrm>
        </p:spPr>
        <p:txBody>
          <a:bodyPr/>
          <a:lstStyle/>
          <a:p>
            <a:r>
              <a:rPr lang="en-US" sz="3200" dirty="0"/>
              <a:t>Implementation of CDR</a:t>
            </a:r>
            <a:endParaRPr lang="en-US" sz="3400" dirty="0"/>
          </a:p>
        </p:txBody>
      </p:sp>
      <p:sp>
        <p:nvSpPr>
          <p:cNvPr id="3" name="Content Placeholder 2"/>
          <p:cNvSpPr>
            <a:spLocks noGrp="1"/>
          </p:cNvSpPr>
          <p:nvPr>
            <p:ph idx="1"/>
          </p:nvPr>
        </p:nvSpPr>
        <p:spPr>
          <a:xfrm>
            <a:off x="609600" y="1339850"/>
            <a:ext cx="11353800" cy="4525963"/>
          </a:xfrm>
        </p:spPr>
        <p:txBody>
          <a:bodyPr/>
          <a:lstStyle/>
          <a:p>
            <a:pPr>
              <a:spcBef>
                <a:spcPts val="800"/>
              </a:spcBef>
            </a:pPr>
            <a:r>
              <a:rPr lang="en-US" sz="2400" dirty="0" err="1"/>
              <a:t>Wirtz</a:t>
            </a:r>
            <a:r>
              <a:rPr lang="en-US" sz="2400" dirty="0"/>
              <a:t> et al. (2023) suggest that robust engagement in CDR can offer several advantages to firms:</a:t>
            </a:r>
          </a:p>
          <a:p>
            <a:pPr lvl="1">
              <a:spcBef>
                <a:spcPts val="800"/>
              </a:spcBef>
            </a:pPr>
            <a:r>
              <a:rPr lang="en-US" sz="2000" dirty="0"/>
              <a:t>mitigation of legal, reputational, and regulatory risks</a:t>
            </a:r>
          </a:p>
          <a:p>
            <a:pPr lvl="1">
              <a:spcBef>
                <a:spcPts val="800"/>
              </a:spcBef>
            </a:pPr>
            <a:r>
              <a:rPr lang="en-US" sz="2000" dirty="0"/>
              <a:t>enhanced brand equity and customer loyalty</a:t>
            </a:r>
          </a:p>
          <a:p>
            <a:pPr>
              <a:spcBef>
                <a:spcPts val="800"/>
              </a:spcBef>
            </a:pPr>
            <a:r>
              <a:rPr lang="en-US" sz="2400" dirty="0"/>
              <a:t>However, CDR might incur opportunity costs and expenses associated with its implementation and operation (e.g., fostering a CDR culture and governance)</a:t>
            </a:r>
          </a:p>
          <a:p>
            <a:pPr>
              <a:spcBef>
                <a:spcPts val="800"/>
              </a:spcBef>
            </a:pPr>
            <a:r>
              <a:rPr lang="en-US" sz="2400" dirty="0"/>
              <a:t>Thus, there likely needs to be pressure from different stakeholders promote CDR</a:t>
            </a:r>
          </a:p>
        </p:txBody>
      </p:sp>
    </p:spTree>
    <p:extLst>
      <p:ext uri="{BB962C8B-B14F-4D97-AF65-F5344CB8AC3E}">
        <p14:creationId xmlns:p14="http://schemas.microsoft.com/office/powerpoint/2010/main" val="4114886839"/>
      </p:ext>
    </p:extLst>
  </p:cSld>
  <p:clrMapOvr>
    <a:masterClrMapping/>
  </p:clrMapOvr>
</p:sld>
</file>

<file path=ppt/theme/theme1.xml><?xml version="1.0" encoding="utf-8"?>
<a:theme xmlns:a="http://schemas.openxmlformats.org/drawingml/2006/main" name="3_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1828</Words>
  <Application>Microsoft Office PowerPoint</Application>
  <PresentationFormat>Widescreen</PresentationFormat>
  <Paragraphs>133</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Times</vt:lpstr>
      <vt:lpstr>Wingdings</vt:lpstr>
      <vt:lpstr>3_Default Design</vt:lpstr>
      <vt:lpstr>Sustainability Management Concepts, Instruments, and Stakeholders Second Edition</vt:lpstr>
      <vt:lpstr>Learning Objectives</vt:lpstr>
      <vt:lpstr>Introduction to digitalization and sustainability management</vt:lpstr>
      <vt:lpstr>Environmental challenges caused by digitalization</vt:lpstr>
      <vt:lpstr>Social challenges caused by digitalization</vt:lpstr>
      <vt:lpstr>Governance challenges caused by digitalization</vt:lpstr>
      <vt:lpstr>Digitalization as an enabler of sustainability (management)</vt:lpstr>
      <vt:lpstr>Positive potential for sustainability from digital technologies</vt:lpstr>
      <vt:lpstr>Positive potential for sustainability from digital technologies (Continued)</vt:lpstr>
      <vt:lpstr>Approaches to using digital technologies</vt:lpstr>
      <vt:lpstr>Approaches to using digital technologies (cont’d)</vt:lpstr>
      <vt:lpstr> Environmental CDR according to Herden et al. (2021)</vt:lpstr>
      <vt:lpstr> Social CDR according to Herden et al. (2021)</vt:lpstr>
      <vt:lpstr> Governance CDR according to Herden et al. (2021)</vt:lpstr>
      <vt:lpstr> Factors of strong CDR</vt:lpstr>
      <vt:lpstr>Implementation of CDR</vt:lpstr>
    </vt:vector>
  </TitlesOfParts>
  <Company>Pearson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Accounting and Finance</dc:title>
  <dc:subject>Economics</dc:subject>
  <dc:creator>Atrill</dc:creator>
  <cp:keywords>Economics</cp:keywords>
  <cp:lastModifiedBy>Irina Neaga</cp:lastModifiedBy>
  <cp:revision>5009</cp:revision>
  <dcterms:created xsi:type="dcterms:W3CDTF">2014-07-14T20:04:21Z</dcterms:created>
  <dcterms:modified xsi:type="dcterms:W3CDTF">2026-06-04T08:22:26Z</dcterms:modified>
</cp:coreProperties>
</file>