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756FB-E05E-443F-88A1-CFC9063899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4727" y="1597961"/>
            <a:ext cx="9144000" cy="3162300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5DA97A-281B-4A77-9D2C-C5E6A860E6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4727" y="4902488"/>
            <a:ext cx="9144000" cy="985075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FD7BAE-E194-4223-BB4E-5E487863F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12/9/25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1F6C9-7279-4DF8-9462-3EFEFA03F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57072-0A38-49AD-8D0D-0E42DD488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083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398199-C6CF-4DFF-A750-435F06CC7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F2D5EB-F993-411F-9DBA-971321FC00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A5D216-27F9-4078-8349-ABC9F614A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12/9/25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84F8A8-FBA7-4F25-ADEA-AF346495D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4609F8-5897-4724-8FA6-3EFDE8F2D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500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6C0F0C-7BA8-490D-B4C9-CCE145DCD1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4726" y="1709738"/>
            <a:ext cx="9143999" cy="3050523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290E61-B837-4BE4-9BC7-6AF706BCCA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4726" y="4902488"/>
            <a:ext cx="9143999" cy="985075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52E15F-E46D-44C6-9FB9-07B0BC545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12/9/25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BF6955-3667-4857-B35A-9E12F79886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14B309-D15E-4FA1-9B8D-8C1F3B56C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373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219AB-91F9-4F80-9B5D-2E6FE925F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19F334-D0CF-4DFD-BAA9-3ECD639B1F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77362" y="2227809"/>
            <a:ext cx="4942438" cy="394915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5E0B5D-4613-4DA7-BA20-58B19BE8A4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227809"/>
            <a:ext cx="4855265" cy="39491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F311AB-0603-424D-BC42-0CEAB3562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12/9/25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3AA2AC-0C5F-4835-BE47-D780C2989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6C54C0-DFDA-4778-9EE8-5E5C30E05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67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F3603-5B09-4916-8324-A6BDAB4E06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4726" y="365125"/>
            <a:ext cx="9942739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74073C-C15B-4218-9B84-6758955176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4725" y="1681163"/>
            <a:ext cx="491285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116D27-36F6-440B-A9BE-8B9499047C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84726" y="2505075"/>
            <a:ext cx="4912849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C12010D-7AC4-4A70-A211-6A29274119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855265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6AE85B5-3350-49A4-86A1-E5DAED4916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855265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73E874-D08B-4D81-B82D-5DF242E4A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12/9/25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E174067-0FFA-41C3-A3A6-E8907CC32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947985-FBC0-4118-8877-2E327F637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524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CE0282-3DE7-4AB9-83AC-AFEDD22AF3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A7436C-706A-443F-86CD-4444C8281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12/9/25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9B53292-7EA5-45D0-957F-636A44FC06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76F59D-34BB-462C-B506-040B9E982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914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E55245-AB52-41B4-9B28-55E6527DA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12/9/25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A73B8AE-58B0-4FDF-8430-9D8D3DD53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9E4D91-8619-43C1-841B-B5F47DE01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5917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5DA660-DF93-4947-B93F-BF118D3B5F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4727" y="457200"/>
            <a:ext cx="368729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F0292E-B3E1-4FD6-A7FA-C165BAC21C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5844277" cy="4873625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FB0ECC-817B-4A71-AFB5-FC60A2BC3A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84727" y="2253343"/>
            <a:ext cx="3687298" cy="361564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788E0B-6135-4F59-A35A-2CA1A8BA4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12/9/25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0DEF36-4037-4E6D-988F-CC8E3F11C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5C0D2D-D878-4723-A002-5A601EFB4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296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C59D5-B8A1-4C9C-A61F-E082A44330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4727" y="720433"/>
            <a:ext cx="3687298" cy="158733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4CB4F5F-E6E7-45C3-B35C-80F81FB1A5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582771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633AB7-4F8E-4A9F-AC15-89E6A6E003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84727" y="2449286"/>
            <a:ext cx="3687298" cy="341970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74B526-866D-4E11-A7F9-081BD4EDF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12/9/25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758BF8-E962-4367-8495-62438FDD4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C20AE1-C97D-4E6C-9DB2-B2904C2CF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7385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489E81-5CFF-4A28-B9C8-5D54E51DF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8A4CC8-DCB0-4E94-98A7-236E3D1866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D1F802-21C2-44B2-A419-55469D826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12/9/25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BDB709-08FF-4C4A-8670-4CCA9146F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95375-1CC8-4950-8439-877451C42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265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E8BDF0-A155-454D-B3E2-AD15D0905A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073242" y="827313"/>
            <a:ext cx="2280557" cy="506185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244E0D-96EC-4B35-BA5C-5DAFCC7281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827313"/>
            <a:ext cx="8115300" cy="506185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3ADC4E-9FB1-439F-B0FB-47F47B342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8A28C-4C6A-46EA-90C0-4EE0B89CC5C7}" type="datetimeFigureOut">
              <a:rPr lang="en-US" smtClean="0"/>
              <a:t>12/9/25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7EE406-061A-4440-BA75-3B684FC84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6D93CF-F5F3-4897-A51E-47D577FDD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F7F31-0B8A-474A-B86C-91F381754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16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AE192E3E-68A9-4F36-936C-1C8D0B9EF132}"/>
              </a:ext>
            </a:extLst>
          </p:cNvPr>
          <p:cNvSpPr/>
          <p:nvPr/>
        </p:nvSpPr>
        <p:spPr>
          <a:xfrm>
            <a:off x="8803792" y="3455896"/>
            <a:ext cx="3388208" cy="3406341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214EB0-7E6D-4536-9350-5CB688B56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7362" y="720434"/>
            <a:ext cx="9950103" cy="15073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F5455E-4725-4924-BF7D-2E1FC9E391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7362" y="2427316"/>
            <a:ext cx="9950103" cy="35135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CAD9D9-1A1D-4438-9F3D-E5E58FD72F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243751" y="6356350"/>
            <a:ext cx="22966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8C28A28C-4C6A-46EA-90C0-4EE0B89CC5C7}" type="datetimeFigureOut">
              <a:rPr lang="en-US" smtClean="0"/>
              <a:pPr/>
              <a:t>12/9/25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0A827-D7BF-4CA4-8C29-5AE54ADA47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610380" y="1926575"/>
            <a:ext cx="383035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17188-1DE1-4DA5-8161-21179E4ADE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40355" y="6356350"/>
            <a:ext cx="410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5DEF7F31-0B8A-474A-B86C-91F3817543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884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27" r:id="rId6"/>
    <p:sldLayoutId id="2147483723" r:id="rId7"/>
    <p:sldLayoutId id="2147483724" r:id="rId8"/>
    <p:sldLayoutId id="2147483725" r:id="rId9"/>
    <p:sldLayoutId id="2147483726" r:id="rId10"/>
    <p:sldLayoutId id="2147483728" r:id="rId11"/>
  </p:sldLayoutIdLst>
  <p:txStyles>
    <p:titleStyle>
      <a:lvl1pPr algn="l" defTabSz="914400" rtl="0" eaLnBrk="1" latinLnBrk="0" hangingPunct="1">
        <a:lnSpc>
          <a:spcPct val="110000"/>
        </a:lnSpc>
        <a:spcBef>
          <a:spcPct val="0"/>
        </a:spcBef>
        <a:buNone/>
        <a:defRPr sz="3200" b="1" kern="120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20000"/>
        </a:lnSpc>
        <a:spcBef>
          <a:spcPts val="500"/>
        </a:spcBef>
        <a:buFontTx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0" algn="l" defTabSz="914400" rtl="0" eaLnBrk="1" latinLnBrk="0" hangingPunct="1">
        <a:lnSpc>
          <a:spcPct val="120000"/>
        </a:lnSpc>
        <a:spcBef>
          <a:spcPts val="500"/>
        </a:spcBef>
        <a:buFontTx/>
        <a:buNone/>
        <a:defRPr sz="12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729A30-F429-4967-81E8-45F6757C88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9FBFB9D3-7D34-4948-B4D0-73E7B6E527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 flipV="1">
            <a:off x="54949" y="-54949"/>
            <a:ext cx="6858005" cy="6967903"/>
          </a:xfrm>
          <a:custGeom>
            <a:avLst/>
            <a:gdLst>
              <a:gd name="connsiteX0" fmla="*/ 0 w 2559050"/>
              <a:gd name="connsiteY0" fmla="*/ 0 h 2559050"/>
              <a:gd name="connsiteX1" fmla="*/ 2559050 w 2559050"/>
              <a:gd name="connsiteY1" fmla="*/ 0 h 2559050"/>
              <a:gd name="connsiteX2" fmla="*/ 0 w 2559050"/>
              <a:gd name="connsiteY2" fmla="*/ 2559050 h 2559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59050" h="2559050">
                <a:moveTo>
                  <a:pt x="0" y="0"/>
                </a:moveTo>
                <a:lnTo>
                  <a:pt x="2559050" y="0"/>
                </a:lnTo>
                <a:cubicBezTo>
                  <a:pt x="2559050" y="1413324"/>
                  <a:pt x="1413324" y="2559050"/>
                  <a:pt x="0" y="255905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84728" y="2754999"/>
            <a:ext cx="4348578" cy="2005262"/>
          </a:xfrm>
        </p:spPr>
        <p:txBody>
          <a:bodyPr>
            <a:normAutofit/>
          </a:bodyPr>
          <a:lstStyle/>
          <a:p>
            <a:r>
              <a:rPr lang="en-GB" i="1" u="sng"/>
              <a:t>Scaphoid Fracture </a:t>
            </a:r>
          </a:p>
        </p:txBody>
      </p:sp>
      <p:pic>
        <p:nvPicPr>
          <p:cNvPr id="4" name="Picture 3" descr="Medical Library Wrist 42">
            <a:extLst>
              <a:ext uri="{FF2B5EF4-FFF2-40B4-BE49-F238E27FC236}">
                <a16:creationId xmlns:a16="http://schemas.microsoft.com/office/drawing/2014/main" id="{518F89E9-004D-9648-9183-5599A65F3F4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6091" b="6091"/>
          <a:stretch>
            <a:fillRect/>
          </a:stretch>
        </p:blipFill>
        <p:spPr>
          <a:xfrm>
            <a:off x="7530899" y="382686"/>
            <a:ext cx="4124350" cy="62252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F6DEAA1-B7E6-66C9-FDCD-33380376E9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0"/>
              <a:t>Scaphoid</a:t>
            </a:r>
            <a:r>
              <a:rPr lang="en-GB"/>
              <a:t> </a:t>
            </a:r>
            <a:r>
              <a:rPr lang="en-GB" b="0"/>
              <a:t>Fracture introduction </a:t>
            </a:r>
          </a:p>
        </p:txBody>
      </p:sp>
      <p:pic>
        <p:nvPicPr>
          <p:cNvPr id="6" name="Content Placeholder 5" descr="Maximizing Cost-Effective Options For Scaphoid Fracture Treatment ...">
            <a:extLst>
              <a:ext uri="{FF2B5EF4-FFF2-40B4-BE49-F238E27FC236}">
                <a16:creationId xmlns:a16="http://schemas.microsoft.com/office/drawing/2014/main" id="{68D5BC3B-3346-5FD7-EE82-254ABA5096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47556" y="1166812"/>
            <a:ext cx="4514850" cy="4514850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1EA28C-61C9-92B6-AFB9-F0239CB6255E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Calibri" panose="020B0604020202020204" pitchFamily="34" charset="0"/>
              <a:buChar char="-"/>
            </a:pPr>
            <a:r>
              <a:rPr lang="en-US"/>
              <a:t>Come wrist injury </a:t>
            </a:r>
          </a:p>
          <a:p>
            <a:pPr marL="285750" indent="-285750">
              <a:buFont typeface="Calibri" panose="020B0604020202020204" pitchFamily="34" charset="0"/>
              <a:buChar char="-"/>
            </a:pPr>
            <a:r>
              <a:rPr lang="en-US"/>
              <a:t>Located near the base of the  thumb </a:t>
            </a:r>
          </a:p>
          <a:p>
            <a:pPr marL="285750" indent="-285750">
              <a:buFont typeface="Calibri" panose="020B0604020202020204" pitchFamily="34" charset="0"/>
              <a:buChar char="-"/>
            </a:pPr>
            <a:r>
              <a:rPr lang="en-US"/>
              <a:t>Often caused due to a fall onto an outstretched hand</a:t>
            </a:r>
          </a:p>
          <a:p>
            <a:pPr marL="285750" indent="-285750">
              <a:buFont typeface="Calibri" panose="020B0604020202020204" pitchFamily="34" charset="0"/>
              <a:buChar char="-"/>
            </a:pPr>
            <a:r>
              <a:rPr lang="en-US"/>
              <a:t>Scaphoid fractures recovery might require surgery or may heal immobilization. </a:t>
            </a:r>
          </a:p>
        </p:txBody>
      </p:sp>
    </p:spTree>
    <p:extLst>
      <p:ext uri="{BB962C8B-B14F-4D97-AF65-F5344CB8AC3E}">
        <p14:creationId xmlns:p14="http://schemas.microsoft.com/office/powerpoint/2010/main" val="8996662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5B95DC-FAEB-F67D-8FCF-D9884E00A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Aetiology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057F0D-F799-C44B-A3E3-81317092F3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buFont typeface="Calibri" panose="020B0604020202020204" pitchFamily="34" charset="0"/>
              <a:buChar char="-"/>
            </a:pPr>
            <a:r>
              <a:rPr lang="en-US"/>
              <a:t>The injury is a fall on an ulna deviated, pronated and hyper dorsiflexed of the wrist </a:t>
            </a:r>
          </a:p>
          <a:p>
            <a:pPr>
              <a:buFont typeface="Calibri" panose="020B0604020202020204" pitchFamily="34" charset="0"/>
              <a:buChar char="-"/>
            </a:pPr>
            <a:r>
              <a:rPr lang="en-US"/>
              <a:t>Axial loading to the wrist in a neutral extension / flexion  </a:t>
            </a:r>
          </a:p>
          <a:p>
            <a:pPr>
              <a:buFont typeface="Calibri" panose="020B0604020202020204" pitchFamily="34" charset="0"/>
              <a:buChar char="-"/>
            </a:pPr>
            <a:r>
              <a:rPr lang="en-US"/>
              <a:t>Direct blow to the scaphoid </a:t>
            </a:r>
          </a:p>
          <a:p>
            <a:pPr>
              <a:buFont typeface="Calibri" panose="020B0604020202020204" pitchFamily="34" charset="0"/>
              <a:buChar char="-"/>
            </a:pPr>
            <a:r>
              <a:rPr lang="en-US"/>
              <a:t>Scaphoid is divided into 4 parts </a:t>
            </a:r>
          </a:p>
          <a:p>
            <a:pPr>
              <a:buFont typeface="Calibri" panose="020B0604020202020204" pitchFamily="34" charset="0"/>
              <a:buChar char="-"/>
            </a:pPr>
            <a:r>
              <a:rPr lang="en-US"/>
              <a:t>Scaphoid fractures involve the waist of the bone.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92A8A0-2EE1-52EE-BDEE-D22B36D5811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2000" b="1" u="sng"/>
              <a:t>Classification </a:t>
            </a:r>
          </a:p>
          <a:p>
            <a:pPr marL="342900" indent="-342900">
              <a:buFont typeface="Calibri" panose="020B0604020202020204" pitchFamily="34" charset="0"/>
              <a:buChar char="-"/>
            </a:pPr>
            <a:r>
              <a:rPr lang="en-GB" sz="2000"/>
              <a:t>Tubercle fractures </a:t>
            </a:r>
          </a:p>
          <a:p>
            <a:pPr marL="342900" indent="-342900">
              <a:buFont typeface="Calibri" panose="020B0604020202020204" pitchFamily="34" charset="0"/>
              <a:buChar char="-"/>
            </a:pPr>
            <a:r>
              <a:rPr lang="en-GB" sz="2000"/>
              <a:t>Incomplete waist fractures are classed as stable </a:t>
            </a:r>
          </a:p>
          <a:p>
            <a:pPr marL="342900" indent="-342900">
              <a:buFont typeface="Calibri" panose="020B0604020202020204" pitchFamily="34" charset="0"/>
              <a:buChar char="-"/>
            </a:pPr>
            <a:endParaRPr lang="en-GB" sz="2000"/>
          </a:p>
          <a:p>
            <a:pPr marL="342900" indent="-342900">
              <a:buFont typeface="Calibri" panose="020B0604020202020204" pitchFamily="34" charset="0"/>
              <a:buChar char="-"/>
            </a:pPr>
            <a:r>
              <a:rPr lang="en-GB" sz="2000"/>
              <a:t>Distal oblique fractures</a:t>
            </a:r>
          </a:p>
          <a:p>
            <a:pPr marL="342900" indent="-342900">
              <a:buFont typeface="Calibri" panose="020B0604020202020204" pitchFamily="34" charset="0"/>
              <a:buChar char="-"/>
            </a:pPr>
            <a:r>
              <a:rPr lang="en-GB" sz="2000"/>
              <a:t>Fracture dislocation are classed as unstable </a:t>
            </a:r>
          </a:p>
        </p:txBody>
      </p:sp>
    </p:spTree>
    <p:extLst>
      <p:ext uri="{BB962C8B-B14F-4D97-AF65-F5344CB8AC3E}">
        <p14:creationId xmlns:p14="http://schemas.microsoft.com/office/powerpoint/2010/main" val="3177871998"/>
      </p:ext>
    </p:extLst>
  </p:cSld>
  <p:clrMapOvr>
    <a:masterClrMapping/>
  </p:clrMapOvr>
</p:sld>
</file>

<file path=ppt/theme/theme1.xml><?xml version="1.0" encoding="utf-8"?>
<a:theme xmlns:a="http://schemas.openxmlformats.org/drawingml/2006/main" name="BlocksVTI">
  <a:themeElements>
    <a:clrScheme name="Blocks">
      <a:dk1>
        <a:sysClr val="windowText" lastClr="000000"/>
      </a:dk1>
      <a:lt1>
        <a:sysClr val="window" lastClr="FFFFFF"/>
      </a:lt1>
      <a:dk2>
        <a:srgbClr val="1B3843"/>
      </a:dk2>
      <a:lt2>
        <a:srgbClr val="F2F3F1"/>
      </a:lt2>
      <a:accent1>
        <a:srgbClr val="7A8592"/>
      </a:accent1>
      <a:accent2>
        <a:srgbClr val="8C8C96"/>
      </a:accent2>
      <a:accent3>
        <a:srgbClr val="7A6C76"/>
      </a:accent3>
      <a:accent4>
        <a:srgbClr val="A7AA9D"/>
      </a:accent4>
      <a:accent5>
        <a:srgbClr val="63787F"/>
      </a:accent5>
      <a:accent6>
        <a:srgbClr val="889DA5"/>
      </a:accent6>
      <a:hlink>
        <a:srgbClr val="71819B"/>
      </a:hlink>
      <a:folHlink>
        <a:srgbClr val="7E8B85"/>
      </a:folHlink>
    </a:clrScheme>
    <a:fontScheme name="Avenir">
      <a:majorFont>
        <a:latin typeface="Avenir Next LT Pro"/>
        <a:ea typeface=""/>
        <a:cs typeface=""/>
      </a:majorFont>
      <a:minorFont>
        <a:latin typeface="Avenir Next LT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ocksVTI" id="{31656FE6-20D8-4105-85EA-706EC9332BE9}" vid="{039DFFC9-9B25-4063-9235-B287A446F5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3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BlocksVTI</vt:lpstr>
      <vt:lpstr>Scaphoid Fracture </vt:lpstr>
      <vt:lpstr>Scaphoid Fracture introduction </vt:lpstr>
      <vt:lpstr>Aetiology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Scaphoid Fracture </dc:title>
  <dc:creator/>
  <cp:lastModifiedBy>Rhis Thomas (2501696)</cp:lastModifiedBy>
  <cp:revision>1</cp:revision>
  <dcterms:created xsi:type="dcterms:W3CDTF">2025-12-08T23:34:04Z</dcterms:created>
  <dcterms:modified xsi:type="dcterms:W3CDTF">2025-12-09T13:46:39Z</dcterms:modified>
</cp:coreProperties>
</file>