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5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00F3FF-2990-41A2-8BEE-333CBC26D11A}" v="47" dt="2017-11-22T20:34:21.0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11/23/2017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369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>
            <a:lvl1pPr>
              <a:buClr>
                <a:schemeClr val="accent1">
                  <a:lumMod val="75000"/>
                </a:schemeClr>
              </a:buClr>
              <a:defRPr/>
            </a:lvl1pPr>
            <a:lvl2pPr>
              <a:buClr>
                <a:schemeClr val="accent1">
                  <a:lumMod val="75000"/>
                </a:schemeClr>
              </a:buClr>
              <a:defRPr/>
            </a:lvl2pPr>
            <a:lvl3pPr>
              <a:buClr>
                <a:schemeClr val="accent1">
                  <a:lumMod val="75000"/>
                </a:schemeClr>
              </a:buClr>
              <a:defRPr/>
            </a:lvl3pPr>
            <a:lvl4pPr>
              <a:buClr>
                <a:schemeClr val="accent1">
                  <a:lumMod val="75000"/>
                </a:schemeClr>
              </a:buClr>
              <a:defRPr/>
            </a:lvl4pPr>
            <a:lvl5pPr>
              <a:buClr>
                <a:schemeClr val="accent1">
                  <a:lumMod val="75000"/>
                </a:schemeClr>
              </a:buClr>
              <a:defRPr/>
            </a:lvl5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1270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149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084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0884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229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7418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225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190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11/23/2017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736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11/23/2017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4680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11/23/2017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2929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11/23/2017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7805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11/23/2017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5827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11/23/2017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2318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0318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901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8A87A34-81AB-432B-8DAE-1953F412C126}" type="datetimeFigureOut">
              <a:rPr lang="en-US" dirty="0"/>
              <a:pPr/>
              <a:t>11/23/2017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864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ZkPgsGLnP4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u_5Xvy-S9s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dcells/publications/150803-fp-framework-en.pdf" TargetMode="External"/><Relationship Id="rId7" Type="http://schemas.openxmlformats.org/officeDocument/2006/relationships/hyperlink" Target="https://www.gov.uk/guidance/equality-act-2010-guidance" TargetMode="External"/><Relationship Id="rId2" Type="http://schemas.openxmlformats.org/officeDocument/2006/relationships/hyperlink" Target="http://Finnishhttps:/www.jyu.fi/sport/en/faculty/Congress/ciapse2/symposium_pages/Tarkka_Finnishcurriculumfromearlychildhoodthroughprimaryschool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gov.wales/docs/dcells/publications/150225-successful-futures-en.pdf" TargetMode="External"/><Relationship Id="rId5" Type="http://schemas.openxmlformats.org/officeDocument/2006/relationships/hyperlink" Target="http://dge.mec.pt/sites/default/files/Noticias_Imagens/1_curriculum_in_finland.pdf" TargetMode="External"/><Relationship Id="rId4" Type="http://schemas.openxmlformats.org/officeDocument/2006/relationships/hyperlink" Target="http://learning.gov.wales/resources/improvementareas/curriculum/?lang=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tr-TR" err="1">
                <a:latin typeface="Calibri Light"/>
                <a:cs typeface="+mj-ea"/>
              </a:rPr>
              <a:t>Finland</a:t>
            </a:r>
            <a:r>
              <a:rPr lang="tr-TR">
                <a:latin typeface="Calibri Light"/>
                <a:cs typeface="+mj-ea"/>
              </a:rPr>
              <a:t> </a:t>
            </a:r>
            <a:br>
              <a:rPr lang="en-US">
                <a:solidFill>
                  <a:schemeClr val="tx1"/>
                </a:solidFill>
                <a:latin typeface="+mj-ea"/>
                <a:cs typeface="+mj-ea"/>
              </a:rPr>
            </a:br>
            <a:r>
              <a:rPr lang="tr-TR"/>
              <a:t> Vs. </a:t>
            </a:r>
            <a:br>
              <a:rPr lang="en-US">
                <a:solidFill>
                  <a:schemeClr val="tx1"/>
                </a:solidFill>
                <a:latin typeface="+mj-ea"/>
                <a:cs typeface="+mj-ea"/>
              </a:rPr>
            </a:br>
            <a:r>
              <a:rPr lang="tr-TR"/>
              <a:t> </a:t>
            </a:r>
            <a:r>
              <a:rPr lang="tr-TR" err="1"/>
              <a:t>Wales</a:t>
            </a:r>
            <a:r>
              <a:rPr lang="tr-TR"/>
              <a:t>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0" rIns="91440" bIns="45720" rtlCol="0" anchor="t">
            <a:normAutofit/>
          </a:bodyPr>
          <a:lstStyle/>
          <a:p>
            <a:r>
              <a:rPr lang="tr-TR">
                <a:solidFill>
                  <a:schemeClr val="tx1"/>
                </a:solidFill>
              </a:rPr>
              <a:t>M6X01528</a:t>
            </a:r>
            <a:endParaRPr lang="en-US">
              <a:solidFill>
                <a:schemeClr val="tx1"/>
              </a:solidFill>
            </a:endParaRPr>
          </a:p>
          <a:p>
            <a:r>
              <a:rPr lang="tr-TR" err="1">
                <a:solidFill>
                  <a:srgbClr val="000000"/>
                </a:solidFill>
              </a:rPr>
              <a:t>Coral</a:t>
            </a:r>
            <a:r>
              <a:rPr lang="tr-TR">
                <a:solidFill>
                  <a:srgbClr val="000000"/>
                </a:solidFill>
              </a:rPr>
              <a:t> </a:t>
            </a:r>
            <a:r>
              <a:rPr lang="tr-TR" err="1">
                <a:solidFill>
                  <a:srgbClr val="000000"/>
                </a:solidFill>
              </a:rPr>
              <a:t>Hooper</a:t>
            </a:r>
          </a:p>
          <a:p>
            <a:r>
              <a:rPr lang="tr-TR">
                <a:solidFill>
                  <a:srgbClr val="000000"/>
                </a:solidFill>
              </a:rPr>
              <a:t>1706445</a:t>
            </a:r>
          </a:p>
          <a:p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4262868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7FED0-A10F-47A9-8120-3CE7806EC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Finland</a:t>
            </a:r>
            <a:br>
              <a:rPr lang="en-US" dirty="0">
                <a:latin typeface="+mj-ea"/>
                <a:cs typeface="+mj-ea"/>
              </a:rPr>
            </a:br>
            <a:r>
              <a:rPr lang="en-GB" dirty="0" err="1"/>
              <a:t>Tervetuloa</a:t>
            </a:r>
            <a:r>
              <a:rPr lang="en-GB" dirty="0"/>
              <a:t>!</a:t>
            </a:r>
            <a:endParaRPr lang="en-GB" dirty="0" err="1"/>
          </a:p>
          <a:p>
            <a:endParaRPr lang="en-GB"/>
          </a:p>
          <a:p>
            <a:endParaRPr lang="en-GB" dirty="0"/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F36B0A4F-1BB5-476D-A5CE-19E6496BDDD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410869" y="2667000"/>
            <a:ext cx="4165600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5776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F5161-1157-4BC4-96C0-311BF2411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0975" y="371475"/>
            <a:ext cx="10018713" cy="1752599"/>
          </a:xfrm>
        </p:spPr>
        <p:txBody>
          <a:bodyPr/>
          <a:lstStyle/>
          <a:p>
            <a:r>
              <a:rPr lang="en-GB" dirty="0"/>
              <a:t>The Foundation Phase, Wales</a:t>
            </a:r>
            <a:br>
              <a:rPr lang="en-US" dirty="0">
                <a:latin typeface="+mj-ea"/>
                <a:cs typeface="+mj-ea"/>
              </a:rPr>
            </a:br>
            <a:r>
              <a:rPr lang="en-GB" dirty="0" err="1"/>
              <a:t>Shwmae</a:t>
            </a:r>
            <a:r>
              <a:rPr lang="en-GB" dirty="0"/>
              <a:t>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2DCBF-D6AB-459F-A5A5-180FB75BB0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7 Areas of learning</a:t>
            </a:r>
          </a:p>
          <a:p>
            <a:r>
              <a:rPr lang="en-GB"/>
              <a:t>What are they?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E3FF530-ECE4-4251-828A-2D55D20328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4666" y="4000500"/>
            <a:ext cx="3217359" cy="2732472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99D7C9F0-7613-407B-9A06-BA6EE8794A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67825" y="123825"/>
            <a:ext cx="274320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893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A59D5-F775-431F-9BD1-C08B0BD33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Similarities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0B037-934F-4321-82D9-81C043735A0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PLAY</a:t>
            </a:r>
          </a:p>
          <a:p>
            <a:r>
              <a:rPr lang="en-GB"/>
              <a:t>CHILD CENTERED</a:t>
            </a:r>
          </a:p>
          <a:p>
            <a:r>
              <a:rPr lang="en-GB"/>
              <a:t>WELL BEING</a:t>
            </a:r>
          </a:p>
          <a:p>
            <a:r>
              <a:rPr lang="en-GB"/>
              <a:t>EQUAL OPPORTUNITIES ( Equality Act 2010 ) 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56DDFC44-F684-472E-BC0E-B349AEF843A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819900" y="2819400"/>
            <a:ext cx="5165247" cy="3835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679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620FC-A497-40DB-9E43-959EC2192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EF0BB-F5DA-443E-AA6C-8F04559F89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90800" y="2652889"/>
            <a:ext cx="4895055" cy="31242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u="sng"/>
              <a:t>FINLAND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EB5EB5-24D4-4556-9257-E0F20F6B7F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43875" y="2609850"/>
            <a:ext cx="4895056" cy="3124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u="sng"/>
              <a:t>WALES</a:t>
            </a:r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B79FB0-CA0D-4ED9-A9F2-E918D50464FE}"/>
              </a:ext>
            </a:extLst>
          </p:cNvPr>
          <p:cNvSpPr txBox="1"/>
          <p:nvPr/>
        </p:nvSpPr>
        <p:spPr>
          <a:xfrm>
            <a:off x="476250" y="3152775"/>
            <a:ext cx="6288719" cy="175432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/>
              <a:t>Start school at 7 years of age.</a:t>
            </a:r>
          </a:p>
          <a:p>
            <a:pPr algn="ctr"/>
            <a:r>
              <a:rPr lang="en-GB"/>
              <a:t>Children are not required to go to </a:t>
            </a:r>
            <a:r>
              <a:rPr lang="en-GB" err="1"/>
              <a:t>pre school</a:t>
            </a:r>
            <a:r>
              <a:rPr lang="en-GB"/>
              <a:t>.</a:t>
            </a:r>
          </a:p>
          <a:p>
            <a:pPr algn="ctr"/>
            <a:r>
              <a:rPr lang="en-GB"/>
              <a:t>All teachers are required to have a </a:t>
            </a:r>
            <a:r>
              <a:rPr lang="en-GB" err="1"/>
              <a:t>masters</a:t>
            </a:r>
            <a:r>
              <a:rPr lang="en-GB"/>
              <a:t> degree.</a:t>
            </a:r>
          </a:p>
          <a:p>
            <a:pPr algn="ctr"/>
            <a:r>
              <a:rPr lang="en-GB"/>
              <a:t>Children attend their local school – sense of community.</a:t>
            </a:r>
          </a:p>
          <a:p>
            <a:pPr algn="ctr"/>
            <a:r>
              <a:rPr lang="en-GB"/>
              <a:t>Not test heavy.</a:t>
            </a:r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1B5DD5-9BE3-4584-879E-0F9BFBBCF621}"/>
              </a:ext>
            </a:extLst>
          </p:cNvPr>
          <p:cNvSpPr txBox="1"/>
          <p:nvPr/>
        </p:nvSpPr>
        <p:spPr>
          <a:xfrm>
            <a:off x="6589889" y="3152775"/>
            <a:ext cx="5608285" cy="230822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Start school after their third birthday.</a:t>
            </a:r>
          </a:p>
          <a:p>
            <a:pPr algn="ctr"/>
            <a:r>
              <a:rPr lang="en-US" dirty="0"/>
              <a:t>Not </a:t>
            </a:r>
            <a:r>
              <a:rPr lang="en-US" dirty="0" err="1"/>
              <a:t>complusory</a:t>
            </a:r>
            <a:r>
              <a:rPr lang="en-US" dirty="0"/>
              <a:t> to go to school until age 4.</a:t>
            </a:r>
          </a:p>
          <a:p>
            <a:pPr algn="ctr"/>
            <a:r>
              <a:rPr lang="en-US" dirty="0"/>
              <a:t>Teachers don’t specifically have to study education to apply for a PGCE.</a:t>
            </a:r>
          </a:p>
          <a:p>
            <a:pPr algn="ctr"/>
            <a:r>
              <a:rPr lang="en-US" dirty="0"/>
              <a:t>Children can attend any school (School decide) or their local catchment area.</a:t>
            </a:r>
          </a:p>
          <a:p>
            <a:pPr algn="ctr"/>
            <a:r>
              <a:rPr lang="en-US" dirty="0"/>
              <a:t>Children are tested in KS2.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426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0F1F2-1CC5-4702-B073-76A0C178CD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6">
            <a:hlinkClick r:id="" action="ppaction://media"/>
            <a:extLst>
              <a:ext uri="{FF2B5EF4-FFF2-40B4-BE49-F238E27FC236}">
                <a16:creationId xmlns:a16="http://schemas.microsoft.com/office/drawing/2014/main" id="{F803B361-FB1D-4616-BA1F-A4230959901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124200" y="857250"/>
            <a:ext cx="7171266" cy="5494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155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E150B-89A2-40D1-A2F0-D5671AB5B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62000" y="1485900"/>
            <a:ext cx="8930747" cy="2110382"/>
          </a:xfrm>
        </p:spPr>
        <p:txBody>
          <a:bodyPr/>
          <a:lstStyle/>
          <a:p>
            <a:r>
              <a:rPr lang="en-US" dirty="0"/>
              <a:t>Conclusion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787CC-B98E-4902-9216-07A02DDA49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09725" y="4248150"/>
            <a:ext cx="8930748" cy="860400"/>
          </a:xfrm>
        </p:spPr>
        <p:txBody>
          <a:bodyPr/>
          <a:lstStyle/>
          <a:p>
            <a:r>
              <a:rPr lang="en-US" dirty="0"/>
              <a:t>Finland clearly have education mastered and Wales do not!!!!!!!!!!</a:t>
            </a:r>
          </a:p>
        </p:txBody>
      </p:sp>
    </p:spTree>
    <p:extLst>
      <p:ext uri="{BB962C8B-B14F-4D97-AF65-F5344CB8AC3E}">
        <p14:creationId xmlns:p14="http://schemas.microsoft.com/office/powerpoint/2010/main" val="34791156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E7CB89-94E1-47F0-B167-065CE3479059}"/>
              </a:ext>
            </a:extLst>
          </p:cNvPr>
          <p:cNvSpPr txBox="1"/>
          <p:nvPr/>
        </p:nvSpPr>
        <p:spPr>
          <a:xfrm>
            <a:off x="563563" y="428625"/>
            <a:ext cx="11265192" cy="660898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Finland Curriculum Primary Education, 2015. Finnish Curriculum from early childhood through primary school: available at: </a:t>
            </a:r>
            <a:r>
              <a:rPr lang="en-GB" dirty="0">
                <a:hlinkClick r:id="rId2"/>
              </a:rPr>
              <a:t>https://www.jyu.fi/sport/en/faculty/Congress/ciapse2/symposium_pages/Tarkka_Finnishcurriculumfromearlychildhoodthroughprimaryschool.pdf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dirty="0"/>
              <a:t>Welsh Assembly Government, 2016. Foundation Phase Framework, 2015, available at: </a:t>
            </a:r>
            <a:r>
              <a:rPr lang="en-GB" dirty="0">
                <a:hlinkClick r:id="rId3"/>
              </a:rPr>
              <a:t>http://gov.wales/docs/dcells/publications/150803-fp-framework-en.pdf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Welsh Assembly Government, 2017. Improvement areas, 2017. Available at: </a:t>
            </a:r>
            <a:r>
              <a:rPr lang="en-GB" dirty="0">
                <a:hlinkClick r:id="rId4"/>
              </a:rPr>
              <a:t>http://learning.gov.wales/resources/improvementareas/curriculum/?lang=en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Finland Curriculum Primary Education, 2013. Curriculum in Finland. Available at: </a:t>
            </a:r>
            <a:r>
              <a:rPr lang="en-GB" dirty="0">
                <a:hlinkClick r:id="rId5"/>
              </a:rPr>
              <a:t>http://dge.mec.pt/sites/default/files/Noticias_Imagens/1_curriculum_in_finland.pdf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Learning Wales, 2016.Successful Futures Report, 2015. Available at: </a:t>
            </a:r>
            <a:r>
              <a:rPr lang="en-GB" dirty="0">
                <a:hlinkClick r:id="rId6"/>
              </a:rPr>
              <a:t>http://gov.wales/docs/dcells/publications/150225-successful-futures-en.pdf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Equality Act 2010, Welsh Assembly Government, 2015. </a:t>
            </a:r>
            <a:r>
              <a:rPr lang="en-GB" dirty="0">
                <a:hlinkClick r:id="rId7"/>
              </a:rPr>
              <a:t>https://www.gov.uk/guidance/equality-act-2010-guidance</a:t>
            </a:r>
            <a:endParaRPr lang="en-GB" dirty="0"/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Char char="•"/>
            </a:pPr>
            <a:r>
              <a:rPr lang="en-GB" dirty="0"/>
              <a:t>Illich, I. (1970) </a:t>
            </a:r>
            <a:r>
              <a:rPr lang="en-GB" dirty="0" err="1"/>
              <a:t>Deschooling</a:t>
            </a:r>
            <a:r>
              <a:rPr lang="en-GB" dirty="0"/>
              <a:t> Society London: Marion Boyars. Chapter 1 '</a:t>
            </a:r>
            <a:r>
              <a:rPr lang="en-GB" i="1" dirty="0"/>
              <a:t>why we must disestablish school</a:t>
            </a:r>
            <a:r>
              <a:rPr lang="en-GB" dirty="0"/>
              <a:t>.' P. 1-24</a:t>
            </a:r>
            <a:endParaRPr lang="en-US" dirty="0"/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Char char="•"/>
            </a:pPr>
            <a:r>
              <a:rPr lang="en-GB" dirty="0"/>
              <a:t>Gatto, J.T. (2005) Dumbing Us Down: The Hidden Curriculum of Compulsory Schooling. Gabriola Island: New Society Publishers. Chapter 4 'we need less school, not more.' P. 46-73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Donaldson, G. (2015) Successful Futures Report. </a:t>
            </a:r>
            <a:r>
              <a:rPr lang="en-GB" dirty="0">
                <a:hlinkClick r:id="rId6"/>
              </a:rPr>
              <a:t>http://gov.wales/docs/dcells/publications/150225-successful-futures-en.pdf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algn="ctr"/>
            <a:endParaRPr lang="en-GB"/>
          </a:p>
          <a:p>
            <a:pPr algn="ctr"/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6865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EB8F22"/>
      </a:accent1>
      <a:accent2>
        <a:srgbClr val="CD4223"/>
      </a:accent2>
      <a:accent3>
        <a:srgbClr val="A89374"/>
      </a:accent3>
      <a:accent4>
        <a:srgbClr val="83AA67"/>
      </a:accent4>
      <a:accent5>
        <a:srgbClr val="4FA9C1"/>
      </a:accent5>
      <a:accent6>
        <a:srgbClr val="9390AF"/>
      </a:accent6>
      <a:hlink>
        <a:srgbClr val="EC7220"/>
      </a:hlink>
      <a:folHlink>
        <a:srgbClr val="F09355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EBEC8F79-A447-43FC-8E81-85E8468AF3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Parallax</vt:lpstr>
      <vt:lpstr>Finland   Vs.   Wales.</vt:lpstr>
      <vt:lpstr>Finland Tervetuloa!  </vt:lpstr>
      <vt:lpstr>The Foundation Phase, Wales Shwmae!</vt:lpstr>
      <vt:lpstr>Similarities </vt:lpstr>
      <vt:lpstr>Differences</vt:lpstr>
      <vt:lpstr>PowerPoint Presentation</vt:lpstr>
      <vt:lpstr>Conclusion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Finland   Vs.   Wales.</dc:title>
  <cp:revision>2</cp:revision>
  <dcterms:modified xsi:type="dcterms:W3CDTF">2017-11-23T20:54:39Z</dcterms:modified>
</cp:coreProperties>
</file>