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sldIdLst>
    <p:sldId id="256" r:id="rId2"/>
    <p:sldId id="257" r:id="rId3"/>
    <p:sldId id="258" r:id="rId4"/>
    <p:sldId id="259" r:id="rId5"/>
    <p:sldId id="260" r:id="rId6"/>
    <p:sldId id="262" r:id="rId7"/>
    <p:sldId id="261"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1337A4-5AE1-F1BD-4479-02254103A3FC}" v="1166" dt="2024-12-09T01:00:31.825"/>
    <p1510:client id="{4F2B83F6-FB01-EDAE-DD05-D4C02D158A29}" v="1688" dt="2024-12-08T13:37:02.4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DD129-A8C2-419E-B641-6CC90F50732D}"/>
              </a:ext>
            </a:extLst>
          </p:cNvPr>
          <p:cNvSpPr>
            <a:spLocks noGrp="1"/>
          </p:cNvSpPr>
          <p:nvPr>
            <p:ph type="ctrTitle"/>
          </p:nvPr>
        </p:nvSpPr>
        <p:spPr>
          <a:xfrm>
            <a:off x="762000" y="1524000"/>
            <a:ext cx="10668000" cy="22860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1B33C04-8A23-4499-A6EF-1D190F0FB38E}"/>
              </a:ext>
            </a:extLst>
          </p:cNvPr>
          <p:cNvSpPr>
            <a:spLocks noGrp="1"/>
          </p:cNvSpPr>
          <p:nvPr>
            <p:ph type="subTitle" idx="1"/>
          </p:nvPr>
        </p:nvSpPr>
        <p:spPr>
          <a:xfrm>
            <a:off x="762000" y="4571999"/>
            <a:ext cx="10668000" cy="152400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EFA99FB-5674-4BC5-949F-8D45EC167511}"/>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5" name="Footer Placeholder 4">
            <a:extLst>
              <a:ext uri="{FF2B5EF4-FFF2-40B4-BE49-F238E27FC236}">
                <a16:creationId xmlns:a16="http://schemas.microsoft.com/office/drawing/2014/main" id="{0763CF93-DD67-4FE2-8083-864693FE8E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05E934-32B6-44B1-9622-67F30BDA3F3A}"/>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62038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AF011-A499-4054-89BF-A4800A68F60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6FB6E8-D956-45B5-9B4A-9D31DF466B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CDB9DB-9E62-4292-915C-1DD4134740DB}"/>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5" name="Footer Placeholder 4">
            <a:extLst>
              <a:ext uri="{FF2B5EF4-FFF2-40B4-BE49-F238E27FC236}">
                <a16:creationId xmlns:a16="http://schemas.microsoft.com/office/drawing/2014/main" id="{2BD462F1-BC30-4172-8353-363123A1DB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2EE8A-96DF-4D7D-B434-778324756D04}"/>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6782888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8453A-F2B4-4EDB-B8FA-150267BC1A9A}"/>
              </a:ext>
            </a:extLst>
          </p:cNvPr>
          <p:cNvSpPr>
            <a:spLocks noGrp="1"/>
          </p:cNvSpPr>
          <p:nvPr>
            <p:ph type="title"/>
          </p:nvPr>
        </p:nvSpPr>
        <p:spPr>
          <a:xfrm>
            <a:off x="762000" y="1524000"/>
            <a:ext cx="10668000" cy="3038475"/>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C46C51-ADF1-48FC-A4D9-38C369E78304}"/>
              </a:ext>
            </a:extLst>
          </p:cNvPr>
          <p:cNvSpPr>
            <a:spLocks noGrp="1"/>
          </p:cNvSpPr>
          <p:nvPr>
            <p:ph type="body" idx="1"/>
          </p:nvPr>
        </p:nvSpPr>
        <p:spPr>
          <a:xfrm>
            <a:off x="762000" y="4589463"/>
            <a:ext cx="10668000" cy="1506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C43B56-4DC7-490B-AEFD-55ED1ECFF82E}"/>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5" name="Footer Placeholder 4">
            <a:extLst>
              <a:ext uri="{FF2B5EF4-FFF2-40B4-BE49-F238E27FC236}">
                <a16:creationId xmlns:a16="http://schemas.microsoft.com/office/drawing/2014/main" id="{454738F8-C4B2-41D8-B627-A6DDB24B2D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F43D49-23F8-4C4B-9C30-EDC030EE6F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38212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5556D-6916-42E6-8820-8A0D328A502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62747A5-C962-477F-89AA-A32385D57996}"/>
              </a:ext>
            </a:extLst>
          </p:cNvPr>
          <p:cNvSpPr>
            <a:spLocks noGrp="1"/>
          </p:cNvSpPr>
          <p:nvPr>
            <p:ph sz="half" idx="1"/>
          </p:nvPr>
        </p:nvSpPr>
        <p:spPr>
          <a:xfrm>
            <a:off x="762000" y="2285999"/>
            <a:ext cx="5151119"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CD08312-30FC-44D8-B2A9-B5CAAD9F066F}"/>
              </a:ext>
            </a:extLst>
          </p:cNvPr>
          <p:cNvSpPr>
            <a:spLocks noGrp="1"/>
          </p:cNvSpPr>
          <p:nvPr>
            <p:ph sz="half" idx="2"/>
          </p:nvPr>
        </p:nvSpPr>
        <p:spPr>
          <a:xfrm>
            <a:off x="6278879" y="2285999"/>
            <a:ext cx="5151121" cy="38100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BED84EB-AF90-4F19-A376-0FE5E50F9EA5}"/>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6" name="Footer Placeholder 5">
            <a:extLst>
              <a:ext uri="{FF2B5EF4-FFF2-40B4-BE49-F238E27FC236}">
                <a16:creationId xmlns:a16="http://schemas.microsoft.com/office/drawing/2014/main" id="{7B838ED0-2789-41E4-A36E-83F92CA2E84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221A83-6D60-45F0-9173-5F6D2438BC3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83042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FFAE2-03F4-4A94-86C4-9305B237CA89}"/>
              </a:ext>
            </a:extLst>
          </p:cNvPr>
          <p:cNvSpPr>
            <a:spLocks noGrp="1"/>
          </p:cNvSpPr>
          <p:nvPr>
            <p:ph type="title"/>
          </p:nvPr>
        </p:nvSpPr>
        <p:spPr>
          <a:xfrm>
            <a:off x="762000" y="762000"/>
            <a:ext cx="10668000" cy="1524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75BAC5A5-E184-46B6-8AB5-C8E132D3624B}"/>
              </a:ext>
            </a:extLst>
          </p:cNvPr>
          <p:cNvSpPr>
            <a:spLocks noGrp="1"/>
          </p:cNvSpPr>
          <p:nvPr>
            <p:ph type="body" idx="1"/>
          </p:nvPr>
        </p:nvSpPr>
        <p:spPr>
          <a:xfrm>
            <a:off x="762000" y="2285999"/>
            <a:ext cx="5151119"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DCFE87-5D80-45CB-9D13-DFC9AFCEC7F9}"/>
              </a:ext>
            </a:extLst>
          </p:cNvPr>
          <p:cNvSpPr>
            <a:spLocks noGrp="1"/>
          </p:cNvSpPr>
          <p:nvPr>
            <p:ph sz="half" idx="2"/>
          </p:nvPr>
        </p:nvSpPr>
        <p:spPr>
          <a:xfrm>
            <a:off x="762000" y="3048000"/>
            <a:ext cx="5151119"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AAC1E5A-8423-4749-8EDA-E13425F69658}"/>
              </a:ext>
            </a:extLst>
          </p:cNvPr>
          <p:cNvSpPr>
            <a:spLocks noGrp="1"/>
          </p:cNvSpPr>
          <p:nvPr>
            <p:ph type="body" sz="quarter" idx="3"/>
          </p:nvPr>
        </p:nvSpPr>
        <p:spPr>
          <a:xfrm>
            <a:off x="6278878" y="2286000"/>
            <a:ext cx="5151122"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A832AAA-4BB8-4A3D-9C79-516F82F8001D}"/>
              </a:ext>
            </a:extLst>
          </p:cNvPr>
          <p:cNvSpPr>
            <a:spLocks noGrp="1"/>
          </p:cNvSpPr>
          <p:nvPr>
            <p:ph sz="quarter" idx="4"/>
          </p:nvPr>
        </p:nvSpPr>
        <p:spPr>
          <a:xfrm>
            <a:off x="6278878" y="3048000"/>
            <a:ext cx="5151122"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0BEC63-51D3-4C70-B804-BE9EF765AD21}"/>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8" name="Footer Placeholder 7">
            <a:extLst>
              <a:ext uri="{FF2B5EF4-FFF2-40B4-BE49-F238E27FC236}">
                <a16:creationId xmlns:a16="http://schemas.microsoft.com/office/drawing/2014/main" id="{735CA295-8563-402F-92C3-1F20C977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EFA5918-109D-4342-84C0-9774A52C9E7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943937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F2662-CBD1-4498-9B6E-2961F5EF1BF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F739AE-8101-4C18-8CF3-911BDF3978A8}"/>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4" name="Footer Placeholder 3">
            <a:extLst>
              <a:ext uri="{FF2B5EF4-FFF2-40B4-BE49-F238E27FC236}">
                <a16:creationId xmlns:a16="http://schemas.microsoft.com/office/drawing/2014/main" id="{66EB1C88-D181-449C-9BE1-E85068C188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B38A2C9-E93B-4F0A-A021-9E3AEBC3FA8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539914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00AE8D9-9B42-438E-ADA6-CCFE45788460}"/>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3" name="Footer Placeholder 2">
            <a:extLst>
              <a:ext uri="{FF2B5EF4-FFF2-40B4-BE49-F238E27FC236}">
                <a16:creationId xmlns:a16="http://schemas.microsoft.com/office/drawing/2014/main" id="{C4F792B9-A8AF-4E13-8A25-741E89691E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33A2CF6-DBC5-4491-B213-B3CD09D3130C}"/>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58436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27076-58C8-494C-B6B1-DC86F62DDC24}"/>
              </a:ext>
            </a:extLst>
          </p:cNvPr>
          <p:cNvSpPr>
            <a:spLocks noGrp="1"/>
          </p:cNvSpPr>
          <p:nvPr>
            <p:ph type="title"/>
          </p:nvPr>
        </p:nvSpPr>
        <p:spPr>
          <a:xfrm>
            <a:off x="762000" y="761998"/>
            <a:ext cx="3810000" cy="1524002"/>
          </a:xfrm>
        </p:spPr>
        <p:txBody>
          <a:bodyPr anchor="t" anchorCtr="0"/>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9F29E36-0340-452F-8D0A-1BC3F3A388CF}"/>
              </a:ext>
            </a:extLst>
          </p:cNvPr>
          <p:cNvSpPr>
            <a:spLocks noGrp="1"/>
          </p:cNvSpPr>
          <p:nvPr>
            <p:ph idx="1"/>
          </p:nvPr>
        </p:nvSpPr>
        <p:spPr>
          <a:xfrm>
            <a:off x="5334000" y="762001"/>
            <a:ext cx="6096000" cy="5334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A051C2E-E587-45E8-BDB1-DFF2F2791BF6}"/>
              </a:ext>
            </a:extLst>
          </p:cNvPr>
          <p:cNvSpPr>
            <a:spLocks noGrp="1"/>
          </p:cNvSpPr>
          <p:nvPr>
            <p:ph type="body" sz="half" idx="2"/>
          </p:nvPr>
        </p:nvSpPr>
        <p:spPr>
          <a:xfrm>
            <a:off x="762000" y="2286000"/>
            <a:ext cx="3810000" cy="38100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21D993-DEDD-470E-B48B-CB053A55A119}"/>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6" name="Footer Placeholder 5">
            <a:extLst>
              <a:ext uri="{FF2B5EF4-FFF2-40B4-BE49-F238E27FC236}">
                <a16:creationId xmlns:a16="http://schemas.microsoft.com/office/drawing/2014/main" id="{67926C64-7401-4CA4-859F-74472AF869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108F41-F1F6-431C-9B45-8A447F188CB8}"/>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82316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104FB-422C-4023-9381-EB12F1582D44}"/>
              </a:ext>
            </a:extLst>
          </p:cNvPr>
          <p:cNvSpPr>
            <a:spLocks noGrp="1"/>
          </p:cNvSpPr>
          <p:nvPr>
            <p:ph type="title"/>
          </p:nvPr>
        </p:nvSpPr>
        <p:spPr>
          <a:xfrm>
            <a:off x="762001" y="762000"/>
            <a:ext cx="3809999" cy="1524000"/>
          </a:xfrm>
        </p:spPr>
        <p:txBody>
          <a:bodyPr anchor="t" anchorCtr="0"/>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4DBA3AA-DE44-4B1F-91D1-09F67B89B941}"/>
              </a:ext>
            </a:extLst>
          </p:cNvPr>
          <p:cNvSpPr>
            <a:spLocks noGrp="1"/>
          </p:cNvSpPr>
          <p:nvPr>
            <p:ph type="pic" idx="1"/>
          </p:nvPr>
        </p:nvSpPr>
        <p:spPr>
          <a:xfrm>
            <a:off x="5334000" y="762001"/>
            <a:ext cx="6021388" cy="5334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4A27B131-5117-4106-80DB-2AB208C4C953}"/>
              </a:ext>
            </a:extLst>
          </p:cNvPr>
          <p:cNvSpPr>
            <a:spLocks noGrp="1"/>
          </p:cNvSpPr>
          <p:nvPr>
            <p:ph type="body" sz="half" idx="2"/>
          </p:nvPr>
        </p:nvSpPr>
        <p:spPr>
          <a:xfrm>
            <a:off x="762001" y="2286000"/>
            <a:ext cx="3809999" cy="3810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13918A-7F23-4C72-8E80-591324A3046C}"/>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6" name="Footer Placeholder 5">
            <a:extLst>
              <a:ext uri="{FF2B5EF4-FFF2-40B4-BE49-F238E27FC236}">
                <a16:creationId xmlns:a16="http://schemas.microsoft.com/office/drawing/2014/main" id="{181071C8-76FE-4B83-8317-BD53C7C844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23681A-6F29-48FC-9409-319ED3E96635}"/>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80182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A5B09-FC60-445F-8A12-79869BEC60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0A219F7-87F2-409F-BB0B-8FE9270C98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AC2BB8-59E0-4EB2-B3BE-59D8641EE133}"/>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5" name="Footer Placeholder 4">
            <a:extLst>
              <a:ext uri="{FF2B5EF4-FFF2-40B4-BE49-F238E27FC236}">
                <a16:creationId xmlns:a16="http://schemas.microsoft.com/office/drawing/2014/main" id="{2D56984E-C0DE-461B-8011-8FC31B0EE9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FE7C03-68D3-445E-A5A2-8A935CFC977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740589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21F0D7-112D-48B1-B32B-170B1AA2B51E}"/>
              </a:ext>
            </a:extLst>
          </p:cNvPr>
          <p:cNvSpPr>
            <a:spLocks noGrp="1"/>
          </p:cNvSpPr>
          <p:nvPr>
            <p:ph type="title" orient="vert"/>
          </p:nvPr>
        </p:nvSpPr>
        <p:spPr>
          <a:xfrm>
            <a:off x="9143998" y="761999"/>
            <a:ext cx="2286000" cy="5334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27A7C1-8E5B-41DA-9802-F242D382B66B}"/>
              </a:ext>
            </a:extLst>
          </p:cNvPr>
          <p:cNvSpPr>
            <a:spLocks noGrp="1"/>
          </p:cNvSpPr>
          <p:nvPr>
            <p:ph type="body" orient="vert" idx="1"/>
          </p:nvPr>
        </p:nvSpPr>
        <p:spPr>
          <a:xfrm>
            <a:off x="762001" y="761999"/>
            <a:ext cx="7619999" cy="5334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961CC7-F5B1-464A-8127-60645FB21081}"/>
              </a:ext>
            </a:extLst>
          </p:cNvPr>
          <p:cNvSpPr>
            <a:spLocks noGrp="1"/>
          </p:cNvSpPr>
          <p:nvPr>
            <p:ph type="dt" sz="half" idx="10"/>
          </p:nvPr>
        </p:nvSpPr>
        <p:spPr/>
        <p:txBody>
          <a:bodyPr/>
          <a:lstStyle/>
          <a:p>
            <a:fld id="{76969C88-B244-455D-A017-012B25B1ACDD}" type="datetimeFigureOut">
              <a:rPr lang="en-US" smtClean="0"/>
              <a:t>12/8/2024</a:t>
            </a:fld>
            <a:endParaRPr lang="en-US"/>
          </a:p>
        </p:txBody>
      </p:sp>
      <p:sp>
        <p:nvSpPr>
          <p:cNvPr id="5" name="Footer Placeholder 4">
            <a:extLst>
              <a:ext uri="{FF2B5EF4-FFF2-40B4-BE49-F238E27FC236}">
                <a16:creationId xmlns:a16="http://schemas.microsoft.com/office/drawing/2014/main" id="{53B94302-B381-4F37-A9FF-5CC5519175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707151-541F-4104-B989-83A9DCA6E616}"/>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61880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6EF5A53-0A64-4CA5-B9C7-1CB97CB5CF1C}"/>
              </a:ext>
            </a:extLst>
          </p:cNvPr>
          <p:cNvSpPr/>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id="{34ABFBEA-4EB0-4D02-A2C0-1733CD3D6F12}"/>
              </a:ext>
            </a:extLst>
          </p:cNvPr>
          <p:cNvSpPr/>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2" name="Freeform: Shape 11">
            <a:extLst>
              <a:ext uri="{FF2B5EF4-FFF2-40B4-BE49-F238E27FC236}">
                <a16:creationId xmlns:a16="http://schemas.microsoft.com/office/drawing/2014/main" id="{19E083F6-57F4-487B-A766-EA0462B1EED8}"/>
              </a:ext>
            </a:extLst>
          </p:cNvPr>
          <p:cNvSpPr/>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2" name="Title Placeholder 1">
            <a:extLst>
              <a:ext uri="{FF2B5EF4-FFF2-40B4-BE49-F238E27FC236}">
                <a16:creationId xmlns:a16="http://schemas.microsoft.com/office/drawing/2014/main" id="{A3A2F988-7148-4375-83D8-12EE5EBC7BE0}"/>
              </a:ext>
            </a:extLst>
          </p:cNvPr>
          <p:cNvSpPr>
            <a:spLocks noGrp="1"/>
          </p:cNvSpPr>
          <p:nvPr>
            <p:ph type="title"/>
          </p:nvPr>
        </p:nvSpPr>
        <p:spPr>
          <a:xfrm>
            <a:off x="762000" y="762000"/>
            <a:ext cx="10668000" cy="1524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6896238-C5B3-4F3C-97FA-890E1A51A203}"/>
              </a:ext>
            </a:extLst>
          </p:cNvPr>
          <p:cNvSpPr>
            <a:spLocks noGrp="1"/>
          </p:cNvSpPr>
          <p:nvPr>
            <p:ph type="body" idx="1"/>
          </p:nvPr>
        </p:nvSpPr>
        <p:spPr>
          <a:xfrm>
            <a:off x="762000" y="2286000"/>
            <a:ext cx="10668000" cy="38180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6E4474-0442-4E4B-9E5B-CA7B3951C1DA}"/>
              </a:ext>
            </a:extLst>
          </p:cNvPr>
          <p:cNvSpPr>
            <a:spLocks noGrp="1"/>
          </p:cNvSpPr>
          <p:nvPr>
            <p:ph type="dt" sz="half" idx="2"/>
          </p:nvPr>
        </p:nvSpPr>
        <p:spPr>
          <a:xfrm>
            <a:off x="9389165" y="194320"/>
            <a:ext cx="2040835"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76969C88-B244-455D-A017-012B25B1ACDD}" type="datetimeFigureOut">
              <a:rPr lang="en-US" smtClean="0"/>
              <a:pPr/>
              <a:t>12/8/2024</a:t>
            </a:fld>
            <a:endParaRPr lang="en-US"/>
          </a:p>
        </p:txBody>
      </p:sp>
      <p:sp>
        <p:nvSpPr>
          <p:cNvPr id="5" name="Footer Placeholder 4">
            <a:extLst>
              <a:ext uri="{FF2B5EF4-FFF2-40B4-BE49-F238E27FC236}">
                <a16:creationId xmlns:a16="http://schemas.microsoft.com/office/drawing/2014/main" id="{E0626A98-F887-40E1-B9BA-9D93DE90E022}"/>
              </a:ext>
            </a:extLst>
          </p:cNvPr>
          <p:cNvSpPr>
            <a:spLocks noGrp="1"/>
          </p:cNvSpPr>
          <p:nvPr>
            <p:ph type="ftr" sz="quarter" idx="3"/>
          </p:nvPr>
        </p:nvSpPr>
        <p:spPr>
          <a:xfrm>
            <a:off x="761999" y="6356350"/>
            <a:ext cx="6612835" cy="365125"/>
          </a:xfrm>
          <a:prstGeom prst="rect">
            <a:avLst/>
          </a:prstGeom>
        </p:spPr>
        <p:txBody>
          <a:bodyPr vert="horz" lIns="91440" tIns="45720" rIns="91440" bIns="45720" rtlCol="0" anchor="ctr"/>
          <a:lstStyle>
            <a:lvl1pPr algn="l">
              <a:defRPr sz="1200">
                <a:solidFill>
                  <a:schemeClr val="tx1">
                    <a:tint val="75000"/>
                    <a:alpha val="70000"/>
                  </a:schemeClr>
                </a:solidFill>
              </a:defRPr>
            </a:lvl1pPr>
          </a:lstStyle>
          <a:p>
            <a:endParaRPr lang="en-US"/>
          </a:p>
        </p:txBody>
      </p:sp>
      <p:sp>
        <p:nvSpPr>
          <p:cNvPr id="6" name="Slide Number Placeholder 5">
            <a:extLst>
              <a:ext uri="{FF2B5EF4-FFF2-40B4-BE49-F238E27FC236}">
                <a16:creationId xmlns:a16="http://schemas.microsoft.com/office/drawing/2014/main" id="{482C8119-73F6-4713-9AD3-3628DCDFB8F2}"/>
              </a:ext>
            </a:extLst>
          </p:cNvPr>
          <p:cNvSpPr>
            <a:spLocks noGrp="1"/>
          </p:cNvSpPr>
          <p:nvPr>
            <p:ph type="sldNum" sz="quarter" idx="4"/>
          </p:nvPr>
        </p:nvSpPr>
        <p:spPr>
          <a:xfrm>
            <a:off x="9906000" y="6356350"/>
            <a:ext cx="1524000" cy="365125"/>
          </a:xfrm>
          <a:prstGeom prst="rect">
            <a:avLst/>
          </a:prstGeom>
        </p:spPr>
        <p:txBody>
          <a:bodyPr vert="horz" lIns="91440" tIns="45720" rIns="91440" bIns="45720" rtlCol="0" anchor="ctr"/>
          <a:lstStyle>
            <a:lvl1pPr algn="r">
              <a:defRPr sz="1200">
                <a:solidFill>
                  <a:schemeClr val="tx1">
                    <a:tint val="75000"/>
                    <a:alpha val="70000"/>
                  </a:schemeClr>
                </a:solidFill>
              </a:defRPr>
            </a:lvl1pPr>
          </a:lstStyle>
          <a:p>
            <a:fld id="{07CE569E-9B7C-4CB9-AB80-C0841F922CFF}" type="slidenum">
              <a:rPr lang="en-US" smtClean="0"/>
              <a:pPr/>
              <a:t>‹#›</a:t>
            </a:fld>
            <a:endParaRPr lang="en-US"/>
          </a:p>
        </p:txBody>
      </p:sp>
    </p:spTree>
    <p:extLst>
      <p:ext uri="{BB962C8B-B14F-4D97-AF65-F5344CB8AC3E}">
        <p14:creationId xmlns:p14="http://schemas.microsoft.com/office/powerpoint/2010/main" val="656746338"/>
      </p:ext>
    </p:extLst>
  </p:cSld>
  <p:clrMap bg1="dk1" tx1="lt1" bg2="dk2" tx2="lt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56" r:id="rId6"/>
    <p:sldLayoutId id="2147483752" r:id="rId7"/>
    <p:sldLayoutId id="2147483753" r:id="rId8"/>
    <p:sldLayoutId id="2147483754" r:id="rId9"/>
    <p:sldLayoutId id="2147483755" r:id="rId10"/>
    <p:sldLayoutId id="214748375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25000"/>
        </a:lnSpc>
        <a:spcBef>
          <a:spcPts val="1000"/>
        </a:spcBef>
        <a:buFont typeface="Arial" panose="020B0604020202020204" pitchFamily="34" charset="0"/>
        <a:buChar char="•"/>
        <a:defRPr sz="2800" kern="1200">
          <a:solidFill>
            <a:schemeClr val="tx1">
              <a:alpha val="70000"/>
            </a:schemeClr>
          </a:solidFill>
          <a:latin typeface="+mn-lt"/>
          <a:ea typeface="+mn-ea"/>
          <a:cs typeface="+mn-cs"/>
        </a:defRPr>
      </a:lvl1pPr>
      <a:lvl2pPr marL="685800" indent="-228600" algn="l" defTabSz="914400" rtl="0" eaLnBrk="1" latinLnBrk="0" hangingPunct="1">
        <a:lnSpc>
          <a:spcPct val="125000"/>
        </a:lnSpc>
        <a:spcBef>
          <a:spcPts val="500"/>
        </a:spcBef>
        <a:buFont typeface="Arial" panose="020B0604020202020204" pitchFamily="34" charset="0"/>
        <a:buChar char="•"/>
        <a:defRPr sz="2400" kern="1200">
          <a:solidFill>
            <a:schemeClr val="tx1">
              <a:alpha val="70000"/>
            </a:schemeClr>
          </a:solidFill>
          <a:latin typeface="+mn-lt"/>
          <a:ea typeface="+mn-ea"/>
          <a:cs typeface="+mn-cs"/>
        </a:defRPr>
      </a:lvl2pPr>
      <a:lvl3pPr marL="1143000" indent="-228600" algn="l" defTabSz="914400" rtl="0" eaLnBrk="1" latinLnBrk="0" hangingPunct="1">
        <a:lnSpc>
          <a:spcPct val="125000"/>
        </a:lnSpc>
        <a:spcBef>
          <a:spcPts val="500"/>
        </a:spcBef>
        <a:buFont typeface="Arial" panose="020B0604020202020204" pitchFamily="34" charset="0"/>
        <a:buChar char="•"/>
        <a:defRPr sz="2000" kern="1200">
          <a:solidFill>
            <a:schemeClr val="tx1">
              <a:alpha val="70000"/>
            </a:schemeClr>
          </a:solidFill>
          <a:latin typeface="+mn-lt"/>
          <a:ea typeface="+mn-ea"/>
          <a:cs typeface="+mn-cs"/>
        </a:defRPr>
      </a:lvl3pPr>
      <a:lvl4pPr marL="16002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4pPr>
      <a:lvl5pPr marL="2057400" indent="-228600" algn="l" defTabSz="914400" rtl="0" eaLnBrk="1" latinLnBrk="0" hangingPunct="1">
        <a:lnSpc>
          <a:spcPct val="125000"/>
        </a:lnSpc>
        <a:spcBef>
          <a:spcPts val="500"/>
        </a:spcBef>
        <a:buFont typeface="Arial" panose="020B0604020202020204" pitchFamily="34" charset="0"/>
        <a:buChar char="•"/>
        <a:defRPr sz="18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bbc.co.uk/news/health-51198992"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niehs.nih.gov/research/supported/centers/core/spotlight/adult_health" TargetMode="External"/><Relationship Id="rId2" Type="http://schemas.openxmlformats.org/officeDocument/2006/relationships/hyperlink" Target="http://www.innovenn.com/software-as-a-medical-device-samd/validation-of-dh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6EF5A53-0A64-4CA5-B9C7-1CB97CB5C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57843" y="6244836"/>
            <a:ext cx="4034156" cy="613164"/>
          </a:xfrm>
          <a:custGeom>
            <a:avLst/>
            <a:gdLst>
              <a:gd name="connsiteX0" fmla="*/ 1479137 w 4034156"/>
              <a:gd name="connsiteY0" fmla="*/ 230 h 613164"/>
              <a:gd name="connsiteX1" fmla="*/ 3482844 w 4034156"/>
              <a:gd name="connsiteY1" fmla="*/ 298555 h 613164"/>
              <a:gd name="connsiteX2" fmla="*/ 3831590 w 4034156"/>
              <a:gd name="connsiteY2" fmla="*/ 425010 h 613164"/>
              <a:gd name="connsiteX3" fmla="*/ 4034156 w 4034156"/>
              <a:gd name="connsiteY3" fmla="*/ 494088 h 613164"/>
              <a:gd name="connsiteX4" fmla="*/ 4034156 w 4034156"/>
              <a:gd name="connsiteY4" fmla="*/ 613164 h 613164"/>
              <a:gd name="connsiteX5" fmla="*/ 0 w 4034156"/>
              <a:gd name="connsiteY5" fmla="*/ 613164 h 613164"/>
              <a:gd name="connsiteX6" fmla="*/ 54792 w 4034156"/>
              <a:gd name="connsiteY6" fmla="*/ 512415 h 613164"/>
              <a:gd name="connsiteX7" fmla="*/ 168327 w 4034156"/>
              <a:gd name="connsiteY7" fmla="*/ 366637 h 613164"/>
              <a:gd name="connsiteX8" fmla="*/ 1192562 w 4034156"/>
              <a:gd name="connsiteY8" fmla="*/ 1522 h 613164"/>
              <a:gd name="connsiteX9" fmla="*/ 1479137 w 4034156"/>
              <a:gd name="connsiteY9" fmla="*/ 230 h 61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34156" h="613164">
                <a:moveTo>
                  <a:pt x="1479137" y="230"/>
                </a:moveTo>
                <a:cubicBezTo>
                  <a:pt x="2152575" y="4287"/>
                  <a:pt x="2854487" y="63583"/>
                  <a:pt x="3482844" y="298555"/>
                </a:cubicBezTo>
                <a:cubicBezTo>
                  <a:pt x="3599338" y="342114"/>
                  <a:pt x="3715540" y="384216"/>
                  <a:pt x="3831590" y="425010"/>
                </a:cubicBezTo>
                <a:lnTo>
                  <a:pt x="4034156" y="494088"/>
                </a:lnTo>
                <a:lnTo>
                  <a:pt x="4034156" y="613164"/>
                </a:lnTo>
                <a:lnTo>
                  <a:pt x="0" y="613164"/>
                </a:lnTo>
                <a:lnTo>
                  <a:pt x="54792" y="512415"/>
                </a:lnTo>
                <a:cubicBezTo>
                  <a:pt x="88888" y="459433"/>
                  <a:pt x="126502" y="410480"/>
                  <a:pt x="168327" y="366637"/>
                </a:cubicBezTo>
                <a:cubicBezTo>
                  <a:pt x="428292" y="94062"/>
                  <a:pt x="821899" y="6565"/>
                  <a:pt x="1192562" y="1522"/>
                </a:cubicBezTo>
                <a:cubicBezTo>
                  <a:pt x="1287308" y="198"/>
                  <a:pt x="1382932" y="-349"/>
                  <a:pt x="1479137" y="23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a:ln>
                <a:noFill/>
              </a:ln>
              <a:solidFill>
                <a:prstClr val="white"/>
              </a:solidFill>
              <a:effectLst/>
              <a:uLnTx/>
              <a:uFillTx/>
              <a:latin typeface="Avenir Next LT Pro" panose="020B0504020202020204" pitchFamily="34" charset="0"/>
              <a:ea typeface="+mn-ea"/>
              <a:cs typeface="+mn-cs"/>
            </a:endParaRPr>
          </a:p>
        </p:txBody>
      </p:sp>
      <p:sp>
        <p:nvSpPr>
          <p:cNvPr id="11" name="Freeform: Shape 10">
            <a:extLst>
              <a:ext uri="{FF2B5EF4-FFF2-40B4-BE49-F238E27FC236}">
                <a16:creationId xmlns:a16="http://schemas.microsoft.com/office/drawing/2014/main" id="{34ABFBEA-4EB0-4D02-A2C0-1733CD3D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88126"/>
            <a:ext cx="448491" cy="1634252"/>
          </a:xfrm>
          <a:custGeom>
            <a:avLst/>
            <a:gdLst>
              <a:gd name="connsiteX0" fmla="*/ 0 w 448491"/>
              <a:gd name="connsiteY0" fmla="*/ 0 h 1634252"/>
              <a:gd name="connsiteX1" fmla="*/ 12983 w 448491"/>
              <a:gd name="connsiteY1" fmla="*/ 10508 h 1634252"/>
              <a:gd name="connsiteX2" fmla="*/ 441611 w 448491"/>
              <a:gd name="connsiteY2" fmla="*/ 863751 h 1634252"/>
              <a:gd name="connsiteX3" fmla="*/ 251011 w 448491"/>
              <a:gd name="connsiteY3" fmla="*/ 1302895 h 1634252"/>
              <a:gd name="connsiteX4" fmla="*/ 74605 w 448491"/>
              <a:gd name="connsiteY4" fmla="*/ 1543249 h 1634252"/>
              <a:gd name="connsiteX5" fmla="*/ 0 w 448491"/>
              <a:gd name="connsiteY5" fmla="*/ 1634252 h 1634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491" h="1634252">
                <a:moveTo>
                  <a:pt x="0" y="0"/>
                </a:moveTo>
                <a:lnTo>
                  <a:pt x="12983" y="10508"/>
                </a:lnTo>
                <a:cubicBezTo>
                  <a:pt x="278410" y="241022"/>
                  <a:pt x="489787" y="530267"/>
                  <a:pt x="441611" y="863751"/>
                </a:cubicBezTo>
                <a:cubicBezTo>
                  <a:pt x="418542" y="1022632"/>
                  <a:pt x="337007" y="1166302"/>
                  <a:pt x="251011" y="1302895"/>
                </a:cubicBezTo>
                <a:cubicBezTo>
                  <a:pt x="215138" y="1359902"/>
                  <a:pt x="154723" y="1442480"/>
                  <a:pt x="74605" y="1543249"/>
                </a:cubicBezTo>
                <a:lnTo>
                  <a:pt x="0" y="163425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a:solidFill>
                <a:prstClr val="white"/>
              </a:solidFill>
              <a:latin typeface="Avenir Next LT Pro" panose="020B0504020202020204" pitchFamily="34" charset="0"/>
            </a:endParaRPr>
          </a:p>
        </p:txBody>
      </p:sp>
      <p:sp>
        <p:nvSpPr>
          <p:cNvPr id="13" name="Freeform: Shape 12">
            <a:extLst>
              <a:ext uri="{FF2B5EF4-FFF2-40B4-BE49-F238E27FC236}">
                <a16:creationId xmlns:a16="http://schemas.microsoft.com/office/drawing/2014/main" id="{19E083F6-57F4-487B-A766-EA0462B1E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9459" y="6144069"/>
            <a:ext cx="4418271" cy="718159"/>
          </a:xfrm>
          <a:custGeom>
            <a:avLst/>
            <a:gdLst>
              <a:gd name="connsiteX0" fmla="*/ 1421452 w 4590626"/>
              <a:gd name="connsiteY0" fmla="*/ 0 h 713930"/>
              <a:gd name="connsiteX1" fmla="*/ 3247781 w 4590626"/>
              <a:gd name="connsiteY1" fmla="*/ 271915 h 713930"/>
              <a:gd name="connsiteX2" fmla="*/ 4517331 w 4590626"/>
              <a:gd name="connsiteY2" fmla="*/ 693394 h 713930"/>
              <a:gd name="connsiteX3" fmla="*/ 4590626 w 4590626"/>
              <a:gd name="connsiteY3" fmla="*/ 713930 h 713930"/>
              <a:gd name="connsiteX4" fmla="*/ 0 w 4590626"/>
              <a:gd name="connsiteY4" fmla="*/ 713930 h 713930"/>
              <a:gd name="connsiteX5" fmla="*/ 2854 w 4590626"/>
              <a:gd name="connsiteY5" fmla="*/ 705624 h 713930"/>
              <a:gd name="connsiteX6" fmla="*/ 226680 w 4590626"/>
              <a:gd name="connsiteY6" fmla="*/ 333970 h 713930"/>
              <a:gd name="connsiteX7" fmla="*/ 1160245 w 4590626"/>
              <a:gd name="connsiteY7" fmla="*/ 1178 h 713930"/>
              <a:gd name="connsiteX8" fmla="*/ 1421452 w 4590626"/>
              <a:gd name="connsiteY8" fmla="*/ 0 h 713930"/>
              <a:gd name="connsiteX0" fmla="*/ 1421452 w 4517331"/>
              <a:gd name="connsiteY0" fmla="*/ 0 h 713930"/>
              <a:gd name="connsiteX1" fmla="*/ 3247781 w 4517331"/>
              <a:gd name="connsiteY1" fmla="*/ 271915 h 713930"/>
              <a:gd name="connsiteX2" fmla="*/ 4517331 w 4517331"/>
              <a:gd name="connsiteY2" fmla="*/ 693394 h 713930"/>
              <a:gd name="connsiteX3" fmla="*/ 0 w 4517331"/>
              <a:gd name="connsiteY3" fmla="*/ 713930 h 713930"/>
              <a:gd name="connsiteX4" fmla="*/ 2854 w 4517331"/>
              <a:gd name="connsiteY4" fmla="*/ 705624 h 713930"/>
              <a:gd name="connsiteX5" fmla="*/ 226680 w 4517331"/>
              <a:gd name="connsiteY5" fmla="*/ 333970 h 713930"/>
              <a:gd name="connsiteX6" fmla="*/ 1160245 w 4517331"/>
              <a:gd name="connsiteY6" fmla="*/ 1178 h 713930"/>
              <a:gd name="connsiteX7" fmla="*/ 1421452 w 4517331"/>
              <a:gd name="connsiteY7" fmla="*/ 0 h 713930"/>
              <a:gd name="connsiteX0" fmla="*/ 0 w 4608771"/>
              <a:gd name="connsiteY0" fmla="*/ 713930 h 784834"/>
              <a:gd name="connsiteX1" fmla="*/ 2854 w 4608771"/>
              <a:gd name="connsiteY1" fmla="*/ 705624 h 784834"/>
              <a:gd name="connsiteX2" fmla="*/ 226680 w 4608771"/>
              <a:gd name="connsiteY2" fmla="*/ 333970 h 784834"/>
              <a:gd name="connsiteX3" fmla="*/ 1160245 w 4608771"/>
              <a:gd name="connsiteY3" fmla="*/ 1178 h 784834"/>
              <a:gd name="connsiteX4" fmla="*/ 1421452 w 4608771"/>
              <a:gd name="connsiteY4" fmla="*/ 0 h 784834"/>
              <a:gd name="connsiteX5" fmla="*/ 3247781 w 4608771"/>
              <a:gd name="connsiteY5" fmla="*/ 271915 h 784834"/>
              <a:gd name="connsiteX6" fmla="*/ 4608771 w 4608771"/>
              <a:gd name="connsiteY6" fmla="*/ 784834 h 784834"/>
              <a:gd name="connsiteX0" fmla="*/ 0 w 4418271"/>
              <a:gd name="connsiteY0" fmla="*/ 713930 h 718159"/>
              <a:gd name="connsiteX1" fmla="*/ 2854 w 4418271"/>
              <a:gd name="connsiteY1" fmla="*/ 705624 h 718159"/>
              <a:gd name="connsiteX2" fmla="*/ 226680 w 4418271"/>
              <a:gd name="connsiteY2" fmla="*/ 333970 h 718159"/>
              <a:gd name="connsiteX3" fmla="*/ 1160245 w 4418271"/>
              <a:gd name="connsiteY3" fmla="*/ 1178 h 718159"/>
              <a:gd name="connsiteX4" fmla="*/ 1421452 w 4418271"/>
              <a:gd name="connsiteY4" fmla="*/ 0 h 718159"/>
              <a:gd name="connsiteX5" fmla="*/ 3247781 w 4418271"/>
              <a:gd name="connsiteY5" fmla="*/ 271915 h 718159"/>
              <a:gd name="connsiteX6" fmla="*/ 4418271 w 4418271"/>
              <a:gd name="connsiteY6" fmla="*/ 718159 h 71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18271" h="718159">
                <a:moveTo>
                  <a:pt x="0" y="713930"/>
                </a:moveTo>
                <a:lnTo>
                  <a:pt x="2854" y="705624"/>
                </a:lnTo>
                <a:cubicBezTo>
                  <a:pt x="60059" y="562888"/>
                  <a:pt x="131373" y="433874"/>
                  <a:pt x="226680" y="333970"/>
                </a:cubicBezTo>
                <a:cubicBezTo>
                  <a:pt x="463632" y="85526"/>
                  <a:pt x="822395" y="5774"/>
                  <a:pt x="1160245" y="1178"/>
                </a:cubicBezTo>
                <a:lnTo>
                  <a:pt x="1421452" y="0"/>
                </a:lnTo>
                <a:cubicBezTo>
                  <a:pt x="2035274" y="3698"/>
                  <a:pt x="2748311" y="152222"/>
                  <a:pt x="3247781" y="271915"/>
                </a:cubicBezTo>
                <a:cubicBezTo>
                  <a:pt x="3747251" y="391608"/>
                  <a:pt x="3902480" y="501606"/>
                  <a:pt x="4418271" y="718159"/>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useBgFill="1">
        <p:nvSpPr>
          <p:cNvPr id="15" name="Rectangle 14">
            <a:extLst>
              <a:ext uri="{FF2B5EF4-FFF2-40B4-BE49-F238E27FC236}">
                <a16:creationId xmlns:a16="http://schemas.microsoft.com/office/drawing/2014/main" id="{19F8DFD5-8C0A-4218-9B4D-E1510EDF5D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Fig. 5">
            <a:extLst>
              <a:ext uri="{FF2B5EF4-FFF2-40B4-BE49-F238E27FC236}">
                <a16:creationId xmlns:a16="http://schemas.microsoft.com/office/drawing/2014/main" id="{9EFFA81E-1331-9AE2-6CA2-15EF0C7B3B67}"/>
              </a:ext>
            </a:extLst>
          </p:cNvPr>
          <p:cNvPicPr>
            <a:picLocks noChangeAspect="1"/>
          </p:cNvPicPr>
          <p:nvPr/>
        </p:nvPicPr>
        <p:blipFill>
          <a:blip r:embed="rId2"/>
          <a:srcRect t="7862" r="2" b="1684"/>
          <a:stretch/>
        </p:blipFill>
        <p:spPr>
          <a:xfrm>
            <a:off x="271419" y="2"/>
            <a:ext cx="11748053" cy="6096001"/>
          </a:xfrm>
          <a:custGeom>
            <a:avLst/>
            <a:gdLst/>
            <a:ahLst/>
            <a:cxnLst/>
            <a:rect l="l" t="t" r="r" b="b"/>
            <a:pathLst>
              <a:path w="11748053" h="6096001">
                <a:moveTo>
                  <a:pt x="0" y="0"/>
                </a:moveTo>
                <a:lnTo>
                  <a:pt x="11748053" y="0"/>
                </a:lnTo>
                <a:lnTo>
                  <a:pt x="11748053" y="3115695"/>
                </a:lnTo>
                <a:lnTo>
                  <a:pt x="11639045" y="3158487"/>
                </a:lnTo>
                <a:cubicBezTo>
                  <a:pt x="10929467" y="3469962"/>
                  <a:pt x="10395700" y="4095793"/>
                  <a:pt x="9920972" y="4658749"/>
                </a:cubicBezTo>
                <a:cubicBezTo>
                  <a:pt x="9288001" y="5409364"/>
                  <a:pt x="8372311" y="6211884"/>
                  <a:pt x="7259858" y="6082100"/>
                </a:cubicBezTo>
                <a:cubicBezTo>
                  <a:pt x="6862357" y="6035488"/>
                  <a:pt x="6502908" y="5870749"/>
                  <a:pt x="6161167" y="5696996"/>
                </a:cubicBezTo>
                <a:cubicBezTo>
                  <a:pt x="5142420" y="5179280"/>
                  <a:pt x="859625" y="2131629"/>
                  <a:pt x="40219" y="117066"/>
                </a:cubicBezTo>
                <a:close/>
              </a:path>
            </a:pathLst>
          </a:custGeom>
        </p:spPr>
      </p:pic>
      <p:sp>
        <p:nvSpPr>
          <p:cNvPr id="17" name="Freeform: Shape 16">
            <a:extLst>
              <a:ext uri="{FF2B5EF4-FFF2-40B4-BE49-F238E27FC236}">
                <a16:creationId xmlns:a16="http://schemas.microsoft.com/office/drawing/2014/main" id="{F68EA0E8-7D5E-4DA0-A471-465D313B11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055067" y="-2780582"/>
            <a:ext cx="6346816" cy="11927052"/>
          </a:xfrm>
          <a:custGeom>
            <a:avLst/>
            <a:gdLst>
              <a:gd name="connsiteX0" fmla="*/ 0 w 6356351"/>
              <a:gd name="connsiteY0" fmla="*/ 11875032 h 11875032"/>
              <a:gd name="connsiteX1" fmla="*/ 0 w 6356351"/>
              <a:gd name="connsiteY1" fmla="*/ 0 h 11875032"/>
              <a:gd name="connsiteX2" fmla="*/ 3123527 w 6356351"/>
              <a:gd name="connsiteY2" fmla="*/ 0 h 11875032"/>
              <a:gd name="connsiteX3" fmla="*/ 3151268 w 6356351"/>
              <a:gd name="connsiteY3" fmla="*/ 124864 h 11875032"/>
              <a:gd name="connsiteX4" fmla="*/ 4853562 w 6356351"/>
              <a:gd name="connsiteY4" fmla="*/ 2168895 h 11875032"/>
              <a:gd name="connsiteX5" fmla="*/ 6341816 w 6356351"/>
              <a:gd name="connsiteY5" fmla="*/ 4773903 h 11875032"/>
              <a:gd name="connsiteX6" fmla="*/ 5939151 w 6356351"/>
              <a:gd name="connsiteY6" fmla="*/ 5849430 h 11875032"/>
              <a:gd name="connsiteX7" fmla="*/ 104785 w 6356351"/>
              <a:gd name="connsiteY7" fmla="*/ 11841327 h 11875032"/>
              <a:gd name="connsiteX0" fmla="*/ 0 w 6356351"/>
              <a:gd name="connsiteY0" fmla="*/ 0 h 11966472"/>
              <a:gd name="connsiteX1" fmla="*/ 3123527 w 6356351"/>
              <a:gd name="connsiteY1" fmla="*/ 0 h 11966472"/>
              <a:gd name="connsiteX2" fmla="*/ 3151268 w 6356351"/>
              <a:gd name="connsiteY2" fmla="*/ 124864 h 11966472"/>
              <a:gd name="connsiteX3" fmla="*/ 4853562 w 6356351"/>
              <a:gd name="connsiteY3" fmla="*/ 2168895 h 11966472"/>
              <a:gd name="connsiteX4" fmla="*/ 6341816 w 6356351"/>
              <a:gd name="connsiteY4" fmla="*/ 4773903 h 11966472"/>
              <a:gd name="connsiteX5" fmla="*/ 5939151 w 6356351"/>
              <a:gd name="connsiteY5" fmla="*/ 5849430 h 11966472"/>
              <a:gd name="connsiteX6" fmla="*/ 104785 w 6356351"/>
              <a:gd name="connsiteY6" fmla="*/ 11841327 h 11966472"/>
              <a:gd name="connsiteX7" fmla="*/ 91440 w 6356351"/>
              <a:gd name="connsiteY7" fmla="*/ 11966472 h 11966472"/>
              <a:gd name="connsiteX0" fmla="*/ 0 w 6356351"/>
              <a:gd name="connsiteY0" fmla="*/ 0 h 11841327"/>
              <a:gd name="connsiteX1" fmla="*/ 3123527 w 6356351"/>
              <a:gd name="connsiteY1" fmla="*/ 0 h 11841327"/>
              <a:gd name="connsiteX2" fmla="*/ 3151268 w 6356351"/>
              <a:gd name="connsiteY2" fmla="*/ 124864 h 11841327"/>
              <a:gd name="connsiteX3" fmla="*/ 4853562 w 6356351"/>
              <a:gd name="connsiteY3" fmla="*/ 2168895 h 11841327"/>
              <a:gd name="connsiteX4" fmla="*/ 6341816 w 6356351"/>
              <a:gd name="connsiteY4" fmla="*/ 4773903 h 11841327"/>
              <a:gd name="connsiteX5" fmla="*/ 5939151 w 6356351"/>
              <a:gd name="connsiteY5" fmla="*/ 5849430 h 11841327"/>
              <a:gd name="connsiteX6" fmla="*/ 104785 w 6356351"/>
              <a:gd name="connsiteY6" fmla="*/ 11841327 h 11841327"/>
              <a:gd name="connsiteX0" fmla="*/ 0 w 6356351"/>
              <a:gd name="connsiteY0" fmla="*/ 0 h 11927052"/>
              <a:gd name="connsiteX1" fmla="*/ 3123527 w 6356351"/>
              <a:gd name="connsiteY1" fmla="*/ 0 h 11927052"/>
              <a:gd name="connsiteX2" fmla="*/ 3151268 w 6356351"/>
              <a:gd name="connsiteY2" fmla="*/ 124864 h 11927052"/>
              <a:gd name="connsiteX3" fmla="*/ 4853562 w 6356351"/>
              <a:gd name="connsiteY3" fmla="*/ 2168895 h 11927052"/>
              <a:gd name="connsiteX4" fmla="*/ 6341816 w 6356351"/>
              <a:gd name="connsiteY4" fmla="*/ 4773903 h 11927052"/>
              <a:gd name="connsiteX5" fmla="*/ 5939151 w 6356351"/>
              <a:gd name="connsiteY5" fmla="*/ 5849430 h 11927052"/>
              <a:gd name="connsiteX6" fmla="*/ 9535 w 6356351"/>
              <a:gd name="connsiteY6" fmla="*/ 11927052 h 11927052"/>
              <a:gd name="connsiteX0" fmla="*/ 3113992 w 6346816"/>
              <a:gd name="connsiteY0" fmla="*/ 0 h 11927052"/>
              <a:gd name="connsiteX1" fmla="*/ 3141733 w 6346816"/>
              <a:gd name="connsiteY1" fmla="*/ 124864 h 11927052"/>
              <a:gd name="connsiteX2" fmla="*/ 4844027 w 6346816"/>
              <a:gd name="connsiteY2" fmla="*/ 2168895 h 11927052"/>
              <a:gd name="connsiteX3" fmla="*/ 6332281 w 6346816"/>
              <a:gd name="connsiteY3" fmla="*/ 4773903 h 11927052"/>
              <a:gd name="connsiteX4" fmla="*/ 5929616 w 6346816"/>
              <a:gd name="connsiteY4" fmla="*/ 5849430 h 11927052"/>
              <a:gd name="connsiteX5" fmla="*/ 0 w 6346816"/>
              <a:gd name="connsiteY5" fmla="*/ 11927052 h 11927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46816" h="11927052">
                <a:moveTo>
                  <a:pt x="3113992" y="0"/>
                </a:moveTo>
                <a:lnTo>
                  <a:pt x="3141733" y="124864"/>
                </a:lnTo>
                <a:cubicBezTo>
                  <a:pt x="3381085" y="1005885"/>
                  <a:pt x="4157298" y="1626722"/>
                  <a:pt x="4844027" y="2168895"/>
                </a:cubicBezTo>
                <a:cubicBezTo>
                  <a:pt x="5628869" y="2788521"/>
                  <a:pt x="6467983" y="3684905"/>
                  <a:pt x="6332281" y="4773903"/>
                </a:cubicBezTo>
                <a:cubicBezTo>
                  <a:pt x="6283543" y="5163024"/>
                  <a:pt x="6111293" y="5514894"/>
                  <a:pt x="5929616" y="5849430"/>
                </a:cubicBezTo>
                <a:cubicBezTo>
                  <a:pt x="5388293" y="6846699"/>
                  <a:pt x="2106424" y="11124922"/>
                  <a:pt x="0" y="11927052"/>
                </a:cubicBez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19" name="Freeform: Shape 18">
            <a:extLst>
              <a:ext uri="{FF2B5EF4-FFF2-40B4-BE49-F238E27FC236}">
                <a16:creationId xmlns:a16="http://schemas.microsoft.com/office/drawing/2014/main" id="{444D3A10-EBC4-4C40-B103-797C83983A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789544" y="3798447"/>
            <a:ext cx="1269992" cy="4849095"/>
          </a:xfrm>
          <a:custGeom>
            <a:avLst/>
            <a:gdLst>
              <a:gd name="connsiteX0" fmla="*/ 0 w 4212773"/>
              <a:gd name="connsiteY0" fmla="*/ 0 h 6498740"/>
              <a:gd name="connsiteX1" fmla="*/ 159023 w 4212773"/>
              <a:gd name="connsiteY1" fmla="*/ 12872 h 6498740"/>
              <a:gd name="connsiteX2" fmla="*/ 1697597 w 4212773"/>
              <a:gd name="connsiteY2" fmla="*/ 306418 h 6498740"/>
              <a:gd name="connsiteX3" fmla="*/ 4047822 w 4212773"/>
              <a:gd name="connsiteY3" fmla="*/ 3511272 h 6498740"/>
              <a:gd name="connsiteX4" fmla="*/ 3551503 w 4212773"/>
              <a:gd name="connsiteY4" fmla="*/ 6184235 h 6498740"/>
              <a:gd name="connsiteX5" fmla="*/ 3163159 w 4212773"/>
              <a:gd name="connsiteY5" fmla="*/ 6459073 h 6498740"/>
              <a:gd name="connsiteX6" fmla="*/ 3092077 w 4212773"/>
              <a:gd name="connsiteY6" fmla="*/ 6498740 h 6498740"/>
              <a:gd name="connsiteX7" fmla="*/ 0 w 4212773"/>
              <a:gd name="connsiteY7" fmla="*/ 6498740 h 6498740"/>
              <a:gd name="connsiteX8" fmla="*/ 0 w 4212773"/>
              <a:gd name="connsiteY8" fmla="*/ 0 h 6498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12773" h="6498740">
                <a:moveTo>
                  <a:pt x="0" y="0"/>
                </a:moveTo>
                <a:lnTo>
                  <a:pt x="159023" y="12872"/>
                </a:lnTo>
                <a:cubicBezTo>
                  <a:pt x="659101" y="63644"/>
                  <a:pt x="1176498" y="175345"/>
                  <a:pt x="1697597" y="306418"/>
                </a:cubicBezTo>
                <a:cubicBezTo>
                  <a:pt x="3312474" y="712392"/>
                  <a:pt x="3742395" y="1999786"/>
                  <a:pt x="4047822" y="3511272"/>
                </a:cubicBezTo>
                <a:cubicBezTo>
                  <a:pt x="4252232" y="4523358"/>
                  <a:pt x="4422733" y="5443193"/>
                  <a:pt x="3551503" y="6184235"/>
                </a:cubicBezTo>
                <a:cubicBezTo>
                  <a:pt x="3429343" y="6288166"/>
                  <a:pt x="3299185" y="6378784"/>
                  <a:pt x="3163159" y="6459073"/>
                </a:cubicBezTo>
                <a:lnTo>
                  <a:pt x="3092077" y="6498740"/>
                </a:lnTo>
                <a:lnTo>
                  <a:pt x="0" y="6498740"/>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500">
              <a:solidFill>
                <a:prstClr val="white"/>
              </a:solidFill>
              <a:latin typeface="Avenir Next LT Pro" panose="020B0504020202020204" pitchFamily="34" charset="0"/>
            </a:endParaRPr>
          </a:p>
        </p:txBody>
      </p:sp>
      <p:sp>
        <p:nvSpPr>
          <p:cNvPr id="21" name="Freeform: Shape 20">
            <a:extLst>
              <a:ext uri="{FF2B5EF4-FFF2-40B4-BE49-F238E27FC236}">
                <a16:creationId xmlns:a16="http://schemas.microsoft.com/office/drawing/2014/main" id="{532D9B79-0E05-4058-92C0-8FE5C684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031998" y="3555992"/>
            <a:ext cx="1269994" cy="5334005"/>
          </a:xfrm>
          <a:custGeom>
            <a:avLst/>
            <a:gdLst>
              <a:gd name="connsiteX0" fmla="*/ 0 w 4033589"/>
              <a:gd name="connsiteY0" fmla="*/ 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8" fmla="*/ 0 w 4033589"/>
              <a:gd name="connsiteY8" fmla="*/ 0 h 6858000"/>
              <a:gd name="connsiteX0" fmla="*/ 0 w 4033589"/>
              <a:gd name="connsiteY0" fmla="*/ 6858000 h 6858000"/>
              <a:gd name="connsiteX1" fmla="*/ 1878934 w 4033589"/>
              <a:gd name="connsiteY1" fmla="*/ 0 h 6858000"/>
              <a:gd name="connsiteX2" fmla="*/ 1882313 w 4033589"/>
              <a:gd name="connsiteY2" fmla="*/ 2021 h 6858000"/>
              <a:gd name="connsiteX3" fmla="*/ 3475371 w 4033589"/>
              <a:gd name="connsiteY3" fmla="*/ 1517967 h 6858000"/>
              <a:gd name="connsiteX4" fmla="*/ 3975977 w 4033589"/>
              <a:gd name="connsiteY4" fmla="*/ 4379386 h 6858000"/>
              <a:gd name="connsiteX5" fmla="*/ 3312864 w 4033589"/>
              <a:gd name="connsiteY5" fmla="*/ 6852362 h 6858000"/>
              <a:gd name="connsiteX6" fmla="*/ 3310593 w 4033589"/>
              <a:gd name="connsiteY6" fmla="*/ 6858000 h 6858000"/>
              <a:gd name="connsiteX7" fmla="*/ 0 w 4033589"/>
              <a:gd name="connsiteY7" fmla="*/ 6858000 h 685800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1787494 w 3942149"/>
              <a:gd name="connsiteY0" fmla="*/ 0 h 6949440"/>
              <a:gd name="connsiteX1" fmla="*/ 1790873 w 3942149"/>
              <a:gd name="connsiteY1" fmla="*/ 2021 h 6949440"/>
              <a:gd name="connsiteX2" fmla="*/ 3383931 w 3942149"/>
              <a:gd name="connsiteY2" fmla="*/ 1517967 h 6949440"/>
              <a:gd name="connsiteX3" fmla="*/ 3884537 w 3942149"/>
              <a:gd name="connsiteY3" fmla="*/ 4379386 h 6949440"/>
              <a:gd name="connsiteX4" fmla="*/ 3221424 w 3942149"/>
              <a:gd name="connsiteY4" fmla="*/ 6852362 h 6949440"/>
              <a:gd name="connsiteX5" fmla="*/ 3219153 w 3942149"/>
              <a:gd name="connsiteY5" fmla="*/ 6858000 h 6949440"/>
              <a:gd name="connsiteX6" fmla="*/ 0 w 3942149"/>
              <a:gd name="connsiteY6" fmla="*/ 6949440 h 6949440"/>
              <a:gd name="connsiteX0" fmla="*/ 0 w 2154655"/>
              <a:gd name="connsiteY0" fmla="*/ 0 h 6858000"/>
              <a:gd name="connsiteX1" fmla="*/ 3379 w 2154655"/>
              <a:gd name="connsiteY1" fmla="*/ 2021 h 6858000"/>
              <a:gd name="connsiteX2" fmla="*/ 1596437 w 2154655"/>
              <a:gd name="connsiteY2" fmla="*/ 1517967 h 6858000"/>
              <a:gd name="connsiteX3" fmla="*/ 2097043 w 2154655"/>
              <a:gd name="connsiteY3" fmla="*/ 4379386 h 6858000"/>
              <a:gd name="connsiteX4" fmla="*/ 1433930 w 2154655"/>
              <a:gd name="connsiteY4" fmla="*/ 6852362 h 6858000"/>
              <a:gd name="connsiteX5" fmla="*/ 1431659 w 2154655"/>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655" h="6858000">
                <a:moveTo>
                  <a:pt x="0" y="0"/>
                </a:moveTo>
                <a:lnTo>
                  <a:pt x="3379" y="2021"/>
                </a:lnTo>
                <a:cubicBezTo>
                  <a:pt x="667061" y="423753"/>
                  <a:pt x="1239365" y="963389"/>
                  <a:pt x="1596437" y="1517967"/>
                </a:cubicBezTo>
                <a:cubicBezTo>
                  <a:pt x="2133142" y="2350886"/>
                  <a:pt x="2239839" y="3395752"/>
                  <a:pt x="2097043" y="4379386"/>
                </a:cubicBezTo>
                <a:cubicBezTo>
                  <a:pt x="2032295" y="4824358"/>
                  <a:pt x="1812506" y="5869368"/>
                  <a:pt x="1433930" y="6852362"/>
                </a:cubicBezTo>
                <a:lnTo>
                  <a:pt x="1431659" y="685800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Light"/>
              <a:ea typeface="+mn-ea"/>
              <a:cs typeface="+mn-cs"/>
            </a:endParaRPr>
          </a:p>
        </p:txBody>
      </p:sp>
      <p:sp>
        <p:nvSpPr>
          <p:cNvPr id="6" name="TextBox 5">
            <a:extLst>
              <a:ext uri="{FF2B5EF4-FFF2-40B4-BE49-F238E27FC236}">
                <a16:creationId xmlns:a16="http://schemas.microsoft.com/office/drawing/2014/main" id="{B21EA1B7-C23A-F121-B7DB-55F3AB7D1980}"/>
              </a:ext>
            </a:extLst>
          </p:cNvPr>
          <p:cNvSpPr txBox="1"/>
          <p:nvPr/>
        </p:nvSpPr>
        <p:spPr>
          <a:xfrm>
            <a:off x="373810" y="3174999"/>
            <a:ext cx="2676317"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solidFill>
                  <a:schemeClr val="bg1"/>
                </a:solidFill>
                <a:latin typeface="Arial"/>
                <a:cs typeface="Arial"/>
              </a:rPr>
              <a:t>BIOSENSORS</a:t>
            </a:r>
          </a:p>
          <a:p>
            <a:pPr algn="ctr"/>
            <a:endParaRPr lang="en-US" sz="2000" b="1">
              <a:solidFill>
                <a:schemeClr val="bg1"/>
              </a:solidFill>
              <a:latin typeface="Arial"/>
              <a:cs typeface="Arial"/>
            </a:endParaRPr>
          </a:p>
          <a:p>
            <a:pPr algn="ctr"/>
            <a:r>
              <a:rPr lang="en-US" sz="2000" b="1">
                <a:solidFill>
                  <a:schemeClr val="bg1"/>
                </a:solidFill>
                <a:latin typeface="Arial"/>
                <a:cs typeface="Arial"/>
              </a:rPr>
              <a:t>PLANNING MODEL APPLICATION</a:t>
            </a:r>
          </a:p>
        </p:txBody>
      </p:sp>
      <p:sp>
        <p:nvSpPr>
          <p:cNvPr id="2" name="TextBox 1">
            <a:extLst>
              <a:ext uri="{FF2B5EF4-FFF2-40B4-BE49-F238E27FC236}">
                <a16:creationId xmlns:a16="http://schemas.microsoft.com/office/drawing/2014/main" id="{08D83001-938D-9053-AA4E-AAD2446BB7A1}"/>
              </a:ext>
            </a:extLst>
          </p:cNvPr>
          <p:cNvSpPr txBox="1"/>
          <p:nvPr/>
        </p:nvSpPr>
        <p:spPr>
          <a:xfrm>
            <a:off x="8838614" y="6096531"/>
            <a:ext cx="315583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chemeClr val="bg1"/>
                </a:solidFill>
                <a:latin typeface="Arial"/>
                <a:cs typeface="Arial"/>
              </a:rPr>
              <a:t>(Mishra, 2024)</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87A0FBA-CC04-4256-A8EB-BB3C543E9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Fig. 5">
            <a:extLst>
              <a:ext uri="{FF2B5EF4-FFF2-40B4-BE49-F238E27FC236}">
                <a16:creationId xmlns:a16="http://schemas.microsoft.com/office/drawing/2014/main" id="{89374BAE-6EF8-7E34-1F8C-A570631FAA13}"/>
              </a:ext>
            </a:extLst>
          </p:cNvPr>
          <p:cNvPicPr>
            <a:picLocks noChangeAspect="1"/>
          </p:cNvPicPr>
          <p:nvPr/>
        </p:nvPicPr>
        <p:blipFill>
          <a:blip r:embed="rId2"/>
          <a:srcRect l="22954" r="23959" b="1"/>
          <a:stretch/>
        </p:blipFill>
        <p:spPr>
          <a:xfrm>
            <a:off x="6613174" y="10"/>
            <a:ext cx="5578824" cy="6028246"/>
          </a:xfrm>
          <a:custGeom>
            <a:avLst/>
            <a:gdLst/>
            <a:ahLst/>
            <a:cxnLst/>
            <a:rect l="l" t="t" r="r" b="b"/>
            <a:pathLst>
              <a:path w="5578824" h="6028256">
                <a:moveTo>
                  <a:pt x="1681218" y="0"/>
                </a:moveTo>
                <a:lnTo>
                  <a:pt x="5578824" y="0"/>
                </a:lnTo>
                <a:lnTo>
                  <a:pt x="5578824" y="5760161"/>
                </a:lnTo>
                <a:lnTo>
                  <a:pt x="5441231" y="5804042"/>
                </a:lnTo>
                <a:cubicBezTo>
                  <a:pt x="5079089" y="5907589"/>
                  <a:pt x="4674877" y="5944442"/>
                  <a:pt x="4253224" y="5980388"/>
                </a:cubicBezTo>
                <a:cubicBezTo>
                  <a:pt x="2813852" y="6102970"/>
                  <a:pt x="1551586" y="6071494"/>
                  <a:pt x="837278" y="4877588"/>
                </a:cubicBezTo>
                <a:cubicBezTo>
                  <a:pt x="529862" y="4363935"/>
                  <a:pt x="255162" y="3847185"/>
                  <a:pt x="109626" y="3329255"/>
                </a:cubicBezTo>
                <a:cubicBezTo>
                  <a:pt x="-35907" y="2811325"/>
                  <a:pt x="-52277" y="2292214"/>
                  <a:pt x="156962" y="1773839"/>
                </a:cubicBezTo>
                <a:cubicBezTo>
                  <a:pt x="296494" y="1428108"/>
                  <a:pt x="536161" y="1082881"/>
                  <a:pt x="904890" y="738354"/>
                </a:cubicBezTo>
                <a:cubicBezTo>
                  <a:pt x="1036690" y="615181"/>
                  <a:pt x="1169968" y="488910"/>
                  <a:pt x="1304592" y="360545"/>
                </a:cubicBezTo>
                <a:close/>
              </a:path>
            </a:pathLst>
          </a:custGeom>
        </p:spPr>
      </p:pic>
      <p:sp>
        <p:nvSpPr>
          <p:cNvPr id="15" name="Freeform: Shape 14">
            <a:extLst>
              <a:ext uri="{FF2B5EF4-FFF2-40B4-BE49-F238E27FC236}">
                <a16:creationId xmlns:a16="http://schemas.microsoft.com/office/drawing/2014/main" id="{3362A0EA-3E81-4464-94B8-70BE5870E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87883" y="0"/>
            <a:ext cx="5704117" cy="6096000"/>
          </a:xfrm>
          <a:custGeom>
            <a:avLst/>
            <a:gdLst>
              <a:gd name="connsiteX0" fmla="*/ 0 w 5704117"/>
              <a:gd name="connsiteY0" fmla="*/ 0 h 6096000"/>
              <a:gd name="connsiteX1" fmla="*/ 4562795 w 5704117"/>
              <a:gd name="connsiteY1" fmla="*/ 0 h 6096000"/>
              <a:gd name="connsiteX2" fmla="*/ 4721192 w 5704117"/>
              <a:gd name="connsiteY2" fmla="*/ 133595 h 6096000"/>
              <a:gd name="connsiteX3" fmla="*/ 5467522 w 5704117"/>
              <a:gd name="connsiteY3" fmla="*/ 1054328 h 6096000"/>
              <a:gd name="connsiteX4" fmla="*/ 5538873 w 5704117"/>
              <a:gd name="connsiteY4" fmla="*/ 2897564 h 6096000"/>
              <a:gd name="connsiteX5" fmla="*/ 4442050 w 5704117"/>
              <a:gd name="connsiteY5" fmla="*/ 4732407 h 6096000"/>
              <a:gd name="connsiteX6" fmla="*/ 93046 w 5704117"/>
              <a:gd name="connsiteY6" fmla="*/ 6082857 h 6096000"/>
              <a:gd name="connsiteX7" fmla="*/ 0 w 5704117"/>
              <a:gd name="connsiteY7" fmla="*/ 607845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 name="connsiteX7" fmla="*/ 91440 w 5704117"/>
              <a:gd name="connsiteY7" fmla="*/ 91440 h 6096000"/>
              <a:gd name="connsiteX0" fmla="*/ 4562795 w 5704117"/>
              <a:gd name="connsiteY0" fmla="*/ 0 h 6096000"/>
              <a:gd name="connsiteX1" fmla="*/ 4721192 w 5704117"/>
              <a:gd name="connsiteY1" fmla="*/ 133595 h 6096000"/>
              <a:gd name="connsiteX2" fmla="*/ 5467522 w 5704117"/>
              <a:gd name="connsiteY2" fmla="*/ 1054328 h 6096000"/>
              <a:gd name="connsiteX3" fmla="*/ 5538873 w 5704117"/>
              <a:gd name="connsiteY3" fmla="*/ 2897564 h 6096000"/>
              <a:gd name="connsiteX4" fmla="*/ 4442050 w 5704117"/>
              <a:gd name="connsiteY4" fmla="*/ 4732407 h 6096000"/>
              <a:gd name="connsiteX5" fmla="*/ 93046 w 5704117"/>
              <a:gd name="connsiteY5" fmla="*/ 6082857 h 6096000"/>
              <a:gd name="connsiteX6" fmla="*/ 0 w 5704117"/>
              <a:gd name="connsiteY6" fmla="*/ 6078450 h 609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4117" h="6096000">
                <a:moveTo>
                  <a:pt x="4562795" y="0"/>
                </a:moveTo>
                <a:lnTo>
                  <a:pt x="4721192" y="133595"/>
                </a:lnTo>
                <a:cubicBezTo>
                  <a:pt x="5067135" y="440105"/>
                  <a:pt x="5309779" y="747048"/>
                  <a:pt x="5467522" y="1054328"/>
                </a:cubicBezTo>
                <a:cubicBezTo>
                  <a:pt x="5782917" y="1668625"/>
                  <a:pt x="5758242" y="2283795"/>
                  <a:pt x="5538873" y="2897564"/>
                </a:cubicBezTo>
                <a:cubicBezTo>
                  <a:pt x="5319500" y="3511334"/>
                  <a:pt x="4905433" y="4123706"/>
                  <a:pt x="4442050" y="4732407"/>
                </a:cubicBezTo>
                <a:cubicBezTo>
                  <a:pt x="3499930" y="5970384"/>
                  <a:pt x="1925433" y="6153690"/>
                  <a:pt x="93046" y="6082857"/>
                </a:cubicBezTo>
                <a:lnTo>
                  <a:pt x="0" y="6078450"/>
                </a:lnTo>
              </a:path>
            </a:pathLst>
          </a:custGeom>
          <a:no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Avenir Next LT Pro Light"/>
            </a:endParaRPr>
          </a:p>
        </p:txBody>
      </p:sp>
      <p:sp>
        <p:nvSpPr>
          <p:cNvPr id="3" name="Content Placeholder 2">
            <a:extLst>
              <a:ext uri="{FF2B5EF4-FFF2-40B4-BE49-F238E27FC236}">
                <a16:creationId xmlns:a16="http://schemas.microsoft.com/office/drawing/2014/main" id="{DAC326C6-C439-F972-56B9-379A91B393BE}"/>
              </a:ext>
            </a:extLst>
          </p:cNvPr>
          <p:cNvSpPr>
            <a:spLocks noGrp="1"/>
          </p:cNvSpPr>
          <p:nvPr>
            <p:ph idx="1"/>
          </p:nvPr>
        </p:nvSpPr>
        <p:spPr>
          <a:xfrm>
            <a:off x="381000" y="855986"/>
            <a:ext cx="5898178" cy="5764522"/>
          </a:xfrm>
        </p:spPr>
        <p:txBody>
          <a:bodyPr vert="horz" lIns="91440" tIns="45720" rIns="91440" bIns="45720" rtlCol="0" anchor="t">
            <a:normAutofit fontScale="92500" lnSpcReduction="10000"/>
          </a:bodyPr>
          <a:lstStyle/>
          <a:p>
            <a:pPr marL="0" indent="0" algn="just">
              <a:buNone/>
            </a:pPr>
            <a:endParaRPr lang="en-US" sz="1800" b="1">
              <a:solidFill>
                <a:schemeClr val="bg1"/>
              </a:solidFill>
              <a:latin typeface="Arial"/>
              <a:cs typeface="Arial"/>
            </a:endParaRPr>
          </a:p>
          <a:p>
            <a:pPr marL="0" indent="0" algn="just">
              <a:buNone/>
            </a:pPr>
            <a:r>
              <a:rPr lang="en-US" sz="1800" b="1" dirty="0">
                <a:solidFill>
                  <a:schemeClr val="bg1"/>
                </a:solidFill>
                <a:latin typeface="Arial"/>
                <a:cs typeface="Arial"/>
              </a:rPr>
              <a:t>PRECEDE- PROCEED PLANNING MODEL </a:t>
            </a:r>
            <a:endParaRPr lang="en-US" dirty="0">
              <a:solidFill>
                <a:schemeClr val="bg1"/>
              </a:solidFill>
            </a:endParaRPr>
          </a:p>
          <a:p>
            <a:pPr marL="0" indent="0" algn="just">
              <a:buNone/>
            </a:pPr>
            <a:r>
              <a:rPr lang="en-US" sz="1800" dirty="0">
                <a:solidFill>
                  <a:schemeClr val="bg1"/>
                </a:solidFill>
                <a:latin typeface="Arial"/>
                <a:cs typeface="Arial"/>
              </a:rPr>
              <a:t>The Precede Proceed Planning Model it is the application will be used to evaluate the target population for elderly people at home (Binkley, 2013).  The Precede Model involves 8 different components that consist evaluate the implementation of the strategy of the elderly population (Binkley, 2013).</a:t>
            </a:r>
          </a:p>
          <a:p>
            <a:pPr marL="0" indent="0" algn="just">
              <a:buNone/>
            </a:pPr>
            <a:endParaRPr lang="en-US" sz="1800" dirty="0">
              <a:solidFill>
                <a:schemeClr val="bg1"/>
              </a:solidFill>
              <a:latin typeface="Arial"/>
              <a:cs typeface="Arial"/>
            </a:endParaRPr>
          </a:p>
          <a:p>
            <a:pPr marL="0" indent="0" algn="just">
              <a:buNone/>
            </a:pPr>
            <a:r>
              <a:rPr lang="en-US" sz="1800" b="1" dirty="0">
                <a:solidFill>
                  <a:schemeClr val="bg1"/>
                </a:solidFill>
                <a:latin typeface="Arial"/>
                <a:cs typeface="Arial"/>
              </a:rPr>
              <a:t>PRECEDE  PLANNING MODEL COMPONENT</a:t>
            </a:r>
            <a:endParaRPr lang="en-US" sz="1800" dirty="0">
              <a:solidFill>
                <a:schemeClr val="bg1"/>
              </a:solidFill>
              <a:latin typeface="Arial"/>
              <a:cs typeface="Arial"/>
            </a:endParaRPr>
          </a:p>
          <a:p>
            <a:pPr marL="0" indent="0" algn="just">
              <a:buNone/>
            </a:pPr>
            <a:r>
              <a:rPr lang="en-US" sz="1800" dirty="0">
                <a:solidFill>
                  <a:schemeClr val="bg1"/>
                </a:solidFill>
                <a:latin typeface="Arial"/>
                <a:cs typeface="Arial"/>
              </a:rPr>
              <a:t>Phase 1. Social Assessment</a:t>
            </a:r>
          </a:p>
          <a:p>
            <a:pPr marL="0" indent="0" algn="just">
              <a:buNone/>
            </a:pPr>
            <a:r>
              <a:rPr lang="en-US" sz="1800" dirty="0">
                <a:solidFill>
                  <a:schemeClr val="bg1"/>
                </a:solidFill>
                <a:latin typeface="Arial"/>
                <a:cs typeface="Arial"/>
              </a:rPr>
              <a:t>Phase 2. Epidemiological Assessment</a:t>
            </a:r>
          </a:p>
          <a:p>
            <a:pPr marL="0" indent="0" algn="just">
              <a:buNone/>
            </a:pPr>
            <a:r>
              <a:rPr lang="en-US" sz="1800" dirty="0">
                <a:solidFill>
                  <a:schemeClr val="bg1"/>
                </a:solidFill>
                <a:latin typeface="Arial"/>
                <a:cs typeface="Arial"/>
              </a:rPr>
              <a:t>Phase 3. Educational and Ecological Assessment</a:t>
            </a:r>
            <a:endParaRPr lang="en-US" dirty="0">
              <a:solidFill>
                <a:schemeClr val="bg1"/>
              </a:solidFill>
              <a:latin typeface="Avenir Next LT Pro"/>
              <a:cs typeface="Arial"/>
            </a:endParaRPr>
          </a:p>
          <a:p>
            <a:pPr marL="0" indent="0" algn="just">
              <a:buNone/>
            </a:pPr>
            <a:r>
              <a:rPr lang="en-US" sz="1800" dirty="0">
                <a:solidFill>
                  <a:schemeClr val="bg1"/>
                </a:solidFill>
                <a:latin typeface="Arial"/>
                <a:cs typeface="Arial"/>
              </a:rPr>
              <a:t>Phase 4. Administrative, Policy Assessment and Intervention </a:t>
            </a:r>
            <a:endParaRPr lang="en-US">
              <a:solidFill>
                <a:schemeClr val="bg1"/>
              </a:solidFill>
            </a:endParaRPr>
          </a:p>
          <a:p>
            <a:pPr marL="0" indent="0" algn="just">
              <a:buNone/>
            </a:pPr>
            <a:endParaRPr lang="en-US" sz="1800">
              <a:solidFill>
                <a:srgbClr val="000000"/>
              </a:solidFill>
              <a:latin typeface="Arial"/>
              <a:cs typeface="Arial"/>
            </a:endParaRPr>
          </a:p>
        </p:txBody>
      </p:sp>
      <p:sp>
        <p:nvSpPr>
          <p:cNvPr id="2" name="Title 1">
            <a:extLst>
              <a:ext uri="{FF2B5EF4-FFF2-40B4-BE49-F238E27FC236}">
                <a16:creationId xmlns:a16="http://schemas.microsoft.com/office/drawing/2014/main" id="{8E57E8A5-2ECB-ED97-B430-4A394D95E100}"/>
              </a:ext>
            </a:extLst>
          </p:cNvPr>
          <p:cNvSpPr>
            <a:spLocks noGrp="1"/>
          </p:cNvSpPr>
          <p:nvPr>
            <p:ph type="title"/>
          </p:nvPr>
        </p:nvSpPr>
        <p:spPr>
          <a:xfrm>
            <a:off x="201284" y="244415"/>
            <a:ext cx="6412301" cy="618227"/>
          </a:xfrm>
        </p:spPr>
        <p:txBody>
          <a:bodyPr>
            <a:normAutofit fontScale="90000"/>
          </a:bodyPr>
          <a:lstStyle/>
          <a:p>
            <a:pPr algn="ctr"/>
            <a:r>
              <a:rPr lang="en-US" sz="3200" b="1">
                <a:solidFill>
                  <a:schemeClr val="bg1"/>
                </a:solidFill>
                <a:latin typeface="Arial"/>
                <a:cs typeface="Arial"/>
              </a:rPr>
              <a:t>Application: Planning Model in Elderly people at Home</a:t>
            </a:r>
            <a:endParaRPr lang="en-US" sz="3200">
              <a:solidFill>
                <a:schemeClr val="bg1"/>
              </a:solidFill>
            </a:endParaRPr>
          </a:p>
        </p:txBody>
      </p:sp>
    </p:spTree>
    <p:extLst>
      <p:ext uri="{BB962C8B-B14F-4D97-AF65-F5344CB8AC3E}">
        <p14:creationId xmlns:p14="http://schemas.microsoft.com/office/powerpoint/2010/main" val="3129532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4C91C3-DE8B-332D-7510-44F0DE15B6F5}"/>
              </a:ext>
            </a:extLst>
          </p:cNvPr>
          <p:cNvSpPr>
            <a:spLocks noGrp="1"/>
          </p:cNvSpPr>
          <p:nvPr>
            <p:ph idx="1"/>
          </p:nvPr>
        </p:nvSpPr>
        <p:spPr>
          <a:xfrm>
            <a:off x="649111" y="338667"/>
            <a:ext cx="10668000" cy="3818083"/>
          </a:xfrm>
        </p:spPr>
        <p:txBody>
          <a:bodyPr vert="horz" lIns="91440" tIns="45720" rIns="91440" bIns="45720" rtlCol="0" anchor="t">
            <a:normAutofit/>
          </a:bodyPr>
          <a:lstStyle/>
          <a:p>
            <a:pPr marL="0" indent="0">
              <a:buNone/>
            </a:pPr>
            <a:endParaRPr lang="en-US" sz="1800" b="1">
              <a:solidFill>
                <a:schemeClr val="bg1"/>
              </a:solidFill>
              <a:latin typeface="Arial"/>
              <a:ea typeface="Calibri"/>
              <a:cs typeface="Arial"/>
            </a:endParaRPr>
          </a:p>
          <a:p>
            <a:pPr marL="0" indent="0">
              <a:buNone/>
            </a:pPr>
            <a:endParaRPr lang="en-US" sz="1800" b="1">
              <a:solidFill>
                <a:schemeClr val="bg1"/>
              </a:solidFill>
              <a:latin typeface="Arial"/>
              <a:ea typeface="Calibri"/>
              <a:cs typeface="Arial"/>
            </a:endParaRPr>
          </a:p>
        </p:txBody>
      </p:sp>
      <p:sp>
        <p:nvSpPr>
          <p:cNvPr id="2" name="TextBox 1">
            <a:extLst>
              <a:ext uri="{FF2B5EF4-FFF2-40B4-BE49-F238E27FC236}">
                <a16:creationId xmlns:a16="http://schemas.microsoft.com/office/drawing/2014/main" id="{C194331C-4FEB-0304-603C-3D5C8B829B37}"/>
              </a:ext>
            </a:extLst>
          </p:cNvPr>
          <p:cNvSpPr txBox="1"/>
          <p:nvPr/>
        </p:nvSpPr>
        <p:spPr>
          <a:xfrm>
            <a:off x="502941" y="126999"/>
            <a:ext cx="11688791" cy="63914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25000"/>
              </a:lnSpc>
              <a:spcBef>
                <a:spcPts val="1000"/>
              </a:spcBef>
            </a:pPr>
            <a:r>
              <a:rPr lang="en-US" sz="2000" b="1">
                <a:solidFill>
                  <a:schemeClr val="bg1"/>
                </a:solidFill>
                <a:highlight>
                  <a:srgbClr val="C0C0C0"/>
                </a:highlight>
                <a:latin typeface="Arial"/>
                <a:cs typeface="Arial"/>
              </a:rPr>
              <a:t>PRECEDE PLANNING  MODEL  COMPONENT</a:t>
            </a:r>
            <a:endParaRPr lang="en-US" sz="2000">
              <a:solidFill>
                <a:schemeClr val="bg1"/>
              </a:solidFill>
              <a:highlight>
                <a:srgbClr val="C0C0C0"/>
              </a:highlight>
              <a:latin typeface="Arial"/>
              <a:cs typeface="Arial"/>
            </a:endParaRPr>
          </a:p>
          <a:p>
            <a:pPr algn="just">
              <a:lnSpc>
                <a:spcPct val="125000"/>
              </a:lnSpc>
              <a:spcBef>
                <a:spcPts val="1000"/>
              </a:spcBef>
            </a:pPr>
            <a:endParaRPr lang="en-US" b="1">
              <a:solidFill>
                <a:schemeClr val="bg1"/>
              </a:solidFill>
              <a:latin typeface="Arial"/>
              <a:cs typeface="Arial"/>
            </a:endParaRPr>
          </a:p>
          <a:p>
            <a:pPr algn="just">
              <a:lnSpc>
                <a:spcPct val="125000"/>
              </a:lnSpc>
              <a:spcBef>
                <a:spcPts val="1000"/>
              </a:spcBef>
            </a:pPr>
            <a:endParaRPr lang="en-US" b="1">
              <a:solidFill>
                <a:schemeClr val="bg1"/>
              </a:solidFill>
              <a:latin typeface="Arial"/>
              <a:cs typeface="Arial"/>
            </a:endParaRPr>
          </a:p>
          <a:p>
            <a:pPr algn="just">
              <a:lnSpc>
                <a:spcPct val="125000"/>
              </a:lnSpc>
              <a:spcBef>
                <a:spcPts val="1000"/>
              </a:spcBef>
            </a:pPr>
            <a:endParaRPr lang="en-US" b="1">
              <a:solidFill>
                <a:schemeClr val="bg1"/>
              </a:solidFill>
              <a:latin typeface="Arial"/>
              <a:cs typeface="Arial"/>
            </a:endParaRPr>
          </a:p>
          <a:p>
            <a:pPr marL="342900" indent="-342900" algn="just">
              <a:lnSpc>
                <a:spcPct val="125000"/>
              </a:lnSpc>
              <a:spcBef>
                <a:spcPts val="1000"/>
              </a:spcBef>
              <a:buAutoNum type="arabicPeriod"/>
            </a:pPr>
            <a:r>
              <a:rPr lang="en-US" sz="1600" b="1">
                <a:solidFill>
                  <a:schemeClr val="bg1"/>
                </a:solidFill>
                <a:latin typeface="Arial"/>
                <a:cs typeface="Arial"/>
              </a:rPr>
              <a:t>Social Assessment</a:t>
            </a:r>
            <a:endParaRPr lang="en-US" sz="1600">
              <a:solidFill>
                <a:schemeClr val="bg1"/>
              </a:solidFill>
              <a:latin typeface="Arial"/>
              <a:cs typeface="Arial"/>
            </a:endParaRPr>
          </a:p>
          <a:p>
            <a:pPr algn="just">
              <a:lnSpc>
                <a:spcPct val="125000"/>
              </a:lnSpc>
              <a:spcBef>
                <a:spcPts val="1000"/>
              </a:spcBef>
            </a:pPr>
            <a:r>
              <a:rPr lang="en-US" sz="1600">
                <a:solidFill>
                  <a:schemeClr val="bg1"/>
                </a:solidFill>
                <a:latin typeface="Arial"/>
                <a:cs typeface="Arial"/>
              </a:rPr>
              <a:t>Elderly people are more likely to suffer from loneliness and social isolation, chronic conditions and multimorbidity (Golinowska,2016).  Furthermore, the elderly population is considered vulnerability that has been increased prevalence and has demonstrated that certain factors that includes lack of knowledge and understanding risks of factors (Cantone,2023). However, health promotion presents certain strategies for the elderly in 3 basic aims:</a:t>
            </a:r>
          </a:p>
          <a:p>
            <a:pPr marL="285750" indent="-285750" algn="just">
              <a:lnSpc>
                <a:spcPct val="125000"/>
              </a:lnSpc>
              <a:spcBef>
                <a:spcPts val="1000"/>
              </a:spcBef>
              <a:buAutoNum type="arabicPeriod"/>
            </a:pPr>
            <a:r>
              <a:rPr lang="en-US" sz="1600">
                <a:solidFill>
                  <a:schemeClr val="bg1"/>
                </a:solidFill>
                <a:latin typeface="Arial"/>
                <a:cs typeface="Arial"/>
              </a:rPr>
              <a:t>Maintaining and increasing functional capacity</a:t>
            </a:r>
          </a:p>
          <a:p>
            <a:pPr marL="342900" indent="-342900" algn="just">
              <a:lnSpc>
                <a:spcPct val="125000"/>
              </a:lnSpc>
              <a:spcBef>
                <a:spcPts val="1000"/>
              </a:spcBef>
              <a:buAutoNum type="arabicPeriod"/>
            </a:pPr>
            <a:r>
              <a:rPr lang="en-US" sz="1600">
                <a:solidFill>
                  <a:schemeClr val="bg1"/>
                </a:solidFill>
                <a:latin typeface="Arial"/>
                <a:cs typeface="Arial"/>
              </a:rPr>
              <a:t>Improving self-care</a:t>
            </a:r>
          </a:p>
          <a:p>
            <a:pPr marL="342900" indent="-342900" algn="just">
              <a:lnSpc>
                <a:spcPct val="125000"/>
              </a:lnSpc>
              <a:spcBef>
                <a:spcPts val="1000"/>
              </a:spcBef>
              <a:buAutoNum type="arabicPeriod"/>
            </a:pPr>
            <a:r>
              <a:rPr lang="en-US" sz="1600">
                <a:solidFill>
                  <a:schemeClr val="bg1"/>
                </a:solidFill>
                <a:latin typeface="Arial"/>
                <a:cs typeface="Arial"/>
              </a:rPr>
              <a:t>Stimulating social network (Golinowska, 2016)</a:t>
            </a:r>
          </a:p>
          <a:p>
            <a:pPr algn="just">
              <a:lnSpc>
                <a:spcPct val="125000"/>
              </a:lnSpc>
              <a:spcBef>
                <a:spcPts val="1000"/>
              </a:spcBef>
            </a:pPr>
            <a:r>
              <a:rPr lang="en-US" sz="1600" b="1">
                <a:solidFill>
                  <a:schemeClr val="bg1"/>
                </a:solidFill>
                <a:latin typeface="Arial"/>
                <a:cs typeface="Arial"/>
              </a:rPr>
              <a:t>2. Epidemiological Assessment</a:t>
            </a:r>
          </a:p>
          <a:p>
            <a:pPr algn="just">
              <a:lnSpc>
                <a:spcPct val="125000"/>
              </a:lnSpc>
              <a:spcBef>
                <a:spcPts val="1000"/>
              </a:spcBef>
            </a:pPr>
            <a:r>
              <a:rPr lang="en-US" sz="1600">
                <a:solidFill>
                  <a:schemeClr val="bg1"/>
                </a:solidFill>
                <a:latin typeface="Arial"/>
                <a:cs typeface="Arial"/>
              </a:rPr>
              <a:t>The epidemiological assessment is based on elderly population and the biosensors, it is a potential digital technology that may be evaluate and detect emergency problems or accidents such as stroke, fall and cardiovascular diseases (Kul, 2024).</a:t>
            </a:r>
          </a:p>
          <a:p>
            <a:pPr algn="just"/>
            <a:endParaRPr lang="en-US" sz="1600"/>
          </a:p>
        </p:txBody>
      </p:sp>
      <p:pic>
        <p:nvPicPr>
          <p:cNvPr id="4" name="Picture 3" descr="NHS pledges elderly rapid response community teams - BBC News">
            <a:extLst>
              <a:ext uri="{FF2B5EF4-FFF2-40B4-BE49-F238E27FC236}">
                <a16:creationId xmlns:a16="http://schemas.microsoft.com/office/drawing/2014/main" id="{FF29BF56-69A6-4240-AF55-6227953BFFAE}"/>
              </a:ext>
            </a:extLst>
          </p:cNvPr>
          <p:cNvPicPr>
            <a:picLocks noChangeAspect="1"/>
          </p:cNvPicPr>
          <p:nvPr/>
        </p:nvPicPr>
        <p:blipFill>
          <a:blip r:embed="rId2"/>
          <a:stretch>
            <a:fillRect/>
          </a:stretch>
        </p:blipFill>
        <p:spPr>
          <a:xfrm>
            <a:off x="8010786" y="-2954"/>
            <a:ext cx="4183942" cy="1593809"/>
          </a:xfrm>
          <a:prstGeom prst="rect">
            <a:avLst/>
          </a:prstGeom>
        </p:spPr>
      </p:pic>
      <p:sp>
        <p:nvSpPr>
          <p:cNvPr id="5" name="TextBox 4">
            <a:extLst>
              <a:ext uri="{FF2B5EF4-FFF2-40B4-BE49-F238E27FC236}">
                <a16:creationId xmlns:a16="http://schemas.microsoft.com/office/drawing/2014/main" id="{4AE26F02-C440-905D-AC2D-0FD96C1C8BD3}"/>
              </a:ext>
            </a:extLst>
          </p:cNvPr>
          <p:cNvSpPr txBox="1"/>
          <p:nvPr/>
        </p:nvSpPr>
        <p:spPr>
          <a:xfrm>
            <a:off x="9096872" y="1719957"/>
            <a:ext cx="222396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a:solidFill>
                <a:schemeClr val="bg1"/>
              </a:solidFill>
              <a:latin typeface="Arial"/>
              <a:cs typeface="Arial"/>
            </a:endParaRPr>
          </a:p>
          <a:p>
            <a:pPr algn="ctr"/>
            <a:r>
              <a:rPr lang="en-US">
                <a:solidFill>
                  <a:schemeClr val="bg1"/>
                </a:solidFill>
                <a:latin typeface="Arial"/>
                <a:cs typeface="Arial"/>
              </a:rPr>
              <a:t>(BBC, 2020)</a:t>
            </a:r>
            <a:endParaRPr lang="en-US">
              <a:solidFill>
                <a:schemeClr val="bg1"/>
              </a:solidFill>
            </a:endParaRPr>
          </a:p>
        </p:txBody>
      </p:sp>
    </p:spTree>
    <p:extLst>
      <p:ext uri="{BB962C8B-B14F-4D97-AF65-F5344CB8AC3E}">
        <p14:creationId xmlns:p14="http://schemas.microsoft.com/office/powerpoint/2010/main" val="1402010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86B14B-B42B-9699-1311-BF7FEF2EFA2F}"/>
              </a:ext>
            </a:extLst>
          </p:cNvPr>
          <p:cNvSpPr>
            <a:spLocks noGrp="1"/>
          </p:cNvSpPr>
          <p:nvPr>
            <p:ph idx="1"/>
          </p:nvPr>
        </p:nvSpPr>
        <p:spPr>
          <a:xfrm>
            <a:off x="592667" y="352778"/>
            <a:ext cx="7239000" cy="6160527"/>
          </a:xfrm>
        </p:spPr>
        <p:txBody>
          <a:bodyPr vert="horz" lIns="91440" tIns="45720" rIns="91440" bIns="45720" rtlCol="0" anchor="t">
            <a:normAutofit/>
          </a:bodyPr>
          <a:lstStyle/>
          <a:p>
            <a:pPr marL="0" indent="0">
              <a:buNone/>
            </a:pPr>
            <a:r>
              <a:rPr lang="en-US" sz="1800" b="1" dirty="0">
                <a:solidFill>
                  <a:schemeClr val="bg1"/>
                </a:solidFill>
                <a:latin typeface="Arial"/>
                <a:cs typeface="Arial"/>
              </a:rPr>
              <a:t>3. </a:t>
            </a:r>
            <a:r>
              <a:rPr lang="en-US" sz="1600" b="1" dirty="0">
                <a:solidFill>
                  <a:schemeClr val="bg1"/>
                </a:solidFill>
                <a:latin typeface="Arial"/>
                <a:cs typeface="Arial"/>
              </a:rPr>
              <a:t> Educational and Ecological Assessment </a:t>
            </a:r>
          </a:p>
          <a:p>
            <a:pPr marL="0" indent="0" algn="just">
              <a:buNone/>
            </a:pPr>
            <a:r>
              <a:rPr lang="en-US" sz="1600" dirty="0">
                <a:solidFill>
                  <a:schemeClr val="bg1"/>
                </a:solidFill>
                <a:latin typeface="Arial"/>
                <a:cs typeface="Arial"/>
              </a:rPr>
              <a:t>However, Biosensors may be improving self-management of chronic diseases of elderly people and it is extremely important to educate healthcare professionals how to use this digital technology as a biosensors (Kul, 2024). Additionally, biosensors has capacity to communicate through the body and demonstrate reactions during environment to detect diseases and improve health on time ( Kul,2024). </a:t>
            </a:r>
          </a:p>
          <a:p>
            <a:pPr marL="0" indent="0" algn="just">
              <a:buNone/>
            </a:pPr>
            <a:endParaRPr lang="en-US" sz="1600">
              <a:solidFill>
                <a:schemeClr val="bg1"/>
              </a:solidFill>
              <a:latin typeface="Arial"/>
              <a:cs typeface="Arial"/>
            </a:endParaRPr>
          </a:p>
          <a:p>
            <a:pPr marL="0" indent="0" algn="just">
              <a:buNone/>
            </a:pPr>
            <a:r>
              <a:rPr lang="en-US" sz="1600" b="1" dirty="0">
                <a:solidFill>
                  <a:schemeClr val="bg1"/>
                </a:solidFill>
                <a:latin typeface="Arial"/>
                <a:cs typeface="Arial"/>
              </a:rPr>
              <a:t>4.  Administrative, Policy Assessment and Intervention</a:t>
            </a:r>
            <a:endParaRPr lang="en-US" sz="1600" b="1" dirty="0">
              <a:solidFill>
                <a:schemeClr val="bg1"/>
              </a:solidFill>
            </a:endParaRPr>
          </a:p>
          <a:p>
            <a:pPr marL="0" indent="0" algn="just">
              <a:buNone/>
            </a:pPr>
            <a:r>
              <a:rPr lang="en-US" sz="1600" dirty="0">
                <a:solidFill>
                  <a:schemeClr val="bg1"/>
                </a:solidFill>
                <a:latin typeface="Arial"/>
                <a:cs typeface="Arial"/>
              </a:rPr>
              <a:t>Biosensors, applied in elderly population can be solved problems that to prevent interventions such as :</a:t>
            </a:r>
          </a:p>
          <a:p>
            <a:pPr marL="285750" indent="-285750" algn="just"/>
            <a:r>
              <a:rPr lang="en-US" sz="1600" dirty="0">
                <a:solidFill>
                  <a:schemeClr val="bg1"/>
                </a:solidFill>
                <a:latin typeface="Arial"/>
                <a:cs typeface="Arial"/>
              </a:rPr>
              <a:t>Treatments costs</a:t>
            </a:r>
          </a:p>
          <a:p>
            <a:pPr marL="285750" indent="-285750" algn="just"/>
            <a:r>
              <a:rPr lang="en-US" sz="1600" dirty="0">
                <a:solidFill>
                  <a:schemeClr val="bg1"/>
                </a:solidFill>
                <a:latin typeface="Arial"/>
                <a:cs typeface="Arial"/>
              </a:rPr>
              <a:t>Healthcare costs that reducing risks factors (Haleem, 2021)</a:t>
            </a:r>
          </a:p>
          <a:p>
            <a:pPr marL="0" indent="0" algn="just">
              <a:buNone/>
            </a:pPr>
            <a:endParaRPr lang="en-US" sz="1600">
              <a:solidFill>
                <a:schemeClr val="bg1"/>
              </a:solidFill>
              <a:latin typeface="Arial"/>
              <a:cs typeface="Arial"/>
            </a:endParaRPr>
          </a:p>
          <a:p>
            <a:pPr marL="0" indent="0" algn="just">
              <a:buNone/>
            </a:pPr>
            <a:endParaRPr lang="en-US" sz="1600" b="1">
              <a:solidFill>
                <a:schemeClr val="bg1"/>
              </a:solidFill>
              <a:latin typeface="Arial"/>
              <a:cs typeface="Arial"/>
            </a:endParaRPr>
          </a:p>
          <a:p>
            <a:pPr marL="0" indent="0" algn="just">
              <a:buNone/>
            </a:pPr>
            <a:endParaRPr lang="en-US" sz="1600">
              <a:solidFill>
                <a:schemeClr val="bg1"/>
              </a:solidFill>
              <a:latin typeface="Arial"/>
              <a:cs typeface="Arial"/>
            </a:endParaRPr>
          </a:p>
        </p:txBody>
      </p:sp>
      <p:pic>
        <p:nvPicPr>
          <p:cNvPr id="2" name="Picture 1" descr="National Institute of Environmental Health Sciences: Core Centers Study How  Environment Affects Older Adult Health">
            <a:extLst>
              <a:ext uri="{FF2B5EF4-FFF2-40B4-BE49-F238E27FC236}">
                <a16:creationId xmlns:a16="http://schemas.microsoft.com/office/drawing/2014/main" id="{BBD794B4-4891-8617-BA0D-09AD0517A3C7}"/>
              </a:ext>
            </a:extLst>
          </p:cNvPr>
          <p:cNvPicPr>
            <a:picLocks noChangeAspect="1"/>
          </p:cNvPicPr>
          <p:nvPr/>
        </p:nvPicPr>
        <p:blipFill>
          <a:blip r:embed="rId2"/>
          <a:stretch>
            <a:fillRect/>
          </a:stretch>
        </p:blipFill>
        <p:spPr>
          <a:xfrm>
            <a:off x="7972779" y="6351"/>
            <a:ext cx="4247444" cy="2245077"/>
          </a:xfrm>
          <a:prstGeom prst="rect">
            <a:avLst/>
          </a:prstGeom>
        </p:spPr>
      </p:pic>
      <p:sp>
        <p:nvSpPr>
          <p:cNvPr id="4" name="TextBox 3">
            <a:extLst>
              <a:ext uri="{FF2B5EF4-FFF2-40B4-BE49-F238E27FC236}">
                <a16:creationId xmlns:a16="http://schemas.microsoft.com/office/drawing/2014/main" id="{05CBBDBF-DDC5-A2ED-8554-0015F7CBBCB7}"/>
              </a:ext>
            </a:extLst>
          </p:cNvPr>
          <p:cNvSpPr txBox="1"/>
          <p:nvPr/>
        </p:nvSpPr>
        <p:spPr>
          <a:xfrm>
            <a:off x="8664221" y="2427110"/>
            <a:ext cx="2864555"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solidFill>
                  <a:schemeClr val="bg1"/>
                </a:solidFill>
                <a:latin typeface="Arial"/>
                <a:cs typeface="Arial"/>
              </a:rPr>
              <a:t>(NIEHS, 2021)</a:t>
            </a:r>
            <a:endParaRPr lang="en-US" sz="1600">
              <a:solidFill>
                <a:schemeClr val="bg1"/>
              </a:solidFill>
            </a:endParaRPr>
          </a:p>
        </p:txBody>
      </p:sp>
    </p:spTree>
    <p:extLst>
      <p:ext uri="{BB962C8B-B14F-4D97-AF65-F5344CB8AC3E}">
        <p14:creationId xmlns:p14="http://schemas.microsoft.com/office/powerpoint/2010/main" val="11172264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3A0097-96D6-3E7D-2297-9604D8F7E1E3}"/>
              </a:ext>
            </a:extLst>
          </p:cNvPr>
          <p:cNvSpPr>
            <a:spLocks noGrp="1"/>
          </p:cNvSpPr>
          <p:nvPr>
            <p:ph idx="1"/>
          </p:nvPr>
        </p:nvSpPr>
        <p:spPr>
          <a:xfrm>
            <a:off x="564445" y="310444"/>
            <a:ext cx="7394222" cy="5652527"/>
          </a:xfrm>
        </p:spPr>
        <p:txBody>
          <a:bodyPr vert="horz" lIns="91440" tIns="45720" rIns="91440" bIns="45720" rtlCol="0" anchor="t">
            <a:normAutofit fontScale="92500"/>
          </a:bodyPr>
          <a:lstStyle/>
          <a:p>
            <a:pPr marL="0" indent="0" algn="just">
              <a:buNone/>
            </a:pPr>
            <a:r>
              <a:rPr lang="en-US" sz="2000" b="1" dirty="0">
                <a:solidFill>
                  <a:schemeClr val="bg1"/>
                </a:solidFill>
                <a:latin typeface="Arial"/>
                <a:cs typeface="Arial"/>
              </a:rPr>
              <a:t>PROCEED PLANNING MODEL COMPONENT</a:t>
            </a:r>
            <a:endParaRPr lang="en-US" sz="2000" dirty="0">
              <a:solidFill>
                <a:schemeClr val="bg1"/>
              </a:solidFill>
              <a:latin typeface="Arial"/>
              <a:cs typeface="Arial"/>
            </a:endParaRPr>
          </a:p>
          <a:p>
            <a:pPr marL="0" indent="0" algn="just">
              <a:buNone/>
            </a:pPr>
            <a:r>
              <a:rPr lang="en-US" sz="1700" dirty="0">
                <a:solidFill>
                  <a:schemeClr val="bg1"/>
                </a:solidFill>
                <a:latin typeface="Arial"/>
                <a:cs typeface="Arial"/>
              </a:rPr>
              <a:t>Phase 5. Implementation</a:t>
            </a:r>
          </a:p>
          <a:p>
            <a:pPr marL="0" indent="0" algn="just">
              <a:buNone/>
            </a:pPr>
            <a:r>
              <a:rPr lang="en-US" sz="1700" dirty="0">
                <a:solidFill>
                  <a:schemeClr val="bg1"/>
                </a:solidFill>
                <a:latin typeface="Arial"/>
                <a:cs typeface="Arial"/>
              </a:rPr>
              <a:t>Phase 6. Process evaluation</a:t>
            </a:r>
          </a:p>
          <a:p>
            <a:pPr marL="0" indent="0" algn="just">
              <a:buNone/>
            </a:pPr>
            <a:r>
              <a:rPr lang="en-US" sz="1700" dirty="0">
                <a:solidFill>
                  <a:schemeClr val="bg1"/>
                </a:solidFill>
                <a:latin typeface="Arial"/>
                <a:cs typeface="Arial"/>
              </a:rPr>
              <a:t>Phase 7. Impact evaluation</a:t>
            </a:r>
          </a:p>
          <a:p>
            <a:pPr marL="0" indent="0" algn="just">
              <a:buNone/>
            </a:pPr>
            <a:r>
              <a:rPr lang="en-US" sz="1700" dirty="0">
                <a:solidFill>
                  <a:schemeClr val="bg1"/>
                </a:solidFill>
                <a:latin typeface="Arial"/>
                <a:cs typeface="Arial"/>
              </a:rPr>
              <a:t>Phase 8. Outcome evaluation </a:t>
            </a:r>
          </a:p>
          <a:p>
            <a:pPr marL="0" indent="0" algn="just">
              <a:buNone/>
            </a:pPr>
            <a:r>
              <a:rPr lang="en-US" sz="2000" b="1" dirty="0">
                <a:solidFill>
                  <a:schemeClr val="bg1"/>
                </a:solidFill>
                <a:highlight>
                  <a:srgbClr val="C0C0C0"/>
                </a:highlight>
                <a:latin typeface="Arial"/>
                <a:cs typeface="Arial"/>
              </a:rPr>
              <a:t>PROCEED PLANNING MODEL COMPONENT</a:t>
            </a:r>
            <a:endParaRPr lang="en-US" dirty="0">
              <a:solidFill>
                <a:schemeClr val="bg1"/>
              </a:solidFill>
            </a:endParaRPr>
          </a:p>
          <a:p>
            <a:pPr marL="0" indent="0" algn="just">
              <a:buNone/>
            </a:pPr>
            <a:r>
              <a:rPr lang="en-US" sz="1700" b="1" dirty="0">
                <a:solidFill>
                  <a:schemeClr val="bg1"/>
                </a:solidFill>
                <a:latin typeface="Arial"/>
                <a:cs typeface="Arial"/>
              </a:rPr>
              <a:t>Phase 5.  Implementation </a:t>
            </a:r>
          </a:p>
          <a:p>
            <a:pPr marL="0" indent="0" algn="just">
              <a:buNone/>
            </a:pPr>
            <a:r>
              <a:rPr lang="en-US" sz="1700" dirty="0">
                <a:solidFill>
                  <a:schemeClr val="bg1"/>
                </a:solidFill>
                <a:latin typeface="Arial"/>
                <a:cs typeface="Arial"/>
              </a:rPr>
              <a:t>Nowadays, elderly population has increased significantly at healthcare services (Kul,2024). Biosensor it is useful and economical that can have capacity to collect the urine of elderly population who have urinary incontinence (Kul, 2024). </a:t>
            </a:r>
          </a:p>
          <a:p>
            <a:pPr marL="0" indent="0" algn="just">
              <a:buNone/>
            </a:pPr>
            <a:r>
              <a:rPr lang="en-US" sz="1700" b="1" dirty="0">
                <a:solidFill>
                  <a:schemeClr val="bg1"/>
                </a:solidFill>
                <a:latin typeface="Arial"/>
                <a:cs typeface="Arial"/>
              </a:rPr>
              <a:t>Phase 6. Process evaluation</a:t>
            </a:r>
            <a:endParaRPr lang="en-US" sz="1700" dirty="0">
              <a:solidFill>
                <a:schemeClr val="bg1"/>
              </a:solidFill>
              <a:latin typeface="Arial"/>
              <a:cs typeface="Arial"/>
            </a:endParaRPr>
          </a:p>
          <a:p>
            <a:pPr marL="0" indent="0" algn="just">
              <a:buNone/>
            </a:pPr>
            <a:r>
              <a:rPr lang="en-US" sz="1700" dirty="0">
                <a:solidFill>
                  <a:schemeClr val="bg1"/>
                </a:solidFill>
                <a:latin typeface="Arial"/>
                <a:cs typeface="Arial"/>
              </a:rPr>
              <a:t>In tecnology biosensors may be incorpored in many differnts ways such in shoes, clothing, attached to the wrist, ankle or carrying on in a pocket (Vavasour,2022)</a:t>
            </a:r>
          </a:p>
          <a:p>
            <a:pPr marL="0" indent="0" algn="just">
              <a:buNone/>
            </a:pPr>
            <a:endParaRPr lang="en-US" sz="1700">
              <a:solidFill>
                <a:schemeClr val="bg1"/>
              </a:solidFill>
              <a:latin typeface="Arial"/>
              <a:cs typeface="Arial"/>
            </a:endParaRPr>
          </a:p>
        </p:txBody>
      </p:sp>
      <p:pic>
        <p:nvPicPr>
          <p:cNvPr id="2" name="Picture 1" descr="Doctor examining images of a human body">
            <a:extLst>
              <a:ext uri="{FF2B5EF4-FFF2-40B4-BE49-F238E27FC236}">
                <a16:creationId xmlns:a16="http://schemas.microsoft.com/office/drawing/2014/main" id="{C2526D0A-5C4D-666F-F115-B1C1D6105FDD}"/>
              </a:ext>
            </a:extLst>
          </p:cNvPr>
          <p:cNvPicPr>
            <a:picLocks noChangeAspect="1"/>
          </p:cNvPicPr>
          <p:nvPr/>
        </p:nvPicPr>
        <p:blipFill>
          <a:blip r:embed="rId2"/>
          <a:stretch>
            <a:fillRect/>
          </a:stretch>
        </p:blipFill>
        <p:spPr>
          <a:xfrm>
            <a:off x="8147401" y="1941"/>
            <a:ext cx="4039307" cy="2183344"/>
          </a:xfrm>
          <a:prstGeom prst="rect">
            <a:avLst/>
          </a:prstGeom>
        </p:spPr>
      </p:pic>
      <p:sp>
        <p:nvSpPr>
          <p:cNvPr id="4" name="TextBox 3">
            <a:extLst>
              <a:ext uri="{FF2B5EF4-FFF2-40B4-BE49-F238E27FC236}">
                <a16:creationId xmlns:a16="http://schemas.microsoft.com/office/drawing/2014/main" id="{7E775908-F13E-06A5-BE97-6D0FA13D598B}"/>
              </a:ext>
            </a:extLst>
          </p:cNvPr>
          <p:cNvSpPr txBox="1"/>
          <p:nvPr/>
        </p:nvSpPr>
        <p:spPr>
          <a:xfrm>
            <a:off x="8353777" y="2427111"/>
            <a:ext cx="3485444" cy="3668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latin typeface="Arial"/>
                <a:cs typeface="Arial"/>
              </a:rPr>
              <a:t>(Innovenn, 2024)</a:t>
            </a:r>
            <a:endParaRPr lang="en-US" dirty="0">
              <a:solidFill>
                <a:schemeClr val="bg1"/>
              </a:solidFill>
            </a:endParaRPr>
          </a:p>
        </p:txBody>
      </p:sp>
    </p:spTree>
    <p:extLst>
      <p:ext uri="{BB962C8B-B14F-4D97-AF65-F5344CB8AC3E}">
        <p14:creationId xmlns:p14="http://schemas.microsoft.com/office/powerpoint/2010/main" val="764179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D6993B-39F5-5F02-AD30-5A4E0E3B0F6E}"/>
              </a:ext>
            </a:extLst>
          </p:cNvPr>
          <p:cNvSpPr>
            <a:spLocks noGrp="1"/>
          </p:cNvSpPr>
          <p:nvPr>
            <p:ph idx="1"/>
          </p:nvPr>
        </p:nvSpPr>
        <p:spPr>
          <a:xfrm>
            <a:off x="578556" y="225778"/>
            <a:ext cx="7563554" cy="6188749"/>
          </a:xfrm>
        </p:spPr>
        <p:txBody>
          <a:bodyPr vert="horz" lIns="91440" tIns="45720" rIns="91440" bIns="45720" rtlCol="0" anchor="t">
            <a:normAutofit/>
          </a:bodyPr>
          <a:lstStyle/>
          <a:p>
            <a:pPr marL="0" indent="0" algn="just">
              <a:buNone/>
            </a:pPr>
            <a:r>
              <a:rPr lang="en-US" sz="1600" b="1">
                <a:solidFill>
                  <a:schemeClr val="bg1"/>
                </a:solidFill>
                <a:latin typeface="Arial"/>
                <a:cs typeface="Arial"/>
              </a:rPr>
              <a:t>Phase 7. Impact evaluation</a:t>
            </a:r>
            <a:endParaRPr lang="en-US" sz="1600" b="1" dirty="0">
              <a:solidFill>
                <a:schemeClr val="bg1"/>
              </a:solidFill>
              <a:latin typeface="Arial"/>
              <a:cs typeface="Arial"/>
            </a:endParaRPr>
          </a:p>
          <a:p>
            <a:pPr marL="0" indent="0" algn="just">
              <a:buNone/>
            </a:pPr>
            <a:r>
              <a:rPr lang="en-US" sz="1600">
                <a:solidFill>
                  <a:schemeClr val="bg1"/>
                </a:solidFill>
                <a:latin typeface="Arial"/>
                <a:cs typeface="Arial"/>
              </a:rPr>
              <a:t>The main causes of diseases in elderly people aged 60 correspond to;</a:t>
            </a:r>
          </a:p>
          <a:p>
            <a:pPr algn="just"/>
            <a:r>
              <a:rPr lang="en-US" sz="1600">
                <a:solidFill>
                  <a:schemeClr val="bg1"/>
                </a:solidFill>
                <a:latin typeface="Arial"/>
                <a:cs typeface="Arial"/>
              </a:rPr>
              <a:t>Cardiovascular disease</a:t>
            </a:r>
          </a:p>
          <a:p>
            <a:pPr algn="just"/>
            <a:r>
              <a:rPr lang="en-US" sz="1600">
                <a:solidFill>
                  <a:schemeClr val="bg1"/>
                </a:solidFill>
                <a:latin typeface="Arial"/>
                <a:cs typeface="Arial"/>
              </a:rPr>
              <a:t>Cancer</a:t>
            </a:r>
          </a:p>
          <a:p>
            <a:pPr algn="just"/>
            <a:r>
              <a:rPr lang="en-US" sz="1600">
                <a:solidFill>
                  <a:schemeClr val="bg1"/>
                </a:solidFill>
                <a:latin typeface="Arial"/>
                <a:cs typeface="Arial"/>
              </a:rPr>
              <a:t>Chronic Lung disease</a:t>
            </a:r>
          </a:p>
          <a:p>
            <a:pPr algn="just"/>
            <a:r>
              <a:rPr lang="en-US" sz="1600">
                <a:solidFill>
                  <a:schemeClr val="bg1"/>
                </a:solidFill>
                <a:latin typeface="Arial"/>
                <a:cs typeface="Arial"/>
              </a:rPr>
              <a:t>Musculoskeletal disease</a:t>
            </a:r>
          </a:p>
          <a:p>
            <a:pPr algn="just"/>
            <a:r>
              <a:rPr lang="en-US" sz="1600">
                <a:solidFill>
                  <a:schemeClr val="bg1"/>
                </a:solidFill>
                <a:latin typeface="Arial"/>
                <a:cs typeface="Arial"/>
              </a:rPr>
              <a:t>Mental disorders</a:t>
            </a:r>
          </a:p>
          <a:p>
            <a:pPr marL="0" indent="0" algn="just">
              <a:buNone/>
            </a:pPr>
            <a:r>
              <a:rPr lang="en-US" sz="1600">
                <a:solidFill>
                  <a:schemeClr val="bg1"/>
                </a:solidFill>
                <a:latin typeface="Arial"/>
                <a:cs typeface="Arial"/>
              </a:rPr>
              <a:t>However, the causes of disease demonstrated negative impact that affecting the phsysical integarty of patients, emotional and economic (Aguirre, 2022).</a:t>
            </a:r>
            <a:endParaRPr lang="en-US">
              <a:solidFill>
                <a:schemeClr val="bg1"/>
              </a:solidFill>
            </a:endParaRPr>
          </a:p>
          <a:p>
            <a:pPr marL="0" indent="0" algn="just">
              <a:buNone/>
            </a:pPr>
            <a:r>
              <a:rPr lang="en-US" sz="1600" b="1" dirty="0">
                <a:solidFill>
                  <a:schemeClr val="bg1"/>
                </a:solidFill>
                <a:latin typeface="Arial"/>
                <a:cs typeface="Arial"/>
              </a:rPr>
              <a:t>Phase 8. Outcome evaluation </a:t>
            </a:r>
          </a:p>
          <a:p>
            <a:pPr marL="0" indent="0" algn="just">
              <a:buNone/>
            </a:pPr>
            <a:r>
              <a:rPr lang="en-US" sz="1600" dirty="0">
                <a:solidFill>
                  <a:schemeClr val="bg1"/>
                </a:solidFill>
                <a:latin typeface="Arial"/>
                <a:cs typeface="Arial"/>
              </a:rPr>
              <a:t>Use of biosensors morbidity and mortality may be reduced in emergency and </a:t>
            </a:r>
            <a:r>
              <a:rPr lang="en-US" sz="1600">
                <a:solidFill>
                  <a:schemeClr val="bg1"/>
                </a:solidFill>
                <a:latin typeface="Arial"/>
                <a:cs typeface="Arial"/>
              </a:rPr>
              <a:t>accidents (Kul, 2022). Therefore, use this digital technology has demonstrated that the quality of care has been increased and the satisfaction of the elderly population (Kul,2022). </a:t>
            </a:r>
            <a:endParaRPr lang="en-US" sz="1600" dirty="0">
              <a:solidFill>
                <a:schemeClr val="bg1"/>
              </a:solidFill>
              <a:latin typeface="Arial"/>
              <a:cs typeface="Arial"/>
            </a:endParaRPr>
          </a:p>
        </p:txBody>
      </p:sp>
      <p:pic>
        <p:nvPicPr>
          <p:cNvPr id="5" name="Picture 4" descr="Doctor examining images of a human body">
            <a:extLst>
              <a:ext uri="{FF2B5EF4-FFF2-40B4-BE49-F238E27FC236}">
                <a16:creationId xmlns:a16="http://schemas.microsoft.com/office/drawing/2014/main" id="{A9275CEF-7C7B-1F1B-3F2B-C613707D55B5}"/>
              </a:ext>
            </a:extLst>
          </p:cNvPr>
          <p:cNvPicPr>
            <a:picLocks noChangeAspect="1"/>
          </p:cNvPicPr>
          <p:nvPr/>
        </p:nvPicPr>
        <p:blipFill>
          <a:blip r:embed="rId2"/>
          <a:stretch>
            <a:fillRect/>
          </a:stretch>
        </p:blipFill>
        <p:spPr>
          <a:xfrm>
            <a:off x="8147401" y="1941"/>
            <a:ext cx="4039307" cy="2183344"/>
          </a:xfrm>
          <a:prstGeom prst="rect">
            <a:avLst/>
          </a:prstGeom>
        </p:spPr>
      </p:pic>
      <p:sp>
        <p:nvSpPr>
          <p:cNvPr id="6" name="TextBox 5">
            <a:extLst>
              <a:ext uri="{FF2B5EF4-FFF2-40B4-BE49-F238E27FC236}">
                <a16:creationId xmlns:a16="http://schemas.microsoft.com/office/drawing/2014/main" id="{4ED1BCF7-4089-B0E7-4189-9864FE942694}"/>
              </a:ext>
            </a:extLst>
          </p:cNvPr>
          <p:cNvSpPr txBox="1"/>
          <p:nvPr/>
        </p:nvSpPr>
        <p:spPr>
          <a:xfrm>
            <a:off x="8579555" y="2525888"/>
            <a:ext cx="280811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latin typeface="Arial"/>
                <a:cs typeface="Arial"/>
              </a:rPr>
              <a:t>(Innovenn, 2024)</a:t>
            </a:r>
            <a:endParaRPr lang="en-US" dirty="0">
              <a:solidFill>
                <a:schemeClr val="bg1"/>
              </a:solidFill>
            </a:endParaRPr>
          </a:p>
        </p:txBody>
      </p:sp>
    </p:spTree>
    <p:extLst>
      <p:ext uri="{BB962C8B-B14F-4D97-AF65-F5344CB8AC3E}">
        <p14:creationId xmlns:p14="http://schemas.microsoft.com/office/powerpoint/2010/main" val="3046863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81F24-9A03-7854-8E15-F192168DAC09}"/>
              </a:ext>
            </a:extLst>
          </p:cNvPr>
          <p:cNvSpPr>
            <a:spLocks noGrp="1"/>
          </p:cNvSpPr>
          <p:nvPr>
            <p:ph type="title"/>
          </p:nvPr>
        </p:nvSpPr>
        <p:spPr>
          <a:xfrm>
            <a:off x="762000" y="0"/>
            <a:ext cx="10668000" cy="1524000"/>
          </a:xfrm>
        </p:spPr>
        <p:txBody>
          <a:bodyPr>
            <a:normAutofit/>
          </a:bodyPr>
          <a:lstStyle/>
          <a:p>
            <a:pPr algn="ctr"/>
            <a:r>
              <a:rPr lang="en-US" sz="1800" b="1">
                <a:solidFill>
                  <a:schemeClr val="bg1"/>
                </a:solidFill>
                <a:latin typeface="Arial"/>
                <a:cs typeface="Arial"/>
              </a:rPr>
              <a:t>References</a:t>
            </a:r>
            <a:endParaRPr lang="en-US" sz="1800">
              <a:solidFill>
                <a:schemeClr val="bg1"/>
              </a:solidFill>
            </a:endParaRPr>
          </a:p>
        </p:txBody>
      </p:sp>
      <p:sp>
        <p:nvSpPr>
          <p:cNvPr id="3" name="Content Placeholder 2">
            <a:extLst>
              <a:ext uri="{FF2B5EF4-FFF2-40B4-BE49-F238E27FC236}">
                <a16:creationId xmlns:a16="http://schemas.microsoft.com/office/drawing/2014/main" id="{E99089B9-ADAA-64A0-C5BC-272272BBE3C2}"/>
              </a:ext>
            </a:extLst>
          </p:cNvPr>
          <p:cNvSpPr>
            <a:spLocks noGrp="1"/>
          </p:cNvSpPr>
          <p:nvPr>
            <p:ph idx="1"/>
          </p:nvPr>
        </p:nvSpPr>
        <p:spPr>
          <a:xfrm>
            <a:off x="508000" y="1030111"/>
            <a:ext cx="10668000" cy="4989305"/>
          </a:xfrm>
        </p:spPr>
        <p:txBody>
          <a:bodyPr vert="horz" lIns="91440" tIns="45720" rIns="91440" bIns="45720" rtlCol="0" anchor="t">
            <a:normAutofit/>
          </a:bodyPr>
          <a:lstStyle/>
          <a:p>
            <a:pPr algn="just"/>
            <a:r>
              <a:rPr lang="en-US" sz="1600">
                <a:solidFill>
                  <a:schemeClr val="bg1"/>
                </a:solidFill>
                <a:latin typeface="Arial"/>
                <a:cs typeface="Arial"/>
              </a:rPr>
              <a:t>Aguirre, Jose Oscar (2022) "Remote Healthcare for Elderly People Using Wearables: A Review". 12(2) pp-73 (Accessed 8th of December 2024)</a:t>
            </a:r>
          </a:p>
          <a:p>
            <a:pPr algn="just"/>
            <a:r>
              <a:rPr lang="en-US" sz="1600">
                <a:solidFill>
                  <a:schemeClr val="bg1"/>
                </a:solidFill>
                <a:latin typeface="Arial"/>
                <a:cs typeface="Arial"/>
              </a:rPr>
              <a:t>Binkley, CJ (2013) "Application of the PRECEDE-PROCEED Planning Model in Designing an Oral Health Strategy </a:t>
            </a:r>
            <a:r>
              <a:rPr lang="en-US" sz="1600" dirty="0">
                <a:solidFill>
                  <a:schemeClr val="bg1"/>
                </a:solidFill>
                <a:latin typeface="Arial"/>
                <a:cs typeface="Arial"/>
              </a:rPr>
              <a:t>".Pub Med Central.1 (3). 14-25 (Accessed 5h of December 2024)</a:t>
            </a:r>
          </a:p>
          <a:p>
            <a:pPr algn="just"/>
            <a:r>
              <a:rPr lang="en-US" sz="1600" dirty="0">
                <a:solidFill>
                  <a:schemeClr val="bg1"/>
                </a:solidFill>
                <a:latin typeface="Arial"/>
                <a:cs typeface="Arial"/>
              </a:rPr>
              <a:t>BBC (2020) "</a:t>
            </a:r>
            <a:r>
              <a:rPr lang="en-US" sz="1600" dirty="0">
                <a:solidFill>
                  <a:srgbClr val="141414"/>
                </a:solidFill>
                <a:latin typeface="Arial"/>
                <a:cs typeface="Arial"/>
              </a:rPr>
              <a:t>NHS pledges elderly rapid response community teams". BBC News [online] </a:t>
            </a:r>
            <a:r>
              <a:rPr lang="en-US" sz="1600" dirty="0">
                <a:solidFill>
                  <a:srgbClr val="00B0F0"/>
                </a:solidFill>
                <a:latin typeface="Arial"/>
                <a:cs typeface="Arial"/>
                <a:hlinkClick r:id="rId2">
                  <a:extLst>
                    <a:ext uri="{A12FA001-AC4F-418D-AE19-62706E023703}">
                      <ahyp:hlinkClr xmlns:ahyp="http://schemas.microsoft.com/office/drawing/2018/hyperlinkcolor" val="tx"/>
                    </a:ext>
                  </a:extLst>
                </a:hlinkClick>
              </a:rPr>
              <a:t>www.bbc.co.uk/news/health-51198992</a:t>
            </a:r>
            <a:r>
              <a:rPr lang="en-US" sz="1600" dirty="0">
                <a:solidFill>
                  <a:srgbClr val="141414"/>
                </a:solidFill>
                <a:latin typeface="Arial"/>
                <a:cs typeface="Arial"/>
              </a:rPr>
              <a:t> (Accessed 5th of December 2024)</a:t>
            </a:r>
          </a:p>
          <a:p>
            <a:pPr algn="just"/>
            <a:r>
              <a:rPr lang="en-US" sz="1600" dirty="0">
                <a:solidFill>
                  <a:schemeClr val="bg1"/>
                </a:solidFill>
                <a:latin typeface="Arial"/>
                <a:cs typeface="Arial"/>
              </a:rPr>
              <a:t>Cantone, Andrea (2023) "Enhancing Elderly Health Monitoring: Achieving Autonomous and Secure Living through the Integration of Artificial Intelligence, Autonomous Robots, and Sensors".12(18): 3918 (Accessed 8th of December 2024)</a:t>
            </a:r>
            <a:endParaRPr lang="en-US" sz="1600">
              <a:solidFill>
                <a:schemeClr val="bg1"/>
              </a:solidFill>
              <a:latin typeface="Arial"/>
              <a:cs typeface="Arial"/>
            </a:endParaRPr>
          </a:p>
          <a:p>
            <a:pPr algn="just"/>
            <a:r>
              <a:rPr lang="en-US" sz="1600" err="1">
                <a:solidFill>
                  <a:schemeClr val="bg1"/>
                </a:solidFill>
                <a:latin typeface="Arial"/>
                <a:cs typeface="Arial"/>
              </a:rPr>
              <a:t>Golinowska</a:t>
            </a:r>
            <a:r>
              <a:rPr lang="en-US" sz="1600" dirty="0">
                <a:solidFill>
                  <a:schemeClr val="bg1"/>
                </a:solidFill>
                <a:latin typeface="Arial"/>
                <a:cs typeface="Arial"/>
              </a:rPr>
              <a:t>, Stanislawa  (2016) "Health Promotion Targeting Older People ".Pub Med Central. 16 (5).345 (Accessed 4th of December 2024)</a:t>
            </a:r>
            <a:endParaRPr lang="en-US" sz="1600">
              <a:solidFill>
                <a:schemeClr val="bg1"/>
              </a:solidFill>
              <a:latin typeface="Arial"/>
              <a:cs typeface="Arial"/>
            </a:endParaRPr>
          </a:p>
          <a:p>
            <a:pPr algn="just"/>
            <a:r>
              <a:rPr lang="en-US" sz="1600" dirty="0">
                <a:solidFill>
                  <a:schemeClr val="bg1"/>
                </a:solidFill>
                <a:latin typeface="Arial"/>
                <a:cs typeface="Arial"/>
              </a:rPr>
              <a:t>Haleem, Abid; Javaid, Mohd; Singh, RP; </a:t>
            </a:r>
            <a:r>
              <a:rPr lang="en-US" sz="1600" err="1">
                <a:solidFill>
                  <a:schemeClr val="bg1"/>
                </a:solidFill>
                <a:latin typeface="Arial"/>
                <a:cs typeface="Arial"/>
              </a:rPr>
              <a:t>Suman,Rajiv</a:t>
            </a:r>
            <a:r>
              <a:rPr lang="en-US" sz="1600" dirty="0">
                <a:solidFill>
                  <a:schemeClr val="bg1"/>
                </a:solidFill>
                <a:latin typeface="Arial"/>
                <a:cs typeface="Arial"/>
              </a:rPr>
              <a:t>; Rab, Shanay (2021) "Biosensors applications in medical field: A brief review". Science Direct. Volume 2, 2021 (Accessed 8th of December 2014)</a:t>
            </a:r>
            <a:endParaRPr lang="en-US" sz="1600">
              <a:solidFill>
                <a:schemeClr val="bg1"/>
              </a:solidFill>
              <a:latin typeface="Arial"/>
              <a:cs typeface="Arial"/>
            </a:endParaRPr>
          </a:p>
          <a:p>
            <a:pPr marL="0" indent="0" algn="just">
              <a:buNone/>
            </a:pPr>
            <a:endParaRPr lang="en-US" sz="1600" dirty="0">
              <a:solidFill>
                <a:schemeClr val="bg1"/>
              </a:solidFill>
              <a:latin typeface="Arial"/>
              <a:cs typeface="Arial"/>
            </a:endParaRPr>
          </a:p>
        </p:txBody>
      </p:sp>
    </p:spTree>
    <p:extLst>
      <p:ext uri="{BB962C8B-B14F-4D97-AF65-F5344CB8AC3E}">
        <p14:creationId xmlns:p14="http://schemas.microsoft.com/office/powerpoint/2010/main" val="3368430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F2D4E7-8717-B91D-CE8C-8FEC5729A26E}"/>
              </a:ext>
            </a:extLst>
          </p:cNvPr>
          <p:cNvSpPr>
            <a:spLocks noGrp="1"/>
          </p:cNvSpPr>
          <p:nvPr>
            <p:ph idx="1"/>
          </p:nvPr>
        </p:nvSpPr>
        <p:spPr>
          <a:xfrm>
            <a:off x="762000" y="747889"/>
            <a:ext cx="10668000" cy="3818083"/>
          </a:xfrm>
        </p:spPr>
        <p:txBody>
          <a:bodyPr vert="horz" lIns="91440" tIns="45720" rIns="91440" bIns="45720" rtlCol="0" anchor="t">
            <a:normAutofit/>
          </a:bodyPr>
          <a:lstStyle/>
          <a:p>
            <a:pPr algn="just"/>
            <a:r>
              <a:rPr lang="en-US" sz="1600">
                <a:solidFill>
                  <a:schemeClr val="bg1"/>
                </a:solidFill>
                <a:latin typeface="Arial"/>
                <a:cs typeface="Arial"/>
              </a:rPr>
              <a:t>Innovenn (2024) "DHTs (Digital Health Technologies) in Clinical Investigations" [online] </a:t>
            </a:r>
            <a:r>
              <a:rPr lang="en-US" sz="1600" dirty="0">
                <a:solidFill>
                  <a:srgbClr val="00B0F0"/>
                </a:solidFill>
                <a:latin typeface="Arial"/>
                <a:cs typeface="Arial"/>
                <a:hlinkClick r:id="rId2">
                  <a:extLst>
                    <a:ext uri="{A12FA001-AC4F-418D-AE19-62706E023703}">
                      <ahyp:hlinkClr xmlns:ahyp="http://schemas.microsoft.com/office/drawing/2018/hyperlinkcolor" val="tx"/>
                    </a:ext>
                  </a:extLst>
                </a:hlinkClick>
              </a:rPr>
              <a:t>www.innovenn.com/software-as-a-medical-device-samd/validation-of-dhts/</a:t>
            </a:r>
            <a:r>
              <a:rPr lang="en-US" sz="1600" dirty="0">
                <a:solidFill>
                  <a:srgbClr val="00B0F0"/>
                </a:solidFill>
                <a:latin typeface="Arial"/>
                <a:cs typeface="Arial"/>
              </a:rPr>
              <a:t> </a:t>
            </a:r>
            <a:r>
              <a:rPr lang="en-US" sz="1600">
                <a:solidFill>
                  <a:schemeClr val="bg1"/>
                </a:solidFill>
                <a:latin typeface="Arial"/>
                <a:cs typeface="Arial"/>
              </a:rPr>
              <a:t>(Accessed 8th of December 2024)</a:t>
            </a:r>
          </a:p>
          <a:p>
            <a:pPr algn="just"/>
            <a:r>
              <a:rPr lang="en-US" sz="1600">
                <a:solidFill>
                  <a:schemeClr val="bg1"/>
                </a:solidFill>
                <a:latin typeface="Arial"/>
                <a:cs typeface="Arial"/>
              </a:rPr>
              <a:t>Kul, B (2024) "Biosensor applications in the monitoring of elderly patients" .(1) pp.35-44 (Accessed 8th of December 2024)</a:t>
            </a:r>
          </a:p>
          <a:p>
            <a:pPr algn="just"/>
            <a:r>
              <a:rPr lang="en-US" sz="1600">
                <a:solidFill>
                  <a:schemeClr val="bg1"/>
                </a:solidFill>
                <a:latin typeface="Arial"/>
                <a:cs typeface="Arial"/>
              </a:rPr>
              <a:t>Mishra, Anshuman (2024) " Emergence of integrated biosensing- enabled digital healthcare devices". Science Direct. Volume 3, Issues, pp 718-744 (Accessed 5th of December 2024)</a:t>
            </a:r>
          </a:p>
          <a:p>
            <a:pPr algn="just"/>
            <a:r>
              <a:rPr lang="en-US" sz="1600">
                <a:solidFill>
                  <a:schemeClr val="bg1"/>
                </a:solidFill>
                <a:latin typeface="Arial"/>
                <a:cs typeface="Arial"/>
              </a:rPr>
              <a:t>NIEHS (2021) "Core Centers Study How Environment Affects Older Adult Health" [online] </a:t>
            </a:r>
            <a:r>
              <a:rPr lang="en-US" sz="1600" dirty="0">
                <a:solidFill>
                  <a:srgbClr val="00B0F0"/>
                </a:solidFill>
                <a:latin typeface="Arial"/>
                <a:cs typeface="Arial"/>
                <a:hlinkClick r:id="rId3">
                  <a:extLst>
                    <a:ext uri="{A12FA001-AC4F-418D-AE19-62706E023703}">
                      <ahyp:hlinkClr xmlns:ahyp="http://schemas.microsoft.com/office/drawing/2018/hyperlinkcolor" val="tx"/>
                    </a:ext>
                  </a:extLst>
                </a:hlinkClick>
              </a:rPr>
              <a:t>www.niehs.nih.gov/research/supported/centers/core/spotlight/adult_health</a:t>
            </a:r>
            <a:r>
              <a:rPr lang="en-US" sz="1600" dirty="0">
                <a:solidFill>
                  <a:srgbClr val="00B0F0"/>
                </a:solidFill>
                <a:latin typeface="Arial"/>
                <a:cs typeface="Arial"/>
              </a:rPr>
              <a:t> </a:t>
            </a:r>
            <a:r>
              <a:rPr lang="en-US" sz="1600">
                <a:solidFill>
                  <a:schemeClr val="bg1"/>
                </a:solidFill>
                <a:latin typeface="Arial"/>
                <a:cs typeface="Arial"/>
              </a:rPr>
              <a:t>(Accessed 8th of December 2024)</a:t>
            </a:r>
          </a:p>
          <a:p>
            <a:pPr algn="just"/>
            <a:r>
              <a:rPr lang="en-US" sz="1600">
                <a:solidFill>
                  <a:schemeClr val="bg1"/>
                </a:solidFill>
                <a:latin typeface="Arial"/>
                <a:cs typeface="Arial"/>
              </a:rPr>
              <a:t>Vavasour, Grainne (2021) "How wearable sensors have been utilised to evaluate frailty in older adults: a systematic review".PuB Med Central. 18(1) pp-112 (Accessed 8th of December 2024)</a:t>
            </a:r>
          </a:p>
          <a:p>
            <a:pPr marL="0" indent="0">
              <a:buNone/>
            </a:pPr>
            <a:endParaRPr lang="en-US" sz="1600" dirty="0">
              <a:solidFill>
                <a:srgbClr val="FFFFFF">
                  <a:alpha val="70000"/>
                </a:srgbClr>
              </a:solidFill>
              <a:latin typeface="Arial"/>
              <a:cs typeface="Arial"/>
            </a:endParaRPr>
          </a:p>
        </p:txBody>
      </p:sp>
    </p:spTree>
    <p:extLst>
      <p:ext uri="{BB962C8B-B14F-4D97-AF65-F5344CB8AC3E}">
        <p14:creationId xmlns:p14="http://schemas.microsoft.com/office/powerpoint/2010/main" val="3285076229"/>
      </p:ext>
    </p:extLst>
  </p:cSld>
  <p:clrMapOvr>
    <a:masterClrMapping/>
  </p:clrMapOvr>
</p:sld>
</file>

<file path=ppt/theme/theme1.xml><?xml version="1.0" encoding="utf-8"?>
<a:theme xmlns:a="http://schemas.openxmlformats.org/drawingml/2006/main" name="PebbleVTI">
  <a:themeElements>
    <a:clrScheme name="Blush 3">
      <a:dk1>
        <a:sysClr val="windowText" lastClr="000000"/>
      </a:dk1>
      <a:lt1>
        <a:sysClr val="window" lastClr="FFFFFF"/>
      </a:lt1>
      <a:dk2>
        <a:srgbClr val="B15E4E"/>
      </a:dk2>
      <a:lt2>
        <a:srgbClr val="FFFFFF"/>
      </a:lt2>
      <a:accent1>
        <a:srgbClr val="C5B096"/>
      </a:accent1>
      <a:accent2>
        <a:srgbClr val="ECA855"/>
      </a:accent2>
      <a:accent3>
        <a:srgbClr val="9BBFB0"/>
      </a:accent3>
      <a:accent4>
        <a:srgbClr val="A9AEA7"/>
      </a:accent4>
      <a:accent5>
        <a:srgbClr val="6A787C"/>
      </a:accent5>
      <a:accent6>
        <a:srgbClr val="3B4345"/>
      </a:accent6>
      <a:hlink>
        <a:srgbClr val="ECA855"/>
      </a:hlink>
      <a:folHlink>
        <a:srgbClr val="6A392F"/>
      </a:folHlink>
    </a:clrScheme>
    <a:fontScheme name="Custom 4">
      <a:majorFont>
        <a:latin typeface="Sitka Subheading"/>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ebbleVTI" id="{8B4DB91D-6BB4-4BA3-973A-733D3AF2680E}" vid="{9A19CF0D-2077-4BF4-BAA5-86934C336D59}"/>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PebbleVTI</vt:lpstr>
      <vt:lpstr>PowerPoint Presentation</vt:lpstr>
      <vt:lpstr>Application: Planning Model in Elderly people at Home</vt:lpstr>
      <vt:lpstr>PowerPoint Presentation</vt:lpstr>
      <vt:lpstr>PowerPoint Presentation</vt:lpstr>
      <vt:lpstr>PowerPoint Presentation</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241</cp:revision>
  <dcterms:created xsi:type="dcterms:W3CDTF">2024-11-29T11:57:14Z</dcterms:created>
  <dcterms:modified xsi:type="dcterms:W3CDTF">2024-12-09T01:01:30Z</dcterms:modified>
</cp:coreProperties>
</file>