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332" r:id="rId2"/>
    <p:sldId id="337" r:id="rId3"/>
    <p:sldId id="339" r:id="rId4"/>
    <p:sldId id="348" r:id="rId5"/>
    <p:sldId id="340" r:id="rId6"/>
    <p:sldId id="349" r:id="rId7"/>
    <p:sldId id="341" r:id="rId8"/>
    <p:sldId id="350" r:id="rId9"/>
    <p:sldId id="352" r:id="rId10"/>
    <p:sldId id="353" r:id="rId11"/>
    <p:sldId id="351" r:id="rId12"/>
    <p:sldId id="354" r:id="rId13"/>
    <p:sldId id="338" r:id="rId14"/>
    <p:sldId id="334" r:id="rId15"/>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C1CC24-7376-4A09-BFBD-FBA57F6F964E}" v="126" dt="2023-11-25T08:42:39.7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15" autoAdjust="0"/>
    <p:restoredTop sz="94576" autoAdjust="0"/>
  </p:normalViewPr>
  <p:slideViewPr>
    <p:cSldViewPr>
      <p:cViewPr varScale="1">
        <p:scale>
          <a:sx n="71" d="100"/>
          <a:sy n="71" d="100"/>
        </p:scale>
        <p:origin x="1258" y="8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Mahu" userId="0e64b0d503ee9422" providerId="LiveId" clId="{F8C1CC24-7376-4A09-BFBD-FBA57F6F964E}"/>
    <pc:docChg chg="undo redo custSel addSld modSld">
      <pc:chgData name="Maria Mahu" userId="0e64b0d503ee9422" providerId="LiveId" clId="{F8C1CC24-7376-4A09-BFBD-FBA57F6F964E}" dt="2023-11-25T08:42:39.730" v="5729" actId="1076"/>
      <pc:docMkLst>
        <pc:docMk/>
      </pc:docMkLst>
      <pc:sldChg chg="addSp delSp modSp mod">
        <pc:chgData name="Maria Mahu" userId="0e64b0d503ee9422" providerId="LiveId" clId="{F8C1CC24-7376-4A09-BFBD-FBA57F6F964E}" dt="2023-11-24T14:02:18.320" v="5248" actId="207"/>
        <pc:sldMkLst>
          <pc:docMk/>
          <pc:sldMk cId="540140839" sldId="334"/>
        </pc:sldMkLst>
        <pc:spChg chg="del mod">
          <ac:chgData name="Maria Mahu" userId="0e64b0d503ee9422" providerId="LiveId" clId="{F8C1CC24-7376-4A09-BFBD-FBA57F6F964E}" dt="2023-11-22T10:46:30.278" v="2295" actId="478"/>
          <ac:spMkLst>
            <pc:docMk/>
            <pc:sldMk cId="540140839" sldId="334"/>
            <ac:spMk id="5" creationId="{B8FB8038-FAF5-E931-F748-C2F37CE787A9}"/>
          </ac:spMkLst>
        </pc:spChg>
        <pc:spChg chg="del">
          <ac:chgData name="Maria Mahu" userId="0e64b0d503ee9422" providerId="LiveId" clId="{F8C1CC24-7376-4A09-BFBD-FBA57F6F964E}" dt="2023-11-22T10:43:00.529" v="2271" actId="478"/>
          <ac:spMkLst>
            <pc:docMk/>
            <pc:sldMk cId="540140839" sldId="334"/>
            <ac:spMk id="6" creationId="{37F30CE7-B90B-0393-F9B5-987F620CF288}"/>
          </ac:spMkLst>
        </pc:spChg>
        <pc:spChg chg="del mod">
          <ac:chgData name="Maria Mahu" userId="0e64b0d503ee9422" providerId="LiveId" clId="{F8C1CC24-7376-4A09-BFBD-FBA57F6F964E}" dt="2023-11-22T10:46:35.136" v="2296" actId="478"/>
          <ac:spMkLst>
            <pc:docMk/>
            <pc:sldMk cId="540140839" sldId="334"/>
            <ac:spMk id="7" creationId="{520C9127-E694-A9F6-1FA2-DE404988893B}"/>
          </ac:spMkLst>
        </pc:spChg>
        <pc:spChg chg="add del mod">
          <ac:chgData name="Maria Mahu" userId="0e64b0d503ee9422" providerId="LiveId" clId="{F8C1CC24-7376-4A09-BFBD-FBA57F6F964E}" dt="2023-11-22T10:50:08.346" v="2297" actId="478"/>
          <ac:spMkLst>
            <pc:docMk/>
            <pc:sldMk cId="540140839" sldId="334"/>
            <ac:spMk id="8" creationId="{D2F4A8E9-8207-CC19-70C0-B859870E2EC2}"/>
          </ac:spMkLst>
        </pc:spChg>
        <pc:spChg chg="add del mod">
          <ac:chgData name="Maria Mahu" userId="0e64b0d503ee9422" providerId="LiveId" clId="{F8C1CC24-7376-4A09-BFBD-FBA57F6F964E}" dt="2023-11-22T11:08:39.133" v="2498"/>
          <ac:spMkLst>
            <pc:docMk/>
            <pc:sldMk cId="540140839" sldId="334"/>
            <ac:spMk id="9" creationId="{8F0F1D53-B76A-1BBF-5001-461A0D09A239}"/>
          </ac:spMkLst>
        </pc:spChg>
        <pc:spChg chg="add del">
          <ac:chgData name="Maria Mahu" userId="0e64b0d503ee9422" providerId="LiveId" clId="{F8C1CC24-7376-4A09-BFBD-FBA57F6F964E}" dt="2023-11-22T11:22:14.948" v="2519" actId="22"/>
          <ac:spMkLst>
            <pc:docMk/>
            <pc:sldMk cId="540140839" sldId="334"/>
            <ac:spMk id="11" creationId="{FD788DA6-2B0C-6575-8FCB-9FC9DD64F470}"/>
          </ac:spMkLst>
        </pc:spChg>
        <pc:spChg chg="add mod">
          <ac:chgData name="Maria Mahu" userId="0e64b0d503ee9422" providerId="LiveId" clId="{F8C1CC24-7376-4A09-BFBD-FBA57F6F964E}" dt="2023-11-24T14:02:18.320" v="5248" actId="207"/>
          <ac:spMkLst>
            <pc:docMk/>
            <pc:sldMk cId="540140839" sldId="334"/>
            <ac:spMk id="13" creationId="{12849989-52D1-7E66-674B-229F6A36C8D3}"/>
          </ac:spMkLst>
        </pc:spChg>
        <pc:spChg chg="add mod">
          <ac:chgData name="Maria Mahu" userId="0e64b0d503ee9422" providerId="LiveId" clId="{F8C1CC24-7376-4A09-BFBD-FBA57F6F964E}" dt="2023-11-22T11:26:56.104" v="2534" actId="1076"/>
          <ac:spMkLst>
            <pc:docMk/>
            <pc:sldMk cId="540140839" sldId="334"/>
            <ac:spMk id="15" creationId="{01178D5D-B635-20BB-C6CC-61292C0A0399}"/>
          </ac:spMkLst>
        </pc:spChg>
      </pc:sldChg>
      <pc:sldChg chg="modSp mod">
        <pc:chgData name="Maria Mahu" userId="0e64b0d503ee9422" providerId="LiveId" clId="{F8C1CC24-7376-4A09-BFBD-FBA57F6F964E}" dt="2023-11-20T11:21:52.665" v="2116" actId="1076"/>
        <pc:sldMkLst>
          <pc:docMk/>
          <pc:sldMk cId="642439549" sldId="337"/>
        </pc:sldMkLst>
        <pc:spChg chg="mod">
          <ac:chgData name="Maria Mahu" userId="0e64b0d503ee9422" providerId="LiveId" clId="{F8C1CC24-7376-4A09-BFBD-FBA57F6F964E}" dt="2023-11-20T11:21:52.665" v="2116" actId="1076"/>
          <ac:spMkLst>
            <pc:docMk/>
            <pc:sldMk cId="642439549" sldId="337"/>
            <ac:spMk id="6" creationId="{4761EA93-FC20-9AC5-FC46-A104C4E5B8D7}"/>
          </ac:spMkLst>
        </pc:spChg>
      </pc:sldChg>
      <pc:sldChg chg="addSp delSp modSp mod">
        <pc:chgData name="Maria Mahu" userId="0e64b0d503ee9422" providerId="LiveId" clId="{F8C1CC24-7376-4A09-BFBD-FBA57F6F964E}" dt="2023-11-24T14:23:08.737" v="5330" actId="207"/>
        <pc:sldMkLst>
          <pc:docMk/>
          <pc:sldMk cId="3892325354" sldId="338"/>
        </pc:sldMkLst>
        <pc:spChg chg="del mod">
          <ac:chgData name="Maria Mahu" userId="0e64b0d503ee9422" providerId="LiveId" clId="{F8C1CC24-7376-4A09-BFBD-FBA57F6F964E}" dt="2023-11-22T11:11:48.660" v="2502" actId="478"/>
          <ac:spMkLst>
            <pc:docMk/>
            <pc:sldMk cId="3892325354" sldId="338"/>
            <ac:spMk id="6" creationId="{A416EF76-38DD-DA77-9F8B-7B03A7CB46C4}"/>
          </ac:spMkLst>
        </pc:spChg>
        <pc:spChg chg="add del">
          <ac:chgData name="Maria Mahu" userId="0e64b0d503ee9422" providerId="LiveId" clId="{F8C1CC24-7376-4A09-BFBD-FBA57F6F964E}" dt="2023-11-22T11:21:31.802" v="2513" actId="22"/>
          <ac:spMkLst>
            <pc:docMk/>
            <pc:sldMk cId="3892325354" sldId="338"/>
            <ac:spMk id="7" creationId="{86CEE88E-2BEA-B28D-37AA-671A87890A26}"/>
          </ac:spMkLst>
        </pc:spChg>
        <pc:spChg chg="add mod">
          <ac:chgData name="Maria Mahu" userId="0e64b0d503ee9422" providerId="LiveId" clId="{F8C1CC24-7376-4A09-BFBD-FBA57F6F964E}" dt="2023-11-24T14:23:08.737" v="5330" actId="207"/>
          <ac:spMkLst>
            <pc:docMk/>
            <pc:sldMk cId="3892325354" sldId="338"/>
            <ac:spMk id="9" creationId="{8D9C59AC-AE08-36A9-1549-C07A8A79C2AC}"/>
          </ac:spMkLst>
        </pc:spChg>
      </pc:sldChg>
      <pc:sldChg chg="modNotesTx">
        <pc:chgData name="Maria Mahu" userId="0e64b0d503ee9422" providerId="LiveId" clId="{F8C1CC24-7376-4A09-BFBD-FBA57F6F964E}" dt="2023-11-15T18:31:09.327" v="1573"/>
        <pc:sldMkLst>
          <pc:docMk/>
          <pc:sldMk cId="113648012" sldId="339"/>
        </pc:sldMkLst>
      </pc:sldChg>
      <pc:sldChg chg="addSp delSp modSp mod modNotesTx">
        <pc:chgData name="Maria Mahu" userId="0e64b0d503ee9422" providerId="LiveId" clId="{F8C1CC24-7376-4A09-BFBD-FBA57F6F964E}" dt="2023-11-24T14:19:06.053" v="5306"/>
        <pc:sldMkLst>
          <pc:docMk/>
          <pc:sldMk cId="1701735361" sldId="340"/>
        </pc:sldMkLst>
        <pc:spChg chg="mod">
          <ac:chgData name="Maria Mahu" userId="0e64b0d503ee9422" providerId="LiveId" clId="{F8C1CC24-7376-4A09-BFBD-FBA57F6F964E}" dt="2023-11-24T14:17:42.170" v="5295" actId="20577"/>
          <ac:spMkLst>
            <pc:docMk/>
            <pc:sldMk cId="1701735361" sldId="340"/>
            <ac:spMk id="2" creationId="{0C696826-FBB9-568B-CF40-A18523C582A0}"/>
          </ac:spMkLst>
        </pc:spChg>
        <pc:spChg chg="del mod">
          <ac:chgData name="Maria Mahu" userId="0e64b0d503ee9422" providerId="LiveId" clId="{F8C1CC24-7376-4A09-BFBD-FBA57F6F964E}" dt="2023-11-20T10:42:55.628" v="1929" actId="21"/>
          <ac:spMkLst>
            <pc:docMk/>
            <pc:sldMk cId="1701735361" sldId="340"/>
            <ac:spMk id="3" creationId="{8BA5811B-2563-7A94-DBC3-7ACB4F0EBEE2}"/>
          </ac:spMkLst>
        </pc:spChg>
        <pc:spChg chg="add">
          <ac:chgData name="Maria Mahu" userId="0e64b0d503ee9422" providerId="LiveId" clId="{F8C1CC24-7376-4A09-BFBD-FBA57F6F964E}" dt="2023-11-20T10:39:04.264" v="1903"/>
          <ac:spMkLst>
            <pc:docMk/>
            <pc:sldMk cId="1701735361" sldId="340"/>
            <ac:spMk id="6" creationId="{5D65A497-7D7C-3779-BBCB-6951078824FB}"/>
          </ac:spMkLst>
        </pc:spChg>
        <pc:spChg chg="add del mod">
          <ac:chgData name="Maria Mahu" userId="0e64b0d503ee9422" providerId="LiveId" clId="{F8C1CC24-7376-4A09-BFBD-FBA57F6F964E}" dt="2023-11-20T10:39:28.741" v="1907" actId="478"/>
          <ac:spMkLst>
            <pc:docMk/>
            <pc:sldMk cId="1701735361" sldId="340"/>
            <ac:spMk id="7" creationId="{5EED9D7D-FF02-B617-D174-D6502B0440DB}"/>
          </ac:spMkLst>
        </pc:spChg>
        <pc:spChg chg="add del mod">
          <ac:chgData name="Maria Mahu" userId="0e64b0d503ee9422" providerId="LiveId" clId="{F8C1CC24-7376-4A09-BFBD-FBA57F6F964E}" dt="2023-11-20T10:43:00.985" v="1931" actId="478"/>
          <ac:spMkLst>
            <pc:docMk/>
            <pc:sldMk cId="1701735361" sldId="340"/>
            <ac:spMk id="8" creationId="{2E5A7824-3158-7A85-2138-C472C3931CAE}"/>
          </ac:spMkLst>
        </pc:spChg>
        <pc:spChg chg="add mod">
          <ac:chgData name="Maria Mahu" userId="0e64b0d503ee9422" providerId="LiveId" clId="{F8C1CC24-7376-4A09-BFBD-FBA57F6F964E}" dt="2023-11-24T14:19:06.053" v="5306"/>
          <ac:spMkLst>
            <pc:docMk/>
            <pc:sldMk cId="1701735361" sldId="340"/>
            <ac:spMk id="9" creationId="{74220D52-3780-621A-71C8-EACB109741E0}"/>
          </ac:spMkLst>
        </pc:spChg>
        <pc:picChg chg="add mod">
          <ac:chgData name="Maria Mahu" userId="0e64b0d503ee9422" providerId="LiveId" clId="{F8C1CC24-7376-4A09-BFBD-FBA57F6F964E}" dt="2023-11-20T10:43:16.893" v="1933" actId="1076"/>
          <ac:picMkLst>
            <pc:docMk/>
            <pc:sldMk cId="1701735361" sldId="340"/>
            <ac:picMk id="1030" creationId="{70069F62-7A97-FB06-3E27-D899FF19A5BB}"/>
          </ac:picMkLst>
        </pc:picChg>
      </pc:sldChg>
      <pc:sldChg chg="addSp delSp modSp mod modNotesTx">
        <pc:chgData name="Maria Mahu" userId="0e64b0d503ee9422" providerId="LiveId" clId="{F8C1CC24-7376-4A09-BFBD-FBA57F6F964E}" dt="2023-11-25T08:14:14.766" v="5420" actId="1076"/>
        <pc:sldMkLst>
          <pc:docMk/>
          <pc:sldMk cId="967955570" sldId="341"/>
        </pc:sldMkLst>
        <pc:spChg chg="mod">
          <ac:chgData name="Maria Mahu" userId="0e64b0d503ee9422" providerId="LiveId" clId="{F8C1CC24-7376-4A09-BFBD-FBA57F6F964E}" dt="2023-11-25T08:14:14.766" v="5420" actId="1076"/>
          <ac:spMkLst>
            <pc:docMk/>
            <pc:sldMk cId="967955570" sldId="341"/>
            <ac:spMk id="6" creationId="{E6761E98-439E-55EE-563D-5EB013AEB8DB}"/>
          </ac:spMkLst>
        </pc:spChg>
        <pc:spChg chg="del">
          <ac:chgData name="Maria Mahu" userId="0e64b0d503ee9422" providerId="LiveId" clId="{F8C1CC24-7376-4A09-BFBD-FBA57F6F964E}" dt="2023-11-22T12:19:37.123" v="2572" actId="478"/>
          <ac:spMkLst>
            <pc:docMk/>
            <pc:sldMk cId="967955570" sldId="341"/>
            <ac:spMk id="7" creationId="{16DF1EBC-C7F6-BBF6-E158-3CDEE894B144}"/>
          </ac:spMkLst>
        </pc:spChg>
        <pc:spChg chg="mod">
          <ac:chgData name="Maria Mahu" userId="0e64b0d503ee9422" providerId="LiveId" clId="{F8C1CC24-7376-4A09-BFBD-FBA57F6F964E}" dt="2023-11-25T08:14:07.418" v="5419" actId="1076"/>
          <ac:spMkLst>
            <pc:docMk/>
            <pc:sldMk cId="967955570" sldId="341"/>
            <ac:spMk id="9" creationId="{9FFEEBFA-5B39-6CAA-9B66-652C49DA04ED}"/>
          </ac:spMkLst>
        </pc:spChg>
        <pc:picChg chg="add mod">
          <ac:chgData name="Maria Mahu" userId="0e64b0d503ee9422" providerId="LiveId" clId="{F8C1CC24-7376-4A09-BFBD-FBA57F6F964E}" dt="2023-11-22T12:22:17.011" v="2585" actId="1076"/>
          <ac:picMkLst>
            <pc:docMk/>
            <pc:sldMk cId="967955570" sldId="341"/>
            <ac:picMk id="1026" creationId="{3BF80192-358F-836E-8EAA-3EF6935CC378}"/>
          </ac:picMkLst>
        </pc:picChg>
      </pc:sldChg>
      <pc:sldChg chg="addSp delSp modSp mod modClrScheme chgLayout">
        <pc:chgData name="Maria Mahu" userId="0e64b0d503ee9422" providerId="LiveId" clId="{F8C1CC24-7376-4A09-BFBD-FBA57F6F964E}" dt="2023-11-25T08:12:30.721" v="5416" actId="1076"/>
        <pc:sldMkLst>
          <pc:docMk/>
          <pc:sldMk cId="3096432142" sldId="348"/>
        </pc:sldMkLst>
        <pc:spChg chg="mod">
          <ac:chgData name="Maria Mahu" userId="0e64b0d503ee9422" providerId="LiveId" clId="{F8C1CC24-7376-4A09-BFBD-FBA57F6F964E}" dt="2023-11-25T08:12:07.370" v="5412" actId="26606"/>
          <ac:spMkLst>
            <pc:docMk/>
            <pc:sldMk cId="3096432142" sldId="348"/>
            <ac:spMk id="2" creationId="{3D241CDF-96DA-0596-AC5B-552126B5DBA3}"/>
          </ac:spMkLst>
        </pc:spChg>
        <pc:spChg chg="mod">
          <ac:chgData name="Maria Mahu" userId="0e64b0d503ee9422" providerId="LiveId" clId="{F8C1CC24-7376-4A09-BFBD-FBA57F6F964E}" dt="2023-11-25T08:12:30.721" v="5416" actId="1076"/>
          <ac:spMkLst>
            <pc:docMk/>
            <pc:sldMk cId="3096432142" sldId="348"/>
            <ac:spMk id="3" creationId="{8B6C9E02-4607-83F4-9676-DC3FA95DD1D3}"/>
          </ac:spMkLst>
        </pc:spChg>
        <pc:spChg chg="mod">
          <ac:chgData name="Maria Mahu" userId="0e64b0d503ee9422" providerId="LiveId" clId="{F8C1CC24-7376-4A09-BFBD-FBA57F6F964E}" dt="2023-11-25T08:12:07.370" v="5412" actId="26606"/>
          <ac:spMkLst>
            <pc:docMk/>
            <pc:sldMk cId="3096432142" sldId="348"/>
            <ac:spMk id="4" creationId="{958B2343-1968-4C56-52DA-DD9FFA4EE8EE}"/>
          </ac:spMkLst>
        </pc:spChg>
        <pc:spChg chg="mod">
          <ac:chgData name="Maria Mahu" userId="0e64b0d503ee9422" providerId="LiveId" clId="{F8C1CC24-7376-4A09-BFBD-FBA57F6F964E}" dt="2023-11-25T08:12:07.370" v="5412" actId="26606"/>
          <ac:spMkLst>
            <pc:docMk/>
            <pc:sldMk cId="3096432142" sldId="348"/>
            <ac:spMk id="5" creationId="{B7712A45-9958-C8AF-3245-F928C4C78662}"/>
          </ac:spMkLst>
        </pc:spChg>
        <pc:spChg chg="add del mod">
          <ac:chgData name="Maria Mahu" userId="0e64b0d503ee9422" providerId="LiveId" clId="{F8C1CC24-7376-4A09-BFBD-FBA57F6F964E}" dt="2023-11-25T08:12:17.815" v="5414" actId="478"/>
          <ac:spMkLst>
            <pc:docMk/>
            <pc:sldMk cId="3096432142" sldId="348"/>
            <ac:spMk id="1031" creationId="{D543AFA3-0EB1-633B-365F-B2478A05CD71}"/>
          </ac:spMkLst>
        </pc:spChg>
        <pc:spChg chg="add del mod">
          <ac:chgData name="Maria Mahu" userId="0e64b0d503ee9422" providerId="LiveId" clId="{F8C1CC24-7376-4A09-BFBD-FBA57F6F964E}" dt="2023-11-25T08:12:12.623" v="5413" actId="478"/>
          <ac:spMkLst>
            <pc:docMk/>
            <pc:sldMk cId="3096432142" sldId="348"/>
            <ac:spMk id="1033" creationId="{6E8996BE-03B5-4719-EC5C-F59162475C71}"/>
          </ac:spMkLst>
        </pc:spChg>
        <pc:picChg chg="add mod ord">
          <ac:chgData name="Maria Mahu" userId="0e64b0d503ee9422" providerId="LiveId" clId="{F8C1CC24-7376-4A09-BFBD-FBA57F6F964E}" dt="2023-11-25T08:12:19.914" v="5415" actId="1076"/>
          <ac:picMkLst>
            <pc:docMk/>
            <pc:sldMk cId="3096432142" sldId="348"/>
            <ac:picMk id="1026" creationId="{D9CBF4EC-3729-4446-B53D-42F4301CDE90}"/>
          </ac:picMkLst>
        </pc:picChg>
      </pc:sldChg>
      <pc:sldChg chg="addSp modSp mod modClrScheme chgLayout modNotesTx">
        <pc:chgData name="Maria Mahu" userId="0e64b0d503ee9422" providerId="LiveId" clId="{F8C1CC24-7376-4A09-BFBD-FBA57F6F964E}" dt="2023-11-25T08:13:51.222" v="5418" actId="113"/>
        <pc:sldMkLst>
          <pc:docMk/>
          <pc:sldMk cId="2648910195" sldId="349"/>
        </pc:sldMkLst>
        <pc:spChg chg="mod">
          <ac:chgData name="Maria Mahu" userId="0e64b0d503ee9422" providerId="LiveId" clId="{F8C1CC24-7376-4A09-BFBD-FBA57F6F964E}" dt="2023-11-23T14:05:31.965" v="3614" actId="26606"/>
          <ac:spMkLst>
            <pc:docMk/>
            <pc:sldMk cId="2648910195" sldId="349"/>
            <ac:spMk id="2" creationId="{4A278D59-2481-1635-7035-CB98F80DF18D}"/>
          </ac:spMkLst>
        </pc:spChg>
        <pc:spChg chg="mod ord">
          <ac:chgData name="Maria Mahu" userId="0e64b0d503ee9422" providerId="LiveId" clId="{F8C1CC24-7376-4A09-BFBD-FBA57F6F964E}" dt="2023-11-23T14:05:31.965" v="3614" actId="26606"/>
          <ac:spMkLst>
            <pc:docMk/>
            <pc:sldMk cId="2648910195" sldId="349"/>
            <ac:spMk id="3" creationId="{3F1FB618-5311-A0AD-347F-D503C318F683}"/>
          </ac:spMkLst>
        </pc:spChg>
        <pc:spChg chg="mod ord">
          <ac:chgData name="Maria Mahu" userId="0e64b0d503ee9422" providerId="LiveId" clId="{F8C1CC24-7376-4A09-BFBD-FBA57F6F964E}" dt="2023-11-23T14:05:31.965" v="3614" actId="26606"/>
          <ac:spMkLst>
            <pc:docMk/>
            <pc:sldMk cId="2648910195" sldId="349"/>
            <ac:spMk id="4" creationId="{196F17E8-BED5-E8D6-8A96-D567D6EE00D3}"/>
          </ac:spMkLst>
        </pc:spChg>
        <pc:spChg chg="mod">
          <ac:chgData name="Maria Mahu" userId="0e64b0d503ee9422" providerId="LiveId" clId="{F8C1CC24-7376-4A09-BFBD-FBA57F6F964E}" dt="2023-11-25T08:13:51.222" v="5418" actId="113"/>
          <ac:spMkLst>
            <pc:docMk/>
            <pc:sldMk cId="2648910195" sldId="349"/>
            <ac:spMk id="5" creationId="{C257D366-0637-C32A-4EEB-2C810D98F94F}"/>
          </ac:spMkLst>
        </pc:spChg>
        <pc:picChg chg="add mod">
          <ac:chgData name="Maria Mahu" userId="0e64b0d503ee9422" providerId="LiveId" clId="{F8C1CC24-7376-4A09-BFBD-FBA57F6F964E}" dt="2023-11-23T14:05:42.399" v="3616" actId="14100"/>
          <ac:picMkLst>
            <pc:docMk/>
            <pc:sldMk cId="2648910195" sldId="349"/>
            <ac:picMk id="1026" creationId="{C3FA3567-C627-103B-111B-0391C0DD2035}"/>
          </ac:picMkLst>
        </pc:picChg>
      </pc:sldChg>
      <pc:sldChg chg="addSp delSp modSp mod modClrScheme chgLayout modNotesTx">
        <pc:chgData name="Maria Mahu" userId="0e64b0d503ee9422" providerId="LiveId" clId="{F8C1CC24-7376-4A09-BFBD-FBA57F6F964E}" dt="2023-11-25T08:34:57.791" v="5563" actId="20577"/>
        <pc:sldMkLst>
          <pc:docMk/>
          <pc:sldMk cId="2694200794" sldId="350"/>
        </pc:sldMkLst>
        <pc:spChg chg="mod">
          <ac:chgData name="Maria Mahu" userId="0e64b0d503ee9422" providerId="LiveId" clId="{F8C1CC24-7376-4A09-BFBD-FBA57F6F964E}" dt="2023-11-25T08:34:57.791" v="5563" actId="20577"/>
          <ac:spMkLst>
            <pc:docMk/>
            <pc:sldMk cId="2694200794" sldId="350"/>
            <ac:spMk id="2" creationId="{C687C16A-0F02-B2F0-F114-42FB2B977ED4}"/>
          </ac:spMkLst>
        </pc:spChg>
        <pc:spChg chg="mod">
          <ac:chgData name="Maria Mahu" userId="0e64b0d503ee9422" providerId="LiveId" clId="{F8C1CC24-7376-4A09-BFBD-FBA57F6F964E}" dt="2023-11-24T14:50:03.594" v="5400" actId="26606"/>
          <ac:spMkLst>
            <pc:docMk/>
            <pc:sldMk cId="2694200794" sldId="350"/>
            <ac:spMk id="3" creationId="{43B43321-6057-608E-00C6-C24EB1771751}"/>
          </ac:spMkLst>
        </pc:spChg>
        <pc:spChg chg="mod">
          <ac:chgData name="Maria Mahu" userId="0e64b0d503ee9422" providerId="LiveId" clId="{F8C1CC24-7376-4A09-BFBD-FBA57F6F964E}" dt="2023-11-24T14:50:03.594" v="5400" actId="26606"/>
          <ac:spMkLst>
            <pc:docMk/>
            <pc:sldMk cId="2694200794" sldId="350"/>
            <ac:spMk id="4" creationId="{7DCEB638-1523-633B-4DAB-A372822B1FA0}"/>
          </ac:spMkLst>
        </pc:spChg>
        <pc:spChg chg="del mod">
          <ac:chgData name="Maria Mahu" userId="0e64b0d503ee9422" providerId="LiveId" clId="{F8C1CC24-7376-4A09-BFBD-FBA57F6F964E}" dt="2023-11-23T14:20:12.063" v="3624"/>
          <ac:spMkLst>
            <pc:docMk/>
            <pc:sldMk cId="2694200794" sldId="350"/>
            <ac:spMk id="5" creationId="{F04DAFDD-2CC6-5DD6-A30B-99321D5B2779}"/>
          </ac:spMkLst>
        </pc:spChg>
        <pc:spChg chg="add mod">
          <ac:chgData name="Maria Mahu" userId="0e64b0d503ee9422" providerId="LiveId" clId="{F8C1CC24-7376-4A09-BFBD-FBA57F6F964E}" dt="2023-11-25T08:32:10.486" v="5493" actId="14100"/>
          <ac:spMkLst>
            <pc:docMk/>
            <pc:sldMk cId="2694200794" sldId="350"/>
            <ac:spMk id="6" creationId="{0B5ADF83-90DC-32BF-2D71-766180CCC83A}"/>
          </ac:spMkLst>
        </pc:spChg>
        <pc:spChg chg="add mod ord">
          <ac:chgData name="Maria Mahu" userId="0e64b0d503ee9422" providerId="LiveId" clId="{F8C1CC24-7376-4A09-BFBD-FBA57F6F964E}" dt="2023-11-25T08:28:03.417" v="5427" actId="1076"/>
          <ac:spMkLst>
            <pc:docMk/>
            <pc:sldMk cId="2694200794" sldId="350"/>
            <ac:spMk id="13" creationId="{CDE1CF20-83C7-F39F-899A-27377435B110}"/>
          </ac:spMkLst>
        </pc:spChg>
        <pc:picChg chg="add mod">
          <ac:chgData name="Maria Mahu" userId="0e64b0d503ee9422" providerId="LiveId" clId="{F8C1CC24-7376-4A09-BFBD-FBA57F6F964E}" dt="2023-11-23T14:31:47.184" v="3906" actId="1076"/>
          <ac:picMkLst>
            <pc:docMk/>
            <pc:sldMk cId="2694200794" sldId="350"/>
            <ac:picMk id="7" creationId="{9CEA277A-DEDD-1E20-5114-B8ECCC1452A5}"/>
          </ac:picMkLst>
        </pc:picChg>
        <pc:picChg chg="add mod">
          <ac:chgData name="Maria Mahu" userId="0e64b0d503ee9422" providerId="LiveId" clId="{F8C1CC24-7376-4A09-BFBD-FBA57F6F964E}" dt="2023-11-23T14:31:52.992" v="3907" actId="1076"/>
          <ac:picMkLst>
            <pc:docMk/>
            <pc:sldMk cId="2694200794" sldId="350"/>
            <ac:picMk id="9" creationId="{65EBED03-3048-9091-D104-817EEB94DE3F}"/>
          </ac:picMkLst>
        </pc:picChg>
        <pc:picChg chg="add mod">
          <ac:chgData name="Maria Mahu" userId="0e64b0d503ee9422" providerId="LiveId" clId="{F8C1CC24-7376-4A09-BFBD-FBA57F6F964E}" dt="2023-11-23T14:31:56.215" v="3908" actId="1076"/>
          <ac:picMkLst>
            <pc:docMk/>
            <pc:sldMk cId="2694200794" sldId="350"/>
            <ac:picMk id="11" creationId="{BFB08FCF-5093-FFCE-972A-D6E41647F7A9}"/>
          </ac:picMkLst>
        </pc:picChg>
        <pc:picChg chg="add mod ord">
          <ac:chgData name="Maria Mahu" userId="0e64b0d503ee9422" providerId="LiveId" clId="{F8C1CC24-7376-4A09-BFBD-FBA57F6F964E}" dt="2023-11-25T08:32:18.483" v="5494" actId="1076"/>
          <ac:picMkLst>
            <pc:docMk/>
            <pc:sldMk cId="2694200794" sldId="350"/>
            <ac:picMk id="4098" creationId="{AE760C32-0D87-6190-9B7E-4C07FDAE48B5}"/>
          </ac:picMkLst>
        </pc:picChg>
      </pc:sldChg>
      <pc:sldChg chg="addSp modSp mod modClrScheme chgLayout modNotesTx">
        <pc:chgData name="Maria Mahu" userId="0e64b0d503ee9422" providerId="LiveId" clId="{F8C1CC24-7376-4A09-BFBD-FBA57F6F964E}" dt="2023-11-25T08:39:53.048" v="5714" actId="1076"/>
        <pc:sldMkLst>
          <pc:docMk/>
          <pc:sldMk cId="1982216248" sldId="351"/>
        </pc:sldMkLst>
        <pc:spChg chg="mod">
          <ac:chgData name="Maria Mahu" userId="0e64b0d503ee9422" providerId="LiveId" clId="{F8C1CC24-7376-4A09-BFBD-FBA57F6F964E}" dt="2023-11-25T08:38:50.688" v="5662" actId="113"/>
          <ac:spMkLst>
            <pc:docMk/>
            <pc:sldMk cId="1982216248" sldId="351"/>
            <ac:spMk id="2" creationId="{755BDC79-6403-BD38-AFA3-AB3DA416FEB1}"/>
          </ac:spMkLst>
        </pc:spChg>
        <pc:spChg chg="mod">
          <ac:chgData name="Maria Mahu" userId="0e64b0d503ee9422" providerId="LiveId" clId="{F8C1CC24-7376-4A09-BFBD-FBA57F6F964E}" dt="2023-11-24T14:46:58.074" v="5390" actId="26606"/>
          <ac:spMkLst>
            <pc:docMk/>
            <pc:sldMk cId="1982216248" sldId="351"/>
            <ac:spMk id="3" creationId="{03D62013-807B-B1E5-C8E1-88F8DACBB9A8}"/>
          </ac:spMkLst>
        </pc:spChg>
        <pc:spChg chg="mod">
          <ac:chgData name="Maria Mahu" userId="0e64b0d503ee9422" providerId="LiveId" clId="{F8C1CC24-7376-4A09-BFBD-FBA57F6F964E}" dt="2023-11-24T14:46:58.074" v="5390" actId="26606"/>
          <ac:spMkLst>
            <pc:docMk/>
            <pc:sldMk cId="1982216248" sldId="351"/>
            <ac:spMk id="4" creationId="{98287C53-D208-FDDE-B282-5165CC1C5C19}"/>
          </ac:spMkLst>
        </pc:spChg>
        <pc:spChg chg="add mod">
          <ac:chgData name="Maria Mahu" userId="0e64b0d503ee9422" providerId="LiveId" clId="{F8C1CC24-7376-4A09-BFBD-FBA57F6F964E}" dt="2023-11-25T08:39:53.048" v="5714" actId="1076"/>
          <ac:spMkLst>
            <pc:docMk/>
            <pc:sldMk cId="1982216248" sldId="351"/>
            <ac:spMk id="5" creationId="{BC39FDE5-E39A-48D3-3D41-FC82FFE757FE}"/>
          </ac:spMkLst>
        </pc:spChg>
        <pc:spChg chg="mod ord">
          <ac:chgData name="Maria Mahu" userId="0e64b0d503ee9422" providerId="LiveId" clId="{F8C1CC24-7376-4A09-BFBD-FBA57F6F964E}" dt="2023-11-25T08:38:02.940" v="5651" actId="27636"/>
          <ac:spMkLst>
            <pc:docMk/>
            <pc:sldMk cId="1982216248" sldId="351"/>
            <ac:spMk id="6" creationId="{0C06E700-1580-0B08-B785-0B92B46BC9CA}"/>
          </ac:spMkLst>
        </pc:spChg>
        <pc:picChg chg="add mod ord">
          <ac:chgData name="Maria Mahu" userId="0e64b0d503ee9422" providerId="LiveId" clId="{F8C1CC24-7376-4A09-BFBD-FBA57F6F964E}" dt="2023-11-25T08:38:14.740" v="5653" actId="1076"/>
          <ac:picMkLst>
            <pc:docMk/>
            <pc:sldMk cId="1982216248" sldId="351"/>
            <ac:picMk id="3074" creationId="{44B139D1-F74E-3217-90DD-4D12729AF2F3}"/>
          </ac:picMkLst>
        </pc:picChg>
      </pc:sldChg>
      <pc:sldChg chg="addSp modSp mod modClrScheme chgLayout modNotesTx">
        <pc:chgData name="Maria Mahu" userId="0e64b0d503ee9422" providerId="LiveId" clId="{F8C1CC24-7376-4A09-BFBD-FBA57F6F964E}" dt="2023-11-25T08:40:58.566" v="5725" actId="14100"/>
        <pc:sldMkLst>
          <pc:docMk/>
          <pc:sldMk cId="1534132946" sldId="352"/>
        </pc:sldMkLst>
        <pc:spChg chg="mod">
          <ac:chgData name="Maria Mahu" userId="0e64b0d503ee9422" providerId="LiveId" clId="{F8C1CC24-7376-4A09-BFBD-FBA57F6F964E}" dt="2023-11-25T08:40:51.019" v="5723" actId="1076"/>
          <ac:spMkLst>
            <pc:docMk/>
            <pc:sldMk cId="1534132946" sldId="352"/>
            <ac:spMk id="2" creationId="{EAFB4D34-1A2D-E73C-ECFE-465A7C97D25E}"/>
          </ac:spMkLst>
        </pc:spChg>
        <pc:spChg chg="mod ord">
          <ac:chgData name="Maria Mahu" userId="0e64b0d503ee9422" providerId="LiveId" clId="{F8C1CC24-7376-4A09-BFBD-FBA57F6F964E}" dt="2023-11-24T14:37:23.653" v="5344" actId="26606"/>
          <ac:spMkLst>
            <pc:docMk/>
            <pc:sldMk cId="1534132946" sldId="352"/>
            <ac:spMk id="3" creationId="{4E0B82F5-000D-1962-C3E5-47E3A78AAF89}"/>
          </ac:spMkLst>
        </pc:spChg>
        <pc:spChg chg="mod ord">
          <ac:chgData name="Maria Mahu" userId="0e64b0d503ee9422" providerId="LiveId" clId="{F8C1CC24-7376-4A09-BFBD-FBA57F6F964E}" dt="2023-11-24T14:37:23.653" v="5344" actId="26606"/>
          <ac:spMkLst>
            <pc:docMk/>
            <pc:sldMk cId="1534132946" sldId="352"/>
            <ac:spMk id="4" creationId="{C4006E47-393C-51A3-AA79-55E93D1E3039}"/>
          </ac:spMkLst>
        </pc:spChg>
        <pc:spChg chg="mod">
          <ac:chgData name="Maria Mahu" userId="0e64b0d503ee9422" providerId="LiveId" clId="{F8C1CC24-7376-4A09-BFBD-FBA57F6F964E}" dt="2023-11-25T08:40:38.990" v="5722" actId="27636"/>
          <ac:spMkLst>
            <pc:docMk/>
            <pc:sldMk cId="1534132946" sldId="352"/>
            <ac:spMk id="5" creationId="{46471F17-B343-E78E-9A74-40AD9D7E0450}"/>
          </ac:spMkLst>
        </pc:spChg>
        <pc:spChg chg="add mod">
          <ac:chgData name="Maria Mahu" userId="0e64b0d503ee9422" providerId="LiveId" clId="{F8C1CC24-7376-4A09-BFBD-FBA57F6F964E}" dt="2023-11-25T08:34:50.647" v="5561" actId="1076"/>
          <ac:spMkLst>
            <pc:docMk/>
            <pc:sldMk cId="1534132946" sldId="352"/>
            <ac:spMk id="6" creationId="{A3C0FB9F-D7D6-63F7-E7A6-D3B8594066DA}"/>
          </ac:spMkLst>
        </pc:spChg>
        <pc:picChg chg="add mod">
          <ac:chgData name="Maria Mahu" userId="0e64b0d503ee9422" providerId="LiveId" clId="{F8C1CC24-7376-4A09-BFBD-FBA57F6F964E}" dt="2023-11-25T08:40:58.566" v="5725" actId="14100"/>
          <ac:picMkLst>
            <pc:docMk/>
            <pc:sldMk cId="1534132946" sldId="352"/>
            <ac:picMk id="1026" creationId="{D91108DA-2E8E-8654-D44C-FE980E007428}"/>
          </ac:picMkLst>
        </pc:picChg>
      </pc:sldChg>
      <pc:sldChg chg="addSp delSp modSp new mod modClrScheme chgLayout modNotesTx">
        <pc:chgData name="Maria Mahu" userId="0e64b0d503ee9422" providerId="LiveId" clId="{F8C1CC24-7376-4A09-BFBD-FBA57F6F964E}" dt="2023-11-25T08:37:25.339" v="5644" actId="255"/>
        <pc:sldMkLst>
          <pc:docMk/>
          <pc:sldMk cId="891501071" sldId="353"/>
        </pc:sldMkLst>
        <pc:spChg chg="mod">
          <ac:chgData name="Maria Mahu" userId="0e64b0d503ee9422" providerId="LiveId" clId="{F8C1CC24-7376-4A09-BFBD-FBA57F6F964E}" dt="2023-11-25T08:36:02.319" v="5577" actId="1076"/>
          <ac:spMkLst>
            <pc:docMk/>
            <pc:sldMk cId="891501071" sldId="353"/>
            <ac:spMk id="2" creationId="{CEE74181-869E-DF08-27C2-406DCD474544}"/>
          </ac:spMkLst>
        </pc:spChg>
        <pc:spChg chg="mod ord">
          <ac:chgData name="Maria Mahu" userId="0e64b0d503ee9422" providerId="LiveId" clId="{F8C1CC24-7376-4A09-BFBD-FBA57F6F964E}" dt="2023-11-24T14:42:34.373" v="5366" actId="26606"/>
          <ac:spMkLst>
            <pc:docMk/>
            <pc:sldMk cId="891501071" sldId="353"/>
            <ac:spMk id="3" creationId="{22A0C58E-0724-32F3-C1FA-86A623F95A36}"/>
          </ac:spMkLst>
        </pc:spChg>
        <pc:spChg chg="mod ord">
          <ac:chgData name="Maria Mahu" userId="0e64b0d503ee9422" providerId="LiveId" clId="{F8C1CC24-7376-4A09-BFBD-FBA57F6F964E}" dt="2023-11-24T14:42:34.373" v="5366" actId="26606"/>
          <ac:spMkLst>
            <pc:docMk/>
            <pc:sldMk cId="891501071" sldId="353"/>
            <ac:spMk id="4" creationId="{6B426F5E-4617-13E0-82D7-5DBAD5E9F6D8}"/>
          </ac:spMkLst>
        </pc:spChg>
        <pc:spChg chg="add mod">
          <ac:chgData name="Maria Mahu" userId="0e64b0d503ee9422" providerId="LiveId" clId="{F8C1CC24-7376-4A09-BFBD-FBA57F6F964E}" dt="2023-11-25T08:37:00.885" v="5639" actId="1076"/>
          <ac:spMkLst>
            <pc:docMk/>
            <pc:sldMk cId="891501071" sldId="353"/>
            <ac:spMk id="5" creationId="{82123DF2-888F-3B35-3ECB-D7DDE802B3F9}"/>
          </ac:spMkLst>
        </pc:spChg>
        <pc:spChg chg="add del mod">
          <ac:chgData name="Maria Mahu" userId="0e64b0d503ee9422" providerId="LiveId" clId="{F8C1CC24-7376-4A09-BFBD-FBA57F6F964E}" dt="2023-11-15T18:10:56.599" v="1231" actId="21"/>
          <ac:spMkLst>
            <pc:docMk/>
            <pc:sldMk cId="891501071" sldId="353"/>
            <ac:spMk id="5" creationId="{9B6BE50F-5A7A-E3A1-3EEE-4D0A4FBC07D1}"/>
          </ac:spMkLst>
        </pc:spChg>
        <pc:spChg chg="add del mod">
          <ac:chgData name="Maria Mahu" userId="0e64b0d503ee9422" providerId="LiveId" clId="{F8C1CC24-7376-4A09-BFBD-FBA57F6F964E}" dt="2023-11-15T18:11:25.305" v="1234" actId="478"/>
          <ac:spMkLst>
            <pc:docMk/>
            <pc:sldMk cId="891501071" sldId="353"/>
            <ac:spMk id="7" creationId="{7C7E5BCB-40D5-8D5E-71F4-81BF65762BF7}"/>
          </ac:spMkLst>
        </pc:spChg>
        <pc:spChg chg="add del mod ord">
          <ac:chgData name="Maria Mahu" userId="0e64b0d503ee9422" providerId="LiveId" clId="{F8C1CC24-7376-4A09-BFBD-FBA57F6F964E}" dt="2023-11-25T08:37:25.339" v="5644" actId="255"/>
          <ac:spMkLst>
            <pc:docMk/>
            <pc:sldMk cId="891501071" sldId="353"/>
            <ac:spMk id="9" creationId="{3F896EC4-3706-2CE2-C772-26912B2FBCE0}"/>
          </ac:spMkLst>
        </pc:spChg>
        <pc:picChg chg="add del mod ord">
          <ac:chgData name="Maria Mahu" userId="0e64b0d503ee9422" providerId="LiveId" clId="{F8C1CC24-7376-4A09-BFBD-FBA57F6F964E}" dt="2023-11-24T14:40:04.316" v="5363"/>
          <ac:picMkLst>
            <pc:docMk/>
            <pc:sldMk cId="891501071" sldId="353"/>
            <ac:picMk id="2050" creationId="{EB13687C-3DEF-F215-5966-79698D876EA9}"/>
          </ac:picMkLst>
        </pc:picChg>
        <pc:picChg chg="add del mod">
          <ac:chgData name="Maria Mahu" userId="0e64b0d503ee9422" providerId="LiveId" clId="{F8C1CC24-7376-4A09-BFBD-FBA57F6F964E}" dt="2023-11-24T14:43:14.123" v="5369" actId="478"/>
          <ac:picMkLst>
            <pc:docMk/>
            <pc:sldMk cId="891501071" sldId="353"/>
            <ac:picMk id="2052" creationId="{8241528D-7F27-A43A-0205-276D072692EF}"/>
          </ac:picMkLst>
        </pc:picChg>
        <pc:picChg chg="add mod ord">
          <ac:chgData name="Maria Mahu" userId="0e64b0d503ee9422" providerId="LiveId" clId="{F8C1CC24-7376-4A09-BFBD-FBA57F6F964E}" dt="2023-11-25T08:37:11.787" v="5642" actId="1076"/>
          <ac:picMkLst>
            <pc:docMk/>
            <pc:sldMk cId="891501071" sldId="353"/>
            <ac:picMk id="2054" creationId="{6359C1FE-B055-BC8F-4BFA-4E84A285E7AA}"/>
          </ac:picMkLst>
        </pc:picChg>
      </pc:sldChg>
      <pc:sldChg chg="addSp modSp new mod">
        <pc:chgData name="Maria Mahu" userId="0e64b0d503ee9422" providerId="LiveId" clId="{F8C1CC24-7376-4A09-BFBD-FBA57F6F964E}" dt="2023-11-25T08:42:39.730" v="5729" actId="1076"/>
        <pc:sldMkLst>
          <pc:docMk/>
          <pc:sldMk cId="1145501382" sldId="354"/>
        </pc:sldMkLst>
        <pc:spChg chg="mod">
          <ac:chgData name="Maria Mahu" userId="0e64b0d503ee9422" providerId="LiveId" clId="{F8C1CC24-7376-4A09-BFBD-FBA57F6F964E}" dt="2023-11-25T08:42:39.730" v="5729" actId="1076"/>
          <ac:spMkLst>
            <pc:docMk/>
            <pc:sldMk cId="1145501382" sldId="354"/>
            <ac:spMk id="2" creationId="{3AAFA1CA-33B3-2CD3-7642-4EC902A09816}"/>
          </ac:spMkLst>
        </pc:spChg>
        <pc:spChg chg="add mod">
          <ac:chgData name="Maria Mahu" userId="0e64b0d503ee9422" providerId="LiveId" clId="{F8C1CC24-7376-4A09-BFBD-FBA57F6F964E}" dt="2023-11-24T14:31:39.819" v="5341" actId="255"/>
          <ac:spMkLst>
            <pc:docMk/>
            <pc:sldMk cId="1145501382" sldId="354"/>
            <ac:spMk id="5" creationId="{C2A2ECC6-98A3-2CC9-A95D-D62FF72E9B5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35104E68-9CE8-4D29-8200-205BAFE5B2FB}"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3537353B-6704-25FF-A0B5-14F1F5BF408B}"/>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9B5D8E34-4911-439A-8977-091F3D42E583}"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50E17"/>
                </a:solidFill>
                <a:effectLst/>
                <a:latin typeface="-apple-system"/>
              </a:rPr>
              <a:t>The 21st century is called the age of information technologies because of the rapid advancements and widespread use of technology that has occurred in recent years. The growth of the internet, the development of smartphones and other mobile devices, and the increasing availability of powerful computational resources have all contributed to this trend.</a:t>
            </a:r>
            <a:endParaRPr lang="en-GB" dirty="0"/>
          </a:p>
        </p:txBody>
      </p:sp>
      <p:sp>
        <p:nvSpPr>
          <p:cNvPr id="4" name="Slide Number Placeholder 3"/>
          <p:cNvSpPr>
            <a:spLocks noGrp="1"/>
          </p:cNvSpPr>
          <p:nvPr>
            <p:ph type="sldNum" sz="quarter" idx="5"/>
          </p:nvPr>
        </p:nvSpPr>
        <p:spPr/>
        <p:txBody>
          <a:bodyPr/>
          <a:lstStyle/>
          <a:p>
            <a:fld id="{9B5D8E34-4911-439A-8977-091F3D42E583}" type="slidenum">
              <a:rPr lang="en-GB" altLang="en-US" smtClean="0"/>
              <a:pPr/>
              <a:t>3</a:t>
            </a:fld>
            <a:endParaRPr lang="en-GB" altLang="en-US"/>
          </a:p>
        </p:txBody>
      </p:sp>
    </p:spTree>
    <p:extLst>
      <p:ext uri="{BB962C8B-B14F-4D97-AF65-F5344CB8AC3E}">
        <p14:creationId xmlns:p14="http://schemas.microsoft.com/office/powerpoint/2010/main" val="3188418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52525"/>
                </a:solidFill>
                <a:effectLst/>
                <a:latin typeface="Open Sans" panose="020B0606030504020204" pitchFamily="34" charset="0"/>
              </a:rPr>
              <a:t>Incorporating technology into the learning environment can have the following benefits:</a:t>
            </a:r>
            <a:endParaRPr lang="en-GB" dirty="0"/>
          </a:p>
        </p:txBody>
      </p:sp>
      <p:sp>
        <p:nvSpPr>
          <p:cNvPr id="4" name="Slide Number Placeholder 3"/>
          <p:cNvSpPr>
            <a:spLocks noGrp="1"/>
          </p:cNvSpPr>
          <p:nvPr>
            <p:ph type="sldNum" sz="quarter" idx="5"/>
          </p:nvPr>
        </p:nvSpPr>
        <p:spPr/>
        <p:txBody>
          <a:bodyPr/>
          <a:lstStyle/>
          <a:p>
            <a:fld id="{9B5D8E34-4911-439A-8977-091F3D42E583}" type="slidenum">
              <a:rPr lang="en-GB" altLang="en-US" smtClean="0"/>
              <a:pPr/>
              <a:t>5</a:t>
            </a:fld>
            <a:endParaRPr lang="en-GB" altLang="en-US"/>
          </a:p>
        </p:txBody>
      </p:sp>
    </p:spTree>
    <p:extLst>
      <p:ext uri="{BB962C8B-B14F-4D97-AF65-F5344CB8AC3E}">
        <p14:creationId xmlns:p14="http://schemas.microsoft.com/office/powerpoint/2010/main" val="3696350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212529"/>
              </a:solidFill>
              <a:effectLst/>
              <a:latin typeface="-apple-system"/>
            </a:endParaRPr>
          </a:p>
          <a:p>
            <a:r>
              <a:rPr lang="en-GB" b="0" i="0" dirty="0">
                <a:solidFill>
                  <a:srgbClr val="212529"/>
                </a:solidFill>
                <a:effectLst/>
                <a:latin typeface="-apple-system"/>
              </a:rPr>
              <a:t>L&amp;D –learning and development</a:t>
            </a:r>
          </a:p>
          <a:p>
            <a:r>
              <a:rPr lang="en-GB" b="0" i="0" dirty="0">
                <a:solidFill>
                  <a:srgbClr val="212529"/>
                </a:solidFill>
                <a:effectLst/>
                <a:latin typeface="-apple-system"/>
              </a:rPr>
              <a:t>Training and Development deal with the design and delivery of learning to improve performance within organisations. After hiring the employees, the next step is to determine their training and development needs. </a:t>
            </a:r>
            <a:r>
              <a:rPr lang="en-GB" dirty="0">
                <a:solidFill>
                  <a:schemeClr val="tx1"/>
                </a:solidFill>
              </a:rPr>
              <a:t>Tesco utilized technology-based training programs to enhance employee learning and development. Here are a few ways .</a:t>
            </a:r>
          </a:p>
          <a:p>
            <a:endParaRPr lang="en-GB" dirty="0">
              <a:solidFill>
                <a:schemeClr val="tx1"/>
              </a:solidFill>
            </a:endParaRPr>
          </a:p>
          <a:p>
            <a:r>
              <a:rPr lang="en-GB" dirty="0">
                <a:solidFill>
                  <a:schemeClr val="tx1"/>
                </a:solidFill>
              </a:rPr>
              <a:t>Tesco technology-based training helps employees to acquire new knowledge and skills, improve performance and stay up-to-date with the latest industry trends. </a:t>
            </a:r>
          </a:p>
          <a:p>
            <a:r>
              <a:rPr lang="en-GB" b="0" i="0" dirty="0">
                <a:solidFill>
                  <a:srgbClr val="333333"/>
                </a:solidFill>
                <a:effectLst/>
                <a:latin typeface="Salesforce Sans"/>
              </a:rPr>
              <a:t>Tesco is using Tableau within its Customer Engagement Centre in order to better understand the training needs of 1,000+ employees</a:t>
            </a:r>
            <a:endParaRPr lang="en-GB" dirty="0">
              <a:solidFill>
                <a:schemeClr val="tx1"/>
              </a:solidFill>
            </a:endParaRPr>
          </a:p>
          <a:p>
            <a:r>
              <a:rPr lang="en-GB" b="0" i="0" dirty="0">
                <a:solidFill>
                  <a:srgbClr val="333333"/>
                </a:solidFill>
                <a:effectLst/>
                <a:latin typeface="Salesforce Sans"/>
              </a:rPr>
              <a:t>At Tesco, they are using Tableau to analyse written feedback from training course attendees, uncovering key insights that were otherwise nearly impossible to spot. </a:t>
            </a:r>
          </a:p>
          <a:p>
            <a:r>
              <a:rPr lang="en-GB" b="0" i="0" dirty="0">
                <a:solidFill>
                  <a:srgbClr val="333333"/>
                </a:solidFill>
                <a:effectLst/>
                <a:latin typeface="Salesforce Sans"/>
              </a:rPr>
              <a:t>Before Tableau, Tesco employed two full-time staff members dedicated exclusively to producing Excel reports on L&amp;D activity. Now, nearly all reporting is automated in Tableau, saving thousands of hours annually and allowing Tesco’s L&amp;D experts to focus on effective training and improving content, rather than time-consuming manual reporting tasks.</a:t>
            </a:r>
            <a:endParaRPr lang="en-GB" dirty="0">
              <a:solidFill>
                <a:schemeClr val="tx1"/>
              </a:solidFill>
            </a:endParaRPr>
          </a:p>
        </p:txBody>
      </p:sp>
      <p:sp>
        <p:nvSpPr>
          <p:cNvPr id="4" name="Slide Number Placeholder 3"/>
          <p:cNvSpPr>
            <a:spLocks noGrp="1"/>
          </p:cNvSpPr>
          <p:nvPr>
            <p:ph type="sldNum" sz="quarter" idx="5"/>
          </p:nvPr>
        </p:nvSpPr>
        <p:spPr/>
        <p:txBody>
          <a:bodyPr/>
          <a:lstStyle/>
          <a:p>
            <a:fld id="{9B5D8E34-4911-439A-8977-091F3D42E583}" type="slidenum">
              <a:rPr lang="en-GB" altLang="en-US" smtClean="0"/>
              <a:pPr/>
              <a:t>6</a:t>
            </a:fld>
            <a:endParaRPr lang="en-GB" altLang="en-US"/>
          </a:p>
        </p:txBody>
      </p:sp>
    </p:spTree>
    <p:extLst>
      <p:ext uri="{BB962C8B-B14F-4D97-AF65-F5344CB8AC3E}">
        <p14:creationId xmlns:p14="http://schemas.microsoft.com/office/powerpoint/2010/main" val="19685443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529"/>
                </a:solidFill>
                <a:effectLst/>
                <a:latin typeface="-apple-system"/>
              </a:rPr>
              <a:t>The training and development program is based on the idea to provide excellent services to the customers and perform all the relevant tasks inside or outside the store in a professional manner. Another orientation of this program leads to the growth of business because professional activities and proper customer care are the key factors to attract the customers.</a:t>
            </a:r>
          </a:p>
          <a:p>
            <a:pPr algn="ctr"/>
            <a:r>
              <a:rPr lang="en-GB" b="0" i="0" dirty="0">
                <a:effectLst/>
                <a:latin typeface="-apple-system"/>
              </a:rPr>
              <a:t> </a:t>
            </a:r>
            <a:r>
              <a:rPr lang="en-GB" b="1" i="0" dirty="0">
                <a:effectLst/>
                <a:latin typeface="-apple-system"/>
              </a:rPr>
              <a:t>On-the-job training</a:t>
            </a:r>
          </a:p>
          <a:p>
            <a:pPr algn="l"/>
            <a:r>
              <a:rPr lang="en-GB" b="1" i="0" dirty="0">
                <a:effectLst/>
                <a:latin typeface="-apple-system"/>
              </a:rPr>
              <a:t>Shadowing</a:t>
            </a:r>
            <a:r>
              <a:rPr lang="en-GB" b="0" i="0" dirty="0">
                <a:effectLst/>
                <a:latin typeface="-apple-system"/>
              </a:rPr>
              <a:t>-The employee is guided by the person already in the job.</a:t>
            </a:r>
          </a:p>
          <a:p>
            <a:pPr algn="l"/>
            <a:r>
              <a:rPr lang="en-GB" b="1" i="0" dirty="0">
                <a:effectLst/>
                <a:latin typeface="-apple-system"/>
              </a:rPr>
              <a:t>Coaching</a:t>
            </a:r>
            <a:r>
              <a:rPr lang="en-GB" b="0" i="0" dirty="0">
                <a:effectLst/>
                <a:latin typeface="-apple-system"/>
              </a:rPr>
              <a:t>- Any appointed staff member or manager will help trainees work and inspire them to find solutions.</a:t>
            </a:r>
          </a:p>
          <a:p>
            <a:pPr algn="l"/>
            <a:r>
              <a:rPr lang="en-GB" b="1" i="0" dirty="0">
                <a:effectLst/>
                <a:latin typeface="-apple-system"/>
              </a:rPr>
              <a:t>Mentoring</a:t>
            </a:r>
            <a:r>
              <a:rPr lang="en-GB" b="0" i="0" dirty="0">
                <a:effectLst/>
                <a:latin typeface="-apple-system"/>
              </a:rPr>
              <a:t>- An experienced member of staff plays the role of an adviser.</a:t>
            </a:r>
          </a:p>
          <a:p>
            <a:pPr algn="l"/>
            <a:r>
              <a:rPr lang="en-GB" b="1" i="0" dirty="0">
                <a:effectLst/>
                <a:latin typeface="-apple-system"/>
              </a:rPr>
              <a:t>Job rotation- </a:t>
            </a:r>
            <a:r>
              <a:rPr lang="en-GB" b="0" i="0" dirty="0">
                <a:effectLst/>
                <a:latin typeface="-apple-system"/>
              </a:rPr>
              <a:t>By taking full responsibility on a temporary or limited basis, the trainee has the chance to cover the target role.</a:t>
            </a:r>
          </a:p>
          <a:p>
            <a:endParaRPr lang="en-GB" b="0" i="0" dirty="0">
              <a:solidFill>
                <a:srgbClr val="212529"/>
              </a:solidFill>
              <a:effectLst/>
              <a:latin typeface="-apple-system"/>
            </a:endParaRPr>
          </a:p>
          <a:p>
            <a:r>
              <a:rPr lang="en-GB" b="1" i="0" u="sng" dirty="0">
                <a:solidFill>
                  <a:srgbClr val="2D2D2D"/>
                </a:solidFill>
                <a:effectLst/>
                <a:latin typeface="Noto Sans" panose="020B0502040504020204" pitchFamily="34" charset="0"/>
              </a:rPr>
              <a:t>For example, </a:t>
            </a:r>
          </a:p>
          <a:p>
            <a:r>
              <a:rPr lang="en-GB" b="0" i="0" dirty="0">
                <a:solidFill>
                  <a:srgbClr val="2D2D2D"/>
                </a:solidFill>
                <a:effectLst/>
                <a:latin typeface="Noto Sans" panose="020B0502040504020204" pitchFamily="34" charset="0"/>
              </a:rPr>
              <a:t>they may receive an evaluation that tests their understanding of the knowledge the instructor taught them during the off-the-job training. The evaluation measures the performance and participation of each trainee.</a:t>
            </a:r>
            <a:endParaRPr lang="en-GB" dirty="0"/>
          </a:p>
          <a:p>
            <a:endParaRPr lang="en-GB" b="0" i="0" dirty="0">
              <a:solidFill>
                <a:srgbClr val="212529"/>
              </a:solidFill>
              <a:effectLst/>
              <a:latin typeface="-apple-system"/>
            </a:endParaRPr>
          </a:p>
          <a:p>
            <a:r>
              <a:rPr lang="en-GB" b="0" i="0" dirty="0">
                <a:solidFill>
                  <a:srgbClr val="212529"/>
                </a:solidFill>
                <a:effectLst/>
                <a:latin typeface="-apple-system"/>
              </a:rPr>
              <a:t> </a:t>
            </a:r>
            <a:endParaRPr lang="en-GB" dirty="0"/>
          </a:p>
        </p:txBody>
      </p:sp>
      <p:sp>
        <p:nvSpPr>
          <p:cNvPr id="4" name="Slide Number Placeholder 3"/>
          <p:cNvSpPr>
            <a:spLocks noGrp="1"/>
          </p:cNvSpPr>
          <p:nvPr>
            <p:ph type="sldNum" sz="quarter" idx="5"/>
          </p:nvPr>
        </p:nvSpPr>
        <p:spPr/>
        <p:txBody>
          <a:bodyPr/>
          <a:lstStyle/>
          <a:p>
            <a:fld id="{9B5D8E34-4911-439A-8977-091F3D42E583}" type="slidenum">
              <a:rPr lang="en-GB" altLang="en-US" smtClean="0"/>
              <a:pPr/>
              <a:t>7</a:t>
            </a:fld>
            <a:endParaRPr lang="en-GB" altLang="en-US"/>
          </a:p>
        </p:txBody>
      </p:sp>
    </p:spTree>
    <p:extLst>
      <p:ext uri="{BB962C8B-B14F-4D97-AF65-F5344CB8AC3E}">
        <p14:creationId xmlns:p14="http://schemas.microsoft.com/office/powerpoint/2010/main" val="25308073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4D5156"/>
                </a:solidFill>
                <a:effectLst/>
                <a:latin typeface="Google Sans"/>
              </a:rPr>
              <a:t>Along with all the legally required and company-​related induction courses, we also take new colleagues through our own structured onboarding program. This includes an opportunity to get to know other departments, get up to speed with any training, and connect with a buddy or your colleagues to help with all the advice and support you may need.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4D5156"/>
                </a:solidFill>
                <a:effectLst/>
                <a:latin typeface="Google Sans"/>
              </a:rPr>
              <a:t>All our employees have access to courses to improve their technical knowledge when it comes to the software and other tools they need to use.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4D5156"/>
                </a:solidFill>
                <a:effectLst/>
                <a:latin typeface="Google Sans"/>
              </a:rPr>
              <a:t> Also, employees can access resources to brush up on the personal and social skills related to their role.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0" i="0" dirty="0">
              <a:solidFill>
                <a:srgbClr val="4D5156"/>
              </a:solidFill>
              <a:effectLst/>
              <a:latin typeface="Google San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4D5156"/>
                </a:solidFill>
                <a:effectLst/>
                <a:latin typeface="Google Sans"/>
              </a:rPr>
              <a:t>Management tr Program -This two-year training program for new leaders ensures that individuals who are just starting out in this capacity are equipped with the right tools and skills to succeed. </a:t>
            </a:r>
            <a:r>
              <a:rPr lang="en-GB" b="0" i="0">
                <a:solidFill>
                  <a:srgbClr val="4D5156"/>
                </a:solidFill>
                <a:effectLst/>
                <a:latin typeface="Google Sans"/>
              </a:rPr>
              <a:t>The customized </a:t>
            </a:r>
            <a:r>
              <a:rPr lang="en-GB" b="0" i="0" dirty="0">
                <a:solidFill>
                  <a:srgbClr val="4D5156"/>
                </a:solidFill>
                <a:effectLst/>
                <a:latin typeface="Google Sans"/>
              </a:rPr>
              <a:t>training includes the areas of employee leadership and motivation, personnel development, and healthy self-​management.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0" i="0" dirty="0">
              <a:solidFill>
                <a:srgbClr val="4D5156"/>
              </a:solidFill>
              <a:effectLst/>
              <a:latin typeface="Google San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4D5156"/>
                </a:solidFill>
                <a:effectLst/>
                <a:latin typeface="Google Sans"/>
              </a:rPr>
              <a:t>By incorporating technology into its training programs employees have the necessary resources and support to enhance the Aldi</a:t>
            </a:r>
            <a:r>
              <a:rPr lang="en-GB" dirty="0">
                <a:solidFill>
                  <a:srgbClr val="4D5156"/>
                </a:solidFill>
                <a:latin typeface="Google Sans"/>
              </a:rPr>
              <a:t> ensures that </a:t>
            </a:r>
            <a:r>
              <a:rPr lang="en-GB" b="0" i="0" dirty="0">
                <a:solidFill>
                  <a:srgbClr val="4D5156"/>
                </a:solidFill>
                <a:effectLst/>
                <a:latin typeface="Google Sans"/>
              </a:rPr>
              <a:t>r skills, deliver excellent customer service and adapt to the evolving retail landscape.</a:t>
            </a:r>
            <a:endParaRPr lang="en-GB" dirty="0"/>
          </a:p>
          <a:p>
            <a:endParaRPr lang="en-GB" dirty="0"/>
          </a:p>
        </p:txBody>
      </p:sp>
      <p:sp>
        <p:nvSpPr>
          <p:cNvPr id="4" name="Slide Number Placeholder 3"/>
          <p:cNvSpPr>
            <a:spLocks noGrp="1"/>
          </p:cNvSpPr>
          <p:nvPr>
            <p:ph type="sldNum" sz="quarter" idx="5"/>
          </p:nvPr>
        </p:nvSpPr>
        <p:spPr/>
        <p:txBody>
          <a:bodyPr/>
          <a:lstStyle/>
          <a:p>
            <a:fld id="{9B5D8E34-4911-439A-8977-091F3D42E583}" type="slidenum">
              <a:rPr lang="en-GB" altLang="en-US" smtClean="0"/>
              <a:pPr/>
              <a:t>8</a:t>
            </a:fld>
            <a:endParaRPr lang="en-GB" altLang="en-US"/>
          </a:p>
        </p:txBody>
      </p:sp>
    </p:spTree>
    <p:extLst>
      <p:ext uri="{BB962C8B-B14F-4D97-AF65-F5344CB8AC3E}">
        <p14:creationId xmlns:p14="http://schemas.microsoft.com/office/powerpoint/2010/main" val="41391212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Asda uses a variety of technology training methods  to support their employees </a:t>
            </a:r>
          </a:p>
          <a:p>
            <a:r>
              <a:rPr lang="en-GB" b="1" dirty="0"/>
              <a:t>E-Learning </a:t>
            </a:r>
            <a:r>
              <a:rPr lang="en-GB" dirty="0"/>
              <a:t>online resources provided</a:t>
            </a:r>
          </a:p>
          <a:p>
            <a:r>
              <a:rPr lang="en-GB" b="1" dirty="0"/>
              <a:t>Point of sales </a:t>
            </a:r>
            <a:r>
              <a:rPr lang="en-GB" dirty="0"/>
              <a:t>includes learning how to use POS systems, process transactions, handle returns or loyalty programs, or discount codes.</a:t>
            </a:r>
          </a:p>
          <a:p>
            <a:r>
              <a:rPr lang="en-GB" b="1" dirty="0"/>
              <a:t>Product and service knowledge </a:t>
            </a:r>
            <a:r>
              <a:rPr lang="en-GB" dirty="0"/>
              <a:t>includes online product </a:t>
            </a:r>
            <a:r>
              <a:rPr lang="en-GB" dirty="0" err="1"/>
              <a:t>catalogs</a:t>
            </a:r>
            <a:r>
              <a:rPr lang="en-GB" dirty="0"/>
              <a:t>, and interactive software that provides detailed information about specific items.</a:t>
            </a:r>
          </a:p>
          <a:p>
            <a:r>
              <a:rPr lang="en-GB" b="1" dirty="0"/>
              <a:t>Communication tool </a:t>
            </a:r>
            <a:r>
              <a:rPr lang="en-GB" dirty="0"/>
              <a:t>Asda provides training on the proper use of communication tools such as instant messaging platforms or emails.</a:t>
            </a:r>
          </a:p>
          <a:p>
            <a:r>
              <a:rPr lang="en-GB" b="1" dirty="0"/>
              <a:t>Data Analytics and Reporting-</a:t>
            </a:r>
            <a:r>
              <a:rPr lang="en-GB" dirty="0"/>
              <a:t>helps</a:t>
            </a:r>
            <a:r>
              <a:rPr lang="en-GB" b="1" dirty="0"/>
              <a:t> </a:t>
            </a:r>
            <a:r>
              <a:rPr lang="en-GB" dirty="0"/>
              <a:t>employees understand how to extract meaningful insight from data and make a decision.</a:t>
            </a:r>
          </a:p>
          <a:p>
            <a:r>
              <a:rPr lang="en-GB" b="1" dirty="0"/>
              <a:t>The inventory Management system</a:t>
            </a:r>
            <a:r>
              <a:rPr lang="en-GB" dirty="0"/>
              <a:t> trains employees on how to use inventory management software to track stock levels, manage reordering and facilitate the inventory control process.</a:t>
            </a:r>
            <a:endParaRPr lang="en-GB" b="0" i="0" dirty="0">
              <a:solidFill>
                <a:srgbClr val="202124"/>
              </a:solidFill>
              <a:effectLst/>
              <a:latin typeface="Google Sans"/>
            </a:endParaRPr>
          </a:p>
          <a:p>
            <a:r>
              <a:rPr lang="en-GB" b="0" i="0" dirty="0">
                <a:solidFill>
                  <a:srgbClr val="202124"/>
                </a:solidFill>
                <a:effectLst/>
                <a:latin typeface="Google Sans"/>
              </a:rPr>
              <a:t>A POS system, or point-of-sale system, is </a:t>
            </a:r>
            <a:r>
              <a:rPr lang="en-GB" b="0" i="0" dirty="0">
                <a:solidFill>
                  <a:srgbClr val="040C28"/>
                </a:solidFill>
                <a:effectLst/>
                <a:latin typeface="Google Sans"/>
              </a:rPr>
              <a:t>a set of devices, software and payment services merchants use to make sales in person</a:t>
            </a:r>
            <a:r>
              <a:rPr lang="en-GB" b="0" i="0" dirty="0">
                <a:solidFill>
                  <a:srgbClr val="202124"/>
                </a:solidFill>
                <a:effectLst/>
                <a:latin typeface="Google Sans"/>
              </a:rPr>
              <a:t>. </a:t>
            </a:r>
            <a:endParaRPr lang="en-GB" dirty="0"/>
          </a:p>
        </p:txBody>
      </p:sp>
      <p:sp>
        <p:nvSpPr>
          <p:cNvPr id="4" name="Slide Number Placeholder 3"/>
          <p:cNvSpPr>
            <a:spLocks noGrp="1"/>
          </p:cNvSpPr>
          <p:nvPr>
            <p:ph type="sldNum" sz="quarter" idx="5"/>
          </p:nvPr>
        </p:nvSpPr>
        <p:spPr/>
        <p:txBody>
          <a:bodyPr/>
          <a:lstStyle/>
          <a:p>
            <a:fld id="{9B5D8E34-4911-439A-8977-091F3D42E583}" type="slidenum">
              <a:rPr lang="en-GB" altLang="en-US" smtClean="0"/>
              <a:pPr/>
              <a:t>9</a:t>
            </a:fld>
            <a:endParaRPr lang="en-GB" altLang="en-US"/>
          </a:p>
        </p:txBody>
      </p:sp>
    </p:spTree>
    <p:extLst>
      <p:ext uri="{BB962C8B-B14F-4D97-AF65-F5344CB8AC3E}">
        <p14:creationId xmlns:p14="http://schemas.microsoft.com/office/powerpoint/2010/main" val="4684457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Technology-based training programs offer several benefits for employers such as cost-effectiveness, scalability, standardized training and improved employee performance.</a:t>
            </a:r>
          </a:p>
          <a:p>
            <a:r>
              <a:rPr lang="en-GB" dirty="0"/>
              <a:t>Implementing this technology its more effective for employers like Sainsbury's compared to traditional training methods. </a:t>
            </a:r>
          </a:p>
          <a:p>
            <a:endParaRPr lang="en-GB" dirty="0"/>
          </a:p>
        </p:txBody>
      </p:sp>
      <p:sp>
        <p:nvSpPr>
          <p:cNvPr id="4" name="Slide Number Placeholder 3"/>
          <p:cNvSpPr>
            <a:spLocks noGrp="1"/>
          </p:cNvSpPr>
          <p:nvPr>
            <p:ph type="sldNum" sz="quarter" idx="5"/>
          </p:nvPr>
        </p:nvSpPr>
        <p:spPr/>
        <p:txBody>
          <a:bodyPr/>
          <a:lstStyle/>
          <a:p>
            <a:fld id="{9B5D8E34-4911-439A-8977-091F3D42E583}" type="slidenum">
              <a:rPr lang="en-GB" altLang="en-US" smtClean="0"/>
              <a:pPr/>
              <a:t>10</a:t>
            </a:fld>
            <a:endParaRPr lang="en-GB" altLang="en-US"/>
          </a:p>
        </p:txBody>
      </p:sp>
    </p:spTree>
    <p:extLst>
      <p:ext uri="{BB962C8B-B14F-4D97-AF65-F5344CB8AC3E}">
        <p14:creationId xmlns:p14="http://schemas.microsoft.com/office/powerpoint/2010/main" val="1369829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1565E"/>
                </a:solidFill>
                <a:effectLst/>
                <a:latin typeface="Roboto" panose="02000000000000000000" pitchFamily="2" charset="0"/>
              </a:rPr>
              <a:t>The biggest asset of any business is its employees. Successful organizations are aware of this, and they know how important it is to invest in talent.</a:t>
            </a:r>
            <a:endParaRPr lang="en-GB" dirty="0"/>
          </a:p>
        </p:txBody>
      </p:sp>
      <p:sp>
        <p:nvSpPr>
          <p:cNvPr id="4" name="Slide Number Placeholder 3"/>
          <p:cNvSpPr>
            <a:spLocks noGrp="1"/>
          </p:cNvSpPr>
          <p:nvPr>
            <p:ph type="sldNum" sz="quarter" idx="5"/>
          </p:nvPr>
        </p:nvSpPr>
        <p:spPr/>
        <p:txBody>
          <a:bodyPr/>
          <a:lstStyle/>
          <a:p>
            <a:fld id="{9B5D8E34-4911-439A-8977-091F3D42E583}" type="slidenum">
              <a:rPr lang="en-GB" altLang="en-US" smtClean="0"/>
              <a:pPr/>
              <a:t>11</a:t>
            </a:fld>
            <a:endParaRPr lang="en-GB" altLang="en-US"/>
          </a:p>
        </p:txBody>
      </p:sp>
    </p:spTree>
    <p:extLst>
      <p:ext uri="{BB962C8B-B14F-4D97-AF65-F5344CB8AC3E}">
        <p14:creationId xmlns:p14="http://schemas.microsoft.com/office/powerpoint/2010/main" val="18700785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D37ED54-D175-8998-6CF3-E7898E465FF5}"/>
              </a:ext>
            </a:extLst>
          </p:cNvPr>
          <p:cNvSpPr>
            <a:spLocks noGrp="1"/>
          </p:cNvSpPr>
          <p:nvPr>
            <p:ph type="dt" sz="half" idx="10"/>
          </p:nvPr>
        </p:nvSpPr>
        <p:spPr>
          <a:xfrm>
            <a:off x="395288" y="6524625"/>
            <a:ext cx="971550" cy="219075"/>
          </a:xfrm>
        </p:spPr>
        <p:txBody>
          <a:bodyPr/>
          <a:lstStyle>
            <a:lvl1pPr>
              <a:defRPr/>
            </a:lvl1pPr>
          </a:lstStyle>
          <a:p>
            <a:pPr>
              <a:defRPr/>
            </a:pPr>
            <a:fld id="{5BB6B96F-F6EF-49A6-9BBC-D771FF998D03}" type="datetime1">
              <a:rPr lang="en-GB" altLang="en-US"/>
              <a:pPr>
                <a:defRPr/>
              </a:pPr>
              <a:t>25/11/2023</a:t>
            </a:fld>
            <a:endParaRPr lang="en-GB" altLang="en-US"/>
          </a:p>
        </p:txBody>
      </p:sp>
      <p:sp>
        <p:nvSpPr>
          <p:cNvPr id="5" name="Footer Placeholder 4">
            <a:extLst>
              <a:ext uri="{FF2B5EF4-FFF2-40B4-BE49-F238E27FC236}">
                <a16:creationId xmlns:a16="http://schemas.microsoft.com/office/drawing/2014/main" id="{E7AE3593-6E25-9D91-085F-F0925170734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D782636-5652-3247-6B28-CF744428B264}"/>
              </a:ext>
            </a:extLst>
          </p:cNvPr>
          <p:cNvSpPr>
            <a:spLocks noGrp="1"/>
          </p:cNvSpPr>
          <p:nvPr>
            <p:ph type="sldNum" sz="quarter" idx="12"/>
          </p:nvPr>
        </p:nvSpPr>
        <p:spPr/>
        <p:txBody>
          <a:bodyPr/>
          <a:lstStyle>
            <a:lvl1pPr>
              <a:defRPr/>
            </a:lvl1pPr>
          </a:lstStyle>
          <a:p>
            <a:fld id="{6C98856F-E1F1-4C88-9851-8247C785DDCC}" type="slidenum">
              <a:rPr lang="en-GB" altLang="en-US"/>
              <a:pPr/>
              <a:t>‹#›</a:t>
            </a:fld>
            <a:endParaRPr lang="en-GB" altLang="en-US"/>
          </a:p>
        </p:txBody>
      </p:sp>
    </p:spTree>
    <p:extLst>
      <p:ext uri="{BB962C8B-B14F-4D97-AF65-F5344CB8AC3E}">
        <p14:creationId xmlns:p14="http://schemas.microsoft.com/office/powerpoint/2010/main" val="567402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E3A16-D0C3-CB05-80A2-68FA15CED516}"/>
              </a:ext>
            </a:extLst>
          </p:cNvPr>
          <p:cNvSpPr>
            <a:spLocks noGrp="1"/>
          </p:cNvSpPr>
          <p:nvPr>
            <p:ph type="dt" sz="half" idx="10"/>
          </p:nvPr>
        </p:nvSpPr>
        <p:spPr/>
        <p:txBody>
          <a:bodyPr/>
          <a:lstStyle>
            <a:lvl1pPr>
              <a:defRPr/>
            </a:lvl1pPr>
          </a:lstStyle>
          <a:p>
            <a:pPr>
              <a:defRPr/>
            </a:pPr>
            <a:fld id="{F056526B-821C-4A01-8BCF-861756C72EDC}" type="datetime1">
              <a:rPr lang="en-GB" altLang="en-US"/>
              <a:pPr>
                <a:defRPr/>
              </a:pPr>
              <a:t>25/11/2023</a:t>
            </a:fld>
            <a:endParaRPr lang="en-GB" altLang="en-US"/>
          </a:p>
        </p:txBody>
      </p:sp>
      <p:sp>
        <p:nvSpPr>
          <p:cNvPr id="5" name="Footer Placeholder 4">
            <a:extLst>
              <a:ext uri="{FF2B5EF4-FFF2-40B4-BE49-F238E27FC236}">
                <a16:creationId xmlns:a16="http://schemas.microsoft.com/office/drawing/2014/main" id="{4E727F29-078E-7272-BE3A-3DD7BC0BF765}"/>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C6EC785F-9894-7BFE-2A14-F092907954DA}"/>
              </a:ext>
            </a:extLst>
          </p:cNvPr>
          <p:cNvSpPr>
            <a:spLocks noGrp="1"/>
          </p:cNvSpPr>
          <p:nvPr>
            <p:ph type="sldNum" sz="quarter" idx="12"/>
          </p:nvPr>
        </p:nvSpPr>
        <p:spPr/>
        <p:txBody>
          <a:bodyPr/>
          <a:lstStyle>
            <a:lvl1pPr>
              <a:defRPr/>
            </a:lvl1pPr>
          </a:lstStyle>
          <a:p>
            <a:fld id="{6AF098C1-AEDB-40EB-8A7E-6048AF5A6D34}" type="slidenum">
              <a:rPr lang="en-GB" altLang="en-US"/>
              <a:pPr/>
              <a:t>‹#›</a:t>
            </a:fld>
            <a:endParaRPr lang="en-GB" altLang="en-US"/>
          </a:p>
        </p:txBody>
      </p:sp>
    </p:spTree>
    <p:extLst>
      <p:ext uri="{BB962C8B-B14F-4D97-AF65-F5344CB8AC3E}">
        <p14:creationId xmlns:p14="http://schemas.microsoft.com/office/powerpoint/2010/main" val="1820554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F0A4DD4-9E85-ABDC-D4F6-0062C63B40A2}"/>
              </a:ext>
            </a:extLst>
          </p:cNvPr>
          <p:cNvSpPr>
            <a:spLocks noGrp="1"/>
          </p:cNvSpPr>
          <p:nvPr>
            <p:ph type="dt" sz="half" idx="10"/>
          </p:nvPr>
        </p:nvSpPr>
        <p:spPr/>
        <p:txBody>
          <a:bodyPr/>
          <a:lstStyle>
            <a:lvl1pPr>
              <a:defRPr/>
            </a:lvl1pPr>
          </a:lstStyle>
          <a:p>
            <a:pPr>
              <a:defRPr/>
            </a:pPr>
            <a:fld id="{8B74DB4C-0947-491C-A164-74CB461C8EC0}" type="datetime1">
              <a:rPr lang="en-GB" altLang="en-US"/>
              <a:pPr>
                <a:defRPr/>
              </a:pPr>
              <a:t>25/11/2023</a:t>
            </a:fld>
            <a:endParaRPr lang="en-GB" altLang="en-US"/>
          </a:p>
        </p:txBody>
      </p:sp>
      <p:sp>
        <p:nvSpPr>
          <p:cNvPr id="5" name="Slide Number Placeholder 5">
            <a:extLst>
              <a:ext uri="{FF2B5EF4-FFF2-40B4-BE49-F238E27FC236}">
                <a16:creationId xmlns:a16="http://schemas.microsoft.com/office/drawing/2014/main" id="{5616BB10-29A5-137F-668A-7726665E63A6}"/>
              </a:ext>
            </a:extLst>
          </p:cNvPr>
          <p:cNvSpPr>
            <a:spLocks noGrp="1"/>
          </p:cNvSpPr>
          <p:nvPr>
            <p:ph type="sldNum" sz="quarter" idx="11"/>
          </p:nvPr>
        </p:nvSpPr>
        <p:spPr/>
        <p:txBody>
          <a:bodyPr/>
          <a:lstStyle>
            <a:lvl1pPr>
              <a:defRPr/>
            </a:lvl1pPr>
          </a:lstStyle>
          <a:p>
            <a:fld id="{84E1BB5C-BB4E-4BFD-823E-92B3BAFEE624}" type="slidenum">
              <a:rPr lang="en-GB" altLang="en-US"/>
              <a:pPr/>
              <a:t>‹#›</a:t>
            </a:fld>
            <a:endParaRPr lang="en-GB" altLang="en-US"/>
          </a:p>
        </p:txBody>
      </p:sp>
    </p:spTree>
    <p:extLst>
      <p:ext uri="{BB962C8B-B14F-4D97-AF65-F5344CB8AC3E}">
        <p14:creationId xmlns:p14="http://schemas.microsoft.com/office/powerpoint/2010/main" val="3600741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9ACEE02-D86E-FA42-16C6-64263E1C8123}"/>
              </a:ext>
            </a:extLst>
          </p:cNvPr>
          <p:cNvSpPr>
            <a:spLocks noGrp="1"/>
          </p:cNvSpPr>
          <p:nvPr>
            <p:ph type="dt" sz="half" idx="10"/>
          </p:nvPr>
        </p:nvSpPr>
        <p:spPr/>
        <p:txBody>
          <a:bodyPr/>
          <a:lstStyle>
            <a:lvl1pPr>
              <a:defRPr/>
            </a:lvl1pPr>
          </a:lstStyle>
          <a:p>
            <a:pPr>
              <a:defRPr/>
            </a:pPr>
            <a:fld id="{C27A5ACC-BD8B-4340-AF7C-BB46587D374B}" type="datetime1">
              <a:rPr lang="en-GB" altLang="en-US"/>
              <a:pPr>
                <a:defRPr/>
              </a:pPr>
              <a:t>25/11/2023</a:t>
            </a:fld>
            <a:endParaRPr lang="en-GB" altLang="en-US"/>
          </a:p>
        </p:txBody>
      </p:sp>
      <p:sp>
        <p:nvSpPr>
          <p:cNvPr id="6" name="Slide Number Placeholder 5">
            <a:extLst>
              <a:ext uri="{FF2B5EF4-FFF2-40B4-BE49-F238E27FC236}">
                <a16:creationId xmlns:a16="http://schemas.microsoft.com/office/drawing/2014/main" id="{129FEEAE-C7A3-FDF4-856D-CF91B9DBA83A}"/>
              </a:ext>
            </a:extLst>
          </p:cNvPr>
          <p:cNvSpPr>
            <a:spLocks noGrp="1"/>
          </p:cNvSpPr>
          <p:nvPr>
            <p:ph type="sldNum" sz="quarter" idx="11"/>
          </p:nvPr>
        </p:nvSpPr>
        <p:spPr/>
        <p:txBody>
          <a:bodyPr/>
          <a:lstStyle>
            <a:lvl1pPr>
              <a:defRPr/>
            </a:lvl1pPr>
          </a:lstStyle>
          <a:p>
            <a:fld id="{B7C059D1-4F81-4F4F-BE1E-9CF02A2A766B}" type="slidenum">
              <a:rPr lang="en-GB" altLang="en-US"/>
              <a:pPr/>
              <a:t>‹#›</a:t>
            </a:fld>
            <a:endParaRPr lang="en-GB" altLang="en-US"/>
          </a:p>
        </p:txBody>
      </p:sp>
    </p:spTree>
    <p:extLst>
      <p:ext uri="{BB962C8B-B14F-4D97-AF65-F5344CB8AC3E}">
        <p14:creationId xmlns:p14="http://schemas.microsoft.com/office/powerpoint/2010/main" val="1879219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42A39C4-FB0A-3E62-4B0F-9134D29619E6}"/>
              </a:ext>
            </a:extLst>
          </p:cNvPr>
          <p:cNvSpPr>
            <a:spLocks noGrp="1"/>
          </p:cNvSpPr>
          <p:nvPr>
            <p:ph type="dt" sz="half" idx="10"/>
          </p:nvPr>
        </p:nvSpPr>
        <p:spPr/>
        <p:txBody>
          <a:bodyPr/>
          <a:lstStyle>
            <a:lvl1pPr>
              <a:defRPr/>
            </a:lvl1pPr>
          </a:lstStyle>
          <a:p>
            <a:pPr>
              <a:defRPr/>
            </a:pPr>
            <a:fld id="{F7A0BAEF-7F4B-4BC3-B4AB-EDA528968494}" type="datetime1">
              <a:rPr lang="en-GB" altLang="en-US"/>
              <a:pPr>
                <a:defRPr/>
              </a:pPr>
              <a:t>25/11/2023</a:t>
            </a:fld>
            <a:endParaRPr lang="en-GB" altLang="en-US"/>
          </a:p>
        </p:txBody>
      </p:sp>
      <p:sp>
        <p:nvSpPr>
          <p:cNvPr id="8" name="Slide Number Placeholder 5">
            <a:extLst>
              <a:ext uri="{FF2B5EF4-FFF2-40B4-BE49-F238E27FC236}">
                <a16:creationId xmlns:a16="http://schemas.microsoft.com/office/drawing/2014/main" id="{9F863F7A-24B4-DD6A-877D-B2B037D836A7}"/>
              </a:ext>
            </a:extLst>
          </p:cNvPr>
          <p:cNvSpPr>
            <a:spLocks noGrp="1"/>
          </p:cNvSpPr>
          <p:nvPr>
            <p:ph type="sldNum" sz="quarter" idx="11"/>
          </p:nvPr>
        </p:nvSpPr>
        <p:spPr/>
        <p:txBody>
          <a:bodyPr/>
          <a:lstStyle>
            <a:lvl1pPr>
              <a:defRPr/>
            </a:lvl1pPr>
          </a:lstStyle>
          <a:p>
            <a:fld id="{DB78B1FB-11B1-4C10-96A5-EB5F0E1BC8AC}" type="slidenum">
              <a:rPr lang="en-GB" altLang="en-US"/>
              <a:pPr/>
              <a:t>‹#›</a:t>
            </a:fld>
            <a:endParaRPr lang="en-GB" altLang="en-US"/>
          </a:p>
        </p:txBody>
      </p:sp>
    </p:spTree>
    <p:extLst>
      <p:ext uri="{BB962C8B-B14F-4D97-AF65-F5344CB8AC3E}">
        <p14:creationId xmlns:p14="http://schemas.microsoft.com/office/powerpoint/2010/main" val="3810940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F679BC9-B006-AEF5-38E0-A2615A90111D}"/>
              </a:ext>
            </a:extLst>
          </p:cNvPr>
          <p:cNvSpPr>
            <a:spLocks noGrp="1"/>
          </p:cNvSpPr>
          <p:nvPr>
            <p:ph type="dt" sz="half" idx="10"/>
          </p:nvPr>
        </p:nvSpPr>
        <p:spPr/>
        <p:txBody>
          <a:bodyPr/>
          <a:lstStyle>
            <a:lvl1pPr>
              <a:defRPr/>
            </a:lvl1pPr>
          </a:lstStyle>
          <a:p>
            <a:pPr>
              <a:defRPr/>
            </a:pPr>
            <a:fld id="{99358C97-9A9A-4050-97D9-68144A738B5F}" type="datetime1">
              <a:rPr lang="en-GB" altLang="en-US"/>
              <a:pPr>
                <a:defRPr/>
              </a:pPr>
              <a:t>25/11/2023</a:t>
            </a:fld>
            <a:endParaRPr lang="en-GB" altLang="en-US"/>
          </a:p>
        </p:txBody>
      </p:sp>
      <p:sp>
        <p:nvSpPr>
          <p:cNvPr id="4" name="Slide Number Placeholder 5">
            <a:extLst>
              <a:ext uri="{FF2B5EF4-FFF2-40B4-BE49-F238E27FC236}">
                <a16:creationId xmlns:a16="http://schemas.microsoft.com/office/drawing/2014/main" id="{AACED4AE-0B8C-8F33-41FE-427C5511B811}"/>
              </a:ext>
            </a:extLst>
          </p:cNvPr>
          <p:cNvSpPr>
            <a:spLocks noGrp="1"/>
          </p:cNvSpPr>
          <p:nvPr>
            <p:ph type="sldNum" sz="quarter" idx="11"/>
          </p:nvPr>
        </p:nvSpPr>
        <p:spPr/>
        <p:txBody>
          <a:bodyPr/>
          <a:lstStyle>
            <a:lvl1pPr>
              <a:defRPr/>
            </a:lvl1pPr>
          </a:lstStyle>
          <a:p>
            <a:fld id="{EB3F30F5-74AF-4927-8E41-E77EA2F692EF}" type="slidenum">
              <a:rPr lang="en-GB" altLang="en-US"/>
              <a:pPr/>
              <a:t>‹#›</a:t>
            </a:fld>
            <a:endParaRPr lang="en-GB" altLang="en-US"/>
          </a:p>
        </p:txBody>
      </p:sp>
    </p:spTree>
    <p:extLst>
      <p:ext uri="{BB962C8B-B14F-4D97-AF65-F5344CB8AC3E}">
        <p14:creationId xmlns:p14="http://schemas.microsoft.com/office/powerpoint/2010/main" val="659047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345709B-68AE-795D-7211-D1EB2CFDAA7E}"/>
              </a:ext>
            </a:extLst>
          </p:cNvPr>
          <p:cNvSpPr>
            <a:spLocks noGrp="1"/>
          </p:cNvSpPr>
          <p:nvPr>
            <p:ph type="dt" sz="half" idx="10"/>
          </p:nvPr>
        </p:nvSpPr>
        <p:spPr/>
        <p:txBody>
          <a:bodyPr/>
          <a:lstStyle>
            <a:lvl1pPr>
              <a:defRPr/>
            </a:lvl1pPr>
          </a:lstStyle>
          <a:p>
            <a:pPr>
              <a:defRPr/>
            </a:pPr>
            <a:fld id="{BA9754D0-4D4F-408F-BE2D-76390440DA0D}" type="datetime1">
              <a:rPr lang="en-GB" altLang="en-US"/>
              <a:pPr>
                <a:defRPr/>
              </a:pPr>
              <a:t>25/11/2023</a:t>
            </a:fld>
            <a:endParaRPr lang="en-GB" altLang="en-US"/>
          </a:p>
        </p:txBody>
      </p:sp>
      <p:sp>
        <p:nvSpPr>
          <p:cNvPr id="3" name="Slide Number Placeholder 5">
            <a:extLst>
              <a:ext uri="{FF2B5EF4-FFF2-40B4-BE49-F238E27FC236}">
                <a16:creationId xmlns:a16="http://schemas.microsoft.com/office/drawing/2014/main" id="{03A6FC7E-6F46-77FF-5E19-BE6FEC7A3450}"/>
              </a:ext>
            </a:extLst>
          </p:cNvPr>
          <p:cNvSpPr>
            <a:spLocks noGrp="1"/>
          </p:cNvSpPr>
          <p:nvPr>
            <p:ph type="sldNum" sz="quarter" idx="11"/>
          </p:nvPr>
        </p:nvSpPr>
        <p:spPr/>
        <p:txBody>
          <a:bodyPr/>
          <a:lstStyle>
            <a:lvl1pPr>
              <a:defRPr/>
            </a:lvl1pPr>
          </a:lstStyle>
          <a:p>
            <a:fld id="{F43741A6-0AA3-44C0-99E5-8E9EBF0AA565}" type="slidenum">
              <a:rPr lang="en-GB" altLang="en-US"/>
              <a:pPr/>
              <a:t>‹#›</a:t>
            </a:fld>
            <a:endParaRPr lang="en-GB" altLang="en-US"/>
          </a:p>
        </p:txBody>
      </p:sp>
    </p:spTree>
    <p:extLst>
      <p:ext uri="{BB962C8B-B14F-4D97-AF65-F5344CB8AC3E}">
        <p14:creationId xmlns:p14="http://schemas.microsoft.com/office/powerpoint/2010/main" val="568884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FDD0169-6DE4-1815-65BD-3266D8DB47D5}"/>
              </a:ext>
            </a:extLst>
          </p:cNvPr>
          <p:cNvSpPr>
            <a:spLocks noGrp="1"/>
          </p:cNvSpPr>
          <p:nvPr>
            <p:ph type="dt" sz="half" idx="10"/>
          </p:nvPr>
        </p:nvSpPr>
        <p:spPr/>
        <p:txBody>
          <a:bodyPr/>
          <a:lstStyle>
            <a:lvl1pPr>
              <a:defRPr/>
            </a:lvl1pPr>
          </a:lstStyle>
          <a:p>
            <a:pPr>
              <a:defRPr/>
            </a:pPr>
            <a:fld id="{B76815CF-CAF9-4177-8C3E-5C548E5320E6}" type="datetime1">
              <a:rPr lang="en-GB" altLang="en-US"/>
              <a:pPr>
                <a:defRPr/>
              </a:pPr>
              <a:t>25/11/2023</a:t>
            </a:fld>
            <a:endParaRPr lang="en-GB" altLang="en-US"/>
          </a:p>
        </p:txBody>
      </p:sp>
      <p:sp>
        <p:nvSpPr>
          <p:cNvPr id="6" name="Slide Number Placeholder 5">
            <a:extLst>
              <a:ext uri="{FF2B5EF4-FFF2-40B4-BE49-F238E27FC236}">
                <a16:creationId xmlns:a16="http://schemas.microsoft.com/office/drawing/2014/main" id="{023666CD-FCAD-526E-6284-E63FEEAD76F2}"/>
              </a:ext>
            </a:extLst>
          </p:cNvPr>
          <p:cNvSpPr>
            <a:spLocks noGrp="1"/>
          </p:cNvSpPr>
          <p:nvPr>
            <p:ph type="sldNum" sz="quarter" idx="11"/>
          </p:nvPr>
        </p:nvSpPr>
        <p:spPr/>
        <p:txBody>
          <a:bodyPr/>
          <a:lstStyle>
            <a:lvl1pPr>
              <a:defRPr/>
            </a:lvl1pPr>
          </a:lstStyle>
          <a:p>
            <a:fld id="{E414BEE4-8F89-4DDF-97C9-26CA27696435}" type="slidenum">
              <a:rPr lang="en-GB" altLang="en-US"/>
              <a:pPr/>
              <a:t>‹#›</a:t>
            </a:fld>
            <a:endParaRPr lang="en-GB" altLang="en-US"/>
          </a:p>
        </p:txBody>
      </p:sp>
    </p:spTree>
    <p:extLst>
      <p:ext uri="{BB962C8B-B14F-4D97-AF65-F5344CB8AC3E}">
        <p14:creationId xmlns:p14="http://schemas.microsoft.com/office/powerpoint/2010/main" val="551804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C8DD518-4116-D9D2-DDB7-E2BC38265185}"/>
              </a:ext>
            </a:extLst>
          </p:cNvPr>
          <p:cNvSpPr>
            <a:spLocks noGrp="1"/>
          </p:cNvSpPr>
          <p:nvPr>
            <p:ph type="dt" sz="half" idx="10"/>
          </p:nvPr>
        </p:nvSpPr>
        <p:spPr/>
        <p:txBody>
          <a:bodyPr/>
          <a:lstStyle>
            <a:lvl1pPr>
              <a:defRPr/>
            </a:lvl1pPr>
          </a:lstStyle>
          <a:p>
            <a:pPr>
              <a:defRPr/>
            </a:pPr>
            <a:fld id="{69DA3DA8-5002-4021-AB53-4B9610FC41E0}" type="datetime1">
              <a:rPr lang="en-GB" altLang="en-US"/>
              <a:pPr>
                <a:defRPr/>
              </a:pPr>
              <a:t>25/11/2023</a:t>
            </a:fld>
            <a:endParaRPr lang="en-GB" altLang="en-US"/>
          </a:p>
        </p:txBody>
      </p:sp>
      <p:sp>
        <p:nvSpPr>
          <p:cNvPr id="6" name="Slide Number Placeholder 5">
            <a:extLst>
              <a:ext uri="{FF2B5EF4-FFF2-40B4-BE49-F238E27FC236}">
                <a16:creationId xmlns:a16="http://schemas.microsoft.com/office/drawing/2014/main" id="{A4D871CD-C83E-7BEC-347B-213AA801C74F}"/>
              </a:ext>
            </a:extLst>
          </p:cNvPr>
          <p:cNvSpPr>
            <a:spLocks noGrp="1"/>
          </p:cNvSpPr>
          <p:nvPr>
            <p:ph type="sldNum" sz="quarter" idx="11"/>
          </p:nvPr>
        </p:nvSpPr>
        <p:spPr/>
        <p:txBody>
          <a:bodyPr/>
          <a:lstStyle>
            <a:lvl1pPr>
              <a:defRPr/>
            </a:lvl1pPr>
          </a:lstStyle>
          <a:p>
            <a:fld id="{869E115F-B281-4598-BB1A-77CE68AB011E}" type="slidenum">
              <a:rPr lang="en-GB" altLang="en-US"/>
              <a:pPr/>
              <a:t>‹#›</a:t>
            </a:fld>
            <a:endParaRPr lang="en-GB" altLang="en-US"/>
          </a:p>
        </p:txBody>
      </p:sp>
    </p:spTree>
    <p:extLst>
      <p:ext uri="{BB962C8B-B14F-4D97-AF65-F5344CB8AC3E}">
        <p14:creationId xmlns:p14="http://schemas.microsoft.com/office/powerpoint/2010/main" val="1457613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E6067F-63E8-F04A-E024-374BC8B721DA}"/>
              </a:ext>
            </a:extLst>
          </p:cNvPr>
          <p:cNvSpPr>
            <a:spLocks noGrp="1"/>
          </p:cNvSpPr>
          <p:nvPr>
            <p:ph type="dt" sz="half" idx="10"/>
          </p:nvPr>
        </p:nvSpPr>
        <p:spPr/>
        <p:txBody>
          <a:bodyPr/>
          <a:lstStyle>
            <a:lvl1pPr>
              <a:defRPr/>
            </a:lvl1pPr>
          </a:lstStyle>
          <a:p>
            <a:pPr>
              <a:defRPr/>
            </a:pPr>
            <a:fld id="{7D609550-FD7E-41A9-9E82-794DCB25575B}" type="datetime1">
              <a:rPr lang="en-GB" altLang="en-US"/>
              <a:pPr>
                <a:defRPr/>
              </a:pPr>
              <a:t>25/11/2023</a:t>
            </a:fld>
            <a:endParaRPr lang="en-GB" altLang="en-US"/>
          </a:p>
        </p:txBody>
      </p:sp>
      <p:sp>
        <p:nvSpPr>
          <p:cNvPr id="5" name="Slide Number Placeholder 5">
            <a:extLst>
              <a:ext uri="{FF2B5EF4-FFF2-40B4-BE49-F238E27FC236}">
                <a16:creationId xmlns:a16="http://schemas.microsoft.com/office/drawing/2014/main" id="{5F1CFF83-A036-411C-1714-CA6377D4C793}"/>
              </a:ext>
            </a:extLst>
          </p:cNvPr>
          <p:cNvSpPr>
            <a:spLocks noGrp="1"/>
          </p:cNvSpPr>
          <p:nvPr>
            <p:ph type="sldNum" sz="quarter" idx="11"/>
          </p:nvPr>
        </p:nvSpPr>
        <p:spPr/>
        <p:txBody>
          <a:bodyPr/>
          <a:lstStyle>
            <a:lvl1pPr>
              <a:defRPr/>
            </a:lvl1pPr>
          </a:lstStyle>
          <a:p>
            <a:fld id="{5ADC870A-91E8-4FC4-A9DC-C579FC9CFE7A}" type="slidenum">
              <a:rPr lang="en-GB" altLang="en-US"/>
              <a:pPr/>
              <a:t>‹#›</a:t>
            </a:fld>
            <a:endParaRPr lang="en-GB" altLang="en-US"/>
          </a:p>
        </p:txBody>
      </p:sp>
    </p:spTree>
    <p:extLst>
      <p:ext uri="{BB962C8B-B14F-4D97-AF65-F5344CB8AC3E}">
        <p14:creationId xmlns:p14="http://schemas.microsoft.com/office/powerpoint/2010/main" val="269890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F081F7-90BD-D6AB-E41A-41EEEA352206}"/>
              </a:ext>
            </a:extLst>
          </p:cNvPr>
          <p:cNvSpPr>
            <a:spLocks noGrp="1"/>
          </p:cNvSpPr>
          <p:nvPr>
            <p:ph type="dt" sz="half" idx="10"/>
          </p:nvPr>
        </p:nvSpPr>
        <p:spPr/>
        <p:txBody>
          <a:bodyPr/>
          <a:lstStyle>
            <a:lvl1pPr>
              <a:defRPr/>
            </a:lvl1pPr>
          </a:lstStyle>
          <a:p>
            <a:pPr>
              <a:defRPr/>
            </a:pPr>
            <a:fld id="{0966E2F3-B21D-4DDA-8798-6C89AAE90346}" type="datetime1">
              <a:rPr lang="en-GB" altLang="en-US"/>
              <a:pPr>
                <a:defRPr/>
              </a:pPr>
              <a:t>25/11/2023</a:t>
            </a:fld>
            <a:endParaRPr lang="en-GB" altLang="en-US"/>
          </a:p>
        </p:txBody>
      </p:sp>
      <p:sp>
        <p:nvSpPr>
          <p:cNvPr id="5" name="Slide Number Placeholder 5">
            <a:extLst>
              <a:ext uri="{FF2B5EF4-FFF2-40B4-BE49-F238E27FC236}">
                <a16:creationId xmlns:a16="http://schemas.microsoft.com/office/drawing/2014/main" id="{9A66D951-D588-3F6A-82AD-0B2E8FDFD0DB}"/>
              </a:ext>
            </a:extLst>
          </p:cNvPr>
          <p:cNvSpPr>
            <a:spLocks noGrp="1"/>
          </p:cNvSpPr>
          <p:nvPr>
            <p:ph type="sldNum" sz="quarter" idx="11"/>
          </p:nvPr>
        </p:nvSpPr>
        <p:spPr/>
        <p:txBody>
          <a:bodyPr/>
          <a:lstStyle>
            <a:lvl1pPr>
              <a:defRPr/>
            </a:lvl1pPr>
          </a:lstStyle>
          <a:p>
            <a:fld id="{C960BF27-5CB8-4116-A30E-448821053088}" type="slidenum">
              <a:rPr lang="en-GB" altLang="en-US"/>
              <a:pPr/>
              <a:t>‹#›</a:t>
            </a:fld>
            <a:endParaRPr lang="en-GB" altLang="en-US"/>
          </a:p>
        </p:txBody>
      </p:sp>
    </p:spTree>
    <p:extLst>
      <p:ext uri="{BB962C8B-B14F-4D97-AF65-F5344CB8AC3E}">
        <p14:creationId xmlns:p14="http://schemas.microsoft.com/office/powerpoint/2010/main" val="2531366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B209FE4-11B4-CF2F-9592-88AAD08C3223}"/>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EF1EDCE-E738-5232-5BA7-903411EB95C5}"/>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DF8903F7-BD62-4621-9DE5-3CF16A70FC72}" type="datetime1">
              <a:rPr lang="en-GB" altLang="en-US"/>
              <a:pPr>
                <a:defRPr/>
              </a:pPr>
              <a:t>25/11/2023</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631A1873-C9F9-42FC-BE5B-208849E8450A}"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hyperlink" Target="https://www.asda.com/creating-change-for-better/social/great-place-to-work/learning-and-development"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careers.lidl.co.uk/life-at-lidl/your-development" TargetMode="External"/><Relationship Id="rId2" Type="http://schemas.openxmlformats.org/officeDocument/2006/relationships/hyperlink" Target="https://ivypanda.com/essays/training-and-development-tesco/"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1315ECBE-8C11-1340-49DC-9FD766C971B4}"/>
              </a:ext>
            </a:extLst>
          </p:cNvPr>
          <p:cNvSpPr>
            <a:spLocks noGrp="1"/>
          </p:cNvSpPr>
          <p:nvPr>
            <p:ph type="ctrTitle"/>
          </p:nvPr>
        </p:nvSpPr>
        <p:spPr>
          <a:xfrm>
            <a:off x="1547813" y="830263"/>
            <a:ext cx="7772400" cy="1512887"/>
          </a:xfrm>
        </p:spPr>
        <p:txBody>
          <a:bodyPr/>
          <a:lstStyle/>
          <a:p>
            <a:pPr eaLnBrk="1" hangingPunct="1"/>
            <a:r>
              <a:rPr lang="en-GB" altLang="en-US" dirty="0"/>
              <a:t> </a:t>
            </a:r>
            <a:br>
              <a:rPr lang="en-GB" altLang="en-US" dirty="0"/>
            </a:br>
            <a:endParaRPr lang="en-GB" altLang="en-US" dirty="0"/>
          </a:p>
        </p:txBody>
      </p:sp>
      <p:sp>
        <p:nvSpPr>
          <p:cNvPr id="15362" name="Subtitle 4">
            <a:extLst>
              <a:ext uri="{FF2B5EF4-FFF2-40B4-BE49-F238E27FC236}">
                <a16:creationId xmlns:a16="http://schemas.microsoft.com/office/drawing/2014/main" id="{8F8DBBAA-B985-A975-F63F-D1F9C0C7E5B0}"/>
              </a:ext>
            </a:extLst>
          </p:cNvPr>
          <p:cNvSpPr>
            <a:spLocks noGrp="1"/>
          </p:cNvSpPr>
          <p:nvPr>
            <p:ph type="subTitle" idx="1"/>
          </p:nvPr>
        </p:nvSpPr>
        <p:spPr>
          <a:xfrm>
            <a:off x="558155" y="1412776"/>
            <a:ext cx="8128645" cy="1203771"/>
          </a:xfrm>
        </p:spPr>
        <p:txBody>
          <a:bodyPr/>
          <a:lstStyle/>
          <a:p>
            <a:pPr eaLnBrk="1" hangingPunct="1"/>
            <a:r>
              <a:rPr lang="en-US" altLang="en-US" b="1" dirty="0">
                <a:solidFill>
                  <a:schemeClr val="tx1"/>
                </a:solidFill>
              </a:rPr>
              <a:t>The impact of Technology on learning and development</a:t>
            </a:r>
          </a:p>
          <a:p>
            <a:pPr algn="l" eaLnBrk="1" hangingPunct="1"/>
            <a:endParaRPr lang="en-US" altLang="en-US" sz="1600" b="1" dirty="0">
              <a:solidFill>
                <a:schemeClr val="bg1"/>
              </a:solidFill>
              <a:latin typeface="Times New Roman" panose="02020603050405020304" pitchFamily="18" charset="0"/>
              <a:cs typeface="Times New Roman" panose="02020603050405020304" pitchFamily="18" charset="0"/>
            </a:endParaRPr>
          </a:p>
          <a:p>
            <a:pPr algn="l" eaLnBrk="1" hangingPunct="1"/>
            <a:endParaRPr lang="en-US" altLang="en-US" sz="1600" b="1" dirty="0">
              <a:solidFill>
                <a:schemeClr val="bg1"/>
              </a:solidFill>
              <a:latin typeface="Times New Roman" panose="02020603050405020304" pitchFamily="18" charset="0"/>
              <a:cs typeface="Times New Roman" panose="02020603050405020304" pitchFamily="18" charset="0"/>
            </a:endParaRPr>
          </a:p>
          <a:p>
            <a:pPr algn="l" eaLnBrk="1" hangingPunct="1"/>
            <a:endParaRPr lang="en-US" altLang="en-US" sz="1600" b="1" dirty="0">
              <a:solidFill>
                <a:schemeClr val="bg1"/>
              </a:solidFill>
              <a:latin typeface="Times New Roman" panose="02020603050405020304" pitchFamily="18" charset="0"/>
              <a:cs typeface="Times New Roman" panose="02020603050405020304" pitchFamily="18" charset="0"/>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25/11/2023</a:t>
            </a:fld>
            <a:endParaRPr lang="en-GB" altLang="en-US"/>
          </a:p>
        </p:txBody>
      </p:sp>
      <p:sp>
        <p:nvSpPr>
          <p:cNvPr id="15364" name="Slide Number Placeholder 5">
            <a:extLst>
              <a:ext uri="{FF2B5EF4-FFF2-40B4-BE49-F238E27FC236}">
                <a16:creationId xmlns:a16="http://schemas.microsoft.com/office/drawing/2014/main" id="{CB8A8A0F-B042-2D46-42E3-F2C5C04FBE3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0484965-4C10-4CF3-B853-2FB0669C5004}" type="slidenum">
              <a:rPr lang="en-GB" altLang="en-US" sz="1200">
                <a:solidFill>
                  <a:srgbClr val="898989"/>
                </a:solidFill>
              </a:rPr>
              <a:pPr>
                <a:spcBef>
                  <a:spcPct val="0"/>
                </a:spcBef>
                <a:buFontTx/>
                <a:buNone/>
              </a:pPr>
              <a:t>1</a:t>
            </a:fld>
            <a:endParaRPr lang="en-GB" altLang="en-US" sz="1200">
              <a:solidFill>
                <a:srgbClr val="898989"/>
              </a:solidFill>
            </a:endParaRPr>
          </a:p>
        </p:txBody>
      </p:sp>
      <p:sp>
        <p:nvSpPr>
          <p:cNvPr id="4" name="TextBox 3">
            <a:extLst>
              <a:ext uri="{FF2B5EF4-FFF2-40B4-BE49-F238E27FC236}">
                <a16:creationId xmlns:a16="http://schemas.microsoft.com/office/drawing/2014/main" id="{EC0660B3-90B2-05D6-D9AF-96A47F643BE3}"/>
              </a:ext>
            </a:extLst>
          </p:cNvPr>
          <p:cNvSpPr txBox="1"/>
          <p:nvPr/>
        </p:nvSpPr>
        <p:spPr>
          <a:xfrm>
            <a:off x="251520" y="3938648"/>
            <a:ext cx="4660776" cy="2185214"/>
          </a:xfrm>
          <a:prstGeom prst="rect">
            <a:avLst/>
          </a:prstGeom>
          <a:noFill/>
        </p:spPr>
        <p:txBody>
          <a:bodyPr wrap="square">
            <a:spAutoFit/>
          </a:bodyPr>
          <a:lstStyle/>
          <a:p>
            <a:pPr algn="l" eaLnBrk="1" hangingPunct="1"/>
            <a:r>
              <a:rPr lang="en-US" altLang="en-US" sz="1800" b="1" dirty="0">
                <a:solidFill>
                  <a:schemeClr val="bg1"/>
                </a:solidFill>
                <a:latin typeface="Times New Roman" panose="02020603050405020304" pitchFamily="18" charset="0"/>
                <a:cs typeface="Times New Roman" panose="02020603050405020304" pitchFamily="18" charset="0"/>
              </a:rPr>
              <a:t>Student ID-2115144</a:t>
            </a:r>
          </a:p>
          <a:p>
            <a:pPr algn="l" eaLnBrk="1" hangingPunct="1"/>
            <a:r>
              <a:rPr lang="en-US" altLang="en-US" sz="1800" b="1" dirty="0">
                <a:solidFill>
                  <a:schemeClr val="bg1"/>
                </a:solidFill>
                <a:latin typeface="Times New Roman" panose="02020603050405020304" pitchFamily="18" charset="0"/>
                <a:cs typeface="Times New Roman" panose="02020603050405020304" pitchFamily="18" charset="0"/>
              </a:rPr>
              <a:t>Student Name-Maria Mahu</a:t>
            </a:r>
          </a:p>
          <a:p>
            <a:pPr algn="l" eaLnBrk="1" hangingPunct="1"/>
            <a:r>
              <a:rPr lang="en-US" altLang="en-US" b="1" dirty="0">
                <a:solidFill>
                  <a:schemeClr val="bg1"/>
                </a:solidFill>
                <a:latin typeface="Times New Roman" panose="02020603050405020304" pitchFamily="18" charset="0"/>
                <a:cs typeface="Times New Roman" panose="02020603050405020304" pitchFamily="18" charset="0"/>
              </a:rPr>
              <a:t>Module Name-Managing People</a:t>
            </a:r>
          </a:p>
          <a:p>
            <a:pPr algn="l" eaLnBrk="1" hangingPunct="1"/>
            <a:r>
              <a:rPr lang="en-US" altLang="en-US" sz="1800" b="1" dirty="0">
                <a:solidFill>
                  <a:schemeClr val="bg1"/>
                </a:solidFill>
                <a:latin typeface="Times New Roman" panose="02020603050405020304" pitchFamily="18" charset="0"/>
                <a:cs typeface="Times New Roman" panose="02020603050405020304" pitchFamily="18" charset="0"/>
              </a:rPr>
              <a:t>Module Code-</a:t>
            </a:r>
            <a:r>
              <a:rPr lang="en-GB" altLang="en-US" sz="2800" dirty="0"/>
              <a:t> </a:t>
            </a:r>
            <a:r>
              <a:rPr lang="en-GB" altLang="en-US" sz="1600" b="1" dirty="0">
                <a:solidFill>
                  <a:schemeClr val="bg1"/>
                </a:solidFill>
                <a:latin typeface="Times New Roman" panose="02020603050405020304" pitchFamily="18" charset="0"/>
                <a:cs typeface="Times New Roman" panose="02020603050405020304" pitchFamily="18" charset="0"/>
              </a:rPr>
              <a:t>LCBB5004</a:t>
            </a:r>
          </a:p>
          <a:p>
            <a:pPr algn="l" eaLnBrk="1" hangingPunct="1"/>
            <a:r>
              <a:rPr lang="en-US" altLang="en-US" sz="1800" b="1" dirty="0">
                <a:solidFill>
                  <a:schemeClr val="bg1"/>
                </a:solidFill>
                <a:latin typeface="Times New Roman" panose="02020603050405020304" pitchFamily="18" charset="0"/>
                <a:cs typeface="Times New Roman" panose="02020603050405020304" pitchFamily="18" charset="0"/>
              </a:rPr>
              <a:t>Lecturer Name: Mushfiqur Rahman</a:t>
            </a:r>
          </a:p>
          <a:p>
            <a:pPr eaLnBrk="1" hangingPunct="1"/>
            <a:r>
              <a:rPr lang="en-GB" altLang="en-US" b="1" dirty="0">
                <a:solidFill>
                  <a:schemeClr val="bg1"/>
                </a:solidFill>
                <a:latin typeface="Times New Roman" panose="02020603050405020304" pitchFamily="18" charset="0"/>
                <a:cs typeface="Times New Roman" panose="02020603050405020304" pitchFamily="18" charset="0"/>
              </a:rPr>
              <a:t>Date- 26/11/2023</a:t>
            </a:r>
            <a:endParaRPr lang="en-US" altLang="en-US" b="1" dirty="0">
              <a:solidFill>
                <a:schemeClr val="bg1"/>
              </a:solidFill>
              <a:latin typeface="Times New Roman" panose="02020603050405020304" pitchFamily="18" charset="0"/>
              <a:cs typeface="Times New Roman" panose="02020603050405020304" pitchFamily="18" charset="0"/>
            </a:endParaRPr>
          </a:p>
          <a:p>
            <a:pPr algn="l" eaLnBrk="1" hangingPunct="1"/>
            <a:endParaRPr lang="en-US" altLang="en-US" sz="18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8AC5A8-E652-3B42-BAC0-B0A0E66AFDFA}"/>
              </a:ext>
            </a:extLst>
          </p:cNvPr>
          <p:cNvSpPr>
            <a:spLocks noGrp="1"/>
          </p:cNvSpPr>
          <p:nvPr>
            <p:ph type="title"/>
          </p:nvPr>
        </p:nvSpPr>
        <p:spPr/>
        <p:txBody>
          <a:bodyPr/>
          <a:lstStyle/>
          <a:p>
            <a:r>
              <a:rPr lang="en-GB" dirty="0"/>
              <a:t>AIM and Objectives</a:t>
            </a:r>
          </a:p>
        </p:txBody>
      </p:sp>
      <p:sp>
        <p:nvSpPr>
          <p:cNvPr id="5" name="Content Placeholder 4">
            <a:extLst>
              <a:ext uri="{FF2B5EF4-FFF2-40B4-BE49-F238E27FC236}">
                <a16:creationId xmlns:a16="http://schemas.microsoft.com/office/drawing/2014/main" id="{17DD09C8-56EF-6789-6995-5194EBFDEF6B}"/>
              </a:ext>
            </a:extLst>
          </p:cNvPr>
          <p:cNvSpPr>
            <a:spLocks noGrp="1"/>
          </p:cNvSpPr>
          <p:nvPr>
            <p:ph idx="1"/>
          </p:nvPr>
        </p:nvSpPr>
        <p:spPr>
          <a:xfrm>
            <a:off x="899592" y="2262146"/>
            <a:ext cx="7211144" cy="3312369"/>
          </a:xfrm>
        </p:spPr>
        <p:txBody>
          <a:bodyPr/>
          <a:lstStyle/>
          <a:p>
            <a:pPr marL="0" indent="0">
              <a:buNone/>
            </a:pPr>
            <a:r>
              <a:rPr lang="en-GB" sz="1800" dirty="0"/>
              <a:t>THE Objectives are: </a:t>
            </a:r>
          </a:p>
          <a:p>
            <a:r>
              <a:rPr lang="en-GB" sz="1800" dirty="0"/>
              <a:t>To explain the importance of technology in training and development.</a:t>
            </a:r>
          </a:p>
          <a:p>
            <a:r>
              <a:rPr lang="en-GB" sz="1800" dirty="0"/>
              <a:t>To examine the impact of training on workers.</a:t>
            </a:r>
          </a:p>
          <a:p>
            <a:r>
              <a:rPr lang="en-GB" sz="1800" dirty="0"/>
              <a:t>To </a:t>
            </a:r>
            <a:r>
              <a:rPr lang="en-GB" sz="1800" dirty="0" err="1"/>
              <a:t>analyze</a:t>
            </a:r>
            <a:r>
              <a:rPr lang="en-GB" sz="1800" dirty="0"/>
              <a:t> the benefits of technology-based training programs for employees and employers.</a:t>
            </a:r>
          </a:p>
          <a:p>
            <a:r>
              <a:rPr lang="en-GB" sz="1800" dirty="0"/>
              <a:t>To compare the chosen organizations with 4 others in order to identify what training methods they are using to support their employers.</a:t>
            </a:r>
          </a:p>
        </p:txBody>
      </p:sp>
      <p:sp>
        <p:nvSpPr>
          <p:cNvPr id="2" name="Date Placeholder 1">
            <a:extLst>
              <a:ext uri="{FF2B5EF4-FFF2-40B4-BE49-F238E27FC236}">
                <a16:creationId xmlns:a16="http://schemas.microsoft.com/office/drawing/2014/main" id="{F7FBF67D-DBE2-E7F6-B7F6-79BD19AA0D47}"/>
              </a:ext>
            </a:extLst>
          </p:cNvPr>
          <p:cNvSpPr>
            <a:spLocks noGrp="1"/>
          </p:cNvSpPr>
          <p:nvPr>
            <p:ph type="dt" sz="half" idx="10"/>
          </p:nvPr>
        </p:nvSpPr>
        <p:spPr/>
        <p:txBody>
          <a:bodyPr/>
          <a:lstStyle/>
          <a:p>
            <a:pPr>
              <a:defRPr/>
            </a:pPr>
            <a:fld id="{BA9754D0-4D4F-408F-BE2D-76390440DA0D}" type="datetime1">
              <a:rPr lang="en-GB" altLang="en-US" smtClean="0"/>
              <a:pPr>
                <a:defRPr/>
              </a:pPr>
              <a:t>25/11/2023</a:t>
            </a:fld>
            <a:endParaRPr lang="en-GB" altLang="en-US"/>
          </a:p>
        </p:txBody>
      </p:sp>
      <p:sp>
        <p:nvSpPr>
          <p:cNvPr id="3" name="Slide Number Placeholder 2">
            <a:extLst>
              <a:ext uri="{FF2B5EF4-FFF2-40B4-BE49-F238E27FC236}">
                <a16:creationId xmlns:a16="http://schemas.microsoft.com/office/drawing/2014/main" id="{12F34930-9A06-4DD1-0522-8A65F72C63AA}"/>
              </a:ext>
            </a:extLst>
          </p:cNvPr>
          <p:cNvSpPr>
            <a:spLocks noGrp="1"/>
          </p:cNvSpPr>
          <p:nvPr>
            <p:ph type="sldNum" sz="quarter" idx="12"/>
          </p:nvPr>
        </p:nvSpPr>
        <p:spPr/>
        <p:txBody>
          <a:bodyPr/>
          <a:lstStyle/>
          <a:p>
            <a:fld id="{F43741A6-0AA3-44C0-99E5-8E9EBF0AA565}" type="slidenum">
              <a:rPr lang="en-GB" altLang="en-US" smtClean="0"/>
              <a:pPr/>
              <a:t>2</a:t>
            </a:fld>
            <a:endParaRPr lang="en-GB" altLang="en-US"/>
          </a:p>
        </p:txBody>
      </p:sp>
      <p:sp>
        <p:nvSpPr>
          <p:cNvPr id="6" name="TextBox 5">
            <a:extLst>
              <a:ext uri="{FF2B5EF4-FFF2-40B4-BE49-F238E27FC236}">
                <a16:creationId xmlns:a16="http://schemas.microsoft.com/office/drawing/2014/main" id="{4761EA93-FC20-9AC5-FC46-A104C4E5B8D7}"/>
              </a:ext>
            </a:extLst>
          </p:cNvPr>
          <p:cNvSpPr txBox="1"/>
          <p:nvPr/>
        </p:nvSpPr>
        <p:spPr>
          <a:xfrm>
            <a:off x="970899" y="1708027"/>
            <a:ext cx="6734175" cy="369332"/>
          </a:xfrm>
          <a:prstGeom prst="rect">
            <a:avLst/>
          </a:prstGeom>
          <a:noFill/>
        </p:spPr>
        <p:txBody>
          <a:bodyPr wrap="square" rtlCol="0">
            <a:spAutoFit/>
          </a:bodyPr>
          <a:lstStyle/>
          <a:p>
            <a:r>
              <a:rPr lang="en-GB" b="1" i="0" dirty="0">
                <a:solidFill>
                  <a:srgbClr val="202124"/>
                </a:solidFill>
                <a:effectLst/>
                <a:latin typeface="Google Sans"/>
              </a:rPr>
              <a:t>The </a:t>
            </a:r>
            <a:r>
              <a:rPr lang="en-GB" b="1" dirty="0">
                <a:solidFill>
                  <a:srgbClr val="202124"/>
                </a:solidFill>
                <a:latin typeface="Google Sans"/>
              </a:rPr>
              <a:t>A</a:t>
            </a:r>
            <a:r>
              <a:rPr lang="en-GB" b="1" i="0" dirty="0">
                <a:solidFill>
                  <a:srgbClr val="202124"/>
                </a:solidFill>
                <a:effectLst/>
                <a:latin typeface="Google Sans"/>
              </a:rPr>
              <a:t>im is to investigate the impact of technology on organisations.</a:t>
            </a:r>
            <a:endParaRPr lang="en-GB" b="1" dirty="0"/>
          </a:p>
        </p:txBody>
      </p:sp>
    </p:spTree>
    <p:extLst>
      <p:ext uri="{BB962C8B-B14F-4D97-AF65-F5344CB8AC3E}">
        <p14:creationId xmlns:p14="http://schemas.microsoft.com/office/powerpoint/2010/main" val="642439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BFED8-48C5-71FF-80FA-C5AF545A8428}"/>
              </a:ext>
            </a:extLst>
          </p:cNvPr>
          <p:cNvSpPr>
            <a:spLocks noGrp="1"/>
          </p:cNvSpPr>
          <p:nvPr>
            <p:ph type="title"/>
          </p:nvPr>
        </p:nvSpPr>
        <p:spPr>
          <a:xfrm>
            <a:off x="878509" y="256675"/>
            <a:ext cx="7179322" cy="893715"/>
          </a:xfrm>
        </p:spPr>
        <p:txBody>
          <a:bodyPr wrap="square" anchor="ctr">
            <a:normAutofit/>
          </a:bodyPr>
          <a:lstStyle/>
          <a:p>
            <a:r>
              <a:rPr lang="en-GB" dirty="0"/>
              <a:t>Introduction</a:t>
            </a:r>
          </a:p>
        </p:txBody>
      </p:sp>
      <p:sp>
        <p:nvSpPr>
          <p:cNvPr id="11" name="Content Placeholder 2">
            <a:extLst>
              <a:ext uri="{FF2B5EF4-FFF2-40B4-BE49-F238E27FC236}">
                <a16:creationId xmlns:a16="http://schemas.microsoft.com/office/drawing/2014/main" id="{B4A84DBA-7AE9-D28C-02E6-906C9E9A4E2F}"/>
              </a:ext>
            </a:extLst>
          </p:cNvPr>
          <p:cNvSpPr>
            <a:spLocks noGrp="1"/>
          </p:cNvSpPr>
          <p:nvPr>
            <p:ph sz="half" idx="1"/>
          </p:nvPr>
        </p:nvSpPr>
        <p:spPr>
          <a:xfrm>
            <a:off x="429570" y="1722512"/>
            <a:ext cx="4038600" cy="3412975"/>
          </a:xfrm>
        </p:spPr>
        <p:txBody>
          <a:bodyPr wrap="square" anchor="t">
            <a:normAutofit/>
          </a:bodyPr>
          <a:lstStyle/>
          <a:p>
            <a:pPr>
              <a:lnSpc>
                <a:spcPct val="90000"/>
              </a:lnSpc>
            </a:pPr>
            <a:r>
              <a:rPr lang="en-US" sz="2000"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The twenty-first century is known as the "technology era.“</a:t>
            </a:r>
          </a:p>
          <a:p>
            <a:pPr>
              <a:lnSpc>
                <a:spcPct val="90000"/>
              </a:lnSpc>
            </a:pPr>
            <a:r>
              <a:rPr lang="en-GB" sz="2000" dirty="0">
                <a:latin typeface="Times New Roman" panose="02020603050405020304" pitchFamily="18" charset="0"/>
                <a:cs typeface="Times New Roman" panose="02020603050405020304" pitchFamily="18" charset="0"/>
              </a:rPr>
              <a:t>Today, technology plays a vital part in our lives, changing </a:t>
            </a:r>
            <a:r>
              <a:rPr lang="en-GB" sz="2000" i="0" dirty="0">
                <a:effectLst/>
                <a:latin typeface="Times New Roman" panose="02020603050405020304" pitchFamily="18" charset="0"/>
                <a:cs typeface="Times New Roman" panose="02020603050405020304" pitchFamily="18" charset="0"/>
              </a:rPr>
              <a:t>the way we learn, think, and communicate.</a:t>
            </a:r>
            <a:endParaRPr lang="en-GB" sz="2000" dirty="0">
              <a:latin typeface="Times New Roman" panose="02020603050405020304" pitchFamily="18" charset="0"/>
              <a:cs typeface="Times New Roman" panose="02020603050405020304" pitchFamily="18" charset="0"/>
            </a:endParaRPr>
          </a:p>
          <a:p>
            <a:pPr>
              <a:lnSpc>
                <a:spcPct val="90000"/>
              </a:lnSpc>
            </a:pPr>
            <a:r>
              <a:rPr lang="en-GB" sz="2000" i="0" dirty="0">
                <a:effectLst/>
                <a:latin typeface="Times New Roman" panose="02020603050405020304" pitchFamily="18" charset="0"/>
                <a:cs typeface="Times New Roman" panose="02020603050405020304" pitchFamily="18" charset="0"/>
              </a:rPr>
              <a:t>Technology impacted every aspect of life like economics, agriculture, culture, and business politics and social, transforming human behaviour and working abilities.</a:t>
            </a:r>
          </a:p>
        </p:txBody>
      </p:sp>
      <p:pic>
        <p:nvPicPr>
          <p:cNvPr id="1026" name="Picture 2">
            <a:extLst>
              <a:ext uri="{FF2B5EF4-FFF2-40B4-BE49-F238E27FC236}">
                <a16:creationId xmlns:a16="http://schemas.microsoft.com/office/drawing/2014/main" id="{C8BCDD6B-F257-99CF-78E1-77AF5F8676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236" r="29019"/>
          <a:stretch/>
        </p:blipFill>
        <p:spPr bwMode="auto">
          <a:xfrm>
            <a:off x="4675830" y="1340768"/>
            <a:ext cx="4038600" cy="3989040"/>
          </a:xfrm>
          <a:prstGeom prst="rect">
            <a:avLst/>
          </a:prstGeom>
          <a:solidFill>
            <a:srgbClr val="FFFFFF"/>
          </a:solidFill>
        </p:spPr>
      </p:pic>
      <p:sp>
        <p:nvSpPr>
          <p:cNvPr id="3" name="Date Placeholder 2">
            <a:extLst>
              <a:ext uri="{FF2B5EF4-FFF2-40B4-BE49-F238E27FC236}">
                <a16:creationId xmlns:a16="http://schemas.microsoft.com/office/drawing/2014/main" id="{A0533A49-5803-A773-DE54-78E1BCDE89D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99358C97-9A9A-4050-97D9-68144A738B5F}" type="datetime1">
              <a:rPr lang="en-GB" altLang="en-US" sz="900" smtClean="0"/>
              <a:pPr>
                <a:lnSpc>
                  <a:spcPct val="90000"/>
                </a:lnSpc>
                <a:spcAft>
                  <a:spcPts val="600"/>
                </a:spcAft>
                <a:defRPr/>
              </a:pPr>
              <a:t>25/11/2023</a:t>
            </a:fld>
            <a:endParaRPr lang="en-GB" altLang="en-US" sz="900"/>
          </a:p>
        </p:txBody>
      </p:sp>
      <p:sp>
        <p:nvSpPr>
          <p:cNvPr id="4" name="Slide Number Placeholder 3">
            <a:extLst>
              <a:ext uri="{FF2B5EF4-FFF2-40B4-BE49-F238E27FC236}">
                <a16:creationId xmlns:a16="http://schemas.microsoft.com/office/drawing/2014/main" id="{EF897FCD-E0A3-0A73-2036-95490B6A6FE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EB3F30F5-74AF-4927-8E41-E77EA2F692EF}" type="slidenum">
              <a:rPr lang="en-GB" altLang="en-US" smtClean="0"/>
              <a:pPr>
                <a:spcAft>
                  <a:spcPts val="600"/>
                </a:spcAft>
              </a:pPr>
              <a:t>3</a:t>
            </a:fld>
            <a:endParaRPr lang="en-GB" altLang="en-US"/>
          </a:p>
        </p:txBody>
      </p:sp>
    </p:spTree>
    <p:extLst>
      <p:ext uri="{BB962C8B-B14F-4D97-AF65-F5344CB8AC3E}">
        <p14:creationId xmlns:p14="http://schemas.microsoft.com/office/powerpoint/2010/main" val="113648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41CDF-96DA-0596-AC5B-552126B5DBA3}"/>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a:t>Importance of technology in  training and development </a:t>
            </a:r>
          </a:p>
        </p:txBody>
      </p:sp>
      <p:pic>
        <p:nvPicPr>
          <p:cNvPr id="1026" name="Picture 2" descr="Top 10 Importance Of Technology In Our Life">
            <a:extLst>
              <a:ext uri="{FF2B5EF4-FFF2-40B4-BE49-F238E27FC236}">
                <a16:creationId xmlns:a16="http://schemas.microsoft.com/office/drawing/2014/main" id="{D9CBF4EC-3729-4446-B53D-42F4301CDE9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2297747"/>
            <a:ext cx="4040188" cy="226250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B6C9E02-4607-83F4-9676-DC3FA95DD1D3}"/>
              </a:ext>
            </a:extLst>
          </p:cNvPr>
          <p:cNvSpPr>
            <a:spLocks noGrp="1"/>
          </p:cNvSpPr>
          <p:nvPr>
            <p:ph sz="quarter" idx="4"/>
          </p:nvPr>
        </p:nvSpPr>
        <p:spPr>
          <a:xfrm>
            <a:off x="4788024" y="1721816"/>
            <a:ext cx="4041775" cy="3414365"/>
          </a:xfrm>
        </p:spPr>
        <p:txBody>
          <a:bodyPr wrap="square" anchor="t">
            <a:normAutofit/>
          </a:bodyPr>
          <a:lstStyle/>
          <a:p>
            <a:pPr>
              <a:lnSpc>
                <a:spcPct val="90000"/>
              </a:lnSpc>
            </a:pPr>
            <a:r>
              <a:rPr lang="en-GB" sz="2200" dirty="0"/>
              <a:t>Improve employee performance</a:t>
            </a:r>
          </a:p>
          <a:p>
            <a:pPr>
              <a:lnSpc>
                <a:spcPct val="90000"/>
              </a:lnSpc>
            </a:pPr>
            <a:r>
              <a:rPr lang="en-GB" sz="2200" dirty="0"/>
              <a:t>Increased employee engagement and satisfaction</a:t>
            </a:r>
          </a:p>
          <a:p>
            <a:pPr>
              <a:lnSpc>
                <a:spcPct val="90000"/>
              </a:lnSpc>
            </a:pPr>
            <a:r>
              <a:rPr lang="en-GB" sz="2200" dirty="0"/>
              <a:t>Adaptation to changes</a:t>
            </a:r>
          </a:p>
          <a:p>
            <a:pPr>
              <a:lnSpc>
                <a:spcPct val="90000"/>
              </a:lnSpc>
            </a:pPr>
            <a:r>
              <a:rPr lang="en-GB" sz="2200" dirty="0"/>
              <a:t>Enhanced innovation and creativity</a:t>
            </a:r>
          </a:p>
          <a:p>
            <a:pPr>
              <a:lnSpc>
                <a:spcPct val="90000"/>
              </a:lnSpc>
            </a:pPr>
            <a:r>
              <a:rPr lang="en-GB" sz="2200" dirty="0"/>
              <a:t>Improve Customer satisfaction </a:t>
            </a:r>
          </a:p>
        </p:txBody>
      </p:sp>
      <p:sp>
        <p:nvSpPr>
          <p:cNvPr id="4" name="Date Placeholder 3">
            <a:extLst>
              <a:ext uri="{FF2B5EF4-FFF2-40B4-BE49-F238E27FC236}">
                <a16:creationId xmlns:a16="http://schemas.microsoft.com/office/drawing/2014/main" id="{958B2343-1968-4C56-52DA-DD9FFA4EE8E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056526B-821C-4A01-8BCF-861756C72EDC}" type="datetime1">
              <a:rPr lang="en-GB" altLang="en-US" sz="900" smtClean="0"/>
              <a:pPr>
                <a:lnSpc>
                  <a:spcPct val="90000"/>
                </a:lnSpc>
                <a:spcAft>
                  <a:spcPts val="600"/>
                </a:spcAft>
                <a:defRPr/>
              </a:pPr>
              <a:t>25/11/2023</a:t>
            </a:fld>
            <a:endParaRPr lang="en-GB" altLang="en-US" sz="900"/>
          </a:p>
        </p:txBody>
      </p:sp>
      <p:sp>
        <p:nvSpPr>
          <p:cNvPr id="5" name="Slide Number Placeholder 4">
            <a:extLst>
              <a:ext uri="{FF2B5EF4-FFF2-40B4-BE49-F238E27FC236}">
                <a16:creationId xmlns:a16="http://schemas.microsoft.com/office/drawing/2014/main" id="{B7712A45-9958-C8AF-3245-F928C4C7866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6AF098C1-AEDB-40EB-8A7E-6048AF5A6D34}" type="slidenum">
              <a:rPr lang="en-GB" altLang="en-US" smtClean="0"/>
              <a:pPr>
                <a:spcAft>
                  <a:spcPts val="600"/>
                </a:spcAft>
              </a:pPr>
              <a:t>4</a:t>
            </a:fld>
            <a:endParaRPr lang="en-GB" altLang="en-US"/>
          </a:p>
        </p:txBody>
      </p:sp>
    </p:spTree>
    <p:extLst>
      <p:ext uri="{BB962C8B-B14F-4D97-AF65-F5344CB8AC3E}">
        <p14:creationId xmlns:p14="http://schemas.microsoft.com/office/powerpoint/2010/main" val="3096432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96826-FBB9-568B-CF40-A18523C582A0}"/>
              </a:ext>
            </a:extLst>
          </p:cNvPr>
          <p:cNvSpPr>
            <a:spLocks noGrp="1"/>
          </p:cNvSpPr>
          <p:nvPr>
            <p:ph type="title"/>
          </p:nvPr>
        </p:nvSpPr>
        <p:spPr>
          <a:xfrm>
            <a:off x="440722" y="276536"/>
            <a:ext cx="8229600" cy="1143000"/>
          </a:xfrm>
        </p:spPr>
        <p:txBody>
          <a:bodyPr/>
          <a:lstStyle/>
          <a:p>
            <a:r>
              <a:rPr lang="en-GB" sz="2400" b="1" dirty="0">
                <a:latin typeface="Times New Roman" panose="02020603050405020304" pitchFamily="18" charset="0"/>
                <a:cs typeface="Times New Roman" panose="02020603050405020304" pitchFamily="18" charset="0"/>
              </a:rPr>
              <a:t>Benefits of  Technology Training and Development</a:t>
            </a:r>
          </a:p>
        </p:txBody>
      </p:sp>
      <p:sp>
        <p:nvSpPr>
          <p:cNvPr id="4" name="Date Placeholder 3">
            <a:extLst>
              <a:ext uri="{FF2B5EF4-FFF2-40B4-BE49-F238E27FC236}">
                <a16:creationId xmlns:a16="http://schemas.microsoft.com/office/drawing/2014/main" id="{737C4443-9B73-BA00-5EB5-8A3744DA4252}"/>
              </a:ext>
            </a:extLst>
          </p:cNvPr>
          <p:cNvSpPr>
            <a:spLocks noGrp="1"/>
          </p:cNvSpPr>
          <p:nvPr>
            <p:ph type="dt" sz="half" idx="10"/>
          </p:nvPr>
        </p:nvSpPr>
        <p:spPr/>
        <p:txBody>
          <a:bodyPr/>
          <a:lstStyle/>
          <a:p>
            <a:pPr>
              <a:defRPr/>
            </a:pPr>
            <a:fld id="{F056526B-821C-4A01-8BCF-861756C72EDC}" type="datetime1">
              <a:rPr lang="en-GB" altLang="en-US" smtClean="0"/>
              <a:pPr>
                <a:defRPr/>
              </a:pPr>
              <a:t>25/11/2023</a:t>
            </a:fld>
            <a:endParaRPr lang="en-GB" altLang="en-US"/>
          </a:p>
        </p:txBody>
      </p:sp>
      <p:sp>
        <p:nvSpPr>
          <p:cNvPr id="5" name="Slide Number Placeholder 4">
            <a:extLst>
              <a:ext uri="{FF2B5EF4-FFF2-40B4-BE49-F238E27FC236}">
                <a16:creationId xmlns:a16="http://schemas.microsoft.com/office/drawing/2014/main" id="{4F1BE911-D529-1F1F-91E8-59BFE9170A75}"/>
              </a:ext>
            </a:extLst>
          </p:cNvPr>
          <p:cNvSpPr>
            <a:spLocks noGrp="1"/>
          </p:cNvSpPr>
          <p:nvPr>
            <p:ph type="sldNum" sz="quarter" idx="12"/>
          </p:nvPr>
        </p:nvSpPr>
        <p:spPr/>
        <p:txBody>
          <a:bodyPr/>
          <a:lstStyle/>
          <a:p>
            <a:fld id="{6AF098C1-AEDB-40EB-8A7E-6048AF5A6D34}" type="slidenum">
              <a:rPr lang="en-GB" altLang="en-US" smtClean="0"/>
              <a:pPr/>
              <a:t>5</a:t>
            </a:fld>
            <a:endParaRPr lang="en-GB" altLang="en-US"/>
          </a:p>
        </p:txBody>
      </p:sp>
      <p:sp>
        <p:nvSpPr>
          <p:cNvPr id="6" name="AutoShape 2" descr=" role of technology in training and development'">
            <a:extLst>
              <a:ext uri="{FF2B5EF4-FFF2-40B4-BE49-F238E27FC236}">
                <a16:creationId xmlns:a16="http://schemas.microsoft.com/office/drawing/2014/main" id="{5D65A497-7D7C-3779-BBCB-6951078824FB}"/>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Learning And Development Strategies To Increase Employee Engagement">
            <a:extLst>
              <a:ext uri="{FF2B5EF4-FFF2-40B4-BE49-F238E27FC236}">
                <a16:creationId xmlns:a16="http://schemas.microsoft.com/office/drawing/2014/main" id="{70069F62-7A97-FB06-3E27-D899FF19A5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152" y="1284999"/>
            <a:ext cx="3115952" cy="3667708"/>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74220D52-3780-621A-71C8-EACB109741E0}"/>
              </a:ext>
            </a:extLst>
          </p:cNvPr>
          <p:cNvSpPr>
            <a:spLocks noGrp="1"/>
          </p:cNvSpPr>
          <p:nvPr>
            <p:ph idx="1"/>
          </p:nvPr>
        </p:nvSpPr>
        <p:spPr>
          <a:xfrm>
            <a:off x="375928" y="1254733"/>
            <a:ext cx="5708240" cy="3917032"/>
          </a:xfrm>
        </p:spPr>
        <p:txBody>
          <a:bodyPr/>
          <a:lstStyle/>
          <a:p>
            <a:pPr algn="l">
              <a:buFont typeface="Arial" panose="020B0604020202020204" pitchFamily="34" charset="0"/>
              <a:buChar char="•"/>
            </a:pPr>
            <a:r>
              <a:rPr lang="en-GB" sz="1800" dirty="0">
                <a:latin typeface="Arial" panose="020B0604020202020204" pitchFamily="34" charset="0"/>
                <a:cs typeface="Arial" panose="020B0604020202020204" pitchFamily="34" charset="0"/>
              </a:rPr>
              <a:t>Improve productivity and efficiency</a:t>
            </a:r>
          </a:p>
          <a:p>
            <a:pPr algn="l">
              <a:buFont typeface="Arial" panose="020B0604020202020204" pitchFamily="34" charset="0"/>
              <a:buChar char="•"/>
            </a:pPr>
            <a:r>
              <a:rPr lang="en-GB" sz="1800" dirty="0">
                <a:latin typeface="Arial" panose="020B0604020202020204" pitchFamily="34" charset="0"/>
                <a:cs typeface="Arial" panose="020B0604020202020204" pitchFamily="34" charset="0"/>
              </a:rPr>
              <a:t>F</a:t>
            </a:r>
            <a:r>
              <a:rPr lang="en-GB" sz="1800" b="0" i="0" dirty="0">
                <a:effectLst/>
                <a:latin typeface="Arial" panose="020B0604020202020204" pitchFamily="34" charset="0"/>
                <a:cs typeface="Arial" panose="020B0604020202020204" pitchFamily="34" charset="0"/>
              </a:rPr>
              <a:t>acilitate skill development and spread the skill mix throughout your teams and organization</a:t>
            </a:r>
          </a:p>
          <a:p>
            <a:pPr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Improve the quality of work</a:t>
            </a:r>
          </a:p>
          <a:p>
            <a:pPr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Create clear standards for skilled workers</a:t>
            </a:r>
          </a:p>
          <a:p>
            <a:pPr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Provide employees more authority and control over their jobs</a:t>
            </a:r>
          </a:p>
          <a:p>
            <a:pPr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Reduce errors, waste, and customer complaints by streamlining operations and hiring more qualified employees.</a:t>
            </a:r>
          </a:p>
          <a:p>
            <a:pPr algn="l">
              <a:buFont typeface="Arial" panose="020B0604020202020204" pitchFamily="34" charset="0"/>
              <a:buChar char="•"/>
            </a:pPr>
            <a:r>
              <a:rPr lang="en-GB" sz="1800" dirty="0">
                <a:latin typeface="Arial" panose="020B0604020202020204" pitchFamily="34" charset="0"/>
                <a:cs typeface="Arial" panose="020B0604020202020204" pitchFamily="34" charset="0"/>
              </a:rPr>
              <a:t>Enhance employee motivation and morale</a:t>
            </a:r>
          </a:p>
          <a:p>
            <a:pPr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Minimise absenteeism and staff turnover</a:t>
            </a:r>
          </a:p>
          <a:p>
            <a:pPr algn="l">
              <a:buFont typeface="Arial" panose="020B0604020202020204" pitchFamily="34" charset="0"/>
              <a:buChar char="•"/>
            </a:pPr>
            <a:endParaRPr lang="en-GB" sz="1800"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1735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78D59-2481-1635-7035-CB98F80DF18D}"/>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pPr>
              <a:lnSpc>
                <a:spcPct val="90000"/>
              </a:lnSpc>
            </a:pPr>
            <a:r>
              <a:rPr lang="en-GB" sz="3700" b="1"/>
              <a:t>Tesco Training and Development programs</a:t>
            </a:r>
          </a:p>
        </p:txBody>
      </p:sp>
      <p:sp>
        <p:nvSpPr>
          <p:cNvPr id="5" name="TextBox 4">
            <a:extLst>
              <a:ext uri="{FF2B5EF4-FFF2-40B4-BE49-F238E27FC236}">
                <a16:creationId xmlns:a16="http://schemas.microsoft.com/office/drawing/2014/main" id="{C257D366-0637-C32A-4EEB-2C810D98F94F}"/>
              </a:ext>
            </a:extLst>
          </p:cNvPr>
          <p:cNvSpPr txBox="1"/>
          <p:nvPr/>
        </p:nvSpPr>
        <p:spPr bwMode="auto">
          <a:xfrm>
            <a:off x="533400" y="1340768"/>
            <a:ext cx="4902696" cy="3989040"/>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marL="285750" indent="-285750">
              <a:lnSpc>
                <a:spcPct val="90000"/>
              </a:lnSpc>
              <a:spcBef>
                <a:spcPct val="20000"/>
              </a:spcBef>
              <a:buFont typeface="Arial" panose="020B0604020202020204" pitchFamily="34" charset="0"/>
              <a:buChar char="•"/>
            </a:pPr>
            <a:endParaRPr lang="en-GB" sz="1500" b="0" i="0" dirty="0">
              <a:effectLst/>
              <a:latin typeface="+mn-lt"/>
              <a:cs typeface="+mn-cs"/>
            </a:endParaRPr>
          </a:p>
          <a:p>
            <a:pPr marL="285750" indent="-285750" algn="just">
              <a:lnSpc>
                <a:spcPct val="90000"/>
              </a:lnSpc>
              <a:spcBef>
                <a:spcPct val="20000"/>
              </a:spcBef>
              <a:buFont typeface="Arial" panose="020B0604020202020204" pitchFamily="34" charset="0"/>
              <a:buChar char="•"/>
            </a:pPr>
            <a:r>
              <a:rPr lang="en-GB" sz="1600" b="0" i="0" dirty="0">
                <a:effectLst/>
              </a:rPr>
              <a:t>Tesco’s technology-based training programs help employees stay up to date with the latest market trends, improve performance and gain new skills.</a:t>
            </a:r>
          </a:p>
          <a:p>
            <a:pPr marL="285750" indent="-285750" algn="just">
              <a:lnSpc>
                <a:spcPct val="90000"/>
              </a:lnSpc>
              <a:spcBef>
                <a:spcPct val="20000"/>
              </a:spcBef>
              <a:buFont typeface="Arial" panose="020B0604020202020204" pitchFamily="34" charset="0"/>
              <a:buChar char="•"/>
            </a:pPr>
            <a:r>
              <a:rPr lang="en-GB" sz="1600" b="0" i="0" dirty="0">
                <a:effectLst/>
              </a:rPr>
              <a:t>Tesco takes employee development very seriously and is extremely proud of its L&amp;D program (Mitchell, 2023).</a:t>
            </a:r>
          </a:p>
          <a:p>
            <a:pPr marL="285750" indent="-285750" algn="just">
              <a:lnSpc>
                <a:spcPct val="90000"/>
              </a:lnSpc>
              <a:spcBef>
                <a:spcPct val="20000"/>
              </a:spcBef>
              <a:buFont typeface="Arial" panose="020B0604020202020204" pitchFamily="34" charset="0"/>
              <a:buChar char="•"/>
            </a:pPr>
            <a:r>
              <a:rPr lang="en-GB" sz="1600" dirty="0"/>
              <a:t>To support their employees Tesco provides a variety of online courses, virtual reality training, mobile learning apps, gamification and data analytics to track employee’s progress.</a:t>
            </a:r>
            <a:endParaRPr lang="en-GB" sz="1600" b="0" i="0" dirty="0">
              <a:effectLst/>
            </a:endParaRPr>
          </a:p>
          <a:p>
            <a:pPr marL="285750" indent="-285750" algn="just">
              <a:lnSpc>
                <a:spcPct val="90000"/>
              </a:lnSpc>
              <a:spcBef>
                <a:spcPct val="20000"/>
              </a:spcBef>
              <a:buFont typeface="Arial" panose="020B0604020202020204" pitchFamily="34" charset="0"/>
              <a:buChar char="•"/>
            </a:pPr>
            <a:r>
              <a:rPr lang="en-GB" sz="1600" dirty="0"/>
              <a:t>Technology-based training programs offer a variety of benefits for employers including cost-effectiveness, flexibility and convenience, standardization, continuous learning culture and accessibility.</a:t>
            </a:r>
          </a:p>
          <a:p>
            <a:pPr marL="285750" indent="-285750">
              <a:lnSpc>
                <a:spcPct val="90000"/>
              </a:lnSpc>
              <a:spcBef>
                <a:spcPct val="20000"/>
              </a:spcBef>
              <a:buFont typeface="Arial" panose="020B0604020202020204" pitchFamily="34" charset="0"/>
              <a:buChar char="•"/>
            </a:pPr>
            <a:endParaRPr lang="en-GB" sz="1500" b="0" i="0" dirty="0">
              <a:effectLst/>
              <a:latin typeface="+mn-lt"/>
              <a:cs typeface="+mn-cs"/>
            </a:endParaRPr>
          </a:p>
          <a:p>
            <a:pPr>
              <a:lnSpc>
                <a:spcPct val="90000"/>
              </a:lnSpc>
              <a:spcBef>
                <a:spcPct val="20000"/>
              </a:spcBef>
              <a:buFont typeface="Arial" panose="020B0604020202020204" pitchFamily="34" charset="0"/>
            </a:pPr>
            <a:endParaRPr lang="en-GB" sz="1500" dirty="0">
              <a:latin typeface="+mn-lt"/>
              <a:cs typeface="+mn-cs"/>
            </a:endParaRPr>
          </a:p>
          <a:p>
            <a:pPr>
              <a:lnSpc>
                <a:spcPct val="90000"/>
              </a:lnSpc>
              <a:spcBef>
                <a:spcPct val="20000"/>
              </a:spcBef>
              <a:buFont typeface="Arial" panose="020B0604020202020204" pitchFamily="34" charset="0"/>
            </a:pPr>
            <a:endParaRPr lang="en-GB" sz="1500" dirty="0">
              <a:latin typeface="+mn-lt"/>
              <a:cs typeface="+mn-cs"/>
            </a:endParaRPr>
          </a:p>
        </p:txBody>
      </p:sp>
      <p:pic>
        <p:nvPicPr>
          <p:cNvPr id="1026" name="Picture 2" descr="A Kickstart at Tesco - Covid Commission">
            <a:extLst>
              <a:ext uri="{FF2B5EF4-FFF2-40B4-BE49-F238E27FC236}">
                <a16:creationId xmlns:a16="http://schemas.microsoft.com/office/drawing/2014/main" id="{C3FA3567-C627-103B-111B-0391C0DD20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458" r="13962" b="-2"/>
          <a:stretch/>
        </p:blipFill>
        <p:spPr bwMode="auto">
          <a:xfrm>
            <a:off x="5580112" y="1628800"/>
            <a:ext cx="3250704" cy="3210813"/>
          </a:xfrm>
          <a:prstGeom prst="rect">
            <a:avLst/>
          </a:prstGeom>
          <a:solidFill>
            <a:srgbClr val="FFFFFF"/>
          </a:solidFill>
        </p:spPr>
      </p:pic>
      <p:sp>
        <p:nvSpPr>
          <p:cNvPr id="3" name="Date Placeholder 2">
            <a:extLst>
              <a:ext uri="{FF2B5EF4-FFF2-40B4-BE49-F238E27FC236}">
                <a16:creationId xmlns:a16="http://schemas.microsoft.com/office/drawing/2014/main" id="{3F1FB618-5311-A0AD-347F-D503C318F683}"/>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99358C97-9A9A-4050-97D9-68144A738B5F}" type="datetime1">
              <a:rPr lang="en-GB" altLang="en-US" sz="900" kern="1200">
                <a:latin typeface="+mn-lt"/>
                <a:ea typeface="+mn-ea"/>
                <a:cs typeface="+mn-cs"/>
              </a:rPr>
              <a:pPr>
                <a:lnSpc>
                  <a:spcPct val="90000"/>
                </a:lnSpc>
                <a:spcAft>
                  <a:spcPts val="600"/>
                </a:spcAft>
                <a:defRPr/>
              </a:pPr>
              <a:t>25/11/2023</a:t>
            </a:fld>
            <a:endParaRPr lang="en-GB" altLang="en-US" sz="900" kern="1200">
              <a:latin typeface="+mn-lt"/>
              <a:ea typeface="+mn-ea"/>
              <a:cs typeface="+mn-cs"/>
            </a:endParaRPr>
          </a:p>
        </p:txBody>
      </p:sp>
      <p:sp>
        <p:nvSpPr>
          <p:cNvPr id="4" name="Slide Number Placeholder 3">
            <a:extLst>
              <a:ext uri="{FF2B5EF4-FFF2-40B4-BE49-F238E27FC236}">
                <a16:creationId xmlns:a16="http://schemas.microsoft.com/office/drawing/2014/main" id="{196F17E8-BED5-E8D6-8A96-D567D6EE00D3}"/>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pPr>
            <a:fld id="{EB3F30F5-74AF-4927-8E41-E77EA2F692EF}" type="slidenum">
              <a:rPr lang="en-GB" altLang="en-US" kern="1200">
                <a:latin typeface="Myriad Pro"/>
                <a:ea typeface="+mn-ea"/>
                <a:cs typeface="Arial" panose="020B0604020202020204" pitchFamily="34" charset="0"/>
              </a:rPr>
              <a:pPr>
                <a:spcAft>
                  <a:spcPts val="600"/>
                </a:spcAft>
              </a:pPr>
              <a:t>6</a:t>
            </a:fld>
            <a:endParaRPr lang="en-GB" altLang="en-US" kern="1200">
              <a:latin typeface="Myriad Pro"/>
              <a:ea typeface="+mn-ea"/>
              <a:cs typeface="Arial" panose="020B0604020202020204" pitchFamily="34" charset="0"/>
            </a:endParaRPr>
          </a:p>
        </p:txBody>
      </p:sp>
    </p:spTree>
    <p:extLst>
      <p:ext uri="{BB962C8B-B14F-4D97-AF65-F5344CB8AC3E}">
        <p14:creationId xmlns:p14="http://schemas.microsoft.com/office/powerpoint/2010/main" val="2648910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C16A2-8175-3996-4E3D-962100B229CE}"/>
              </a:ext>
            </a:extLst>
          </p:cNvPr>
          <p:cNvSpPr>
            <a:spLocks noGrp="1"/>
          </p:cNvSpPr>
          <p:nvPr>
            <p:ph type="title"/>
          </p:nvPr>
        </p:nvSpPr>
        <p:spPr/>
        <p:txBody>
          <a:bodyPr/>
          <a:lstStyle/>
          <a:p>
            <a:r>
              <a:rPr lang="en-GB" sz="3200" b="1" dirty="0"/>
              <a:t>Training methods used by Tesco to support its employees</a:t>
            </a:r>
          </a:p>
        </p:txBody>
      </p:sp>
      <p:sp>
        <p:nvSpPr>
          <p:cNvPr id="3" name="Date Placeholder 2">
            <a:extLst>
              <a:ext uri="{FF2B5EF4-FFF2-40B4-BE49-F238E27FC236}">
                <a16:creationId xmlns:a16="http://schemas.microsoft.com/office/drawing/2014/main" id="{D82F4BFE-EECE-D590-BC26-069D12003E04}"/>
              </a:ext>
            </a:extLst>
          </p:cNvPr>
          <p:cNvSpPr>
            <a:spLocks noGrp="1"/>
          </p:cNvSpPr>
          <p:nvPr>
            <p:ph type="dt" sz="half" idx="10"/>
          </p:nvPr>
        </p:nvSpPr>
        <p:spPr/>
        <p:txBody>
          <a:bodyPr/>
          <a:lstStyle/>
          <a:p>
            <a:pPr>
              <a:defRPr/>
            </a:pPr>
            <a:fld id="{99358C97-9A9A-4050-97D9-68144A738B5F}" type="datetime1">
              <a:rPr lang="en-GB" altLang="en-US" smtClean="0"/>
              <a:pPr>
                <a:defRPr/>
              </a:pPr>
              <a:t>25/11/2023</a:t>
            </a:fld>
            <a:endParaRPr lang="en-GB" altLang="en-US"/>
          </a:p>
        </p:txBody>
      </p:sp>
      <p:sp>
        <p:nvSpPr>
          <p:cNvPr id="4" name="Slide Number Placeholder 3">
            <a:extLst>
              <a:ext uri="{FF2B5EF4-FFF2-40B4-BE49-F238E27FC236}">
                <a16:creationId xmlns:a16="http://schemas.microsoft.com/office/drawing/2014/main" id="{C5D57BAF-DBDC-3AA8-B33A-0373988AE3F0}"/>
              </a:ext>
            </a:extLst>
          </p:cNvPr>
          <p:cNvSpPr>
            <a:spLocks noGrp="1"/>
          </p:cNvSpPr>
          <p:nvPr>
            <p:ph type="sldNum" sz="quarter" idx="12"/>
          </p:nvPr>
        </p:nvSpPr>
        <p:spPr/>
        <p:txBody>
          <a:bodyPr/>
          <a:lstStyle/>
          <a:p>
            <a:fld id="{EB3F30F5-74AF-4927-8E41-E77EA2F692EF}" type="slidenum">
              <a:rPr lang="en-GB" altLang="en-US" smtClean="0"/>
              <a:pPr/>
              <a:t>7</a:t>
            </a:fld>
            <a:endParaRPr lang="en-GB" altLang="en-US"/>
          </a:p>
        </p:txBody>
      </p:sp>
      <p:sp>
        <p:nvSpPr>
          <p:cNvPr id="9" name="TextBox 8">
            <a:extLst>
              <a:ext uri="{FF2B5EF4-FFF2-40B4-BE49-F238E27FC236}">
                <a16:creationId xmlns:a16="http://schemas.microsoft.com/office/drawing/2014/main" id="{9FFEEBFA-5B39-6CAA-9B66-652C49DA04ED}"/>
              </a:ext>
            </a:extLst>
          </p:cNvPr>
          <p:cNvSpPr txBox="1"/>
          <p:nvPr/>
        </p:nvSpPr>
        <p:spPr>
          <a:xfrm>
            <a:off x="1216771" y="2045229"/>
            <a:ext cx="6003111" cy="1477328"/>
          </a:xfrm>
          <a:prstGeom prst="rect">
            <a:avLst/>
          </a:prstGeom>
          <a:noFill/>
        </p:spPr>
        <p:txBody>
          <a:bodyPr wrap="square">
            <a:spAutoFit/>
          </a:bodyPr>
          <a:lstStyle/>
          <a:p>
            <a:r>
              <a:rPr lang="en-GB" b="1" i="0" dirty="0">
                <a:effectLst/>
                <a:latin typeface="-apple-system"/>
              </a:rPr>
              <a:t>On-the-job training :</a:t>
            </a:r>
          </a:p>
          <a:p>
            <a:pPr algn="just"/>
            <a:r>
              <a:rPr lang="en-GB" dirty="0">
                <a:latin typeface="-apple-system"/>
              </a:rPr>
              <a:t>Shadowing</a:t>
            </a:r>
          </a:p>
          <a:p>
            <a:pPr algn="just"/>
            <a:r>
              <a:rPr lang="en-GB" i="0" dirty="0">
                <a:effectLst/>
                <a:latin typeface="-apple-system"/>
              </a:rPr>
              <a:t>Coaching</a:t>
            </a:r>
          </a:p>
          <a:p>
            <a:pPr algn="just"/>
            <a:r>
              <a:rPr lang="en-GB" dirty="0">
                <a:latin typeface="-apple-system"/>
              </a:rPr>
              <a:t>Mentoring</a:t>
            </a:r>
          </a:p>
          <a:p>
            <a:pPr algn="just"/>
            <a:r>
              <a:rPr lang="en-GB" i="0" dirty="0">
                <a:effectLst/>
                <a:latin typeface="-apple-system"/>
              </a:rPr>
              <a:t>Job Rotation</a:t>
            </a:r>
          </a:p>
        </p:txBody>
      </p:sp>
      <p:sp>
        <p:nvSpPr>
          <p:cNvPr id="6" name="TextBox 5">
            <a:extLst>
              <a:ext uri="{FF2B5EF4-FFF2-40B4-BE49-F238E27FC236}">
                <a16:creationId xmlns:a16="http://schemas.microsoft.com/office/drawing/2014/main" id="{E6761E98-439E-55EE-563D-5EB013AEB8DB}"/>
              </a:ext>
            </a:extLst>
          </p:cNvPr>
          <p:cNvSpPr txBox="1"/>
          <p:nvPr/>
        </p:nvSpPr>
        <p:spPr>
          <a:xfrm>
            <a:off x="1112494" y="3699168"/>
            <a:ext cx="6211664" cy="1754326"/>
          </a:xfrm>
          <a:prstGeom prst="rect">
            <a:avLst/>
          </a:prstGeom>
          <a:noFill/>
        </p:spPr>
        <p:txBody>
          <a:bodyPr wrap="square">
            <a:spAutoFit/>
          </a:bodyPr>
          <a:lstStyle/>
          <a:p>
            <a:r>
              <a:rPr lang="en-GB" b="1" i="0" dirty="0">
                <a:effectLst/>
                <a:latin typeface="Times New Roman" panose="02020603050405020304" pitchFamily="18" charset="0"/>
                <a:cs typeface="Times New Roman" panose="02020603050405020304" pitchFamily="18" charset="0"/>
              </a:rPr>
              <a:t>Off-the-job training</a:t>
            </a:r>
          </a:p>
          <a:p>
            <a:r>
              <a:rPr lang="en-GB" i="0" dirty="0">
                <a:effectLst/>
                <a:latin typeface="Times New Roman" panose="02020603050405020304" pitchFamily="18" charset="0"/>
                <a:cs typeface="Times New Roman" panose="02020603050405020304" pitchFamily="18" charset="0"/>
              </a:rPr>
              <a:t>is a type of education in which employees receive additional training at a location other than their place of employment to increase their knowledge about their business or their job. </a:t>
            </a:r>
          </a:p>
          <a:p>
            <a:endParaRPr lang="en-GB" b="1" i="0" dirty="0">
              <a:effectLst/>
              <a:latin typeface="Times New Roman" panose="02020603050405020304" pitchFamily="18" charset="0"/>
              <a:cs typeface="Times New Roman" panose="02020603050405020304" pitchFamily="18" charset="0"/>
            </a:endParaRPr>
          </a:p>
          <a:p>
            <a:endParaRPr lang="en-GB" b="1" i="0" dirty="0">
              <a:effectLst/>
              <a:latin typeface="Times New Roman" panose="02020603050405020304" pitchFamily="18" charset="0"/>
              <a:cs typeface="Times New Roman" panose="02020603050405020304" pitchFamily="18" charset="0"/>
            </a:endParaRPr>
          </a:p>
        </p:txBody>
      </p:sp>
      <p:pic>
        <p:nvPicPr>
          <p:cNvPr id="1026" name="Picture 2" descr="Are You Expanding Access to Apprenticeships and On-the-Job Training? - HR  Daily Advisor">
            <a:extLst>
              <a:ext uri="{FF2B5EF4-FFF2-40B4-BE49-F238E27FC236}">
                <a16:creationId xmlns:a16="http://schemas.microsoft.com/office/drawing/2014/main" id="{3BF80192-358F-836E-8EAA-3EF6935CC3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9" y="1476122"/>
            <a:ext cx="4398172" cy="2531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7955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7C16A-0F02-B2F0-F114-42FB2B977ED4}"/>
              </a:ext>
            </a:extLst>
          </p:cNvPr>
          <p:cNvSpPr>
            <a:spLocks noGrp="1"/>
          </p:cNvSpPr>
          <p:nvPr>
            <p:ph type="title"/>
          </p:nvPr>
        </p:nvSpPr>
        <p:spPr>
          <a:xfrm>
            <a:off x="469166" y="510091"/>
            <a:ext cx="7859216" cy="490066"/>
          </a:xfrm>
        </p:spPr>
        <p:txBody>
          <a:bodyPr vert="horz" wrap="square" lIns="91440" tIns="45720" rIns="91440" bIns="45720" numCol="1" anchor="ctr" anchorCtr="0" compatLnSpc="1">
            <a:prstTxWarp prst="textNoShape">
              <a:avLst/>
            </a:prstTxWarp>
            <a:noAutofit/>
          </a:bodyPr>
          <a:lstStyle/>
          <a:p>
            <a:r>
              <a:rPr lang="en-GB" sz="2800" b="1" dirty="0">
                <a:latin typeface="Arial" panose="020B0604020202020204" pitchFamily="34" charset="0"/>
                <a:cs typeface="Arial" panose="020B0604020202020204" pitchFamily="34" charset="0"/>
              </a:rPr>
              <a:t>  Benefits of Technology-based training programs</a:t>
            </a:r>
          </a:p>
        </p:txBody>
      </p:sp>
      <p:pic>
        <p:nvPicPr>
          <p:cNvPr id="4098" name="Picture 2" descr="Aldi takes tenth of UK's food shop spend as Brits try to cut soaring bills  with discount supermarket | The Sun">
            <a:extLst>
              <a:ext uri="{FF2B5EF4-FFF2-40B4-BE49-F238E27FC236}">
                <a16:creationId xmlns:a16="http://schemas.microsoft.com/office/drawing/2014/main" id="{AE760C32-0D87-6190-9B7E-4C07FDAE48B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6710" y="2275951"/>
            <a:ext cx="2818656" cy="2110294"/>
          </a:xfrm>
          <a:prstGeom prst="rect">
            <a:avLst/>
          </a:prstGeom>
          <a:solidFill>
            <a:srgbClr val="FFFFFF"/>
          </a:solidFill>
        </p:spPr>
      </p:pic>
      <p:sp>
        <p:nvSpPr>
          <p:cNvPr id="13" name="TextBox 12">
            <a:extLst>
              <a:ext uri="{FF2B5EF4-FFF2-40B4-BE49-F238E27FC236}">
                <a16:creationId xmlns:a16="http://schemas.microsoft.com/office/drawing/2014/main" id="{CDE1CF20-83C7-F39F-899A-27377435B110}"/>
              </a:ext>
            </a:extLst>
          </p:cNvPr>
          <p:cNvSpPr txBox="1"/>
          <p:nvPr/>
        </p:nvSpPr>
        <p:spPr bwMode="auto">
          <a:xfrm>
            <a:off x="3296346" y="1336578"/>
            <a:ext cx="5410944" cy="3989040"/>
          </a:xfrm>
          <a:prstGeom prst="rect">
            <a:avLst/>
          </a:prstGeom>
          <a:noFill/>
          <a:ln>
            <a:noFill/>
          </a:ln>
        </p:spPr>
        <p:txBody>
          <a:bodyPr vert="horz" wrap="square" lIns="91440" tIns="45720" rIns="91440" bIns="45720" numCol="1" anchor="t" anchorCtr="0" compatLnSpc="1">
            <a:prstTxWarp prst="textNoShape">
              <a:avLst/>
            </a:prstTxWarp>
            <a:noAutofit/>
          </a:bodyPr>
          <a:lstStyle/>
          <a:p>
            <a:pPr marL="285750" indent="-285750">
              <a:lnSpc>
                <a:spcPct val="90000"/>
              </a:lnSpc>
              <a:spcBef>
                <a:spcPct val="20000"/>
              </a:spcBef>
              <a:buFont typeface="Arial" panose="020B0604020202020204" pitchFamily="34" charset="0"/>
              <a:buChar char="•"/>
            </a:pPr>
            <a:r>
              <a:rPr lang="en-GB" sz="1600" b="0" i="0" dirty="0">
                <a:effectLst/>
              </a:rPr>
              <a:t>Aldi also leverage technology-based training to support its employee and their development</a:t>
            </a:r>
            <a:r>
              <a:rPr lang="en-GB" sz="1600" dirty="0"/>
              <a:t> like </a:t>
            </a:r>
            <a:r>
              <a:rPr lang="en-GB" sz="1600" b="0" i="0" dirty="0">
                <a:effectLst/>
              </a:rPr>
              <a:t>VR and Augmented Reality to simulate real life.</a:t>
            </a:r>
          </a:p>
          <a:p>
            <a:pPr marL="285750" indent="-285750">
              <a:lnSpc>
                <a:spcPct val="90000"/>
              </a:lnSpc>
              <a:spcBef>
                <a:spcPct val="20000"/>
              </a:spcBef>
              <a:buFont typeface="Arial" panose="020B0604020202020204" pitchFamily="34" charset="0"/>
              <a:buChar char="•"/>
            </a:pPr>
            <a:r>
              <a:rPr lang="en-GB" sz="1600" dirty="0"/>
              <a:t>Aldi employs digital tools to monitor employee progress, track their performance and provide personalized feedback.</a:t>
            </a:r>
          </a:p>
          <a:p>
            <a:pPr marL="285750" indent="-285750">
              <a:lnSpc>
                <a:spcPct val="90000"/>
              </a:lnSpc>
              <a:spcBef>
                <a:spcPct val="20000"/>
              </a:spcBef>
              <a:buFont typeface="Arial" panose="020B0604020202020204" pitchFamily="34" charset="0"/>
              <a:buChar char="•"/>
            </a:pPr>
            <a:r>
              <a:rPr lang="en-GB" sz="1600" dirty="0"/>
              <a:t>Implementing effective training programs helps Aldi to increase productivity, also to improve the confidence of their employees and the quality of work.</a:t>
            </a:r>
          </a:p>
          <a:p>
            <a:pPr marL="285750" indent="-285750">
              <a:lnSpc>
                <a:spcPct val="90000"/>
              </a:lnSpc>
              <a:spcBef>
                <a:spcPct val="20000"/>
              </a:spcBef>
              <a:buFont typeface="Arial" panose="020B0604020202020204" pitchFamily="34" charset="0"/>
              <a:buChar char="•"/>
            </a:pPr>
            <a:r>
              <a:rPr lang="en-GB" sz="1600" dirty="0"/>
              <a:t>Strong employee development and training initiatives can help employees better adjust to changing circumstances, providing your company with the much-needed competitive edge. </a:t>
            </a:r>
          </a:p>
          <a:p>
            <a:pPr marL="285750" indent="-285750">
              <a:lnSpc>
                <a:spcPct val="90000"/>
              </a:lnSpc>
              <a:spcBef>
                <a:spcPct val="20000"/>
              </a:spcBef>
              <a:buFont typeface="Arial" panose="020B0604020202020204" pitchFamily="34" charset="0"/>
              <a:buChar char="•"/>
            </a:pPr>
            <a:r>
              <a:rPr lang="en-GB" sz="1600" dirty="0"/>
              <a:t>Providing employees with access to learning makes them more capable of achieving the objectives of your company. This raises your industry profile and benefits your employer's reputation. </a:t>
            </a:r>
          </a:p>
          <a:p>
            <a:pPr marL="285750" indent="-285750">
              <a:lnSpc>
                <a:spcPct val="90000"/>
              </a:lnSpc>
              <a:spcBef>
                <a:spcPct val="20000"/>
              </a:spcBef>
              <a:buFont typeface="Arial" panose="020B0604020202020204" pitchFamily="34" charset="0"/>
              <a:buChar char="•"/>
            </a:pPr>
            <a:endParaRPr lang="en-GB" sz="1600" dirty="0"/>
          </a:p>
          <a:p>
            <a:pPr>
              <a:lnSpc>
                <a:spcPct val="90000"/>
              </a:lnSpc>
              <a:spcBef>
                <a:spcPct val="20000"/>
              </a:spcBef>
              <a:buFont typeface="Arial" panose="020B0604020202020204" pitchFamily="34" charset="0"/>
            </a:pPr>
            <a:endParaRPr lang="en-GB" sz="1600" dirty="0"/>
          </a:p>
          <a:p>
            <a:pPr marL="285750" indent="-285750">
              <a:lnSpc>
                <a:spcPct val="90000"/>
              </a:lnSpc>
              <a:spcBef>
                <a:spcPct val="20000"/>
              </a:spcBef>
              <a:buFont typeface="Arial" panose="020B0604020202020204" pitchFamily="34" charset="0"/>
              <a:buChar char="•"/>
            </a:pPr>
            <a:endParaRPr lang="en-GB" sz="1600" b="0" i="0" dirty="0">
              <a:effectLst/>
            </a:endParaRPr>
          </a:p>
        </p:txBody>
      </p:sp>
      <p:sp>
        <p:nvSpPr>
          <p:cNvPr id="3" name="Date Placeholder 2">
            <a:extLst>
              <a:ext uri="{FF2B5EF4-FFF2-40B4-BE49-F238E27FC236}">
                <a16:creationId xmlns:a16="http://schemas.microsoft.com/office/drawing/2014/main" id="{43B43321-6057-608E-00C6-C24EB1771751}"/>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99358C97-9A9A-4050-97D9-68144A738B5F}" type="datetime1">
              <a:rPr lang="en-GB" altLang="en-US" sz="900" kern="1200">
                <a:latin typeface="+mn-lt"/>
                <a:ea typeface="+mn-ea"/>
                <a:cs typeface="+mn-cs"/>
              </a:rPr>
              <a:pPr>
                <a:lnSpc>
                  <a:spcPct val="90000"/>
                </a:lnSpc>
                <a:spcAft>
                  <a:spcPts val="600"/>
                </a:spcAft>
                <a:defRPr/>
              </a:pPr>
              <a:t>25/11/2023</a:t>
            </a:fld>
            <a:endParaRPr lang="en-GB" altLang="en-US" sz="900" kern="1200">
              <a:latin typeface="+mn-lt"/>
              <a:ea typeface="+mn-ea"/>
              <a:cs typeface="+mn-cs"/>
            </a:endParaRPr>
          </a:p>
        </p:txBody>
      </p:sp>
      <p:sp>
        <p:nvSpPr>
          <p:cNvPr id="4" name="Slide Number Placeholder 3">
            <a:extLst>
              <a:ext uri="{FF2B5EF4-FFF2-40B4-BE49-F238E27FC236}">
                <a16:creationId xmlns:a16="http://schemas.microsoft.com/office/drawing/2014/main" id="{7DCEB638-1523-633B-4DAB-A372822B1FA0}"/>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pPr>
            <a:fld id="{EB3F30F5-74AF-4927-8E41-E77EA2F692EF}" type="slidenum">
              <a:rPr lang="en-GB" altLang="en-US" kern="1200">
                <a:latin typeface="Myriad Pro"/>
                <a:ea typeface="+mn-ea"/>
                <a:cs typeface="Arial" panose="020B0604020202020204" pitchFamily="34" charset="0"/>
              </a:rPr>
              <a:pPr>
                <a:spcAft>
                  <a:spcPts val="600"/>
                </a:spcAft>
              </a:pPr>
              <a:t>8</a:t>
            </a:fld>
            <a:endParaRPr lang="en-GB" altLang="en-US" kern="1200">
              <a:latin typeface="Myriad Pro"/>
              <a:ea typeface="+mn-ea"/>
              <a:cs typeface="Arial" panose="020B0604020202020204" pitchFamily="34" charset="0"/>
            </a:endParaRPr>
          </a:p>
        </p:txBody>
      </p:sp>
      <p:sp>
        <p:nvSpPr>
          <p:cNvPr id="6" name="TextBox 5">
            <a:extLst>
              <a:ext uri="{FF2B5EF4-FFF2-40B4-BE49-F238E27FC236}">
                <a16:creationId xmlns:a16="http://schemas.microsoft.com/office/drawing/2014/main" id="{0B5ADF83-90DC-32BF-2D71-766180CCC83A}"/>
              </a:ext>
            </a:extLst>
          </p:cNvPr>
          <p:cNvSpPr txBox="1"/>
          <p:nvPr/>
        </p:nvSpPr>
        <p:spPr>
          <a:xfrm>
            <a:off x="736600" y="1569451"/>
            <a:ext cx="2251224" cy="369332"/>
          </a:xfrm>
          <a:prstGeom prst="rect">
            <a:avLst/>
          </a:prstGeom>
          <a:noFill/>
        </p:spPr>
        <p:txBody>
          <a:bodyPr wrap="square">
            <a:spAutoFit/>
          </a:bodyPr>
          <a:lstStyle/>
          <a:p>
            <a:r>
              <a:rPr lang="en-GB" b="1" dirty="0"/>
              <a:t>Example 1: Aldi</a:t>
            </a:r>
          </a:p>
        </p:txBody>
      </p:sp>
    </p:spTree>
    <p:extLst>
      <p:ext uri="{BB962C8B-B14F-4D97-AF65-F5344CB8AC3E}">
        <p14:creationId xmlns:p14="http://schemas.microsoft.com/office/powerpoint/2010/main" val="2694200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4D34-1A2D-E73C-ECFE-465A7C97D25E}"/>
              </a:ext>
            </a:extLst>
          </p:cNvPr>
          <p:cNvSpPr>
            <a:spLocks noGrp="1"/>
          </p:cNvSpPr>
          <p:nvPr>
            <p:ph type="title"/>
          </p:nvPr>
        </p:nvSpPr>
        <p:spPr>
          <a:xfrm>
            <a:off x="543634" y="1523066"/>
            <a:ext cx="3106688" cy="216023"/>
          </a:xfrm>
        </p:spPr>
        <p:txBody>
          <a:bodyPr vert="horz" wrap="square" lIns="91440" tIns="45720" rIns="91440" bIns="45720" numCol="1" anchor="ctr" anchorCtr="0" compatLnSpc="1">
            <a:prstTxWarp prst="textNoShape">
              <a:avLst/>
            </a:prstTxWarp>
            <a:noAutofit/>
          </a:bodyPr>
          <a:lstStyle/>
          <a:p>
            <a:r>
              <a:rPr lang="en-GB" sz="2000" b="1" dirty="0">
                <a:latin typeface="Arial" panose="020B0604020202020204" pitchFamily="34" charset="0"/>
                <a:cs typeface="Arial" panose="020B0604020202020204" pitchFamily="34" charset="0"/>
              </a:rPr>
              <a:t>Example 2: Asda</a:t>
            </a:r>
          </a:p>
        </p:txBody>
      </p:sp>
      <p:sp>
        <p:nvSpPr>
          <p:cNvPr id="5" name="TextBox 4">
            <a:extLst>
              <a:ext uri="{FF2B5EF4-FFF2-40B4-BE49-F238E27FC236}">
                <a16:creationId xmlns:a16="http://schemas.microsoft.com/office/drawing/2014/main" id="{46471F17-B343-E78E-9A74-40AD9D7E0450}"/>
              </a:ext>
            </a:extLst>
          </p:cNvPr>
          <p:cNvSpPr txBox="1"/>
          <p:nvPr/>
        </p:nvSpPr>
        <p:spPr bwMode="auto">
          <a:xfrm>
            <a:off x="3774874" y="1484784"/>
            <a:ext cx="4906888" cy="4320480"/>
          </a:xfrm>
          <a:prstGeom prst="rect">
            <a:avLst/>
          </a:prstGeom>
          <a:noFill/>
          <a:ln>
            <a:noFill/>
          </a:ln>
        </p:spPr>
        <p:txBody>
          <a:bodyPr vert="horz" wrap="square" lIns="91440" tIns="45720" rIns="91440" bIns="45720" numCol="1" rtlCol="0" anchor="t" anchorCtr="0" compatLnSpc="1">
            <a:prstTxWarp prst="textNoShape">
              <a:avLst/>
            </a:prstTxWarp>
            <a:normAutofit lnSpcReduction="10000"/>
          </a:bodyPr>
          <a:lstStyle/>
          <a:p>
            <a:pPr marL="285750" indent="-285750">
              <a:lnSpc>
                <a:spcPct val="90000"/>
              </a:lnSpc>
              <a:spcBef>
                <a:spcPct val="20000"/>
              </a:spcBef>
              <a:buFont typeface="Arial" panose="020B0604020202020204" pitchFamily="34" charset="0"/>
              <a:buChar char="•"/>
            </a:pPr>
            <a:r>
              <a:rPr lang="en-GB" sz="1600" b="0" i="0" dirty="0">
                <a:effectLst/>
              </a:rPr>
              <a:t>Technology-based training programs can provide employees with ongoing learning opportunities and develop their skills and knowledge.</a:t>
            </a:r>
          </a:p>
          <a:p>
            <a:pPr marL="285750" indent="-285750">
              <a:lnSpc>
                <a:spcPct val="90000"/>
              </a:lnSpc>
              <a:spcBef>
                <a:spcPct val="20000"/>
              </a:spcBef>
              <a:buFont typeface="Arial" panose="020B0604020202020204" pitchFamily="34" charset="0"/>
              <a:buChar char="•"/>
            </a:pPr>
            <a:r>
              <a:rPr lang="en-GB" sz="1600" dirty="0"/>
              <a:t>Employees in the Asda store can benefit from tailored training modules that address their specific needs, helping them improve their job performance. </a:t>
            </a:r>
          </a:p>
          <a:p>
            <a:pPr marL="285750" indent="-285750">
              <a:lnSpc>
                <a:spcPct val="90000"/>
              </a:lnSpc>
              <a:spcBef>
                <a:spcPct val="20000"/>
              </a:spcBef>
              <a:buFont typeface="Arial" panose="020B0604020202020204" pitchFamily="34" charset="0"/>
              <a:buChar char="•"/>
            </a:pPr>
            <a:r>
              <a:rPr lang="en-GB" sz="1600" b="0" i="0" dirty="0">
                <a:effectLst/>
              </a:rPr>
              <a:t>Asda uses a variety of technology training methods to support its employees: </a:t>
            </a:r>
            <a:r>
              <a:rPr lang="en-GB" sz="1600" dirty="0"/>
              <a:t>E-Learning, Point of sales, Product and service, Communication tools, Data Analytics and Reporting and Inventory Management system.</a:t>
            </a:r>
          </a:p>
          <a:p>
            <a:pPr marL="285750" indent="-285750">
              <a:lnSpc>
                <a:spcPct val="90000"/>
              </a:lnSpc>
              <a:spcBef>
                <a:spcPct val="20000"/>
              </a:spcBef>
              <a:buFont typeface="Arial" panose="020B0604020202020204" pitchFamily="34" charset="0"/>
              <a:buChar char="•"/>
            </a:pPr>
            <a:r>
              <a:rPr lang="en-GB" sz="1600" dirty="0"/>
              <a:t>Gamification elements and rewards for Asda employees can grow satisfaction and productivity.</a:t>
            </a:r>
          </a:p>
          <a:p>
            <a:pPr marL="285750" indent="-285750">
              <a:lnSpc>
                <a:spcPct val="90000"/>
              </a:lnSpc>
              <a:spcBef>
                <a:spcPct val="20000"/>
              </a:spcBef>
              <a:buFont typeface="Arial" panose="020B0604020202020204" pitchFamily="34" charset="0"/>
              <a:buChar char="•"/>
            </a:pPr>
            <a:r>
              <a:rPr lang="en-GB" sz="1600" dirty="0"/>
              <a:t>Technology-based training programs provide immediate feedback and assessment results enabling employers to track employees’ needs and provide support on time. </a:t>
            </a:r>
          </a:p>
          <a:p>
            <a:pPr>
              <a:lnSpc>
                <a:spcPct val="90000"/>
              </a:lnSpc>
              <a:spcBef>
                <a:spcPct val="20000"/>
              </a:spcBef>
              <a:buFont typeface="Arial" panose="020B0604020202020204" pitchFamily="34" charset="0"/>
            </a:pPr>
            <a:endParaRPr lang="en-GB" sz="1400" dirty="0">
              <a:latin typeface="+mn-lt"/>
              <a:cs typeface="+mn-cs"/>
            </a:endParaRPr>
          </a:p>
        </p:txBody>
      </p:sp>
      <p:pic>
        <p:nvPicPr>
          <p:cNvPr id="1026" name="Picture 2" descr="ASDA e learning - Near-Life">
            <a:extLst>
              <a:ext uri="{FF2B5EF4-FFF2-40B4-BE49-F238E27FC236}">
                <a16:creationId xmlns:a16="http://schemas.microsoft.com/office/drawing/2014/main" id="{D91108DA-2E8E-8654-D44C-FE980E0074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76" r="30827" b="-1"/>
          <a:stretch/>
        </p:blipFill>
        <p:spPr bwMode="auto">
          <a:xfrm>
            <a:off x="611561" y="2146994"/>
            <a:ext cx="3038762" cy="2946172"/>
          </a:xfrm>
          <a:prstGeom prst="rect">
            <a:avLst/>
          </a:prstGeom>
          <a:solidFill>
            <a:srgbClr val="FFFFFF"/>
          </a:solidFill>
        </p:spPr>
      </p:pic>
      <p:sp>
        <p:nvSpPr>
          <p:cNvPr id="3" name="Date Placeholder 2">
            <a:extLst>
              <a:ext uri="{FF2B5EF4-FFF2-40B4-BE49-F238E27FC236}">
                <a16:creationId xmlns:a16="http://schemas.microsoft.com/office/drawing/2014/main" id="{4E0B82F5-000D-1962-C3E5-47E3A78AAF89}"/>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99358C97-9A9A-4050-97D9-68144A738B5F}" type="datetime1">
              <a:rPr lang="en-GB" altLang="en-US" sz="900" kern="1200">
                <a:latin typeface="+mn-lt"/>
                <a:ea typeface="+mn-ea"/>
                <a:cs typeface="+mn-cs"/>
              </a:rPr>
              <a:pPr>
                <a:lnSpc>
                  <a:spcPct val="90000"/>
                </a:lnSpc>
                <a:spcAft>
                  <a:spcPts val="600"/>
                </a:spcAft>
                <a:defRPr/>
              </a:pPr>
              <a:t>25/11/2023</a:t>
            </a:fld>
            <a:endParaRPr lang="en-GB" altLang="en-US" sz="900" kern="1200">
              <a:latin typeface="+mn-lt"/>
              <a:ea typeface="+mn-ea"/>
              <a:cs typeface="+mn-cs"/>
            </a:endParaRPr>
          </a:p>
        </p:txBody>
      </p:sp>
      <p:sp>
        <p:nvSpPr>
          <p:cNvPr id="4" name="Slide Number Placeholder 3">
            <a:extLst>
              <a:ext uri="{FF2B5EF4-FFF2-40B4-BE49-F238E27FC236}">
                <a16:creationId xmlns:a16="http://schemas.microsoft.com/office/drawing/2014/main" id="{C4006E47-393C-51A3-AA79-55E93D1E3039}"/>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pPr>
            <a:fld id="{EB3F30F5-74AF-4927-8E41-E77EA2F692EF}" type="slidenum">
              <a:rPr lang="en-GB" altLang="en-US" kern="1200">
                <a:latin typeface="Myriad Pro"/>
                <a:ea typeface="+mn-ea"/>
                <a:cs typeface="Arial" panose="020B0604020202020204" pitchFamily="34" charset="0"/>
              </a:rPr>
              <a:pPr>
                <a:spcAft>
                  <a:spcPts val="600"/>
                </a:spcAft>
              </a:pPr>
              <a:t>9</a:t>
            </a:fld>
            <a:endParaRPr lang="en-GB" altLang="en-US" kern="1200">
              <a:latin typeface="Myriad Pro"/>
              <a:ea typeface="+mn-ea"/>
              <a:cs typeface="Arial" panose="020B0604020202020204" pitchFamily="34" charset="0"/>
            </a:endParaRPr>
          </a:p>
        </p:txBody>
      </p:sp>
      <p:sp>
        <p:nvSpPr>
          <p:cNvPr id="6" name="TextBox 5">
            <a:extLst>
              <a:ext uri="{FF2B5EF4-FFF2-40B4-BE49-F238E27FC236}">
                <a16:creationId xmlns:a16="http://schemas.microsoft.com/office/drawing/2014/main" id="{A3C0FB9F-D7D6-63F7-E7A6-D3B8594066DA}"/>
              </a:ext>
            </a:extLst>
          </p:cNvPr>
          <p:cNvSpPr txBox="1"/>
          <p:nvPr/>
        </p:nvSpPr>
        <p:spPr>
          <a:xfrm>
            <a:off x="395536" y="591942"/>
            <a:ext cx="8568949" cy="523220"/>
          </a:xfrm>
          <a:prstGeom prst="rect">
            <a:avLst/>
          </a:prstGeom>
          <a:noFill/>
        </p:spPr>
        <p:txBody>
          <a:bodyPr wrap="none" rtlCol="0">
            <a:spAutoFit/>
          </a:bodyPr>
          <a:lstStyle/>
          <a:p>
            <a:r>
              <a:rPr lang="en-GB" sz="2800" b="1" dirty="0"/>
              <a:t>Benefits of Technology-based training programs </a:t>
            </a:r>
          </a:p>
        </p:txBody>
      </p:sp>
    </p:spTree>
    <p:extLst>
      <p:ext uri="{BB962C8B-B14F-4D97-AF65-F5344CB8AC3E}">
        <p14:creationId xmlns:p14="http://schemas.microsoft.com/office/powerpoint/2010/main" val="1534132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74181-869E-DF08-27C2-406DCD474544}"/>
              </a:ext>
            </a:extLst>
          </p:cNvPr>
          <p:cNvSpPr>
            <a:spLocks noGrp="1"/>
          </p:cNvSpPr>
          <p:nvPr>
            <p:ph type="title"/>
          </p:nvPr>
        </p:nvSpPr>
        <p:spPr>
          <a:xfrm>
            <a:off x="0" y="1420181"/>
            <a:ext cx="4546848" cy="360039"/>
          </a:xfrm>
        </p:spPr>
        <p:txBody>
          <a:bodyPr vert="horz" wrap="square" lIns="91440" tIns="45720" rIns="91440" bIns="45720" numCol="1" anchor="ctr" anchorCtr="0" compatLnSpc="1">
            <a:prstTxWarp prst="textNoShape">
              <a:avLst/>
            </a:prstTxWarp>
            <a:normAutofit fontScale="90000"/>
          </a:bodyPr>
          <a:lstStyle/>
          <a:p>
            <a:r>
              <a:rPr lang="en-GB" sz="2000" b="1" dirty="0">
                <a:latin typeface="Arial" panose="020B0604020202020204" pitchFamily="34" charset="0"/>
                <a:cs typeface="Arial" panose="020B0604020202020204" pitchFamily="34" charset="0"/>
              </a:rPr>
              <a:t>Example 3: Sainsbury’s</a:t>
            </a:r>
          </a:p>
        </p:txBody>
      </p:sp>
      <p:pic>
        <p:nvPicPr>
          <p:cNvPr id="2054" name="Picture 6" descr="You Can is working – Sainsbury's">
            <a:extLst>
              <a:ext uri="{FF2B5EF4-FFF2-40B4-BE49-F238E27FC236}">
                <a16:creationId xmlns:a16="http://schemas.microsoft.com/office/drawing/2014/main" id="{6359C1FE-B055-BC8F-4BFA-4E84A285E7A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3568" y="1874837"/>
            <a:ext cx="3312369" cy="2820873"/>
          </a:xfrm>
          <a:prstGeom prst="rect">
            <a:avLst/>
          </a:prstGeom>
          <a:solidFill>
            <a:srgbClr val="FFFFFF"/>
          </a:solidFill>
        </p:spPr>
      </p:pic>
      <p:sp>
        <p:nvSpPr>
          <p:cNvPr id="9" name="TextBox 8">
            <a:extLst>
              <a:ext uri="{FF2B5EF4-FFF2-40B4-BE49-F238E27FC236}">
                <a16:creationId xmlns:a16="http://schemas.microsoft.com/office/drawing/2014/main" id="{3F896EC4-3706-2CE2-C772-26912B2FBCE0}"/>
              </a:ext>
            </a:extLst>
          </p:cNvPr>
          <p:cNvSpPr txBox="1"/>
          <p:nvPr/>
        </p:nvSpPr>
        <p:spPr bwMode="auto">
          <a:xfrm>
            <a:off x="4139952" y="1600201"/>
            <a:ext cx="4546848" cy="3989040"/>
          </a:xfrm>
          <a:prstGeom prst="rect">
            <a:avLst/>
          </a:prstGeom>
          <a:noFill/>
          <a:ln>
            <a:noFill/>
          </a:ln>
        </p:spPr>
        <p:txBody>
          <a:bodyPr vert="horz" wrap="square" lIns="91440" tIns="45720" rIns="91440" bIns="45720" numCol="1" anchor="t" anchorCtr="0" compatLnSpc="1">
            <a:prstTxWarp prst="textNoShape">
              <a:avLst/>
            </a:prstTxWarp>
            <a:normAutofit/>
          </a:bodyPr>
          <a:lstStyle/>
          <a:p>
            <a:pPr marL="171450" indent="-171450">
              <a:lnSpc>
                <a:spcPct val="90000"/>
              </a:lnSpc>
              <a:spcBef>
                <a:spcPct val="20000"/>
              </a:spcBef>
              <a:buFont typeface="Arial" panose="020B0604020202020204" pitchFamily="34" charset="0"/>
              <a:buChar char="•"/>
            </a:pPr>
            <a:r>
              <a:rPr lang="en-GB" sz="1600" dirty="0">
                <a:latin typeface="+mn-lt"/>
                <a:cs typeface="+mn-cs"/>
              </a:rPr>
              <a:t>Online training and virtual classrooms reduce or eliminate costs: printed materials, facility rentals and travel expenses.</a:t>
            </a:r>
          </a:p>
          <a:p>
            <a:pPr marL="171450" indent="-171450">
              <a:lnSpc>
                <a:spcPct val="90000"/>
              </a:lnSpc>
              <a:spcBef>
                <a:spcPct val="20000"/>
              </a:spcBef>
              <a:buFont typeface="Arial" panose="020B0604020202020204" pitchFamily="34" charset="0"/>
              <a:buChar char="•"/>
            </a:pPr>
            <a:r>
              <a:rPr lang="en-GB" sz="1600" dirty="0">
                <a:latin typeface="+mn-lt"/>
                <a:cs typeface="+mn-cs"/>
              </a:rPr>
              <a:t>Employers can easily scale their training efforts and reduce the need for additional trainers or resources as the organization grows or changes.</a:t>
            </a:r>
          </a:p>
          <a:p>
            <a:pPr marL="171450" indent="-171450">
              <a:lnSpc>
                <a:spcPct val="90000"/>
              </a:lnSpc>
              <a:spcBef>
                <a:spcPct val="20000"/>
              </a:spcBef>
              <a:buFont typeface="Arial" panose="020B0604020202020204" pitchFamily="34" charset="0"/>
              <a:buChar char="•"/>
            </a:pPr>
            <a:r>
              <a:rPr lang="en-GB" sz="1600" dirty="0">
                <a:latin typeface="+mn-lt"/>
                <a:cs typeface="+mn-cs"/>
              </a:rPr>
              <a:t>All employers receive the same training materials and content helping to establish a common understanding of processes, policies and best practices by reducing errors and promoting a unified organizational culture.</a:t>
            </a:r>
          </a:p>
          <a:p>
            <a:pPr marL="171450" indent="-171450">
              <a:lnSpc>
                <a:spcPct val="90000"/>
              </a:lnSpc>
              <a:spcBef>
                <a:spcPct val="20000"/>
              </a:spcBef>
              <a:buFont typeface="Arial" panose="020B0604020202020204" pitchFamily="34" charset="0"/>
              <a:buChar char="•"/>
            </a:pPr>
            <a:r>
              <a:rPr lang="en-GB" sz="1600" dirty="0">
                <a:latin typeface="+mn-lt"/>
                <a:cs typeface="+mn-cs"/>
              </a:rPr>
              <a:t>Sainsbury’s can use interactive modules and simulations to engage employees actively in the learning process.</a:t>
            </a:r>
          </a:p>
        </p:txBody>
      </p:sp>
      <p:sp>
        <p:nvSpPr>
          <p:cNvPr id="3" name="Date Placeholder 2">
            <a:extLst>
              <a:ext uri="{FF2B5EF4-FFF2-40B4-BE49-F238E27FC236}">
                <a16:creationId xmlns:a16="http://schemas.microsoft.com/office/drawing/2014/main" id="{22A0C58E-0724-32F3-C1FA-86A623F95A36}"/>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99358C97-9A9A-4050-97D9-68144A738B5F}" type="datetime1">
              <a:rPr lang="en-GB" altLang="en-US" sz="900" kern="1200">
                <a:latin typeface="+mn-lt"/>
                <a:ea typeface="+mn-ea"/>
                <a:cs typeface="+mn-cs"/>
              </a:rPr>
              <a:pPr>
                <a:lnSpc>
                  <a:spcPct val="90000"/>
                </a:lnSpc>
                <a:spcAft>
                  <a:spcPts val="600"/>
                </a:spcAft>
                <a:defRPr/>
              </a:pPr>
              <a:t>25/11/2023</a:t>
            </a:fld>
            <a:endParaRPr lang="en-GB" altLang="en-US" sz="900" kern="1200">
              <a:latin typeface="+mn-lt"/>
              <a:ea typeface="+mn-ea"/>
              <a:cs typeface="+mn-cs"/>
            </a:endParaRPr>
          </a:p>
        </p:txBody>
      </p:sp>
      <p:sp>
        <p:nvSpPr>
          <p:cNvPr id="4" name="Slide Number Placeholder 3">
            <a:extLst>
              <a:ext uri="{FF2B5EF4-FFF2-40B4-BE49-F238E27FC236}">
                <a16:creationId xmlns:a16="http://schemas.microsoft.com/office/drawing/2014/main" id="{6B426F5E-4617-13E0-82D7-5DBAD5E9F6D8}"/>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pPr>
            <a:fld id="{EB3F30F5-74AF-4927-8E41-E77EA2F692EF}" type="slidenum">
              <a:rPr lang="en-GB" altLang="en-US" kern="1200">
                <a:latin typeface="Myriad Pro"/>
                <a:ea typeface="+mn-ea"/>
                <a:cs typeface="Arial" panose="020B0604020202020204" pitchFamily="34" charset="0"/>
              </a:rPr>
              <a:pPr>
                <a:spcAft>
                  <a:spcPts val="600"/>
                </a:spcAft>
              </a:pPr>
              <a:t>10</a:t>
            </a:fld>
            <a:endParaRPr lang="en-GB" altLang="en-US" kern="1200">
              <a:latin typeface="Myriad Pro"/>
              <a:ea typeface="+mn-ea"/>
              <a:cs typeface="Arial" panose="020B0604020202020204" pitchFamily="34" charset="0"/>
            </a:endParaRPr>
          </a:p>
        </p:txBody>
      </p:sp>
      <p:sp>
        <p:nvSpPr>
          <p:cNvPr id="5" name="TextBox 4">
            <a:extLst>
              <a:ext uri="{FF2B5EF4-FFF2-40B4-BE49-F238E27FC236}">
                <a16:creationId xmlns:a16="http://schemas.microsoft.com/office/drawing/2014/main" id="{82123DF2-888F-3B35-3ECB-D7DDE802B3F9}"/>
              </a:ext>
            </a:extLst>
          </p:cNvPr>
          <p:cNvSpPr txBox="1"/>
          <p:nvPr/>
        </p:nvSpPr>
        <p:spPr>
          <a:xfrm>
            <a:off x="337218" y="680727"/>
            <a:ext cx="8469563" cy="523220"/>
          </a:xfrm>
          <a:prstGeom prst="rect">
            <a:avLst/>
          </a:prstGeom>
          <a:noFill/>
        </p:spPr>
        <p:txBody>
          <a:bodyPr wrap="none" rtlCol="0">
            <a:spAutoFit/>
          </a:bodyPr>
          <a:lstStyle/>
          <a:p>
            <a:r>
              <a:rPr lang="en-GB" sz="2800" b="1" dirty="0"/>
              <a:t>Benefits of Technology-based training programs</a:t>
            </a:r>
          </a:p>
        </p:txBody>
      </p:sp>
    </p:spTree>
    <p:extLst>
      <p:ext uri="{BB962C8B-B14F-4D97-AF65-F5344CB8AC3E}">
        <p14:creationId xmlns:p14="http://schemas.microsoft.com/office/powerpoint/2010/main" val="891501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BDC79-6403-BD38-AFA3-AB3DA416FEB1}"/>
              </a:ext>
            </a:extLst>
          </p:cNvPr>
          <p:cNvSpPr>
            <a:spLocks noGrp="1"/>
          </p:cNvSpPr>
          <p:nvPr>
            <p:ph type="title"/>
          </p:nvPr>
        </p:nvSpPr>
        <p:spPr>
          <a:xfrm>
            <a:off x="107504" y="1482340"/>
            <a:ext cx="3682752" cy="364902"/>
          </a:xfrm>
        </p:spPr>
        <p:txBody>
          <a:bodyPr vert="horz" wrap="square" lIns="91440" tIns="45720" rIns="91440" bIns="45720" numCol="1" anchor="ctr" anchorCtr="0" compatLnSpc="1">
            <a:prstTxWarp prst="textNoShape">
              <a:avLst/>
            </a:prstTxWarp>
            <a:normAutofit fontScale="90000"/>
          </a:bodyPr>
          <a:lstStyle/>
          <a:p>
            <a:pPr>
              <a:lnSpc>
                <a:spcPct val="90000"/>
              </a:lnSpc>
            </a:pPr>
            <a:br>
              <a:rPr lang="en-GB" sz="3700" dirty="0"/>
            </a:br>
            <a:r>
              <a:rPr lang="en-GB" sz="2700" b="1" dirty="0">
                <a:latin typeface="Arial" panose="020B0604020202020204" pitchFamily="34" charset="0"/>
                <a:cs typeface="Arial" panose="020B0604020202020204" pitchFamily="34" charset="0"/>
              </a:rPr>
              <a:t>Example:4 Lidl</a:t>
            </a:r>
          </a:p>
        </p:txBody>
      </p:sp>
      <p:pic>
        <p:nvPicPr>
          <p:cNvPr id="3074" name="Picture 2" descr="Lidl offers store finder's fee in fight for new customers">
            <a:extLst>
              <a:ext uri="{FF2B5EF4-FFF2-40B4-BE49-F238E27FC236}">
                <a16:creationId xmlns:a16="http://schemas.microsoft.com/office/drawing/2014/main" id="{44B139D1-F74E-3217-90DD-4D12729AF2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00" r="17851"/>
          <a:stretch/>
        </p:blipFill>
        <p:spPr bwMode="auto">
          <a:xfrm>
            <a:off x="323528" y="2348880"/>
            <a:ext cx="3154640" cy="2742563"/>
          </a:xfrm>
          <a:prstGeom prst="rect">
            <a:avLst/>
          </a:prstGeom>
          <a:solidFill>
            <a:srgbClr val="FFFFFF"/>
          </a:solidFill>
        </p:spPr>
      </p:pic>
      <p:sp>
        <p:nvSpPr>
          <p:cNvPr id="6" name="TextBox 5">
            <a:extLst>
              <a:ext uri="{FF2B5EF4-FFF2-40B4-BE49-F238E27FC236}">
                <a16:creationId xmlns:a16="http://schemas.microsoft.com/office/drawing/2014/main" id="{0C06E700-1580-0B08-B785-0B92B46BC9CA}"/>
              </a:ext>
            </a:extLst>
          </p:cNvPr>
          <p:cNvSpPr txBox="1"/>
          <p:nvPr/>
        </p:nvSpPr>
        <p:spPr bwMode="auto">
          <a:xfrm>
            <a:off x="3635896" y="1600201"/>
            <a:ext cx="5050904" cy="3989040"/>
          </a:xfrm>
          <a:prstGeom prst="rect">
            <a:avLst/>
          </a:prstGeom>
          <a:noFill/>
          <a:ln>
            <a:noFill/>
          </a:ln>
        </p:spPr>
        <p:txBody>
          <a:bodyPr vert="horz" wrap="square" lIns="91440" tIns="45720" rIns="91440" bIns="45720" numCol="1" anchor="t" anchorCtr="0" compatLnSpc="1">
            <a:prstTxWarp prst="textNoShape">
              <a:avLst/>
            </a:prstTxWarp>
            <a:normAutofit fontScale="92500" lnSpcReduction="10000"/>
          </a:bodyPr>
          <a:lstStyle/>
          <a:p>
            <a:pPr>
              <a:lnSpc>
                <a:spcPct val="90000"/>
              </a:lnSpc>
              <a:spcBef>
                <a:spcPct val="20000"/>
              </a:spcBef>
              <a:buFont typeface="Arial" panose="020B0604020202020204" pitchFamily="34" charset="0"/>
            </a:pPr>
            <a:r>
              <a:rPr lang="en-US" sz="1300" b="0" i="0" dirty="0">
                <a:effectLst/>
                <a:latin typeface="+mn-lt"/>
                <a:cs typeface="+mn-cs"/>
              </a:rPr>
              <a:t> </a:t>
            </a:r>
            <a:r>
              <a:rPr lang="en-US" sz="1600" b="0" i="0" dirty="0">
                <a:effectLst/>
              </a:rPr>
              <a:t>At Lidl, we can train you in any position. (Hart,2023).</a:t>
            </a:r>
          </a:p>
          <a:p>
            <a:pPr>
              <a:lnSpc>
                <a:spcPct val="90000"/>
              </a:lnSpc>
              <a:spcBef>
                <a:spcPct val="20000"/>
              </a:spcBef>
              <a:buFont typeface="Arial" panose="020B0604020202020204" pitchFamily="34" charset="0"/>
            </a:pPr>
            <a:r>
              <a:rPr lang="en-US" sz="1600" i="0" dirty="0">
                <a:effectLst/>
              </a:rPr>
              <a:t>Technology-based training programs offer Lidl employees convenience, flexibility, and an interactive learning experience.</a:t>
            </a:r>
          </a:p>
          <a:p>
            <a:pPr>
              <a:lnSpc>
                <a:spcPct val="90000"/>
              </a:lnSpc>
              <a:spcBef>
                <a:spcPct val="20000"/>
              </a:spcBef>
              <a:buFont typeface="Arial" panose="020B0604020202020204" pitchFamily="34" charset="0"/>
            </a:pPr>
            <a:r>
              <a:rPr lang="en-US" sz="1600" dirty="0"/>
              <a:t>Increases motivation and job satisfaction.</a:t>
            </a:r>
            <a:endParaRPr lang="en-US" sz="1600" b="1" dirty="0"/>
          </a:p>
          <a:p>
            <a:pPr>
              <a:lnSpc>
                <a:spcPct val="90000"/>
              </a:lnSpc>
              <a:spcBef>
                <a:spcPct val="20000"/>
              </a:spcBef>
              <a:buFont typeface="Arial" panose="020B0604020202020204" pitchFamily="34" charset="0"/>
            </a:pPr>
            <a:r>
              <a:rPr lang="en-US" sz="1600" i="0" dirty="0">
                <a:effectLst/>
              </a:rPr>
              <a:t>By investing in professional training, the organization establishes a sense of professionalism in your team and business by demonstrating your organization's adherence to professional standards.</a:t>
            </a:r>
          </a:p>
          <a:p>
            <a:pPr>
              <a:lnSpc>
                <a:spcPct val="90000"/>
              </a:lnSpc>
              <a:spcBef>
                <a:spcPct val="20000"/>
              </a:spcBef>
              <a:buFont typeface="Arial" panose="020B0604020202020204" pitchFamily="34" charset="0"/>
            </a:pPr>
            <a:r>
              <a:rPr lang="en-US" sz="1600" b="0" i="0" dirty="0">
                <a:effectLst/>
              </a:rPr>
              <a:t>One of the major benefits of training to employers is that employee training helps fill internal promotion positions.</a:t>
            </a:r>
            <a:endParaRPr lang="en-US" sz="1600" i="0" dirty="0">
              <a:effectLst/>
            </a:endParaRPr>
          </a:p>
          <a:p>
            <a:pPr>
              <a:lnSpc>
                <a:spcPct val="90000"/>
              </a:lnSpc>
              <a:spcBef>
                <a:spcPct val="20000"/>
              </a:spcBef>
              <a:buFont typeface="Arial" panose="020B0604020202020204" pitchFamily="34" charset="0"/>
            </a:pPr>
            <a:r>
              <a:rPr lang="en-US" sz="1600" i="0" dirty="0">
                <a:effectLst/>
              </a:rPr>
              <a:t>With technology-based</a:t>
            </a:r>
            <a:r>
              <a:rPr lang="en-US" sz="1600" dirty="0"/>
              <a:t> training programs, employers can minimize time spent on preparing training materials and utilize this time for other important tasks.</a:t>
            </a:r>
          </a:p>
          <a:p>
            <a:pPr>
              <a:lnSpc>
                <a:spcPct val="90000"/>
              </a:lnSpc>
              <a:spcBef>
                <a:spcPct val="20000"/>
              </a:spcBef>
              <a:buFont typeface="Arial" panose="020B0604020202020204" pitchFamily="34" charset="0"/>
            </a:pPr>
            <a:r>
              <a:rPr lang="en-US" sz="1600" dirty="0"/>
              <a:t>Reduce environmental impact and contribute to a more environmentally friendly approach to learning and development.</a:t>
            </a:r>
          </a:p>
          <a:p>
            <a:pPr>
              <a:lnSpc>
                <a:spcPct val="90000"/>
              </a:lnSpc>
              <a:spcBef>
                <a:spcPct val="20000"/>
              </a:spcBef>
              <a:buFont typeface="Arial" panose="020B0604020202020204" pitchFamily="34" charset="0"/>
            </a:pPr>
            <a:endParaRPr lang="en-US" sz="1300" dirty="0">
              <a:latin typeface="+mn-lt"/>
              <a:cs typeface="+mn-cs"/>
            </a:endParaRPr>
          </a:p>
          <a:p>
            <a:pPr>
              <a:lnSpc>
                <a:spcPct val="90000"/>
              </a:lnSpc>
              <a:spcBef>
                <a:spcPct val="20000"/>
              </a:spcBef>
              <a:buFont typeface="Arial" panose="020B0604020202020204" pitchFamily="34" charset="0"/>
            </a:pPr>
            <a:endParaRPr lang="en-US" sz="1300" i="0" dirty="0">
              <a:effectLst/>
              <a:latin typeface="+mn-lt"/>
              <a:cs typeface="+mn-cs"/>
            </a:endParaRPr>
          </a:p>
        </p:txBody>
      </p:sp>
      <p:sp>
        <p:nvSpPr>
          <p:cNvPr id="3" name="Date Placeholder 2">
            <a:extLst>
              <a:ext uri="{FF2B5EF4-FFF2-40B4-BE49-F238E27FC236}">
                <a16:creationId xmlns:a16="http://schemas.microsoft.com/office/drawing/2014/main" id="{03D62013-807B-B1E5-C8E1-88F8DACBB9A8}"/>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99358C97-9A9A-4050-97D9-68144A738B5F}" type="datetime1">
              <a:rPr lang="en-GB" altLang="en-US" sz="900" kern="1200">
                <a:latin typeface="+mn-lt"/>
                <a:ea typeface="+mn-ea"/>
                <a:cs typeface="+mn-cs"/>
              </a:rPr>
              <a:pPr>
                <a:lnSpc>
                  <a:spcPct val="90000"/>
                </a:lnSpc>
                <a:spcAft>
                  <a:spcPts val="600"/>
                </a:spcAft>
                <a:defRPr/>
              </a:pPr>
              <a:t>25/11/2023</a:t>
            </a:fld>
            <a:endParaRPr lang="en-GB" altLang="en-US" sz="900" kern="1200">
              <a:latin typeface="+mn-lt"/>
              <a:ea typeface="+mn-ea"/>
              <a:cs typeface="+mn-cs"/>
            </a:endParaRPr>
          </a:p>
        </p:txBody>
      </p:sp>
      <p:sp>
        <p:nvSpPr>
          <p:cNvPr id="4" name="Slide Number Placeholder 3">
            <a:extLst>
              <a:ext uri="{FF2B5EF4-FFF2-40B4-BE49-F238E27FC236}">
                <a16:creationId xmlns:a16="http://schemas.microsoft.com/office/drawing/2014/main" id="{98287C53-D208-FDDE-B282-5165CC1C5C19}"/>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pPr>
            <a:fld id="{EB3F30F5-74AF-4927-8E41-E77EA2F692EF}" type="slidenum">
              <a:rPr lang="en-GB" altLang="en-US" kern="1200">
                <a:latin typeface="Myriad Pro"/>
                <a:ea typeface="+mn-ea"/>
                <a:cs typeface="Arial" panose="020B0604020202020204" pitchFamily="34" charset="0"/>
              </a:rPr>
              <a:pPr>
                <a:spcAft>
                  <a:spcPts val="600"/>
                </a:spcAft>
              </a:pPr>
              <a:t>11</a:t>
            </a:fld>
            <a:endParaRPr lang="en-GB" altLang="en-US" kern="1200">
              <a:latin typeface="Myriad Pro"/>
              <a:ea typeface="+mn-ea"/>
              <a:cs typeface="Arial" panose="020B0604020202020204" pitchFamily="34" charset="0"/>
            </a:endParaRPr>
          </a:p>
        </p:txBody>
      </p:sp>
      <p:sp>
        <p:nvSpPr>
          <p:cNvPr id="5" name="TextBox 4">
            <a:extLst>
              <a:ext uri="{FF2B5EF4-FFF2-40B4-BE49-F238E27FC236}">
                <a16:creationId xmlns:a16="http://schemas.microsoft.com/office/drawing/2014/main" id="{BC39FDE5-E39A-48D3-3D41-FC82FFE757FE}"/>
              </a:ext>
            </a:extLst>
          </p:cNvPr>
          <p:cNvSpPr txBox="1"/>
          <p:nvPr/>
        </p:nvSpPr>
        <p:spPr>
          <a:xfrm>
            <a:off x="337218" y="654088"/>
            <a:ext cx="8469563" cy="523220"/>
          </a:xfrm>
          <a:prstGeom prst="rect">
            <a:avLst/>
          </a:prstGeom>
          <a:noFill/>
        </p:spPr>
        <p:txBody>
          <a:bodyPr wrap="none" rtlCol="0">
            <a:spAutoFit/>
          </a:bodyPr>
          <a:lstStyle/>
          <a:p>
            <a:r>
              <a:rPr lang="en-GB" sz="2800" b="1" dirty="0"/>
              <a:t>Benefits of Technology-based training programs</a:t>
            </a:r>
          </a:p>
        </p:txBody>
      </p:sp>
    </p:spTree>
    <p:extLst>
      <p:ext uri="{BB962C8B-B14F-4D97-AF65-F5344CB8AC3E}">
        <p14:creationId xmlns:p14="http://schemas.microsoft.com/office/powerpoint/2010/main" val="1982216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FA1CA-33B3-2CD3-7642-4EC902A09816}"/>
              </a:ext>
            </a:extLst>
          </p:cNvPr>
          <p:cNvSpPr>
            <a:spLocks noGrp="1"/>
          </p:cNvSpPr>
          <p:nvPr>
            <p:ph type="title"/>
          </p:nvPr>
        </p:nvSpPr>
        <p:spPr>
          <a:xfrm>
            <a:off x="457200" y="486955"/>
            <a:ext cx="8229600" cy="1143000"/>
          </a:xfrm>
        </p:spPr>
        <p:txBody>
          <a:bodyPr/>
          <a:lstStyle/>
          <a:p>
            <a:r>
              <a:rPr lang="en-GB" sz="3600" b="1" dirty="0">
                <a:latin typeface="Arial" panose="020B0604020202020204" pitchFamily="34" charset="0"/>
                <a:cs typeface="Arial" panose="020B0604020202020204" pitchFamily="34" charset="0"/>
              </a:rPr>
              <a:t>Conclusion</a:t>
            </a:r>
          </a:p>
        </p:txBody>
      </p:sp>
      <p:sp>
        <p:nvSpPr>
          <p:cNvPr id="3" name="Date Placeholder 2">
            <a:extLst>
              <a:ext uri="{FF2B5EF4-FFF2-40B4-BE49-F238E27FC236}">
                <a16:creationId xmlns:a16="http://schemas.microsoft.com/office/drawing/2014/main" id="{40EC7D6C-D4EA-93B1-F0FF-5DD91C013ACB}"/>
              </a:ext>
            </a:extLst>
          </p:cNvPr>
          <p:cNvSpPr>
            <a:spLocks noGrp="1"/>
          </p:cNvSpPr>
          <p:nvPr>
            <p:ph type="dt" sz="half" idx="10"/>
          </p:nvPr>
        </p:nvSpPr>
        <p:spPr/>
        <p:txBody>
          <a:bodyPr/>
          <a:lstStyle/>
          <a:p>
            <a:pPr>
              <a:defRPr/>
            </a:pPr>
            <a:fld id="{99358C97-9A9A-4050-97D9-68144A738B5F}" type="datetime1">
              <a:rPr lang="en-GB" altLang="en-US" smtClean="0"/>
              <a:pPr>
                <a:defRPr/>
              </a:pPr>
              <a:t>25/11/2023</a:t>
            </a:fld>
            <a:endParaRPr lang="en-GB" altLang="en-US"/>
          </a:p>
        </p:txBody>
      </p:sp>
      <p:sp>
        <p:nvSpPr>
          <p:cNvPr id="4" name="Slide Number Placeholder 3">
            <a:extLst>
              <a:ext uri="{FF2B5EF4-FFF2-40B4-BE49-F238E27FC236}">
                <a16:creationId xmlns:a16="http://schemas.microsoft.com/office/drawing/2014/main" id="{057A52C2-2885-50A3-D603-C972D50F9437}"/>
              </a:ext>
            </a:extLst>
          </p:cNvPr>
          <p:cNvSpPr>
            <a:spLocks noGrp="1"/>
          </p:cNvSpPr>
          <p:nvPr>
            <p:ph type="sldNum" sz="quarter" idx="11"/>
          </p:nvPr>
        </p:nvSpPr>
        <p:spPr/>
        <p:txBody>
          <a:bodyPr/>
          <a:lstStyle/>
          <a:p>
            <a:fld id="{EB3F30F5-74AF-4927-8E41-E77EA2F692EF}" type="slidenum">
              <a:rPr lang="en-GB" altLang="en-US" smtClean="0"/>
              <a:pPr/>
              <a:t>12</a:t>
            </a:fld>
            <a:endParaRPr lang="en-GB" altLang="en-US"/>
          </a:p>
        </p:txBody>
      </p:sp>
      <p:sp>
        <p:nvSpPr>
          <p:cNvPr id="5" name="TextBox 4">
            <a:extLst>
              <a:ext uri="{FF2B5EF4-FFF2-40B4-BE49-F238E27FC236}">
                <a16:creationId xmlns:a16="http://schemas.microsoft.com/office/drawing/2014/main" id="{C2A2ECC6-98A3-2CC9-A95D-D62FF72E9B5D}"/>
              </a:ext>
            </a:extLst>
          </p:cNvPr>
          <p:cNvSpPr txBox="1"/>
          <p:nvPr/>
        </p:nvSpPr>
        <p:spPr>
          <a:xfrm>
            <a:off x="971600" y="980728"/>
            <a:ext cx="6840760" cy="4247317"/>
          </a:xfrm>
          <a:prstGeom prst="rect">
            <a:avLst/>
          </a:prstGeom>
          <a:noFill/>
        </p:spPr>
        <p:txBody>
          <a:bodyPr wrap="square" rtlCol="0">
            <a:spAutoFit/>
          </a:bodyPr>
          <a:lstStyle/>
          <a:p>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0" i="0" dirty="0">
                <a:effectLst/>
              </a:rPr>
              <a:t>Technology-based training (TBT) is a type of instruction that uses technology to deliver content and promote learning</a:t>
            </a:r>
            <a:endParaRPr lang="en-GB" dirty="0"/>
          </a:p>
          <a:p>
            <a:r>
              <a:rPr lang="en-GB" dirty="0"/>
              <a:t>      (Cheng and Dizon, 2012).</a:t>
            </a:r>
          </a:p>
          <a:p>
            <a:pPr marL="285750" indent="-285750">
              <a:buFont typeface="Arial" panose="020B0604020202020204" pitchFamily="34" charset="0"/>
              <a:buChar char="•"/>
            </a:pPr>
            <a:r>
              <a:rPr lang="en-GB" dirty="0"/>
              <a:t>Technology-based training programs help organizations streamline their training efforts, reduce costs, and ensure a highly skilled workforce contributing to overall business success.</a:t>
            </a:r>
          </a:p>
          <a:p>
            <a:pPr marL="285750" indent="-285750">
              <a:buFont typeface="Arial" panose="020B0604020202020204" pitchFamily="34" charset="0"/>
              <a:buChar char="•"/>
            </a:pPr>
            <a:r>
              <a:rPr lang="en-GB" b="0" i="0" dirty="0">
                <a:effectLst/>
              </a:rPr>
              <a:t>By embracing technological advancements, organizations can foster a culture of continuous learning, upskill their workforce and boost business growth.</a:t>
            </a:r>
            <a:endParaRPr lang="en-GB" dirty="0"/>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11455013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19B7-038F-A48D-9741-EFECADD58185}"/>
              </a:ext>
            </a:extLst>
          </p:cNvPr>
          <p:cNvSpPr>
            <a:spLocks noGrp="1"/>
          </p:cNvSpPr>
          <p:nvPr>
            <p:ph type="title"/>
          </p:nvPr>
        </p:nvSpPr>
        <p:spPr/>
        <p:txBody>
          <a:bodyPr/>
          <a:lstStyle/>
          <a:p>
            <a:r>
              <a:rPr lang="en-GB" dirty="0"/>
              <a:t>References</a:t>
            </a:r>
          </a:p>
        </p:txBody>
      </p:sp>
      <p:sp>
        <p:nvSpPr>
          <p:cNvPr id="3" name="Date Placeholder 2">
            <a:extLst>
              <a:ext uri="{FF2B5EF4-FFF2-40B4-BE49-F238E27FC236}">
                <a16:creationId xmlns:a16="http://schemas.microsoft.com/office/drawing/2014/main" id="{0EDE09DD-2EF8-12C5-F597-A27BF4EB2BC9}"/>
              </a:ext>
            </a:extLst>
          </p:cNvPr>
          <p:cNvSpPr>
            <a:spLocks noGrp="1"/>
          </p:cNvSpPr>
          <p:nvPr>
            <p:ph type="dt" sz="half" idx="10"/>
          </p:nvPr>
        </p:nvSpPr>
        <p:spPr/>
        <p:txBody>
          <a:bodyPr/>
          <a:lstStyle/>
          <a:p>
            <a:pPr>
              <a:defRPr/>
            </a:pPr>
            <a:fld id="{99358C97-9A9A-4050-97D9-68144A738B5F}" type="datetime1">
              <a:rPr lang="en-GB" altLang="en-US" smtClean="0"/>
              <a:pPr>
                <a:defRPr/>
              </a:pPr>
              <a:t>25/11/2023</a:t>
            </a:fld>
            <a:endParaRPr lang="en-GB" altLang="en-US"/>
          </a:p>
        </p:txBody>
      </p:sp>
      <p:sp>
        <p:nvSpPr>
          <p:cNvPr id="4" name="Slide Number Placeholder 3">
            <a:extLst>
              <a:ext uri="{FF2B5EF4-FFF2-40B4-BE49-F238E27FC236}">
                <a16:creationId xmlns:a16="http://schemas.microsoft.com/office/drawing/2014/main" id="{2C27818A-B060-59E6-BE35-F373362545A5}"/>
              </a:ext>
            </a:extLst>
          </p:cNvPr>
          <p:cNvSpPr>
            <a:spLocks noGrp="1"/>
          </p:cNvSpPr>
          <p:nvPr>
            <p:ph type="sldNum" sz="quarter" idx="11"/>
          </p:nvPr>
        </p:nvSpPr>
        <p:spPr/>
        <p:txBody>
          <a:bodyPr/>
          <a:lstStyle/>
          <a:p>
            <a:fld id="{EB3F30F5-74AF-4927-8E41-E77EA2F692EF}" type="slidenum">
              <a:rPr lang="en-GB" altLang="en-US" smtClean="0"/>
              <a:pPr/>
              <a:t>13</a:t>
            </a:fld>
            <a:endParaRPr lang="en-GB" altLang="en-US"/>
          </a:p>
        </p:txBody>
      </p:sp>
      <p:sp>
        <p:nvSpPr>
          <p:cNvPr id="9" name="TextBox 8">
            <a:extLst>
              <a:ext uri="{FF2B5EF4-FFF2-40B4-BE49-F238E27FC236}">
                <a16:creationId xmlns:a16="http://schemas.microsoft.com/office/drawing/2014/main" id="{8D9C59AC-AE08-36A9-1549-C07A8A79C2AC}"/>
              </a:ext>
            </a:extLst>
          </p:cNvPr>
          <p:cNvSpPr txBox="1"/>
          <p:nvPr/>
        </p:nvSpPr>
        <p:spPr>
          <a:xfrm>
            <a:off x="224644" y="1315761"/>
            <a:ext cx="8462156" cy="4417620"/>
          </a:xfrm>
          <a:prstGeom prst="rect">
            <a:avLst/>
          </a:prstGeom>
          <a:noFill/>
        </p:spPr>
        <p:txBody>
          <a:bodyPr wrap="square">
            <a:spAutoFit/>
          </a:bodyPr>
          <a:lstStyle/>
          <a:p>
            <a:pPr marL="342900" lvl="0" indent="-342900">
              <a:lnSpc>
                <a:spcPct val="107000"/>
              </a:lnSpc>
              <a:buFont typeface="+mj-lt"/>
              <a:buAutoNum type="arabicPeriod"/>
            </a:pPr>
            <a:r>
              <a:rPr lang="nl-NL" sz="1800" i="1" kern="100" dirty="0">
                <a:effectLst/>
                <a:latin typeface="Arial" panose="020B0604020202020204" pitchFamily="34" charset="0"/>
                <a:ea typeface="Calibri" panose="020F0502020204030204" pitchFamily="34" charset="0"/>
                <a:cs typeface="Times New Roman" panose="02020603050405020304" pitchFamily="18" charset="0"/>
              </a:rPr>
              <a:t>ALDI</a:t>
            </a:r>
            <a:r>
              <a:rPr lang="nl-NL" i="1" kern="100" dirty="0">
                <a:ea typeface="Calibri" panose="020F0502020204030204" pitchFamily="34" charset="0"/>
                <a:cs typeface="Times New Roman" panose="02020603050405020304" pitchFamily="18" charset="0"/>
              </a:rPr>
              <a:t> </a:t>
            </a:r>
            <a:r>
              <a:rPr lang="nl-NL" sz="1800" kern="100" dirty="0">
                <a:effectLst/>
                <a:latin typeface="Arial" panose="020B0604020202020204" pitchFamily="34" charset="0"/>
                <a:ea typeface="Calibri" panose="020F0502020204030204" pitchFamily="34" charset="0"/>
                <a:cs typeface="Times New Roman" panose="02020603050405020304" pitchFamily="18" charset="0"/>
              </a:rPr>
              <a:t>(2023). </a:t>
            </a:r>
            <a:r>
              <a:rPr lang="en-GB" sz="1800" i="1" kern="100" dirty="0">
                <a:effectLst/>
                <a:latin typeface="Arial" panose="020B0604020202020204" pitchFamily="34" charset="0"/>
                <a:ea typeface="Calibri" panose="020F0502020204030204" pitchFamily="34" charset="0"/>
                <a:cs typeface="Times New Roman" panose="02020603050405020304" pitchFamily="18" charset="0"/>
              </a:rPr>
              <a:t>Corporate Responsibility-Training and Development. [Online] </a:t>
            </a:r>
            <a:r>
              <a:rPr lang="nl-NL" sz="1800" kern="100" dirty="0">
                <a:effectLst/>
                <a:latin typeface="Arial" panose="020B0604020202020204" pitchFamily="34" charset="0"/>
                <a:ea typeface="Calibri" panose="020F0502020204030204" pitchFamily="34" charset="0"/>
                <a:cs typeface="Times New Roman" panose="02020603050405020304" pitchFamily="18" charset="0"/>
              </a:rPr>
              <a:t>Available at: https://www.aldi.co.uk/corporate/corporate-responsibility/fairer/training-development.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Armstrong, M. B., &amp; Landers, R. N. (2018). Gamification of employee training and development. International Journal of Training and Development, 22(2), pp. 162–169.</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nl-NL" sz="1800" kern="100" dirty="0">
                <a:effectLst/>
                <a:latin typeface="Arial" panose="020B0604020202020204" pitchFamily="34" charset="0"/>
                <a:ea typeface="Calibri" panose="020F0502020204030204" pitchFamily="34" charset="0"/>
                <a:cs typeface="Times New Roman" panose="02020603050405020304" pitchFamily="18" charset="0"/>
              </a:rPr>
              <a:t>Asda</a:t>
            </a:r>
            <a:r>
              <a:rPr lang="nl-NL" kern="100" dirty="0">
                <a:ea typeface="Calibri" panose="020F0502020204030204" pitchFamily="34" charset="0"/>
                <a:cs typeface="Times New Roman" panose="02020603050405020304" pitchFamily="18" charset="0"/>
              </a:rPr>
              <a:t> </a:t>
            </a:r>
            <a:r>
              <a:rPr lang="nl-NL" sz="1800" kern="100" dirty="0">
                <a:effectLst/>
                <a:latin typeface="Arial" panose="020B0604020202020204" pitchFamily="34" charset="0"/>
                <a:ea typeface="Calibri" panose="020F0502020204030204" pitchFamily="34" charset="0"/>
                <a:cs typeface="Times New Roman" panose="02020603050405020304" pitchFamily="18" charset="0"/>
              </a:rPr>
              <a:t>(2023).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Online Food Shopping, George, &amp; more. [Online] </a:t>
            </a:r>
            <a:r>
              <a:rPr lang="nl-NL" sz="1800" kern="100" dirty="0">
                <a:effectLst/>
                <a:latin typeface="Arial" panose="020B0604020202020204" pitchFamily="34" charset="0"/>
                <a:ea typeface="Calibri" panose="020F0502020204030204" pitchFamily="34" charset="0"/>
                <a:cs typeface="Times New Roman" panose="02020603050405020304" pitchFamily="18" charset="0"/>
              </a:rPr>
              <a:t>Available at:</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800" kern="100" dirty="0">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https://www.asda.com/creating-change-for-better/social/great-place-to-work/learning-and-development</a:t>
            </a: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b="0" i="0" dirty="0">
                <a:effectLst/>
              </a:rPr>
              <a:t>Cheng, S. and Dizon, J.M. (2012) 'Computerised Cognitive Behavioural Therapy for Insomnia: A Systematic Review and Meta-Analysis,' </a:t>
            </a:r>
            <a:r>
              <a:rPr lang="en-GB" sz="1600" b="0" i="1" dirty="0">
                <a:effectLst/>
              </a:rPr>
              <a:t>Psychotherapy and Psychosomatics</a:t>
            </a:r>
            <a:r>
              <a:rPr lang="en-GB" sz="1600" b="0" i="0" dirty="0">
                <a:effectLst/>
              </a:rPr>
              <a:t>, 81(4), pp. 206–216. https://doi.org/10.1159/000335379.</a:t>
            </a:r>
            <a:endParaRPr lang="en-GB" sz="1600" kern="100" dirty="0">
              <a:effectLst/>
              <a:ea typeface="Calibri" panose="020F0502020204030204" pitchFamily="34" charset="0"/>
            </a:endParaRPr>
          </a:p>
          <a:p>
            <a:pPr marL="342900" lvl="0" indent="-342900">
              <a:lnSpc>
                <a:spcPct val="107000"/>
              </a:lnSpc>
              <a:buFont typeface="+mj-lt"/>
              <a:buAutoNum type="arabicPeriod"/>
            </a:pP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Dahlman</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C. J., Ross-Larson, B. and Westphal, L. E. (1987) ‘Managing Technological Development: Lessons from Newly Industrialising Countries’, </a:t>
            </a:r>
            <a:r>
              <a:rPr lang="en-GB" sz="1800" i="1" kern="100" dirty="0">
                <a:effectLst/>
                <a:latin typeface="Arial" panose="020B0604020202020204" pitchFamily="34" charset="0"/>
                <a:ea typeface="Calibri" panose="020F0502020204030204" pitchFamily="34" charset="0"/>
                <a:cs typeface="Times New Roman" panose="02020603050405020304" pitchFamily="18" charset="0"/>
              </a:rPr>
              <a:t>World Development</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15</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(6): 759–75.</a:t>
            </a:r>
          </a:p>
        </p:txBody>
      </p:sp>
    </p:spTree>
    <p:extLst>
      <p:ext uri="{BB962C8B-B14F-4D97-AF65-F5344CB8AC3E}">
        <p14:creationId xmlns:p14="http://schemas.microsoft.com/office/powerpoint/2010/main" val="3892325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5A2D45-437B-528F-2168-1C54AAF5CD72}"/>
              </a:ext>
            </a:extLst>
          </p:cNvPr>
          <p:cNvSpPr>
            <a:spLocks noGrp="1"/>
          </p:cNvSpPr>
          <p:nvPr>
            <p:ph type="dt" sz="half" idx="10"/>
          </p:nvPr>
        </p:nvSpPr>
        <p:spPr/>
        <p:txBody>
          <a:bodyPr/>
          <a:lstStyle/>
          <a:p>
            <a:pPr>
              <a:defRPr/>
            </a:pPr>
            <a:fld id="{BA9754D0-4D4F-408F-BE2D-76390440DA0D}" type="datetime1">
              <a:rPr lang="en-GB" altLang="en-US" smtClean="0"/>
              <a:pPr>
                <a:defRPr/>
              </a:pPr>
              <a:t>25/11/2023</a:t>
            </a:fld>
            <a:endParaRPr lang="en-GB" altLang="en-US"/>
          </a:p>
        </p:txBody>
      </p:sp>
      <p:sp>
        <p:nvSpPr>
          <p:cNvPr id="3" name="Slide Number Placeholder 2">
            <a:extLst>
              <a:ext uri="{FF2B5EF4-FFF2-40B4-BE49-F238E27FC236}">
                <a16:creationId xmlns:a16="http://schemas.microsoft.com/office/drawing/2014/main" id="{AF07D986-20B6-C38C-C695-A058AB1B6188}"/>
              </a:ext>
            </a:extLst>
          </p:cNvPr>
          <p:cNvSpPr>
            <a:spLocks noGrp="1"/>
          </p:cNvSpPr>
          <p:nvPr>
            <p:ph type="sldNum" sz="quarter" idx="11"/>
          </p:nvPr>
        </p:nvSpPr>
        <p:spPr/>
        <p:txBody>
          <a:bodyPr/>
          <a:lstStyle/>
          <a:p>
            <a:fld id="{F43741A6-0AA3-44C0-99E5-8E9EBF0AA565}" type="slidenum">
              <a:rPr lang="en-GB" altLang="en-US" smtClean="0"/>
              <a:pPr/>
              <a:t>14</a:t>
            </a:fld>
            <a:endParaRPr lang="en-GB" altLang="en-US"/>
          </a:p>
        </p:txBody>
      </p:sp>
      <p:sp>
        <p:nvSpPr>
          <p:cNvPr id="13" name="TextBox 12">
            <a:extLst>
              <a:ext uri="{FF2B5EF4-FFF2-40B4-BE49-F238E27FC236}">
                <a16:creationId xmlns:a16="http://schemas.microsoft.com/office/drawing/2014/main" id="{12849989-52D1-7E66-674B-229F6A36C8D3}"/>
              </a:ext>
            </a:extLst>
          </p:cNvPr>
          <p:cNvSpPr txBox="1"/>
          <p:nvPr/>
        </p:nvSpPr>
        <p:spPr>
          <a:xfrm>
            <a:off x="415514" y="724823"/>
            <a:ext cx="7907831" cy="4391267"/>
          </a:xfrm>
          <a:prstGeom prst="rect">
            <a:avLst/>
          </a:prstGeom>
          <a:noFill/>
        </p:spPr>
        <p:txBody>
          <a:bodyPr wrap="square">
            <a:spAutoFit/>
          </a:bodyPr>
          <a:lstStyle/>
          <a:p>
            <a:pPr lvl="0">
              <a:lnSpc>
                <a:spcPct val="107000"/>
              </a:lnSpc>
            </a:pPr>
            <a:endParaRPr lang="en-GB" sz="1600" kern="100" dirty="0">
              <a:effectLst/>
              <a:ea typeface="Calibri" panose="020F0502020204030204" pitchFamily="34" charset="0"/>
            </a:endParaRPr>
          </a:p>
          <a:p>
            <a:pPr marL="342900" lvl="0" indent="-342900">
              <a:lnSpc>
                <a:spcPct val="107000"/>
              </a:lnSpc>
              <a:buFont typeface="+mj-lt"/>
              <a:buAutoNum type="arabicPeriod" startAt="6"/>
            </a:pPr>
            <a:endParaRPr lang="en-GB" sz="1600" kern="100" dirty="0">
              <a:ea typeface="Calibri" panose="020F0502020204030204" pitchFamily="34" charset="0"/>
            </a:endParaRPr>
          </a:p>
          <a:p>
            <a:pPr marL="342900" indent="-342900">
              <a:lnSpc>
                <a:spcPct val="107000"/>
              </a:lnSpc>
              <a:buFont typeface="+mj-lt"/>
              <a:buAutoNum type="arabicPeriod" startAt="6"/>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Kenneth Galbraith, J. (2015) </a:t>
            </a:r>
            <a:r>
              <a:rPr lang="en-GB" sz="1600" i="1" kern="100" dirty="0">
                <a:effectLst/>
                <a:latin typeface="Arial" panose="020B0604020202020204" pitchFamily="34" charset="0"/>
                <a:ea typeface="Calibri" panose="020F0502020204030204" pitchFamily="34" charset="0"/>
                <a:cs typeface="Times New Roman" panose="02020603050405020304" pitchFamily="18" charset="0"/>
              </a:rPr>
              <a:t>Lib Quotes</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Available at: https://libquotes.com/john-kenneth-galbraith/quote/lbl4r3y (Accessed: 29 October 2023).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startAt="6"/>
            </a:pPr>
            <a:r>
              <a:rPr lang="en-GB" sz="1600" kern="100" dirty="0">
                <a:effectLst/>
                <a:ea typeface="Calibri" panose="020F0502020204030204" pitchFamily="34" charset="0"/>
              </a:rPr>
              <a:t>Roberts, R.C. and </a:t>
            </a:r>
            <a:r>
              <a:rPr lang="en-GB" sz="1600" kern="100" dirty="0" err="1">
                <a:effectLst/>
                <a:ea typeface="Calibri" panose="020F0502020204030204" pitchFamily="34" charset="0"/>
              </a:rPr>
              <a:t>Laramee</a:t>
            </a:r>
            <a:r>
              <a:rPr lang="en-GB" sz="1600" kern="100" dirty="0">
                <a:effectLst/>
                <a:ea typeface="Calibri" panose="020F0502020204030204" pitchFamily="34" charset="0"/>
              </a:rPr>
              <a:t>, R.S. (2018) 'Visualising Business Data: a survey,' </a:t>
            </a:r>
            <a:r>
              <a:rPr lang="en-GB" sz="1600" i="1" kern="100" dirty="0">
                <a:effectLst/>
                <a:ea typeface="Calibri" panose="020F0502020204030204" pitchFamily="34" charset="0"/>
              </a:rPr>
              <a:t>Information</a:t>
            </a:r>
            <a:r>
              <a:rPr lang="en-GB" sz="1600" kern="100" dirty="0">
                <a:effectLst/>
                <a:ea typeface="Calibri" panose="020F0502020204030204" pitchFamily="34" charset="0"/>
              </a:rPr>
              <a:t>, 9(11), p. 285. https://doi.org/10.3390/info9110285.</a:t>
            </a:r>
          </a:p>
          <a:p>
            <a:pPr marL="342900" lvl="0" indent="-342900">
              <a:lnSpc>
                <a:spcPct val="107000"/>
              </a:lnSpc>
              <a:buFont typeface="+mj-lt"/>
              <a:buAutoNum type="arabicPeriod" startAt="6"/>
            </a:pPr>
            <a:r>
              <a:rPr lang="nl-NL" sz="1600" kern="100" dirty="0">
                <a:effectLst/>
                <a:ea typeface="Calibri" panose="020F0502020204030204" pitchFamily="34" charset="0"/>
              </a:rPr>
              <a:t>Sainsbury</a:t>
            </a:r>
            <a:r>
              <a:rPr lang="en-GB" sz="1600" kern="100" dirty="0">
                <a:effectLst/>
                <a:ea typeface="Calibri" panose="020F0502020204030204" pitchFamily="34" charset="0"/>
              </a:rPr>
              <a:t>s.co.uk (2023). Learning and Development. [Online]Available at:  https://www.Sainsburys.co.uk/jobs/learning-and-development.</a:t>
            </a:r>
          </a:p>
          <a:p>
            <a:pPr marL="342900" lvl="0" indent="-342900">
              <a:lnSpc>
                <a:spcPct val="107000"/>
              </a:lnSpc>
              <a:buFont typeface="+mj-lt"/>
              <a:buAutoNum type="arabicPeriod" startAt="6"/>
            </a:pPr>
            <a:r>
              <a:rPr lang="en-GB" sz="1600" b="0" dirty="0" err="1">
                <a:effectLst/>
              </a:rPr>
              <a:t>Simplilearn</a:t>
            </a:r>
            <a:r>
              <a:rPr lang="en-GB" sz="1600" b="0" dirty="0">
                <a:effectLst/>
              </a:rPr>
              <a:t> (2023) Benefits and methods of employee training and development in 2023. https://www.simplilearn.com/benefits-of-employee-training-and-development-article.</a:t>
            </a:r>
            <a:endParaRPr lang="en-GB" sz="1600" b="0" kern="100" dirty="0">
              <a:ea typeface="Calibri" panose="020F0502020204030204" pitchFamily="34" charset="0"/>
            </a:endParaRPr>
          </a:p>
          <a:p>
            <a:pPr marL="342900" lvl="0" indent="-342900">
              <a:lnSpc>
                <a:spcPct val="107000"/>
              </a:lnSpc>
              <a:buFont typeface="+mj-lt"/>
              <a:buAutoNum type="arabicPeriod" startAt="6"/>
            </a:pPr>
            <a:r>
              <a:rPr lang="en-GB" sz="1600" kern="100" dirty="0">
                <a:effectLst/>
                <a:ea typeface="Calibri" panose="020F0502020204030204" pitchFamily="34" charset="0"/>
              </a:rPr>
              <a:t>Tesco (2023) Training and Development [Online] Available at: </a:t>
            </a:r>
            <a:r>
              <a:rPr lang="en-GB" sz="1600" u="none" strike="noStrike" kern="100" dirty="0">
                <a:effectLst/>
                <a:ea typeface="Calibri" panose="020F0502020204030204" pitchFamily="34" charset="0"/>
                <a:hlinkClick r:id="rId2">
                  <a:extLst>
                    <a:ext uri="{A12FA001-AC4F-418D-AE19-62706E023703}">
                      <ahyp:hlinkClr xmlns:ahyp="http://schemas.microsoft.com/office/drawing/2018/hyperlinkcolor" val="tx"/>
                    </a:ext>
                  </a:extLst>
                </a:hlinkClick>
              </a:rPr>
              <a:t>https://ivypanda.com/essays/training-and-development-tesco/</a:t>
            </a:r>
            <a:r>
              <a:rPr lang="en-GB" sz="1600" kern="100" dirty="0">
                <a:effectLst/>
                <a:ea typeface="Calibri" panose="020F0502020204030204" pitchFamily="34" charset="0"/>
              </a:rPr>
              <a:t>.</a:t>
            </a:r>
            <a:endParaRPr lang="en-GB" sz="1600" kern="100" dirty="0">
              <a:ea typeface="Calibri" panose="020F0502020204030204" pitchFamily="34" charset="0"/>
            </a:endParaRPr>
          </a:p>
          <a:p>
            <a:pPr marL="342900" lvl="0" indent="-342900">
              <a:lnSpc>
                <a:spcPct val="107000"/>
              </a:lnSpc>
              <a:buFont typeface="+mj-lt"/>
              <a:buAutoNum type="arabicPeriod" startAt="6"/>
            </a:pPr>
            <a:r>
              <a:rPr lang="en-GB" sz="1600" kern="100" dirty="0">
                <a:effectLst/>
                <a:ea typeface="Calibri" panose="020F0502020204030204" pitchFamily="34" charset="0"/>
              </a:rPr>
              <a:t>Lidl (2023) Your Development &amp; Training. [Online] Available at: </a:t>
            </a:r>
            <a:r>
              <a:rPr lang="en-GB" sz="1600" u="sng" kern="100" dirty="0">
                <a:effectLst/>
                <a:ea typeface="Calibri" panose="020F0502020204030204" pitchFamily="34" charset="0"/>
                <a:hlinkClick r:id="rId3">
                  <a:extLst>
                    <a:ext uri="{A12FA001-AC4F-418D-AE19-62706E023703}">
                      <ahyp:hlinkClr xmlns:ahyp="http://schemas.microsoft.com/office/drawing/2018/hyperlinkcolor" val="tx"/>
                    </a:ext>
                  </a:extLst>
                </a:hlinkClick>
              </a:rPr>
              <a:t>https://careers.lidl.co.uk/life-at-lidl/your-development</a:t>
            </a:r>
            <a:endParaRPr lang="en-GB" sz="1600" u="sng" kern="100" dirty="0">
              <a:effectLst/>
              <a:ea typeface="Calibri" panose="020F0502020204030204" pitchFamily="34" charset="0"/>
            </a:endParaRPr>
          </a:p>
          <a:p>
            <a:pPr>
              <a:lnSpc>
                <a:spcPct val="107000"/>
              </a:lnSpc>
              <a:spcAft>
                <a:spcPts val="800"/>
              </a:spcAft>
            </a:pPr>
            <a:r>
              <a:rPr lang="en-GB" sz="1600" kern="100" dirty="0">
                <a:effectLst/>
                <a:ea typeface="Calibri" panose="020F0502020204030204" pitchFamily="34" charset="0"/>
              </a:rPr>
              <a:t> </a:t>
            </a:r>
          </a:p>
        </p:txBody>
      </p:sp>
      <p:sp>
        <p:nvSpPr>
          <p:cNvPr id="15" name="TextBox 14">
            <a:extLst>
              <a:ext uri="{FF2B5EF4-FFF2-40B4-BE49-F238E27FC236}">
                <a16:creationId xmlns:a16="http://schemas.microsoft.com/office/drawing/2014/main" id="{01178D5D-B635-20BB-C6CC-61292C0A0399}"/>
              </a:ext>
            </a:extLst>
          </p:cNvPr>
          <p:cNvSpPr txBox="1"/>
          <p:nvPr/>
        </p:nvSpPr>
        <p:spPr>
          <a:xfrm>
            <a:off x="1808820" y="340103"/>
            <a:ext cx="5526360" cy="769441"/>
          </a:xfrm>
          <a:prstGeom prst="rect">
            <a:avLst/>
          </a:prstGeom>
          <a:noFill/>
        </p:spPr>
        <p:txBody>
          <a:bodyPr wrap="square">
            <a:spAutoFit/>
          </a:bodyPr>
          <a:lstStyle/>
          <a:p>
            <a:r>
              <a:rPr lang="en-GB" sz="4400" dirty="0"/>
              <a:t>References</a:t>
            </a:r>
          </a:p>
        </p:txBody>
      </p:sp>
    </p:spTree>
    <p:extLst>
      <p:ext uri="{BB962C8B-B14F-4D97-AF65-F5344CB8AC3E}">
        <p14:creationId xmlns:p14="http://schemas.microsoft.com/office/powerpoint/2010/main" val="5401408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1741</TotalTime>
  <Words>2214</Words>
  <Application>Microsoft Office PowerPoint</Application>
  <PresentationFormat>On-screen Show (4:3)</PresentationFormat>
  <Paragraphs>182</Paragraphs>
  <Slides>14</Slides>
  <Notes>8</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14</vt:i4>
      </vt:variant>
    </vt:vector>
  </HeadingPairs>
  <TitlesOfParts>
    <vt:vector size="26" baseType="lpstr">
      <vt:lpstr>-apple-system</vt:lpstr>
      <vt:lpstr>Arial</vt:lpstr>
      <vt:lpstr>Calibri</vt:lpstr>
      <vt:lpstr>Google Sans</vt:lpstr>
      <vt:lpstr>Myriad Pro</vt:lpstr>
      <vt:lpstr>Noto Sans</vt:lpstr>
      <vt:lpstr>Open Sans</vt:lpstr>
      <vt:lpstr>Roboto</vt:lpstr>
      <vt:lpstr>Salesforce Sans</vt:lpstr>
      <vt:lpstr>Times New Roman</vt:lpstr>
      <vt:lpstr>Verdana</vt:lpstr>
      <vt:lpstr>20140311PresentationUWTSDTemplate</vt:lpstr>
      <vt:lpstr>  </vt:lpstr>
      <vt:lpstr>AIM and Objectives</vt:lpstr>
      <vt:lpstr>Introduction</vt:lpstr>
      <vt:lpstr>Importance of technology in  training and development </vt:lpstr>
      <vt:lpstr>Benefits of  Technology Training and Development</vt:lpstr>
      <vt:lpstr>Tesco Training and Development programs</vt:lpstr>
      <vt:lpstr>Training methods used by Tesco to support its employees</vt:lpstr>
      <vt:lpstr>  Benefits of Technology-based training programs</vt:lpstr>
      <vt:lpstr>Example 2: Asda</vt:lpstr>
      <vt:lpstr>Example 3: Sainsbury’s</vt:lpstr>
      <vt:lpstr> Example:4 Lidl</vt:lpstr>
      <vt:lpstr>Conclusion</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Maria Mahu</cp:lastModifiedBy>
  <cp:revision>50</cp:revision>
  <cp:lastPrinted>1601-01-01T00:00:00Z</cp:lastPrinted>
  <dcterms:created xsi:type="dcterms:W3CDTF">2002-10-07T19:43:58Z</dcterms:created>
  <dcterms:modified xsi:type="dcterms:W3CDTF">2023-11-25T08:42:43Z</dcterms:modified>
</cp:coreProperties>
</file>