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6"/>
  </p:notesMasterIdLst>
  <p:sldIdLst>
    <p:sldId id="256" r:id="rId2"/>
    <p:sldId id="257" r:id="rId3"/>
    <p:sldId id="258" r:id="rId4"/>
    <p:sldId id="404" r:id="rId5"/>
    <p:sldId id="442" r:id="rId6"/>
    <p:sldId id="262" r:id="rId7"/>
    <p:sldId id="443" r:id="rId8"/>
    <p:sldId id="405" r:id="rId9"/>
    <p:sldId id="335" r:id="rId10"/>
    <p:sldId id="336" r:id="rId11"/>
    <p:sldId id="337" r:id="rId12"/>
    <p:sldId id="470" r:id="rId13"/>
    <p:sldId id="264" r:id="rId14"/>
    <p:sldId id="265" r:id="rId15"/>
    <p:sldId id="280" r:id="rId16"/>
    <p:sldId id="266" r:id="rId17"/>
    <p:sldId id="358" r:id="rId18"/>
    <p:sldId id="267" r:id="rId19"/>
    <p:sldId id="268" r:id="rId20"/>
    <p:sldId id="408" r:id="rId21"/>
    <p:sldId id="409" r:id="rId22"/>
    <p:sldId id="271" r:id="rId23"/>
    <p:sldId id="272" r:id="rId24"/>
    <p:sldId id="269" r:id="rId25"/>
    <p:sldId id="471" r:id="rId26"/>
    <p:sldId id="475" r:id="rId27"/>
    <p:sldId id="476" r:id="rId28"/>
    <p:sldId id="472" r:id="rId29"/>
    <p:sldId id="468" r:id="rId30"/>
    <p:sldId id="281" r:id="rId31"/>
    <p:sldId id="282" r:id="rId32"/>
    <p:sldId id="469" r:id="rId33"/>
    <p:sldId id="399" r:id="rId34"/>
    <p:sldId id="410" r:id="rId35"/>
    <p:sldId id="473" r:id="rId36"/>
    <p:sldId id="474" r:id="rId37"/>
    <p:sldId id="413" r:id="rId38"/>
    <p:sldId id="466" r:id="rId39"/>
    <p:sldId id="299" r:id="rId40"/>
    <p:sldId id="273" r:id="rId41"/>
    <p:sldId id="274" r:id="rId42"/>
    <p:sldId id="275" r:id="rId43"/>
    <p:sldId id="434" r:id="rId44"/>
    <p:sldId id="312" r:id="rId45"/>
    <p:sldId id="414" r:id="rId46"/>
    <p:sldId id="300" r:id="rId47"/>
    <p:sldId id="429" r:id="rId48"/>
    <p:sldId id="415" r:id="rId49"/>
    <p:sldId id="416" r:id="rId50"/>
    <p:sldId id="417" r:id="rId51"/>
    <p:sldId id="418" r:id="rId52"/>
    <p:sldId id="419" r:id="rId53"/>
    <p:sldId id="420" r:id="rId54"/>
    <p:sldId id="421" r:id="rId55"/>
    <p:sldId id="292" r:id="rId56"/>
    <p:sldId id="293" r:id="rId57"/>
    <p:sldId id="294" r:id="rId58"/>
    <p:sldId id="422" r:id="rId59"/>
    <p:sldId id="295" r:id="rId60"/>
    <p:sldId id="298" r:id="rId61"/>
    <p:sldId id="276" r:id="rId62"/>
    <p:sldId id="296" r:id="rId63"/>
    <p:sldId id="315" r:id="rId64"/>
    <p:sldId id="277" r:id="rId65"/>
    <p:sldId id="297" r:id="rId66"/>
    <p:sldId id="316" r:id="rId67"/>
    <p:sldId id="328" r:id="rId68"/>
    <p:sldId id="311" r:id="rId69"/>
    <p:sldId id="314" r:id="rId70"/>
    <p:sldId id="430" r:id="rId71"/>
    <p:sldId id="433" r:id="rId72"/>
    <p:sldId id="431" r:id="rId73"/>
    <p:sldId id="432" r:id="rId74"/>
    <p:sldId id="481" r:id="rId75"/>
    <p:sldId id="480" r:id="rId76"/>
    <p:sldId id="479" r:id="rId77"/>
    <p:sldId id="423" r:id="rId78"/>
    <p:sldId id="436" r:id="rId79"/>
    <p:sldId id="440" r:id="rId80"/>
    <p:sldId id="426" r:id="rId81"/>
    <p:sldId id="437" r:id="rId82"/>
    <p:sldId id="438" r:id="rId83"/>
    <p:sldId id="478" r:id="rId84"/>
    <p:sldId id="445" r:id="rId85"/>
    <p:sldId id="334" r:id="rId86"/>
    <p:sldId id="338" r:id="rId87"/>
    <p:sldId id="446" r:id="rId88"/>
    <p:sldId id="339" r:id="rId89"/>
    <p:sldId id="340" r:id="rId90"/>
    <p:sldId id="464" r:id="rId91"/>
    <p:sldId id="386" r:id="rId92"/>
    <p:sldId id="403" r:id="rId93"/>
    <p:sldId id="380" r:id="rId94"/>
    <p:sldId id="482" r:id="rId95"/>
  </p:sldIdLst>
  <p:sldSz cx="9144000" cy="6858000" type="screen4x3"/>
  <p:notesSz cx="687070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048" autoAdjust="0"/>
  </p:normalViewPr>
  <p:slideViewPr>
    <p:cSldViewPr>
      <p:cViewPr varScale="1">
        <p:scale>
          <a:sx n="101" d="100"/>
          <a:sy n="101" d="100"/>
        </p:scale>
        <p:origin x="1308" y="108"/>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12186"/>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97"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7303" cy="488712"/>
          </a:xfrm>
          <a:prstGeom prst="rect">
            <a:avLst/>
          </a:prstGeom>
        </p:spPr>
        <p:txBody>
          <a:bodyPr vert="horz" lIns="95107" tIns="47553" rIns="95107" bIns="47553" rtlCol="0"/>
          <a:lstStyle>
            <a:lvl1pPr algn="l">
              <a:defRPr sz="1200"/>
            </a:lvl1pPr>
          </a:lstStyle>
          <a:p>
            <a:endParaRPr lang="en-GB"/>
          </a:p>
        </p:txBody>
      </p:sp>
      <p:sp>
        <p:nvSpPr>
          <p:cNvPr id="3" name="Date Placeholder 2"/>
          <p:cNvSpPr>
            <a:spLocks noGrp="1"/>
          </p:cNvSpPr>
          <p:nvPr>
            <p:ph type="dt" idx="1"/>
          </p:nvPr>
        </p:nvSpPr>
        <p:spPr>
          <a:xfrm>
            <a:off x="3891807" y="0"/>
            <a:ext cx="2977303" cy="488712"/>
          </a:xfrm>
          <a:prstGeom prst="rect">
            <a:avLst/>
          </a:prstGeom>
        </p:spPr>
        <p:txBody>
          <a:bodyPr vert="horz" lIns="95107" tIns="47553" rIns="95107" bIns="47553" rtlCol="0"/>
          <a:lstStyle>
            <a:lvl1pPr algn="r">
              <a:defRPr sz="1200"/>
            </a:lvl1pPr>
          </a:lstStyle>
          <a:p>
            <a:fld id="{1D3F13AD-46B3-4F57-8EEB-B4D9F57F9402}" type="datetimeFigureOut">
              <a:rPr lang="en-GB" smtClean="0"/>
              <a:pPr/>
              <a:t>01/11/2017</a:t>
            </a:fld>
            <a:endParaRPr lang="en-GB"/>
          </a:p>
        </p:txBody>
      </p:sp>
      <p:sp>
        <p:nvSpPr>
          <p:cNvPr id="4" name="Slide Image Placeholder 3"/>
          <p:cNvSpPr>
            <a:spLocks noGrp="1" noRot="1" noChangeAspect="1"/>
          </p:cNvSpPr>
          <p:nvPr>
            <p:ph type="sldImg" idx="2"/>
          </p:nvPr>
        </p:nvSpPr>
        <p:spPr>
          <a:xfrm>
            <a:off x="992188" y="733425"/>
            <a:ext cx="4886325" cy="3665538"/>
          </a:xfrm>
          <a:prstGeom prst="rect">
            <a:avLst/>
          </a:prstGeom>
          <a:noFill/>
          <a:ln w="12700">
            <a:solidFill>
              <a:prstClr val="black"/>
            </a:solidFill>
          </a:ln>
        </p:spPr>
        <p:txBody>
          <a:bodyPr vert="horz" lIns="95107" tIns="47553" rIns="95107" bIns="47553" rtlCol="0" anchor="ctr"/>
          <a:lstStyle/>
          <a:p>
            <a:endParaRPr lang="en-GB"/>
          </a:p>
        </p:txBody>
      </p:sp>
      <p:sp>
        <p:nvSpPr>
          <p:cNvPr id="5" name="Notes Placeholder 4"/>
          <p:cNvSpPr>
            <a:spLocks noGrp="1"/>
          </p:cNvSpPr>
          <p:nvPr>
            <p:ph type="body" sz="quarter" idx="3"/>
          </p:nvPr>
        </p:nvSpPr>
        <p:spPr>
          <a:xfrm>
            <a:off x="687070" y="4642763"/>
            <a:ext cx="5496560" cy="4398407"/>
          </a:xfrm>
          <a:prstGeom prst="rect">
            <a:avLst/>
          </a:prstGeom>
        </p:spPr>
        <p:txBody>
          <a:bodyPr vert="horz" lIns="95107" tIns="47553" rIns="95107" bIns="47553"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30"/>
            <a:ext cx="2977303" cy="488712"/>
          </a:xfrm>
          <a:prstGeom prst="rect">
            <a:avLst/>
          </a:prstGeom>
        </p:spPr>
        <p:txBody>
          <a:bodyPr vert="horz" lIns="95107" tIns="47553" rIns="95107" bIns="47553" rtlCol="0" anchor="b"/>
          <a:lstStyle>
            <a:lvl1pPr algn="l">
              <a:defRPr sz="1200"/>
            </a:lvl1pPr>
          </a:lstStyle>
          <a:p>
            <a:endParaRPr lang="en-GB"/>
          </a:p>
        </p:txBody>
      </p:sp>
      <p:sp>
        <p:nvSpPr>
          <p:cNvPr id="7" name="Slide Number Placeholder 6"/>
          <p:cNvSpPr>
            <a:spLocks noGrp="1"/>
          </p:cNvSpPr>
          <p:nvPr>
            <p:ph type="sldNum" sz="quarter" idx="5"/>
          </p:nvPr>
        </p:nvSpPr>
        <p:spPr>
          <a:xfrm>
            <a:off x="3891807" y="9283830"/>
            <a:ext cx="2977303" cy="488712"/>
          </a:xfrm>
          <a:prstGeom prst="rect">
            <a:avLst/>
          </a:prstGeom>
        </p:spPr>
        <p:txBody>
          <a:bodyPr vert="horz" lIns="95107" tIns="47553" rIns="95107" bIns="47553" rtlCol="0" anchor="b"/>
          <a:lstStyle>
            <a:lvl1pPr algn="r">
              <a:defRPr sz="1200"/>
            </a:lvl1pPr>
          </a:lstStyle>
          <a:p>
            <a:fld id="{73013CA7-1C65-4902-8737-9204EBA09923}" type="slidenum">
              <a:rPr lang="en-GB" smtClean="0"/>
              <a:pPr/>
              <a:t>‹#›</a:t>
            </a:fld>
            <a:endParaRPr lang="en-GB"/>
          </a:p>
        </p:txBody>
      </p:sp>
    </p:spTree>
    <p:extLst>
      <p:ext uri="{BB962C8B-B14F-4D97-AF65-F5344CB8AC3E}">
        <p14:creationId xmlns:p14="http://schemas.microsoft.com/office/powerpoint/2010/main" val="9886106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30723"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latin typeface="Arial" charset="0"/>
              <a:cs typeface="Arial" charset="0"/>
            </a:endParaRPr>
          </a:p>
          <a:p>
            <a:pPr eaLnBrk="1" hangingPunct="1">
              <a:spcBef>
                <a:spcPct val="0"/>
              </a:spcBef>
            </a:pPr>
            <a:r>
              <a:rPr lang="en-GB" dirty="0" smtClean="0">
                <a:latin typeface="Arial" charset="0"/>
                <a:cs typeface="Arial" charset="0"/>
              </a:rPr>
              <a:t>1 min (00:40)</a:t>
            </a:r>
          </a:p>
          <a:p>
            <a:pPr eaLnBrk="1" hangingPunct="1">
              <a:spcBef>
                <a:spcPct val="0"/>
              </a:spcBef>
            </a:pPr>
            <a:endParaRPr lang="en-GB" dirty="0" smtClean="0">
              <a:latin typeface="Arial" charset="0"/>
              <a:cs typeface="Arial" charset="0"/>
            </a:endParaRPr>
          </a:p>
          <a:p>
            <a:pPr eaLnBrk="1" hangingPunct="1">
              <a:spcBef>
                <a:spcPct val="0"/>
              </a:spcBef>
            </a:pPr>
            <a:r>
              <a:rPr lang="en-GB" dirty="0" smtClean="0">
                <a:latin typeface="Arial" charset="0"/>
                <a:cs typeface="Arial" charset="0"/>
              </a:rPr>
              <a:t>Ask</a:t>
            </a:r>
            <a:r>
              <a:rPr lang="en-GB" baseline="0" dirty="0" smtClean="0">
                <a:latin typeface="Arial" charset="0"/>
                <a:cs typeface="Arial" charset="0"/>
              </a:rPr>
              <a:t> how many people already use </a:t>
            </a:r>
            <a:r>
              <a:rPr lang="en-GB" baseline="0" dirty="0" err="1" smtClean="0">
                <a:latin typeface="Arial" charset="0"/>
                <a:cs typeface="Arial" charset="0"/>
              </a:rPr>
              <a:t>mindmaps</a:t>
            </a:r>
            <a:endParaRPr lang="en-GB" dirty="0" smtClean="0">
              <a:latin typeface="Arial" charset="0"/>
              <a:cs typeface="Arial" charset="0"/>
            </a:endParaRPr>
          </a:p>
          <a:p>
            <a:pPr eaLnBrk="1" hangingPunct="1">
              <a:spcBef>
                <a:spcPct val="0"/>
              </a:spcBef>
            </a:pPr>
            <a:endParaRPr lang="en-GB" dirty="0" smtClean="0">
              <a:latin typeface="Arial" charset="0"/>
              <a:cs typeface="Arial" charset="0"/>
            </a:endParaRPr>
          </a:p>
          <a:p>
            <a:pPr eaLnBrk="1" hangingPunct="1">
              <a:spcBef>
                <a:spcPct val="0"/>
              </a:spcBef>
            </a:pPr>
            <a:r>
              <a:rPr lang="en-GB" dirty="0" smtClean="0">
                <a:latin typeface="Arial" charset="0"/>
                <a:cs typeface="Arial" charset="0"/>
              </a:rPr>
              <a:t>Highlight use for </a:t>
            </a:r>
            <a:r>
              <a:rPr lang="en-GB" dirty="0" err="1" smtClean="0">
                <a:latin typeface="Arial" charset="0"/>
                <a:cs typeface="Arial" charset="0"/>
              </a:rPr>
              <a:t>notemaking</a:t>
            </a:r>
            <a:r>
              <a:rPr lang="en-GB" dirty="0" smtClean="0">
                <a:latin typeface="Arial" charset="0"/>
                <a:cs typeface="Arial" charset="0"/>
              </a:rPr>
              <a:t> too</a:t>
            </a:r>
          </a:p>
          <a:p>
            <a:pPr eaLnBrk="1" hangingPunct="1">
              <a:spcBef>
                <a:spcPct val="0"/>
              </a:spcBef>
            </a:pPr>
            <a:endParaRPr lang="en-GB" dirty="0" smtClean="0">
              <a:latin typeface="Arial" charset="0"/>
              <a:cs typeface="Arial" charset="0"/>
            </a:endParaRPr>
          </a:p>
          <a:p>
            <a:pPr eaLnBrk="1" hangingPunct="1">
              <a:spcBef>
                <a:spcPct val="0"/>
              </a:spcBef>
            </a:pPr>
            <a:endParaRPr lang="en-GB" dirty="0" smtClean="0">
              <a:latin typeface="Arial" charset="0"/>
              <a:cs typeface="Arial" charset="0"/>
            </a:endParaRPr>
          </a:p>
          <a:p>
            <a:pPr eaLnBrk="1" hangingPunct="1">
              <a:spcBef>
                <a:spcPct val="0"/>
              </a:spcBef>
            </a:pPr>
            <a:r>
              <a:rPr lang="en-GB" dirty="0" smtClean="0">
                <a:latin typeface="Arial" charset="0"/>
                <a:cs typeface="Arial" charset="0"/>
              </a:rPr>
              <a:t>Students often talk of </a:t>
            </a:r>
            <a:r>
              <a:rPr lang="en-GB" dirty="0" err="1" smtClean="0">
                <a:latin typeface="Arial" charset="0"/>
                <a:cs typeface="Arial" charset="0"/>
              </a:rPr>
              <a:t>mindmaps</a:t>
            </a:r>
            <a:r>
              <a:rPr lang="en-GB" dirty="0" smtClean="0">
                <a:latin typeface="Arial" charset="0"/>
                <a:cs typeface="Arial" charset="0"/>
              </a:rPr>
              <a:t>, but confuse them with glorified spider diagrams.  </a:t>
            </a:r>
            <a:r>
              <a:rPr lang="en-GB" dirty="0" err="1" smtClean="0">
                <a:latin typeface="Arial" charset="0"/>
                <a:cs typeface="Arial" charset="0"/>
              </a:rPr>
              <a:t>Mindmaps</a:t>
            </a:r>
            <a:r>
              <a:rPr lang="en-GB" dirty="0" smtClean="0">
                <a:latin typeface="Arial" charset="0"/>
                <a:cs typeface="Arial" charset="0"/>
              </a:rPr>
              <a:t> are structured and therefore require the student to make sense of the information rather than just randomly put things on to paper. </a:t>
            </a:r>
          </a:p>
          <a:p>
            <a:pPr eaLnBrk="1" hangingPunct="1">
              <a:spcBef>
                <a:spcPct val="0"/>
              </a:spcBef>
            </a:pPr>
            <a:endParaRPr lang="en-GB" dirty="0" smtClean="0">
              <a:latin typeface="Arial" charset="0"/>
              <a:cs typeface="Arial" charset="0"/>
            </a:endParaRPr>
          </a:p>
          <a:p>
            <a:pPr eaLnBrk="1" hangingPunct="1">
              <a:spcBef>
                <a:spcPct val="0"/>
              </a:spcBef>
            </a:pPr>
            <a:r>
              <a:rPr lang="en-GB" dirty="0" smtClean="0">
                <a:latin typeface="Arial" charset="0"/>
                <a:cs typeface="Arial" charset="0"/>
              </a:rPr>
              <a:t>This screen demonstrates how </a:t>
            </a:r>
            <a:r>
              <a:rPr lang="en-GB" dirty="0" err="1" smtClean="0">
                <a:latin typeface="Arial" charset="0"/>
                <a:cs typeface="Arial" charset="0"/>
              </a:rPr>
              <a:t>mindmaps</a:t>
            </a:r>
            <a:r>
              <a:rPr lang="en-GB" dirty="0" smtClean="0">
                <a:latin typeface="Arial" charset="0"/>
                <a:cs typeface="Arial" charset="0"/>
              </a:rPr>
              <a:t> are formed and also presents some of the recommendations made by </a:t>
            </a:r>
            <a:r>
              <a:rPr lang="en-GB" dirty="0" err="1" smtClean="0">
                <a:latin typeface="Arial" charset="0"/>
                <a:cs typeface="Arial" charset="0"/>
              </a:rPr>
              <a:t>mindmap</a:t>
            </a:r>
            <a:r>
              <a:rPr lang="en-GB" dirty="0" smtClean="0">
                <a:latin typeface="Arial" charset="0"/>
                <a:cs typeface="Arial" charset="0"/>
              </a:rPr>
              <a:t> creators such as Tony </a:t>
            </a:r>
            <a:r>
              <a:rPr lang="en-GB" dirty="0" err="1" smtClean="0">
                <a:latin typeface="Arial" charset="0"/>
                <a:cs typeface="Arial" charset="0"/>
              </a:rPr>
              <a:t>Buzan</a:t>
            </a:r>
            <a:r>
              <a:rPr lang="en-GB" dirty="0" smtClean="0">
                <a:latin typeface="Arial" charset="0"/>
                <a:cs typeface="Arial" charset="0"/>
              </a:rPr>
              <a:t> and Michael Gelb.</a:t>
            </a:r>
          </a:p>
          <a:p>
            <a:pPr eaLnBrk="1" hangingPunct="1">
              <a:spcBef>
                <a:spcPct val="0"/>
              </a:spcBef>
            </a:pPr>
            <a:endParaRPr lang="en-GB" dirty="0" smtClean="0">
              <a:latin typeface="Arial" charset="0"/>
              <a:cs typeface="Arial"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27253F6-F0A8-4046-A4FF-393E8DFE7AF2}" type="datetimeFigureOut">
              <a:rPr lang="en-GB" smtClean="0"/>
              <a:pPr/>
              <a:t>01/11/2017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27253F6-F0A8-4046-A4FF-393E8DFE7AF2}" type="datetimeFigureOut">
              <a:rPr lang="en-GB" smtClean="0"/>
              <a:pPr/>
              <a:t>01/11/2017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27253F6-F0A8-4046-A4FF-393E8DFE7AF2}" type="datetimeFigureOut">
              <a:rPr lang="en-GB" smtClean="0"/>
              <a:pPr/>
              <a:t>01/11/2017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27253F6-F0A8-4046-A4FF-393E8DFE7AF2}" type="datetimeFigureOut">
              <a:rPr lang="en-GB" smtClean="0"/>
              <a:pPr/>
              <a:t>01/11/2017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27253F6-F0A8-4046-A4FF-393E8DFE7AF2}" type="datetimeFigureOut">
              <a:rPr lang="en-GB" smtClean="0"/>
              <a:pPr/>
              <a:t>01/11/2017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27253F6-F0A8-4046-A4FF-393E8DFE7AF2}" type="datetimeFigureOut">
              <a:rPr lang="en-GB" smtClean="0"/>
              <a:pPr/>
              <a:t>01/11/2017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7253F6-F0A8-4046-A4FF-393E8DFE7AF2}" type="datetimeFigureOut">
              <a:rPr lang="en-GB" smtClean="0"/>
              <a:pPr/>
              <a:t>01/11/2017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7253F6-F0A8-4046-A4FF-393E8DFE7AF2}" type="datetimeFigureOut">
              <a:rPr lang="en-GB" smtClean="0"/>
              <a:pPr/>
              <a:t>01/11/2017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7253F6-F0A8-4046-A4FF-393E8DFE7AF2}" type="datetimeFigureOut">
              <a:rPr lang="en-GB" smtClean="0"/>
              <a:pPr/>
              <a:t>01/11/2017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27253F6-F0A8-4046-A4FF-393E8DFE7AF2}" type="datetimeFigureOut">
              <a:rPr lang="en-GB" smtClean="0"/>
              <a:pPr/>
              <a:t>01/11/2017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27253F6-F0A8-4046-A4FF-393E8DFE7AF2}" type="datetimeFigureOut">
              <a:rPr lang="en-GB" smtClean="0"/>
              <a:pPr/>
              <a:t>01/11/2017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7253F6-F0A8-4046-A4FF-393E8DFE7AF2}" type="datetimeFigureOut">
              <a:rPr lang="en-GB" smtClean="0"/>
              <a:pPr/>
              <a:t>01/11/2017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A10BE7-B5BF-41CA-B101-2B31AA62C906}"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wmf"/><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wmf"/><Relationship Id="rId5" Type="http://schemas.openxmlformats.org/officeDocument/2006/relationships/image" Target="../media/image3.wmf"/><Relationship Id="rId4" Type="http://schemas.openxmlformats.org/officeDocument/2006/relationships/image" Target="../media/image2.wm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image" Target="../media/image5.gif"/><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image" Target="../media/image7.gif"/></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484784"/>
            <a:ext cx="7772400" cy="1730623"/>
          </a:xfrm>
        </p:spPr>
        <p:txBody>
          <a:bodyPr>
            <a:normAutofit/>
          </a:bodyPr>
          <a:lstStyle/>
          <a:p>
            <a:r>
              <a:rPr lang="en-GB" dirty="0" smtClean="0"/>
              <a:t>Designing and carrying out your research project</a:t>
            </a:r>
            <a:endParaRPr lang="en-GB" dirty="0"/>
          </a:p>
        </p:txBody>
      </p:sp>
      <p:sp>
        <p:nvSpPr>
          <p:cNvPr id="3" name="Subtitle 2"/>
          <p:cNvSpPr>
            <a:spLocks noGrp="1"/>
          </p:cNvSpPr>
          <p:nvPr>
            <p:ph type="subTitle" idx="1"/>
          </p:nvPr>
        </p:nvSpPr>
        <p:spPr>
          <a:xfrm>
            <a:off x="1371600" y="4293096"/>
            <a:ext cx="6400800" cy="1368152"/>
          </a:xfrm>
        </p:spPr>
        <p:txBody>
          <a:bodyPr>
            <a:normAutofit fontScale="55000" lnSpcReduction="20000"/>
          </a:bodyPr>
          <a:lstStyle/>
          <a:p>
            <a:r>
              <a:rPr lang="en-GB" dirty="0"/>
              <a:t>By Dr Sarah </a:t>
            </a:r>
            <a:r>
              <a:rPr lang="en-GB" dirty="0" smtClean="0"/>
              <a:t>Tuck, Plymouth Business School, Plymouth, Devon</a:t>
            </a:r>
          </a:p>
          <a:p>
            <a:r>
              <a:rPr lang="en-GB" dirty="0" smtClean="0"/>
              <a:t>and </a:t>
            </a:r>
          </a:p>
          <a:p>
            <a:r>
              <a:rPr lang="en-GB" dirty="0" smtClean="0"/>
              <a:t>Dr Irina Neaga, School of Engineering and Manufacturing, University of Wales Trinity St David, Swansea,</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Introduction to your Project Dissertation</a:t>
            </a:r>
          </a:p>
        </p:txBody>
      </p:sp>
      <p:sp>
        <p:nvSpPr>
          <p:cNvPr id="3" name="Content Placeholder 2"/>
          <p:cNvSpPr>
            <a:spLocks noGrp="1"/>
          </p:cNvSpPr>
          <p:nvPr>
            <p:ph idx="1"/>
          </p:nvPr>
        </p:nvSpPr>
        <p:spPr>
          <a:xfrm>
            <a:off x="457200" y="1700808"/>
            <a:ext cx="8229600" cy="4464496"/>
          </a:xfrm>
        </p:spPr>
        <p:txBody>
          <a:bodyPr>
            <a:noAutofit/>
          </a:bodyPr>
          <a:lstStyle/>
          <a:p>
            <a:pPr marL="457200" indent="-457200"/>
            <a:r>
              <a:rPr lang="en-GB" dirty="0"/>
              <a:t>Final shape and structure of a </a:t>
            </a:r>
            <a:r>
              <a:rPr lang="en-GB" dirty="0" smtClean="0"/>
              <a:t>dissertation</a:t>
            </a:r>
          </a:p>
          <a:p>
            <a:pPr marL="457200" indent="-457200"/>
            <a:r>
              <a:rPr lang="en-GB" dirty="0"/>
              <a:t>The Research Topic and narrowing down</a:t>
            </a:r>
          </a:p>
          <a:p>
            <a:pPr marL="457200" indent="-457200"/>
            <a:r>
              <a:rPr lang="en-GB" dirty="0"/>
              <a:t>The Introduction</a:t>
            </a:r>
          </a:p>
          <a:p>
            <a:pPr marL="457200" indent="-457200"/>
            <a:r>
              <a:rPr lang="en-GB" dirty="0"/>
              <a:t>The Literature Review</a:t>
            </a:r>
          </a:p>
          <a:p>
            <a:pPr marL="457200" indent="-457200"/>
            <a:r>
              <a:rPr lang="en-GB" dirty="0"/>
              <a:t>Writing the Methodology </a:t>
            </a:r>
            <a:r>
              <a:rPr lang="en-GB" dirty="0" smtClean="0"/>
              <a:t>chapter</a:t>
            </a:r>
          </a:p>
          <a:p>
            <a:pPr marL="457200" indent="-457200"/>
            <a:r>
              <a:rPr lang="en-GB" dirty="0" smtClean="0"/>
              <a:t>Discussion and Conclusion</a:t>
            </a:r>
            <a:endParaRPr lang="en-GB" dirty="0"/>
          </a:p>
          <a:p>
            <a:pPr marL="457200" indent="-457200"/>
            <a:r>
              <a:rPr lang="en-GB" dirty="0" smtClean="0"/>
              <a:t>Problem </a:t>
            </a:r>
            <a:r>
              <a:rPr lang="en-GB" dirty="0"/>
              <a:t>areas and causes of </a:t>
            </a:r>
            <a:r>
              <a:rPr lang="en-GB" dirty="0" smtClean="0"/>
              <a:t>failure</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060848"/>
            <a:ext cx="7772400" cy="1362075"/>
          </a:xfrm>
        </p:spPr>
        <p:txBody>
          <a:bodyPr>
            <a:normAutofit/>
          </a:bodyPr>
          <a:lstStyle/>
          <a:p>
            <a:pPr lvl="0"/>
            <a:r>
              <a:rPr lang="en-GB" dirty="0"/>
              <a:t>Final shape and structure of a dissertation</a:t>
            </a:r>
          </a:p>
        </p:txBody>
      </p:sp>
      <p:sp>
        <p:nvSpPr>
          <p:cNvPr id="3" name="Content Placeholder 2"/>
          <p:cNvSpPr>
            <a:spLocks noGrp="1"/>
          </p:cNvSpPr>
          <p:nvPr>
            <p:ph type="body" idx="1"/>
          </p:nvPr>
        </p:nvSpPr>
        <p:spPr>
          <a:xfrm>
            <a:off x="827584" y="4005064"/>
            <a:ext cx="7772400" cy="1500187"/>
          </a:xfrm>
        </p:spPr>
        <p:txBody>
          <a:bodyPr>
            <a:normAutofit lnSpcReduction="10000"/>
          </a:bodyPr>
          <a:lstStyle/>
          <a:p>
            <a:r>
              <a:rPr lang="en-GB" sz="2800" dirty="0"/>
              <a:t>Purpose of your dissertation</a:t>
            </a:r>
          </a:p>
          <a:p>
            <a:r>
              <a:rPr lang="en-GB" sz="2800" dirty="0"/>
              <a:t>About reports</a:t>
            </a:r>
          </a:p>
          <a:p>
            <a:r>
              <a:rPr lang="en-GB" sz="2800" dirty="0"/>
              <a:t>Typical structures</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GB" dirty="0"/>
              <a:t>Your Dissertation</a:t>
            </a:r>
          </a:p>
        </p:txBody>
      </p:sp>
      <p:sp>
        <p:nvSpPr>
          <p:cNvPr id="32771" name="Rectangle 3"/>
          <p:cNvSpPr>
            <a:spLocks noGrp="1" noChangeArrowheads="1"/>
          </p:cNvSpPr>
          <p:nvPr>
            <p:ph type="body" idx="1"/>
          </p:nvPr>
        </p:nvSpPr>
        <p:spPr>
          <a:xfrm>
            <a:off x="714348" y="2000240"/>
            <a:ext cx="7786742" cy="4500594"/>
          </a:xfrm>
        </p:spPr>
        <p:txBody>
          <a:bodyPr/>
          <a:lstStyle/>
          <a:p>
            <a:pPr>
              <a:lnSpc>
                <a:spcPct val="90000"/>
              </a:lnSpc>
            </a:pPr>
            <a:r>
              <a:rPr lang="en-GB" sz="2800" dirty="0"/>
              <a:t>By the completion of your studies, you will have independently researched and written up a dissertation of </a:t>
            </a:r>
            <a:r>
              <a:rPr lang="en-GB" sz="2800" dirty="0" smtClean="0"/>
              <a:t>maximum 12,000words EXCLUDING references and appendices </a:t>
            </a:r>
            <a:endParaRPr lang="en-GB" sz="2800" dirty="0"/>
          </a:p>
          <a:p>
            <a:pPr>
              <a:lnSpc>
                <a:spcPct val="90000"/>
              </a:lnSpc>
            </a:pPr>
            <a:r>
              <a:rPr lang="en-GB" sz="2800" dirty="0"/>
              <a:t>This will be academic in style and professional in appearance</a:t>
            </a:r>
          </a:p>
          <a:p>
            <a:pPr>
              <a:lnSpc>
                <a:spcPct val="90000"/>
              </a:lnSpc>
            </a:pPr>
            <a:r>
              <a:rPr lang="en-GB" sz="2800" dirty="0"/>
              <a:t>It may well be the foundation for the rest of your career</a:t>
            </a:r>
          </a:p>
          <a:p>
            <a:pPr>
              <a:lnSpc>
                <a:spcPct val="90000"/>
              </a:lnSpc>
            </a:pPr>
            <a:r>
              <a:rPr lang="en-GB" sz="2800" dirty="0"/>
              <a:t>But what is a dissertation?</a:t>
            </a:r>
          </a:p>
          <a:p>
            <a:pPr>
              <a:lnSpc>
                <a:spcPct val="90000"/>
              </a:lnSpc>
            </a:pPr>
            <a:endParaRPr lang="en-GB" sz="2800" dirty="0"/>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Your Dissertation</a:t>
            </a:r>
          </a:p>
        </p:txBody>
      </p:sp>
      <p:sp>
        <p:nvSpPr>
          <p:cNvPr id="3" name="Content Placeholder 2"/>
          <p:cNvSpPr>
            <a:spLocks noGrp="1"/>
          </p:cNvSpPr>
          <p:nvPr>
            <p:ph idx="1"/>
          </p:nvPr>
        </p:nvSpPr>
        <p:spPr/>
        <p:txBody>
          <a:bodyPr>
            <a:normAutofit/>
          </a:bodyPr>
          <a:lstStyle/>
          <a:p>
            <a:pPr>
              <a:buNone/>
            </a:pPr>
            <a:r>
              <a:rPr lang="en-GB" dirty="0"/>
              <a:t>At undergraduate, Masters or doctoral level, the written submission is evidence </a:t>
            </a:r>
            <a:r>
              <a:rPr lang="en-GB" dirty="0" smtClean="0"/>
              <a:t>that the student:</a:t>
            </a:r>
            <a:endParaRPr lang="en-GB" dirty="0"/>
          </a:p>
          <a:p>
            <a:r>
              <a:rPr lang="en-GB" dirty="0"/>
              <a:t> </a:t>
            </a:r>
            <a:r>
              <a:rPr lang="en-GB" dirty="0" smtClean="0"/>
              <a:t>Understands </a:t>
            </a:r>
            <a:r>
              <a:rPr lang="en-GB" dirty="0"/>
              <a:t>the research process </a:t>
            </a:r>
          </a:p>
          <a:p>
            <a:r>
              <a:rPr lang="en-GB" dirty="0"/>
              <a:t>Is able to design and carry out independent research</a:t>
            </a:r>
          </a:p>
          <a:p>
            <a:r>
              <a:rPr lang="en-GB" dirty="0"/>
              <a:t>Can </a:t>
            </a:r>
            <a:r>
              <a:rPr lang="en-GB" dirty="0" smtClean="0"/>
              <a:t>explain </a:t>
            </a:r>
            <a:r>
              <a:rPr lang="en-GB" dirty="0"/>
              <a:t>and present that research to a wider public</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ormAutofit/>
          </a:bodyPr>
          <a:lstStyle/>
          <a:p>
            <a:r>
              <a:rPr lang="en-GB" dirty="0"/>
              <a:t>Tasks</a:t>
            </a:r>
          </a:p>
        </p:txBody>
      </p:sp>
      <p:sp>
        <p:nvSpPr>
          <p:cNvPr id="32771" name="Rectangle 3"/>
          <p:cNvSpPr>
            <a:spLocks noGrp="1" noChangeArrowheads="1"/>
          </p:cNvSpPr>
          <p:nvPr>
            <p:ph idx="1"/>
          </p:nvPr>
        </p:nvSpPr>
        <p:spPr>
          <a:xfrm>
            <a:off x="457200" y="1428736"/>
            <a:ext cx="8229600" cy="4895864"/>
          </a:xfrm>
        </p:spPr>
        <p:txBody>
          <a:bodyPr/>
          <a:lstStyle/>
          <a:p>
            <a:pPr>
              <a:lnSpc>
                <a:spcPct val="90000"/>
              </a:lnSpc>
            </a:pPr>
            <a:r>
              <a:rPr lang="en-GB" sz="2800" dirty="0"/>
              <a:t>Choose and remain focused on a workable research topic</a:t>
            </a:r>
          </a:p>
          <a:p>
            <a:pPr lvl="1">
              <a:lnSpc>
                <a:spcPct val="90000"/>
              </a:lnSpc>
            </a:pPr>
            <a:r>
              <a:rPr lang="en-GB" sz="2400" dirty="0"/>
              <a:t>Develop a research question</a:t>
            </a:r>
          </a:p>
          <a:p>
            <a:pPr lvl="1">
              <a:lnSpc>
                <a:spcPct val="90000"/>
              </a:lnSpc>
            </a:pPr>
            <a:r>
              <a:rPr lang="en-GB" sz="2400" dirty="0"/>
              <a:t>Define a clear research aim</a:t>
            </a:r>
          </a:p>
          <a:p>
            <a:pPr lvl="1">
              <a:lnSpc>
                <a:spcPct val="90000"/>
              </a:lnSpc>
            </a:pPr>
            <a:r>
              <a:rPr lang="en-GB" sz="2400" dirty="0"/>
              <a:t>Define objectives</a:t>
            </a:r>
          </a:p>
          <a:p>
            <a:pPr>
              <a:lnSpc>
                <a:spcPct val="90000"/>
              </a:lnSpc>
            </a:pPr>
            <a:r>
              <a:rPr lang="en-GB" sz="2800" dirty="0"/>
              <a:t>Collect and examine information about your topic</a:t>
            </a:r>
          </a:p>
          <a:p>
            <a:pPr>
              <a:lnSpc>
                <a:spcPct val="90000"/>
              </a:lnSpc>
            </a:pPr>
            <a:r>
              <a:rPr lang="en-GB" sz="2800" dirty="0"/>
              <a:t>Choose a good method for collecting and analysing data</a:t>
            </a:r>
          </a:p>
          <a:p>
            <a:pPr>
              <a:lnSpc>
                <a:spcPct val="90000"/>
              </a:lnSpc>
            </a:pPr>
            <a:r>
              <a:rPr lang="en-GB" sz="2800" dirty="0"/>
              <a:t>Do the work</a:t>
            </a:r>
          </a:p>
          <a:p>
            <a:pPr>
              <a:lnSpc>
                <a:spcPct val="90000"/>
              </a:lnSpc>
            </a:pPr>
            <a:r>
              <a:rPr lang="en-GB" sz="2800" dirty="0"/>
              <a:t>Write your report, then re-write your report until your supervisor is happy</a:t>
            </a:r>
          </a:p>
        </p:txBody>
      </p:sp>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Shape of Your Dissertation</a:t>
            </a:r>
          </a:p>
        </p:txBody>
      </p:sp>
      <p:sp>
        <p:nvSpPr>
          <p:cNvPr id="3" name="Content Placeholder 2"/>
          <p:cNvSpPr>
            <a:spLocks noGrp="1"/>
          </p:cNvSpPr>
          <p:nvPr>
            <p:ph idx="1"/>
          </p:nvPr>
        </p:nvSpPr>
        <p:spPr/>
        <p:txBody>
          <a:bodyPr>
            <a:normAutofit fontScale="92500" lnSpcReduction="20000"/>
          </a:bodyPr>
          <a:lstStyle/>
          <a:p>
            <a:r>
              <a:rPr lang="en-GB" dirty="0"/>
              <a:t>A </a:t>
            </a:r>
            <a:r>
              <a:rPr lang="en-GB" dirty="0" smtClean="0"/>
              <a:t>technical / research</a:t>
            </a:r>
            <a:r>
              <a:rPr lang="en-GB" dirty="0" smtClean="0"/>
              <a:t> </a:t>
            </a:r>
            <a:r>
              <a:rPr lang="en-GB" dirty="0"/>
              <a:t>Report, </a:t>
            </a:r>
            <a:r>
              <a:rPr lang="en-GB" dirty="0" smtClean="0"/>
              <a:t>and NOT</a:t>
            </a:r>
            <a:r>
              <a:rPr lang="en-GB" dirty="0" smtClean="0"/>
              <a:t> </a:t>
            </a:r>
            <a:r>
              <a:rPr lang="en-GB" dirty="0"/>
              <a:t>an extended </a:t>
            </a:r>
            <a:r>
              <a:rPr lang="en-GB" dirty="0" smtClean="0"/>
              <a:t>essay</a:t>
            </a:r>
          </a:p>
          <a:p>
            <a:pPr lvl="1"/>
            <a:r>
              <a:rPr lang="en-GB" dirty="0" smtClean="0"/>
              <a:t>Conforming to quite strict conventions on the </a:t>
            </a:r>
            <a:r>
              <a:rPr lang="en-GB" dirty="0" smtClean="0"/>
              <a:t>structure.</a:t>
            </a:r>
          </a:p>
          <a:p>
            <a:pPr lvl="1"/>
            <a:r>
              <a:rPr lang="en-GB" dirty="0"/>
              <a:t> </a:t>
            </a:r>
            <a:r>
              <a:rPr lang="en-GB" dirty="0" smtClean="0"/>
              <a:t>School of Engineering hub includes details on technical report writing that generally applied to dissertation</a:t>
            </a:r>
            <a:endParaRPr lang="en-GB" dirty="0"/>
          </a:p>
          <a:p>
            <a:r>
              <a:rPr lang="en-GB" dirty="0"/>
              <a:t>Academic in style</a:t>
            </a:r>
          </a:p>
          <a:p>
            <a:pPr lvl="1"/>
            <a:r>
              <a:rPr lang="en-GB" dirty="0"/>
              <a:t>Critical analysis</a:t>
            </a:r>
          </a:p>
          <a:p>
            <a:pPr lvl="1"/>
            <a:r>
              <a:rPr lang="en-GB" dirty="0"/>
              <a:t>Fully referenced</a:t>
            </a:r>
          </a:p>
          <a:p>
            <a:pPr lvl="1"/>
            <a:r>
              <a:rPr lang="en-GB" dirty="0"/>
              <a:t>Written in formal language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dirty="0"/>
              <a:t>Your Dissertation</a:t>
            </a:r>
          </a:p>
        </p:txBody>
      </p:sp>
      <p:sp>
        <p:nvSpPr>
          <p:cNvPr id="6147" name="Rectangle 3"/>
          <p:cNvSpPr>
            <a:spLocks noGrp="1" noChangeArrowheads="1"/>
          </p:cNvSpPr>
          <p:nvPr>
            <p:ph type="body" idx="1"/>
          </p:nvPr>
        </p:nvSpPr>
        <p:spPr>
          <a:xfrm>
            <a:off x="457200" y="1643050"/>
            <a:ext cx="8229600" cy="4882294"/>
          </a:xfrm>
        </p:spPr>
        <p:txBody>
          <a:bodyPr>
            <a:normAutofit/>
          </a:bodyPr>
          <a:lstStyle/>
          <a:p>
            <a:r>
              <a:rPr lang="en-GB" dirty="0"/>
              <a:t>Usually 6 to 8 chapters</a:t>
            </a:r>
          </a:p>
          <a:p>
            <a:pPr lvl="1"/>
            <a:r>
              <a:rPr lang="en-GB" dirty="0"/>
              <a:t>think of each chapter as a piece of coursework</a:t>
            </a:r>
          </a:p>
          <a:p>
            <a:r>
              <a:rPr lang="en-GB" dirty="0"/>
              <a:t>In distinct sections</a:t>
            </a:r>
          </a:p>
          <a:p>
            <a:pPr marL="914400" lvl="1" indent="-514350"/>
            <a:r>
              <a:rPr lang="en-GB" dirty="0"/>
              <a:t>Introduction</a:t>
            </a:r>
          </a:p>
          <a:p>
            <a:pPr marL="914400" lvl="1" indent="-514350"/>
            <a:r>
              <a:rPr lang="en-GB" dirty="0"/>
              <a:t>Literature review</a:t>
            </a:r>
          </a:p>
          <a:p>
            <a:pPr marL="914400" lvl="1" indent="-514350"/>
            <a:r>
              <a:rPr lang="en-GB" dirty="0"/>
              <a:t>Methodology</a:t>
            </a:r>
          </a:p>
          <a:p>
            <a:pPr marL="914400" lvl="1" indent="-514350"/>
            <a:r>
              <a:rPr lang="en-GB" dirty="0"/>
              <a:t>Results</a:t>
            </a:r>
          </a:p>
          <a:p>
            <a:pPr marL="914400" lvl="1" indent="-514350"/>
            <a:r>
              <a:rPr lang="en-GB" dirty="0"/>
              <a:t>Discussion</a:t>
            </a:r>
          </a:p>
          <a:p>
            <a:pPr marL="914400" lvl="1" indent="-514350"/>
            <a:r>
              <a:rPr lang="en-GB" dirty="0"/>
              <a:t>Conclusion</a:t>
            </a:r>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a:t>Structure: Preliminary sections</a:t>
            </a:r>
          </a:p>
        </p:txBody>
      </p:sp>
      <p:sp>
        <p:nvSpPr>
          <p:cNvPr id="3" name="Content Placeholder 2"/>
          <p:cNvSpPr>
            <a:spLocks noGrp="1"/>
          </p:cNvSpPr>
          <p:nvPr>
            <p:ph idx="1"/>
          </p:nvPr>
        </p:nvSpPr>
        <p:spPr>
          <a:xfrm>
            <a:off x="457200" y="1285860"/>
            <a:ext cx="8229600" cy="4840303"/>
          </a:xfrm>
        </p:spPr>
        <p:txBody>
          <a:bodyPr>
            <a:normAutofit lnSpcReduction="10000"/>
          </a:bodyPr>
          <a:lstStyle/>
          <a:p>
            <a:r>
              <a:rPr lang="en-GB" sz="2800" dirty="0"/>
              <a:t>Cover and title page – use the template</a:t>
            </a:r>
          </a:p>
          <a:p>
            <a:r>
              <a:rPr lang="en-GB" sz="2800" dirty="0"/>
              <a:t>Acknowledgements</a:t>
            </a:r>
          </a:p>
          <a:p>
            <a:pPr lvl="1"/>
            <a:r>
              <a:rPr lang="en-GB" sz="2400" dirty="0"/>
              <a:t>Always thank your supervisor</a:t>
            </a:r>
          </a:p>
          <a:p>
            <a:pPr lvl="1"/>
            <a:r>
              <a:rPr lang="en-GB" sz="2400" dirty="0"/>
              <a:t>Always thank interviewees</a:t>
            </a:r>
          </a:p>
          <a:p>
            <a:r>
              <a:rPr lang="en-GB" sz="2800" dirty="0"/>
              <a:t>Abstract : s</a:t>
            </a:r>
            <a:r>
              <a:rPr lang="en-GB" sz="2400" dirty="0"/>
              <a:t>ingle spaced, not an introduction, in 3 parts:</a:t>
            </a:r>
          </a:p>
          <a:p>
            <a:pPr lvl="2"/>
            <a:r>
              <a:rPr lang="en-GB" dirty="0"/>
              <a:t>Purpose of the project</a:t>
            </a:r>
          </a:p>
          <a:p>
            <a:pPr lvl="2"/>
            <a:r>
              <a:rPr lang="en-GB" dirty="0"/>
              <a:t>Methodology</a:t>
            </a:r>
          </a:p>
          <a:p>
            <a:pPr lvl="2"/>
            <a:r>
              <a:rPr lang="en-GB" dirty="0"/>
              <a:t>Results and conclusion</a:t>
            </a:r>
          </a:p>
          <a:p>
            <a:r>
              <a:rPr lang="en-GB" sz="2800" dirty="0"/>
              <a:t>Table of Contents </a:t>
            </a:r>
          </a:p>
          <a:p>
            <a:r>
              <a:rPr lang="en-GB" sz="2800" dirty="0"/>
              <a:t>List of figures/tables</a:t>
            </a:r>
          </a:p>
          <a:p>
            <a:r>
              <a:rPr lang="en-GB" sz="2800" dirty="0"/>
              <a:t>Possibly a glossary or list of abbreviations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Structure: the chapters</a:t>
            </a:r>
          </a:p>
        </p:txBody>
      </p:sp>
      <p:sp>
        <p:nvSpPr>
          <p:cNvPr id="3" name="Content Placeholder 2"/>
          <p:cNvSpPr>
            <a:spLocks noGrp="1"/>
          </p:cNvSpPr>
          <p:nvPr>
            <p:ph idx="1"/>
          </p:nvPr>
        </p:nvSpPr>
        <p:spPr/>
        <p:txBody>
          <a:bodyPr>
            <a:normAutofit fontScale="92500"/>
          </a:bodyPr>
          <a:lstStyle/>
          <a:p>
            <a:pPr>
              <a:buNone/>
            </a:pPr>
            <a:r>
              <a:rPr lang="en-GB" dirty="0"/>
              <a:t>Chapter 1 Introduction</a:t>
            </a:r>
          </a:p>
          <a:p>
            <a:pPr>
              <a:buNone/>
            </a:pPr>
            <a:r>
              <a:rPr lang="en-GB" dirty="0"/>
              <a:t>Chapter 2, possibly 3, Literature Review</a:t>
            </a:r>
          </a:p>
          <a:p>
            <a:pPr>
              <a:buNone/>
            </a:pPr>
            <a:r>
              <a:rPr lang="en-GB" dirty="0"/>
              <a:t>	(but use an appropriate name)</a:t>
            </a:r>
          </a:p>
          <a:p>
            <a:pPr>
              <a:buNone/>
            </a:pPr>
            <a:r>
              <a:rPr lang="en-GB" dirty="0"/>
              <a:t>Chapter 3 or 4, Methodology</a:t>
            </a:r>
          </a:p>
          <a:p>
            <a:pPr>
              <a:buNone/>
            </a:pPr>
            <a:r>
              <a:rPr lang="en-GB" dirty="0"/>
              <a:t>Chapter 4 and/or 5, Results</a:t>
            </a:r>
          </a:p>
          <a:p>
            <a:pPr>
              <a:buNone/>
            </a:pPr>
            <a:r>
              <a:rPr lang="en-GB" dirty="0"/>
              <a:t>Chapter 5 or 6 Discussion</a:t>
            </a:r>
          </a:p>
          <a:p>
            <a:pPr>
              <a:buNone/>
            </a:pPr>
            <a:r>
              <a:rPr lang="en-GB" dirty="0"/>
              <a:t>Final Chapter, Conclusion</a:t>
            </a:r>
          </a:p>
          <a:p>
            <a:r>
              <a:rPr lang="en-GB" dirty="0"/>
              <a:t>	Note: insert a page break between </a:t>
            </a:r>
            <a:r>
              <a:rPr lang="en-GB" dirty="0" smtClean="0"/>
              <a:t>chapters!</a:t>
            </a:r>
            <a:endParaRPr lang="en-GB" dirty="0"/>
          </a:p>
          <a:p>
            <a:pPr>
              <a:buNone/>
            </a:pP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Structure: the back</a:t>
            </a:r>
          </a:p>
        </p:txBody>
      </p:sp>
      <p:sp>
        <p:nvSpPr>
          <p:cNvPr id="3" name="Content Placeholder 2"/>
          <p:cNvSpPr>
            <a:spLocks noGrp="1"/>
          </p:cNvSpPr>
          <p:nvPr>
            <p:ph idx="1"/>
          </p:nvPr>
        </p:nvSpPr>
        <p:spPr/>
        <p:txBody>
          <a:bodyPr/>
          <a:lstStyle/>
          <a:p>
            <a:r>
              <a:rPr lang="en-GB" dirty="0"/>
              <a:t>List of References</a:t>
            </a:r>
          </a:p>
          <a:p>
            <a:r>
              <a:rPr lang="en-GB" dirty="0"/>
              <a:t>Possibly a Bibliography (background reading not in the list of references)</a:t>
            </a:r>
          </a:p>
          <a:p>
            <a:r>
              <a:rPr lang="en-GB" dirty="0"/>
              <a:t>Possibly appendices</a:t>
            </a:r>
          </a:p>
          <a:p>
            <a:pPr lvl="1"/>
            <a:r>
              <a:rPr lang="en-GB" dirty="0"/>
              <a:t>Lettered, not numbered</a:t>
            </a:r>
          </a:p>
          <a:p>
            <a:pPr lvl="1"/>
            <a:r>
              <a:rPr lang="en-GB" dirty="0"/>
              <a:t>Not too </a:t>
            </a:r>
            <a:r>
              <a:rPr lang="en-GB" dirty="0" smtClean="0"/>
              <a:t>much or too many</a:t>
            </a:r>
            <a:endParaRPr lang="en-GB" dirty="0"/>
          </a:p>
          <a:p>
            <a:pPr lvl="1"/>
            <a:r>
              <a:rPr lang="en-GB" dirty="0"/>
              <a:t>Must include the questionnaire and covering letter, if used</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060848"/>
            <a:ext cx="7772400" cy="1362075"/>
          </a:xfrm>
        </p:spPr>
        <p:txBody>
          <a:bodyPr>
            <a:normAutofit/>
          </a:bodyPr>
          <a:lstStyle/>
          <a:p>
            <a:pPr lvl="0"/>
            <a:r>
              <a:rPr lang="en-GB" dirty="0" smtClean="0"/>
              <a:t>The Research topic And narrowing Down</a:t>
            </a:r>
            <a:endParaRPr lang="en-GB" dirty="0"/>
          </a:p>
        </p:txBody>
      </p:sp>
      <p:sp>
        <p:nvSpPr>
          <p:cNvPr id="3" name="Content Placeholder 2"/>
          <p:cNvSpPr>
            <a:spLocks noGrp="1"/>
          </p:cNvSpPr>
          <p:nvPr>
            <p:ph type="body" idx="1"/>
          </p:nvPr>
        </p:nvSpPr>
        <p:spPr>
          <a:xfrm>
            <a:off x="683568" y="3501008"/>
            <a:ext cx="7772400" cy="2220267"/>
          </a:xfrm>
        </p:spPr>
        <p:txBody>
          <a:bodyPr>
            <a:normAutofit/>
          </a:bodyPr>
          <a:lstStyle/>
          <a:p>
            <a:r>
              <a:rPr lang="en-GB" sz="2400" dirty="0" smtClean="0"/>
              <a:t>What makes a good research topic</a:t>
            </a:r>
          </a:p>
          <a:p>
            <a:r>
              <a:rPr lang="en-GB" sz="2400" dirty="0" smtClean="0"/>
              <a:t>Generating research ideas</a:t>
            </a:r>
          </a:p>
          <a:p>
            <a:r>
              <a:rPr lang="en-GB" sz="2400" dirty="0" smtClean="0"/>
              <a:t>Refining the idea</a:t>
            </a:r>
          </a:p>
          <a:p>
            <a:r>
              <a:rPr lang="en-GB" sz="2400" dirty="0" smtClean="0"/>
              <a:t>Aim and Objectives</a:t>
            </a:r>
          </a:p>
          <a:p>
            <a:endParaRPr lang="en-GB" sz="2400" dirty="0"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Makes a Good Research Topic?</a:t>
            </a:r>
          </a:p>
        </p:txBody>
      </p:sp>
      <p:sp>
        <p:nvSpPr>
          <p:cNvPr id="3" name="Content Placeholder 2"/>
          <p:cNvSpPr>
            <a:spLocks noGrp="1"/>
          </p:cNvSpPr>
          <p:nvPr>
            <p:ph idx="1"/>
          </p:nvPr>
        </p:nvSpPr>
        <p:spPr>
          <a:xfrm>
            <a:off x="491158" y="1417638"/>
            <a:ext cx="8401322" cy="4315618"/>
          </a:xfrm>
        </p:spPr>
        <p:txBody>
          <a:bodyPr>
            <a:noAutofit/>
          </a:bodyPr>
          <a:lstStyle/>
          <a:p>
            <a:r>
              <a:rPr lang="en-GB" sz="2800" dirty="0"/>
              <a:t>It excites your imagination</a:t>
            </a:r>
          </a:p>
          <a:p>
            <a:r>
              <a:rPr lang="en-GB" sz="2800" dirty="0"/>
              <a:t>You are capable of undertaking it</a:t>
            </a:r>
          </a:p>
          <a:p>
            <a:r>
              <a:rPr lang="en-GB" sz="2800" dirty="0"/>
              <a:t>You have the time to complete it</a:t>
            </a:r>
          </a:p>
          <a:p>
            <a:r>
              <a:rPr lang="en-GB" sz="2800" dirty="0"/>
              <a:t>You know about that subject area</a:t>
            </a:r>
          </a:p>
          <a:p>
            <a:r>
              <a:rPr lang="en-GB" sz="2800" dirty="0"/>
              <a:t>You have a clear research question and objectives</a:t>
            </a:r>
          </a:p>
          <a:p>
            <a:r>
              <a:rPr lang="en-GB" sz="2800" dirty="0"/>
              <a:t>Your results will have value whatever the outcome</a:t>
            </a:r>
          </a:p>
          <a:p>
            <a:r>
              <a:rPr lang="en-GB" sz="2800" dirty="0"/>
              <a:t>The project is relevant to your future career</a:t>
            </a:r>
          </a:p>
          <a:p>
            <a:r>
              <a:rPr lang="en-GB" sz="2800" dirty="0"/>
              <a:t>The issues within the research can be linked to </a:t>
            </a:r>
            <a:r>
              <a:rPr lang="en-GB" sz="2800" dirty="0" smtClean="0"/>
              <a:t>theory</a:t>
            </a:r>
            <a:endParaRPr lang="en-GB" sz="2800" dirty="0"/>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Generating Research Ideas</a:t>
            </a:r>
          </a:p>
        </p:txBody>
      </p:sp>
      <p:sp>
        <p:nvSpPr>
          <p:cNvPr id="9220" name="Rectangle 4"/>
          <p:cNvSpPr>
            <a:spLocks noGrp="1" noChangeArrowheads="1"/>
          </p:cNvSpPr>
          <p:nvPr>
            <p:ph sz="half" idx="1"/>
          </p:nvPr>
        </p:nvSpPr>
        <p:spPr/>
        <p:txBody>
          <a:bodyPr/>
          <a:lstStyle/>
          <a:p>
            <a:pPr>
              <a:lnSpc>
                <a:spcPct val="90000"/>
              </a:lnSpc>
              <a:buFont typeface="Wingdings" pitchFamily="2" charset="2"/>
              <a:buNone/>
            </a:pPr>
            <a:r>
              <a:rPr lang="en-GB" b="1" i="1" dirty="0"/>
              <a:t>Rational Thinking</a:t>
            </a:r>
          </a:p>
          <a:p>
            <a:pPr>
              <a:lnSpc>
                <a:spcPct val="90000"/>
              </a:lnSpc>
            </a:pPr>
            <a:r>
              <a:rPr lang="en-GB" dirty="0"/>
              <a:t>Examine your own strengths and interests</a:t>
            </a:r>
          </a:p>
          <a:p>
            <a:pPr>
              <a:lnSpc>
                <a:spcPct val="90000"/>
              </a:lnSpc>
            </a:pPr>
            <a:r>
              <a:rPr lang="en-GB" dirty="0"/>
              <a:t>Discussion with staff, fellow students and people in the business</a:t>
            </a:r>
          </a:p>
          <a:p>
            <a:pPr>
              <a:lnSpc>
                <a:spcPct val="90000"/>
              </a:lnSpc>
            </a:pPr>
            <a:r>
              <a:rPr lang="en-GB" dirty="0"/>
              <a:t>Searching maritime news journals and academic sources</a:t>
            </a:r>
          </a:p>
        </p:txBody>
      </p:sp>
      <p:sp>
        <p:nvSpPr>
          <p:cNvPr id="9221" name="Rectangle 5"/>
          <p:cNvSpPr>
            <a:spLocks noGrp="1" noChangeArrowheads="1"/>
          </p:cNvSpPr>
          <p:nvPr>
            <p:ph sz="half" idx="2"/>
          </p:nvPr>
        </p:nvSpPr>
        <p:spPr/>
        <p:txBody>
          <a:bodyPr/>
          <a:lstStyle/>
          <a:p>
            <a:pPr>
              <a:lnSpc>
                <a:spcPct val="90000"/>
              </a:lnSpc>
              <a:buFont typeface="Wingdings" pitchFamily="2" charset="2"/>
              <a:buNone/>
            </a:pPr>
            <a:r>
              <a:rPr lang="en-GB" b="1" i="1" dirty="0"/>
              <a:t>Creative Thinking</a:t>
            </a:r>
          </a:p>
          <a:p>
            <a:pPr>
              <a:lnSpc>
                <a:spcPct val="90000"/>
              </a:lnSpc>
            </a:pPr>
            <a:endParaRPr lang="en-GB" dirty="0"/>
          </a:p>
          <a:p>
            <a:pPr>
              <a:lnSpc>
                <a:spcPct val="90000"/>
              </a:lnSpc>
            </a:pPr>
            <a:r>
              <a:rPr lang="en-GB" dirty="0"/>
              <a:t>Keep a note of ideas</a:t>
            </a:r>
          </a:p>
          <a:p>
            <a:pPr>
              <a:lnSpc>
                <a:spcPct val="90000"/>
              </a:lnSpc>
            </a:pPr>
            <a:r>
              <a:rPr lang="en-GB" dirty="0"/>
              <a:t>Relevance trees</a:t>
            </a:r>
          </a:p>
          <a:p>
            <a:pPr>
              <a:lnSpc>
                <a:spcPct val="90000"/>
              </a:lnSpc>
            </a:pPr>
            <a:r>
              <a:rPr lang="en-GB" dirty="0"/>
              <a:t>Brainstorming</a:t>
            </a:r>
          </a:p>
          <a:p>
            <a:pPr>
              <a:lnSpc>
                <a:spcPct val="90000"/>
              </a:lnSpc>
            </a:pPr>
            <a:endParaRPr lang="en-GB" dirty="0"/>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sz="4000" dirty="0"/>
              <a:t>Setting up your Project</a:t>
            </a:r>
          </a:p>
        </p:txBody>
      </p:sp>
      <p:sp>
        <p:nvSpPr>
          <p:cNvPr id="4099" name="Rectangle 3"/>
          <p:cNvSpPr>
            <a:spLocks noGrp="1" noChangeArrowheads="1"/>
          </p:cNvSpPr>
          <p:nvPr>
            <p:ph idx="1"/>
          </p:nvPr>
        </p:nvSpPr>
        <p:spPr>
          <a:xfrm>
            <a:off x="457200" y="1571612"/>
            <a:ext cx="8229600" cy="5133988"/>
          </a:xfrm>
        </p:spPr>
        <p:txBody>
          <a:bodyPr/>
          <a:lstStyle/>
          <a:p>
            <a:pPr>
              <a:lnSpc>
                <a:spcPct val="90000"/>
              </a:lnSpc>
              <a:buNone/>
            </a:pPr>
            <a:r>
              <a:rPr lang="en-GB" sz="2800" dirty="0"/>
              <a:t>Reading the literature helps you:</a:t>
            </a:r>
          </a:p>
          <a:p>
            <a:pPr>
              <a:lnSpc>
                <a:spcPct val="90000"/>
              </a:lnSpc>
            </a:pPr>
            <a:r>
              <a:rPr lang="en-GB" sz="2800" dirty="0"/>
              <a:t>Identify current issues in your field</a:t>
            </a:r>
          </a:p>
          <a:p>
            <a:pPr>
              <a:lnSpc>
                <a:spcPct val="90000"/>
              </a:lnSpc>
            </a:pPr>
            <a:r>
              <a:rPr lang="en-GB" sz="2800" dirty="0"/>
              <a:t>To find a research possibility that has so far been overlooked </a:t>
            </a:r>
          </a:p>
          <a:p>
            <a:pPr lvl="1">
              <a:lnSpc>
                <a:spcPct val="90000"/>
              </a:lnSpc>
            </a:pPr>
            <a:r>
              <a:rPr lang="en-GB" sz="2400" dirty="0"/>
              <a:t>Identify theories and ideas to test using data</a:t>
            </a:r>
          </a:p>
          <a:p>
            <a:pPr>
              <a:lnSpc>
                <a:spcPct val="90000"/>
              </a:lnSpc>
            </a:pPr>
            <a:r>
              <a:rPr lang="en-GB" sz="2800" dirty="0"/>
              <a:t>To avoid repeating work that has already been done</a:t>
            </a:r>
          </a:p>
          <a:p>
            <a:pPr>
              <a:lnSpc>
                <a:spcPct val="90000"/>
              </a:lnSpc>
            </a:pPr>
            <a:r>
              <a:rPr lang="en-GB" sz="2800" dirty="0"/>
              <a:t>Refine further your research questions and objectives</a:t>
            </a:r>
          </a:p>
          <a:p>
            <a:pPr>
              <a:lnSpc>
                <a:spcPct val="90000"/>
              </a:lnSpc>
            </a:pPr>
            <a:r>
              <a:rPr lang="en-GB" sz="2800" dirty="0"/>
              <a:t>To choose your the research approach and methods</a:t>
            </a:r>
          </a:p>
          <a:p>
            <a:pPr>
              <a:lnSpc>
                <a:spcPct val="90000"/>
              </a:lnSpc>
              <a:buFont typeface="Wingdings" pitchFamily="2" charset="2"/>
              <a:buNone/>
            </a:pPr>
            <a:endParaRPr lang="en-GB" sz="2800" dirty="0"/>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t>Refining a Research Idea</a:t>
            </a:r>
          </a:p>
        </p:txBody>
      </p:sp>
      <p:sp>
        <p:nvSpPr>
          <p:cNvPr id="11267" name="Rectangle 3"/>
          <p:cNvSpPr>
            <a:spLocks noGrp="1" noChangeArrowheads="1"/>
          </p:cNvSpPr>
          <p:nvPr>
            <p:ph idx="1"/>
          </p:nvPr>
        </p:nvSpPr>
        <p:spPr>
          <a:xfrm>
            <a:off x="457200" y="2071678"/>
            <a:ext cx="8229600" cy="4059247"/>
          </a:xfrm>
        </p:spPr>
        <p:txBody>
          <a:bodyPr/>
          <a:lstStyle/>
          <a:p>
            <a:pPr>
              <a:lnSpc>
                <a:spcPct val="90000"/>
              </a:lnSpc>
            </a:pPr>
            <a:r>
              <a:rPr lang="en-GB" dirty="0"/>
              <a:t>The initial idea is nearly always too broad</a:t>
            </a:r>
          </a:p>
          <a:p>
            <a:pPr>
              <a:lnSpc>
                <a:spcPct val="90000"/>
              </a:lnSpc>
            </a:pPr>
            <a:r>
              <a:rPr lang="en-GB" dirty="0"/>
              <a:t>You have to narrow it down into something that can be done in the time available</a:t>
            </a:r>
          </a:p>
          <a:p>
            <a:pPr>
              <a:lnSpc>
                <a:spcPct val="90000"/>
              </a:lnSpc>
            </a:pPr>
            <a:r>
              <a:rPr lang="en-GB" dirty="0"/>
              <a:t>Use discussion and brainstorming to help, and ask your </a:t>
            </a:r>
            <a:r>
              <a:rPr lang="en-GB" dirty="0" smtClean="0"/>
              <a:t>favourite lecturer</a:t>
            </a:r>
            <a:endParaRPr lang="en-GB" dirty="0"/>
          </a:p>
          <a:p>
            <a:pPr>
              <a:lnSpc>
                <a:spcPct val="90000"/>
              </a:lnSpc>
            </a:pPr>
            <a:endParaRPr lang="en-GB" dirty="0"/>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Text Box 2"/>
          <p:cNvSpPr txBox="1">
            <a:spLocks noChangeArrowheads="1"/>
          </p:cNvSpPr>
          <p:nvPr/>
        </p:nvSpPr>
        <p:spPr bwMode="auto">
          <a:xfrm>
            <a:off x="3681413" y="2806700"/>
            <a:ext cx="1727200" cy="369888"/>
          </a:xfrm>
          <a:prstGeom prst="rect">
            <a:avLst/>
          </a:prstGeom>
          <a:solidFill>
            <a:srgbClr val="99CCFF"/>
          </a:solidFill>
          <a:ln w="9525">
            <a:solidFill>
              <a:schemeClr val="tx1"/>
            </a:solidFill>
            <a:miter lim="800000"/>
            <a:headEnd/>
            <a:tailEnd/>
          </a:ln>
        </p:spPr>
        <p:txBody>
          <a:bodyPr>
            <a:spAutoFit/>
          </a:bodyPr>
          <a:lstStyle/>
          <a:p>
            <a:pPr algn="ctr" eaLnBrk="0" hangingPunct="0">
              <a:spcBef>
                <a:spcPct val="50000"/>
              </a:spcBef>
            </a:pPr>
            <a:r>
              <a:rPr lang="en-GB" sz="1800" b="1">
                <a:solidFill>
                  <a:srgbClr val="800000"/>
                </a:solidFill>
                <a:latin typeface="Arial" charset="0"/>
              </a:rPr>
              <a:t>Mindmapping</a:t>
            </a:r>
          </a:p>
        </p:txBody>
      </p:sp>
      <p:sp>
        <p:nvSpPr>
          <p:cNvPr id="98307" name="Line 3"/>
          <p:cNvSpPr>
            <a:spLocks noChangeShapeType="1"/>
          </p:cNvSpPr>
          <p:nvPr/>
        </p:nvSpPr>
        <p:spPr bwMode="auto">
          <a:xfrm flipH="1" flipV="1">
            <a:off x="2195513" y="2492375"/>
            <a:ext cx="1439862" cy="288925"/>
          </a:xfrm>
          <a:prstGeom prst="line">
            <a:avLst/>
          </a:prstGeom>
          <a:noFill/>
          <a:ln w="28575">
            <a:solidFill>
              <a:srgbClr val="FF9900"/>
            </a:solidFill>
            <a:round/>
            <a:headEnd/>
            <a:tailEnd/>
          </a:ln>
        </p:spPr>
        <p:txBody>
          <a:bodyPr/>
          <a:lstStyle/>
          <a:p>
            <a:endParaRPr lang="en-GB"/>
          </a:p>
        </p:txBody>
      </p:sp>
      <p:sp>
        <p:nvSpPr>
          <p:cNvPr id="98308" name="Text Box 4"/>
          <p:cNvSpPr txBox="1">
            <a:spLocks noChangeArrowheads="1"/>
          </p:cNvSpPr>
          <p:nvPr/>
        </p:nvSpPr>
        <p:spPr bwMode="auto">
          <a:xfrm rot="653256">
            <a:off x="2090738" y="2614613"/>
            <a:ext cx="1727200" cy="368300"/>
          </a:xfrm>
          <a:prstGeom prst="rect">
            <a:avLst/>
          </a:prstGeom>
          <a:noFill/>
          <a:ln w="9525">
            <a:noFill/>
            <a:miter lim="800000"/>
            <a:headEnd/>
            <a:tailEnd/>
          </a:ln>
        </p:spPr>
        <p:txBody>
          <a:bodyPr>
            <a:spAutoFit/>
          </a:bodyPr>
          <a:lstStyle/>
          <a:p>
            <a:pPr eaLnBrk="0" hangingPunct="0">
              <a:spcBef>
                <a:spcPct val="50000"/>
              </a:spcBef>
            </a:pPr>
            <a:r>
              <a:rPr lang="en-GB" sz="1800" b="1">
                <a:solidFill>
                  <a:srgbClr val="FF9900"/>
                </a:solidFill>
                <a:latin typeface="Arial" charset="0"/>
              </a:rPr>
              <a:t>Flexible style</a:t>
            </a:r>
          </a:p>
        </p:txBody>
      </p:sp>
      <p:sp>
        <p:nvSpPr>
          <p:cNvPr id="98309" name="Line 5"/>
          <p:cNvSpPr>
            <a:spLocks noChangeShapeType="1"/>
          </p:cNvSpPr>
          <p:nvPr/>
        </p:nvSpPr>
        <p:spPr bwMode="auto">
          <a:xfrm flipH="1">
            <a:off x="1042988" y="2492375"/>
            <a:ext cx="1152525" cy="865188"/>
          </a:xfrm>
          <a:prstGeom prst="line">
            <a:avLst/>
          </a:prstGeom>
          <a:noFill/>
          <a:ln w="28575">
            <a:solidFill>
              <a:srgbClr val="FF9900"/>
            </a:solidFill>
            <a:round/>
            <a:headEnd/>
            <a:tailEnd/>
          </a:ln>
        </p:spPr>
        <p:txBody>
          <a:bodyPr/>
          <a:lstStyle/>
          <a:p>
            <a:endParaRPr lang="en-GB"/>
          </a:p>
        </p:txBody>
      </p:sp>
      <p:sp>
        <p:nvSpPr>
          <p:cNvPr id="98310" name="Line 6"/>
          <p:cNvSpPr>
            <a:spLocks noChangeShapeType="1"/>
          </p:cNvSpPr>
          <p:nvPr/>
        </p:nvSpPr>
        <p:spPr bwMode="auto">
          <a:xfrm flipV="1">
            <a:off x="4714875" y="1357313"/>
            <a:ext cx="571500" cy="1428750"/>
          </a:xfrm>
          <a:prstGeom prst="line">
            <a:avLst/>
          </a:prstGeom>
          <a:noFill/>
          <a:ln w="31750">
            <a:solidFill>
              <a:srgbClr val="CC99FF"/>
            </a:solidFill>
            <a:round/>
            <a:headEnd/>
            <a:tailEnd/>
          </a:ln>
        </p:spPr>
        <p:txBody>
          <a:bodyPr/>
          <a:lstStyle/>
          <a:p>
            <a:endParaRPr lang="en-GB"/>
          </a:p>
        </p:txBody>
      </p:sp>
      <p:sp>
        <p:nvSpPr>
          <p:cNvPr id="98311" name="Text Box 7"/>
          <p:cNvSpPr txBox="1">
            <a:spLocks noChangeArrowheads="1"/>
          </p:cNvSpPr>
          <p:nvPr/>
        </p:nvSpPr>
        <p:spPr bwMode="auto">
          <a:xfrm rot="-4004209">
            <a:off x="3872706" y="1748632"/>
            <a:ext cx="1831975" cy="369888"/>
          </a:xfrm>
          <a:prstGeom prst="rect">
            <a:avLst/>
          </a:prstGeom>
          <a:noFill/>
          <a:ln w="9525">
            <a:noFill/>
            <a:miter lim="800000"/>
            <a:headEnd/>
            <a:tailEnd/>
          </a:ln>
        </p:spPr>
        <p:txBody>
          <a:bodyPr>
            <a:spAutoFit/>
          </a:bodyPr>
          <a:lstStyle/>
          <a:p>
            <a:pPr eaLnBrk="0" hangingPunct="0">
              <a:spcBef>
                <a:spcPct val="50000"/>
              </a:spcBef>
            </a:pPr>
            <a:r>
              <a:rPr lang="en-GB" sz="1800" b="1">
                <a:solidFill>
                  <a:srgbClr val="CC99FF"/>
                </a:solidFill>
                <a:latin typeface="Arial" charset="0"/>
              </a:rPr>
              <a:t>Principles</a:t>
            </a:r>
          </a:p>
        </p:txBody>
      </p:sp>
      <p:sp>
        <p:nvSpPr>
          <p:cNvPr id="98312" name="Line 8"/>
          <p:cNvSpPr>
            <a:spLocks noChangeShapeType="1"/>
          </p:cNvSpPr>
          <p:nvPr/>
        </p:nvSpPr>
        <p:spPr bwMode="auto">
          <a:xfrm>
            <a:off x="5286375" y="1357313"/>
            <a:ext cx="1874838" cy="287337"/>
          </a:xfrm>
          <a:prstGeom prst="line">
            <a:avLst/>
          </a:prstGeom>
          <a:noFill/>
          <a:ln w="31750">
            <a:solidFill>
              <a:srgbClr val="CC99FF"/>
            </a:solidFill>
            <a:round/>
            <a:headEnd/>
            <a:tailEnd/>
          </a:ln>
        </p:spPr>
        <p:txBody>
          <a:bodyPr/>
          <a:lstStyle/>
          <a:p>
            <a:endParaRPr lang="en-GB"/>
          </a:p>
        </p:txBody>
      </p:sp>
      <p:sp>
        <p:nvSpPr>
          <p:cNvPr id="98313" name="Text Box 9"/>
          <p:cNvSpPr txBox="1">
            <a:spLocks noChangeArrowheads="1"/>
          </p:cNvSpPr>
          <p:nvPr/>
        </p:nvSpPr>
        <p:spPr bwMode="auto">
          <a:xfrm rot="457203">
            <a:off x="5386388" y="1489075"/>
            <a:ext cx="2027237" cy="368300"/>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work in threads</a:t>
            </a:r>
          </a:p>
        </p:txBody>
      </p:sp>
      <p:sp>
        <p:nvSpPr>
          <p:cNvPr id="98314" name="Line 10"/>
          <p:cNvSpPr>
            <a:spLocks noChangeShapeType="1"/>
          </p:cNvSpPr>
          <p:nvPr/>
        </p:nvSpPr>
        <p:spPr bwMode="auto">
          <a:xfrm flipV="1">
            <a:off x="7161213" y="1428750"/>
            <a:ext cx="1798637" cy="215900"/>
          </a:xfrm>
          <a:prstGeom prst="line">
            <a:avLst/>
          </a:prstGeom>
          <a:noFill/>
          <a:ln w="31750">
            <a:solidFill>
              <a:srgbClr val="CC99FF"/>
            </a:solidFill>
            <a:round/>
            <a:headEnd/>
            <a:tailEnd/>
          </a:ln>
        </p:spPr>
        <p:txBody>
          <a:bodyPr/>
          <a:lstStyle/>
          <a:p>
            <a:endParaRPr lang="en-GB"/>
          </a:p>
        </p:txBody>
      </p:sp>
      <p:sp>
        <p:nvSpPr>
          <p:cNvPr id="98315" name="Text Box 11"/>
          <p:cNvSpPr txBox="1">
            <a:spLocks noChangeArrowheads="1"/>
          </p:cNvSpPr>
          <p:nvPr/>
        </p:nvSpPr>
        <p:spPr bwMode="auto">
          <a:xfrm rot="-374779">
            <a:off x="7304088" y="1209675"/>
            <a:ext cx="2124075" cy="646113"/>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as idea grows extend thread</a:t>
            </a:r>
          </a:p>
        </p:txBody>
      </p:sp>
      <p:sp>
        <p:nvSpPr>
          <p:cNvPr id="98316" name="Line 12"/>
          <p:cNvSpPr>
            <a:spLocks noChangeShapeType="1"/>
          </p:cNvSpPr>
          <p:nvPr/>
        </p:nvSpPr>
        <p:spPr bwMode="auto">
          <a:xfrm flipV="1">
            <a:off x="7161213" y="60325"/>
            <a:ext cx="1150937" cy="1584325"/>
          </a:xfrm>
          <a:prstGeom prst="line">
            <a:avLst/>
          </a:prstGeom>
          <a:noFill/>
          <a:ln w="31750">
            <a:solidFill>
              <a:srgbClr val="CC99FF"/>
            </a:solidFill>
            <a:round/>
            <a:headEnd/>
            <a:tailEnd/>
          </a:ln>
        </p:spPr>
        <p:txBody>
          <a:bodyPr/>
          <a:lstStyle/>
          <a:p>
            <a:endParaRPr lang="en-GB"/>
          </a:p>
        </p:txBody>
      </p:sp>
      <p:sp>
        <p:nvSpPr>
          <p:cNvPr id="98317" name="Text Box 13"/>
          <p:cNvSpPr txBox="1">
            <a:spLocks noChangeArrowheads="1"/>
          </p:cNvSpPr>
          <p:nvPr/>
        </p:nvSpPr>
        <p:spPr bwMode="auto">
          <a:xfrm rot="-3187722">
            <a:off x="7154862" y="206375"/>
            <a:ext cx="1660526" cy="647700"/>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thread must be one topic</a:t>
            </a:r>
          </a:p>
        </p:txBody>
      </p:sp>
      <p:sp>
        <p:nvSpPr>
          <p:cNvPr id="98318" name="Line 14"/>
          <p:cNvSpPr>
            <a:spLocks noChangeShapeType="1"/>
          </p:cNvSpPr>
          <p:nvPr/>
        </p:nvSpPr>
        <p:spPr bwMode="auto">
          <a:xfrm>
            <a:off x="7161213" y="1644650"/>
            <a:ext cx="1798637" cy="1439863"/>
          </a:xfrm>
          <a:prstGeom prst="line">
            <a:avLst/>
          </a:prstGeom>
          <a:noFill/>
          <a:ln w="31750">
            <a:solidFill>
              <a:srgbClr val="CC99FF"/>
            </a:solidFill>
            <a:round/>
            <a:headEnd/>
            <a:tailEnd/>
          </a:ln>
        </p:spPr>
        <p:txBody>
          <a:bodyPr/>
          <a:lstStyle/>
          <a:p>
            <a:endParaRPr lang="en-GB"/>
          </a:p>
        </p:txBody>
      </p:sp>
      <p:sp>
        <p:nvSpPr>
          <p:cNvPr id="98319" name="Text Box 15"/>
          <p:cNvSpPr txBox="1">
            <a:spLocks noChangeArrowheads="1"/>
          </p:cNvSpPr>
          <p:nvPr/>
        </p:nvSpPr>
        <p:spPr bwMode="auto">
          <a:xfrm rot="2307474">
            <a:off x="7712075" y="2359025"/>
            <a:ext cx="1589088" cy="646113"/>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new subtopic new thread</a:t>
            </a:r>
          </a:p>
        </p:txBody>
      </p:sp>
      <p:sp>
        <p:nvSpPr>
          <p:cNvPr id="98320" name="Text Box 16"/>
          <p:cNvSpPr txBox="1">
            <a:spLocks noChangeArrowheads="1"/>
          </p:cNvSpPr>
          <p:nvPr/>
        </p:nvSpPr>
        <p:spPr bwMode="auto">
          <a:xfrm rot="-2643510">
            <a:off x="4953000" y="341313"/>
            <a:ext cx="1800225" cy="368300"/>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colour code</a:t>
            </a:r>
          </a:p>
        </p:txBody>
      </p:sp>
      <p:sp>
        <p:nvSpPr>
          <p:cNvPr id="98321" name="Line 17"/>
          <p:cNvSpPr>
            <a:spLocks noChangeShapeType="1"/>
          </p:cNvSpPr>
          <p:nvPr/>
        </p:nvSpPr>
        <p:spPr bwMode="auto">
          <a:xfrm flipV="1">
            <a:off x="5286375" y="214313"/>
            <a:ext cx="1143000" cy="1143000"/>
          </a:xfrm>
          <a:prstGeom prst="line">
            <a:avLst/>
          </a:prstGeom>
          <a:noFill/>
          <a:ln w="31750">
            <a:solidFill>
              <a:srgbClr val="CC99FF"/>
            </a:solidFill>
            <a:round/>
            <a:headEnd/>
            <a:tailEnd/>
          </a:ln>
        </p:spPr>
        <p:txBody>
          <a:bodyPr/>
          <a:lstStyle/>
          <a:p>
            <a:endParaRPr lang="en-GB"/>
          </a:p>
        </p:txBody>
      </p:sp>
      <p:sp>
        <p:nvSpPr>
          <p:cNvPr id="98322" name="Text Box 18"/>
          <p:cNvSpPr txBox="1">
            <a:spLocks noChangeArrowheads="1"/>
          </p:cNvSpPr>
          <p:nvPr/>
        </p:nvSpPr>
        <p:spPr bwMode="auto">
          <a:xfrm rot="-2174506">
            <a:off x="755650" y="2635250"/>
            <a:ext cx="1439863" cy="369888"/>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along lines</a:t>
            </a:r>
          </a:p>
        </p:txBody>
      </p:sp>
      <p:sp>
        <p:nvSpPr>
          <p:cNvPr id="98323" name="Line 19"/>
          <p:cNvSpPr>
            <a:spLocks noChangeShapeType="1"/>
          </p:cNvSpPr>
          <p:nvPr/>
        </p:nvSpPr>
        <p:spPr bwMode="auto">
          <a:xfrm flipH="1">
            <a:off x="250825" y="2492375"/>
            <a:ext cx="1944688" cy="0"/>
          </a:xfrm>
          <a:prstGeom prst="line">
            <a:avLst/>
          </a:prstGeom>
          <a:noFill/>
          <a:ln w="28575">
            <a:solidFill>
              <a:srgbClr val="FF9900"/>
            </a:solidFill>
            <a:round/>
            <a:headEnd/>
            <a:tailEnd/>
          </a:ln>
        </p:spPr>
        <p:txBody>
          <a:bodyPr/>
          <a:lstStyle/>
          <a:p>
            <a:endParaRPr lang="en-GB"/>
          </a:p>
        </p:txBody>
      </p:sp>
      <p:sp>
        <p:nvSpPr>
          <p:cNvPr id="98324" name="Text Box 20"/>
          <p:cNvSpPr txBox="1">
            <a:spLocks noChangeArrowheads="1"/>
          </p:cNvSpPr>
          <p:nvPr/>
        </p:nvSpPr>
        <p:spPr bwMode="auto">
          <a:xfrm>
            <a:off x="250825" y="2205038"/>
            <a:ext cx="1873250" cy="646112"/>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grouped in boxes</a:t>
            </a:r>
          </a:p>
        </p:txBody>
      </p:sp>
      <p:sp>
        <p:nvSpPr>
          <p:cNvPr id="98325" name="Line 21"/>
          <p:cNvSpPr>
            <a:spLocks noChangeShapeType="1"/>
          </p:cNvSpPr>
          <p:nvPr/>
        </p:nvSpPr>
        <p:spPr bwMode="auto">
          <a:xfrm flipH="1" flipV="1">
            <a:off x="468313" y="692150"/>
            <a:ext cx="1727200" cy="1800225"/>
          </a:xfrm>
          <a:prstGeom prst="line">
            <a:avLst/>
          </a:prstGeom>
          <a:noFill/>
          <a:ln w="28575">
            <a:solidFill>
              <a:srgbClr val="FF9900"/>
            </a:solidFill>
            <a:round/>
            <a:headEnd/>
            <a:tailEnd/>
          </a:ln>
        </p:spPr>
        <p:txBody>
          <a:bodyPr/>
          <a:lstStyle/>
          <a:p>
            <a:endParaRPr lang="en-GB"/>
          </a:p>
        </p:txBody>
      </p:sp>
      <p:sp>
        <p:nvSpPr>
          <p:cNvPr id="98326" name="Text Box 22"/>
          <p:cNvSpPr txBox="1">
            <a:spLocks noChangeArrowheads="1"/>
          </p:cNvSpPr>
          <p:nvPr/>
        </p:nvSpPr>
        <p:spPr bwMode="auto">
          <a:xfrm rot="-3469552">
            <a:off x="2532063" y="3208338"/>
            <a:ext cx="1511300" cy="368300"/>
          </a:xfrm>
          <a:prstGeom prst="rect">
            <a:avLst/>
          </a:prstGeom>
          <a:noFill/>
          <a:ln w="9525">
            <a:noFill/>
            <a:miter lim="800000"/>
            <a:headEnd/>
            <a:tailEnd/>
          </a:ln>
        </p:spPr>
        <p:txBody>
          <a:bodyPr>
            <a:spAutoFit/>
          </a:bodyPr>
          <a:lstStyle/>
          <a:p>
            <a:pPr eaLnBrk="0" hangingPunct="0">
              <a:spcBef>
                <a:spcPct val="50000"/>
              </a:spcBef>
            </a:pPr>
            <a:r>
              <a:rPr lang="en-GB" sz="1800" b="1">
                <a:solidFill>
                  <a:srgbClr val="339933"/>
                </a:solidFill>
                <a:latin typeface="Arial" charset="0"/>
              </a:rPr>
              <a:t>Pictures</a:t>
            </a:r>
          </a:p>
        </p:txBody>
      </p:sp>
      <p:sp>
        <p:nvSpPr>
          <p:cNvPr id="98327" name="Line 23"/>
          <p:cNvSpPr>
            <a:spLocks noChangeShapeType="1"/>
          </p:cNvSpPr>
          <p:nvPr/>
        </p:nvSpPr>
        <p:spPr bwMode="auto">
          <a:xfrm flipH="1">
            <a:off x="2987675" y="3141663"/>
            <a:ext cx="647700" cy="1008062"/>
          </a:xfrm>
          <a:prstGeom prst="line">
            <a:avLst/>
          </a:prstGeom>
          <a:noFill/>
          <a:ln w="31750">
            <a:solidFill>
              <a:srgbClr val="339933"/>
            </a:solidFill>
            <a:round/>
            <a:headEnd/>
            <a:tailEnd/>
          </a:ln>
        </p:spPr>
        <p:txBody>
          <a:bodyPr/>
          <a:lstStyle/>
          <a:p>
            <a:endParaRPr lang="en-GB"/>
          </a:p>
        </p:txBody>
      </p:sp>
      <p:sp>
        <p:nvSpPr>
          <p:cNvPr id="98328" name="Line 24"/>
          <p:cNvSpPr>
            <a:spLocks noChangeShapeType="1"/>
          </p:cNvSpPr>
          <p:nvPr/>
        </p:nvSpPr>
        <p:spPr bwMode="auto">
          <a:xfrm flipH="1">
            <a:off x="1403350" y="4149725"/>
            <a:ext cx="1584325" cy="142875"/>
          </a:xfrm>
          <a:prstGeom prst="line">
            <a:avLst/>
          </a:prstGeom>
          <a:noFill/>
          <a:ln w="31750">
            <a:solidFill>
              <a:srgbClr val="339933"/>
            </a:solidFill>
            <a:round/>
            <a:headEnd/>
            <a:tailEnd/>
          </a:ln>
        </p:spPr>
        <p:txBody>
          <a:bodyPr/>
          <a:lstStyle/>
          <a:p>
            <a:endParaRPr lang="en-GB"/>
          </a:p>
        </p:txBody>
      </p:sp>
      <p:sp>
        <p:nvSpPr>
          <p:cNvPr id="98329" name="Text Box 25"/>
          <p:cNvSpPr txBox="1">
            <a:spLocks noChangeArrowheads="1"/>
          </p:cNvSpPr>
          <p:nvPr/>
        </p:nvSpPr>
        <p:spPr bwMode="auto">
          <a:xfrm rot="-236711">
            <a:off x="1403350" y="3859213"/>
            <a:ext cx="1728788" cy="369887"/>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as triggers</a:t>
            </a:r>
          </a:p>
        </p:txBody>
      </p:sp>
      <p:sp>
        <p:nvSpPr>
          <p:cNvPr id="98330" name="Line 26"/>
          <p:cNvSpPr>
            <a:spLocks noChangeShapeType="1"/>
          </p:cNvSpPr>
          <p:nvPr/>
        </p:nvSpPr>
        <p:spPr bwMode="auto">
          <a:xfrm>
            <a:off x="2987675" y="4149725"/>
            <a:ext cx="1871663" cy="215900"/>
          </a:xfrm>
          <a:prstGeom prst="line">
            <a:avLst/>
          </a:prstGeom>
          <a:noFill/>
          <a:ln w="31750">
            <a:solidFill>
              <a:srgbClr val="339933"/>
            </a:solidFill>
            <a:round/>
            <a:headEnd/>
            <a:tailEnd/>
          </a:ln>
        </p:spPr>
        <p:txBody>
          <a:bodyPr/>
          <a:lstStyle/>
          <a:p>
            <a:endParaRPr lang="en-GB"/>
          </a:p>
        </p:txBody>
      </p:sp>
      <p:sp>
        <p:nvSpPr>
          <p:cNvPr id="98331" name="Text Box 27"/>
          <p:cNvSpPr txBox="1">
            <a:spLocks noChangeArrowheads="1"/>
          </p:cNvSpPr>
          <p:nvPr/>
        </p:nvSpPr>
        <p:spPr bwMode="auto">
          <a:xfrm rot="375768">
            <a:off x="3276600" y="3930650"/>
            <a:ext cx="1295400" cy="647700"/>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connected to text</a:t>
            </a:r>
          </a:p>
        </p:txBody>
      </p:sp>
      <p:sp>
        <p:nvSpPr>
          <p:cNvPr id="98332" name="Line 28"/>
          <p:cNvSpPr>
            <a:spLocks noChangeShapeType="1"/>
          </p:cNvSpPr>
          <p:nvPr/>
        </p:nvSpPr>
        <p:spPr bwMode="auto">
          <a:xfrm flipH="1">
            <a:off x="1619250" y="4149725"/>
            <a:ext cx="1368425" cy="1366838"/>
          </a:xfrm>
          <a:prstGeom prst="line">
            <a:avLst/>
          </a:prstGeom>
          <a:noFill/>
          <a:ln w="31750">
            <a:solidFill>
              <a:srgbClr val="339933"/>
            </a:solidFill>
            <a:round/>
            <a:headEnd/>
            <a:tailEnd/>
          </a:ln>
        </p:spPr>
        <p:txBody>
          <a:bodyPr/>
          <a:lstStyle/>
          <a:p>
            <a:endParaRPr lang="en-GB"/>
          </a:p>
        </p:txBody>
      </p:sp>
      <p:sp>
        <p:nvSpPr>
          <p:cNvPr id="98333" name="Text Box 29"/>
          <p:cNvSpPr txBox="1">
            <a:spLocks noChangeArrowheads="1"/>
          </p:cNvSpPr>
          <p:nvPr/>
        </p:nvSpPr>
        <p:spPr bwMode="auto">
          <a:xfrm rot="-2565710">
            <a:off x="1587500" y="4611688"/>
            <a:ext cx="1150938" cy="369887"/>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simple</a:t>
            </a:r>
          </a:p>
        </p:txBody>
      </p:sp>
      <p:sp>
        <p:nvSpPr>
          <p:cNvPr id="98334" name="Line 30"/>
          <p:cNvSpPr>
            <a:spLocks noChangeShapeType="1"/>
          </p:cNvSpPr>
          <p:nvPr/>
        </p:nvSpPr>
        <p:spPr bwMode="auto">
          <a:xfrm>
            <a:off x="2987675" y="4149725"/>
            <a:ext cx="288925" cy="1584325"/>
          </a:xfrm>
          <a:prstGeom prst="line">
            <a:avLst/>
          </a:prstGeom>
          <a:noFill/>
          <a:ln w="31750">
            <a:solidFill>
              <a:srgbClr val="339933"/>
            </a:solidFill>
            <a:round/>
            <a:headEnd/>
            <a:tailEnd/>
          </a:ln>
        </p:spPr>
        <p:txBody>
          <a:bodyPr/>
          <a:lstStyle/>
          <a:p>
            <a:endParaRPr lang="en-GB"/>
          </a:p>
        </p:txBody>
      </p:sp>
      <p:sp>
        <p:nvSpPr>
          <p:cNvPr id="98335" name="Text Box 31"/>
          <p:cNvSpPr txBox="1">
            <a:spLocks noChangeArrowheads="1"/>
          </p:cNvSpPr>
          <p:nvPr/>
        </p:nvSpPr>
        <p:spPr bwMode="auto">
          <a:xfrm rot="4862602">
            <a:off x="2371725" y="4760913"/>
            <a:ext cx="1584325" cy="647700"/>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or graphs &amp; diagrams</a:t>
            </a:r>
          </a:p>
        </p:txBody>
      </p:sp>
      <p:sp>
        <p:nvSpPr>
          <p:cNvPr id="98336" name="Text Box 32"/>
          <p:cNvSpPr txBox="1">
            <a:spLocks noChangeArrowheads="1"/>
          </p:cNvSpPr>
          <p:nvPr/>
        </p:nvSpPr>
        <p:spPr bwMode="auto">
          <a:xfrm rot="2771837">
            <a:off x="176212" y="1196976"/>
            <a:ext cx="2232025" cy="647700"/>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within pictures – if you’re artistic!</a:t>
            </a:r>
          </a:p>
        </p:txBody>
      </p:sp>
      <p:sp>
        <p:nvSpPr>
          <p:cNvPr id="98337" name="Line 33"/>
          <p:cNvSpPr>
            <a:spLocks noChangeShapeType="1"/>
          </p:cNvSpPr>
          <p:nvPr/>
        </p:nvSpPr>
        <p:spPr bwMode="auto">
          <a:xfrm>
            <a:off x="5364163" y="3141663"/>
            <a:ext cx="1008062" cy="647700"/>
          </a:xfrm>
          <a:prstGeom prst="line">
            <a:avLst/>
          </a:prstGeom>
          <a:noFill/>
          <a:ln w="31750">
            <a:solidFill>
              <a:srgbClr val="FFCC00"/>
            </a:solidFill>
            <a:round/>
            <a:headEnd/>
            <a:tailEnd/>
          </a:ln>
        </p:spPr>
        <p:txBody>
          <a:bodyPr/>
          <a:lstStyle/>
          <a:p>
            <a:endParaRPr lang="en-GB"/>
          </a:p>
        </p:txBody>
      </p:sp>
      <p:sp>
        <p:nvSpPr>
          <p:cNvPr id="98338" name="Text Box 34"/>
          <p:cNvSpPr txBox="1">
            <a:spLocks noChangeArrowheads="1"/>
          </p:cNvSpPr>
          <p:nvPr/>
        </p:nvSpPr>
        <p:spPr bwMode="auto">
          <a:xfrm rot="2070512">
            <a:off x="5292725" y="3186113"/>
            <a:ext cx="1511300" cy="368300"/>
          </a:xfrm>
          <a:prstGeom prst="rect">
            <a:avLst/>
          </a:prstGeom>
          <a:noFill/>
          <a:ln w="9525">
            <a:noFill/>
            <a:miter lim="800000"/>
            <a:headEnd/>
            <a:tailEnd/>
          </a:ln>
        </p:spPr>
        <p:txBody>
          <a:bodyPr>
            <a:spAutoFit/>
          </a:bodyPr>
          <a:lstStyle/>
          <a:p>
            <a:pPr eaLnBrk="0" hangingPunct="0">
              <a:spcBef>
                <a:spcPct val="50000"/>
              </a:spcBef>
            </a:pPr>
            <a:r>
              <a:rPr lang="en-GB" sz="1800" b="1">
                <a:solidFill>
                  <a:srgbClr val="FFCC00"/>
                </a:solidFill>
                <a:latin typeface="Arial" charset="0"/>
              </a:rPr>
              <a:t>Wording</a:t>
            </a:r>
          </a:p>
        </p:txBody>
      </p:sp>
      <p:sp>
        <p:nvSpPr>
          <p:cNvPr id="98339" name="Line 35"/>
          <p:cNvSpPr>
            <a:spLocks noChangeShapeType="1"/>
          </p:cNvSpPr>
          <p:nvPr/>
        </p:nvSpPr>
        <p:spPr bwMode="auto">
          <a:xfrm>
            <a:off x="6372225" y="3789363"/>
            <a:ext cx="1512888" cy="0"/>
          </a:xfrm>
          <a:prstGeom prst="line">
            <a:avLst/>
          </a:prstGeom>
          <a:noFill/>
          <a:ln w="31750">
            <a:solidFill>
              <a:srgbClr val="FFCC00"/>
            </a:solidFill>
            <a:round/>
            <a:headEnd/>
            <a:tailEnd/>
          </a:ln>
        </p:spPr>
        <p:txBody>
          <a:bodyPr/>
          <a:lstStyle/>
          <a:p>
            <a:endParaRPr lang="en-GB"/>
          </a:p>
        </p:txBody>
      </p:sp>
      <p:sp>
        <p:nvSpPr>
          <p:cNvPr id="98340" name="Text Box 36"/>
          <p:cNvSpPr txBox="1">
            <a:spLocks noChangeArrowheads="1"/>
          </p:cNvSpPr>
          <p:nvPr/>
        </p:nvSpPr>
        <p:spPr bwMode="auto">
          <a:xfrm>
            <a:off x="6916738" y="3429000"/>
            <a:ext cx="1584325" cy="369888"/>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succinct</a:t>
            </a:r>
          </a:p>
        </p:txBody>
      </p:sp>
      <p:sp>
        <p:nvSpPr>
          <p:cNvPr id="98341" name="Line 37"/>
          <p:cNvSpPr>
            <a:spLocks noChangeShapeType="1"/>
          </p:cNvSpPr>
          <p:nvPr/>
        </p:nvSpPr>
        <p:spPr bwMode="auto">
          <a:xfrm>
            <a:off x="6372225" y="3789363"/>
            <a:ext cx="2520950" cy="1295400"/>
          </a:xfrm>
          <a:prstGeom prst="line">
            <a:avLst/>
          </a:prstGeom>
          <a:noFill/>
          <a:ln w="31750">
            <a:solidFill>
              <a:srgbClr val="FFCC00"/>
            </a:solidFill>
            <a:round/>
            <a:headEnd/>
            <a:tailEnd/>
          </a:ln>
        </p:spPr>
        <p:txBody>
          <a:bodyPr/>
          <a:lstStyle/>
          <a:p>
            <a:endParaRPr lang="en-GB"/>
          </a:p>
        </p:txBody>
      </p:sp>
      <p:sp>
        <p:nvSpPr>
          <p:cNvPr id="98342" name="Text Box 38"/>
          <p:cNvSpPr txBox="1">
            <a:spLocks noChangeArrowheads="1"/>
          </p:cNvSpPr>
          <p:nvPr/>
        </p:nvSpPr>
        <p:spPr bwMode="auto">
          <a:xfrm rot="1596992">
            <a:off x="6551613" y="4219575"/>
            <a:ext cx="2592387" cy="369888"/>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develop own shorthand</a:t>
            </a:r>
          </a:p>
        </p:txBody>
      </p:sp>
      <p:sp>
        <p:nvSpPr>
          <p:cNvPr id="98343" name="Line 39"/>
          <p:cNvSpPr>
            <a:spLocks noChangeShapeType="1"/>
          </p:cNvSpPr>
          <p:nvPr/>
        </p:nvSpPr>
        <p:spPr bwMode="auto">
          <a:xfrm flipH="1">
            <a:off x="7885113" y="5084763"/>
            <a:ext cx="1008062" cy="1584325"/>
          </a:xfrm>
          <a:prstGeom prst="line">
            <a:avLst/>
          </a:prstGeom>
          <a:noFill/>
          <a:ln w="31750">
            <a:solidFill>
              <a:srgbClr val="FFCC00"/>
            </a:solidFill>
            <a:round/>
            <a:headEnd/>
            <a:tailEnd/>
          </a:ln>
        </p:spPr>
        <p:txBody>
          <a:bodyPr/>
          <a:lstStyle/>
          <a:p>
            <a:endParaRPr lang="en-GB"/>
          </a:p>
        </p:txBody>
      </p:sp>
      <p:sp>
        <p:nvSpPr>
          <p:cNvPr id="98344" name="Text Box 40"/>
          <p:cNvSpPr txBox="1">
            <a:spLocks noChangeArrowheads="1"/>
          </p:cNvSpPr>
          <p:nvPr/>
        </p:nvSpPr>
        <p:spPr bwMode="auto">
          <a:xfrm rot="-3434008">
            <a:off x="7636668" y="5609432"/>
            <a:ext cx="1439863" cy="647700"/>
          </a:xfrm>
          <a:prstGeom prst="rect">
            <a:avLst/>
          </a:prstGeom>
          <a:noFill/>
          <a:ln w="9525">
            <a:noFill/>
            <a:miter lim="800000"/>
            <a:headEnd/>
            <a:tailEnd/>
          </a:ln>
        </p:spPr>
        <p:txBody>
          <a:bodyPr>
            <a:spAutoFit/>
          </a:bodyPr>
          <a:lstStyle/>
          <a:p>
            <a:pPr eaLnBrk="0" hangingPunct="0">
              <a:spcBef>
                <a:spcPct val="20000"/>
              </a:spcBef>
            </a:pPr>
            <a:r>
              <a:rPr lang="en-GB" sz="1800">
                <a:solidFill>
                  <a:srgbClr val="FFFF99"/>
                </a:solidFill>
                <a:latin typeface="Arial" charset="0"/>
              </a:rPr>
              <a:t>+ positives  - negatives</a:t>
            </a:r>
          </a:p>
        </p:txBody>
      </p:sp>
      <p:sp>
        <p:nvSpPr>
          <p:cNvPr id="98345" name="Line 41"/>
          <p:cNvSpPr>
            <a:spLocks noChangeShapeType="1"/>
          </p:cNvSpPr>
          <p:nvPr/>
        </p:nvSpPr>
        <p:spPr bwMode="auto">
          <a:xfrm>
            <a:off x="6372225" y="3789363"/>
            <a:ext cx="1079500" cy="1871662"/>
          </a:xfrm>
          <a:prstGeom prst="line">
            <a:avLst/>
          </a:prstGeom>
          <a:noFill/>
          <a:ln w="31750">
            <a:solidFill>
              <a:srgbClr val="FFCC00"/>
            </a:solidFill>
            <a:round/>
            <a:headEnd/>
            <a:tailEnd/>
          </a:ln>
        </p:spPr>
        <p:txBody>
          <a:bodyPr/>
          <a:lstStyle/>
          <a:p>
            <a:endParaRPr lang="en-GB"/>
          </a:p>
        </p:txBody>
      </p:sp>
      <p:sp>
        <p:nvSpPr>
          <p:cNvPr id="98346" name="Text Box 42"/>
          <p:cNvSpPr txBox="1">
            <a:spLocks noChangeArrowheads="1"/>
          </p:cNvSpPr>
          <p:nvPr/>
        </p:nvSpPr>
        <p:spPr bwMode="auto">
          <a:xfrm rot="3598780">
            <a:off x="6231731" y="4575969"/>
            <a:ext cx="1800225" cy="369888"/>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trigger words</a:t>
            </a:r>
          </a:p>
        </p:txBody>
      </p:sp>
      <p:sp>
        <p:nvSpPr>
          <p:cNvPr id="98347" name="Line 43"/>
          <p:cNvSpPr>
            <a:spLocks noChangeShapeType="1"/>
          </p:cNvSpPr>
          <p:nvPr/>
        </p:nvSpPr>
        <p:spPr bwMode="auto">
          <a:xfrm>
            <a:off x="3563938" y="1916113"/>
            <a:ext cx="792162" cy="865187"/>
          </a:xfrm>
          <a:prstGeom prst="line">
            <a:avLst/>
          </a:prstGeom>
          <a:noFill/>
          <a:ln w="31750">
            <a:solidFill>
              <a:srgbClr val="C00000"/>
            </a:solidFill>
            <a:round/>
            <a:headEnd/>
            <a:tailEnd/>
          </a:ln>
        </p:spPr>
        <p:txBody>
          <a:bodyPr/>
          <a:lstStyle/>
          <a:p>
            <a:endParaRPr lang="en-GB"/>
          </a:p>
        </p:txBody>
      </p:sp>
      <p:sp>
        <p:nvSpPr>
          <p:cNvPr id="98348" name="Text Box 44"/>
          <p:cNvSpPr txBox="1">
            <a:spLocks noChangeArrowheads="1"/>
          </p:cNvSpPr>
          <p:nvPr/>
        </p:nvSpPr>
        <p:spPr bwMode="auto">
          <a:xfrm rot="2687713">
            <a:off x="3582988" y="2058988"/>
            <a:ext cx="1039812" cy="369887"/>
          </a:xfrm>
          <a:prstGeom prst="rect">
            <a:avLst/>
          </a:prstGeom>
          <a:noFill/>
          <a:ln w="9525">
            <a:noFill/>
            <a:miter lim="800000"/>
            <a:headEnd/>
            <a:tailEnd/>
          </a:ln>
        </p:spPr>
        <p:txBody>
          <a:bodyPr>
            <a:spAutoFit/>
          </a:bodyPr>
          <a:lstStyle/>
          <a:p>
            <a:pPr eaLnBrk="0" hangingPunct="0">
              <a:spcBef>
                <a:spcPct val="50000"/>
              </a:spcBef>
            </a:pPr>
            <a:r>
              <a:rPr lang="en-GB" sz="1800" b="1">
                <a:solidFill>
                  <a:srgbClr val="C00000"/>
                </a:solidFill>
                <a:latin typeface="Arial" charset="0"/>
              </a:rPr>
              <a:t>Uses</a:t>
            </a:r>
          </a:p>
        </p:txBody>
      </p:sp>
      <p:sp>
        <p:nvSpPr>
          <p:cNvPr id="98349" name="Line 45"/>
          <p:cNvSpPr>
            <a:spLocks noChangeShapeType="1"/>
          </p:cNvSpPr>
          <p:nvPr/>
        </p:nvSpPr>
        <p:spPr bwMode="auto">
          <a:xfrm flipV="1">
            <a:off x="3563938" y="908050"/>
            <a:ext cx="1368425" cy="1008063"/>
          </a:xfrm>
          <a:prstGeom prst="line">
            <a:avLst/>
          </a:prstGeom>
          <a:noFill/>
          <a:ln w="31750">
            <a:solidFill>
              <a:srgbClr val="C00000"/>
            </a:solidFill>
            <a:round/>
            <a:headEnd/>
            <a:tailEnd/>
          </a:ln>
        </p:spPr>
        <p:txBody>
          <a:bodyPr/>
          <a:lstStyle/>
          <a:p>
            <a:endParaRPr lang="en-GB"/>
          </a:p>
        </p:txBody>
      </p:sp>
      <p:sp>
        <p:nvSpPr>
          <p:cNvPr id="98350" name="Text Box 46"/>
          <p:cNvSpPr txBox="1">
            <a:spLocks noChangeArrowheads="1"/>
          </p:cNvSpPr>
          <p:nvPr/>
        </p:nvSpPr>
        <p:spPr bwMode="auto">
          <a:xfrm rot="-2307223">
            <a:off x="3635375" y="1050925"/>
            <a:ext cx="1081088" cy="369888"/>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reading</a:t>
            </a:r>
          </a:p>
        </p:txBody>
      </p:sp>
      <p:sp>
        <p:nvSpPr>
          <p:cNvPr id="98351" name="Line 47"/>
          <p:cNvSpPr>
            <a:spLocks noChangeShapeType="1"/>
          </p:cNvSpPr>
          <p:nvPr/>
        </p:nvSpPr>
        <p:spPr bwMode="auto">
          <a:xfrm flipH="1" flipV="1">
            <a:off x="2843213" y="692150"/>
            <a:ext cx="720725" cy="1223963"/>
          </a:xfrm>
          <a:prstGeom prst="line">
            <a:avLst/>
          </a:prstGeom>
          <a:noFill/>
          <a:ln w="31750">
            <a:solidFill>
              <a:srgbClr val="C00000"/>
            </a:solidFill>
            <a:round/>
            <a:headEnd/>
            <a:tailEnd/>
          </a:ln>
        </p:spPr>
        <p:txBody>
          <a:bodyPr/>
          <a:lstStyle/>
          <a:p>
            <a:endParaRPr lang="en-GB"/>
          </a:p>
        </p:txBody>
      </p:sp>
      <p:sp>
        <p:nvSpPr>
          <p:cNvPr id="98352" name="Text Box 48"/>
          <p:cNvSpPr txBox="1">
            <a:spLocks noChangeArrowheads="1"/>
          </p:cNvSpPr>
          <p:nvPr/>
        </p:nvSpPr>
        <p:spPr bwMode="auto">
          <a:xfrm rot="3328927">
            <a:off x="2630488" y="1047750"/>
            <a:ext cx="1512888" cy="369887"/>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in lectures</a:t>
            </a:r>
          </a:p>
        </p:txBody>
      </p:sp>
      <p:sp>
        <p:nvSpPr>
          <p:cNvPr id="98353" name="Line 49"/>
          <p:cNvSpPr>
            <a:spLocks noChangeShapeType="1"/>
          </p:cNvSpPr>
          <p:nvPr/>
        </p:nvSpPr>
        <p:spPr bwMode="auto">
          <a:xfrm flipH="1" flipV="1">
            <a:off x="2000250" y="857250"/>
            <a:ext cx="1563688" cy="1058863"/>
          </a:xfrm>
          <a:prstGeom prst="line">
            <a:avLst/>
          </a:prstGeom>
          <a:noFill/>
          <a:ln w="31750">
            <a:solidFill>
              <a:srgbClr val="C00000"/>
            </a:solidFill>
            <a:round/>
            <a:headEnd/>
            <a:tailEnd/>
          </a:ln>
        </p:spPr>
        <p:txBody>
          <a:bodyPr/>
          <a:lstStyle/>
          <a:p>
            <a:endParaRPr lang="en-GB"/>
          </a:p>
        </p:txBody>
      </p:sp>
      <p:sp>
        <p:nvSpPr>
          <p:cNvPr id="98354" name="Text Box 50"/>
          <p:cNvSpPr txBox="1">
            <a:spLocks noChangeArrowheads="1"/>
          </p:cNvSpPr>
          <p:nvPr/>
        </p:nvSpPr>
        <p:spPr bwMode="auto">
          <a:xfrm rot="2031674">
            <a:off x="2309813" y="1082675"/>
            <a:ext cx="1008062" cy="369888"/>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revision</a:t>
            </a:r>
          </a:p>
        </p:txBody>
      </p:sp>
      <p:sp>
        <p:nvSpPr>
          <p:cNvPr id="98355" name="Line 51"/>
          <p:cNvSpPr>
            <a:spLocks noChangeShapeType="1"/>
          </p:cNvSpPr>
          <p:nvPr/>
        </p:nvSpPr>
        <p:spPr bwMode="auto">
          <a:xfrm flipH="1" flipV="1">
            <a:off x="468313" y="333375"/>
            <a:ext cx="2374900" cy="358775"/>
          </a:xfrm>
          <a:prstGeom prst="line">
            <a:avLst/>
          </a:prstGeom>
          <a:noFill/>
          <a:ln w="31750">
            <a:solidFill>
              <a:srgbClr val="C00000"/>
            </a:solidFill>
            <a:round/>
            <a:headEnd/>
            <a:tailEnd/>
          </a:ln>
        </p:spPr>
        <p:txBody>
          <a:bodyPr/>
          <a:lstStyle/>
          <a:p>
            <a:endParaRPr lang="en-GB"/>
          </a:p>
        </p:txBody>
      </p:sp>
      <p:sp>
        <p:nvSpPr>
          <p:cNvPr id="98356" name="Text Box 52"/>
          <p:cNvSpPr txBox="1">
            <a:spLocks noChangeArrowheads="1"/>
          </p:cNvSpPr>
          <p:nvPr/>
        </p:nvSpPr>
        <p:spPr bwMode="auto">
          <a:xfrm rot="507769">
            <a:off x="755650" y="258763"/>
            <a:ext cx="2449513" cy="369887"/>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only after practice!</a:t>
            </a:r>
          </a:p>
        </p:txBody>
      </p:sp>
      <p:sp>
        <p:nvSpPr>
          <p:cNvPr id="98357" name="Line 53"/>
          <p:cNvSpPr>
            <a:spLocks noChangeShapeType="1"/>
          </p:cNvSpPr>
          <p:nvPr/>
        </p:nvSpPr>
        <p:spPr bwMode="auto">
          <a:xfrm>
            <a:off x="4787900" y="3213100"/>
            <a:ext cx="504825" cy="1584325"/>
          </a:xfrm>
          <a:prstGeom prst="line">
            <a:avLst/>
          </a:prstGeom>
          <a:noFill/>
          <a:ln w="31750">
            <a:solidFill>
              <a:srgbClr val="FF6699"/>
            </a:solidFill>
            <a:round/>
            <a:headEnd/>
            <a:tailEnd/>
          </a:ln>
        </p:spPr>
        <p:txBody>
          <a:bodyPr/>
          <a:lstStyle/>
          <a:p>
            <a:endParaRPr lang="en-GB"/>
          </a:p>
        </p:txBody>
      </p:sp>
      <p:sp>
        <p:nvSpPr>
          <p:cNvPr id="98358" name="Text Box 54"/>
          <p:cNvSpPr txBox="1">
            <a:spLocks noChangeArrowheads="1"/>
          </p:cNvSpPr>
          <p:nvPr/>
        </p:nvSpPr>
        <p:spPr bwMode="auto">
          <a:xfrm rot="4431746">
            <a:off x="4784725" y="3905250"/>
            <a:ext cx="863600" cy="368300"/>
          </a:xfrm>
          <a:prstGeom prst="rect">
            <a:avLst/>
          </a:prstGeom>
          <a:noFill/>
          <a:ln w="9525">
            <a:noFill/>
            <a:miter lim="800000"/>
            <a:headEnd/>
            <a:tailEnd/>
          </a:ln>
        </p:spPr>
        <p:txBody>
          <a:bodyPr>
            <a:spAutoFit/>
          </a:bodyPr>
          <a:lstStyle/>
          <a:p>
            <a:pPr eaLnBrk="0" hangingPunct="0">
              <a:spcBef>
                <a:spcPct val="50000"/>
              </a:spcBef>
            </a:pPr>
            <a:r>
              <a:rPr lang="en-GB" sz="1800" b="1">
                <a:solidFill>
                  <a:srgbClr val="FF6699"/>
                </a:solidFill>
                <a:latin typeface="Arial" charset="0"/>
              </a:rPr>
              <a:t>Tips</a:t>
            </a:r>
          </a:p>
        </p:txBody>
      </p:sp>
      <p:sp>
        <p:nvSpPr>
          <p:cNvPr id="98359" name="Line 55"/>
          <p:cNvSpPr>
            <a:spLocks noChangeShapeType="1"/>
          </p:cNvSpPr>
          <p:nvPr/>
        </p:nvSpPr>
        <p:spPr bwMode="auto">
          <a:xfrm flipH="1">
            <a:off x="4284663" y="4797425"/>
            <a:ext cx="1008062" cy="1008063"/>
          </a:xfrm>
          <a:prstGeom prst="line">
            <a:avLst/>
          </a:prstGeom>
          <a:noFill/>
          <a:ln w="31750">
            <a:solidFill>
              <a:srgbClr val="FF6699"/>
            </a:solidFill>
            <a:round/>
            <a:headEnd/>
            <a:tailEnd/>
          </a:ln>
        </p:spPr>
        <p:txBody>
          <a:bodyPr/>
          <a:lstStyle/>
          <a:p>
            <a:endParaRPr lang="en-GB"/>
          </a:p>
        </p:txBody>
      </p:sp>
      <p:sp>
        <p:nvSpPr>
          <p:cNvPr id="98360" name="Text Box 56"/>
          <p:cNvSpPr txBox="1">
            <a:spLocks noChangeArrowheads="1"/>
          </p:cNvSpPr>
          <p:nvPr/>
        </p:nvSpPr>
        <p:spPr bwMode="auto">
          <a:xfrm rot="-2726390">
            <a:off x="3855244" y="5009356"/>
            <a:ext cx="1657350" cy="369888"/>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on plain paper</a:t>
            </a:r>
          </a:p>
        </p:txBody>
      </p:sp>
      <p:sp>
        <p:nvSpPr>
          <p:cNvPr id="98361" name="Line 57"/>
          <p:cNvSpPr>
            <a:spLocks noChangeShapeType="1"/>
          </p:cNvSpPr>
          <p:nvPr/>
        </p:nvSpPr>
        <p:spPr bwMode="auto">
          <a:xfrm flipH="1">
            <a:off x="2195513" y="5805488"/>
            <a:ext cx="2089150" cy="576262"/>
          </a:xfrm>
          <a:prstGeom prst="line">
            <a:avLst/>
          </a:prstGeom>
          <a:noFill/>
          <a:ln w="31750">
            <a:solidFill>
              <a:srgbClr val="FF6699"/>
            </a:solidFill>
            <a:round/>
            <a:headEnd/>
            <a:tailEnd/>
          </a:ln>
        </p:spPr>
        <p:txBody>
          <a:bodyPr/>
          <a:lstStyle/>
          <a:p>
            <a:endParaRPr lang="en-GB"/>
          </a:p>
        </p:txBody>
      </p:sp>
      <p:sp>
        <p:nvSpPr>
          <p:cNvPr id="98362" name="Text Box 58"/>
          <p:cNvSpPr txBox="1">
            <a:spLocks noChangeArrowheads="1"/>
          </p:cNvSpPr>
          <p:nvPr/>
        </p:nvSpPr>
        <p:spPr bwMode="auto">
          <a:xfrm rot="-892097">
            <a:off x="2195513" y="5803900"/>
            <a:ext cx="1584325" cy="369888"/>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looks neater!</a:t>
            </a:r>
          </a:p>
        </p:txBody>
      </p:sp>
      <p:sp>
        <p:nvSpPr>
          <p:cNvPr id="98363" name="Line 59"/>
          <p:cNvSpPr>
            <a:spLocks noChangeShapeType="1"/>
          </p:cNvSpPr>
          <p:nvPr/>
        </p:nvSpPr>
        <p:spPr bwMode="auto">
          <a:xfrm>
            <a:off x="5292725" y="4797425"/>
            <a:ext cx="358775" cy="1584325"/>
          </a:xfrm>
          <a:prstGeom prst="line">
            <a:avLst/>
          </a:prstGeom>
          <a:noFill/>
          <a:ln w="31750">
            <a:solidFill>
              <a:srgbClr val="FF6699"/>
            </a:solidFill>
            <a:round/>
            <a:headEnd/>
            <a:tailEnd/>
          </a:ln>
        </p:spPr>
        <p:txBody>
          <a:bodyPr/>
          <a:lstStyle/>
          <a:p>
            <a:endParaRPr lang="en-GB"/>
          </a:p>
        </p:txBody>
      </p:sp>
      <p:sp>
        <p:nvSpPr>
          <p:cNvPr id="98364" name="Text Box 60"/>
          <p:cNvSpPr txBox="1">
            <a:spLocks noChangeArrowheads="1"/>
          </p:cNvSpPr>
          <p:nvPr/>
        </p:nvSpPr>
        <p:spPr bwMode="auto">
          <a:xfrm rot="4688759">
            <a:off x="4605338" y="5408613"/>
            <a:ext cx="1727200" cy="647700"/>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practice in private study</a:t>
            </a:r>
          </a:p>
        </p:txBody>
      </p:sp>
      <p:sp>
        <p:nvSpPr>
          <p:cNvPr id="98365" name="Line 61"/>
          <p:cNvSpPr>
            <a:spLocks noChangeShapeType="1"/>
          </p:cNvSpPr>
          <p:nvPr/>
        </p:nvSpPr>
        <p:spPr bwMode="auto">
          <a:xfrm flipH="1">
            <a:off x="2643188" y="6381750"/>
            <a:ext cx="3008312" cy="190500"/>
          </a:xfrm>
          <a:prstGeom prst="line">
            <a:avLst/>
          </a:prstGeom>
          <a:noFill/>
          <a:ln w="31750">
            <a:solidFill>
              <a:srgbClr val="FF6699"/>
            </a:solidFill>
            <a:round/>
            <a:headEnd/>
            <a:tailEnd/>
          </a:ln>
        </p:spPr>
        <p:txBody>
          <a:bodyPr/>
          <a:lstStyle/>
          <a:p>
            <a:endParaRPr lang="en-GB"/>
          </a:p>
        </p:txBody>
      </p:sp>
      <p:sp>
        <p:nvSpPr>
          <p:cNvPr id="98366" name="Text Box 62"/>
          <p:cNvSpPr txBox="1">
            <a:spLocks noChangeArrowheads="1"/>
          </p:cNvSpPr>
          <p:nvPr/>
        </p:nvSpPr>
        <p:spPr bwMode="auto">
          <a:xfrm rot="-244346">
            <a:off x="3348038" y="6151563"/>
            <a:ext cx="1800225" cy="646112"/>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use in lectures when confident</a:t>
            </a:r>
          </a:p>
        </p:txBody>
      </p:sp>
      <p:sp>
        <p:nvSpPr>
          <p:cNvPr id="12351" name="Text Box 63"/>
          <p:cNvSpPr txBox="1">
            <a:spLocks noChangeArrowheads="1"/>
          </p:cNvSpPr>
          <p:nvPr/>
        </p:nvSpPr>
        <p:spPr bwMode="auto">
          <a:xfrm>
            <a:off x="357188" y="6072188"/>
            <a:ext cx="1368425" cy="646112"/>
          </a:xfrm>
          <a:prstGeom prst="rect">
            <a:avLst/>
          </a:prstGeom>
          <a:noFill/>
          <a:ln w="38100">
            <a:solidFill>
              <a:srgbClr val="FFFFCC"/>
            </a:solidFill>
            <a:miter lim="800000"/>
            <a:headEnd/>
            <a:tailEnd/>
          </a:ln>
        </p:spPr>
        <p:txBody>
          <a:bodyPr>
            <a:spAutoFit/>
          </a:bodyPr>
          <a:lstStyle/>
          <a:p>
            <a:pPr eaLnBrk="0" hangingPunct="0">
              <a:spcBef>
                <a:spcPct val="50000"/>
              </a:spcBef>
            </a:pPr>
            <a:r>
              <a:rPr lang="en-GB" sz="1800">
                <a:solidFill>
                  <a:srgbClr val="FFFF99"/>
                </a:solidFill>
                <a:latin typeface="Arial" charset="0"/>
              </a:rPr>
              <a:t>Example of a Mindmap</a:t>
            </a:r>
          </a:p>
        </p:txBody>
      </p:sp>
      <p:pic>
        <p:nvPicPr>
          <p:cNvPr id="98368" name="Picture 64" descr="j0287201[1]"/>
          <p:cNvPicPr>
            <a:picLocks noChangeAspect="1" noChangeArrowheads="1"/>
          </p:cNvPicPr>
          <p:nvPr/>
        </p:nvPicPr>
        <p:blipFill>
          <a:blip r:embed="rId3" cstate="print"/>
          <a:srcRect/>
          <a:stretch>
            <a:fillRect/>
          </a:stretch>
        </p:blipFill>
        <p:spPr bwMode="auto">
          <a:xfrm>
            <a:off x="5867400" y="1989138"/>
            <a:ext cx="1492250" cy="1052512"/>
          </a:xfrm>
          <a:prstGeom prst="rect">
            <a:avLst/>
          </a:prstGeom>
          <a:noFill/>
          <a:ln w="9525">
            <a:noFill/>
            <a:miter lim="800000"/>
            <a:headEnd/>
            <a:tailEnd/>
          </a:ln>
        </p:spPr>
      </p:pic>
      <p:pic>
        <p:nvPicPr>
          <p:cNvPr id="98369" name="Picture 65" descr="j0351492[1]"/>
          <p:cNvPicPr>
            <a:picLocks noChangeAspect="1" noChangeArrowheads="1"/>
          </p:cNvPicPr>
          <p:nvPr/>
        </p:nvPicPr>
        <p:blipFill>
          <a:blip r:embed="rId4" cstate="print"/>
          <a:srcRect/>
          <a:stretch>
            <a:fillRect/>
          </a:stretch>
        </p:blipFill>
        <p:spPr bwMode="auto">
          <a:xfrm>
            <a:off x="6084888" y="5300663"/>
            <a:ext cx="1619250" cy="1357312"/>
          </a:xfrm>
          <a:prstGeom prst="rect">
            <a:avLst/>
          </a:prstGeom>
          <a:noFill/>
          <a:ln w="9525">
            <a:noFill/>
            <a:miter lim="800000"/>
            <a:headEnd/>
            <a:tailEnd/>
          </a:ln>
        </p:spPr>
      </p:pic>
      <p:pic>
        <p:nvPicPr>
          <p:cNvPr id="98370" name="Picture 66" descr="j0188283[1]"/>
          <p:cNvPicPr>
            <a:picLocks noChangeAspect="1" noChangeArrowheads="1"/>
          </p:cNvPicPr>
          <p:nvPr/>
        </p:nvPicPr>
        <p:blipFill>
          <a:blip r:embed="rId5" cstate="print"/>
          <a:srcRect/>
          <a:stretch>
            <a:fillRect/>
          </a:stretch>
        </p:blipFill>
        <p:spPr bwMode="auto">
          <a:xfrm>
            <a:off x="214313" y="4289425"/>
            <a:ext cx="1160462" cy="1538288"/>
          </a:xfrm>
          <a:prstGeom prst="rect">
            <a:avLst/>
          </a:prstGeom>
          <a:noFill/>
          <a:ln w="9525">
            <a:noFill/>
            <a:miter lim="800000"/>
            <a:headEnd/>
            <a:tailEnd/>
          </a:ln>
        </p:spPr>
      </p:pic>
      <p:pic>
        <p:nvPicPr>
          <p:cNvPr id="98371" name="Picture 67" descr="j0290053[1]"/>
          <p:cNvPicPr>
            <a:picLocks noChangeAspect="1" noChangeArrowheads="1"/>
          </p:cNvPicPr>
          <p:nvPr/>
        </p:nvPicPr>
        <p:blipFill>
          <a:blip r:embed="rId6" cstate="print"/>
          <a:srcRect/>
          <a:stretch>
            <a:fillRect/>
          </a:stretch>
        </p:blipFill>
        <p:spPr bwMode="auto">
          <a:xfrm>
            <a:off x="3276600" y="117475"/>
            <a:ext cx="1357313" cy="1008063"/>
          </a:xfrm>
          <a:prstGeom prst="rect">
            <a:avLst/>
          </a:prstGeom>
          <a:noFill/>
          <a:ln w="9525">
            <a:noFill/>
            <a:miter lim="800000"/>
            <a:headEnd/>
            <a:tailEnd/>
          </a:ln>
        </p:spPr>
      </p:pic>
      <p:cxnSp>
        <p:nvCxnSpPr>
          <p:cNvPr id="69" name="Straight Connector 68"/>
          <p:cNvCxnSpPr>
            <a:stCxn id="98353" idx="0"/>
          </p:cNvCxnSpPr>
          <p:nvPr/>
        </p:nvCxnSpPr>
        <p:spPr>
          <a:xfrm rot="16200000" flipV="1">
            <a:off x="2752725" y="1104900"/>
            <a:ext cx="201613" cy="1420813"/>
          </a:xfrm>
          <a:prstGeom prst="line">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sp>
        <p:nvSpPr>
          <p:cNvPr id="71" name="Text Box 50"/>
          <p:cNvSpPr txBox="1">
            <a:spLocks noChangeArrowheads="1"/>
          </p:cNvSpPr>
          <p:nvPr/>
        </p:nvSpPr>
        <p:spPr bwMode="auto">
          <a:xfrm rot="568853">
            <a:off x="2068513" y="1449388"/>
            <a:ext cx="1173162" cy="646112"/>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essay planning</a:t>
            </a:r>
          </a:p>
        </p:txBody>
      </p:sp>
      <p:sp>
        <p:nvSpPr>
          <p:cNvPr id="70" name="TextBox 69"/>
          <p:cNvSpPr txBox="1">
            <a:spLocks noChangeArrowheads="1"/>
          </p:cNvSpPr>
          <p:nvPr/>
        </p:nvSpPr>
        <p:spPr bwMode="auto">
          <a:xfrm>
            <a:off x="1928813" y="2214563"/>
            <a:ext cx="357187" cy="400050"/>
          </a:xfrm>
          <a:prstGeom prst="rect">
            <a:avLst/>
          </a:prstGeom>
          <a:noFill/>
          <a:ln w="9525">
            <a:noFill/>
            <a:miter lim="800000"/>
            <a:headEnd/>
            <a:tailEnd/>
          </a:ln>
        </p:spPr>
        <p:txBody>
          <a:bodyPr>
            <a:spAutoFit/>
          </a:bodyPr>
          <a:lstStyle/>
          <a:p>
            <a:pPr eaLnBrk="0" hangingPunct="0"/>
            <a:r>
              <a:rPr lang="en-GB" sz="2000" b="1">
                <a:solidFill>
                  <a:schemeClr val="bg1"/>
                </a:solidFill>
                <a:latin typeface="Arial" charset="0"/>
              </a:rPr>
              <a:t>1</a:t>
            </a:r>
            <a:endParaRPr lang="en-GB" sz="1800" b="1">
              <a:solidFill>
                <a:schemeClr val="bg1"/>
              </a:solidFill>
              <a:latin typeface="Arial" charset="0"/>
            </a:endParaRPr>
          </a:p>
        </p:txBody>
      </p:sp>
      <p:sp>
        <p:nvSpPr>
          <p:cNvPr id="72" name="TextBox 71"/>
          <p:cNvSpPr txBox="1">
            <a:spLocks noChangeArrowheads="1"/>
          </p:cNvSpPr>
          <p:nvPr/>
        </p:nvSpPr>
        <p:spPr bwMode="auto">
          <a:xfrm>
            <a:off x="5143500" y="4357688"/>
            <a:ext cx="357188" cy="400050"/>
          </a:xfrm>
          <a:prstGeom prst="rect">
            <a:avLst/>
          </a:prstGeom>
          <a:noFill/>
          <a:ln w="9525">
            <a:noFill/>
            <a:miter lim="800000"/>
            <a:headEnd/>
            <a:tailEnd/>
          </a:ln>
        </p:spPr>
        <p:txBody>
          <a:bodyPr>
            <a:spAutoFit/>
          </a:bodyPr>
          <a:lstStyle/>
          <a:p>
            <a:pPr eaLnBrk="0" hangingPunct="0"/>
            <a:r>
              <a:rPr lang="en-GB" sz="2000" b="1">
                <a:solidFill>
                  <a:schemeClr val="bg1"/>
                </a:solidFill>
                <a:latin typeface="Arial" charset="0"/>
              </a:rPr>
              <a:t>6</a:t>
            </a:r>
            <a:endParaRPr lang="en-GB" sz="1800" b="1">
              <a:solidFill>
                <a:schemeClr val="bg1"/>
              </a:solidFill>
              <a:latin typeface="Arial" charset="0"/>
            </a:endParaRPr>
          </a:p>
        </p:txBody>
      </p:sp>
      <p:sp>
        <p:nvSpPr>
          <p:cNvPr id="73" name="TextBox 72"/>
          <p:cNvSpPr txBox="1">
            <a:spLocks noChangeArrowheads="1"/>
          </p:cNvSpPr>
          <p:nvPr/>
        </p:nvSpPr>
        <p:spPr bwMode="auto">
          <a:xfrm flipH="1">
            <a:off x="2643188" y="3929063"/>
            <a:ext cx="1000125" cy="400050"/>
          </a:xfrm>
          <a:prstGeom prst="rect">
            <a:avLst/>
          </a:prstGeom>
          <a:noFill/>
          <a:ln w="9525">
            <a:noFill/>
            <a:miter lim="800000"/>
            <a:headEnd/>
            <a:tailEnd/>
          </a:ln>
        </p:spPr>
        <p:txBody>
          <a:bodyPr>
            <a:spAutoFit/>
          </a:bodyPr>
          <a:lstStyle/>
          <a:p>
            <a:pPr eaLnBrk="0" hangingPunct="0"/>
            <a:r>
              <a:rPr lang="en-GB" sz="2000" b="1">
                <a:solidFill>
                  <a:schemeClr val="bg1"/>
                </a:solidFill>
                <a:latin typeface="Arial" charset="0"/>
              </a:rPr>
              <a:t>5</a:t>
            </a:r>
            <a:endParaRPr lang="en-GB" sz="1800" b="1">
              <a:solidFill>
                <a:schemeClr val="bg1"/>
              </a:solidFill>
              <a:latin typeface="Arial" charset="0"/>
            </a:endParaRPr>
          </a:p>
        </p:txBody>
      </p:sp>
      <p:sp>
        <p:nvSpPr>
          <p:cNvPr id="74" name="TextBox 73"/>
          <p:cNvSpPr txBox="1">
            <a:spLocks noChangeArrowheads="1"/>
          </p:cNvSpPr>
          <p:nvPr/>
        </p:nvSpPr>
        <p:spPr bwMode="auto">
          <a:xfrm>
            <a:off x="6286500" y="3786188"/>
            <a:ext cx="357188" cy="400050"/>
          </a:xfrm>
          <a:prstGeom prst="rect">
            <a:avLst/>
          </a:prstGeom>
          <a:noFill/>
          <a:ln w="9525">
            <a:noFill/>
            <a:miter lim="800000"/>
            <a:headEnd/>
            <a:tailEnd/>
          </a:ln>
        </p:spPr>
        <p:txBody>
          <a:bodyPr>
            <a:spAutoFit/>
          </a:bodyPr>
          <a:lstStyle/>
          <a:p>
            <a:pPr eaLnBrk="0" hangingPunct="0"/>
            <a:r>
              <a:rPr lang="en-GB" sz="2000" b="1">
                <a:solidFill>
                  <a:schemeClr val="bg1"/>
                </a:solidFill>
                <a:latin typeface="Arial" charset="0"/>
              </a:rPr>
              <a:t>4</a:t>
            </a:r>
            <a:endParaRPr lang="en-GB" sz="1800" b="1">
              <a:solidFill>
                <a:schemeClr val="bg1"/>
              </a:solidFill>
              <a:latin typeface="Arial" charset="0"/>
            </a:endParaRPr>
          </a:p>
        </p:txBody>
      </p:sp>
      <p:sp>
        <p:nvSpPr>
          <p:cNvPr id="75" name="TextBox 74"/>
          <p:cNvSpPr txBox="1">
            <a:spLocks noChangeArrowheads="1"/>
          </p:cNvSpPr>
          <p:nvPr/>
        </p:nvSpPr>
        <p:spPr bwMode="auto">
          <a:xfrm>
            <a:off x="6643688" y="1285875"/>
            <a:ext cx="714375"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3b</a:t>
            </a:r>
            <a:endParaRPr lang="en-GB" sz="1200" b="1">
              <a:solidFill>
                <a:schemeClr val="bg1"/>
              </a:solidFill>
              <a:latin typeface="Arial" charset="0"/>
            </a:endParaRPr>
          </a:p>
        </p:txBody>
      </p:sp>
      <p:sp>
        <p:nvSpPr>
          <p:cNvPr id="76" name="TextBox 75"/>
          <p:cNvSpPr txBox="1">
            <a:spLocks noChangeArrowheads="1"/>
          </p:cNvSpPr>
          <p:nvPr/>
        </p:nvSpPr>
        <p:spPr bwMode="auto">
          <a:xfrm>
            <a:off x="5072063" y="1071563"/>
            <a:ext cx="357187" cy="400050"/>
          </a:xfrm>
          <a:prstGeom prst="rect">
            <a:avLst/>
          </a:prstGeom>
          <a:noFill/>
          <a:ln w="9525">
            <a:noFill/>
            <a:miter lim="800000"/>
            <a:headEnd/>
            <a:tailEnd/>
          </a:ln>
        </p:spPr>
        <p:txBody>
          <a:bodyPr>
            <a:spAutoFit/>
          </a:bodyPr>
          <a:lstStyle/>
          <a:p>
            <a:pPr eaLnBrk="0" hangingPunct="0"/>
            <a:r>
              <a:rPr lang="en-GB" sz="2000" b="1">
                <a:solidFill>
                  <a:schemeClr val="bg1"/>
                </a:solidFill>
                <a:latin typeface="Arial" charset="0"/>
              </a:rPr>
              <a:t>3</a:t>
            </a:r>
            <a:endParaRPr lang="en-GB" sz="1800" b="1">
              <a:solidFill>
                <a:schemeClr val="bg1"/>
              </a:solidFill>
              <a:latin typeface="Arial" charset="0"/>
            </a:endParaRPr>
          </a:p>
        </p:txBody>
      </p:sp>
      <p:sp>
        <p:nvSpPr>
          <p:cNvPr id="77" name="TextBox 76"/>
          <p:cNvSpPr txBox="1">
            <a:spLocks noChangeArrowheads="1"/>
          </p:cNvSpPr>
          <p:nvPr/>
        </p:nvSpPr>
        <p:spPr bwMode="auto">
          <a:xfrm>
            <a:off x="3357563" y="1571625"/>
            <a:ext cx="357187" cy="400050"/>
          </a:xfrm>
          <a:prstGeom prst="rect">
            <a:avLst/>
          </a:prstGeom>
          <a:noFill/>
          <a:ln w="9525">
            <a:noFill/>
            <a:miter lim="800000"/>
            <a:headEnd/>
            <a:tailEnd/>
          </a:ln>
        </p:spPr>
        <p:txBody>
          <a:bodyPr>
            <a:spAutoFit/>
          </a:bodyPr>
          <a:lstStyle/>
          <a:p>
            <a:pPr eaLnBrk="0" hangingPunct="0"/>
            <a:r>
              <a:rPr lang="en-GB" sz="2000" b="1">
                <a:solidFill>
                  <a:schemeClr val="bg1"/>
                </a:solidFill>
                <a:latin typeface="Arial" charset="0"/>
              </a:rPr>
              <a:t>2</a:t>
            </a:r>
            <a:endParaRPr lang="en-GB" sz="1800" b="1">
              <a:solidFill>
                <a:schemeClr val="bg1"/>
              </a:solidFill>
              <a:latin typeface="Arial" charset="0"/>
            </a:endParaRPr>
          </a:p>
        </p:txBody>
      </p:sp>
      <p:sp>
        <p:nvSpPr>
          <p:cNvPr id="78" name="TextBox 77"/>
          <p:cNvSpPr txBox="1">
            <a:spLocks noChangeArrowheads="1"/>
          </p:cNvSpPr>
          <p:nvPr/>
        </p:nvSpPr>
        <p:spPr bwMode="auto">
          <a:xfrm>
            <a:off x="142875" y="428625"/>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1a</a:t>
            </a:r>
            <a:endParaRPr lang="en-GB" sz="1200" b="1">
              <a:solidFill>
                <a:schemeClr val="bg1"/>
              </a:solidFill>
              <a:latin typeface="Arial" charset="0"/>
            </a:endParaRPr>
          </a:p>
        </p:txBody>
      </p:sp>
      <p:sp>
        <p:nvSpPr>
          <p:cNvPr id="79" name="TextBox 78"/>
          <p:cNvSpPr txBox="1">
            <a:spLocks noChangeArrowheads="1"/>
          </p:cNvSpPr>
          <p:nvPr/>
        </p:nvSpPr>
        <p:spPr bwMode="auto">
          <a:xfrm>
            <a:off x="0" y="1857375"/>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1b</a:t>
            </a:r>
            <a:endParaRPr lang="en-GB" sz="1200" b="1">
              <a:solidFill>
                <a:schemeClr val="bg1"/>
              </a:solidFill>
              <a:latin typeface="Arial" charset="0"/>
            </a:endParaRPr>
          </a:p>
        </p:txBody>
      </p:sp>
      <p:sp>
        <p:nvSpPr>
          <p:cNvPr id="80" name="TextBox 79"/>
          <p:cNvSpPr txBox="1">
            <a:spLocks noChangeArrowheads="1"/>
          </p:cNvSpPr>
          <p:nvPr/>
        </p:nvSpPr>
        <p:spPr bwMode="auto">
          <a:xfrm>
            <a:off x="500063" y="3071813"/>
            <a:ext cx="571500" cy="369887"/>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1c</a:t>
            </a:r>
            <a:endParaRPr lang="en-GB" sz="1200" b="1">
              <a:solidFill>
                <a:schemeClr val="bg1"/>
              </a:solidFill>
              <a:latin typeface="Arial" charset="0"/>
            </a:endParaRPr>
          </a:p>
        </p:txBody>
      </p:sp>
      <p:sp>
        <p:nvSpPr>
          <p:cNvPr id="81" name="TextBox 80"/>
          <p:cNvSpPr txBox="1">
            <a:spLocks noChangeArrowheads="1"/>
          </p:cNvSpPr>
          <p:nvPr/>
        </p:nvSpPr>
        <p:spPr bwMode="auto">
          <a:xfrm>
            <a:off x="8429625" y="0"/>
            <a:ext cx="714375"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3b1</a:t>
            </a:r>
            <a:endParaRPr lang="en-GB" sz="1200" b="1">
              <a:solidFill>
                <a:schemeClr val="bg1"/>
              </a:solidFill>
              <a:latin typeface="Arial" charset="0"/>
            </a:endParaRPr>
          </a:p>
        </p:txBody>
      </p:sp>
      <p:sp>
        <p:nvSpPr>
          <p:cNvPr id="82" name="TextBox 81"/>
          <p:cNvSpPr txBox="1">
            <a:spLocks noChangeArrowheads="1"/>
          </p:cNvSpPr>
          <p:nvPr/>
        </p:nvSpPr>
        <p:spPr bwMode="auto">
          <a:xfrm>
            <a:off x="8501063" y="752475"/>
            <a:ext cx="714375"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3b2</a:t>
            </a:r>
            <a:endParaRPr lang="en-GB" sz="1200" b="1">
              <a:solidFill>
                <a:schemeClr val="bg1"/>
              </a:solidFill>
              <a:latin typeface="Arial" charset="0"/>
            </a:endParaRPr>
          </a:p>
        </p:txBody>
      </p:sp>
      <p:sp>
        <p:nvSpPr>
          <p:cNvPr id="83" name="TextBox 82"/>
          <p:cNvSpPr txBox="1">
            <a:spLocks noChangeArrowheads="1"/>
          </p:cNvSpPr>
          <p:nvPr/>
        </p:nvSpPr>
        <p:spPr bwMode="auto">
          <a:xfrm>
            <a:off x="8358188" y="3038475"/>
            <a:ext cx="714375"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3b3</a:t>
            </a:r>
            <a:endParaRPr lang="en-GB" sz="1200" b="1">
              <a:solidFill>
                <a:schemeClr val="bg1"/>
              </a:solidFill>
              <a:latin typeface="Arial" charset="0"/>
            </a:endParaRPr>
          </a:p>
        </p:txBody>
      </p:sp>
      <p:sp>
        <p:nvSpPr>
          <p:cNvPr id="84" name="TextBox 83"/>
          <p:cNvSpPr txBox="1">
            <a:spLocks noChangeArrowheads="1"/>
          </p:cNvSpPr>
          <p:nvPr/>
        </p:nvSpPr>
        <p:spPr bwMode="auto">
          <a:xfrm>
            <a:off x="6143625" y="-33338"/>
            <a:ext cx="1366838"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3a</a:t>
            </a:r>
            <a:endParaRPr lang="en-GB" sz="1200" b="1">
              <a:solidFill>
                <a:schemeClr val="bg1"/>
              </a:solidFill>
              <a:latin typeface="Arial" charset="0"/>
            </a:endParaRPr>
          </a:p>
        </p:txBody>
      </p:sp>
      <p:sp>
        <p:nvSpPr>
          <p:cNvPr id="95" name="TextBox 94"/>
          <p:cNvSpPr txBox="1">
            <a:spLocks noChangeArrowheads="1"/>
          </p:cNvSpPr>
          <p:nvPr/>
        </p:nvSpPr>
        <p:spPr bwMode="auto">
          <a:xfrm>
            <a:off x="5286375" y="6396038"/>
            <a:ext cx="571500" cy="369887"/>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6b</a:t>
            </a:r>
            <a:endParaRPr lang="en-GB" sz="1200" b="1">
              <a:solidFill>
                <a:schemeClr val="bg1"/>
              </a:solidFill>
              <a:latin typeface="Arial" charset="0"/>
            </a:endParaRPr>
          </a:p>
        </p:txBody>
      </p:sp>
      <p:sp>
        <p:nvSpPr>
          <p:cNvPr id="96" name="TextBox 95"/>
          <p:cNvSpPr txBox="1">
            <a:spLocks noChangeArrowheads="1"/>
          </p:cNvSpPr>
          <p:nvPr/>
        </p:nvSpPr>
        <p:spPr bwMode="auto">
          <a:xfrm>
            <a:off x="3571875" y="5429250"/>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6a</a:t>
            </a:r>
            <a:endParaRPr lang="en-GB" sz="1200" b="1">
              <a:solidFill>
                <a:schemeClr val="bg1"/>
              </a:solidFill>
              <a:latin typeface="Arial" charset="0"/>
            </a:endParaRPr>
          </a:p>
        </p:txBody>
      </p:sp>
      <p:sp>
        <p:nvSpPr>
          <p:cNvPr id="97" name="TextBox 96"/>
          <p:cNvSpPr txBox="1">
            <a:spLocks noChangeArrowheads="1"/>
          </p:cNvSpPr>
          <p:nvPr/>
        </p:nvSpPr>
        <p:spPr bwMode="auto">
          <a:xfrm>
            <a:off x="7358063" y="5181600"/>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4c</a:t>
            </a:r>
            <a:endParaRPr lang="en-GB" sz="1200" b="1">
              <a:solidFill>
                <a:schemeClr val="bg1"/>
              </a:solidFill>
              <a:latin typeface="Arial" charset="0"/>
            </a:endParaRPr>
          </a:p>
        </p:txBody>
      </p:sp>
      <p:sp>
        <p:nvSpPr>
          <p:cNvPr id="98" name="TextBox 97"/>
          <p:cNvSpPr txBox="1">
            <a:spLocks noChangeArrowheads="1"/>
          </p:cNvSpPr>
          <p:nvPr/>
        </p:nvSpPr>
        <p:spPr bwMode="auto">
          <a:xfrm>
            <a:off x="8143875" y="4929188"/>
            <a:ext cx="571500" cy="369887"/>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4b</a:t>
            </a:r>
            <a:endParaRPr lang="en-GB" sz="1200" b="1">
              <a:solidFill>
                <a:schemeClr val="bg1"/>
              </a:solidFill>
              <a:latin typeface="Arial" charset="0"/>
            </a:endParaRPr>
          </a:p>
        </p:txBody>
      </p:sp>
      <p:sp>
        <p:nvSpPr>
          <p:cNvPr id="99" name="TextBox 98"/>
          <p:cNvSpPr txBox="1">
            <a:spLocks noChangeArrowheads="1"/>
          </p:cNvSpPr>
          <p:nvPr/>
        </p:nvSpPr>
        <p:spPr bwMode="auto">
          <a:xfrm>
            <a:off x="7786688" y="3429000"/>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4a</a:t>
            </a:r>
            <a:endParaRPr lang="en-GB" sz="1200" b="1">
              <a:solidFill>
                <a:schemeClr val="bg1"/>
              </a:solidFill>
              <a:latin typeface="Arial" charset="0"/>
            </a:endParaRPr>
          </a:p>
        </p:txBody>
      </p:sp>
      <p:sp>
        <p:nvSpPr>
          <p:cNvPr id="100" name="TextBox 99"/>
          <p:cNvSpPr txBox="1">
            <a:spLocks noChangeArrowheads="1"/>
          </p:cNvSpPr>
          <p:nvPr/>
        </p:nvSpPr>
        <p:spPr bwMode="auto">
          <a:xfrm>
            <a:off x="4500563" y="571500"/>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2d</a:t>
            </a:r>
            <a:endParaRPr lang="en-GB" sz="1200" b="1">
              <a:solidFill>
                <a:schemeClr val="bg1"/>
              </a:solidFill>
              <a:latin typeface="Arial" charset="0"/>
            </a:endParaRPr>
          </a:p>
        </p:txBody>
      </p:sp>
      <p:sp>
        <p:nvSpPr>
          <p:cNvPr id="101" name="TextBox 100"/>
          <p:cNvSpPr txBox="1">
            <a:spLocks noChangeArrowheads="1"/>
          </p:cNvSpPr>
          <p:nvPr/>
        </p:nvSpPr>
        <p:spPr bwMode="auto">
          <a:xfrm>
            <a:off x="1785938" y="1143000"/>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2a</a:t>
            </a:r>
            <a:endParaRPr lang="en-GB" sz="1200" b="1">
              <a:solidFill>
                <a:schemeClr val="bg1"/>
              </a:solidFill>
              <a:latin typeface="Arial" charset="0"/>
            </a:endParaRPr>
          </a:p>
        </p:txBody>
      </p:sp>
      <p:sp>
        <p:nvSpPr>
          <p:cNvPr id="102" name="TextBox 101"/>
          <p:cNvSpPr txBox="1">
            <a:spLocks noChangeArrowheads="1"/>
          </p:cNvSpPr>
          <p:nvPr/>
        </p:nvSpPr>
        <p:spPr bwMode="auto">
          <a:xfrm>
            <a:off x="2000250" y="714375"/>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2b</a:t>
            </a:r>
            <a:endParaRPr lang="en-GB" sz="1200" b="1">
              <a:solidFill>
                <a:schemeClr val="bg1"/>
              </a:solidFill>
              <a:latin typeface="Arial" charset="0"/>
            </a:endParaRPr>
          </a:p>
        </p:txBody>
      </p:sp>
      <p:sp>
        <p:nvSpPr>
          <p:cNvPr id="103" name="TextBox 102"/>
          <p:cNvSpPr txBox="1">
            <a:spLocks noChangeArrowheads="1"/>
          </p:cNvSpPr>
          <p:nvPr/>
        </p:nvSpPr>
        <p:spPr bwMode="auto">
          <a:xfrm>
            <a:off x="2714625" y="214313"/>
            <a:ext cx="571500" cy="369887"/>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2c</a:t>
            </a:r>
            <a:endParaRPr lang="en-GB" sz="1200" b="1">
              <a:solidFill>
                <a:schemeClr val="bg1"/>
              </a:solidFill>
              <a:latin typeface="Arial" charset="0"/>
            </a:endParaRPr>
          </a:p>
        </p:txBody>
      </p:sp>
      <p:sp>
        <p:nvSpPr>
          <p:cNvPr id="104" name="TextBox 103"/>
          <p:cNvSpPr txBox="1">
            <a:spLocks noChangeArrowheads="1"/>
          </p:cNvSpPr>
          <p:nvPr/>
        </p:nvSpPr>
        <p:spPr bwMode="auto">
          <a:xfrm>
            <a:off x="1214438" y="5143500"/>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5b</a:t>
            </a:r>
            <a:endParaRPr lang="en-GB" sz="1200" b="1">
              <a:solidFill>
                <a:schemeClr val="bg1"/>
              </a:solidFill>
              <a:latin typeface="Arial" charset="0"/>
            </a:endParaRPr>
          </a:p>
        </p:txBody>
      </p:sp>
      <p:sp>
        <p:nvSpPr>
          <p:cNvPr id="105" name="TextBox 104"/>
          <p:cNvSpPr txBox="1">
            <a:spLocks noChangeArrowheads="1"/>
          </p:cNvSpPr>
          <p:nvPr/>
        </p:nvSpPr>
        <p:spPr bwMode="auto">
          <a:xfrm>
            <a:off x="2500313" y="5214938"/>
            <a:ext cx="571500" cy="369887"/>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5a</a:t>
            </a:r>
            <a:endParaRPr lang="en-GB" sz="1200" b="1">
              <a:solidFill>
                <a:schemeClr val="bg1"/>
              </a:solidFill>
              <a:latin typeface="Arial" charset="0"/>
            </a:endParaRPr>
          </a:p>
        </p:txBody>
      </p:sp>
      <p:sp>
        <p:nvSpPr>
          <p:cNvPr id="106" name="TextBox 105"/>
          <p:cNvSpPr txBox="1">
            <a:spLocks noChangeArrowheads="1"/>
          </p:cNvSpPr>
          <p:nvPr/>
        </p:nvSpPr>
        <p:spPr bwMode="auto">
          <a:xfrm>
            <a:off x="4071938" y="4214813"/>
            <a:ext cx="571500" cy="369887"/>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5c</a:t>
            </a:r>
            <a:endParaRPr lang="en-GB" sz="1200" b="1">
              <a:solidFill>
                <a:schemeClr val="bg1"/>
              </a:solidFill>
              <a:latin typeface="Arial" charset="0"/>
            </a:endParaRPr>
          </a:p>
        </p:txBody>
      </p:sp>
      <p:sp>
        <p:nvSpPr>
          <p:cNvPr id="107" name="TextBox 106"/>
          <p:cNvSpPr txBox="1">
            <a:spLocks noChangeArrowheads="1"/>
          </p:cNvSpPr>
          <p:nvPr/>
        </p:nvSpPr>
        <p:spPr bwMode="auto">
          <a:xfrm>
            <a:off x="928688" y="3786188"/>
            <a:ext cx="571500" cy="369887"/>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5d</a:t>
            </a:r>
            <a:endParaRPr lang="en-GB" sz="1200" b="1">
              <a:solidFill>
                <a:schemeClr val="bg1"/>
              </a:solidFill>
              <a:latin typeface="Arial"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0"/>
                                          </p:stCondLst>
                                        </p:cTn>
                                        <p:tgtEl>
                                          <p:spTgt spid="9830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98347"/>
                                        </p:tgtEl>
                                        <p:attrNameLst>
                                          <p:attrName>style.visibility</p:attrName>
                                        </p:attrNameLst>
                                      </p:cBhvr>
                                      <p:to>
                                        <p:strVal val="visible"/>
                                      </p:to>
                                    </p:set>
                                    <p:animEffect transition="in" filter="wipe(down)">
                                      <p:cBhvr>
                                        <p:cTn id="11" dur="500"/>
                                        <p:tgtEl>
                                          <p:spTgt spid="98347"/>
                                        </p:tgtEl>
                                      </p:cBhvr>
                                    </p:animEffect>
                                  </p:childTnLst>
                                </p:cTn>
                              </p:par>
                            </p:childTnLst>
                          </p:cTn>
                        </p:par>
                        <p:par>
                          <p:cTn id="12" fill="hold">
                            <p:stCondLst>
                              <p:cond delay="500"/>
                            </p:stCondLst>
                            <p:childTnLst>
                              <p:par>
                                <p:cTn id="13" presetID="1" presetClass="entr" presetSubtype="0" fill="hold" nodeType="afterEffect">
                                  <p:stCondLst>
                                    <p:cond delay="0"/>
                                  </p:stCondLst>
                                  <p:childTnLst>
                                    <p:set>
                                      <p:cBhvr>
                                        <p:cTn id="14" dur="1" fill="hold">
                                          <p:stCondLst>
                                            <p:cond delay="0"/>
                                          </p:stCondLst>
                                        </p:cTn>
                                        <p:tgtEl>
                                          <p:spTgt spid="98348">
                                            <p:txEl>
                                              <p:pRg st="0" end="0"/>
                                            </p:txEl>
                                          </p:spTgt>
                                        </p:tgtEl>
                                        <p:attrNameLst>
                                          <p:attrName>style.visibility</p:attrName>
                                        </p:attrNameLst>
                                      </p:cBhvr>
                                      <p:to>
                                        <p:strVal val="visible"/>
                                      </p:to>
                                    </p:set>
                                  </p:childTnLst>
                                </p:cTn>
                              </p:par>
                            </p:childTnLst>
                          </p:cTn>
                        </p:par>
                        <p:par>
                          <p:cTn id="15" fill="hold">
                            <p:stCondLst>
                              <p:cond delay="500"/>
                            </p:stCondLst>
                            <p:childTnLst>
                              <p:par>
                                <p:cTn id="16" presetID="22" presetClass="entr" presetSubtype="4" fill="hold" grpId="0" nodeType="afterEffect">
                                  <p:stCondLst>
                                    <p:cond delay="1000"/>
                                  </p:stCondLst>
                                  <p:childTnLst>
                                    <p:set>
                                      <p:cBhvr>
                                        <p:cTn id="17" dur="1" fill="hold">
                                          <p:stCondLst>
                                            <p:cond delay="0"/>
                                          </p:stCondLst>
                                        </p:cTn>
                                        <p:tgtEl>
                                          <p:spTgt spid="98349"/>
                                        </p:tgtEl>
                                        <p:attrNameLst>
                                          <p:attrName>style.visibility</p:attrName>
                                        </p:attrNameLst>
                                      </p:cBhvr>
                                      <p:to>
                                        <p:strVal val="visible"/>
                                      </p:to>
                                    </p:set>
                                    <p:animEffect transition="in" filter="wipe(down)">
                                      <p:cBhvr>
                                        <p:cTn id="18" dur="500"/>
                                        <p:tgtEl>
                                          <p:spTgt spid="98349"/>
                                        </p:tgtEl>
                                      </p:cBhvr>
                                    </p:animEffect>
                                  </p:childTnLst>
                                </p:cTn>
                              </p:par>
                            </p:childTnLst>
                          </p:cTn>
                        </p:par>
                        <p:par>
                          <p:cTn id="19" fill="hold">
                            <p:stCondLst>
                              <p:cond delay="2000"/>
                            </p:stCondLst>
                            <p:childTnLst>
                              <p:par>
                                <p:cTn id="20" presetID="1" presetClass="entr" presetSubtype="0" fill="hold" grpId="0" nodeType="afterEffect">
                                  <p:stCondLst>
                                    <p:cond delay="0"/>
                                  </p:stCondLst>
                                  <p:childTnLst>
                                    <p:set>
                                      <p:cBhvr>
                                        <p:cTn id="21" dur="1" fill="hold">
                                          <p:stCondLst>
                                            <p:cond delay="0"/>
                                          </p:stCondLst>
                                        </p:cTn>
                                        <p:tgtEl>
                                          <p:spTgt spid="98350"/>
                                        </p:tgtEl>
                                        <p:attrNameLst>
                                          <p:attrName>style.visibility</p:attrName>
                                        </p:attrNameLst>
                                      </p:cBhvr>
                                      <p:to>
                                        <p:strVal val="visible"/>
                                      </p:to>
                                    </p:set>
                                  </p:childTnLst>
                                </p:cTn>
                              </p:par>
                            </p:childTnLst>
                          </p:cTn>
                        </p:par>
                        <p:par>
                          <p:cTn id="22" fill="hold">
                            <p:stCondLst>
                              <p:cond delay="2000"/>
                            </p:stCondLst>
                            <p:childTnLst>
                              <p:par>
                                <p:cTn id="23" presetID="10" presetClass="entr" presetSubtype="0" fill="hold" nodeType="afterEffect">
                                  <p:stCondLst>
                                    <p:cond delay="0"/>
                                  </p:stCondLst>
                                  <p:childTnLst>
                                    <p:set>
                                      <p:cBhvr>
                                        <p:cTn id="24" dur="1" fill="hold">
                                          <p:stCondLst>
                                            <p:cond delay="0"/>
                                          </p:stCondLst>
                                        </p:cTn>
                                        <p:tgtEl>
                                          <p:spTgt spid="98371"/>
                                        </p:tgtEl>
                                        <p:attrNameLst>
                                          <p:attrName>style.visibility</p:attrName>
                                        </p:attrNameLst>
                                      </p:cBhvr>
                                      <p:to>
                                        <p:strVal val="visible"/>
                                      </p:to>
                                    </p:set>
                                    <p:animEffect transition="in" filter="fade">
                                      <p:cBhvr>
                                        <p:cTn id="25" dur="2000"/>
                                        <p:tgtEl>
                                          <p:spTgt spid="98371"/>
                                        </p:tgtEl>
                                      </p:cBhvr>
                                    </p:animEffect>
                                  </p:childTnLst>
                                </p:cTn>
                              </p:par>
                            </p:childTnLst>
                          </p:cTn>
                        </p:par>
                        <p:par>
                          <p:cTn id="26" fill="hold">
                            <p:stCondLst>
                              <p:cond delay="4000"/>
                            </p:stCondLst>
                            <p:childTnLst>
                              <p:par>
                                <p:cTn id="27" presetID="22" presetClass="entr" presetSubtype="4" fill="hold" grpId="0" nodeType="afterEffect">
                                  <p:stCondLst>
                                    <p:cond delay="1000"/>
                                  </p:stCondLst>
                                  <p:childTnLst>
                                    <p:set>
                                      <p:cBhvr>
                                        <p:cTn id="28" dur="1" fill="hold">
                                          <p:stCondLst>
                                            <p:cond delay="0"/>
                                          </p:stCondLst>
                                        </p:cTn>
                                        <p:tgtEl>
                                          <p:spTgt spid="98351"/>
                                        </p:tgtEl>
                                        <p:attrNameLst>
                                          <p:attrName>style.visibility</p:attrName>
                                        </p:attrNameLst>
                                      </p:cBhvr>
                                      <p:to>
                                        <p:strVal val="visible"/>
                                      </p:to>
                                    </p:set>
                                    <p:animEffect transition="in" filter="wipe(down)">
                                      <p:cBhvr>
                                        <p:cTn id="29" dur="500"/>
                                        <p:tgtEl>
                                          <p:spTgt spid="98351"/>
                                        </p:tgtEl>
                                      </p:cBhvr>
                                    </p:animEffect>
                                  </p:childTnLst>
                                </p:cTn>
                              </p:par>
                            </p:childTnLst>
                          </p:cTn>
                        </p:par>
                        <p:par>
                          <p:cTn id="30" fill="hold">
                            <p:stCondLst>
                              <p:cond delay="5500"/>
                            </p:stCondLst>
                            <p:childTnLst>
                              <p:par>
                                <p:cTn id="31" presetID="1" presetClass="entr" presetSubtype="0" fill="hold" grpId="0" nodeType="afterEffect">
                                  <p:stCondLst>
                                    <p:cond delay="0"/>
                                  </p:stCondLst>
                                  <p:childTnLst>
                                    <p:set>
                                      <p:cBhvr>
                                        <p:cTn id="32" dur="1" fill="hold">
                                          <p:stCondLst>
                                            <p:cond delay="0"/>
                                          </p:stCondLst>
                                        </p:cTn>
                                        <p:tgtEl>
                                          <p:spTgt spid="98352"/>
                                        </p:tgtEl>
                                        <p:attrNameLst>
                                          <p:attrName>style.visibility</p:attrName>
                                        </p:attrNameLst>
                                      </p:cBhvr>
                                      <p:to>
                                        <p:strVal val="visible"/>
                                      </p:to>
                                    </p:set>
                                  </p:childTnLst>
                                </p:cTn>
                              </p:par>
                            </p:childTnLst>
                          </p:cTn>
                        </p:par>
                        <p:par>
                          <p:cTn id="33" fill="hold">
                            <p:stCondLst>
                              <p:cond delay="5500"/>
                            </p:stCondLst>
                            <p:childTnLst>
                              <p:par>
                                <p:cTn id="34" presetID="22" presetClass="entr" presetSubtype="4" fill="hold" grpId="0" nodeType="afterEffect">
                                  <p:stCondLst>
                                    <p:cond delay="1000"/>
                                  </p:stCondLst>
                                  <p:childTnLst>
                                    <p:set>
                                      <p:cBhvr>
                                        <p:cTn id="35" dur="1" fill="hold">
                                          <p:stCondLst>
                                            <p:cond delay="0"/>
                                          </p:stCondLst>
                                        </p:cTn>
                                        <p:tgtEl>
                                          <p:spTgt spid="98355"/>
                                        </p:tgtEl>
                                        <p:attrNameLst>
                                          <p:attrName>style.visibility</p:attrName>
                                        </p:attrNameLst>
                                      </p:cBhvr>
                                      <p:to>
                                        <p:strVal val="visible"/>
                                      </p:to>
                                    </p:set>
                                    <p:animEffect transition="in" filter="wipe(down)">
                                      <p:cBhvr>
                                        <p:cTn id="36" dur="500"/>
                                        <p:tgtEl>
                                          <p:spTgt spid="98355"/>
                                        </p:tgtEl>
                                      </p:cBhvr>
                                    </p:animEffect>
                                  </p:childTnLst>
                                </p:cTn>
                              </p:par>
                            </p:childTnLst>
                          </p:cTn>
                        </p:par>
                        <p:par>
                          <p:cTn id="37" fill="hold">
                            <p:stCondLst>
                              <p:cond delay="7000"/>
                            </p:stCondLst>
                            <p:childTnLst>
                              <p:par>
                                <p:cTn id="38" presetID="1" presetClass="entr" presetSubtype="0" fill="hold" grpId="0" nodeType="afterEffect">
                                  <p:stCondLst>
                                    <p:cond delay="0"/>
                                  </p:stCondLst>
                                  <p:childTnLst>
                                    <p:set>
                                      <p:cBhvr>
                                        <p:cTn id="39" dur="1" fill="hold">
                                          <p:stCondLst>
                                            <p:cond delay="0"/>
                                          </p:stCondLst>
                                        </p:cTn>
                                        <p:tgtEl>
                                          <p:spTgt spid="98356"/>
                                        </p:tgtEl>
                                        <p:attrNameLst>
                                          <p:attrName>style.visibility</p:attrName>
                                        </p:attrNameLst>
                                      </p:cBhvr>
                                      <p:to>
                                        <p:strVal val="visible"/>
                                      </p:to>
                                    </p:set>
                                  </p:childTnLst>
                                </p:cTn>
                              </p:par>
                            </p:childTnLst>
                          </p:cTn>
                        </p:par>
                        <p:par>
                          <p:cTn id="40" fill="hold">
                            <p:stCondLst>
                              <p:cond delay="7000"/>
                            </p:stCondLst>
                            <p:childTnLst>
                              <p:par>
                                <p:cTn id="41" presetID="22" presetClass="entr" presetSubtype="4" fill="hold" grpId="0" nodeType="afterEffect">
                                  <p:stCondLst>
                                    <p:cond delay="1000"/>
                                  </p:stCondLst>
                                  <p:childTnLst>
                                    <p:set>
                                      <p:cBhvr>
                                        <p:cTn id="42" dur="1" fill="hold">
                                          <p:stCondLst>
                                            <p:cond delay="0"/>
                                          </p:stCondLst>
                                        </p:cTn>
                                        <p:tgtEl>
                                          <p:spTgt spid="98353"/>
                                        </p:tgtEl>
                                        <p:attrNameLst>
                                          <p:attrName>style.visibility</p:attrName>
                                        </p:attrNameLst>
                                      </p:cBhvr>
                                      <p:to>
                                        <p:strVal val="visible"/>
                                      </p:to>
                                    </p:set>
                                    <p:animEffect transition="in" filter="wipe(down)">
                                      <p:cBhvr>
                                        <p:cTn id="43" dur="500"/>
                                        <p:tgtEl>
                                          <p:spTgt spid="98353"/>
                                        </p:tgtEl>
                                      </p:cBhvr>
                                    </p:animEffect>
                                  </p:childTnLst>
                                </p:cTn>
                              </p:par>
                            </p:childTnLst>
                          </p:cTn>
                        </p:par>
                      </p:childTnLst>
                    </p:cTn>
                  </p:par>
                  <p:par>
                    <p:cTn id="44" fill="hold">
                      <p:stCondLst>
                        <p:cond delay="indefinite"/>
                      </p:stCondLst>
                      <p:childTnLst>
                        <p:par>
                          <p:cTn id="45" fill="hold">
                            <p:stCondLst>
                              <p:cond delay="0"/>
                            </p:stCondLst>
                            <p:childTnLst>
                              <p:par>
                                <p:cTn id="46" presetID="1" presetClass="entr" presetSubtype="0" fill="hold" nodeType="clickEffect">
                                  <p:stCondLst>
                                    <p:cond delay="0"/>
                                  </p:stCondLst>
                                  <p:childTnLst>
                                    <p:set>
                                      <p:cBhvr>
                                        <p:cTn id="47" dur="1" fill="hold">
                                          <p:stCondLst>
                                            <p:cond delay="0"/>
                                          </p:stCondLst>
                                        </p:cTn>
                                        <p:tgtEl>
                                          <p:spTgt spid="69"/>
                                        </p:tgtEl>
                                        <p:attrNameLst>
                                          <p:attrName>style.visibility</p:attrName>
                                        </p:attrNameLst>
                                      </p:cBhvr>
                                      <p:to>
                                        <p:strVal val="visible"/>
                                      </p:to>
                                    </p:set>
                                  </p:childTnLst>
                                </p:cTn>
                              </p:par>
                            </p:childTnLst>
                          </p:cTn>
                        </p:par>
                        <p:par>
                          <p:cTn id="48" fill="hold">
                            <p:stCondLst>
                              <p:cond delay="0"/>
                            </p:stCondLst>
                            <p:childTnLst>
                              <p:par>
                                <p:cTn id="49" presetID="1" presetClass="entr" presetSubtype="0" fill="hold" grpId="0" nodeType="afterEffect">
                                  <p:stCondLst>
                                    <p:cond delay="0"/>
                                  </p:stCondLst>
                                  <p:childTnLst>
                                    <p:set>
                                      <p:cBhvr>
                                        <p:cTn id="50" dur="1" fill="hold">
                                          <p:stCondLst>
                                            <p:cond delay="0"/>
                                          </p:stCondLst>
                                        </p:cTn>
                                        <p:tgtEl>
                                          <p:spTgt spid="71"/>
                                        </p:tgtEl>
                                        <p:attrNameLst>
                                          <p:attrName>style.visibility</p:attrName>
                                        </p:attrNameLst>
                                      </p:cBhvr>
                                      <p:to>
                                        <p:strVal val="visible"/>
                                      </p:to>
                                    </p:set>
                                  </p:childTnLst>
                                </p:cTn>
                              </p:par>
                            </p:childTnLst>
                          </p:cTn>
                        </p:par>
                        <p:par>
                          <p:cTn id="51" fill="hold">
                            <p:stCondLst>
                              <p:cond delay="0"/>
                            </p:stCondLst>
                            <p:childTnLst>
                              <p:par>
                                <p:cTn id="52" presetID="1" presetClass="entr" presetSubtype="0" fill="hold" grpId="0" nodeType="afterEffect">
                                  <p:stCondLst>
                                    <p:cond delay="0"/>
                                  </p:stCondLst>
                                  <p:childTnLst>
                                    <p:set>
                                      <p:cBhvr>
                                        <p:cTn id="53" dur="1" fill="hold">
                                          <p:stCondLst>
                                            <p:cond delay="0"/>
                                          </p:stCondLst>
                                        </p:cTn>
                                        <p:tgtEl>
                                          <p:spTgt spid="98354"/>
                                        </p:tgtEl>
                                        <p:attrNameLst>
                                          <p:attrName>style.visibility</p:attrName>
                                        </p:attrNameLst>
                                      </p:cBhvr>
                                      <p:to>
                                        <p:strVal val="visible"/>
                                      </p:to>
                                    </p:set>
                                  </p:childTnLst>
                                </p:cTn>
                              </p:par>
                            </p:childTnLst>
                          </p:cTn>
                        </p:par>
                      </p:childTnLst>
                    </p:cTn>
                  </p:par>
                  <p:par>
                    <p:cTn id="54" fill="hold">
                      <p:stCondLst>
                        <p:cond delay="indefinite"/>
                      </p:stCondLst>
                      <p:childTnLst>
                        <p:par>
                          <p:cTn id="55" fill="hold">
                            <p:stCondLst>
                              <p:cond delay="0"/>
                            </p:stCondLst>
                            <p:childTnLst>
                              <p:par>
                                <p:cTn id="56" presetID="22" presetClass="entr" presetSubtype="4" fill="hold" grpId="0" nodeType="clickEffect">
                                  <p:stCondLst>
                                    <p:cond delay="0"/>
                                  </p:stCondLst>
                                  <p:childTnLst>
                                    <p:set>
                                      <p:cBhvr>
                                        <p:cTn id="57" dur="1" fill="hold">
                                          <p:stCondLst>
                                            <p:cond delay="0"/>
                                          </p:stCondLst>
                                        </p:cTn>
                                        <p:tgtEl>
                                          <p:spTgt spid="98310"/>
                                        </p:tgtEl>
                                        <p:attrNameLst>
                                          <p:attrName>style.visibility</p:attrName>
                                        </p:attrNameLst>
                                      </p:cBhvr>
                                      <p:to>
                                        <p:strVal val="visible"/>
                                      </p:to>
                                    </p:set>
                                    <p:animEffect transition="in" filter="wipe(down)">
                                      <p:cBhvr>
                                        <p:cTn id="58" dur="500"/>
                                        <p:tgtEl>
                                          <p:spTgt spid="98310"/>
                                        </p:tgtEl>
                                      </p:cBhvr>
                                    </p:animEffect>
                                  </p:childTnLst>
                                </p:cTn>
                              </p:par>
                            </p:childTnLst>
                          </p:cTn>
                        </p:par>
                        <p:par>
                          <p:cTn id="59" fill="hold">
                            <p:stCondLst>
                              <p:cond delay="500"/>
                            </p:stCondLst>
                            <p:childTnLst>
                              <p:par>
                                <p:cTn id="60" presetID="1" presetClass="entr" presetSubtype="0" fill="hold" grpId="0" nodeType="afterEffect">
                                  <p:stCondLst>
                                    <p:cond delay="0"/>
                                  </p:stCondLst>
                                  <p:childTnLst>
                                    <p:set>
                                      <p:cBhvr>
                                        <p:cTn id="61" dur="1" fill="hold">
                                          <p:stCondLst>
                                            <p:cond delay="0"/>
                                          </p:stCondLst>
                                        </p:cTn>
                                        <p:tgtEl>
                                          <p:spTgt spid="98311"/>
                                        </p:tgtEl>
                                        <p:attrNameLst>
                                          <p:attrName>style.visibility</p:attrName>
                                        </p:attrNameLst>
                                      </p:cBhvr>
                                      <p:to>
                                        <p:strVal val="visible"/>
                                      </p:to>
                                    </p:set>
                                  </p:childTnLst>
                                </p:cTn>
                              </p:par>
                            </p:childTnLst>
                          </p:cTn>
                        </p:par>
                        <p:par>
                          <p:cTn id="62" fill="hold">
                            <p:stCondLst>
                              <p:cond delay="500"/>
                            </p:stCondLst>
                            <p:childTnLst>
                              <p:par>
                                <p:cTn id="63" presetID="22" presetClass="entr" presetSubtype="4" fill="hold" grpId="0" nodeType="afterEffect">
                                  <p:stCondLst>
                                    <p:cond delay="1000"/>
                                  </p:stCondLst>
                                  <p:childTnLst>
                                    <p:set>
                                      <p:cBhvr>
                                        <p:cTn id="64" dur="1" fill="hold">
                                          <p:stCondLst>
                                            <p:cond delay="0"/>
                                          </p:stCondLst>
                                        </p:cTn>
                                        <p:tgtEl>
                                          <p:spTgt spid="98312"/>
                                        </p:tgtEl>
                                        <p:attrNameLst>
                                          <p:attrName>style.visibility</p:attrName>
                                        </p:attrNameLst>
                                      </p:cBhvr>
                                      <p:to>
                                        <p:strVal val="visible"/>
                                      </p:to>
                                    </p:set>
                                    <p:animEffect transition="in" filter="wipe(down)">
                                      <p:cBhvr>
                                        <p:cTn id="65" dur="500"/>
                                        <p:tgtEl>
                                          <p:spTgt spid="98312"/>
                                        </p:tgtEl>
                                      </p:cBhvr>
                                    </p:animEffect>
                                  </p:childTnLst>
                                </p:cTn>
                              </p:par>
                            </p:childTnLst>
                          </p:cTn>
                        </p:par>
                        <p:par>
                          <p:cTn id="66" fill="hold">
                            <p:stCondLst>
                              <p:cond delay="2000"/>
                            </p:stCondLst>
                            <p:childTnLst>
                              <p:par>
                                <p:cTn id="67" presetID="1" presetClass="entr" presetSubtype="0" fill="hold" grpId="0" nodeType="afterEffect">
                                  <p:stCondLst>
                                    <p:cond delay="0"/>
                                  </p:stCondLst>
                                  <p:childTnLst>
                                    <p:set>
                                      <p:cBhvr>
                                        <p:cTn id="68" dur="1" fill="hold">
                                          <p:stCondLst>
                                            <p:cond delay="0"/>
                                          </p:stCondLst>
                                        </p:cTn>
                                        <p:tgtEl>
                                          <p:spTgt spid="98313"/>
                                        </p:tgtEl>
                                        <p:attrNameLst>
                                          <p:attrName>style.visibility</p:attrName>
                                        </p:attrNameLst>
                                      </p:cBhvr>
                                      <p:to>
                                        <p:strVal val="visible"/>
                                      </p:to>
                                    </p:set>
                                  </p:childTnLst>
                                </p:cTn>
                              </p:par>
                            </p:childTnLst>
                          </p:cTn>
                        </p:par>
                        <p:par>
                          <p:cTn id="69" fill="hold">
                            <p:stCondLst>
                              <p:cond delay="2000"/>
                            </p:stCondLst>
                            <p:childTnLst>
                              <p:par>
                                <p:cTn id="70" presetID="10" presetClass="entr" presetSubtype="0" fill="hold" nodeType="afterEffect">
                                  <p:stCondLst>
                                    <p:cond delay="0"/>
                                  </p:stCondLst>
                                  <p:childTnLst>
                                    <p:set>
                                      <p:cBhvr>
                                        <p:cTn id="71" dur="1" fill="hold">
                                          <p:stCondLst>
                                            <p:cond delay="0"/>
                                          </p:stCondLst>
                                        </p:cTn>
                                        <p:tgtEl>
                                          <p:spTgt spid="98368"/>
                                        </p:tgtEl>
                                        <p:attrNameLst>
                                          <p:attrName>style.visibility</p:attrName>
                                        </p:attrNameLst>
                                      </p:cBhvr>
                                      <p:to>
                                        <p:strVal val="visible"/>
                                      </p:to>
                                    </p:set>
                                    <p:animEffect transition="in" filter="fade">
                                      <p:cBhvr>
                                        <p:cTn id="72" dur="2000"/>
                                        <p:tgtEl>
                                          <p:spTgt spid="98368"/>
                                        </p:tgtEl>
                                      </p:cBhvr>
                                    </p:animEffect>
                                  </p:childTnLst>
                                </p:cTn>
                              </p:par>
                            </p:childTnLst>
                          </p:cTn>
                        </p:par>
                        <p:par>
                          <p:cTn id="73" fill="hold">
                            <p:stCondLst>
                              <p:cond delay="4000"/>
                            </p:stCondLst>
                            <p:childTnLst>
                              <p:par>
                                <p:cTn id="74" presetID="22" presetClass="entr" presetSubtype="4" fill="hold" grpId="0" nodeType="afterEffect">
                                  <p:stCondLst>
                                    <p:cond delay="1000"/>
                                  </p:stCondLst>
                                  <p:childTnLst>
                                    <p:set>
                                      <p:cBhvr>
                                        <p:cTn id="75" dur="1" fill="hold">
                                          <p:stCondLst>
                                            <p:cond delay="0"/>
                                          </p:stCondLst>
                                        </p:cTn>
                                        <p:tgtEl>
                                          <p:spTgt spid="98316"/>
                                        </p:tgtEl>
                                        <p:attrNameLst>
                                          <p:attrName>style.visibility</p:attrName>
                                        </p:attrNameLst>
                                      </p:cBhvr>
                                      <p:to>
                                        <p:strVal val="visible"/>
                                      </p:to>
                                    </p:set>
                                    <p:animEffect transition="in" filter="wipe(down)">
                                      <p:cBhvr>
                                        <p:cTn id="76" dur="500"/>
                                        <p:tgtEl>
                                          <p:spTgt spid="98316"/>
                                        </p:tgtEl>
                                      </p:cBhvr>
                                    </p:animEffect>
                                  </p:childTnLst>
                                </p:cTn>
                              </p:par>
                            </p:childTnLst>
                          </p:cTn>
                        </p:par>
                        <p:par>
                          <p:cTn id="77" fill="hold">
                            <p:stCondLst>
                              <p:cond delay="5500"/>
                            </p:stCondLst>
                            <p:childTnLst>
                              <p:par>
                                <p:cTn id="78" presetID="1" presetClass="entr" presetSubtype="0" fill="hold" nodeType="afterEffect">
                                  <p:stCondLst>
                                    <p:cond delay="0"/>
                                  </p:stCondLst>
                                  <p:childTnLst>
                                    <p:set>
                                      <p:cBhvr>
                                        <p:cTn id="79" dur="1" fill="hold">
                                          <p:stCondLst>
                                            <p:cond delay="0"/>
                                          </p:stCondLst>
                                        </p:cTn>
                                        <p:tgtEl>
                                          <p:spTgt spid="98317">
                                            <p:txEl>
                                              <p:pRg st="0" end="0"/>
                                            </p:txEl>
                                          </p:spTgt>
                                        </p:tgtEl>
                                        <p:attrNameLst>
                                          <p:attrName>style.visibility</p:attrName>
                                        </p:attrNameLst>
                                      </p:cBhvr>
                                      <p:to>
                                        <p:strVal val="visible"/>
                                      </p:to>
                                    </p:set>
                                  </p:childTnLst>
                                </p:cTn>
                              </p:par>
                            </p:childTnLst>
                          </p:cTn>
                        </p:par>
                        <p:par>
                          <p:cTn id="80" fill="hold">
                            <p:stCondLst>
                              <p:cond delay="5500"/>
                            </p:stCondLst>
                            <p:childTnLst>
                              <p:par>
                                <p:cTn id="81" presetID="22" presetClass="entr" presetSubtype="4" fill="hold" grpId="0" nodeType="afterEffect">
                                  <p:stCondLst>
                                    <p:cond delay="1000"/>
                                  </p:stCondLst>
                                  <p:childTnLst>
                                    <p:set>
                                      <p:cBhvr>
                                        <p:cTn id="82" dur="1" fill="hold">
                                          <p:stCondLst>
                                            <p:cond delay="0"/>
                                          </p:stCondLst>
                                        </p:cTn>
                                        <p:tgtEl>
                                          <p:spTgt spid="98314"/>
                                        </p:tgtEl>
                                        <p:attrNameLst>
                                          <p:attrName>style.visibility</p:attrName>
                                        </p:attrNameLst>
                                      </p:cBhvr>
                                      <p:to>
                                        <p:strVal val="visible"/>
                                      </p:to>
                                    </p:set>
                                    <p:animEffect transition="in" filter="wipe(down)">
                                      <p:cBhvr>
                                        <p:cTn id="83" dur="500"/>
                                        <p:tgtEl>
                                          <p:spTgt spid="98314"/>
                                        </p:tgtEl>
                                      </p:cBhvr>
                                    </p:animEffect>
                                  </p:childTnLst>
                                </p:cTn>
                              </p:par>
                            </p:childTnLst>
                          </p:cTn>
                        </p:par>
                        <p:par>
                          <p:cTn id="84" fill="hold">
                            <p:stCondLst>
                              <p:cond delay="7000"/>
                            </p:stCondLst>
                            <p:childTnLst>
                              <p:par>
                                <p:cTn id="85" presetID="1" presetClass="entr" presetSubtype="0" fill="hold" grpId="0" nodeType="afterEffect">
                                  <p:stCondLst>
                                    <p:cond delay="0"/>
                                  </p:stCondLst>
                                  <p:childTnLst>
                                    <p:set>
                                      <p:cBhvr>
                                        <p:cTn id="86" dur="1" fill="hold">
                                          <p:stCondLst>
                                            <p:cond delay="0"/>
                                          </p:stCondLst>
                                        </p:cTn>
                                        <p:tgtEl>
                                          <p:spTgt spid="98315"/>
                                        </p:tgtEl>
                                        <p:attrNameLst>
                                          <p:attrName>style.visibility</p:attrName>
                                        </p:attrNameLst>
                                      </p:cBhvr>
                                      <p:to>
                                        <p:strVal val="visible"/>
                                      </p:to>
                                    </p:set>
                                  </p:childTnLst>
                                </p:cTn>
                              </p:par>
                            </p:childTnLst>
                          </p:cTn>
                        </p:par>
                        <p:par>
                          <p:cTn id="87" fill="hold">
                            <p:stCondLst>
                              <p:cond delay="7000"/>
                            </p:stCondLst>
                            <p:childTnLst>
                              <p:par>
                                <p:cTn id="88" presetID="22" presetClass="entr" presetSubtype="1" fill="hold" grpId="0" nodeType="afterEffect">
                                  <p:stCondLst>
                                    <p:cond delay="1000"/>
                                  </p:stCondLst>
                                  <p:childTnLst>
                                    <p:set>
                                      <p:cBhvr>
                                        <p:cTn id="89" dur="1" fill="hold">
                                          <p:stCondLst>
                                            <p:cond delay="0"/>
                                          </p:stCondLst>
                                        </p:cTn>
                                        <p:tgtEl>
                                          <p:spTgt spid="98318"/>
                                        </p:tgtEl>
                                        <p:attrNameLst>
                                          <p:attrName>style.visibility</p:attrName>
                                        </p:attrNameLst>
                                      </p:cBhvr>
                                      <p:to>
                                        <p:strVal val="visible"/>
                                      </p:to>
                                    </p:set>
                                    <p:animEffect transition="in" filter="wipe(up)">
                                      <p:cBhvr>
                                        <p:cTn id="90" dur="500"/>
                                        <p:tgtEl>
                                          <p:spTgt spid="98318"/>
                                        </p:tgtEl>
                                      </p:cBhvr>
                                    </p:animEffect>
                                  </p:childTnLst>
                                </p:cTn>
                              </p:par>
                            </p:childTnLst>
                          </p:cTn>
                        </p:par>
                        <p:par>
                          <p:cTn id="91" fill="hold">
                            <p:stCondLst>
                              <p:cond delay="8500"/>
                            </p:stCondLst>
                            <p:childTnLst>
                              <p:par>
                                <p:cTn id="92" presetID="1" presetClass="entr" presetSubtype="0" fill="hold" nodeType="afterEffect">
                                  <p:stCondLst>
                                    <p:cond delay="0"/>
                                  </p:stCondLst>
                                  <p:childTnLst>
                                    <p:set>
                                      <p:cBhvr>
                                        <p:cTn id="93" dur="1" fill="hold">
                                          <p:stCondLst>
                                            <p:cond delay="0"/>
                                          </p:stCondLst>
                                        </p:cTn>
                                        <p:tgtEl>
                                          <p:spTgt spid="98319">
                                            <p:txEl>
                                              <p:pRg st="0" end="0"/>
                                            </p:txEl>
                                          </p:spTgt>
                                        </p:tgtEl>
                                        <p:attrNameLst>
                                          <p:attrName>style.visibility</p:attrName>
                                        </p:attrNameLst>
                                      </p:cBhvr>
                                      <p:to>
                                        <p:strVal val="visible"/>
                                      </p:to>
                                    </p:set>
                                  </p:childTnLst>
                                </p:cTn>
                              </p:par>
                            </p:childTnLst>
                          </p:cTn>
                        </p:par>
                        <p:par>
                          <p:cTn id="94" fill="hold">
                            <p:stCondLst>
                              <p:cond delay="8500"/>
                            </p:stCondLst>
                            <p:childTnLst>
                              <p:par>
                                <p:cTn id="95" presetID="22" presetClass="entr" presetSubtype="4" fill="hold" grpId="0" nodeType="afterEffect">
                                  <p:stCondLst>
                                    <p:cond delay="0"/>
                                  </p:stCondLst>
                                  <p:childTnLst>
                                    <p:set>
                                      <p:cBhvr>
                                        <p:cTn id="96" dur="1" fill="hold">
                                          <p:stCondLst>
                                            <p:cond delay="0"/>
                                          </p:stCondLst>
                                        </p:cTn>
                                        <p:tgtEl>
                                          <p:spTgt spid="98321"/>
                                        </p:tgtEl>
                                        <p:attrNameLst>
                                          <p:attrName>style.visibility</p:attrName>
                                        </p:attrNameLst>
                                      </p:cBhvr>
                                      <p:to>
                                        <p:strVal val="visible"/>
                                      </p:to>
                                    </p:set>
                                    <p:animEffect transition="in" filter="wipe(down)">
                                      <p:cBhvr>
                                        <p:cTn id="97" dur="500"/>
                                        <p:tgtEl>
                                          <p:spTgt spid="98321"/>
                                        </p:tgtEl>
                                      </p:cBhvr>
                                    </p:animEffect>
                                  </p:childTnLst>
                                </p:cTn>
                              </p:par>
                            </p:childTnLst>
                          </p:cTn>
                        </p:par>
                        <p:par>
                          <p:cTn id="98" fill="hold">
                            <p:stCondLst>
                              <p:cond delay="9000"/>
                            </p:stCondLst>
                            <p:childTnLst>
                              <p:par>
                                <p:cTn id="99" presetID="1" presetClass="entr" presetSubtype="0" fill="hold" grpId="0" nodeType="afterEffect">
                                  <p:stCondLst>
                                    <p:cond delay="0"/>
                                  </p:stCondLst>
                                  <p:childTnLst>
                                    <p:set>
                                      <p:cBhvr>
                                        <p:cTn id="100" dur="1" fill="hold">
                                          <p:stCondLst>
                                            <p:cond delay="0"/>
                                          </p:stCondLst>
                                        </p:cTn>
                                        <p:tgtEl>
                                          <p:spTgt spid="98320"/>
                                        </p:tgtEl>
                                        <p:attrNameLst>
                                          <p:attrName>style.visibility</p:attrName>
                                        </p:attrNameLst>
                                      </p:cBhvr>
                                      <p:to>
                                        <p:strVal val="visible"/>
                                      </p:to>
                                    </p:set>
                                  </p:childTnLst>
                                </p:cTn>
                              </p:par>
                            </p:childTnLst>
                          </p:cTn>
                        </p:par>
                      </p:childTnLst>
                    </p:cTn>
                  </p:par>
                  <p:par>
                    <p:cTn id="101" fill="hold">
                      <p:stCondLst>
                        <p:cond delay="indefinite"/>
                      </p:stCondLst>
                      <p:childTnLst>
                        <p:par>
                          <p:cTn id="102" fill="hold">
                            <p:stCondLst>
                              <p:cond delay="0"/>
                            </p:stCondLst>
                            <p:childTnLst>
                              <p:par>
                                <p:cTn id="103" presetID="22" presetClass="entr" presetSubtype="1" fill="hold" grpId="0" nodeType="clickEffect">
                                  <p:stCondLst>
                                    <p:cond delay="0"/>
                                  </p:stCondLst>
                                  <p:childTnLst>
                                    <p:set>
                                      <p:cBhvr>
                                        <p:cTn id="104" dur="1" fill="hold">
                                          <p:stCondLst>
                                            <p:cond delay="0"/>
                                          </p:stCondLst>
                                        </p:cTn>
                                        <p:tgtEl>
                                          <p:spTgt spid="98327"/>
                                        </p:tgtEl>
                                        <p:attrNameLst>
                                          <p:attrName>style.visibility</p:attrName>
                                        </p:attrNameLst>
                                      </p:cBhvr>
                                      <p:to>
                                        <p:strVal val="visible"/>
                                      </p:to>
                                    </p:set>
                                    <p:animEffect transition="in" filter="wipe(up)">
                                      <p:cBhvr>
                                        <p:cTn id="105" dur="500"/>
                                        <p:tgtEl>
                                          <p:spTgt spid="98327"/>
                                        </p:tgtEl>
                                      </p:cBhvr>
                                    </p:animEffect>
                                  </p:childTnLst>
                                </p:cTn>
                              </p:par>
                            </p:childTnLst>
                          </p:cTn>
                        </p:par>
                        <p:par>
                          <p:cTn id="106" fill="hold">
                            <p:stCondLst>
                              <p:cond delay="500"/>
                            </p:stCondLst>
                            <p:childTnLst>
                              <p:par>
                                <p:cTn id="107" presetID="1" presetClass="entr" presetSubtype="0" fill="hold" nodeType="afterEffect">
                                  <p:stCondLst>
                                    <p:cond delay="0"/>
                                  </p:stCondLst>
                                  <p:childTnLst>
                                    <p:set>
                                      <p:cBhvr>
                                        <p:cTn id="108" dur="1" fill="hold">
                                          <p:stCondLst>
                                            <p:cond delay="0"/>
                                          </p:stCondLst>
                                        </p:cTn>
                                        <p:tgtEl>
                                          <p:spTgt spid="98326">
                                            <p:txEl>
                                              <p:pRg st="0" end="0"/>
                                            </p:txEl>
                                          </p:spTgt>
                                        </p:tgtEl>
                                        <p:attrNameLst>
                                          <p:attrName>style.visibility</p:attrName>
                                        </p:attrNameLst>
                                      </p:cBhvr>
                                      <p:to>
                                        <p:strVal val="visible"/>
                                      </p:to>
                                    </p:set>
                                  </p:childTnLst>
                                </p:cTn>
                              </p:par>
                            </p:childTnLst>
                          </p:cTn>
                        </p:par>
                        <p:par>
                          <p:cTn id="109" fill="hold">
                            <p:stCondLst>
                              <p:cond delay="500"/>
                            </p:stCondLst>
                            <p:childTnLst>
                              <p:par>
                                <p:cTn id="110" presetID="22" presetClass="entr" presetSubtype="1" fill="hold" grpId="0" nodeType="afterEffect">
                                  <p:stCondLst>
                                    <p:cond delay="1000"/>
                                  </p:stCondLst>
                                  <p:childTnLst>
                                    <p:set>
                                      <p:cBhvr>
                                        <p:cTn id="111" dur="1" fill="hold">
                                          <p:stCondLst>
                                            <p:cond delay="0"/>
                                          </p:stCondLst>
                                        </p:cTn>
                                        <p:tgtEl>
                                          <p:spTgt spid="98334"/>
                                        </p:tgtEl>
                                        <p:attrNameLst>
                                          <p:attrName>style.visibility</p:attrName>
                                        </p:attrNameLst>
                                      </p:cBhvr>
                                      <p:to>
                                        <p:strVal val="visible"/>
                                      </p:to>
                                    </p:set>
                                    <p:animEffect transition="in" filter="wipe(up)">
                                      <p:cBhvr>
                                        <p:cTn id="112" dur="500"/>
                                        <p:tgtEl>
                                          <p:spTgt spid="98334"/>
                                        </p:tgtEl>
                                      </p:cBhvr>
                                    </p:animEffect>
                                  </p:childTnLst>
                                </p:cTn>
                              </p:par>
                            </p:childTnLst>
                          </p:cTn>
                        </p:par>
                        <p:par>
                          <p:cTn id="113" fill="hold">
                            <p:stCondLst>
                              <p:cond delay="2000"/>
                            </p:stCondLst>
                            <p:childTnLst>
                              <p:par>
                                <p:cTn id="114" presetID="1" presetClass="entr" presetSubtype="0" fill="hold" grpId="0" nodeType="afterEffect">
                                  <p:stCondLst>
                                    <p:cond delay="0"/>
                                  </p:stCondLst>
                                  <p:childTnLst>
                                    <p:set>
                                      <p:cBhvr>
                                        <p:cTn id="115" dur="1" fill="hold">
                                          <p:stCondLst>
                                            <p:cond delay="0"/>
                                          </p:stCondLst>
                                        </p:cTn>
                                        <p:tgtEl>
                                          <p:spTgt spid="98335"/>
                                        </p:tgtEl>
                                        <p:attrNameLst>
                                          <p:attrName>style.visibility</p:attrName>
                                        </p:attrNameLst>
                                      </p:cBhvr>
                                      <p:to>
                                        <p:strVal val="visible"/>
                                      </p:to>
                                    </p:set>
                                  </p:childTnLst>
                                </p:cTn>
                              </p:par>
                            </p:childTnLst>
                          </p:cTn>
                        </p:par>
                        <p:par>
                          <p:cTn id="116" fill="hold">
                            <p:stCondLst>
                              <p:cond delay="2000"/>
                            </p:stCondLst>
                            <p:childTnLst>
                              <p:par>
                                <p:cTn id="117" presetID="22" presetClass="entr" presetSubtype="1" fill="hold" grpId="0" nodeType="afterEffect">
                                  <p:stCondLst>
                                    <p:cond delay="1000"/>
                                  </p:stCondLst>
                                  <p:childTnLst>
                                    <p:set>
                                      <p:cBhvr>
                                        <p:cTn id="118" dur="1" fill="hold">
                                          <p:stCondLst>
                                            <p:cond delay="0"/>
                                          </p:stCondLst>
                                        </p:cTn>
                                        <p:tgtEl>
                                          <p:spTgt spid="98328"/>
                                        </p:tgtEl>
                                        <p:attrNameLst>
                                          <p:attrName>style.visibility</p:attrName>
                                        </p:attrNameLst>
                                      </p:cBhvr>
                                      <p:to>
                                        <p:strVal val="visible"/>
                                      </p:to>
                                    </p:set>
                                    <p:animEffect transition="in" filter="wipe(up)">
                                      <p:cBhvr>
                                        <p:cTn id="119" dur="500"/>
                                        <p:tgtEl>
                                          <p:spTgt spid="98328"/>
                                        </p:tgtEl>
                                      </p:cBhvr>
                                    </p:animEffect>
                                  </p:childTnLst>
                                </p:cTn>
                              </p:par>
                            </p:childTnLst>
                          </p:cTn>
                        </p:par>
                        <p:par>
                          <p:cTn id="120" fill="hold">
                            <p:stCondLst>
                              <p:cond delay="3500"/>
                            </p:stCondLst>
                            <p:childTnLst>
                              <p:par>
                                <p:cTn id="121" presetID="1" presetClass="entr" presetSubtype="0" fill="hold" grpId="0" nodeType="afterEffect">
                                  <p:stCondLst>
                                    <p:cond delay="0"/>
                                  </p:stCondLst>
                                  <p:childTnLst>
                                    <p:set>
                                      <p:cBhvr>
                                        <p:cTn id="122" dur="1" fill="hold">
                                          <p:stCondLst>
                                            <p:cond delay="0"/>
                                          </p:stCondLst>
                                        </p:cTn>
                                        <p:tgtEl>
                                          <p:spTgt spid="98329"/>
                                        </p:tgtEl>
                                        <p:attrNameLst>
                                          <p:attrName>style.visibility</p:attrName>
                                        </p:attrNameLst>
                                      </p:cBhvr>
                                      <p:to>
                                        <p:strVal val="visible"/>
                                      </p:to>
                                    </p:set>
                                  </p:childTnLst>
                                </p:cTn>
                              </p:par>
                            </p:childTnLst>
                          </p:cTn>
                        </p:par>
                        <p:par>
                          <p:cTn id="123" fill="hold">
                            <p:stCondLst>
                              <p:cond delay="3500"/>
                            </p:stCondLst>
                            <p:childTnLst>
                              <p:par>
                                <p:cTn id="124" presetID="10" presetClass="entr" presetSubtype="0" fill="hold" nodeType="afterEffect">
                                  <p:stCondLst>
                                    <p:cond delay="0"/>
                                  </p:stCondLst>
                                  <p:childTnLst>
                                    <p:set>
                                      <p:cBhvr>
                                        <p:cTn id="125" dur="1" fill="hold">
                                          <p:stCondLst>
                                            <p:cond delay="0"/>
                                          </p:stCondLst>
                                        </p:cTn>
                                        <p:tgtEl>
                                          <p:spTgt spid="98370"/>
                                        </p:tgtEl>
                                        <p:attrNameLst>
                                          <p:attrName>style.visibility</p:attrName>
                                        </p:attrNameLst>
                                      </p:cBhvr>
                                      <p:to>
                                        <p:strVal val="visible"/>
                                      </p:to>
                                    </p:set>
                                    <p:animEffect transition="in" filter="fade">
                                      <p:cBhvr>
                                        <p:cTn id="126" dur="2000"/>
                                        <p:tgtEl>
                                          <p:spTgt spid="98370"/>
                                        </p:tgtEl>
                                      </p:cBhvr>
                                    </p:animEffect>
                                  </p:childTnLst>
                                </p:cTn>
                              </p:par>
                            </p:childTnLst>
                          </p:cTn>
                        </p:par>
                        <p:par>
                          <p:cTn id="127" fill="hold">
                            <p:stCondLst>
                              <p:cond delay="5500"/>
                            </p:stCondLst>
                            <p:childTnLst>
                              <p:par>
                                <p:cTn id="128" presetID="22" presetClass="entr" presetSubtype="8" fill="hold" grpId="0" nodeType="afterEffect">
                                  <p:stCondLst>
                                    <p:cond delay="1000"/>
                                  </p:stCondLst>
                                  <p:childTnLst>
                                    <p:set>
                                      <p:cBhvr>
                                        <p:cTn id="129" dur="1" fill="hold">
                                          <p:stCondLst>
                                            <p:cond delay="0"/>
                                          </p:stCondLst>
                                        </p:cTn>
                                        <p:tgtEl>
                                          <p:spTgt spid="98330"/>
                                        </p:tgtEl>
                                        <p:attrNameLst>
                                          <p:attrName>style.visibility</p:attrName>
                                        </p:attrNameLst>
                                      </p:cBhvr>
                                      <p:to>
                                        <p:strVal val="visible"/>
                                      </p:to>
                                    </p:set>
                                    <p:animEffect transition="in" filter="wipe(left)">
                                      <p:cBhvr>
                                        <p:cTn id="130" dur="500"/>
                                        <p:tgtEl>
                                          <p:spTgt spid="98330"/>
                                        </p:tgtEl>
                                      </p:cBhvr>
                                    </p:animEffect>
                                  </p:childTnLst>
                                </p:cTn>
                              </p:par>
                            </p:childTnLst>
                          </p:cTn>
                        </p:par>
                        <p:par>
                          <p:cTn id="131" fill="hold">
                            <p:stCondLst>
                              <p:cond delay="7000"/>
                            </p:stCondLst>
                            <p:childTnLst>
                              <p:par>
                                <p:cTn id="132" presetID="1" presetClass="entr" presetSubtype="0" fill="hold" grpId="0" nodeType="afterEffect">
                                  <p:stCondLst>
                                    <p:cond delay="0"/>
                                  </p:stCondLst>
                                  <p:childTnLst>
                                    <p:set>
                                      <p:cBhvr>
                                        <p:cTn id="133" dur="1" fill="hold">
                                          <p:stCondLst>
                                            <p:cond delay="0"/>
                                          </p:stCondLst>
                                        </p:cTn>
                                        <p:tgtEl>
                                          <p:spTgt spid="98331"/>
                                        </p:tgtEl>
                                        <p:attrNameLst>
                                          <p:attrName>style.visibility</p:attrName>
                                        </p:attrNameLst>
                                      </p:cBhvr>
                                      <p:to>
                                        <p:strVal val="visible"/>
                                      </p:to>
                                    </p:set>
                                  </p:childTnLst>
                                </p:cTn>
                              </p:par>
                            </p:childTnLst>
                          </p:cTn>
                        </p:par>
                        <p:par>
                          <p:cTn id="134" fill="hold">
                            <p:stCondLst>
                              <p:cond delay="7000"/>
                            </p:stCondLst>
                            <p:childTnLst>
                              <p:par>
                                <p:cTn id="135" presetID="22" presetClass="entr" presetSubtype="1" fill="hold" grpId="0" nodeType="afterEffect">
                                  <p:stCondLst>
                                    <p:cond delay="1000"/>
                                  </p:stCondLst>
                                  <p:childTnLst>
                                    <p:set>
                                      <p:cBhvr>
                                        <p:cTn id="136" dur="1" fill="hold">
                                          <p:stCondLst>
                                            <p:cond delay="0"/>
                                          </p:stCondLst>
                                        </p:cTn>
                                        <p:tgtEl>
                                          <p:spTgt spid="98332"/>
                                        </p:tgtEl>
                                        <p:attrNameLst>
                                          <p:attrName>style.visibility</p:attrName>
                                        </p:attrNameLst>
                                      </p:cBhvr>
                                      <p:to>
                                        <p:strVal val="visible"/>
                                      </p:to>
                                    </p:set>
                                    <p:animEffect transition="in" filter="wipe(up)">
                                      <p:cBhvr>
                                        <p:cTn id="137" dur="500"/>
                                        <p:tgtEl>
                                          <p:spTgt spid="98332"/>
                                        </p:tgtEl>
                                      </p:cBhvr>
                                    </p:animEffect>
                                  </p:childTnLst>
                                </p:cTn>
                              </p:par>
                            </p:childTnLst>
                          </p:cTn>
                        </p:par>
                        <p:par>
                          <p:cTn id="138" fill="hold">
                            <p:stCondLst>
                              <p:cond delay="8500"/>
                            </p:stCondLst>
                            <p:childTnLst>
                              <p:par>
                                <p:cTn id="139" presetID="1" presetClass="entr" presetSubtype="0" fill="hold" grpId="0" nodeType="afterEffect">
                                  <p:stCondLst>
                                    <p:cond delay="0"/>
                                  </p:stCondLst>
                                  <p:childTnLst>
                                    <p:set>
                                      <p:cBhvr>
                                        <p:cTn id="140" dur="1" fill="hold">
                                          <p:stCondLst>
                                            <p:cond delay="0"/>
                                          </p:stCondLst>
                                        </p:cTn>
                                        <p:tgtEl>
                                          <p:spTgt spid="98333"/>
                                        </p:tgtEl>
                                        <p:attrNameLst>
                                          <p:attrName>style.visibility</p:attrName>
                                        </p:attrNameLst>
                                      </p:cBhvr>
                                      <p:to>
                                        <p:strVal val="visible"/>
                                      </p:to>
                                    </p:set>
                                  </p:childTnLst>
                                </p:cTn>
                              </p:par>
                            </p:childTnLst>
                          </p:cTn>
                        </p:par>
                      </p:childTnLst>
                    </p:cTn>
                  </p:par>
                  <p:par>
                    <p:cTn id="141" fill="hold">
                      <p:stCondLst>
                        <p:cond delay="indefinite"/>
                      </p:stCondLst>
                      <p:childTnLst>
                        <p:par>
                          <p:cTn id="142" fill="hold">
                            <p:stCondLst>
                              <p:cond delay="0"/>
                            </p:stCondLst>
                            <p:childTnLst>
                              <p:par>
                                <p:cTn id="143" presetID="22" presetClass="entr" presetSubtype="1" fill="hold" grpId="0" nodeType="clickEffect">
                                  <p:stCondLst>
                                    <p:cond delay="0"/>
                                  </p:stCondLst>
                                  <p:childTnLst>
                                    <p:set>
                                      <p:cBhvr>
                                        <p:cTn id="144" dur="1" fill="hold">
                                          <p:stCondLst>
                                            <p:cond delay="0"/>
                                          </p:stCondLst>
                                        </p:cTn>
                                        <p:tgtEl>
                                          <p:spTgt spid="98337"/>
                                        </p:tgtEl>
                                        <p:attrNameLst>
                                          <p:attrName>style.visibility</p:attrName>
                                        </p:attrNameLst>
                                      </p:cBhvr>
                                      <p:to>
                                        <p:strVal val="visible"/>
                                      </p:to>
                                    </p:set>
                                    <p:animEffect transition="in" filter="wipe(up)">
                                      <p:cBhvr>
                                        <p:cTn id="145" dur="500"/>
                                        <p:tgtEl>
                                          <p:spTgt spid="98337"/>
                                        </p:tgtEl>
                                      </p:cBhvr>
                                    </p:animEffect>
                                  </p:childTnLst>
                                </p:cTn>
                              </p:par>
                            </p:childTnLst>
                          </p:cTn>
                        </p:par>
                        <p:par>
                          <p:cTn id="146" fill="hold">
                            <p:stCondLst>
                              <p:cond delay="500"/>
                            </p:stCondLst>
                            <p:childTnLst>
                              <p:par>
                                <p:cTn id="147" presetID="1" presetClass="entr" presetSubtype="0" fill="hold" grpId="0" nodeType="afterEffect">
                                  <p:stCondLst>
                                    <p:cond delay="0"/>
                                  </p:stCondLst>
                                  <p:childTnLst>
                                    <p:set>
                                      <p:cBhvr>
                                        <p:cTn id="148" dur="1" fill="hold">
                                          <p:stCondLst>
                                            <p:cond delay="0"/>
                                          </p:stCondLst>
                                        </p:cTn>
                                        <p:tgtEl>
                                          <p:spTgt spid="98338"/>
                                        </p:tgtEl>
                                        <p:attrNameLst>
                                          <p:attrName>style.visibility</p:attrName>
                                        </p:attrNameLst>
                                      </p:cBhvr>
                                      <p:to>
                                        <p:strVal val="visible"/>
                                      </p:to>
                                    </p:set>
                                  </p:childTnLst>
                                </p:cTn>
                              </p:par>
                            </p:childTnLst>
                          </p:cTn>
                        </p:par>
                        <p:par>
                          <p:cTn id="149" fill="hold">
                            <p:stCondLst>
                              <p:cond delay="500"/>
                            </p:stCondLst>
                            <p:childTnLst>
                              <p:par>
                                <p:cTn id="150" presetID="22" presetClass="entr" presetSubtype="8" fill="hold" grpId="0" nodeType="afterEffect">
                                  <p:stCondLst>
                                    <p:cond delay="1000"/>
                                  </p:stCondLst>
                                  <p:childTnLst>
                                    <p:set>
                                      <p:cBhvr>
                                        <p:cTn id="151" dur="1" fill="hold">
                                          <p:stCondLst>
                                            <p:cond delay="0"/>
                                          </p:stCondLst>
                                        </p:cTn>
                                        <p:tgtEl>
                                          <p:spTgt spid="98339"/>
                                        </p:tgtEl>
                                        <p:attrNameLst>
                                          <p:attrName>style.visibility</p:attrName>
                                        </p:attrNameLst>
                                      </p:cBhvr>
                                      <p:to>
                                        <p:strVal val="visible"/>
                                      </p:to>
                                    </p:set>
                                    <p:animEffect transition="in" filter="wipe(left)">
                                      <p:cBhvr>
                                        <p:cTn id="152" dur="500"/>
                                        <p:tgtEl>
                                          <p:spTgt spid="98339"/>
                                        </p:tgtEl>
                                      </p:cBhvr>
                                    </p:animEffect>
                                  </p:childTnLst>
                                </p:cTn>
                              </p:par>
                            </p:childTnLst>
                          </p:cTn>
                        </p:par>
                        <p:par>
                          <p:cTn id="153" fill="hold">
                            <p:stCondLst>
                              <p:cond delay="2000"/>
                            </p:stCondLst>
                            <p:childTnLst>
                              <p:par>
                                <p:cTn id="154" presetID="1" presetClass="entr" presetSubtype="0" fill="hold" grpId="0" nodeType="afterEffect">
                                  <p:stCondLst>
                                    <p:cond delay="0"/>
                                  </p:stCondLst>
                                  <p:childTnLst>
                                    <p:set>
                                      <p:cBhvr>
                                        <p:cTn id="155" dur="1" fill="hold">
                                          <p:stCondLst>
                                            <p:cond delay="0"/>
                                          </p:stCondLst>
                                        </p:cTn>
                                        <p:tgtEl>
                                          <p:spTgt spid="98340"/>
                                        </p:tgtEl>
                                        <p:attrNameLst>
                                          <p:attrName>style.visibility</p:attrName>
                                        </p:attrNameLst>
                                      </p:cBhvr>
                                      <p:to>
                                        <p:strVal val="visible"/>
                                      </p:to>
                                    </p:set>
                                  </p:childTnLst>
                                </p:cTn>
                              </p:par>
                            </p:childTnLst>
                          </p:cTn>
                        </p:par>
                        <p:par>
                          <p:cTn id="156" fill="hold">
                            <p:stCondLst>
                              <p:cond delay="2000"/>
                            </p:stCondLst>
                            <p:childTnLst>
                              <p:par>
                                <p:cTn id="157" presetID="22" presetClass="entr" presetSubtype="1" fill="hold" grpId="0" nodeType="afterEffect">
                                  <p:stCondLst>
                                    <p:cond delay="1000"/>
                                  </p:stCondLst>
                                  <p:childTnLst>
                                    <p:set>
                                      <p:cBhvr>
                                        <p:cTn id="158" dur="1" fill="hold">
                                          <p:stCondLst>
                                            <p:cond delay="0"/>
                                          </p:stCondLst>
                                        </p:cTn>
                                        <p:tgtEl>
                                          <p:spTgt spid="98341"/>
                                        </p:tgtEl>
                                        <p:attrNameLst>
                                          <p:attrName>style.visibility</p:attrName>
                                        </p:attrNameLst>
                                      </p:cBhvr>
                                      <p:to>
                                        <p:strVal val="visible"/>
                                      </p:to>
                                    </p:set>
                                    <p:animEffect transition="in" filter="wipe(up)">
                                      <p:cBhvr>
                                        <p:cTn id="159" dur="500"/>
                                        <p:tgtEl>
                                          <p:spTgt spid="98341"/>
                                        </p:tgtEl>
                                      </p:cBhvr>
                                    </p:animEffect>
                                  </p:childTnLst>
                                </p:cTn>
                              </p:par>
                            </p:childTnLst>
                          </p:cTn>
                        </p:par>
                        <p:par>
                          <p:cTn id="160" fill="hold">
                            <p:stCondLst>
                              <p:cond delay="3500"/>
                            </p:stCondLst>
                            <p:childTnLst>
                              <p:par>
                                <p:cTn id="161" presetID="1" presetClass="entr" presetSubtype="0" fill="hold" grpId="0" nodeType="afterEffect">
                                  <p:stCondLst>
                                    <p:cond delay="0"/>
                                  </p:stCondLst>
                                  <p:childTnLst>
                                    <p:set>
                                      <p:cBhvr>
                                        <p:cTn id="162" dur="1" fill="hold">
                                          <p:stCondLst>
                                            <p:cond delay="0"/>
                                          </p:stCondLst>
                                        </p:cTn>
                                        <p:tgtEl>
                                          <p:spTgt spid="98342"/>
                                        </p:tgtEl>
                                        <p:attrNameLst>
                                          <p:attrName>style.visibility</p:attrName>
                                        </p:attrNameLst>
                                      </p:cBhvr>
                                      <p:to>
                                        <p:strVal val="visible"/>
                                      </p:to>
                                    </p:set>
                                  </p:childTnLst>
                                </p:cTn>
                              </p:par>
                            </p:childTnLst>
                          </p:cTn>
                        </p:par>
                        <p:par>
                          <p:cTn id="163" fill="hold">
                            <p:stCondLst>
                              <p:cond delay="3500"/>
                            </p:stCondLst>
                            <p:childTnLst>
                              <p:par>
                                <p:cTn id="164" presetID="22" presetClass="entr" presetSubtype="1" fill="hold" grpId="0" nodeType="afterEffect">
                                  <p:stCondLst>
                                    <p:cond delay="1000"/>
                                  </p:stCondLst>
                                  <p:childTnLst>
                                    <p:set>
                                      <p:cBhvr>
                                        <p:cTn id="165" dur="1" fill="hold">
                                          <p:stCondLst>
                                            <p:cond delay="0"/>
                                          </p:stCondLst>
                                        </p:cTn>
                                        <p:tgtEl>
                                          <p:spTgt spid="98343"/>
                                        </p:tgtEl>
                                        <p:attrNameLst>
                                          <p:attrName>style.visibility</p:attrName>
                                        </p:attrNameLst>
                                      </p:cBhvr>
                                      <p:to>
                                        <p:strVal val="visible"/>
                                      </p:to>
                                    </p:set>
                                    <p:animEffect transition="in" filter="wipe(up)">
                                      <p:cBhvr>
                                        <p:cTn id="166" dur="500"/>
                                        <p:tgtEl>
                                          <p:spTgt spid="98343"/>
                                        </p:tgtEl>
                                      </p:cBhvr>
                                    </p:animEffect>
                                  </p:childTnLst>
                                </p:cTn>
                              </p:par>
                            </p:childTnLst>
                          </p:cTn>
                        </p:par>
                        <p:par>
                          <p:cTn id="167" fill="hold">
                            <p:stCondLst>
                              <p:cond delay="5000"/>
                            </p:stCondLst>
                            <p:childTnLst>
                              <p:par>
                                <p:cTn id="168" presetID="1" presetClass="entr" presetSubtype="0" fill="hold" nodeType="afterEffect">
                                  <p:stCondLst>
                                    <p:cond delay="0"/>
                                  </p:stCondLst>
                                  <p:childTnLst>
                                    <p:set>
                                      <p:cBhvr>
                                        <p:cTn id="169" dur="1" fill="hold">
                                          <p:stCondLst>
                                            <p:cond delay="0"/>
                                          </p:stCondLst>
                                        </p:cTn>
                                        <p:tgtEl>
                                          <p:spTgt spid="98344">
                                            <p:txEl>
                                              <p:pRg st="0" end="0"/>
                                            </p:txEl>
                                          </p:spTgt>
                                        </p:tgtEl>
                                        <p:attrNameLst>
                                          <p:attrName>style.visibility</p:attrName>
                                        </p:attrNameLst>
                                      </p:cBhvr>
                                      <p:to>
                                        <p:strVal val="visible"/>
                                      </p:to>
                                    </p:set>
                                  </p:childTnLst>
                                </p:cTn>
                              </p:par>
                            </p:childTnLst>
                          </p:cTn>
                        </p:par>
                        <p:par>
                          <p:cTn id="170" fill="hold">
                            <p:stCondLst>
                              <p:cond delay="5000"/>
                            </p:stCondLst>
                            <p:childTnLst>
                              <p:par>
                                <p:cTn id="171" presetID="22" presetClass="entr" presetSubtype="1" fill="hold" grpId="0" nodeType="afterEffect">
                                  <p:stCondLst>
                                    <p:cond delay="1000"/>
                                  </p:stCondLst>
                                  <p:childTnLst>
                                    <p:set>
                                      <p:cBhvr>
                                        <p:cTn id="172" dur="1" fill="hold">
                                          <p:stCondLst>
                                            <p:cond delay="0"/>
                                          </p:stCondLst>
                                        </p:cTn>
                                        <p:tgtEl>
                                          <p:spTgt spid="98345"/>
                                        </p:tgtEl>
                                        <p:attrNameLst>
                                          <p:attrName>style.visibility</p:attrName>
                                        </p:attrNameLst>
                                      </p:cBhvr>
                                      <p:to>
                                        <p:strVal val="visible"/>
                                      </p:to>
                                    </p:set>
                                    <p:animEffect transition="in" filter="wipe(up)">
                                      <p:cBhvr>
                                        <p:cTn id="173" dur="500"/>
                                        <p:tgtEl>
                                          <p:spTgt spid="98345"/>
                                        </p:tgtEl>
                                      </p:cBhvr>
                                    </p:animEffect>
                                  </p:childTnLst>
                                </p:cTn>
                              </p:par>
                            </p:childTnLst>
                          </p:cTn>
                        </p:par>
                        <p:par>
                          <p:cTn id="174" fill="hold">
                            <p:stCondLst>
                              <p:cond delay="6500"/>
                            </p:stCondLst>
                            <p:childTnLst>
                              <p:par>
                                <p:cTn id="175" presetID="1" presetClass="entr" presetSubtype="0" fill="hold" grpId="0" nodeType="afterEffect">
                                  <p:stCondLst>
                                    <p:cond delay="0"/>
                                  </p:stCondLst>
                                  <p:childTnLst>
                                    <p:set>
                                      <p:cBhvr>
                                        <p:cTn id="176" dur="1" fill="hold">
                                          <p:stCondLst>
                                            <p:cond delay="0"/>
                                          </p:stCondLst>
                                        </p:cTn>
                                        <p:tgtEl>
                                          <p:spTgt spid="98346"/>
                                        </p:tgtEl>
                                        <p:attrNameLst>
                                          <p:attrName>style.visibility</p:attrName>
                                        </p:attrNameLst>
                                      </p:cBhvr>
                                      <p:to>
                                        <p:strVal val="visible"/>
                                      </p:to>
                                    </p:set>
                                  </p:childTnLst>
                                </p:cTn>
                              </p:par>
                            </p:childTnLst>
                          </p:cTn>
                        </p:par>
                        <p:par>
                          <p:cTn id="177" fill="hold">
                            <p:stCondLst>
                              <p:cond delay="6500"/>
                            </p:stCondLst>
                            <p:childTnLst>
                              <p:par>
                                <p:cTn id="178" presetID="10" presetClass="entr" presetSubtype="0" fill="hold" nodeType="afterEffect">
                                  <p:stCondLst>
                                    <p:cond delay="0"/>
                                  </p:stCondLst>
                                  <p:childTnLst>
                                    <p:set>
                                      <p:cBhvr>
                                        <p:cTn id="179" dur="1" fill="hold">
                                          <p:stCondLst>
                                            <p:cond delay="0"/>
                                          </p:stCondLst>
                                        </p:cTn>
                                        <p:tgtEl>
                                          <p:spTgt spid="98369"/>
                                        </p:tgtEl>
                                        <p:attrNameLst>
                                          <p:attrName>style.visibility</p:attrName>
                                        </p:attrNameLst>
                                      </p:cBhvr>
                                      <p:to>
                                        <p:strVal val="visible"/>
                                      </p:to>
                                    </p:set>
                                    <p:animEffect transition="in" filter="fade">
                                      <p:cBhvr>
                                        <p:cTn id="180" dur="2000"/>
                                        <p:tgtEl>
                                          <p:spTgt spid="98369"/>
                                        </p:tgtEl>
                                      </p:cBhvr>
                                    </p:animEffect>
                                  </p:childTnLst>
                                </p:cTn>
                              </p:par>
                            </p:childTnLst>
                          </p:cTn>
                        </p:par>
                      </p:childTnLst>
                    </p:cTn>
                  </p:par>
                  <p:par>
                    <p:cTn id="181" fill="hold">
                      <p:stCondLst>
                        <p:cond delay="indefinite"/>
                      </p:stCondLst>
                      <p:childTnLst>
                        <p:par>
                          <p:cTn id="182" fill="hold">
                            <p:stCondLst>
                              <p:cond delay="0"/>
                            </p:stCondLst>
                            <p:childTnLst>
                              <p:par>
                                <p:cTn id="183" presetID="22" presetClass="entr" presetSubtype="4" fill="hold" grpId="0" nodeType="clickEffect">
                                  <p:stCondLst>
                                    <p:cond delay="0"/>
                                  </p:stCondLst>
                                  <p:childTnLst>
                                    <p:set>
                                      <p:cBhvr>
                                        <p:cTn id="184" dur="1" fill="hold">
                                          <p:stCondLst>
                                            <p:cond delay="0"/>
                                          </p:stCondLst>
                                        </p:cTn>
                                        <p:tgtEl>
                                          <p:spTgt spid="98307"/>
                                        </p:tgtEl>
                                        <p:attrNameLst>
                                          <p:attrName>style.visibility</p:attrName>
                                        </p:attrNameLst>
                                      </p:cBhvr>
                                      <p:to>
                                        <p:strVal val="visible"/>
                                      </p:to>
                                    </p:set>
                                    <p:animEffect transition="in" filter="wipe(down)">
                                      <p:cBhvr>
                                        <p:cTn id="185" dur="500"/>
                                        <p:tgtEl>
                                          <p:spTgt spid="98307"/>
                                        </p:tgtEl>
                                      </p:cBhvr>
                                    </p:animEffect>
                                  </p:childTnLst>
                                </p:cTn>
                              </p:par>
                            </p:childTnLst>
                          </p:cTn>
                        </p:par>
                        <p:par>
                          <p:cTn id="186" fill="hold">
                            <p:stCondLst>
                              <p:cond delay="500"/>
                            </p:stCondLst>
                            <p:childTnLst>
                              <p:par>
                                <p:cTn id="187" presetID="1" presetClass="entr" presetSubtype="0" fill="hold" grpId="0" nodeType="afterEffect">
                                  <p:stCondLst>
                                    <p:cond delay="0"/>
                                  </p:stCondLst>
                                  <p:childTnLst>
                                    <p:set>
                                      <p:cBhvr>
                                        <p:cTn id="188" dur="1" fill="hold">
                                          <p:stCondLst>
                                            <p:cond delay="0"/>
                                          </p:stCondLst>
                                        </p:cTn>
                                        <p:tgtEl>
                                          <p:spTgt spid="98308"/>
                                        </p:tgtEl>
                                        <p:attrNameLst>
                                          <p:attrName>style.visibility</p:attrName>
                                        </p:attrNameLst>
                                      </p:cBhvr>
                                      <p:to>
                                        <p:strVal val="visible"/>
                                      </p:to>
                                    </p:set>
                                  </p:childTnLst>
                                </p:cTn>
                              </p:par>
                            </p:childTnLst>
                          </p:cTn>
                        </p:par>
                        <p:par>
                          <p:cTn id="189" fill="hold">
                            <p:stCondLst>
                              <p:cond delay="500"/>
                            </p:stCondLst>
                            <p:childTnLst>
                              <p:par>
                                <p:cTn id="190" presetID="22" presetClass="entr" presetSubtype="1" fill="hold" grpId="0" nodeType="afterEffect">
                                  <p:stCondLst>
                                    <p:cond delay="1000"/>
                                  </p:stCondLst>
                                  <p:childTnLst>
                                    <p:set>
                                      <p:cBhvr>
                                        <p:cTn id="191" dur="1" fill="hold">
                                          <p:stCondLst>
                                            <p:cond delay="0"/>
                                          </p:stCondLst>
                                        </p:cTn>
                                        <p:tgtEl>
                                          <p:spTgt spid="98309"/>
                                        </p:tgtEl>
                                        <p:attrNameLst>
                                          <p:attrName>style.visibility</p:attrName>
                                        </p:attrNameLst>
                                      </p:cBhvr>
                                      <p:to>
                                        <p:strVal val="visible"/>
                                      </p:to>
                                    </p:set>
                                    <p:animEffect transition="in" filter="wipe(up)">
                                      <p:cBhvr>
                                        <p:cTn id="192" dur="500"/>
                                        <p:tgtEl>
                                          <p:spTgt spid="98309"/>
                                        </p:tgtEl>
                                      </p:cBhvr>
                                    </p:animEffect>
                                  </p:childTnLst>
                                </p:cTn>
                              </p:par>
                            </p:childTnLst>
                          </p:cTn>
                        </p:par>
                        <p:par>
                          <p:cTn id="193" fill="hold">
                            <p:stCondLst>
                              <p:cond delay="2000"/>
                            </p:stCondLst>
                            <p:childTnLst>
                              <p:par>
                                <p:cTn id="194" presetID="1" presetClass="entr" presetSubtype="0" fill="hold" grpId="0" nodeType="afterEffect">
                                  <p:stCondLst>
                                    <p:cond delay="0"/>
                                  </p:stCondLst>
                                  <p:childTnLst>
                                    <p:set>
                                      <p:cBhvr>
                                        <p:cTn id="195" dur="1" fill="hold">
                                          <p:stCondLst>
                                            <p:cond delay="0"/>
                                          </p:stCondLst>
                                        </p:cTn>
                                        <p:tgtEl>
                                          <p:spTgt spid="98322"/>
                                        </p:tgtEl>
                                        <p:attrNameLst>
                                          <p:attrName>style.visibility</p:attrName>
                                        </p:attrNameLst>
                                      </p:cBhvr>
                                      <p:to>
                                        <p:strVal val="visible"/>
                                      </p:to>
                                    </p:set>
                                  </p:childTnLst>
                                </p:cTn>
                              </p:par>
                            </p:childTnLst>
                          </p:cTn>
                        </p:par>
                        <p:par>
                          <p:cTn id="196" fill="hold">
                            <p:stCondLst>
                              <p:cond delay="2000"/>
                            </p:stCondLst>
                            <p:childTnLst>
                              <p:par>
                                <p:cTn id="197" presetID="22" presetClass="entr" presetSubtype="2" fill="hold" grpId="0" nodeType="afterEffect">
                                  <p:stCondLst>
                                    <p:cond delay="1000"/>
                                  </p:stCondLst>
                                  <p:childTnLst>
                                    <p:set>
                                      <p:cBhvr>
                                        <p:cTn id="198" dur="1" fill="hold">
                                          <p:stCondLst>
                                            <p:cond delay="0"/>
                                          </p:stCondLst>
                                        </p:cTn>
                                        <p:tgtEl>
                                          <p:spTgt spid="98323"/>
                                        </p:tgtEl>
                                        <p:attrNameLst>
                                          <p:attrName>style.visibility</p:attrName>
                                        </p:attrNameLst>
                                      </p:cBhvr>
                                      <p:to>
                                        <p:strVal val="visible"/>
                                      </p:to>
                                    </p:set>
                                    <p:animEffect transition="in" filter="wipe(right)">
                                      <p:cBhvr>
                                        <p:cTn id="199" dur="500"/>
                                        <p:tgtEl>
                                          <p:spTgt spid="98323"/>
                                        </p:tgtEl>
                                      </p:cBhvr>
                                    </p:animEffect>
                                  </p:childTnLst>
                                </p:cTn>
                              </p:par>
                            </p:childTnLst>
                          </p:cTn>
                        </p:par>
                        <p:par>
                          <p:cTn id="200" fill="hold">
                            <p:stCondLst>
                              <p:cond delay="3500"/>
                            </p:stCondLst>
                            <p:childTnLst>
                              <p:par>
                                <p:cTn id="201" presetID="1" presetClass="entr" presetSubtype="0" fill="hold" grpId="0" nodeType="afterEffect">
                                  <p:stCondLst>
                                    <p:cond delay="1000"/>
                                  </p:stCondLst>
                                  <p:childTnLst>
                                    <p:set>
                                      <p:cBhvr>
                                        <p:cTn id="202" dur="1" fill="hold">
                                          <p:stCondLst>
                                            <p:cond delay="0"/>
                                          </p:stCondLst>
                                        </p:cTn>
                                        <p:tgtEl>
                                          <p:spTgt spid="98324"/>
                                        </p:tgtEl>
                                        <p:attrNameLst>
                                          <p:attrName>style.visibility</p:attrName>
                                        </p:attrNameLst>
                                      </p:cBhvr>
                                      <p:to>
                                        <p:strVal val="visible"/>
                                      </p:to>
                                    </p:set>
                                  </p:childTnLst>
                                </p:cTn>
                              </p:par>
                            </p:childTnLst>
                          </p:cTn>
                        </p:par>
                        <p:par>
                          <p:cTn id="203" fill="hold">
                            <p:stCondLst>
                              <p:cond delay="4500"/>
                            </p:stCondLst>
                            <p:childTnLst>
                              <p:par>
                                <p:cTn id="204" presetID="22" presetClass="entr" presetSubtype="4" fill="hold" grpId="0" nodeType="afterEffect">
                                  <p:stCondLst>
                                    <p:cond delay="1000"/>
                                  </p:stCondLst>
                                  <p:childTnLst>
                                    <p:set>
                                      <p:cBhvr>
                                        <p:cTn id="205" dur="1" fill="hold">
                                          <p:stCondLst>
                                            <p:cond delay="0"/>
                                          </p:stCondLst>
                                        </p:cTn>
                                        <p:tgtEl>
                                          <p:spTgt spid="98325"/>
                                        </p:tgtEl>
                                        <p:attrNameLst>
                                          <p:attrName>style.visibility</p:attrName>
                                        </p:attrNameLst>
                                      </p:cBhvr>
                                      <p:to>
                                        <p:strVal val="visible"/>
                                      </p:to>
                                    </p:set>
                                    <p:animEffect transition="in" filter="wipe(down)">
                                      <p:cBhvr>
                                        <p:cTn id="206" dur="500"/>
                                        <p:tgtEl>
                                          <p:spTgt spid="98325"/>
                                        </p:tgtEl>
                                      </p:cBhvr>
                                    </p:animEffect>
                                  </p:childTnLst>
                                </p:cTn>
                              </p:par>
                            </p:childTnLst>
                          </p:cTn>
                        </p:par>
                        <p:par>
                          <p:cTn id="207" fill="hold">
                            <p:stCondLst>
                              <p:cond delay="6000"/>
                            </p:stCondLst>
                            <p:childTnLst>
                              <p:par>
                                <p:cTn id="208" presetID="1" presetClass="entr" presetSubtype="0" fill="hold" nodeType="afterEffect">
                                  <p:stCondLst>
                                    <p:cond delay="0"/>
                                  </p:stCondLst>
                                  <p:childTnLst>
                                    <p:set>
                                      <p:cBhvr>
                                        <p:cTn id="209" dur="1" fill="hold">
                                          <p:stCondLst>
                                            <p:cond delay="0"/>
                                          </p:stCondLst>
                                        </p:cTn>
                                        <p:tgtEl>
                                          <p:spTgt spid="98336">
                                            <p:txEl>
                                              <p:pRg st="0" end="0"/>
                                            </p:txEl>
                                          </p:spTgt>
                                        </p:tgtEl>
                                        <p:attrNameLst>
                                          <p:attrName>style.visibility</p:attrName>
                                        </p:attrNameLst>
                                      </p:cBhvr>
                                      <p:to>
                                        <p:strVal val="visible"/>
                                      </p:to>
                                    </p:set>
                                  </p:childTnLst>
                                </p:cTn>
                              </p:par>
                            </p:childTnLst>
                          </p:cTn>
                        </p:par>
                      </p:childTnLst>
                    </p:cTn>
                  </p:par>
                  <p:par>
                    <p:cTn id="210" fill="hold">
                      <p:stCondLst>
                        <p:cond delay="indefinite"/>
                      </p:stCondLst>
                      <p:childTnLst>
                        <p:par>
                          <p:cTn id="211" fill="hold">
                            <p:stCondLst>
                              <p:cond delay="0"/>
                            </p:stCondLst>
                            <p:childTnLst>
                              <p:par>
                                <p:cTn id="212" presetID="22" presetClass="entr" presetSubtype="1" fill="hold" grpId="0" nodeType="clickEffect">
                                  <p:stCondLst>
                                    <p:cond delay="0"/>
                                  </p:stCondLst>
                                  <p:childTnLst>
                                    <p:set>
                                      <p:cBhvr>
                                        <p:cTn id="213" dur="1" fill="hold">
                                          <p:stCondLst>
                                            <p:cond delay="0"/>
                                          </p:stCondLst>
                                        </p:cTn>
                                        <p:tgtEl>
                                          <p:spTgt spid="98357"/>
                                        </p:tgtEl>
                                        <p:attrNameLst>
                                          <p:attrName>style.visibility</p:attrName>
                                        </p:attrNameLst>
                                      </p:cBhvr>
                                      <p:to>
                                        <p:strVal val="visible"/>
                                      </p:to>
                                    </p:set>
                                    <p:animEffect transition="in" filter="wipe(up)">
                                      <p:cBhvr>
                                        <p:cTn id="214" dur="500"/>
                                        <p:tgtEl>
                                          <p:spTgt spid="98357"/>
                                        </p:tgtEl>
                                      </p:cBhvr>
                                    </p:animEffect>
                                  </p:childTnLst>
                                </p:cTn>
                              </p:par>
                            </p:childTnLst>
                          </p:cTn>
                        </p:par>
                        <p:par>
                          <p:cTn id="215" fill="hold">
                            <p:stCondLst>
                              <p:cond delay="500"/>
                            </p:stCondLst>
                            <p:childTnLst>
                              <p:par>
                                <p:cTn id="216" presetID="1" presetClass="entr" presetSubtype="0" fill="hold" grpId="0" nodeType="afterEffect">
                                  <p:stCondLst>
                                    <p:cond delay="1000"/>
                                  </p:stCondLst>
                                  <p:childTnLst>
                                    <p:set>
                                      <p:cBhvr>
                                        <p:cTn id="217" dur="1" fill="hold">
                                          <p:stCondLst>
                                            <p:cond delay="0"/>
                                          </p:stCondLst>
                                        </p:cTn>
                                        <p:tgtEl>
                                          <p:spTgt spid="98358"/>
                                        </p:tgtEl>
                                        <p:attrNameLst>
                                          <p:attrName>style.visibility</p:attrName>
                                        </p:attrNameLst>
                                      </p:cBhvr>
                                      <p:to>
                                        <p:strVal val="visible"/>
                                      </p:to>
                                    </p:set>
                                  </p:childTnLst>
                                </p:cTn>
                              </p:par>
                            </p:childTnLst>
                          </p:cTn>
                        </p:par>
                        <p:par>
                          <p:cTn id="218" fill="hold">
                            <p:stCondLst>
                              <p:cond delay="1500"/>
                            </p:stCondLst>
                            <p:childTnLst>
                              <p:par>
                                <p:cTn id="219" presetID="22" presetClass="entr" presetSubtype="1" fill="hold" grpId="0" nodeType="afterEffect">
                                  <p:stCondLst>
                                    <p:cond delay="1000"/>
                                  </p:stCondLst>
                                  <p:childTnLst>
                                    <p:set>
                                      <p:cBhvr>
                                        <p:cTn id="220" dur="1" fill="hold">
                                          <p:stCondLst>
                                            <p:cond delay="0"/>
                                          </p:stCondLst>
                                        </p:cTn>
                                        <p:tgtEl>
                                          <p:spTgt spid="98359"/>
                                        </p:tgtEl>
                                        <p:attrNameLst>
                                          <p:attrName>style.visibility</p:attrName>
                                        </p:attrNameLst>
                                      </p:cBhvr>
                                      <p:to>
                                        <p:strVal val="visible"/>
                                      </p:to>
                                    </p:set>
                                    <p:animEffect transition="in" filter="wipe(up)">
                                      <p:cBhvr>
                                        <p:cTn id="221" dur="500"/>
                                        <p:tgtEl>
                                          <p:spTgt spid="98359"/>
                                        </p:tgtEl>
                                      </p:cBhvr>
                                    </p:animEffect>
                                  </p:childTnLst>
                                </p:cTn>
                              </p:par>
                            </p:childTnLst>
                          </p:cTn>
                        </p:par>
                        <p:par>
                          <p:cTn id="222" fill="hold">
                            <p:stCondLst>
                              <p:cond delay="3000"/>
                            </p:stCondLst>
                            <p:childTnLst>
                              <p:par>
                                <p:cTn id="223" presetID="1" presetClass="entr" presetSubtype="0" fill="hold" nodeType="afterEffect">
                                  <p:stCondLst>
                                    <p:cond delay="0"/>
                                  </p:stCondLst>
                                  <p:childTnLst>
                                    <p:set>
                                      <p:cBhvr>
                                        <p:cTn id="224" dur="1" fill="hold">
                                          <p:stCondLst>
                                            <p:cond delay="0"/>
                                          </p:stCondLst>
                                        </p:cTn>
                                        <p:tgtEl>
                                          <p:spTgt spid="98360">
                                            <p:txEl>
                                              <p:pRg st="0" end="0"/>
                                            </p:txEl>
                                          </p:spTgt>
                                        </p:tgtEl>
                                        <p:attrNameLst>
                                          <p:attrName>style.visibility</p:attrName>
                                        </p:attrNameLst>
                                      </p:cBhvr>
                                      <p:to>
                                        <p:strVal val="visible"/>
                                      </p:to>
                                    </p:set>
                                  </p:childTnLst>
                                </p:cTn>
                              </p:par>
                            </p:childTnLst>
                          </p:cTn>
                        </p:par>
                        <p:par>
                          <p:cTn id="225" fill="hold">
                            <p:stCondLst>
                              <p:cond delay="3000"/>
                            </p:stCondLst>
                            <p:childTnLst>
                              <p:par>
                                <p:cTn id="226" presetID="22" presetClass="entr" presetSubtype="2" fill="hold" grpId="0" nodeType="afterEffect">
                                  <p:stCondLst>
                                    <p:cond delay="1000"/>
                                  </p:stCondLst>
                                  <p:childTnLst>
                                    <p:set>
                                      <p:cBhvr>
                                        <p:cTn id="227" dur="1" fill="hold">
                                          <p:stCondLst>
                                            <p:cond delay="0"/>
                                          </p:stCondLst>
                                        </p:cTn>
                                        <p:tgtEl>
                                          <p:spTgt spid="98361"/>
                                        </p:tgtEl>
                                        <p:attrNameLst>
                                          <p:attrName>style.visibility</p:attrName>
                                        </p:attrNameLst>
                                      </p:cBhvr>
                                      <p:to>
                                        <p:strVal val="visible"/>
                                      </p:to>
                                    </p:set>
                                    <p:animEffect transition="in" filter="wipe(right)">
                                      <p:cBhvr>
                                        <p:cTn id="228" dur="500"/>
                                        <p:tgtEl>
                                          <p:spTgt spid="98361"/>
                                        </p:tgtEl>
                                      </p:cBhvr>
                                    </p:animEffect>
                                  </p:childTnLst>
                                </p:cTn>
                              </p:par>
                            </p:childTnLst>
                          </p:cTn>
                        </p:par>
                        <p:par>
                          <p:cTn id="229" fill="hold">
                            <p:stCondLst>
                              <p:cond delay="4500"/>
                            </p:stCondLst>
                            <p:childTnLst>
                              <p:par>
                                <p:cTn id="230" presetID="1" presetClass="entr" presetSubtype="0" fill="hold" grpId="0" nodeType="afterEffect">
                                  <p:stCondLst>
                                    <p:cond delay="0"/>
                                  </p:stCondLst>
                                  <p:childTnLst>
                                    <p:set>
                                      <p:cBhvr>
                                        <p:cTn id="231" dur="1" fill="hold">
                                          <p:stCondLst>
                                            <p:cond delay="0"/>
                                          </p:stCondLst>
                                        </p:cTn>
                                        <p:tgtEl>
                                          <p:spTgt spid="98362"/>
                                        </p:tgtEl>
                                        <p:attrNameLst>
                                          <p:attrName>style.visibility</p:attrName>
                                        </p:attrNameLst>
                                      </p:cBhvr>
                                      <p:to>
                                        <p:strVal val="visible"/>
                                      </p:to>
                                    </p:set>
                                  </p:childTnLst>
                                </p:cTn>
                              </p:par>
                            </p:childTnLst>
                          </p:cTn>
                        </p:par>
                        <p:par>
                          <p:cTn id="232" fill="hold">
                            <p:stCondLst>
                              <p:cond delay="4500"/>
                            </p:stCondLst>
                            <p:childTnLst>
                              <p:par>
                                <p:cTn id="233" presetID="22" presetClass="entr" presetSubtype="1" fill="hold" grpId="0" nodeType="afterEffect">
                                  <p:stCondLst>
                                    <p:cond delay="1000"/>
                                  </p:stCondLst>
                                  <p:childTnLst>
                                    <p:set>
                                      <p:cBhvr>
                                        <p:cTn id="234" dur="1" fill="hold">
                                          <p:stCondLst>
                                            <p:cond delay="0"/>
                                          </p:stCondLst>
                                        </p:cTn>
                                        <p:tgtEl>
                                          <p:spTgt spid="98363"/>
                                        </p:tgtEl>
                                        <p:attrNameLst>
                                          <p:attrName>style.visibility</p:attrName>
                                        </p:attrNameLst>
                                      </p:cBhvr>
                                      <p:to>
                                        <p:strVal val="visible"/>
                                      </p:to>
                                    </p:set>
                                    <p:animEffect transition="in" filter="wipe(up)">
                                      <p:cBhvr>
                                        <p:cTn id="235" dur="500"/>
                                        <p:tgtEl>
                                          <p:spTgt spid="98363"/>
                                        </p:tgtEl>
                                      </p:cBhvr>
                                    </p:animEffect>
                                  </p:childTnLst>
                                </p:cTn>
                              </p:par>
                            </p:childTnLst>
                          </p:cTn>
                        </p:par>
                        <p:par>
                          <p:cTn id="236" fill="hold">
                            <p:stCondLst>
                              <p:cond delay="6000"/>
                            </p:stCondLst>
                            <p:childTnLst>
                              <p:par>
                                <p:cTn id="237" presetID="1" presetClass="entr" presetSubtype="0" fill="hold" grpId="0" nodeType="afterEffect">
                                  <p:stCondLst>
                                    <p:cond delay="0"/>
                                  </p:stCondLst>
                                  <p:childTnLst>
                                    <p:set>
                                      <p:cBhvr>
                                        <p:cTn id="238" dur="1" fill="hold">
                                          <p:stCondLst>
                                            <p:cond delay="0"/>
                                          </p:stCondLst>
                                        </p:cTn>
                                        <p:tgtEl>
                                          <p:spTgt spid="98364"/>
                                        </p:tgtEl>
                                        <p:attrNameLst>
                                          <p:attrName>style.visibility</p:attrName>
                                        </p:attrNameLst>
                                      </p:cBhvr>
                                      <p:to>
                                        <p:strVal val="visible"/>
                                      </p:to>
                                    </p:set>
                                  </p:childTnLst>
                                </p:cTn>
                              </p:par>
                            </p:childTnLst>
                          </p:cTn>
                        </p:par>
                        <p:par>
                          <p:cTn id="239" fill="hold">
                            <p:stCondLst>
                              <p:cond delay="6000"/>
                            </p:stCondLst>
                            <p:childTnLst>
                              <p:par>
                                <p:cTn id="240" presetID="22" presetClass="entr" presetSubtype="2" fill="hold" grpId="0" nodeType="afterEffect">
                                  <p:stCondLst>
                                    <p:cond delay="1000"/>
                                  </p:stCondLst>
                                  <p:childTnLst>
                                    <p:set>
                                      <p:cBhvr>
                                        <p:cTn id="241" dur="1" fill="hold">
                                          <p:stCondLst>
                                            <p:cond delay="0"/>
                                          </p:stCondLst>
                                        </p:cTn>
                                        <p:tgtEl>
                                          <p:spTgt spid="98365"/>
                                        </p:tgtEl>
                                        <p:attrNameLst>
                                          <p:attrName>style.visibility</p:attrName>
                                        </p:attrNameLst>
                                      </p:cBhvr>
                                      <p:to>
                                        <p:strVal val="visible"/>
                                      </p:to>
                                    </p:set>
                                    <p:animEffect transition="in" filter="wipe(right)">
                                      <p:cBhvr>
                                        <p:cTn id="242" dur="500"/>
                                        <p:tgtEl>
                                          <p:spTgt spid="98365"/>
                                        </p:tgtEl>
                                      </p:cBhvr>
                                    </p:animEffect>
                                  </p:childTnLst>
                                </p:cTn>
                              </p:par>
                            </p:childTnLst>
                          </p:cTn>
                        </p:par>
                        <p:par>
                          <p:cTn id="243" fill="hold">
                            <p:stCondLst>
                              <p:cond delay="7500"/>
                            </p:stCondLst>
                            <p:childTnLst>
                              <p:par>
                                <p:cTn id="244" presetID="1" presetClass="entr" presetSubtype="0" fill="hold" grpId="0" nodeType="afterEffect">
                                  <p:stCondLst>
                                    <p:cond delay="0"/>
                                  </p:stCondLst>
                                  <p:childTnLst>
                                    <p:set>
                                      <p:cBhvr>
                                        <p:cTn id="245" dur="1" fill="hold">
                                          <p:stCondLst>
                                            <p:cond delay="0"/>
                                          </p:stCondLst>
                                        </p:cTn>
                                        <p:tgtEl>
                                          <p:spTgt spid="98366"/>
                                        </p:tgtEl>
                                        <p:attrNameLst>
                                          <p:attrName>style.visibility</p:attrName>
                                        </p:attrNameLst>
                                      </p:cBhvr>
                                      <p:to>
                                        <p:strVal val="visible"/>
                                      </p:to>
                                    </p:set>
                                  </p:childTnLst>
                                </p:cTn>
                              </p:par>
                            </p:childTnLst>
                          </p:cTn>
                        </p:par>
                      </p:childTnLst>
                    </p:cTn>
                  </p:par>
                  <p:par>
                    <p:cTn id="246" fill="hold">
                      <p:stCondLst>
                        <p:cond delay="indefinite"/>
                      </p:stCondLst>
                      <p:childTnLst>
                        <p:par>
                          <p:cTn id="247" fill="hold">
                            <p:stCondLst>
                              <p:cond delay="0"/>
                            </p:stCondLst>
                            <p:childTnLst>
                              <p:par>
                                <p:cTn id="248" presetID="1" presetClass="entr" presetSubtype="0" fill="hold" grpId="0" nodeType="clickEffect">
                                  <p:stCondLst>
                                    <p:cond delay="0"/>
                                  </p:stCondLst>
                                  <p:childTnLst>
                                    <p:set>
                                      <p:cBhvr>
                                        <p:cTn id="249" dur="1" fill="hold">
                                          <p:stCondLst>
                                            <p:cond delay="0"/>
                                          </p:stCondLst>
                                        </p:cTn>
                                        <p:tgtEl>
                                          <p:spTgt spid="78"/>
                                        </p:tgtEl>
                                        <p:attrNameLst>
                                          <p:attrName>style.visibility</p:attrName>
                                        </p:attrNameLst>
                                      </p:cBhvr>
                                      <p:to>
                                        <p:strVal val="visible"/>
                                      </p:to>
                                    </p:set>
                                  </p:childTnLst>
                                </p:cTn>
                              </p:par>
                              <p:par>
                                <p:cTn id="250" presetID="1" presetClass="entr" presetSubtype="0" fill="hold" grpId="0" nodeType="withEffect">
                                  <p:stCondLst>
                                    <p:cond delay="0"/>
                                  </p:stCondLst>
                                  <p:childTnLst>
                                    <p:set>
                                      <p:cBhvr>
                                        <p:cTn id="251" dur="1" fill="hold">
                                          <p:stCondLst>
                                            <p:cond delay="0"/>
                                          </p:stCondLst>
                                        </p:cTn>
                                        <p:tgtEl>
                                          <p:spTgt spid="70"/>
                                        </p:tgtEl>
                                        <p:attrNameLst>
                                          <p:attrName>style.visibility</p:attrName>
                                        </p:attrNameLst>
                                      </p:cBhvr>
                                      <p:to>
                                        <p:strVal val="visible"/>
                                      </p:to>
                                    </p:set>
                                  </p:childTnLst>
                                </p:cTn>
                              </p:par>
                              <p:par>
                                <p:cTn id="252" presetID="1" presetClass="entr" presetSubtype="0" fill="hold" grpId="0" nodeType="withEffect">
                                  <p:stCondLst>
                                    <p:cond delay="0"/>
                                  </p:stCondLst>
                                  <p:childTnLst>
                                    <p:set>
                                      <p:cBhvr>
                                        <p:cTn id="253" dur="1" fill="hold">
                                          <p:stCondLst>
                                            <p:cond delay="0"/>
                                          </p:stCondLst>
                                        </p:cTn>
                                        <p:tgtEl>
                                          <p:spTgt spid="79"/>
                                        </p:tgtEl>
                                        <p:attrNameLst>
                                          <p:attrName>style.visibility</p:attrName>
                                        </p:attrNameLst>
                                      </p:cBhvr>
                                      <p:to>
                                        <p:strVal val="visible"/>
                                      </p:to>
                                    </p:set>
                                  </p:childTnLst>
                                </p:cTn>
                              </p:par>
                              <p:par>
                                <p:cTn id="254" presetID="1" presetClass="entr" presetSubtype="0" fill="hold" grpId="0" nodeType="withEffect">
                                  <p:stCondLst>
                                    <p:cond delay="0"/>
                                  </p:stCondLst>
                                  <p:childTnLst>
                                    <p:set>
                                      <p:cBhvr>
                                        <p:cTn id="255" dur="1" fill="hold">
                                          <p:stCondLst>
                                            <p:cond delay="0"/>
                                          </p:stCondLst>
                                        </p:cTn>
                                        <p:tgtEl>
                                          <p:spTgt spid="80"/>
                                        </p:tgtEl>
                                        <p:attrNameLst>
                                          <p:attrName>style.visibility</p:attrName>
                                        </p:attrNameLst>
                                      </p:cBhvr>
                                      <p:to>
                                        <p:strVal val="visible"/>
                                      </p:to>
                                    </p:set>
                                  </p:childTnLst>
                                </p:cTn>
                              </p:par>
                            </p:childTnLst>
                          </p:cTn>
                        </p:par>
                      </p:childTnLst>
                    </p:cTn>
                  </p:par>
                  <p:par>
                    <p:cTn id="256" fill="hold">
                      <p:stCondLst>
                        <p:cond delay="indefinite"/>
                      </p:stCondLst>
                      <p:childTnLst>
                        <p:par>
                          <p:cTn id="257" fill="hold">
                            <p:stCondLst>
                              <p:cond delay="0"/>
                            </p:stCondLst>
                            <p:childTnLst>
                              <p:par>
                                <p:cTn id="258" presetID="1" presetClass="entr" presetSubtype="0" fill="hold" grpId="0" nodeType="clickEffect">
                                  <p:stCondLst>
                                    <p:cond delay="0"/>
                                  </p:stCondLst>
                                  <p:childTnLst>
                                    <p:set>
                                      <p:cBhvr>
                                        <p:cTn id="259" dur="1" fill="hold">
                                          <p:stCondLst>
                                            <p:cond delay="0"/>
                                          </p:stCondLst>
                                        </p:cTn>
                                        <p:tgtEl>
                                          <p:spTgt spid="77"/>
                                        </p:tgtEl>
                                        <p:attrNameLst>
                                          <p:attrName>style.visibility</p:attrName>
                                        </p:attrNameLst>
                                      </p:cBhvr>
                                      <p:to>
                                        <p:strVal val="visible"/>
                                      </p:to>
                                    </p:set>
                                  </p:childTnLst>
                                </p:cTn>
                              </p:par>
                              <p:par>
                                <p:cTn id="260" presetID="1" presetClass="entr" presetSubtype="0" fill="hold" grpId="0" nodeType="withEffect">
                                  <p:stCondLst>
                                    <p:cond delay="0"/>
                                  </p:stCondLst>
                                  <p:childTnLst>
                                    <p:set>
                                      <p:cBhvr>
                                        <p:cTn id="261" dur="1" fill="hold">
                                          <p:stCondLst>
                                            <p:cond delay="0"/>
                                          </p:stCondLst>
                                        </p:cTn>
                                        <p:tgtEl>
                                          <p:spTgt spid="101"/>
                                        </p:tgtEl>
                                        <p:attrNameLst>
                                          <p:attrName>style.visibility</p:attrName>
                                        </p:attrNameLst>
                                      </p:cBhvr>
                                      <p:to>
                                        <p:strVal val="visible"/>
                                      </p:to>
                                    </p:set>
                                  </p:childTnLst>
                                </p:cTn>
                              </p:par>
                              <p:par>
                                <p:cTn id="262" presetID="1" presetClass="entr" presetSubtype="0" fill="hold" grpId="0" nodeType="withEffect">
                                  <p:stCondLst>
                                    <p:cond delay="0"/>
                                  </p:stCondLst>
                                  <p:childTnLst>
                                    <p:set>
                                      <p:cBhvr>
                                        <p:cTn id="263" dur="1" fill="hold">
                                          <p:stCondLst>
                                            <p:cond delay="0"/>
                                          </p:stCondLst>
                                        </p:cTn>
                                        <p:tgtEl>
                                          <p:spTgt spid="102"/>
                                        </p:tgtEl>
                                        <p:attrNameLst>
                                          <p:attrName>style.visibility</p:attrName>
                                        </p:attrNameLst>
                                      </p:cBhvr>
                                      <p:to>
                                        <p:strVal val="visible"/>
                                      </p:to>
                                    </p:set>
                                  </p:childTnLst>
                                </p:cTn>
                              </p:par>
                              <p:par>
                                <p:cTn id="264" presetID="1" presetClass="entr" presetSubtype="0" fill="hold" grpId="0" nodeType="withEffect">
                                  <p:stCondLst>
                                    <p:cond delay="0"/>
                                  </p:stCondLst>
                                  <p:childTnLst>
                                    <p:set>
                                      <p:cBhvr>
                                        <p:cTn id="265" dur="1" fill="hold">
                                          <p:stCondLst>
                                            <p:cond delay="0"/>
                                          </p:stCondLst>
                                        </p:cTn>
                                        <p:tgtEl>
                                          <p:spTgt spid="103"/>
                                        </p:tgtEl>
                                        <p:attrNameLst>
                                          <p:attrName>style.visibility</p:attrName>
                                        </p:attrNameLst>
                                      </p:cBhvr>
                                      <p:to>
                                        <p:strVal val="visible"/>
                                      </p:to>
                                    </p:set>
                                  </p:childTnLst>
                                </p:cTn>
                              </p:par>
                              <p:par>
                                <p:cTn id="266" presetID="1" presetClass="entr" presetSubtype="0" fill="hold" grpId="0" nodeType="withEffect">
                                  <p:stCondLst>
                                    <p:cond delay="0"/>
                                  </p:stCondLst>
                                  <p:childTnLst>
                                    <p:set>
                                      <p:cBhvr>
                                        <p:cTn id="267" dur="1" fill="hold">
                                          <p:stCondLst>
                                            <p:cond delay="0"/>
                                          </p:stCondLst>
                                        </p:cTn>
                                        <p:tgtEl>
                                          <p:spTgt spid="100"/>
                                        </p:tgtEl>
                                        <p:attrNameLst>
                                          <p:attrName>style.visibility</p:attrName>
                                        </p:attrNameLst>
                                      </p:cBhvr>
                                      <p:to>
                                        <p:strVal val="visible"/>
                                      </p:to>
                                    </p:set>
                                  </p:childTnLst>
                                </p:cTn>
                              </p:par>
                            </p:childTnLst>
                          </p:cTn>
                        </p:par>
                      </p:childTnLst>
                    </p:cTn>
                  </p:par>
                  <p:par>
                    <p:cTn id="268" fill="hold">
                      <p:stCondLst>
                        <p:cond delay="indefinite"/>
                      </p:stCondLst>
                      <p:childTnLst>
                        <p:par>
                          <p:cTn id="269" fill="hold">
                            <p:stCondLst>
                              <p:cond delay="0"/>
                            </p:stCondLst>
                            <p:childTnLst>
                              <p:par>
                                <p:cTn id="270" presetID="1" presetClass="entr" presetSubtype="0" fill="hold" grpId="0" nodeType="clickEffect">
                                  <p:stCondLst>
                                    <p:cond delay="0"/>
                                  </p:stCondLst>
                                  <p:childTnLst>
                                    <p:set>
                                      <p:cBhvr>
                                        <p:cTn id="271" dur="1" fill="hold">
                                          <p:stCondLst>
                                            <p:cond delay="0"/>
                                          </p:stCondLst>
                                        </p:cTn>
                                        <p:tgtEl>
                                          <p:spTgt spid="76"/>
                                        </p:tgtEl>
                                        <p:attrNameLst>
                                          <p:attrName>style.visibility</p:attrName>
                                        </p:attrNameLst>
                                      </p:cBhvr>
                                      <p:to>
                                        <p:strVal val="visible"/>
                                      </p:to>
                                    </p:set>
                                  </p:childTnLst>
                                </p:cTn>
                              </p:par>
                              <p:par>
                                <p:cTn id="272" presetID="1" presetClass="entr" presetSubtype="0" fill="hold" grpId="0" nodeType="withEffect">
                                  <p:stCondLst>
                                    <p:cond delay="0"/>
                                  </p:stCondLst>
                                  <p:childTnLst>
                                    <p:set>
                                      <p:cBhvr>
                                        <p:cTn id="273" dur="1" fill="hold">
                                          <p:stCondLst>
                                            <p:cond delay="0"/>
                                          </p:stCondLst>
                                        </p:cTn>
                                        <p:tgtEl>
                                          <p:spTgt spid="84"/>
                                        </p:tgtEl>
                                        <p:attrNameLst>
                                          <p:attrName>style.visibility</p:attrName>
                                        </p:attrNameLst>
                                      </p:cBhvr>
                                      <p:to>
                                        <p:strVal val="visible"/>
                                      </p:to>
                                    </p:set>
                                  </p:childTnLst>
                                </p:cTn>
                              </p:par>
                              <p:par>
                                <p:cTn id="274" presetID="1" presetClass="entr" presetSubtype="0" fill="hold" grpId="0" nodeType="withEffect">
                                  <p:stCondLst>
                                    <p:cond delay="0"/>
                                  </p:stCondLst>
                                  <p:childTnLst>
                                    <p:set>
                                      <p:cBhvr>
                                        <p:cTn id="275" dur="1" fill="hold">
                                          <p:stCondLst>
                                            <p:cond delay="0"/>
                                          </p:stCondLst>
                                        </p:cTn>
                                        <p:tgtEl>
                                          <p:spTgt spid="75"/>
                                        </p:tgtEl>
                                        <p:attrNameLst>
                                          <p:attrName>style.visibility</p:attrName>
                                        </p:attrNameLst>
                                      </p:cBhvr>
                                      <p:to>
                                        <p:strVal val="visible"/>
                                      </p:to>
                                    </p:set>
                                  </p:childTnLst>
                                </p:cTn>
                              </p:par>
                              <p:par>
                                <p:cTn id="276" presetID="1" presetClass="entr" presetSubtype="0" fill="hold" grpId="0" nodeType="withEffect">
                                  <p:stCondLst>
                                    <p:cond delay="0"/>
                                  </p:stCondLst>
                                  <p:childTnLst>
                                    <p:set>
                                      <p:cBhvr>
                                        <p:cTn id="277" dur="1" fill="hold">
                                          <p:stCondLst>
                                            <p:cond delay="0"/>
                                          </p:stCondLst>
                                        </p:cTn>
                                        <p:tgtEl>
                                          <p:spTgt spid="81"/>
                                        </p:tgtEl>
                                        <p:attrNameLst>
                                          <p:attrName>style.visibility</p:attrName>
                                        </p:attrNameLst>
                                      </p:cBhvr>
                                      <p:to>
                                        <p:strVal val="visible"/>
                                      </p:to>
                                    </p:set>
                                  </p:childTnLst>
                                </p:cTn>
                              </p:par>
                              <p:par>
                                <p:cTn id="278" presetID="1" presetClass="entr" presetSubtype="0" fill="hold" grpId="0" nodeType="withEffect">
                                  <p:stCondLst>
                                    <p:cond delay="0"/>
                                  </p:stCondLst>
                                  <p:childTnLst>
                                    <p:set>
                                      <p:cBhvr>
                                        <p:cTn id="279" dur="1" fill="hold">
                                          <p:stCondLst>
                                            <p:cond delay="0"/>
                                          </p:stCondLst>
                                        </p:cTn>
                                        <p:tgtEl>
                                          <p:spTgt spid="82"/>
                                        </p:tgtEl>
                                        <p:attrNameLst>
                                          <p:attrName>style.visibility</p:attrName>
                                        </p:attrNameLst>
                                      </p:cBhvr>
                                      <p:to>
                                        <p:strVal val="visible"/>
                                      </p:to>
                                    </p:set>
                                  </p:childTnLst>
                                </p:cTn>
                              </p:par>
                              <p:par>
                                <p:cTn id="280" presetID="1" presetClass="entr" presetSubtype="0" fill="hold" grpId="0" nodeType="withEffect">
                                  <p:stCondLst>
                                    <p:cond delay="0"/>
                                  </p:stCondLst>
                                  <p:childTnLst>
                                    <p:set>
                                      <p:cBhvr>
                                        <p:cTn id="281" dur="1" fill="hold">
                                          <p:stCondLst>
                                            <p:cond delay="0"/>
                                          </p:stCondLst>
                                        </p:cTn>
                                        <p:tgtEl>
                                          <p:spTgt spid="83"/>
                                        </p:tgtEl>
                                        <p:attrNameLst>
                                          <p:attrName>style.visibility</p:attrName>
                                        </p:attrNameLst>
                                      </p:cBhvr>
                                      <p:to>
                                        <p:strVal val="visible"/>
                                      </p:to>
                                    </p:set>
                                  </p:childTnLst>
                                </p:cTn>
                              </p:par>
                            </p:childTnLst>
                          </p:cTn>
                        </p:par>
                      </p:childTnLst>
                    </p:cTn>
                  </p:par>
                  <p:par>
                    <p:cTn id="282" fill="hold">
                      <p:stCondLst>
                        <p:cond delay="indefinite"/>
                      </p:stCondLst>
                      <p:childTnLst>
                        <p:par>
                          <p:cTn id="283" fill="hold">
                            <p:stCondLst>
                              <p:cond delay="0"/>
                            </p:stCondLst>
                            <p:childTnLst>
                              <p:par>
                                <p:cTn id="284" presetID="1" presetClass="entr" presetSubtype="0" fill="hold" grpId="0" nodeType="clickEffect">
                                  <p:stCondLst>
                                    <p:cond delay="0"/>
                                  </p:stCondLst>
                                  <p:childTnLst>
                                    <p:set>
                                      <p:cBhvr>
                                        <p:cTn id="285" dur="1" fill="hold">
                                          <p:stCondLst>
                                            <p:cond delay="0"/>
                                          </p:stCondLst>
                                        </p:cTn>
                                        <p:tgtEl>
                                          <p:spTgt spid="74"/>
                                        </p:tgtEl>
                                        <p:attrNameLst>
                                          <p:attrName>style.visibility</p:attrName>
                                        </p:attrNameLst>
                                      </p:cBhvr>
                                      <p:to>
                                        <p:strVal val="visible"/>
                                      </p:to>
                                    </p:set>
                                  </p:childTnLst>
                                </p:cTn>
                              </p:par>
                              <p:par>
                                <p:cTn id="286" presetID="1" presetClass="entr" presetSubtype="0" fill="hold" grpId="0" nodeType="withEffect">
                                  <p:stCondLst>
                                    <p:cond delay="0"/>
                                  </p:stCondLst>
                                  <p:childTnLst>
                                    <p:set>
                                      <p:cBhvr>
                                        <p:cTn id="287" dur="1" fill="hold">
                                          <p:stCondLst>
                                            <p:cond delay="0"/>
                                          </p:stCondLst>
                                        </p:cTn>
                                        <p:tgtEl>
                                          <p:spTgt spid="99"/>
                                        </p:tgtEl>
                                        <p:attrNameLst>
                                          <p:attrName>style.visibility</p:attrName>
                                        </p:attrNameLst>
                                      </p:cBhvr>
                                      <p:to>
                                        <p:strVal val="visible"/>
                                      </p:to>
                                    </p:set>
                                  </p:childTnLst>
                                </p:cTn>
                              </p:par>
                              <p:par>
                                <p:cTn id="288" presetID="1" presetClass="entr" presetSubtype="0" fill="hold" grpId="0" nodeType="withEffect">
                                  <p:stCondLst>
                                    <p:cond delay="0"/>
                                  </p:stCondLst>
                                  <p:childTnLst>
                                    <p:set>
                                      <p:cBhvr>
                                        <p:cTn id="289" dur="1" fill="hold">
                                          <p:stCondLst>
                                            <p:cond delay="0"/>
                                          </p:stCondLst>
                                        </p:cTn>
                                        <p:tgtEl>
                                          <p:spTgt spid="98"/>
                                        </p:tgtEl>
                                        <p:attrNameLst>
                                          <p:attrName>style.visibility</p:attrName>
                                        </p:attrNameLst>
                                      </p:cBhvr>
                                      <p:to>
                                        <p:strVal val="visible"/>
                                      </p:to>
                                    </p:set>
                                  </p:childTnLst>
                                </p:cTn>
                              </p:par>
                              <p:par>
                                <p:cTn id="290" presetID="1" presetClass="entr" presetSubtype="0" fill="hold" grpId="0" nodeType="withEffect">
                                  <p:stCondLst>
                                    <p:cond delay="0"/>
                                  </p:stCondLst>
                                  <p:childTnLst>
                                    <p:set>
                                      <p:cBhvr>
                                        <p:cTn id="291" dur="1" fill="hold">
                                          <p:stCondLst>
                                            <p:cond delay="0"/>
                                          </p:stCondLst>
                                        </p:cTn>
                                        <p:tgtEl>
                                          <p:spTgt spid="97"/>
                                        </p:tgtEl>
                                        <p:attrNameLst>
                                          <p:attrName>style.visibility</p:attrName>
                                        </p:attrNameLst>
                                      </p:cBhvr>
                                      <p:to>
                                        <p:strVal val="visible"/>
                                      </p:to>
                                    </p:set>
                                  </p:childTnLst>
                                </p:cTn>
                              </p:par>
                            </p:childTnLst>
                          </p:cTn>
                        </p:par>
                      </p:childTnLst>
                    </p:cTn>
                  </p:par>
                  <p:par>
                    <p:cTn id="292" fill="hold">
                      <p:stCondLst>
                        <p:cond delay="indefinite"/>
                      </p:stCondLst>
                      <p:childTnLst>
                        <p:par>
                          <p:cTn id="293" fill="hold">
                            <p:stCondLst>
                              <p:cond delay="0"/>
                            </p:stCondLst>
                            <p:childTnLst>
                              <p:par>
                                <p:cTn id="294" presetID="1" presetClass="entr" presetSubtype="0" fill="hold" grpId="0" nodeType="clickEffect">
                                  <p:stCondLst>
                                    <p:cond delay="0"/>
                                  </p:stCondLst>
                                  <p:childTnLst>
                                    <p:set>
                                      <p:cBhvr>
                                        <p:cTn id="295" dur="1" fill="hold">
                                          <p:stCondLst>
                                            <p:cond delay="0"/>
                                          </p:stCondLst>
                                        </p:cTn>
                                        <p:tgtEl>
                                          <p:spTgt spid="73"/>
                                        </p:tgtEl>
                                        <p:attrNameLst>
                                          <p:attrName>style.visibility</p:attrName>
                                        </p:attrNameLst>
                                      </p:cBhvr>
                                      <p:to>
                                        <p:strVal val="visible"/>
                                      </p:to>
                                    </p:set>
                                  </p:childTnLst>
                                </p:cTn>
                              </p:par>
                              <p:par>
                                <p:cTn id="296" presetID="1" presetClass="entr" presetSubtype="0" fill="hold" grpId="0" nodeType="withEffect">
                                  <p:stCondLst>
                                    <p:cond delay="0"/>
                                  </p:stCondLst>
                                  <p:childTnLst>
                                    <p:set>
                                      <p:cBhvr>
                                        <p:cTn id="297" dur="1" fill="hold">
                                          <p:stCondLst>
                                            <p:cond delay="0"/>
                                          </p:stCondLst>
                                        </p:cTn>
                                        <p:tgtEl>
                                          <p:spTgt spid="105"/>
                                        </p:tgtEl>
                                        <p:attrNameLst>
                                          <p:attrName>style.visibility</p:attrName>
                                        </p:attrNameLst>
                                      </p:cBhvr>
                                      <p:to>
                                        <p:strVal val="visible"/>
                                      </p:to>
                                    </p:set>
                                  </p:childTnLst>
                                </p:cTn>
                              </p:par>
                              <p:par>
                                <p:cTn id="298" presetID="1" presetClass="entr" presetSubtype="0" fill="hold" grpId="0" nodeType="withEffect">
                                  <p:stCondLst>
                                    <p:cond delay="0"/>
                                  </p:stCondLst>
                                  <p:childTnLst>
                                    <p:set>
                                      <p:cBhvr>
                                        <p:cTn id="299" dur="1" fill="hold">
                                          <p:stCondLst>
                                            <p:cond delay="0"/>
                                          </p:stCondLst>
                                        </p:cTn>
                                        <p:tgtEl>
                                          <p:spTgt spid="104"/>
                                        </p:tgtEl>
                                        <p:attrNameLst>
                                          <p:attrName>style.visibility</p:attrName>
                                        </p:attrNameLst>
                                      </p:cBhvr>
                                      <p:to>
                                        <p:strVal val="visible"/>
                                      </p:to>
                                    </p:set>
                                  </p:childTnLst>
                                </p:cTn>
                              </p:par>
                              <p:par>
                                <p:cTn id="300" presetID="1" presetClass="entr" presetSubtype="0" fill="hold" grpId="0" nodeType="withEffect">
                                  <p:stCondLst>
                                    <p:cond delay="0"/>
                                  </p:stCondLst>
                                  <p:childTnLst>
                                    <p:set>
                                      <p:cBhvr>
                                        <p:cTn id="301" dur="1" fill="hold">
                                          <p:stCondLst>
                                            <p:cond delay="0"/>
                                          </p:stCondLst>
                                        </p:cTn>
                                        <p:tgtEl>
                                          <p:spTgt spid="106"/>
                                        </p:tgtEl>
                                        <p:attrNameLst>
                                          <p:attrName>style.visibility</p:attrName>
                                        </p:attrNameLst>
                                      </p:cBhvr>
                                      <p:to>
                                        <p:strVal val="visible"/>
                                      </p:to>
                                    </p:set>
                                  </p:childTnLst>
                                </p:cTn>
                              </p:par>
                              <p:par>
                                <p:cTn id="302" presetID="1" presetClass="entr" presetSubtype="0" fill="hold" grpId="0" nodeType="withEffect">
                                  <p:stCondLst>
                                    <p:cond delay="0"/>
                                  </p:stCondLst>
                                  <p:childTnLst>
                                    <p:set>
                                      <p:cBhvr>
                                        <p:cTn id="303" dur="1" fill="hold">
                                          <p:stCondLst>
                                            <p:cond delay="0"/>
                                          </p:stCondLst>
                                        </p:cTn>
                                        <p:tgtEl>
                                          <p:spTgt spid="107"/>
                                        </p:tgtEl>
                                        <p:attrNameLst>
                                          <p:attrName>style.visibility</p:attrName>
                                        </p:attrNameLst>
                                      </p:cBhvr>
                                      <p:to>
                                        <p:strVal val="visible"/>
                                      </p:to>
                                    </p:set>
                                  </p:childTnLst>
                                </p:cTn>
                              </p:par>
                            </p:childTnLst>
                          </p:cTn>
                        </p:par>
                      </p:childTnLst>
                    </p:cTn>
                  </p:par>
                  <p:par>
                    <p:cTn id="304" fill="hold">
                      <p:stCondLst>
                        <p:cond delay="indefinite"/>
                      </p:stCondLst>
                      <p:childTnLst>
                        <p:par>
                          <p:cTn id="305" fill="hold">
                            <p:stCondLst>
                              <p:cond delay="0"/>
                            </p:stCondLst>
                            <p:childTnLst>
                              <p:par>
                                <p:cTn id="306" presetID="1" presetClass="entr" presetSubtype="0" fill="hold" grpId="0" nodeType="clickEffect">
                                  <p:stCondLst>
                                    <p:cond delay="0"/>
                                  </p:stCondLst>
                                  <p:childTnLst>
                                    <p:set>
                                      <p:cBhvr>
                                        <p:cTn id="307" dur="1" fill="hold">
                                          <p:stCondLst>
                                            <p:cond delay="0"/>
                                          </p:stCondLst>
                                        </p:cTn>
                                        <p:tgtEl>
                                          <p:spTgt spid="72"/>
                                        </p:tgtEl>
                                        <p:attrNameLst>
                                          <p:attrName>style.visibility</p:attrName>
                                        </p:attrNameLst>
                                      </p:cBhvr>
                                      <p:to>
                                        <p:strVal val="visible"/>
                                      </p:to>
                                    </p:set>
                                  </p:childTnLst>
                                </p:cTn>
                              </p:par>
                              <p:par>
                                <p:cTn id="308" presetID="1" presetClass="entr" presetSubtype="0" fill="hold" grpId="0" nodeType="withEffect">
                                  <p:stCondLst>
                                    <p:cond delay="0"/>
                                  </p:stCondLst>
                                  <p:childTnLst>
                                    <p:set>
                                      <p:cBhvr>
                                        <p:cTn id="309" dur="1" fill="hold">
                                          <p:stCondLst>
                                            <p:cond delay="0"/>
                                          </p:stCondLst>
                                        </p:cTn>
                                        <p:tgtEl>
                                          <p:spTgt spid="96"/>
                                        </p:tgtEl>
                                        <p:attrNameLst>
                                          <p:attrName>style.visibility</p:attrName>
                                        </p:attrNameLst>
                                      </p:cBhvr>
                                      <p:to>
                                        <p:strVal val="visible"/>
                                      </p:to>
                                    </p:set>
                                  </p:childTnLst>
                                </p:cTn>
                              </p:par>
                              <p:par>
                                <p:cTn id="310" presetID="1" presetClass="entr" presetSubtype="0" fill="hold" grpId="0" nodeType="withEffect">
                                  <p:stCondLst>
                                    <p:cond delay="0"/>
                                  </p:stCondLst>
                                  <p:childTnLst>
                                    <p:set>
                                      <p:cBhvr>
                                        <p:cTn id="311" dur="1" fill="hold">
                                          <p:stCondLst>
                                            <p:cond delay="0"/>
                                          </p:stCondLst>
                                        </p:cTn>
                                        <p:tgtEl>
                                          <p:spTgt spid="9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306" grpId="0" animBg="1"/>
      <p:bldP spid="98307" grpId="0" animBg="1"/>
      <p:bldP spid="98308" grpId="0"/>
      <p:bldP spid="98309" grpId="0" animBg="1"/>
      <p:bldP spid="98310" grpId="0" animBg="1"/>
      <p:bldP spid="98311" grpId="0"/>
      <p:bldP spid="98312" grpId="0" animBg="1"/>
      <p:bldP spid="98313" grpId="0"/>
      <p:bldP spid="98314" grpId="0" animBg="1"/>
      <p:bldP spid="98315" grpId="0"/>
      <p:bldP spid="98316" grpId="0" animBg="1"/>
      <p:bldP spid="98318" grpId="0" animBg="1"/>
      <p:bldP spid="98320" grpId="0"/>
      <p:bldP spid="98321" grpId="0" animBg="1"/>
      <p:bldP spid="98322" grpId="0"/>
      <p:bldP spid="98323" grpId="0" animBg="1"/>
      <p:bldP spid="98324" grpId="0"/>
      <p:bldP spid="98325" grpId="0" animBg="1"/>
      <p:bldP spid="98327" grpId="0" animBg="1"/>
      <p:bldP spid="98328" grpId="0" animBg="1"/>
      <p:bldP spid="98329" grpId="0"/>
      <p:bldP spid="98330" grpId="0" animBg="1"/>
      <p:bldP spid="98331" grpId="0"/>
      <p:bldP spid="98332" grpId="0" animBg="1"/>
      <p:bldP spid="98333" grpId="0"/>
      <p:bldP spid="98334" grpId="0" animBg="1"/>
      <p:bldP spid="98335" grpId="0"/>
      <p:bldP spid="98337" grpId="0" animBg="1"/>
      <p:bldP spid="98338" grpId="0"/>
      <p:bldP spid="98339" grpId="0" animBg="1"/>
      <p:bldP spid="98340" grpId="0"/>
      <p:bldP spid="98341" grpId="0" animBg="1"/>
      <p:bldP spid="98342" grpId="0"/>
      <p:bldP spid="98343" grpId="0" animBg="1"/>
      <p:bldP spid="98345" grpId="0" animBg="1"/>
      <p:bldP spid="98346" grpId="0"/>
      <p:bldP spid="98347" grpId="0" animBg="1"/>
      <p:bldP spid="98349" grpId="0" animBg="1"/>
      <p:bldP spid="98350" grpId="0"/>
      <p:bldP spid="98351" grpId="0" animBg="1"/>
      <p:bldP spid="98352" grpId="0"/>
      <p:bldP spid="98353" grpId="0" animBg="1"/>
      <p:bldP spid="98354" grpId="0"/>
      <p:bldP spid="98355" grpId="0" animBg="1"/>
      <p:bldP spid="98356" grpId="0"/>
      <p:bldP spid="98357" grpId="0" animBg="1"/>
      <p:bldP spid="98358" grpId="0"/>
      <p:bldP spid="98359" grpId="0" animBg="1"/>
      <p:bldP spid="98361" grpId="0" animBg="1"/>
      <p:bldP spid="98362" grpId="0"/>
      <p:bldP spid="98363" grpId="0" animBg="1"/>
      <p:bldP spid="98364" grpId="0"/>
      <p:bldP spid="98365" grpId="0" animBg="1"/>
      <p:bldP spid="98366" grpId="0"/>
      <p:bldP spid="71" grpId="0"/>
      <p:bldP spid="70" grpId="0"/>
      <p:bldP spid="72" grpId="0"/>
      <p:bldP spid="73" grpId="0"/>
      <p:bldP spid="74" grpId="0"/>
      <p:bldP spid="75" grpId="0"/>
      <p:bldP spid="76" grpId="0"/>
      <p:bldP spid="77" grpId="0"/>
      <p:bldP spid="78" grpId="0"/>
      <p:bldP spid="79" grpId="0"/>
      <p:bldP spid="80" grpId="0"/>
      <p:bldP spid="81" grpId="0"/>
      <p:bldP spid="82" grpId="0"/>
      <p:bldP spid="83" grpId="0"/>
      <p:bldP spid="84" grpId="0"/>
      <p:bldP spid="95" grpId="0"/>
      <p:bldP spid="96" grpId="0"/>
      <p:bldP spid="97" grpId="0"/>
      <p:bldP spid="98" grpId="0"/>
      <p:bldP spid="99" grpId="0"/>
      <p:bldP spid="100" grpId="0"/>
      <p:bldP spid="101" grpId="0"/>
      <p:bldP spid="102" grpId="0"/>
      <p:bldP spid="103" grpId="0"/>
      <p:bldP spid="104" grpId="0"/>
      <p:bldP spid="105" grpId="0"/>
      <p:bldP spid="106" grpId="0"/>
      <p:bldP spid="10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t>Writing a Research Question</a:t>
            </a:r>
          </a:p>
        </p:txBody>
      </p:sp>
      <p:sp>
        <p:nvSpPr>
          <p:cNvPr id="13315" name="Rectangle 3"/>
          <p:cNvSpPr>
            <a:spLocks noGrp="1" noChangeArrowheads="1"/>
          </p:cNvSpPr>
          <p:nvPr>
            <p:ph idx="1"/>
          </p:nvPr>
        </p:nvSpPr>
        <p:spPr>
          <a:xfrm>
            <a:off x="457200" y="1714488"/>
            <a:ext cx="8229600" cy="4416437"/>
          </a:xfrm>
        </p:spPr>
        <p:txBody>
          <a:bodyPr>
            <a:normAutofit fontScale="92500" lnSpcReduction="10000"/>
          </a:bodyPr>
          <a:lstStyle/>
          <a:p>
            <a:pPr>
              <a:lnSpc>
                <a:spcPct val="90000"/>
              </a:lnSpc>
            </a:pPr>
            <a:r>
              <a:rPr lang="en-GB" dirty="0"/>
              <a:t>Your narrow research idea now has to be turned into a research question</a:t>
            </a:r>
            <a:endParaRPr lang="en-GB" i="1" dirty="0"/>
          </a:p>
          <a:p>
            <a:pPr>
              <a:lnSpc>
                <a:spcPct val="90000"/>
              </a:lnSpc>
            </a:pPr>
            <a:r>
              <a:rPr lang="en-GB" dirty="0"/>
              <a:t>This is the </a:t>
            </a:r>
            <a:r>
              <a:rPr lang="en-GB" b="1" dirty="0"/>
              <a:t>most important part</a:t>
            </a:r>
            <a:r>
              <a:rPr lang="en-GB" dirty="0"/>
              <a:t> of the project</a:t>
            </a:r>
          </a:p>
          <a:p>
            <a:pPr>
              <a:lnSpc>
                <a:spcPct val="90000"/>
              </a:lnSpc>
            </a:pPr>
            <a:r>
              <a:rPr lang="en-GB" dirty="0"/>
              <a:t>Remember, your research is NOT ‘</a:t>
            </a:r>
            <a:r>
              <a:rPr lang="en-GB" i="1" dirty="0"/>
              <a:t>I want to find out all about ….</a:t>
            </a:r>
          </a:p>
          <a:p>
            <a:pPr>
              <a:lnSpc>
                <a:spcPct val="90000"/>
              </a:lnSpc>
            </a:pPr>
            <a:r>
              <a:rPr lang="en-GB" dirty="0"/>
              <a:t>You must have a question to answer or a problem that needs a </a:t>
            </a:r>
            <a:r>
              <a:rPr lang="en-GB" dirty="0" smtClean="0"/>
              <a:t>solution</a:t>
            </a:r>
          </a:p>
          <a:p>
            <a:pPr lvl="1">
              <a:lnSpc>
                <a:spcPct val="90000"/>
              </a:lnSpc>
            </a:pPr>
            <a:r>
              <a:rPr lang="en-GB" dirty="0" smtClean="0"/>
              <a:t>It must be based on critical thinking, not description</a:t>
            </a:r>
          </a:p>
          <a:p>
            <a:pPr lvl="1">
              <a:lnSpc>
                <a:spcPct val="90000"/>
              </a:lnSpc>
            </a:pPr>
            <a:r>
              <a:rPr lang="en-GB" dirty="0" smtClean="0"/>
              <a:t>It must be of use in the real world – to businesses or  other researchers</a:t>
            </a:r>
            <a:endParaRPr lang="en-GB" dirty="0"/>
          </a:p>
          <a:p>
            <a:pPr>
              <a:lnSpc>
                <a:spcPct val="90000"/>
              </a:lnSpc>
            </a:pPr>
            <a:endParaRPr lang="en-GB" dirty="0"/>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t>Writing a Research Question</a:t>
            </a:r>
          </a:p>
        </p:txBody>
      </p:sp>
      <p:sp>
        <p:nvSpPr>
          <p:cNvPr id="14340" name="Rectangle 4"/>
          <p:cNvSpPr>
            <a:spLocks noGrp="1" noChangeArrowheads="1"/>
          </p:cNvSpPr>
          <p:nvPr>
            <p:ph sz="half" idx="1"/>
          </p:nvPr>
        </p:nvSpPr>
        <p:spPr/>
        <p:txBody>
          <a:bodyPr/>
          <a:lstStyle/>
          <a:p>
            <a:pPr>
              <a:buFont typeface="Wingdings" pitchFamily="2" charset="2"/>
              <a:buNone/>
            </a:pPr>
            <a:r>
              <a:rPr lang="en-GB" sz="2400" b="1"/>
              <a:t>Research Idea</a:t>
            </a:r>
          </a:p>
          <a:p>
            <a:r>
              <a:rPr lang="en-GB" sz="2400"/>
              <a:t>Recruitment of seafarers via the internet</a:t>
            </a:r>
          </a:p>
          <a:p>
            <a:endParaRPr lang="en-GB" sz="2400"/>
          </a:p>
          <a:p>
            <a:r>
              <a:rPr lang="en-GB" sz="2400"/>
              <a:t>Rejuvenating short sea shipping as part of the supply chain</a:t>
            </a:r>
          </a:p>
        </p:txBody>
      </p:sp>
      <p:sp>
        <p:nvSpPr>
          <p:cNvPr id="14341" name="Rectangle 5"/>
          <p:cNvSpPr>
            <a:spLocks noGrp="1" noChangeArrowheads="1"/>
          </p:cNvSpPr>
          <p:nvPr>
            <p:ph sz="half" idx="2"/>
          </p:nvPr>
        </p:nvSpPr>
        <p:spPr/>
        <p:txBody>
          <a:bodyPr/>
          <a:lstStyle/>
          <a:p>
            <a:pPr>
              <a:buFont typeface="Wingdings" pitchFamily="2" charset="2"/>
              <a:buNone/>
            </a:pPr>
            <a:r>
              <a:rPr lang="en-GB" sz="2400" b="1" dirty="0"/>
              <a:t>Research Question</a:t>
            </a:r>
          </a:p>
          <a:p>
            <a:r>
              <a:rPr lang="en-GB" sz="2400" dirty="0"/>
              <a:t>How effective is recruitment of seafarers via the internet?</a:t>
            </a:r>
          </a:p>
          <a:p>
            <a:r>
              <a:rPr lang="en-GB" sz="2400" dirty="0"/>
              <a:t>What specific measures by the UK government will encourage the use of short sea shipping as part of the supply chain?</a:t>
            </a:r>
          </a:p>
        </p:txBody>
      </p:sp>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Writing a Research Aim</a:t>
            </a:r>
          </a:p>
        </p:txBody>
      </p:sp>
      <p:sp>
        <p:nvSpPr>
          <p:cNvPr id="6" name="Content Placeholder 5"/>
          <p:cNvSpPr>
            <a:spLocks noGrp="1"/>
          </p:cNvSpPr>
          <p:nvPr>
            <p:ph idx="1"/>
          </p:nvPr>
        </p:nvSpPr>
        <p:spPr/>
        <p:txBody>
          <a:bodyPr/>
          <a:lstStyle/>
          <a:p>
            <a:pPr>
              <a:buNone/>
            </a:pPr>
            <a:r>
              <a:rPr lang="en-GB" b="1" dirty="0"/>
              <a:t>Research Question</a:t>
            </a:r>
          </a:p>
          <a:p>
            <a:r>
              <a:rPr lang="en-GB" dirty="0"/>
              <a:t>How effective is recruitment of seafarers via the internet?</a:t>
            </a:r>
          </a:p>
          <a:p>
            <a:pPr>
              <a:buNone/>
            </a:pPr>
            <a:endParaRPr lang="en-GB" dirty="0"/>
          </a:p>
          <a:p>
            <a:pPr>
              <a:buNone/>
            </a:pPr>
            <a:r>
              <a:rPr lang="en-GB" b="1" dirty="0"/>
              <a:t>Research Aim</a:t>
            </a:r>
          </a:p>
          <a:p>
            <a:r>
              <a:rPr lang="en-GB" dirty="0"/>
              <a:t>The aim of this research is to test the effectiveness of internet recruitment of seafarers.</a:t>
            </a:r>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t>Research Objectives</a:t>
            </a:r>
          </a:p>
        </p:txBody>
      </p:sp>
      <p:sp>
        <p:nvSpPr>
          <p:cNvPr id="17411" name="Rectangle 3"/>
          <p:cNvSpPr>
            <a:spLocks noGrp="1" noChangeArrowheads="1"/>
          </p:cNvSpPr>
          <p:nvPr>
            <p:ph type="body" idx="1"/>
          </p:nvPr>
        </p:nvSpPr>
        <p:spPr/>
        <p:txBody>
          <a:bodyPr/>
          <a:lstStyle/>
          <a:p>
            <a:pPr>
              <a:lnSpc>
                <a:spcPct val="90000"/>
              </a:lnSpc>
            </a:pPr>
            <a:r>
              <a:rPr lang="en-GB"/>
              <a:t>Your research question now has to be broken down into a number of research objectives</a:t>
            </a:r>
          </a:p>
          <a:p>
            <a:pPr>
              <a:lnSpc>
                <a:spcPct val="90000"/>
              </a:lnSpc>
            </a:pPr>
            <a:r>
              <a:rPr lang="en-GB"/>
              <a:t>A good objective is SMART (specific, measurable, achievable, relevant, and time-bound)</a:t>
            </a:r>
          </a:p>
          <a:p>
            <a:pPr>
              <a:lnSpc>
                <a:spcPct val="90000"/>
              </a:lnSpc>
            </a:pPr>
            <a:r>
              <a:rPr lang="en-GB"/>
              <a:t>Each objective gives you a task which you have to complete to answer your research question</a:t>
            </a:r>
          </a:p>
        </p:txBody>
      </p:sp>
    </p:spTree>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t>Writing Research Objectives</a:t>
            </a:r>
          </a:p>
        </p:txBody>
      </p:sp>
      <p:sp>
        <p:nvSpPr>
          <p:cNvPr id="18436" name="Rectangle 4"/>
          <p:cNvSpPr>
            <a:spLocks noGrp="1" noChangeArrowheads="1"/>
          </p:cNvSpPr>
          <p:nvPr>
            <p:ph sz="half" idx="1"/>
          </p:nvPr>
        </p:nvSpPr>
        <p:spPr>
          <a:xfrm>
            <a:off x="457200" y="1600200"/>
            <a:ext cx="3609975" cy="4530725"/>
          </a:xfrm>
        </p:spPr>
        <p:txBody>
          <a:bodyPr>
            <a:normAutofit fontScale="92500"/>
          </a:bodyPr>
          <a:lstStyle/>
          <a:p>
            <a:pPr>
              <a:lnSpc>
                <a:spcPct val="90000"/>
              </a:lnSpc>
              <a:buFont typeface="Wingdings" pitchFamily="2" charset="2"/>
              <a:buNone/>
            </a:pPr>
            <a:r>
              <a:rPr lang="en-GB" sz="2400" b="1" dirty="0"/>
              <a:t>Research Question</a:t>
            </a:r>
          </a:p>
          <a:p>
            <a:pPr>
              <a:lnSpc>
                <a:spcPct val="90000"/>
              </a:lnSpc>
              <a:buClr>
                <a:schemeClr val="tx1"/>
              </a:buClr>
              <a:buFont typeface="Wingdings" pitchFamily="2" charset="2"/>
              <a:buChar char="Ø"/>
            </a:pPr>
            <a:r>
              <a:rPr lang="en-GB" sz="2400" dirty="0"/>
              <a:t>What specific measures by the UK government will encourage the use of short sea shipping as part of the supply chain?</a:t>
            </a:r>
          </a:p>
          <a:p>
            <a:pPr>
              <a:lnSpc>
                <a:spcPct val="90000"/>
              </a:lnSpc>
              <a:buClr>
                <a:schemeClr val="tx1"/>
              </a:buClr>
              <a:buFont typeface="Wingdings" pitchFamily="2" charset="2"/>
              <a:buChar char="v"/>
            </a:pPr>
            <a:endParaRPr lang="en-GB" sz="2400" dirty="0"/>
          </a:p>
        </p:txBody>
      </p:sp>
      <p:sp>
        <p:nvSpPr>
          <p:cNvPr id="18437" name="Rectangle 5"/>
          <p:cNvSpPr>
            <a:spLocks noGrp="1" noChangeArrowheads="1"/>
          </p:cNvSpPr>
          <p:nvPr>
            <p:ph sz="half" idx="2"/>
          </p:nvPr>
        </p:nvSpPr>
        <p:spPr>
          <a:xfrm>
            <a:off x="4356100" y="1600200"/>
            <a:ext cx="4330700" cy="4530725"/>
          </a:xfrm>
        </p:spPr>
        <p:txBody>
          <a:bodyPr>
            <a:normAutofit fontScale="92500"/>
          </a:bodyPr>
          <a:lstStyle/>
          <a:p>
            <a:pPr>
              <a:lnSpc>
                <a:spcPct val="90000"/>
              </a:lnSpc>
              <a:buFont typeface="Wingdings" pitchFamily="2" charset="2"/>
              <a:buNone/>
            </a:pPr>
            <a:r>
              <a:rPr lang="en-GB" sz="2400" b="1" dirty="0"/>
              <a:t>Research objectives</a:t>
            </a:r>
          </a:p>
          <a:p>
            <a:pPr>
              <a:lnSpc>
                <a:spcPct val="90000"/>
              </a:lnSpc>
            </a:pPr>
            <a:r>
              <a:rPr lang="en-GB" sz="2400" dirty="0"/>
              <a:t>To identify the reasons why SSS is not used more widely</a:t>
            </a:r>
          </a:p>
          <a:p>
            <a:pPr>
              <a:lnSpc>
                <a:spcPct val="90000"/>
              </a:lnSpc>
            </a:pPr>
            <a:r>
              <a:rPr lang="en-GB" sz="2400" dirty="0"/>
              <a:t>To identify government measures that could encourage more use</a:t>
            </a:r>
          </a:p>
          <a:p>
            <a:pPr>
              <a:lnSpc>
                <a:spcPct val="90000"/>
              </a:lnSpc>
            </a:pPr>
            <a:r>
              <a:rPr lang="en-GB" sz="2400" dirty="0"/>
              <a:t>To identify shippers who could use short sea shipping</a:t>
            </a:r>
          </a:p>
          <a:p>
            <a:pPr>
              <a:lnSpc>
                <a:spcPct val="90000"/>
              </a:lnSpc>
            </a:pPr>
            <a:r>
              <a:rPr lang="en-GB" sz="2400" dirty="0"/>
              <a:t>To ask a sample of shippers what measures would encourage their use of short sea </a:t>
            </a:r>
            <a:r>
              <a:rPr lang="en-GB" sz="2400" dirty="0" smtClean="0"/>
              <a:t>shipping</a:t>
            </a:r>
          </a:p>
          <a:p>
            <a:pPr>
              <a:lnSpc>
                <a:spcPct val="90000"/>
              </a:lnSpc>
            </a:pPr>
            <a:r>
              <a:rPr lang="en-GB" sz="2400" dirty="0" smtClean="0"/>
              <a:t>To make recommendations for encouraging the use of SSS</a:t>
            </a:r>
            <a:endParaRPr lang="en-GB" sz="2400" dirty="0"/>
          </a:p>
          <a:p>
            <a:pPr>
              <a:lnSpc>
                <a:spcPct val="90000"/>
              </a:lnSpc>
            </a:pPr>
            <a:endParaRPr lang="en-GB" sz="2400" dirty="0"/>
          </a:p>
        </p:txBody>
      </p:sp>
    </p:spTree>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t>Writing Research Objectives</a:t>
            </a:r>
          </a:p>
        </p:txBody>
      </p:sp>
      <p:sp>
        <p:nvSpPr>
          <p:cNvPr id="20483" name="Rectangle 3"/>
          <p:cNvSpPr>
            <a:spLocks noGrp="1" noChangeArrowheads="1"/>
          </p:cNvSpPr>
          <p:nvPr>
            <p:ph idx="1"/>
          </p:nvPr>
        </p:nvSpPr>
        <p:spPr/>
        <p:txBody>
          <a:bodyPr/>
          <a:lstStyle/>
          <a:p>
            <a:r>
              <a:rPr lang="en-GB"/>
              <a:t>Good research objectives will make planning and carrying out your research easy.</a:t>
            </a:r>
          </a:p>
          <a:p>
            <a:r>
              <a:rPr lang="en-GB"/>
              <a:t>Try to put a time on each objective</a:t>
            </a:r>
          </a:p>
          <a:p>
            <a:r>
              <a:rPr lang="en-GB"/>
              <a:t>Check that you have the resources to carry out each objective</a:t>
            </a:r>
          </a:p>
          <a:p>
            <a:r>
              <a:rPr lang="en-GB"/>
              <a:t>If you cannot write SMART objectives, go back and revise your research question.</a:t>
            </a:r>
          </a:p>
        </p:txBody>
      </p:sp>
    </p:spTree>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fontScale="90000"/>
          </a:bodyPr>
          <a:lstStyle/>
          <a:p>
            <a:r>
              <a:rPr lang="en-GB" sz="4000" dirty="0"/>
              <a:t>Examples of research carried out by </a:t>
            </a:r>
            <a:r>
              <a:rPr lang="en-GB" sz="4000" dirty="0" smtClean="0"/>
              <a:t>maritime logistics </a:t>
            </a:r>
            <a:r>
              <a:rPr lang="en-GB" sz="4000" dirty="0"/>
              <a:t>students</a:t>
            </a:r>
            <a:r>
              <a:rPr lang="en-GB" dirty="0"/>
              <a:t>:</a:t>
            </a:r>
          </a:p>
        </p:txBody>
      </p:sp>
      <p:sp>
        <p:nvSpPr>
          <p:cNvPr id="16387" name="Rectangle 3"/>
          <p:cNvSpPr>
            <a:spLocks noGrp="1" noChangeArrowheads="1"/>
          </p:cNvSpPr>
          <p:nvPr>
            <p:ph idx="1"/>
          </p:nvPr>
        </p:nvSpPr>
        <p:spPr>
          <a:xfrm>
            <a:off x="215516" y="1484784"/>
            <a:ext cx="8712968" cy="5112568"/>
          </a:xfrm>
        </p:spPr>
        <p:txBody>
          <a:bodyPr>
            <a:noAutofit/>
          </a:bodyPr>
          <a:lstStyle/>
          <a:p>
            <a:r>
              <a:rPr lang="en-US" sz="2400" dirty="0" smtClean="0"/>
              <a:t>An </a:t>
            </a:r>
            <a:r>
              <a:rPr lang="en-US" sz="2400" dirty="0"/>
              <a:t>Analysis of the Impact of Automation on Western European Ports.</a:t>
            </a:r>
            <a:endParaRPr lang="en-GB" sz="2400" dirty="0"/>
          </a:p>
          <a:p>
            <a:pPr>
              <a:lnSpc>
                <a:spcPct val="90000"/>
              </a:lnSpc>
            </a:pPr>
            <a:r>
              <a:rPr lang="en-GB" sz="2400" dirty="0"/>
              <a:t>Comparing the Northern sea route and Suez canal based on cost evaluation </a:t>
            </a:r>
          </a:p>
          <a:p>
            <a:pPr>
              <a:lnSpc>
                <a:spcPct val="90000"/>
              </a:lnSpc>
            </a:pPr>
            <a:r>
              <a:rPr lang="en-GB" sz="2400" dirty="0"/>
              <a:t>Intermodal transport in China</a:t>
            </a:r>
          </a:p>
          <a:p>
            <a:pPr>
              <a:lnSpc>
                <a:spcPct val="90000"/>
              </a:lnSpc>
            </a:pPr>
            <a:r>
              <a:rPr lang="en-GB" sz="2400" dirty="0"/>
              <a:t>The future development of Port Dalian as a Maritime Centre</a:t>
            </a:r>
          </a:p>
          <a:p>
            <a:r>
              <a:rPr lang="en-GB" sz="2400" dirty="0" smtClean="0"/>
              <a:t>An </a:t>
            </a:r>
            <a:r>
              <a:rPr lang="en-GB" sz="2400" dirty="0"/>
              <a:t>analysis of cyber security issues in maritime sector </a:t>
            </a:r>
            <a:endParaRPr lang="en-GB" sz="2400" dirty="0" smtClean="0"/>
          </a:p>
          <a:p>
            <a:r>
              <a:rPr lang="en-US" sz="2400" cap="small" dirty="0" smtClean="0"/>
              <a:t>A</a:t>
            </a:r>
            <a:r>
              <a:rPr lang="en-US" sz="2400" dirty="0" smtClean="0"/>
              <a:t>n </a:t>
            </a:r>
            <a:r>
              <a:rPr lang="en-US" sz="2400" dirty="0"/>
              <a:t>Analysis on the Sustainability for Green Port Automation in Singapore</a:t>
            </a:r>
            <a:endParaRPr lang="en-GB" sz="2400" dirty="0"/>
          </a:p>
          <a:p>
            <a:r>
              <a:rPr lang="en-US" sz="2400" dirty="0" smtClean="0"/>
              <a:t>An analysis of the challenges and solutions for applying big data in the maritime industry</a:t>
            </a:r>
          </a:p>
          <a:p>
            <a:r>
              <a:rPr lang="en-GB" sz="2400" dirty="0"/>
              <a:t>Modelling Big Data Analytics, Data-Driven Decision Making and Business Value in the Shipping Industry</a:t>
            </a:r>
          </a:p>
          <a:p>
            <a:endParaRPr lang="en-GB" sz="2400" dirty="0"/>
          </a:p>
          <a:p>
            <a:pPr marL="0" indent="0">
              <a:buNone/>
            </a:pPr>
            <a:r>
              <a:rPr lang="en-GB" sz="2400" dirty="0"/>
              <a:t> </a:t>
            </a:r>
            <a:endParaRPr lang="en-GB" sz="2400" dirty="0"/>
          </a:p>
        </p:txBody>
      </p:sp>
    </p:spTree>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060848"/>
            <a:ext cx="7772400" cy="1362075"/>
          </a:xfrm>
        </p:spPr>
        <p:txBody>
          <a:bodyPr>
            <a:normAutofit/>
          </a:bodyPr>
          <a:lstStyle/>
          <a:p>
            <a:pPr lvl="0"/>
            <a:r>
              <a:rPr lang="en-GB" dirty="0" smtClean="0"/>
              <a:t>The Introduction</a:t>
            </a:r>
            <a:endParaRPr lang="en-GB" dirty="0"/>
          </a:p>
        </p:txBody>
      </p:sp>
      <p:sp>
        <p:nvSpPr>
          <p:cNvPr id="3" name="Content Placeholder 2"/>
          <p:cNvSpPr>
            <a:spLocks noGrp="1"/>
          </p:cNvSpPr>
          <p:nvPr>
            <p:ph type="body" idx="1"/>
          </p:nvPr>
        </p:nvSpPr>
        <p:spPr>
          <a:xfrm>
            <a:off x="827584" y="4005064"/>
            <a:ext cx="7772400" cy="1500187"/>
          </a:xfrm>
        </p:spPr>
        <p:txBody>
          <a:bodyPr>
            <a:normAutofit/>
          </a:bodyPr>
          <a:lstStyle/>
          <a:p>
            <a:r>
              <a:rPr lang="en-GB" sz="2400" dirty="0" smtClean="0"/>
              <a:t>Structure</a:t>
            </a:r>
          </a:p>
          <a:p>
            <a:r>
              <a:rPr lang="en-GB" sz="2400" dirty="0" smtClean="0"/>
              <a:t>Hypotheses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Introduction</a:t>
            </a:r>
            <a:endParaRPr lang="en-GB" dirty="0"/>
          </a:p>
        </p:txBody>
      </p:sp>
      <p:sp>
        <p:nvSpPr>
          <p:cNvPr id="5" name="Content Placeholder 4"/>
          <p:cNvSpPr>
            <a:spLocks noGrp="1"/>
          </p:cNvSpPr>
          <p:nvPr>
            <p:ph idx="1"/>
          </p:nvPr>
        </p:nvSpPr>
        <p:spPr/>
        <p:txBody>
          <a:bodyPr/>
          <a:lstStyle/>
          <a:p>
            <a:r>
              <a:rPr lang="en-GB" dirty="0" smtClean="0"/>
              <a:t>This is a short but very important chapter</a:t>
            </a:r>
          </a:p>
          <a:p>
            <a:r>
              <a:rPr lang="en-GB" dirty="0" smtClean="0"/>
              <a:t>It briefly explains the nature and field of the inquiry, its reason and importance</a:t>
            </a:r>
          </a:p>
          <a:p>
            <a:r>
              <a:rPr lang="en-GB" dirty="0" smtClean="0"/>
              <a:t>Include maps if you are referring to a specific geographical place</a:t>
            </a:r>
          </a:p>
          <a:p>
            <a:r>
              <a:rPr lang="en-GB" dirty="0" smtClean="0"/>
              <a:t>You must include a section that summarises the methodology</a:t>
            </a:r>
          </a:p>
          <a:p>
            <a:r>
              <a:rPr lang="en-GB" dirty="0" smtClean="0"/>
              <a:t>These sections must have references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lstStyle/>
          <a:p>
            <a:r>
              <a:rPr lang="en-GB" dirty="0" smtClean="0"/>
              <a:t>Three key elements, strongly signposted:</a:t>
            </a:r>
          </a:p>
          <a:p>
            <a:pPr lvl="1"/>
            <a:r>
              <a:rPr lang="en-GB" dirty="0" smtClean="0"/>
              <a:t>The aim of the research</a:t>
            </a:r>
          </a:p>
          <a:p>
            <a:pPr lvl="1"/>
            <a:r>
              <a:rPr lang="en-GB" dirty="0" smtClean="0"/>
              <a:t>The objectives</a:t>
            </a:r>
          </a:p>
          <a:p>
            <a:pPr lvl="1"/>
            <a:r>
              <a:rPr lang="en-GB" dirty="0" smtClean="0"/>
              <a:t>The hypothesis (or hypotheses) to be tested</a:t>
            </a:r>
          </a:p>
          <a:p>
            <a:r>
              <a:rPr lang="en-GB" dirty="0" smtClean="0"/>
              <a:t>Finish with a brief summary of or guide to the following chapters (this can include a diagram to show the layout of the chapters)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Research Hypothesis</a:t>
            </a:r>
            <a:endParaRPr lang="en-GB" dirty="0"/>
          </a:p>
        </p:txBody>
      </p:sp>
      <p:sp>
        <p:nvSpPr>
          <p:cNvPr id="5" name="Content Placeholder 4"/>
          <p:cNvSpPr>
            <a:spLocks noGrp="1"/>
          </p:cNvSpPr>
          <p:nvPr>
            <p:ph idx="1"/>
          </p:nvPr>
        </p:nvSpPr>
        <p:spPr/>
        <p:txBody>
          <a:bodyPr>
            <a:normAutofit fontScale="85000" lnSpcReduction="10000"/>
          </a:bodyPr>
          <a:lstStyle/>
          <a:p>
            <a:r>
              <a:rPr lang="en-GB" dirty="0" smtClean="0"/>
              <a:t>A hypothesis is an idea to be tested through research</a:t>
            </a:r>
          </a:p>
          <a:p>
            <a:r>
              <a:rPr lang="en-GB" dirty="0" smtClean="0"/>
              <a:t>It is deduced from the literature</a:t>
            </a:r>
          </a:p>
          <a:p>
            <a:r>
              <a:rPr lang="en-GB" dirty="0" smtClean="0"/>
              <a:t>It may be </a:t>
            </a:r>
            <a:r>
              <a:rPr lang="en-GB" b="1" dirty="0" smtClean="0"/>
              <a:t>disproved</a:t>
            </a:r>
          </a:p>
          <a:p>
            <a:pPr lvl="1"/>
            <a:r>
              <a:rPr lang="en-GB" dirty="0" smtClean="0"/>
              <a:t>Make sure that you will still have a valid research project if that happens</a:t>
            </a:r>
          </a:p>
          <a:p>
            <a:r>
              <a:rPr lang="en-GB" dirty="0" smtClean="0"/>
              <a:t>It can never be proved, just accepted as not disproved</a:t>
            </a:r>
          </a:p>
          <a:p>
            <a:r>
              <a:rPr lang="en-GB" dirty="0" smtClean="0"/>
              <a:t>Use tentative language</a:t>
            </a:r>
          </a:p>
          <a:p>
            <a:pPr lvl="1"/>
            <a:r>
              <a:rPr lang="en-GB" dirty="0" smtClean="0"/>
              <a:t>The hypothesis is accepted as valid on the basis of the evidence, but it may be disproved at some time in the future</a:t>
            </a:r>
          </a:p>
          <a:p>
            <a:endParaRPr lang="en-GB" dirty="0" smtClean="0"/>
          </a:p>
          <a:p>
            <a:endParaRPr lang="en-GB" dirty="0" smtClean="0"/>
          </a:p>
          <a:p>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060848"/>
            <a:ext cx="7772400" cy="1362075"/>
          </a:xfrm>
        </p:spPr>
        <p:txBody>
          <a:bodyPr>
            <a:normAutofit/>
          </a:bodyPr>
          <a:lstStyle/>
          <a:p>
            <a:pPr lvl="0"/>
            <a:r>
              <a:rPr lang="en-GB" dirty="0" smtClean="0"/>
              <a:t>The Literature Review</a:t>
            </a:r>
            <a:endParaRPr lang="en-GB" dirty="0"/>
          </a:p>
        </p:txBody>
      </p:sp>
      <p:sp>
        <p:nvSpPr>
          <p:cNvPr id="3" name="Content Placeholder 2"/>
          <p:cNvSpPr>
            <a:spLocks noGrp="1"/>
          </p:cNvSpPr>
          <p:nvPr>
            <p:ph type="body" idx="1"/>
          </p:nvPr>
        </p:nvSpPr>
        <p:spPr>
          <a:xfrm>
            <a:off x="683568" y="3501008"/>
            <a:ext cx="7772400" cy="2220267"/>
          </a:xfrm>
        </p:spPr>
        <p:txBody>
          <a:bodyPr>
            <a:normAutofit/>
          </a:bodyPr>
          <a:lstStyle/>
          <a:p>
            <a:pPr marL="457200" indent="-457200"/>
            <a:r>
              <a:rPr lang="en-GB" sz="2800" dirty="0" smtClean="0"/>
              <a:t>Background</a:t>
            </a:r>
          </a:p>
          <a:p>
            <a:pPr marL="457200" indent="-457200"/>
            <a:r>
              <a:rPr lang="en-GB" sz="2800" dirty="0" smtClean="0"/>
              <a:t>Purpose of the Critical Review</a:t>
            </a:r>
          </a:p>
          <a:p>
            <a:pPr marL="457200" indent="-457200"/>
            <a:r>
              <a:rPr lang="en-GB" sz="2800" dirty="0" smtClean="0"/>
              <a:t>Finding the Literature </a:t>
            </a:r>
          </a:p>
          <a:p>
            <a:pPr marL="457200" indent="-457200"/>
            <a:r>
              <a:rPr lang="en-GB" sz="2800" dirty="0" smtClean="0"/>
              <a:t>The importance of synthesis and paraphrasing</a:t>
            </a:r>
          </a:p>
          <a:p>
            <a:endParaRPr lang="en-GB" sz="2400" dirty="0" smtClean="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t>Background to Your Research</a:t>
            </a:r>
          </a:p>
        </p:txBody>
      </p:sp>
      <p:sp>
        <p:nvSpPr>
          <p:cNvPr id="5123" name="Rectangle 3"/>
          <p:cNvSpPr>
            <a:spLocks noGrp="1" noChangeArrowheads="1"/>
          </p:cNvSpPr>
          <p:nvPr>
            <p:ph idx="1"/>
          </p:nvPr>
        </p:nvSpPr>
        <p:spPr/>
        <p:txBody>
          <a:bodyPr/>
          <a:lstStyle/>
          <a:p>
            <a:r>
              <a:rPr lang="en-GB" dirty="0"/>
              <a:t>Either in the first or second chapter it is usual to give background information for your project</a:t>
            </a:r>
          </a:p>
          <a:p>
            <a:r>
              <a:rPr lang="en-GB" dirty="0"/>
              <a:t>This uses sources such as maps, newspapers and the internet to explain the context of the research and the current situation</a:t>
            </a:r>
          </a:p>
          <a:p>
            <a:r>
              <a:rPr lang="en-GB" dirty="0"/>
              <a:t>This sets the scene: then you do the </a:t>
            </a:r>
            <a:r>
              <a:rPr lang="en-GB" b="1" i="1" dirty="0"/>
              <a:t>critical </a:t>
            </a:r>
            <a:r>
              <a:rPr lang="en-GB" dirty="0"/>
              <a:t>review</a:t>
            </a:r>
          </a:p>
          <a:p>
            <a:endParaRPr lang="en-GB" dirty="0"/>
          </a:p>
        </p:txBody>
      </p:sp>
    </p:spTree>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normAutofit fontScale="90000"/>
          </a:bodyPr>
          <a:lstStyle/>
          <a:p>
            <a:r>
              <a:rPr lang="en-GB" sz="4000"/>
              <a:t>The Purpose of the Critical Review:</a:t>
            </a:r>
            <a:br>
              <a:rPr lang="en-GB" sz="4000"/>
            </a:br>
            <a:r>
              <a:rPr lang="en-GB" sz="4000"/>
              <a:t>Writing Up</a:t>
            </a:r>
          </a:p>
        </p:txBody>
      </p:sp>
      <p:sp>
        <p:nvSpPr>
          <p:cNvPr id="41987" name="Rectangle 3"/>
          <p:cNvSpPr>
            <a:spLocks noGrp="1" noChangeArrowheads="1"/>
          </p:cNvSpPr>
          <p:nvPr>
            <p:ph idx="1"/>
          </p:nvPr>
        </p:nvSpPr>
        <p:spPr>
          <a:xfrm>
            <a:off x="457200" y="1928802"/>
            <a:ext cx="8229600" cy="4572032"/>
          </a:xfrm>
        </p:spPr>
        <p:txBody>
          <a:bodyPr>
            <a:normAutofit/>
          </a:bodyPr>
          <a:lstStyle/>
          <a:p>
            <a:pPr>
              <a:lnSpc>
                <a:spcPct val="80000"/>
              </a:lnSpc>
            </a:pPr>
            <a:r>
              <a:rPr lang="en-GB" sz="2800" dirty="0" smtClean="0"/>
              <a:t>To refine further your research questions and objectives</a:t>
            </a:r>
          </a:p>
          <a:p>
            <a:pPr>
              <a:lnSpc>
                <a:spcPct val="80000"/>
              </a:lnSpc>
            </a:pPr>
            <a:r>
              <a:rPr lang="en-GB" sz="2800" dirty="0" smtClean="0"/>
              <a:t>Avoid repeating work that has already been done</a:t>
            </a:r>
          </a:p>
          <a:p>
            <a:pPr>
              <a:lnSpc>
                <a:spcPct val="80000"/>
              </a:lnSpc>
            </a:pPr>
            <a:r>
              <a:rPr lang="en-GB" sz="2800" dirty="0" smtClean="0"/>
              <a:t>Identify theories and ideas to test using data</a:t>
            </a:r>
          </a:p>
          <a:p>
            <a:pPr>
              <a:lnSpc>
                <a:spcPct val="80000"/>
              </a:lnSpc>
            </a:pPr>
            <a:r>
              <a:rPr lang="en-GB" sz="2800" dirty="0" smtClean="0"/>
              <a:t>To develop a good understanding of relevant previous research</a:t>
            </a:r>
          </a:p>
          <a:p>
            <a:pPr>
              <a:lnSpc>
                <a:spcPct val="80000"/>
              </a:lnSpc>
            </a:pPr>
            <a:r>
              <a:rPr lang="en-GB" sz="2800" dirty="0" smtClean="0"/>
              <a:t>Assess the value of previous research and theories, in relation to your own work</a:t>
            </a:r>
          </a:p>
          <a:p>
            <a:r>
              <a:rPr lang="en-GB" sz="2800" dirty="0" smtClean="0"/>
              <a:t>To </a:t>
            </a:r>
            <a:r>
              <a:rPr lang="en-GB" sz="2800" dirty="0"/>
              <a:t>show that your knowledge of your area is up to </a:t>
            </a:r>
            <a:r>
              <a:rPr lang="en-GB" sz="2800" dirty="0" smtClean="0"/>
              <a:t>date</a:t>
            </a:r>
            <a:endParaRPr lang="en-GB" sz="2800" dirty="0"/>
          </a:p>
        </p:txBody>
      </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normAutofit fontScale="90000"/>
          </a:bodyPr>
          <a:lstStyle/>
          <a:p>
            <a:r>
              <a:rPr lang="en-GB" sz="4000"/>
              <a:t>The Purpose of the Critical Review:</a:t>
            </a:r>
            <a:br>
              <a:rPr lang="en-GB" sz="4000"/>
            </a:br>
            <a:r>
              <a:rPr lang="en-GB" sz="4000"/>
              <a:t>Writing Up</a:t>
            </a:r>
          </a:p>
        </p:txBody>
      </p:sp>
      <p:sp>
        <p:nvSpPr>
          <p:cNvPr id="41987" name="Rectangle 3"/>
          <p:cNvSpPr>
            <a:spLocks noGrp="1" noChangeArrowheads="1"/>
          </p:cNvSpPr>
          <p:nvPr>
            <p:ph idx="1"/>
          </p:nvPr>
        </p:nvSpPr>
        <p:spPr>
          <a:xfrm>
            <a:off x="457200" y="1928802"/>
            <a:ext cx="8229600" cy="4572032"/>
          </a:xfrm>
        </p:spPr>
        <p:txBody>
          <a:bodyPr>
            <a:normAutofit/>
          </a:bodyPr>
          <a:lstStyle/>
          <a:p>
            <a:r>
              <a:rPr lang="en-GB" dirty="0" smtClean="0"/>
              <a:t>To </a:t>
            </a:r>
            <a:r>
              <a:rPr lang="en-GB" dirty="0"/>
              <a:t>place your own research within its context</a:t>
            </a:r>
          </a:p>
          <a:p>
            <a:r>
              <a:rPr lang="en-GB" dirty="0" smtClean="0"/>
              <a:t>To </a:t>
            </a:r>
            <a:r>
              <a:rPr lang="en-GB" dirty="0"/>
              <a:t>include the key academic theories within your </a:t>
            </a:r>
            <a:r>
              <a:rPr lang="en-GB" dirty="0" smtClean="0"/>
              <a:t>area</a:t>
            </a:r>
          </a:p>
          <a:p>
            <a:r>
              <a:rPr lang="en-GB" dirty="0" smtClean="0"/>
              <a:t>To gain an insight into, and justification for the use of, the research approaches and methods that you use</a:t>
            </a:r>
            <a:endParaRPr lang="en-GB" dirty="0"/>
          </a:p>
          <a:p>
            <a:r>
              <a:rPr lang="en-GB" dirty="0"/>
              <a:t>Give the sources of your information, for others to follow up</a:t>
            </a:r>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t>When to Stop</a:t>
            </a:r>
          </a:p>
        </p:txBody>
      </p:sp>
      <p:sp>
        <p:nvSpPr>
          <p:cNvPr id="13315" name="Rectangle 3"/>
          <p:cNvSpPr>
            <a:spLocks noGrp="1" noChangeArrowheads="1"/>
          </p:cNvSpPr>
          <p:nvPr>
            <p:ph type="body" idx="1"/>
          </p:nvPr>
        </p:nvSpPr>
        <p:spPr/>
        <p:txBody>
          <a:bodyPr/>
          <a:lstStyle/>
          <a:p>
            <a:pPr>
              <a:lnSpc>
                <a:spcPct val="80000"/>
              </a:lnSpc>
            </a:pPr>
            <a:r>
              <a:rPr lang="en-GB" sz="2800"/>
              <a:t>Literature searching begins before you have confirmed your topic and ends when the final draft of your report is written</a:t>
            </a:r>
          </a:p>
          <a:p>
            <a:pPr>
              <a:lnSpc>
                <a:spcPct val="80000"/>
              </a:lnSpc>
            </a:pPr>
            <a:r>
              <a:rPr lang="en-GB" sz="2800"/>
              <a:t>The bulk of it is done after the research proposal and before data collection</a:t>
            </a:r>
          </a:p>
          <a:p>
            <a:pPr>
              <a:lnSpc>
                <a:spcPct val="80000"/>
              </a:lnSpc>
            </a:pPr>
            <a:r>
              <a:rPr lang="en-GB" sz="2800"/>
              <a:t>Use keywords, Voyager, Electronic Sources, browsing and your friends</a:t>
            </a:r>
          </a:p>
          <a:p>
            <a:pPr>
              <a:lnSpc>
                <a:spcPct val="80000"/>
              </a:lnSpc>
            </a:pPr>
            <a:r>
              <a:rPr lang="en-GB" sz="2800"/>
              <a:t>Stop when further searching keeps providing sources you already have</a:t>
            </a:r>
          </a:p>
          <a:p>
            <a:pPr>
              <a:lnSpc>
                <a:spcPct val="80000"/>
              </a:lnSpc>
            </a:pPr>
            <a:r>
              <a:rPr lang="en-GB" sz="2800"/>
              <a:t>Update your search just before you complete your final report</a:t>
            </a:r>
          </a:p>
        </p:txBody>
      </p:sp>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What to include</a:t>
            </a:r>
          </a:p>
        </p:txBody>
      </p:sp>
      <p:sp>
        <p:nvSpPr>
          <p:cNvPr id="7171" name="Rectangle 3"/>
          <p:cNvSpPr>
            <a:spLocks noGrp="1" noChangeArrowheads="1"/>
          </p:cNvSpPr>
          <p:nvPr>
            <p:ph type="body" idx="1"/>
          </p:nvPr>
        </p:nvSpPr>
        <p:spPr/>
        <p:txBody>
          <a:bodyPr/>
          <a:lstStyle/>
          <a:p>
            <a:r>
              <a:rPr lang="en-GB" sz="2800" dirty="0"/>
              <a:t>Start at a broad level and then narrow down</a:t>
            </a:r>
          </a:p>
          <a:p>
            <a:r>
              <a:rPr lang="en-GB" sz="2800" dirty="0"/>
              <a:t>Give an overview of key ideas</a:t>
            </a:r>
          </a:p>
          <a:p>
            <a:r>
              <a:rPr lang="en-GB" sz="2800" dirty="0"/>
              <a:t>Summarise, compare and contrast the work of key writers</a:t>
            </a:r>
          </a:p>
          <a:p>
            <a:r>
              <a:rPr lang="en-GB" sz="2800" dirty="0"/>
              <a:t>Give a detailed account of work close to your own</a:t>
            </a:r>
          </a:p>
          <a:p>
            <a:r>
              <a:rPr lang="en-GB" sz="2800" dirty="0"/>
              <a:t>Highlight the is</a:t>
            </a:r>
            <a:r>
              <a:rPr lang="en-GB" sz="2800" dirty="0" smtId="5"/>
              <a:t>sue</a:t>
            </a:r>
            <a:r>
              <a:rPr lang="en-GB" sz="2800" dirty="0"/>
              <a:t>s where your research will provide fresh insights </a:t>
            </a:r>
            <a:r>
              <a:rPr lang="en-GB" sz="2800" dirty="0" smtClean="0"/>
              <a:t>(the research gap)</a:t>
            </a:r>
            <a:endParaRPr lang="en-GB" sz="2800" dirty="0"/>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Conceptual Model</a:t>
            </a:r>
            <a:endParaRPr lang="en-GB" dirty="0"/>
          </a:p>
        </p:txBody>
      </p:sp>
      <p:sp>
        <p:nvSpPr>
          <p:cNvPr id="3" name="Content Placeholder 2"/>
          <p:cNvSpPr>
            <a:spLocks noGrp="1"/>
          </p:cNvSpPr>
          <p:nvPr>
            <p:ph idx="1"/>
          </p:nvPr>
        </p:nvSpPr>
        <p:spPr/>
        <p:txBody>
          <a:bodyPr/>
          <a:lstStyle/>
          <a:p>
            <a:r>
              <a:rPr lang="en-GB" dirty="0" smtClean="0"/>
              <a:t>A conceptual model (or domain model) is a design or drawing that shows the elements and connections within an area of inquiry</a:t>
            </a:r>
          </a:p>
          <a:p>
            <a:r>
              <a:rPr lang="en-GB" dirty="0" smtClean="0"/>
              <a:t>You are recommended to create such a model of the problem area of your research</a:t>
            </a:r>
          </a:p>
          <a:p>
            <a:pPr lvl="1"/>
            <a:r>
              <a:rPr lang="en-GB" dirty="0" smtClean="0"/>
              <a:t>It depicts the hypothesis that you deduce from the literature review</a:t>
            </a:r>
          </a:p>
          <a:p>
            <a:pPr lvl="1"/>
            <a:r>
              <a:rPr lang="en-GB" dirty="0" smtClean="0"/>
              <a:t>Insert it at the end of the literature review chapter(s)</a:t>
            </a:r>
          </a:p>
          <a:p>
            <a:endParaRPr lang="en-GB" dirty="0" smtClean="0"/>
          </a:p>
          <a:p>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portals.wi.wur.nl/files/images/msp/Conceptual%20Model1.gif"/>
          <p:cNvPicPr>
            <a:picLocks noChangeAspect="1" noChangeArrowheads="1"/>
          </p:cNvPicPr>
          <p:nvPr/>
        </p:nvPicPr>
        <p:blipFill>
          <a:blip r:embed="rId2" cstate="print"/>
          <a:srcRect/>
          <a:stretch>
            <a:fillRect/>
          </a:stretch>
        </p:blipFill>
        <p:spPr bwMode="auto">
          <a:xfrm>
            <a:off x="0" y="1"/>
            <a:ext cx="4977239" cy="2996952"/>
          </a:xfrm>
          <a:prstGeom prst="rect">
            <a:avLst/>
          </a:prstGeom>
          <a:noFill/>
        </p:spPr>
      </p:pic>
      <p:pic>
        <p:nvPicPr>
          <p:cNvPr id="1028" name="Picture 4" descr="http://gulfsci.usgs.gov/tampabay/model/images/isci_all.gif"/>
          <p:cNvPicPr>
            <a:picLocks noChangeAspect="1" noChangeArrowheads="1"/>
          </p:cNvPicPr>
          <p:nvPr/>
        </p:nvPicPr>
        <p:blipFill>
          <a:blip r:embed="rId3" cstate="print"/>
          <a:srcRect/>
          <a:stretch>
            <a:fillRect/>
          </a:stretch>
        </p:blipFill>
        <p:spPr bwMode="auto">
          <a:xfrm>
            <a:off x="0" y="3219449"/>
            <a:ext cx="4829175" cy="3638551"/>
          </a:xfrm>
          <a:prstGeom prst="rect">
            <a:avLst/>
          </a:prstGeom>
          <a:noFill/>
        </p:spPr>
      </p:pic>
      <p:pic>
        <p:nvPicPr>
          <p:cNvPr id="1030" name="Picture 6" descr="http://www.uvm.edu/giee/AV/EDU/ONLINE/M_Hydro/GIFS/Hyd_ConcMod.GIF"/>
          <p:cNvPicPr>
            <a:picLocks noChangeAspect="1" noChangeArrowheads="1"/>
          </p:cNvPicPr>
          <p:nvPr/>
        </p:nvPicPr>
        <p:blipFill>
          <a:blip r:embed="rId4" cstate="print"/>
          <a:srcRect/>
          <a:stretch>
            <a:fillRect/>
          </a:stretch>
        </p:blipFill>
        <p:spPr bwMode="auto">
          <a:xfrm>
            <a:off x="5436096" y="3995339"/>
            <a:ext cx="3707904" cy="2862661"/>
          </a:xfrm>
          <a:prstGeom prst="rect">
            <a:avLst/>
          </a:prstGeom>
          <a:noFill/>
        </p:spPr>
      </p:pic>
      <p:pic>
        <p:nvPicPr>
          <p:cNvPr id="1032" name="Picture 8" descr="http://mmaglobal.com/uploads/model.jpg"/>
          <p:cNvPicPr>
            <a:picLocks noChangeAspect="1" noChangeArrowheads="1"/>
          </p:cNvPicPr>
          <p:nvPr/>
        </p:nvPicPr>
        <p:blipFill>
          <a:blip r:embed="rId5" cstate="print"/>
          <a:srcRect/>
          <a:stretch>
            <a:fillRect/>
          </a:stretch>
        </p:blipFill>
        <p:spPr bwMode="auto">
          <a:xfrm>
            <a:off x="4860032" y="-1"/>
            <a:ext cx="4283968" cy="3630221"/>
          </a:xfrm>
          <a:prstGeom prst="rect">
            <a:avLst/>
          </a:prstGeom>
          <a:noFill/>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dirty="0"/>
              <a:t>Finally</a:t>
            </a:r>
          </a:p>
        </p:txBody>
      </p:sp>
      <p:sp>
        <p:nvSpPr>
          <p:cNvPr id="38915" name="Rectangle 3"/>
          <p:cNvSpPr>
            <a:spLocks noGrp="1" noChangeArrowheads="1"/>
          </p:cNvSpPr>
          <p:nvPr>
            <p:ph type="body" idx="1"/>
          </p:nvPr>
        </p:nvSpPr>
        <p:spPr>
          <a:xfrm>
            <a:off x="457200" y="1676400"/>
            <a:ext cx="8229600" cy="4724400"/>
          </a:xfrm>
        </p:spPr>
        <p:txBody>
          <a:bodyPr>
            <a:normAutofit/>
          </a:bodyPr>
          <a:lstStyle/>
          <a:p>
            <a:pPr>
              <a:lnSpc>
                <a:spcPct val="90000"/>
              </a:lnSpc>
            </a:pPr>
            <a:r>
              <a:rPr lang="en-GB" dirty="0"/>
              <a:t>A literature review is a piece of discursive </a:t>
            </a:r>
            <a:r>
              <a:rPr lang="en-GB" dirty="0" smtClean="0"/>
              <a:t>prose</a:t>
            </a:r>
            <a:endParaRPr lang="en-GB" dirty="0"/>
          </a:p>
          <a:p>
            <a:pPr>
              <a:lnSpc>
                <a:spcPct val="90000"/>
              </a:lnSpc>
            </a:pPr>
            <a:r>
              <a:rPr lang="en-GB" dirty="0" smtClean="0"/>
              <a:t>Organise </a:t>
            </a:r>
            <a:r>
              <a:rPr lang="en-GB" dirty="0"/>
              <a:t>it into sections that present themes or identify trends</a:t>
            </a:r>
          </a:p>
          <a:p>
            <a:pPr>
              <a:lnSpc>
                <a:spcPct val="90000"/>
              </a:lnSpc>
            </a:pPr>
            <a:r>
              <a:rPr lang="en-GB" dirty="0"/>
              <a:t>Do not try to list all published material in your area</a:t>
            </a:r>
          </a:p>
          <a:p>
            <a:pPr>
              <a:lnSpc>
                <a:spcPct val="90000"/>
              </a:lnSpc>
            </a:pPr>
            <a:r>
              <a:rPr lang="en-GB" dirty="0"/>
              <a:t>Synthesise and evaluate what you have read according to the guiding concept of your research question</a:t>
            </a:r>
          </a:p>
        </p:txBody>
      </p:sp>
    </p:spTree>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060848"/>
            <a:ext cx="7772400" cy="1362075"/>
          </a:xfrm>
        </p:spPr>
        <p:txBody>
          <a:bodyPr>
            <a:normAutofit/>
          </a:bodyPr>
          <a:lstStyle/>
          <a:p>
            <a:pPr lvl="0"/>
            <a:r>
              <a:rPr lang="en-GB" dirty="0"/>
              <a:t>Writing </a:t>
            </a:r>
            <a:r>
              <a:rPr lang="en-GB" dirty="0" smtClean="0"/>
              <a:t>the Methodology Chapter</a:t>
            </a:r>
            <a:endParaRPr lang="en-GB" dirty="0"/>
          </a:p>
        </p:txBody>
      </p:sp>
      <p:sp>
        <p:nvSpPr>
          <p:cNvPr id="3" name="Content Placeholder 2"/>
          <p:cNvSpPr>
            <a:spLocks noGrp="1"/>
          </p:cNvSpPr>
          <p:nvPr>
            <p:ph type="body" idx="1"/>
          </p:nvPr>
        </p:nvSpPr>
        <p:spPr>
          <a:xfrm>
            <a:off x="683568" y="4005064"/>
            <a:ext cx="7772400" cy="1716211"/>
          </a:xfrm>
        </p:spPr>
        <p:txBody>
          <a:bodyPr>
            <a:normAutofit fontScale="92500" lnSpcReduction="20000"/>
          </a:bodyPr>
          <a:lstStyle/>
          <a:p>
            <a:r>
              <a:rPr lang="en-GB" sz="2400" dirty="0" smtClean="0"/>
              <a:t>Types of research</a:t>
            </a:r>
          </a:p>
          <a:p>
            <a:r>
              <a:rPr lang="en-GB" sz="2400" dirty="0" smtClean="0"/>
              <a:t>Data and ethics</a:t>
            </a:r>
          </a:p>
          <a:p>
            <a:r>
              <a:rPr lang="en-GB" sz="2400" dirty="0" smtClean="0"/>
              <a:t>Use of electronic sources for secondary data</a:t>
            </a:r>
          </a:p>
          <a:p>
            <a:r>
              <a:rPr lang="en-GB" sz="2400" dirty="0" smtClean="0"/>
              <a:t>Qualitative versus quantitative</a:t>
            </a:r>
          </a:p>
          <a:p>
            <a:r>
              <a:rPr lang="en-GB" sz="2400" dirty="0" smtClean="0"/>
              <a:t>Sampling</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r>
              <a:rPr lang="en-GB" dirty="0"/>
              <a:t>Research Methodology</a:t>
            </a:r>
          </a:p>
        </p:txBody>
      </p:sp>
      <p:sp>
        <p:nvSpPr>
          <p:cNvPr id="75779" name="Rectangle 3"/>
          <p:cNvSpPr>
            <a:spLocks noGrp="1" noChangeArrowheads="1"/>
          </p:cNvSpPr>
          <p:nvPr>
            <p:ph idx="1"/>
          </p:nvPr>
        </p:nvSpPr>
        <p:spPr/>
        <p:txBody>
          <a:bodyPr>
            <a:normAutofit lnSpcReduction="10000"/>
          </a:bodyPr>
          <a:lstStyle/>
          <a:p>
            <a:r>
              <a:rPr lang="en-GB" dirty="0"/>
              <a:t>When writing your research report, you will have a section called “Methodology”</a:t>
            </a:r>
          </a:p>
          <a:p>
            <a:r>
              <a:rPr lang="en-GB" dirty="0"/>
              <a:t>In this section, you will: </a:t>
            </a:r>
          </a:p>
          <a:p>
            <a:pPr lvl="1"/>
            <a:r>
              <a:rPr lang="en-GB" dirty="0"/>
              <a:t>Explain your research approach</a:t>
            </a:r>
          </a:p>
          <a:p>
            <a:pPr lvl="1"/>
            <a:r>
              <a:rPr lang="en-GB" dirty="0"/>
              <a:t>Explain your research methods</a:t>
            </a:r>
          </a:p>
          <a:p>
            <a:pPr lvl="1"/>
            <a:r>
              <a:rPr lang="en-GB" dirty="0"/>
              <a:t>Justify them</a:t>
            </a:r>
          </a:p>
          <a:p>
            <a:r>
              <a:rPr lang="en-GB" dirty="0"/>
              <a:t>If your research involves human subjects (questionnaires, interviews) you must show that your work is ethical </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normAutofit fontScale="90000"/>
          </a:bodyPr>
          <a:lstStyle/>
          <a:p>
            <a:r>
              <a:rPr lang="en-GB" sz="4000"/>
              <a:t>The Three Main Types of Project Suitable for Your Dissertation</a:t>
            </a:r>
          </a:p>
        </p:txBody>
      </p:sp>
      <p:sp>
        <p:nvSpPr>
          <p:cNvPr id="33795" name="Rectangle 3"/>
          <p:cNvSpPr>
            <a:spLocks noGrp="1" noChangeArrowheads="1"/>
          </p:cNvSpPr>
          <p:nvPr>
            <p:ph idx="1"/>
          </p:nvPr>
        </p:nvSpPr>
        <p:spPr>
          <a:xfrm>
            <a:off x="457200" y="1714488"/>
            <a:ext cx="8229600" cy="4416437"/>
          </a:xfrm>
        </p:spPr>
        <p:txBody>
          <a:bodyPr/>
          <a:lstStyle/>
          <a:p>
            <a:pPr>
              <a:lnSpc>
                <a:spcPct val="80000"/>
              </a:lnSpc>
            </a:pPr>
            <a:r>
              <a:rPr lang="en-GB" sz="2800" dirty="0"/>
              <a:t>Literature Review</a:t>
            </a:r>
          </a:p>
          <a:p>
            <a:pPr lvl="1">
              <a:lnSpc>
                <a:spcPct val="80000"/>
              </a:lnSpc>
            </a:pPr>
            <a:r>
              <a:rPr lang="en-GB" sz="2400" dirty="0"/>
              <a:t>This is appropriate for law projects, history projects and some business projects</a:t>
            </a:r>
          </a:p>
          <a:p>
            <a:pPr lvl="1">
              <a:lnSpc>
                <a:spcPct val="80000"/>
              </a:lnSpc>
            </a:pPr>
            <a:r>
              <a:rPr lang="en-GB" sz="2400" dirty="0"/>
              <a:t>Published and unofficial literature becomes your primary data source</a:t>
            </a:r>
          </a:p>
          <a:p>
            <a:pPr>
              <a:lnSpc>
                <a:spcPct val="80000"/>
              </a:lnSpc>
            </a:pPr>
            <a:r>
              <a:rPr lang="en-GB" sz="2800" dirty="0"/>
              <a:t>Fieldwork/Survey</a:t>
            </a:r>
          </a:p>
          <a:p>
            <a:pPr lvl="1">
              <a:lnSpc>
                <a:spcPct val="80000"/>
              </a:lnSpc>
            </a:pPr>
            <a:r>
              <a:rPr lang="en-GB" sz="2400" dirty="0"/>
              <a:t>This is the most common approach</a:t>
            </a:r>
          </a:p>
          <a:p>
            <a:pPr lvl="1">
              <a:lnSpc>
                <a:spcPct val="80000"/>
              </a:lnSpc>
            </a:pPr>
            <a:r>
              <a:rPr lang="en-GB" sz="2400" dirty="0"/>
              <a:t>It includes survey, sampling, observation and interview methods</a:t>
            </a:r>
          </a:p>
          <a:p>
            <a:pPr>
              <a:lnSpc>
                <a:spcPct val="80000"/>
              </a:lnSpc>
            </a:pPr>
            <a:r>
              <a:rPr lang="en-GB" sz="2800" dirty="0"/>
              <a:t>Analysis of secondary data</a:t>
            </a:r>
          </a:p>
          <a:p>
            <a:pPr lvl="1">
              <a:lnSpc>
                <a:spcPct val="80000"/>
              </a:lnSpc>
            </a:pPr>
            <a:r>
              <a:rPr lang="en-GB" sz="2400" dirty="0"/>
              <a:t>This uses statistical or qualitative methods</a:t>
            </a:r>
          </a:p>
          <a:p>
            <a:pPr lvl="1">
              <a:lnSpc>
                <a:spcPct val="80000"/>
              </a:lnSpc>
            </a:pPr>
            <a:r>
              <a:rPr lang="en-GB" sz="2400" dirty="0"/>
              <a:t>Data comes from published sources</a:t>
            </a:r>
          </a:p>
        </p:txBody>
      </p:sp>
    </p:spTree>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sz="4000"/>
              <a:t>A Good Literature Review Project</a:t>
            </a:r>
          </a:p>
        </p:txBody>
      </p:sp>
      <p:sp>
        <p:nvSpPr>
          <p:cNvPr id="34819" name="Rectangle 3"/>
          <p:cNvSpPr>
            <a:spLocks noGrp="1" noChangeArrowheads="1"/>
          </p:cNvSpPr>
          <p:nvPr>
            <p:ph idx="1"/>
          </p:nvPr>
        </p:nvSpPr>
        <p:spPr/>
        <p:txBody>
          <a:bodyPr/>
          <a:lstStyle/>
          <a:p>
            <a:r>
              <a:rPr lang="en-GB" sz="2800" dirty="0"/>
              <a:t>Has an argument</a:t>
            </a:r>
          </a:p>
          <a:p>
            <a:r>
              <a:rPr lang="en-GB" sz="2800" dirty="0"/>
              <a:t>Demonstrates an understanding of the debate</a:t>
            </a:r>
          </a:p>
          <a:p>
            <a:r>
              <a:rPr lang="en-GB" sz="2800" dirty="0"/>
              <a:t>Has a critical approach</a:t>
            </a:r>
          </a:p>
          <a:p>
            <a:r>
              <a:rPr lang="en-GB" sz="2800" dirty="0"/>
              <a:t>Uses many types of literature</a:t>
            </a:r>
          </a:p>
          <a:p>
            <a:r>
              <a:rPr lang="en-GB" sz="2800" dirty="0"/>
              <a:t>Reviews relevant, recent material</a:t>
            </a:r>
          </a:p>
          <a:p>
            <a:r>
              <a:rPr lang="en-GB" sz="2800" dirty="0"/>
              <a:t>Contrasts, compares and makes an assessment of the material</a:t>
            </a:r>
          </a:p>
          <a:p>
            <a:r>
              <a:rPr lang="en-GB" sz="2800" dirty="0"/>
              <a:t>Provides a thoughtful and critical judgement on the topic</a:t>
            </a:r>
          </a:p>
          <a:p>
            <a:endParaRPr lang="en-GB" sz="2800" dirty="0"/>
          </a:p>
        </p:txBody>
      </p:sp>
    </p:spTree>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GB" sz="4000"/>
              <a:t>A Good Fieldwork/Survey project</a:t>
            </a:r>
          </a:p>
        </p:txBody>
      </p:sp>
      <p:sp>
        <p:nvSpPr>
          <p:cNvPr id="35843" name="Rectangle 3"/>
          <p:cNvSpPr>
            <a:spLocks noGrp="1" noChangeArrowheads="1"/>
          </p:cNvSpPr>
          <p:nvPr>
            <p:ph idx="1"/>
          </p:nvPr>
        </p:nvSpPr>
        <p:spPr/>
        <p:txBody>
          <a:bodyPr/>
          <a:lstStyle/>
          <a:p>
            <a:pPr>
              <a:lnSpc>
                <a:spcPct val="90000"/>
              </a:lnSpc>
            </a:pPr>
            <a:r>
              <a:rPr lang="en-GB" sz="2800"/>
              <a:t>Gives a clear account of the theoretical ideas to which the work relates</a:t>
            </a:r>
          </a:p>
          <a:p>
            <a:pPr>
              <a:lnSpc>
                <a:spcPct val="90000"/>
              </a:lnSpc>
            </a:pPr>
            <a:r>
              <a:rPr lang="en-GB" sz="2800"/>
              <a:t>Links the data collected to the theories</a:t>
            </a:r>
          </a:p>
          <a:p>
            <a:pPr>
              <a:lnSpc>
                <a:spcPct val="90000"/>
              </a:lnSpc>
            </a:pPr>
            <a:r>
              <a:rPr lang="en-GB" sz="2800"/>
              <a:t>Gathers new information and subjects it to systematic analysis</a:t>
            </a:r>
          </a:p>
          <a:p>
            <a:pPr>
              <a:lnSpc>
                <a:spcPct val="90000"/>
              </a:lnSpc>
            </a:pPr>
            <a:r>
              <a:rPr lang="en-GB" sz="2800"/>
              <a:t>Includes a thoughtful analysis of the strengths and weaknesses of the data</a:t>
            </a:r>
          </a:p>
          <a:p>
            <a:pPr>
              <a:lnSpc>
                <a:spcPct val="90000"/>
              </a:lnSpc>
            </a:pPr>
            <a:r>
              <a:rPr lang="en-GB" sz="2800"/>
              <a:t>Establishes causal relations between variables</a:t>
            </a:r>
          </a:p>
          <a:p>
            <a:pPr>
              <a:lnSpc>
                <a:spcPct val="90000"/>
              </a:lnSpc>
            </a:pPr>
            <a:r>
              <a:rPr lang="en-GB" sz="2800"/>
              <a:t>Shows careful thought about, and justification for, the research method used</a:t>
            </a:r>
          </a:p>
          <a:p>
            <a:pPr>
              <a:lnSpc>
                <a:spcPct val="90000"/>
              </a:lnSpc>
            </a:pPr>
            <a:endParaRPr lang="en-GB" sz="2800"/>
          </a:p>
          <a:p>
            <a:pPr>
              <a:lnSpc>
                <a:spcPct val="90000"/>
              </a:lnSpc>
            </a:pPr>
            <a:endParaRPr lang="en-GB" sz="2800"/>
          </a:p>
          <a:p>
            <a:pPr>
              <a:lnSpc>
                <a:spcPct val="90000"/>
              </a:lnSpc>
            </a:pPr>
            <a:endParaRPr lang="en-GB" sz="2800"/>
          </a:p>
        </p:txBody>
      </p:sp>
    </p:spTree>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0" y="1124745"/>
          <a:ext cx="9143999" cy="5414834"/>
        </p:xfrm>
        <a:graphic>
          <a:graphicData uri="http://schemas.openxmlformats.org/drawingml/2006/table">
            <a:tbl>
              <a:tblPr>
                <a:tableStyleId>{3C2FFA5D-87B4-456A-9821-1D502468CF0F}</a:tableStyleId>
              </a:tblPr>
              <a:tblGrid>
                <a:gridCol w="1536807">
                  <a:extLst>
                    <a:ext uri="{9D8B030D-6E8A-4147-A177-3AD203B41FA5}">
                      <a16:colId xmlns:a16="http://schemas.microsoft.com/office/drawing/2014/main" val="20000"/>
                    </a:ext>
                  </a:extLst>
                </a:gridCol>
                <a:gridCol w="3918856">
                  <a:extLst>
                    <a:ext uri="{9D8B030D-6E8A-4147-A177-3AD203B41FA5}">
                      <a16:colId xmlns:a16="http://schemas.microsoft.com/office/drawing/2014/main" val="20001"/>
                    </a:ext>
                  </a:extLst>
                </a:gridCol>
                <a:gridCol w="3688336">
                  <a:extLst>
                    <a:ext uri="{9D8B030D-6E8A-4147-A177-3AD203B41FA5}">
                      <a16:colId xmlns:a16="http://schemas.microsoft.com/office/drawing/2014/main" val="20002"/>
                    </a:ext>
                  </a:extLst>
                </a:gridCol>
              </a:tblGrid>
              <a:tr h="360039">
                <a:tc>
                  <a:txBody>
                    <a:bodyPr/>
                    <a:lstStyle/>
                    <a:p>
                      <a:pPr algn="ctr">
                        <a:spcAft>
                          <a:spcPts val="0"/>
                        </a:spcAft>
                      </a:pPr>
                      <a:r>
                        <a:rPr lang="en-GB" sz="1800" b="1" dirty="0"/>
                        <a:t>Research Type</a:t>
                      </a:r>
                      <a:endParaRPr lang="en-GB" sz="1800" b="1" dirty="0">
                        <a:latin typeface="+mn-lt"/>
                        <a:ea typeface="Times New Roman"/>
                        <a:cs typeface="Times New Roman"/>
                      </a:endParaRPr>
                    </a:p>
                  </a:txBody>
                  <a:tcPr marL="68580" marR="68580" marT="0" marB="0"/>
                </a:tc>
                <a:tc>
                  <a:txBody>
                    <a:bodyPr/>
                    <a:lstStyle/>
                    <a:p>
                      <a:pPr algn="ctr">
                        <a:spcBef>
                          <a:spcPts val="1200"/>
                        </a:spcBef>
                        <a:spcAft>
                          <a:spcPts val="300"/>
                        </a:spcAft>
                      </a:pPr>
                      <a:r>
                        <a:rPr lang="en-GB" sz="1800" b="1" dirty="0"/>
                        <a:t>Primary data</a:t>
                      </a:r>
                      <a:endParaRPr lang="en-GB" sz="1800" b="1" i="1" dirty="0">
                        <a:latin typeface="+mn-lt"/>
                        <a:cs typeface="Times New Roman"/>
                      </a:endParaRPr>
                    </a:p>
                  </a:txBody>
                  <a:tcPr marL="68580" marR="68580" marT="0" marB="0"/>
                </a:tc>
                <a:tc>
                  <a:txBody>
                    <a:bodyPr/>
                    <a:lstStyle/>
                    <a:p>
                      <a:pPr algn="ctr">
                        <a:spcBef>
                          <a:spcPts val="1200"/>
                        </a:spcBef>
                        <a:spcAft>
                          <a:spcPts val="300"/>
                        </a:spcAft>
                      </a:pPr>
                      <a:r>
                        <a:rPr lang="en-GB" sz="1800" b="1" dirty="0"/>
                        <a:t>Secondary data</a:t>
                      </a:r>
                      <a:endParaRPr lang="en-GB" sz="1800" b="1" i="1" dirty="0">
                        <a:latin typeface="+mn-lt"/>
                        <a:cs typeface="Times New Roman"/>
                      </a:endParaRPr>
                    </a:p>
                  </a:txBody>
                  <a:tcPr marL="68580" marR="68580" marT="0" marB="0"/>
                </a:tc>
                <a:extLst>
                  <a:ext uri="{0D108BD9-81ED-4DB2-BD59-A6C34878D82A}">
                    <a16:rowId xmlns:a16="http://schemas.microsoft.com/office/drawing/2014/main" val="10000"/>
                  </a:ext>
                </a:extLst>
              </a:tr>
              <a:tr h="2452912">
                <a:tc>
                  <a:txBody>
                    <a:bodyPr/>
                    <a:lstStyle/>
                    <a:p>
                      <a:pPr>
                        <a:spcAft>
                          <a:spcPts val="0"/>
                        </a:spcAft>
                      </a:pPr>
                      <a:r>
                        <a:rPr lang="en-GB" sz="1800" dirty="0"/>
                        <a:t>Business</a:t>
                      </a:r>
                      <a:endParaRPr lang="en-GB" sz="1800" dirty="0">
                        <a:latin typeface="+mn-lt"/>
                        <a:ea typeface="Times New Roman"/>
                        <a:cs typeface="Times New Roman"/>
                      </a:endParaRPr>
                    </a:p>
                  </a:txBody>
                  <a:tcPr marL="68580" marR="68580" marT="0" marB="0"/>
                </a:tc>
                <a:tc>
                  <a:txBody>
                    <a:bodyPr/>
                    <a:lstStyle/>
                    <a:p>
                      <a:pPr marL="342900" lvl="0" indent="-342900">
                        <a:spcAft>
                          <a:spcPts val="0"/>
                        </a:spcAft>
                        <a:buFont typeface="Wingdings"/>
                        <a:buChar char=""/>
                        <a:tabLst>
                          <a:tab pos="228600" algn="l"/>
                        </a:tabLst>
                      </a:pPr>
                      <a:r>
                        <a:rPr lang="en-GB" sz="1800" b="1" dirty="0"/>
                        <a:t>Gathered for the research</a:t>
                      </a:r>
                    </a:p>
                    <a:p>
                      <a:pPr>
                        <a:spcAft>
                          <a:spcPts val="0"/>
                        </a:spcAft>
                      </a:pPr>
                      <a:r>
                        <a:rPr lang="en-GB" sz="1800" dirty="0"/>
                        <a:t>Survey data</a:t>
                      </a:r>
                    </a:p>
                    <a:p>
                      <a:pPr>
                        <a:spcAft>
                          <a:spcPts val="0"/>
                        </a:spcAft>
                      </a:pPr>
                      <a:r>
                        <a:rPr lang="en-GB" sz="1800" dirty="0"/>
                        <a:t>Correspondence written to the researcher</a:t>
                      </a:r>
                    </a:p>
                    <a:p>
                      <a:pPr>
                        <a:spcAft>
                          <a:spcPts val="0"/>
                        </a:spcAft>
                      </a:pPr>
                      <a:r>
                        <a:rPr lang="en-GB" sz="1800" dirty="0"/>
                        <a:t>Interview material</a:t>
                      </a:r>
                    </a:p>
                    <a:p>
                      <a:pPr>
                        <a:spcAft>
                          <a:spcPts val="0"/>
                        </a:spcAft>
                      </a:pPr>
                      <a:r>
                        <a:rPr lang="en-GB" sz="1800" dirty="0"/>
                        <a:t>Opinions gathered for the research</a:t>
                      </a:r>
                    </a:p>
                    <a:p>
                      <a:pPr>
                        <a:spcAft>
                          <a:spcPts val="0"/>
                        </a:spcAft>
                      </a:pPr>
                      <a:r>
                        <a:rPr lang="en-GB" sz="1800" dirty="0"/>
                        <a:t>Original documents</a:t>
                      </a:r>
                    </a:p>
                    <a:p>
                      <a:pPr>
                        <a:spcAft>
                          <a:spcPts val="0"/>
                        </a:spcAft>
                      </a:pPr>
                      <a:r>
                        <a:rPr lang="en-GB" sz="1800" dirty="0"/>
                        <a:t>Archival material</a:t>
                      </a:r>
                      <a:endParaRPr lang="en-GB" sz="1800" dirty="0">
                        <a:latin typeface="+mn-lt"/>
                        <a:ea typeface="Times New Roman"/>
                        <a:cs typeface="Times New Roman"/>
                      </a:endParaRPr>
                    </a:p>
                  </a:txBody>
                  <a:tcPr marL="68580" marR="68580" marT="0" marB="0"/>
                </a:tc>
                <a:tc>
                  <a:txBody>
                    <a:bodyPr/>
                    <a:lstStyle/>
                    <a:p>
                      <a:pPr marL="342900" lvl="0" indent="-342900">
                        <a:spcAft>
                          <a:spcPts val="0"/>
                        </a:spcAft>
                        <a:buFont typeface="Wingdings"/>
                        <a:buChar char=""/>
                        <a:tabLst>
                          <a:tab pos="228600" algn="l"/>
                        </a:tabLst>
                      </a:pPr>
                      <a:r>
                        <a:rPr lang="en-GB" sz="1800" b="1" dirty="0"/>
                        <a:t>Gathered by others</a:t>
                      </a:r>
                    </a:p>
                    <a:p>
                      <a:pPr>
                        <a:spcAft>
                          <a:spcPts val="0"/>
                        </a:spcAft>
                      </a:pPr>
                      <a:r>
                        <a:rPr lang="en-GB" sz="1800" dirty="0"/>
                        <a:t>Books and articles</a:t>
                      </a:r>
                    </a:p>
                    <a:p>
                      <a:pPr>
                        <a:spcAft>
                          <a:spcPts val="0"/>
                        </a:spcAft>
                      </a:pPr>
                      <a:r>
                        <a:rPr lang="en-GB" sz="1800" dirty="0"/>
                        <a:t>Photocopies</a:t>
                      </a:r>
                    </a:p>
                    <a:p>
                      <a:pPr>
                        <a:spcAft>
                          <a:spcPts val="0"/>
                        </a:spcAft>
                      </a:pPr>
                      <a:r>
                        <a:rPr lang="en-GB" sz="1800" dirty="0"/>
                        <a:t>Documents of doubtful authenticity</a:t>
                      </a:r>
                    </a:p>
                    <a:p>
                      <a:pPr>
                        <a:spcAft>
                          <a:spcPts val="0"/>
                        </a:spcAft>
                      </a:pPr>
                      <a:r>
                        <a:rPr lang="en-GB" sz="1800" dirty="0"/>
                        <a:t>Company documentation</a:t>
                      </a:r>
                    </a:p>
                    <a:p>
                      <a:pPr>
                        <a:spcAft>
                          <a:spcPts val="0"/>
                        </a:spcAft>
                      </a:pPr>
                      <a:r>
                        <a:rPr lang="en-GB" sz="1800" dirty="0"/>
                        <a:t>Government statistics</a:t>
                      </a:r>
                    </a:p>
                    <a:p>
                      <a:pPr>
                        <a:spcAft>
                          <a:spcPts val="0"/>
                        </a:spcAft>
                      </a:pPr>
                      <a:r>
                        <a:rPr lang="en-GB" sz="1800" dirty="0"/>
                        <a:t>Official correspondence</a:t>
                      </a:r>
                    </a:p>
                    <a:p>
                      <a:pPr>
                        <a:spcAft>
                          <a:spcPts val="0"/>
                        </a:spcAft>
                      </a:pPr>
                      <a:r>
                        <a:rPr lang="en-GB" sz="1800" dirty="0"/>
                        <a:t>Statutes and Treaties</a:t>
                      </a:r>
                      <a:endParaRPr lang="en-GB" sz="1800" dirty="0">
                        <a:latin typeface="+mn-lt"/>
                        <a:ea typeface="Times New Roman"/>
                        <a:cs typeface="Times New Roman"/>
                      </a:endParaRPr>
                    </a:p>
                  </a:txBody>
                  <a:tcPr marL="68580" marR="68580" marT="0" marB="0"/>
                </a:tc>
                <a:extLst>
                  <a:ext uri="{0D108BD9-81ED-4DB2-BD59-A6C34878D82A}">
                    <a16:rowId xmlns:a16="http://schemas.microsoft.com/office/drawing/2014/main" val="10001"/>
                  </a:ext>
                </a:extLst>
              </a:tr>
              <a:tr h="2601883">
                <a:tc>
                  <a:txBody>
                    <a:bodyPr/>
                    <a:lstStyle/>
                    <a:p>
                      <a:pPr>
                        <a:spcAft>
                          <a:spcPts val="0"/>
                        </a:spcAft>
                      </a:pPr>
                      <a:r>
                        <a:rPr lang="en-GB" sz="1800" dirty="0"/>
                        <a:t>Legal and historical</a:t>
                      </a:r>
                      <a:endParaRPr lang="en-GB" sz="1800" b="1" dirty="0">
                        <a:latin typeface="+mn-lt"/>
                      </a:endParaRPr>
                    </a:p>
                  </a:txBody>
                  <a:tcPr marL="68580" marR="68580" marT="0" marB="0"/>
                </a:tc>
                <a:tc>
                  <a:txBody>
                    <a:bodyPr/>
                    <a:lstStyle/>
                    <a:p>
                      <a:pPr marL="342900" lvl="0" indent="-342900">
                        <a:spcAft>
                          <a:spcPts val="0"/>
                        </a:spcAft>
                        <a:buFont typeface="Wingdings"/>
                        <a:buChar char=""/>
                        <a:tabLst>
                          <a:tab pos="228600" algn="l"/>
                        </a:tabLst>
                      </a:pPr>
                      <a:r>
                        <a:rPr lang="en-GB" sz="1800" b="1" dirty="0"/>
                        <a:t>From the original source</a:t>
                      </a:r>
                    </a:p>
                    <a:p>
                      <a:pPr>
                        <a:spcAft>
                          <a:spcPts val="0"/>
                        </a:spcAft>
                      </a:pPr>
                      <a:r>
                        <a:rPr lang="en-GB" sz="1800" dirty="0"/>
                        <a:t>Artefacts</a:t>
                      </a:r>
                    </a:p>
                    <a:p>
                      <a:pPr>
                        <a:spcAft>
                          <a:spcPts val="0"/>
                        </a:spcAft>
                      </a:pPr>
                      <a:r>
                        <a:rPr lang="en-GB" sz="1800" dirty="0"/>
                        <a:t>Original documents</a:t>
                      </a:r>
                    </a:p>
                    <a:p>
                      <a:pPr>
                        <a:spcAft>
                          <a:spcPts val="0"/>
                        </a:spcAft>
                      </a:pPr>
                      <a:r>
                        <a:rPr lang="en-GB" sz="1800" dirty="0"/>
                        <a:t>Archival material </a:t>
                      </a:r>
                    </a:p>
                    <a:p>
                      <a:pPr>
                        <a:spcAft>
                          <a:spcPts val="0"/>
                        </a:spcAft>
                      </a:pPr>
                      <a:r>
                        <a:rPr lang="en-GB" sz="1800" dirty="0"/>
                        <a:t>Statutes and Treaties</a:t>
                      </a:r>
                    </a:p>
                    <a:p>
                      <a:pPr>
                        <a:spcAft>
                          <a:spcPts val="0"/>
                        </a:spcAft>
                      </a:pPr>
                      <a:r>
                        <a:rPr lang="en-GB" sz="1800" dirty="0"/>
                        <a:t>Company documentation</a:t>
                      </a:r>
                    </a:p>
                    <a:p>
                      <a:pPr>
                        <a:spcAft>
                          <a:spcPts val="0"/>
                        </a:spcAft>
                      </a:pPr>
                      <a:r>
                        <a:rPr lang="en-GB" sz="1800" dirty="0"/>
                        <a:t>Religious scripture</a:t>
                      </a:r>
                    </a:p>
                    <a:p>
                      <a:pPr>
                        <a:spcAft>
                          <a:spcPts val="0"/>
                        </a:spcAft>
                      </a:pPr>
                      <a:r>
                        <a:rPr lang="en-GB" sz="1800" dirty="0"/>
                        <a:t>Government statistics</a:t>
                      </a:r>
                    </a:p>
                    <a:p>
                      <a:pPr>
                        <a:spcAft>
                          <a:spcPts val="0"/>
                        </a:spcAft>
                      </a:pPr>
                      <a:r>
                        <a:rPr lang="en-GB" sz="1800" dirty="0"/>
                        <a:t>Official correspondence</a:t>
                      </a:r>
                      <a:endParaRPr lang="en-GB" sz="1800" dirty="0">
                        <a:latin typeface="+mn-lt"/>
                        <a:ea typeface="Times New Roman"/>
                        <a:cs typeface="Times New Roman"/>
                      </a:endParaRPr>
                    </a:p>
                  </a:txBody>
                  <a:tcPr marL="68580" marR="68580" marT="0" marB="0"/>
                </a:tc>
                <a:tc>
                  <a:txBody>
                    <a:bodyPr/>
                    <a:lstStyle/>
                    <a:p>
                      <a:pPr marL="342900" lvl="0" indent="-342900">
                        <a:spcAft>
                          <a:spcPts val="0"/>
                        </a:spcAft>
                        <a:buFont typeface="Wingdings"/>
                        <a:buChar char=""/>
                        <a:tabLst>
                          <a:tab pos="228600" algn="l"/>
                        </a:tabLst>
                      </a:pPr>
                      <a:r>
                        <a:rPr lang="en-GB" sz="1800" b="1" dirty="0"/>
                        <a:t>Not from the original source</a:t>
                      </a:r>
                    </a:p>
                    <a:p>
                      <a:pPr>
                        <a:spcAft>
                          <a:spcPts val="0"/>
                        </a:spcAft>
                      </a:pPr>
                      <a:r>
                        <a:rPr lang="en-GB" sz="1800" dirty="0"/>
                        <a:t>Books and articles</a:t>
                      </a:r>
                    </a:p>
                    <a:p>
                      <a:pPr>
                        <a:spcAft>
                          <a:spcPts val="0"/>
                        </a:spcAft>
                      </a:pPr>
                      <a:r>
                        <a:rPr lang="en-GB" sz="1800" dirty="0"/>
                        <a:t>Photocopies</a:t>
                      </a:r>
                    </a:p>
                    <a:p>
                      <a:pPr>
                        <a:spcAft>
                          <a:spcPts val="0"/>
                        </a:spcAft>
                      </a:pPr>
                      <a:r>
                        <a:rPr lang="en-GB" sz="1800" dirty="0"/>
                        <a:t>Documents of doubtful authenticity</a:t>
                      </a:r>
                      <a:endParaRPr lang="en-GB" sz="1800" dirty="0">
                        <a:latin typeface="+mn-lt"/>
                        <a:ea typeface="Times New Roman"/>
                        <a:cs typeface="Times New Roman"/>
                      </a:endParaRPr>
                    </a:p>
                  </a:txBody>
                  <a:tcPr marL="68580" marR="68580" marT="0" marB="0"/>
                </a:tc>
                <a:extLst>
                  <a:ext uri="{0D108BD9-81ED-4DB2-BD59-A6C34878D82A}">
                    <a16:rowId xmlns:a16="http://schemas.microsoft.com/office/drawing/2014/main" val="10002"/>
                  </a:ext>
                </a:extLst>
              </a:tr>
            </a:tbl>
          </a:graphicData>
        </a:graphic>
      </p:graphicFrame>
      <p:sp>
        <p:nvSpPr>
          <p:cNvPr id="5" name="Title 4"/>
          <p:cNvSpPr>
            <a:spLocks noGrp="1"/>
          </p:cNvSpPr>
          <p:nvPr>
            <p:ph type="title"/>
          </p:nvPr>
        </p:nvSpPr>
        <p:spPr>
          <a:xfrm>
            <a:off x="467544" y="116632"/>
            <a:ext cx="8229600" cy="1143000"/>
          </a:xfrm>
        </p:spPr>
        <p:txBody>
          <a:bodyPr/>
          <a:lstStyle/>
          <a:p>
            <a:r>
              <a:rPr lang="en-GB" dirty="0"/>
              <a:t>Data Types</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Designing Your Research</a:t>
            </a:r>
          </a:p>
        </p:txBody>
      </p:sp>
      <p:sp>
        <p:nvSpPr>
          <p:cNvPr id="3" name="Content Placeholder 2"/>
          <p:cNvSpPr>
            <a:spLocks noGrp="1"/>
          </p:cNvSpPr>
          <p:nvPr>
            <p:ph idx="1"/>
          </p:nvPr>
        </p:nvSpPr>
        <p:spPr/>
        <p:txBody>
          <a:bodyPr/>
          <a:lstStyle/>
          <a:p>
            <a:r>
              <a:rPr lang="en-GB" dirty="0"/>
              <a:t>If you are planning on using primary data and quantitative (numerical) analysis, pay attention to the way the data is gathered</a:t>
            </a:r>
          </a:p>
          <a:p>
            <a:pPr lvl="1"/>
            <a:r>
              <a:rPr lang="en-GB" dirty="0"/>
              <a:t>Look at the </a:t>
            </a:r>
            <a:r>
              <a:rPr lang="en-GB" b="1" dirty="0"/>
              <a:t>coding scheme </a:t>
            </a:r>
            <a:r>
              <a:rPr lang="en-GB" dirty="0"/>
              <a:t>for each variable</a:t>
            </a:r>
          </a:p>
          <a:p>
            <a:pPr lvl="2"/>
            <a:r>
              <a:rPr lang="en-GB" dirty="0"/>
              <a:t>You are advised to use existing schemes if possible</a:t>
            </a:r>
          </a:p>
          <a:p>
            <a:pPr lvl="2"/>
            <a:r>
              <a:rPr lang="en-GB" dirty="0"/>
              <a:t>Code your questions for the level of detail you will need</a:t>
            </a:r>
          </a:p>
          <a:p>
            <a:pPr lvl="1"/>
            <a:r>
              <a:rPr lang="en-GB" dirty="0"/>
              <a:t>Make the data inputting as simple as possible e.g. a web-based survey that generates Excel tables</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dirty="0" smtClean="0"/>
              <a:t>Choice of Data</a:t>
            </a:r>
            <a:endParaRPr lang="en-GB" dirty="0"/>
          </a:p>
        </p:txBody>
      </p:sp>
      <p:sp>
        <p:nvSpPr>
          <p:cNvPr id="27651" name="Rectangle 3"/>
          <p:cNvSpPr>
            <a:spLocks noGrp="1" noChangeArrowheads="1"/>
          </p:cNvSpPr>
          <p:nvPr>
            <p:ph idx="1"/>
          </p:nvPr>
        </p:nvSpPr>
        <p:spPr/>
        <p:txBody>
          <a:bodyPr/>
          <a:lstStyle/>
          <a:p>
            <a:r>
              <a:rPr lang="en-GB" dirty="0"/>
              <a:t>A valid research project can be constructed in two ways:</a:t>
            </a:r>
          </a:p>
          <a:p>
            <a:pPr lvl="1"/>
            <a:r>
              <a:rPr lang="en-GB" dirty="0"/>
              <a:t>Collecting new (primary) data specifically to answer your research question</a:t>
            </a:r>
          </a:p>
          <a:p>
            <a:pPr lvl="1"/>
            <a:r>
              <a:rPr lang="en-GB" dirty="0"/>
              <a:t>Re-analysing data that has been collected for some other purpose (secondary data)</a:t>
            </a:r>
          </a:p>
          <a:p>
            <a:r>
              <a:rPr lang="en-GB" dirty="0"/>
              <a:t>In either case the analysis can be qualitative or quantitative</a:t>
            </a: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r>
              <a:rPr lang="en-GB"/>
              <a:t>Ethics in Research</a:t>
            </a:r>
          </a:p>
        </p:txBody>
      </p:sp>
      <p:sp>
        <p:nvSpPr>
          <p:cNvPr id="76803" name="Rectangle 3"/>
          <p:cNvSpPr>
            <a:spLocks noGrp="1" noChangeArrowheads="1"/>
          </p:cNvSpPr>
          <p:nvPr>
            <p:ph idx="1"/>
          </p:nvPr>
        </p:nvSpPr>
        <p:spPr/>
        <p:txBody>
          <a:bodyPr/>
          <a:lstStyle/>
          <a:p>
            <a:pPr>
              <a:lnSpc>
                <a:spcPct val="80000"/>
              </a:lnSpc>
            </a:pPr>
            <a:r>
              <a:rPr lang="en-GB" sz="2800"/>
              <a:t>If your research involves secondary data – not relevant</a:t>
            </a:r>
          </a:p>
          <a:p>
            <a:pPr>
              <a:lnSpc>
                <a:spcPct val="80000"/>
              </a:lnSpc>
            </a:pPr>
            <a:r>
              <a:rPr lang="en-GB" sz="2800"/>
              <a:t>If you use interviews or questionnaires you   must complete an ethics form</a:t>
            </a:r>
          </a:p>
          <a:p>
            <a:pPr>
              <a:lnSpc>
                <a:spcPct val="80000"/>
              </a:lnSpc>
            </a:pPr>
            <a:r>
              <a:rPr lang="en-GB" sz="2800"/>
              <a:t>This confirms the basic principles:</a:t>
            </a:r>
          </a:p>
          <a:p>
            <a:pPr lvl="1">
              <a:lnSpc>
                <a:spcPct val="80000"/>
              </a:lnSpc>
            </a:pPr>
            <a:r>
              <a:rPr lang="en-GB" sz="2400"/>
              <a:t>Informed consent</a:t>
            </a:r>
          </a:p>
          <a:p>
            <a:pPr lvl="1">
              <a:lnSpc>
                <a:spcPct val="80000"/>
              </a:lnSpc>
            </a:pPr>
            <a:r>
              <a:rPr lang="en-GB" sz="2400"/>
              <a:t>May withdraw at any time</a:t>
            </a:r>
          </a:p>
          <a:p>
            <a:pPr lvl="1">
              <a:lnSpc>
                <a:spcPct val="80000"/>
              </a:lnSpc>
            </a:pPr>
            <a:r>
              <a:rPr lang="en-GB" sz="2400"/>
              <a:t>Do not cause harm</a:t>
            </a:r>
          </a:p>
          <a:p>
            <a:pPr>
              <a:lnSpc>
                <a:spcPct val="80000"/>
              </a:lnSpc>
            </a:pPr>
            <a:r>
              <a:rPr lang="en-GB" sz="2800"/>
              <a:t>Not usually a problem in our business unless you are dealing with vulnerable people or working in a single firm</a:t>
            </a:r>
          </a:p>
          <a:p>
            <a:pPr lvl="1">
              <a:lnSpc>
                <a:spcPct val="80000"/>
              </a:lnSpc>
            </a:pPr>
            <a:endParaRPr lang="en-GB" sz="240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dirty="0"/>
              <a:t>Ethical Principles for Interviews</a:t>
            </a:r>
          </a:p>
        </p:txBody>
      </p:sp>
      <p:sp>
        <p:nvSpPr>
          <p:cNvPr id="14339" name="Rectangle 3"/>
          <p:cNvSpPr>
            <a:spLocks noGrp="1" noChangeArrowheads="1"/>
          </p:cNvSpPr>
          <p:nvPr>
            <p:ph type="body" idx="1"/>
          </p:nvPr>
        </p:nvSpPr>
        <p:spPr>
          <a:xfrm>
            <a:off x="457200" y="1773238"/>
            <a:ext cx="8229600" cy="4357687"/>
          </a:xfrm>
        </p:spPr>
        <p:txBody>
          <a:bodyPr/>
          <a:lstStyle/>
          <a:p>
            <a:pPr>
              <a:lnSpc>
                <a:spcPct val="80000"/>
              </a:lnSpc>
            </a:pPr>
            <a:r>
              <a:rPr lang="en-GB" sz="2400"/>
              <a:t>Debriefing</a:t>
            </a:r>
          </a:p>
          <a:p>
            <a:pPr lvl="1">
              <a:lnSpc>
                <a:spcPct val="80000"/>
              </a:lnSpc>
            </a:pPr>
            <a:r>
              <a:rPr lang="en-GB" sz="2000"/>
              <a:t>If you cannot tell the subject all abut the study at the start, you must tell them afterwards</a:t>
            </a:r>
          </a:p>
          <a:p>
            <a:pPr>
              <a:lnSpc>
                <a:spcPct val="80000"/>
              </a:lnSpc>
            </a:pPr>
            <a:r>
              <a:rPr lang="en-GB" sz="2400"/>
              <a:t>Confidentiality</a:t>
            </a:r>
          </a:p>
          <a:p>
            <a:pPr lvl="1">
              <a:lnSpc>
                <a:spcPct val="80000"/>
              </a:lnSpc>
            </a:pPr>
            <a:r>
              <a:rPr lang="en-GB" sz="2000"/>
              <a:t>Do not reveal their identity without consent</a:t>
            </a:r>
          </a:p>
          <a:p>
            <a:pPr>
              <a:lnSpc>
                <a:spcPct val="80000"/>
              </a:lnSpc>
            </a:pPr>
            <a:r>
              <a:rPr lang="en-GB" sz="2400"/>
              <a:t>Recording</a:t>
            </a:r>
          </a:p>
          <a:p>
            <a:pPr lvl="1">
              <a:lnSpc>
                <a:spcPct val="80000"/>
              </a:lnSpc>
            </a:pPr>
            <a:r>
              <a:rPr lang="en-GB" sz="2000"/>
              <a:t>The tape recorder can be switched off at any time if requested</a:t>
            </a:r>
          </a:p>
          <a:p>
            <a:pPr lvl="1">
              <a:lnSpc>
                <a:spcPct val="80000"/>
              </a:lnSpc>
            </a:pPr>
            <a:r>
              <a:rPr lang="en-GB" sz="2000"/>
              <a:t>Send final transcript to subject for approval. Remove sensitive material</a:t>
            </a:r>
          </a:p>
          <a:p>
            <a:pPr>
              <a:lnSpc>
                <a:spcPct val="80000"/>
              </a:lnSpc>
            </a:pPr>
            <a:r>
              <a:rPr lang="en-GB" sz="2400"/>
              <a:t>Finally, thank your subjects in the acknowledgements and send them a copy of your final report</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dirty="0"/>
              <a:t>Secondary Data</a:t>
            </a:r>
          </a:p>
        </p:txBody>
      </p:sp>
      <p:sp>
        <p:nvSpPr>
          <p:cNvPr id="28675" name="Rectangle 3"/>
          <p:cNvSpPr>
            <a:spLocks noGrp="1" noChangeArrowheads="1"/>
          </p:cNvSpPr>
          <p:nvPr>
            <p:ph idx="1"/>
          </p:nvPr>
        </p:nvSpPr>
        <p:spPr>
          <a:xfrm>
            <a:off x="457200" y="1600200"/>
            <a:ext cx="8229600" cy="4543444"/>
          </a:xfrm>
        </p:spPr>
        <p:txBody>
          <a:bodyPr/>
          <a:lstStyle/>
          <a:p>
            <a:pPr>
              <a:lnSpc>
                <a:spcPct val="80000"/>
              </a:lnSpc>
            </a:pPr>
            <a:r>
              <a:rPr lang="en-GB" sz="2800" dirty="0"/>
              <a:t>This may be raw data or published summaries</a:t>
            </a:r>
          </a:p>
          <a:p>
            <a:pPr lvl="1">
              <a:lnSpc>
                <a:spcPct val="80000"/>
              </a:lnSpc>
            </a:pPr>
            <a:r>
              <a:rPr lang="en-GB" sz="2400" dirty="0"/>
              <a:t>Raw data could include company minutes, e-mails and accounts (</a:t>
            </a:r>
            <a:r>
              <a:rPr lang="en-GB" sz="2400" i="1" dirty="0"/>
              <a:t>grey literature which is also the primary data source for for legal/documentary research</a:t>
            </a:r>
            <a:r>
              <a:rPr lang="en-GB" sz="2400" dirty="0"/>
              <a:t>), census data, stock or freight rate prices </a:t>
            </a:r>
          </a:p>
          <a:p>
            <a:pPr lvl="1">
              <a:lnSpc>
                <a:spcPct val="80000"/>
              </a:lnSpc>
            </a:pPr>
            <a:r>
              <a:rPr lang="en-GB" sz="2400" dirty="0"/>
              <a:t>Summaries include indices like the BDI, survey results, market research reports, other research reports</a:t>
            </a:r>
          </a:p>
          <a:p>
            <a:pPr>
              <a:lnSpc>
                <a:spcPct val="80000"/>
              </a:lnSpc>
            </a:pPr>
            <a:r>
              <a:rPr lang="en-GB" sz="2800" dirty="0"/>
              <a:t>For many projects, secondary data will be your only source of national statistics, company information etc.</a:t>
            </a:r>
          </a:p>
          <a:p>
            <a:pPr>
              <a:lnSpc>
                <a:spcPct val="80000"/>
              </a:lnSpc>
            </a:pPr>
            <a:r>
              <a:rPr lang="en-GB" sz="2800" dirty="0"/>
              <a:t>For other projects requiring current opinions you will have to gather primary data</a:t>
            </a:r>
          </a:p>
          <a:p>
            <a:pPr lvl="1">
              <a:lnSpc>
                <a:spcPct val="80000"/>
              </a:lnSpc>
            </a:pPr>
            <a:endParaRPr lang="en-GB" sz="2400" dirty="0"/>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500034" y="142852"/>
            <a:ext cx="8229600" cy="1143000"/>
          </a:xfrm>
        </p:spPr>
        <p:txBody>
          <a:bodyPr/>
          <a:lstStyle/>
          <a:p>
            <a:r>
              <a:rPr lang="en-GB" b="1" dirty="0">
                <a:effectLst>
                  <a:outerShdw blurRad="38100" dist="38100" dir="2700000" algn="tl">
                    <a:srgbClr val="000000">
                      <a:alpha val="43137"/>
                    </a:srgbClr>
                  </a:outerShdw>
                </a:effectLst>
              </a:rPr>
              <a:t>Types of Secondary Data</a:t>
            </a:r>
          </a:p>
        </p:txBody>
      </p:sp>
      <p:sp>
        <p:nvSpPr>
          <p:cNvPr id="29699" name="Rectangle 3"/>
          <p:cNvSpPr>
            <a:spLocks noGrp="1" noChangeArrowheads="1"/>
          </p:cNvSpPr>
          <p:nvPr>
            <p:ph idx="1"/>
          </p:nvPr>
        </p:nvSpPr>
        <p:spPr>
          <a:xfrm>
            <a:off x="457200" y="1285860"/>
            <a:ext cx="8229600" cy="5572140"/>
          </a:xfrm>
        </p:spPr>
        <p:txBody>
          <a:bodyPr>
            <a:normAutofit lnSpcReduction="10000"/>
          </a:bodyPr>
          <a:lstStyle/>
          <a:p>
            <a:pPr>
              <a:lnSpc>
                <a:spcPct val="90000"/>
              </a:lnSpc>
            </a:pPr>
            <a:r>
              <a:rPr lang="en-GB" sz="2800" b="1" dirty="0">
                <a:effectLst>
                  <a:outerShdw blurRad="38100" dist="38100" dir="2700000" algn="tl">
                    <a:srgbClr val="000000">
                      <a:alpha val="43137"/>
                    </a:srgbClr>
                  </a:outerShdw>
                </a:effectLst>
              </a:rPr>
              <a:t>Documentary</a:t>
            </a:r>
          </a:p>
          <a:p>
            <a:pPr lvl="1">
              <a:lnSpc>
                <a:spcPct val="90000"/>
              </a:lnSpc>
            </a:pPr>
            <a:r>
              <a:rPr lang="en-GB" sz="2400" dirty="0">
                <a:effectLst>
                  <a:outerShdw blurRad="38100" dist="38100" dir="2700000" algn="tl">
                    <a:srgbClr val="000000">
                      <a:alpha val="43137"/>
                    </a:srgbClr>
                  </a:outerShdw>
                </a:effectLst>
              </a:rPr>
              <a:t>Written materials (books, journals, company documents)</a:t>
            </a:r>
          </a:p>
          <a:p>
            <a:pPr lvl="1">
              <a:lnSpc>
                <a:spcPct val="90000"/>
              </a:lnSpc>
            </a:pPr>
            <a:r>
              <a:rPr lang="en-GB" sz="2400" dirty="0">
                <a:effectLst>
                  <a:outerShdw blurRad="38100" dist="38100" dir="2700000" algn="tl">
                    <a:srgbClr val="000000">
                      <a:alpha val="43137"/>
                    </a:srgbClr>
                  </a:outerShdw>
                </a:effectLst>
              </a:rPr>
              <a:t>Non-written materials (TV, film, radio, taped interviews)</a:t>
            </a:r>
          </a:p>
          <a:p>
            <a:pPr>
              <a:lnSpc>
                <a:spcPct val="90000"/>
              </a:lnSpc>
            </a:pPr>
            <a:r>
              <a:rPr lang="en-GB" sz="2800" b="1" dirty="0">
                <a:effectLst>
                  <a:outerShdw blurRad="38100" dist="38100" dir="2700000" algn="tl">
                    <a:srgbClr val="000000">
                      <a:alpha val="43137"/>
                    </a:srgbClr>
                  </a:outerShdw>
                </a:effectLst>
              </a:rPr>
              <a:t>Multiple Source</a:t>
            </a:r>
          </a:p>
          <a:p>
            <a:pPr lvl="1">
              <a:lnSpc>
                <a:spcPct val="90000"/>
              </a:lnSpc>
            </a:pPr>
            <a:r>
              <a:rPr lang="en-GB" sz="2400" dirty="0">
                <a:effectLst>
                  <a:outerShdw blurRad="38100" dist="38100" dir="2700000" algn="tl">
                    <a:srgbClr val="000000">
                      <a:alpha val="43137"/>
                    </a:srgbClr>
                  </a:outerShdw>
                </a:effectLst>
              </a:rPr>
              <a:t>Area based (CIA country profiles, Regional Trends government survey )</a:t>
            </a:r>
          </a:p>
          <a:p>
            <a:pPr lvl="1">
              <a:lnSpc>
                <a:spcPct val="90000"/>
              </a:lnSpc>
            </a:pPr>
            <a:r>
              <a:rPr lang="en-GB" sz="2400" dirty="0">
                <a:effectLst>
                  <a:outerShdw blurRad="38100" dist="38100" dir="2700000" algn="tl">
                    <a:srgbClr val="000000">
                      <a:alpha val="43137"/>
                    </a:srgbClr>
                  </a:outerShdw>
                </a:effectLst>
              </a:rPr>
              <a:t>Time series based (ports data, share prices)</a:t>
            </a:r>
          </a:p>
          <a:p>
            <a:pPr>
              <a:lnSpc>
                <a:spcPct val="90000"/>
              </a:lnSpc>
            </a:pPr>
            <a:r>
              <a:rPr lang="en-GB" sz="3000" b="1" dirty="0">
                <a:effectLst>
                  <a:outerShdw blurRad="38100" dist="38100" dir="2700000" algn="tl">
                    <a:srgbClr val="000000">
                      <a:alpha val="43137"/>
                    </a:srgbClr>
                  </a:outerShdw>
                </a:effectLst>
              </a:rPr>
              <a:t>Survey</a:t>
            </a:r>
          </a:p>
          <a:p>
            <a:pPr lvl="1">
              <a:lnSpc>
                <a:spcPct val="90000"/>
              </a:lnSpc>
            </a:pPr>
            <a:r>
              <a:rPr lang="en-GB" sz="2600" dirty="0">
                <a:effectLst>
                  <a:outerShdw blurRad="38100" dist="38100" dir="2700000" algn="tl">
                    <a:srgbClr val="000000">
                      <a:alpha val="43137"/>
                    </a:srgbClr>
                  </a:outerShdw>
                </a:effectLst>
              </a:rPr>
              <a:t>Censuses (10 year census of population, census of employment)</a:t>
            </a:r>
          </a:p>
          <a:p>
            <a:pPr lvl="1">
              <a:lnSpc>
                <a:spcPct val="90000"/>
              </a:lnSpc>
            </a:pPr>
            <a:r>
              <a:rPr lang="en-GB" sz="2600" dirty="0">
                <a:effectLst>
                  <a:outerShdw blurRad="38100" dist="38100" dir="2700000" algn="tl">
                    <a:srgbClr val="000000">
                      <a:alpha val="43137"/>
                    </a:srgbClr>
                  </a:outerShdw>
                </a:effectLst>
              </a:rPr>
              <a:t>Continuous and regular (Student satisfaction survey, Government family spending survey)</a:t>
            </a:r>
          </a:p>
          <a:p>
            <a:pPr lvl="1">
              <a:lnSpc>
                <a:spcPct val="90000"/>
              </a:lnSpc>
            </a:pPr>
            <a:r>
              <a:rPr lang="en-GB" sz="2600" dirty="0">
                <a:effectLst>
                  <a:outerShdw blurRad="38100" dist="38100" dir="2700000" algn="tl">
                    <a:srgbClr val="000000">
                      <a:alpha val="43137"/>
                    </a:srgbClr>
                  </a:outerShdw>
                </a:effectLst>
              </a:rPr>
              <a:t>Ad hoc surveys (by governments, organisations and academi</a:t>
            </a:r>
            <a:r>
              <a:rPr lang="en-GB" sz="2600" dirty="0"/>
              <a:t>cs)</a:t>
            </a:r>
          </a:p>
          <a:p>
            <a:pPr lvl="1">
              <a:lnSpc>
                <a:spcPct val="90000"/>
              </a:lnSpc>
            </a:pPr>
            <a:endParaRPr lang="en-GB" sz="2000" dirty="0"/>
          </a:p>
          <a:p>
            <a:pPr lvl="2">
              <a:lnSpc>
                <a:spcPct val="90000"/>
              </a:lnSpc>
              <a:buFont typeface="Wingdings" pitchFamily="2" charset="2"/>
              <a:buNone/>
            </a:pPr>
            <a:endParaRPr lang="en-GB" sz="1800" dirty="0"/>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a:t>Finding Secondary Data</a:t>
            </a:r>
          </a:p>
        </p:txBody>
      </p:sp>
      <p:sp>
        <p:nvSpPr>
          <p:cNvPr id="30723" name="Rectangle 3"/>
          <p:cNvSpPr>
            <a:spLocks noGrp="1" noChangeArrowheads="1"/>
          </p:cNvSpPr>
          <p:nvPr>
            <p:ph idx="1"/>
          </p:nvPr>
        </p:nvSpPr>
        <p:spPr>
          <a:xfrm>
            <a:off x="457200" y="1600200"/>
            <a:ext cx="8229600" cy="4972072"/>
          </a:xfrm>
        </p:spPr>
        <p:txBody>
          <a:bodyPr>
            <a:normAutofit/>
          </a:bodyPr>
          <a:lstStyle/>
          <a:p>
            <a:pPr>
              <a:lnSpc>
                <a:spcPct val="90000"/>
              </a:lnSpc>
            </a:pPr>
            <a:r>
              <a:rPr lang="en-GB" sz="2800" dirty="0"/>
              <a:t>The hardest part! </a:t>
            </a:r>
          </a:p>
          <a:p>
            <a:pPr>
              <a:lnSpc>
                <a:spcPct val="90000"/>
              </a:lnSpc>
            </a:pPr>
            <a:r>
              <a:rPr lang="en-GB" sz="2800" dirty="0"/>
              <a:t>The main questions are:</a:t>
            </a:r>
          </a:p>
          <a:p>
            <a:pPr lvl="1">
              <a:lnSpc>
                <a:spcPct val="90000"/>
              </a:lnSpc>
            </a:pPr>
            <a:r>
              <a:rPr lang="en-GB" sz="2400" dirty="0"/>
              <a:t>What type of data are you seeking?</a:t>
            </a:r>
          </a:p>
          <a:p>
            <a:pPr lvl="1">
              <a:lnSpc>
                <a:spcPct val="90000"/>
              </a:lnSpc>
            </a:pPr>
            <a:r>
              <a:rPr lang="en-GB" sz="2400" dirty="0"/>
              <a:t>Where is it located? </a:t>
            </a:r>
          </a:p>
          <a:p>
            <a:pPr>
              <a:lnSpc>
                <a:spcPct val="90000"/>
              </a:lnSpc>
            </a:pPr>
            <a:r>
              <a:rPr lang="en-GB" sz="2800" dirty="0"/>
              <a:t>Data Archives are the gateways to a vast amount of information.</a:t>
            </a:r>
          </a:p>
          <a:p>
            <a:pPr>
              <a:lnSpc>
                <a:spcPct val="90000"/>
              </a:lnSpc>
            </a:pPr>
            <a:r>
              <a:rPr lang="en-GB" sz="2800" dirty="0"/>
              <a:t>You have free access to a large number of archives through ELECTRONIC RESOURCES</a:t>
            </a:r>
          </a:p>
          <a:p>
            <a:pPr>
              <a:lnSpc>
                <a:spcPct val="90000"/>
              </a:lnSpc>
            </a:pPr>
            <a:r>
              <a:rPr lang="en-GB" sz="2800" dirty="0"/>
              <a:t>Others can be accessed for a fee. Note that a free trial is often offered e.g. Financial Times reports</a:t>
            </a:r>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a:t>Evaluating Secondary Data 1.</a:t>
            </a:r>
          </a:p>
        </p:txBody>
      </p:sp>
      <p:sp>
        <p:nvSpPr>
          <p:cNvPr id="31747" name="Rectangle 3"/>
          <p:cNvSpPr>
            <a:spLocks noGrp="1" noChangeArrowheads="1"/>
          </p:cNvSpPr>
          <p:nvPr>
            <p:ph idx="1"/>
          </p:nvPr>
        </p:nvSpPr>
        <p:spPr>
          <a:xfrm>
            <a:off x="457200" y="1600200"/>
            <a:ext cx="8229600" cy="4829196"/>
          </a:xfrm>
        </p:spPr>
        <p:txBody>
          <a:bodyPr>
            <a:normAutofit/>
          </a:bodyPr>
          <a:lstStyle/>
          <a:p>
            <a:r>
              <a:rPr lang="en-GB" sz="2800" b="1" dirty="0"/>
              <a:t>Is it measuring the thing you are interested in </a:t>
            </a:r>
          </a:p>
          <a:p>
            <a:pPr lvl="1"/>
            <a:r>
              <a:rPr lang="en-GB" sz="2400" dirty="0"/>
              <a:t>Proxy data can be used but you must justify it and discuss the problems</a:t>
            </a:r>
          </a:p>
          <a:p>
            <a:r>
              <a:rPr lang="en-GB" sz="2800" b="1" dirty="0"/>
              <a:t>Is it covering the population?</a:t>
            </a:r>
          </a:p>
          <a:p>
            <a:pPr lvl="1"/>
            <a:r>
              <a:rPr lang="en-GB" sz="2400" dirty="0"/>
              <a:t>Can you exclude the unwanted/unusable bits?</a:t>
            </a:r>
          </a:p>
          <a:p>
            <a:pPr lvl="1"/>
            <a:r>
              <a:rPr lang="en-GB" sz="2400" dirty="0"/>
              <a:t>If so, will there be enough useable data left at the end?</a:t>
            </a:r>
          </a:p>
          <a:p>
            <a:pPr lvl="1"/>
            <a:r>
              <a:rPr lang="en-GB" sz="2400" dirty="0"/>
              <a:t>For longitudinal data, does it cover the time period?</a:t>
            </a:r>
          </a:p>
          <a:p>
            <a:pPr lvl="1"/>
            <a:r>
              <a:rPr lang="en-GB" sz="2400" dirty="0"/>
              <a:t>Are there unmeasured variables that you think are important?</a:t>
            </a:r>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GB"/>
              <a:t>Evaluating Secondary Data 2</a:t>
            </a:r>
          </a:p>
        </p:txBody>
      </p:sp>
      <p:sp>
        <p:nvSpPr>
          <p:cNvPr id="32771" name="Rectangle 3"/>
          <p:cNvSpPr>
            <a:spLocks noGrp="1" noChangeArrowheads="1"/>
          </p:cNvSpPr>
          <p:nvPr>
            <p:ph idx="1"/>
          </p:nvPr>
        </p:nvSpPr>
        <p:spPr>
          <a:xfrm>
            <a:off x="457200" y="1600200"/>
            <a:ext cx="8229600" cy="5043510"/>
          </a:xfrm>
        </p:spPr>
        <p:txBody>
          <a:bodyPr>
            <a:normAutofit fontScale="92500"/>
          </a:bodyPr>
          <a:lstStyle/>
          <a:p>
            <a:pPr>
              <a:lnSpc>
                <a:spcPct val="90000"/>
              </a:lnSpc>
            </a:pPr>
            <a:r>
              <a:rPr lang="en-GB" b="1" dirty="0"/>
              <a:t>Is it reliable and valid? </a:t>
            </a:r>
          </a:p>
          <a:p>
            <a:pPr lvl="1">
              <a:lnSpc>
                <a:spcPct val="90000"/>
              </a:lnSpc>
            </a:pPr>
            <a:r>
              <a:rPr lang="en-GB" dirty="0"/>
              <a:t>This depends on the authority of the source e.g. government, Keynote, a campaigning organisation, a grand sounding Institute with no academic backing?</a:t>
            </a:r>
          </a:p>
          <a:p>
            <a:pPr lvl="1">
              <a:lnSpc>
                <a:spcPct val="90000"/>
              </a:lnSpc>
            </a:pPr>
            <a:r>
              <a:rPr lang="en-GB" dirty="0"/>
              <a:t>How was the data gathered?</a:t>
            </a:r>
          </a:p>
          <a:p>
            <a:pPr lvl="2">
              <a:lnSpc>
                <a:spcPct val="90000"/>
              </a:lnSpc>
            </a:pPr>
            <a:r>
              <a:rPr lang="en-GB" sz="2800" dirty="0"/>
              <a:t>Sampling procedure</a:t>
            </a:r>
          </a:p>
          <a:p>
            <a:pPr lvl="2">
              <a:lnSpc>
                <a:spcPct val="90000"/>
              </a:lnSpc>
            </a:pPr>
            <a:r>
              <a:rPr lang="en-GB" sz="2800" dirty="0"/>
              <a:t>Response rates</a:t>
            </a:r>
          </a:p>
          <a:p>
            <a:pPr lvl="2">
              <a:lnSpc>
                <a:spcPct val="90000"/>
              </a:lnSpc>
            </a:pPr>
            <a:r>
              <a:rPr lang="en-GB" sz="2800" dirty="0"/>
              <a:t>Bias in diary entries, interview questions</a:t>
            </a:r>
          </a:p>
          <a:p>
            <a:pPr lvl="1">
              <a:lnSpc>
                <a:spcPct val="90000"/>
              </a:lnSpc>
            </a:pPr>
            <a:r>
              <a:rPr lang="en-GB" dirty="0"/>
              <a:t>Is a copy of the questionnaire available?</a:t>
            </a:r>
          </a:p>
          <a:p>
            <a:pPr lvl="1">
              <a:lnSpc>
                <a:spcPct val="90000"/>
              </a:lnSpc>
            </a:pPr>
            <a:r>
              <a:rPr lang="en-GB" dirty="0"/>
              <a:t>How was the data analysed?</a:t>
            </a:r>
          </a:p>
          <a:p>
            <a:pPr lvl="1">
              <a:lnSpc>
                <a:spcPct val="90000"/>
              </a:lnSpc>
            </a:pPr>
            <a:r>
              <a:rPr lang="en-GB" dirty="0"/>
              <a:t>How was it reported (20% of 5 people is not many!)</a:t>
            </a:r>
          </a:p>
          <a:p>
            <a:pPr lvl="1">
              <a:lnSpc>
                <a:spcPct val="90000"/>
              </a:lnSpc>
            </a:pPr>
            <a:endParaRPr lang="en-GB" sz="2400" dirty="0"/>
          </a:p>
          <a:p>
            <a:pPr lvl="1">
              <a:lnSpc>
                <a:spcPct val="90000"/>
              </a:lnSpc>
            </a:pPr>
            <a:endParaRPr lang="en-GB" sz="2400" dirty="0"/>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a:t>Evaluating Secondary Data 3</a:t>
            </a:r>
          </a:p>
        </p:txBody>
      </p:sp>
      <p:sp>
        <p:nvSpPr>
          <p:cNvPr id="33795" name="Rectangle 3"/>
          <p:cNvSpPr>
            <a:spLocks noGrp="1" noChangeArrowheads="1"/>
          </p:cNvSpPr>
          <p:nvPr>
            <p:ph idx="1"/>
          </p:nvPr>
        </p:nvSpPr>
        <p:spPr>
          <a:xfrm>
            <a:off x="457200" y="1500174"/>
            <a:ext cx="8229600" cy="5357826"/>
          </a:xfrm>
        </p:spPr>
        <p:txBody>
          <a:bodyPr>
            <a:noAutofit/>
          </a:bodyPr>
          <a:lstStyle/>
          <a:p>
            <a:pPr>
              <a:lnSpc>
                <a:spcPct val="90000"/>
              </a:lnSpc>
            </a:pPr>
            <a:r>
              <a:rPr lang="en-GB" sz="2800" b="1" dirty="0"/>
              <a:t>Is there measurement bias?</a:t>
            </a:r>
          </a:p>
          <a:p>
            <a:pPr lvl="1">
              <a:lnSpc>
                <a:spcPct val="90000"/>
              </a:lnSpc>
            </a:pPr>
            <a:r>
              <a:rPr lang="en-GB" sz="2400" dirty="0"/>
              <a:t>Data is deliberately distorted</a:t>
            </a:r>
          </a:p>
          <a:p>
            <a:pPr lvl="1">
              <a:lnSpc>
                <a:spcPct val="90000"/>
              </a:lnSpc>
            </a:pPr>
            <a:r>
              <a:rPr lang="en-GB" sz="2400" dirty="0"/>
              <a:t>There are changes in the way data is collected e.g. pre- and post-EU enlargement  statistics, new people writing the minutes for meetings</a:t>
            </a:r>
          </a:p>
          <a:p>
            <a:pPr>
              <a:lnSpc>
                <a:spcPct val="90000"/>
              </a:lnSpc>
            </a:pPr>
            <a:r>
              <a:rPr lang="en-GB" sz="2800" b="1" dirty="0"/>
              <a:t>What are the costs of using this data?</a:t>
            </a:r>
          </a:p>
          <a:p>
            <a:pPr lvl="1">
              <a:lnSpc>
                <a:spcPct val="90000"/>
              </a:lnSpc>
            </a:pPr>
            <a:r>
              <a:rPr lang="en-GB" sz="2400" dirty="0"/>
              <a:t>Do you have to pay for it?</a:t>
            </a:r>
          </a:p>
          <a:p>
            <a:pPr lvl="1">
              <a:lnSpc>
                <a:spcPct val="90000"/>
              </a:lnSpc>
            </a:pPr>
            <a:r>
              <a:rPr lang="en-GB" sz="2400" dirty="0"/>
              <a:t>Will it take time to make a useable database?</a:t>
            </a:r>
          </a:p>
          <a:p>
            <a:pPr>
              <a:lnSpc>
                <a:spcPct val="90000"/>
              </a:lnSpc>
            </a:pPr>
            <a:r>
              <a:rPr lang="en-GB" sz="2800" b="1" dirty="0"/>
              <a:t>What are the benefits?</a:t>
            </a:r>
          </a:p>
          <a:p>
            <a:pPr lvl="1">
              <a:lnSpc>
                <a:spcPct val="90000"/>
              </a:lnSpc>
            </a:pPr>
            <a:r>
              <a:rPr lang="en-GB" sz="2400" dirty="0"/>
              <a:t>Does it answer your research question?</a:t>
            </a:r>
          </a:p>
          <a:p>
            <a:pPr lvl="1">
              <a:lnSpc>
                <a:spcPct val="90000"/>
              </a:lnSpc>
            </a:pPr>
            <a:r>
              <a:rPr lang="en-GB" sz="2400" dirty="0"/>
              <a:t>Is it already computer-readable (HTML or EXL rather than PDF)?</a:t>
            </a:r>
          </a:p>
          <a:p>
            <a:pPr lvl="1">
              <a:lnSpc>
                <a:spcPct val="90000"/>
              </a:lnSpc>
            </a:pPr>
            <a:r>
              <a:rPr lang="en-GB" sz="2400" dirty="0"/>
              <a:t>Is this information unavailable to you otherwise?</a:t>
            </a:r>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normAutofit/>
          </a:bodyPr>
          <a:lstStyle/>
          <a:p>
            <a:r>
              <a:rPr lang="en-GB" dirty="0" smtClean="0"/>
              <a:t>Use of Electronic Sources</a:t>
            </a:r>
            <a:endParaRPr lang="en-GB" dirty="0"/>
          </a:p>
        </p:txBody>
      </p:sp>
      <p:sp>
        <p:nvSpPr>
          <p:cNvPr id="80899" name="Rectangle 3"/>
          <p:cNvSpPr>
            <a:spLocks noGrp="1" noChangeArrowheads="1"/>
          </p:cNvSpPr>
          <p:nvPr>
            <p:ph idx="1"/>
          </p:nvPr>
        </p:nvSpPr>
        <p:spPr/>
        <p:txBody>
          <a:bodyPr>
            <a:normAutofit/>
          </a:bodyPr>
          <a:lstStyle/>
          <a:p>
            <a:r>
              <a:rPr lang="en-GB" sz="2800" dirty="0"/>
              <a:t>Student portal/Electronic sources</a:t>
            </a:r>
          </a:p>
          <a:p>
            <a:r>
              <a:rPr lang="en-GB" sz="2800" dirty="0"/>
              <a:t>Journal articles or consultants reports</a:t>
            </a:r>
          </a:p>
          <a:p>
            <a:r>
              <a:rPr lang="en-GB" sz="2800" dirty="0"/>
              <a:t>Department for Transport</a:t>
            </a:r>
          </a:p>
          <a:p>
            <a:r>
              <a:rPr lang="en-GB" sz="2800" dirty="0"/>
              <a:t>UNCTAD</a:t>
            </a:r>
          </a:p>
          <a:p>
            <a:r>
              <a:rPr lang="en-GB" sz="2800" dirty="0"/>
              <a:t>World bank</a:t>
            </a:r>
          </a:p>
          <a:p>
            <a:r>
              <a:rPr lang="en-GB" sz="2800" dirty="0"/>
              <a:t>Shipbrokers</a:t>
            </a:r>
          </a:p>
          <a:p>
            <a:r>
              <a:rPr lang="en-GB" sz="2800" dirty="0"/>
              <a:t>Newbuilding data</a:t>
            </a:r>
          </a:p>
          <a:p>
            <a:r>
              <a:rPr lang="en-GB" sz="2800" dirty="0"/>
              <a:t>CIA country data</a:t>
            </a:r>
          </a:p>
          <a:p>
            <a:endParaRPr lang="en-GB" sz="2800"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GB"/>
              <a:t>Research Approaches</a:t>
            </a:r>
          </a:p>
        </p:txBody>
      </p:sp>
      <p:sp>
        <p:nvSpPr>
          <p:cNvPr id="70659" name="Rectangle 3"/>
          <p:cNvSpPr>
            <a:spLocks noGrp="1" noChangeArrowheads="1"/>
          </p:cNvSpPr>
          <p:nvPr>
            <p:ph idx="1"/>
          </p:nvPr>
        </p:nvSpPr>
        <p:spPr>
          <a:xfrm>
            <a:off x="455613" y="1598613"/>
            <a:ext cx="8226425" cy="4783137"/>
          </a:xfrm>
        </p:spPr>
        <p:txBody>
          <a:bodyPr/>
          <a:lstStyle/>
          <a:p>
            <a:pPr>
              <a:lnSpc>
                <a:spcPct val="90000"/>
              </a:lnSpc>
            </a:pPr>
            <a:r>
              <a:rPr lang="en-GB"/>
              <a:t>There are two broad approaches to research, which I will call qualitative and quantitative</a:t>
            </a:r>
          </a:p>
          <a:p>
            <a:pPr>
              <a:lnSpc>
                <a:spcPct val="90000"/>
              </a:lnSpc>
            </a:pPr>
            <a:r>
              <a:rPr lang="en-GB"/>
              <a:t>Each approach is embedded in its own philosophical traditions and assumptions about the way social reality is constructed</a:t>
            </a:r>
          </a:p>
          <a:p>
            <a:pPr>
              <a:lnSpc>
                <a:spcPct val="90000"/>
              </a:lnSpc>
            </a:pPr>
            <a:r>
              <a:rPr lang="en-GB"/>
              <a:t>The different approaches tend to use different methods of making theory, finding and analysing data and justifying the results</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r>
              <a:rPr lang="en-GB"/>
              <a:t>Quantitative</a:t>
            </a:r>
          </a:p>
        </p:txBody>
      </p:sp>
      <p:graphicFrame>
        <p:nvGraphicFramePr>
          <p:cNvPr id="71720" name="Group 40"/>
          <p:cNvGraphicFramePr>
            <a:graphicFrameLocks noGrp="1"/>
          </p:cNvGraphicFramePr>
          <p:nvPr>
            <p:ph idx="1"/>
          </p:nvPr>
        </p:nvGraphicFramePr>
        <p:xfrm>
          <a:off x="455613" y="1598613"/>
          <a:ext cx="8226425" cy="4926648"/>
        </p:xfrm>
        <a:graphic>
          <a:graphicData uri="http://schemas.openxmlformats.org/drawingml/2006/table">
            <a:tbl>
              <a:tblPr/>
              <a:tblGrid>
                <a:gridCol w="3252787">
                  <a:extLst>
                    <a:ext uri="{9D8B030D-6E8A-4147-A177-3AD203B41FA5}">
                      <a16:colId xmlns:a16="http://schemas.microsoft.com/office/drawing/2014/main" val="20000"/>
                    </a:ext>
                  </a:extLst>
                </a:gridCol>
                <a:gridCol w="4973638">
                  <a:extLst>
                    <a:ext uri="{9D8B030D-6E8A-4147-A177-3AD203B41FA5}">
                      <a16:colId xmlns:a16="http://schemas.microsoft.com/office/drawing/2014/main" val="20001"/>
                    </a:ext>
                  </a:extLst>
                </a:gridCol>
              </a:tblGrid>
              <a:tr h="534988">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Philosophy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Positivist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898525">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Assumptions about reality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Objectivist: there is a real world out there that exists independently of the people involved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900113">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Approach to theory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Deduces theory from known facts, then tests it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96888">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Type of data</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Based on numbers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55625">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Type of sampling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Probability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74675">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Analysis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Statistical</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r>
              <a:rPr lang="en-GB"/>
              <a:t>Qualitative</a:t>
            </a:r>
          </a:p>
        </p:txBody>
      </p:sp>
      <p:graphicFrame>
        <p:nvGraphicFramePr>
          <p:cNvPr id="73758" name="Group 30"/>
          <p:cNvGraphicFramePr>
            <a:graphicFrameLocks noGrp="1"/>
          </p:cNvGraphicFramePr>
          <p:nvPr>
            <p:ph idx="1"/>
          </p:nvPr>
        </p:nvGraphicFramePr>
        <p:xfrm>
          <a:off x="468313" y="1268413"/>
          <a:ext cx="8226425" cy="5296853"/>
        </p:xfrm>
        <a:graphic>
          <a:graphicData uri="http://schemas.openxmlformats.org/drawingml/2006/table">
            <a:tbl>
              <a:tblPr/>
              <a:tblGrid>
                <a:gridCol w="3252787">
                  <a:extLst>
                    <a:ext uri="{9D8B030D-6E8A-4147-A177-3AD203B41FA5}">
                      <a16:colId xmlns:a16="http://schemas.microsoft.com/office/drawing/2014/main" val="20000"/>
                    </a:ext>
                  </a:extLst>
                </a:gridCol>
                <a:gridCol w="4973638">
                  <a:extLst>
                    <a:ext uri="{9D8B030D-6E8A-4147-A177-3AD203B41FA5}">
                      <a16:colId xmlns:a16="http://schemas.microsoft.com/office/drawing/2014/main" val="20001"/>
                    </a:ext>
                  </a:extLst>
                </a:gridCol>
              </a:tblGrid>
              <a:tr h="534988">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Philosophy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Interpretivist</a:t>
                      </a:r>
                      <a:endParaRPr kumimoji="0" lang="en-GB" sz="28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898525">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Assumptions about reality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Subjective: reality is a social construction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900113">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Approach to theory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Inductive: theory is created from the data you find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96888">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Type of data</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Based on words and observations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55625">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Type of sampling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Non-probability, theoretical</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74675">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Analysis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Based on interpreting the data, with or without an analytical structure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8"/>
          <p:cNvSpPr txBox="1">
            <a:spLocks noChangeArrowheads="1"/>
          </p:cNvSpPr>
          <p:nvPr/>
        </p:nvSpPr>
        <p:spPr bwMode="auto">
          <a:xfrm>
            <a:off x="298450" y="5884863"/>
            <a:ext cx="8534400" cy="550862"/>
          </a:xfrm>
          <a:prstGeom prst="rect">
            <a:avLst/>
          </a:prstGeom>
          <a:noFill/>
          <a:ln w="9525">
            <a:noFill/>
            <a:miter lim="800000"/>
            <a:headEnd/>
            <a:tailEnd/>
          </a:ln>
          <a:effectLst/>
        </p:spPr>
        <p:txBody>
          <a:bodyPr>
            <a:spAutoFit/>
          </a:bodyPr>
          <a:lstStyle/>
          <a:p>
            <a:pPr>
              <a:spcBef>
                <a:spcPct val="50000"/>
              </a:spcBef>
            </a:pPr>
            <a:r>
              <a:rPr lang="en-GB" sz="1200" dirty="0">
                <a:latin typeface="Arial" charset="0"/>
              </a:rPr>
              <a:t>Figure 4.1  </a:t>
            </a:r>
            <a:r>
              <a:rPr lang="en-US" sz="1800" dirty="0">
                <a:latin typeface="Arial" charset="0"/>
              </a:rPr>
              <a:t>The research ‘onion’</a:t>
            </a:r>
          </a:p>
          <a:p>
            <a:pPr>
              <a:spcBef>
                <a:spcPct val="50000"/>
              </a:spcBef>
            </a:pPr>
            <a:r>
              <a:rPr lang="en-US" sz="800" i="1" dirty="0">
                <a:latin typeface="Arial" charset="0"/>
              </a:rPr>
              <a:t>Source</a:t>
            </a:r>
            <a:r>
              <a:rPr lang="en-US" sz="800" dirty="0">
                <a:latin typeface="Arial" charset="0"/>
              </a:rPr>
              <a:t>: © Mark Saunders, Philip Lewis and Adrian </a:t>
            </a:r>
            <a:r>
              <a:rPr lang="en-US" sz="800" dirty="0" err="1">
                <a:latin typeface="Arial" charset="0"/>
              </a:rPr>
              <a:t>Thornhill</a:t>
            </a:r>
            <a:r>
              <a:rPr lang="en-US" sz="800" dirty="0">
                <a:latin typeface="Arial" charset="0"/>
              </a:rPr>
              <a:t> 2006</a:t>
            </a:r>
          </a:p>
        </p:txBody>
      </p:sp>
      <p:pic>
        <p:nvPicPr>
          <p:cNvPr id="5" name="Picture 23" descr="F:\Powerpoint\pe_uk\PE083-Saunders\Final_Files\Gif\ch04\C04NF001.gif"/>
          <p:cNvPicPr>
            <a:picLocks noChangeAspect="1" noChangeArrowheads="1"/>
          </p:cNvPicPr>
          <p:nvPr/>
        </p:nvPicPr>
        <p:blipFill>
          <a:blip r:embed="rId2" cstate="print"/>
          <a:srcRect/>
          <a:stretch>
            <a:fillRect/>
          </a:stretch>
        </p:blipFill>
        <p:spPr bwMode="auto">
          <a:xfrm>
            <a:off x="747713" y="400050"/>
            <a:ext cx="7607300" cy="5535613"/>
          </a:xfrm>
          <a:prstGeom prst="rect">
            <a:avLst/>
          </a:prstGeom>
          <a:noFill/>
          <a:ln w="9525">
            <a:noFill/>
            <a:miter lim="800000"/>
            <a:headEnd/>
            <a:tailEnd/>
          </a:ln>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lstStyle/>
          <a:p>
            <a:r>
              <a:rPr lang="en-GB" sz="4000" dirty="0"/>
              <a:t>Choosing a Research Approach</a:t>
            </a:r>
          </a:p>
        </p:txBody>
      </p:sp>
      <p:sp>
        <p:nvSpPr>
          <p:cNvPr id="74755" name="Rectangle 3"/>
          <p:cNvSpPr>
            <a:spLocks noGrp="1" noChangeArrowheads="1"/>
          </p:cNvSpPr>
          <p:nvPr>
            <p:ph idx="1"/>
          </p:nvPr>
        </p:nvSpPr>
        <p:spPr/>
        <p:txBody>
          <a:bodyPr/>
          <a:lstStyle/>
          <a:p>
            <a:r>
              <a:rPr lang="en-GB" sz="2800" dirty="0"/>
              <a:t>Some purists claim that, because each type of research is embedded within its own philosophy, you cannot mix them</a:t>
            </a:r>
          </a:p>
          <a:p>
            <a:r>
              <a:rPr lang="en-GB" sz="2800" dirty="0"/>
              <a:t>Some pragmatists claim that you choose an approach based on your particular research</a:t>
            </a:r>
          </a:p>
          <a:p>
            <a:r>
              <a:rPr lang="en-GB" sz="2800" dirty="0"/>
              <a:t> I say, your philosophy is personal: you may not be aware of it but it colours all your work</a:t>
            </a:r>
          </a:p>
          <a:p>
            <a:r>
              <a:rPr lang="en-GB" sz="2800" dirty="0"/>
              <a:t>However, research methods are a toolkit: use the best tool for the job</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GB" dirty="0"/>
              <a:t>Mixed Methods</a:t>
            </a:r>
          </a:p>
        </p:txBody>
      </p:sp>
      <p:sp>
        <p:nvSpPr>
          <p:cNvPr id="79875" name="Rectangle 3"/>
          <p:cNvSpPr>
            <a:spLocks noGrp="1" noChangeArrowheads="1"/>
          </p:cNvSpPr>
          <p:nvPr>
            <p:ph idx="1"/>
          </p:nvPr>
        </p:nvSpPr>
        <p:spPr>
          <a:xfrm>
            <a:off x="455613" y="1785926"/>
            <a:ext cx="8226425" cy="4310074"/>
          </a:xfrm>
        </p:spPr>
        <p:txBody>
          <a:bodyPr/>
          <a:lstStyle/>
          <a:p>
            <a:pPr>
              <a:lnSpc>
                <a:spcPct val="90000"/>
              </a:lnSpc>
              <a:buNone/>
            </a:pPr>
            <a:r>
              <a:rPr lang="en-GB" sz="2800" b="1" i="1" dirty="0"/>
              <a:t>Using both qualitative and quantitative methods in the same research.</a:t>
            </a:r>
          </a:p>
          <a:p>
            <a:pPr>
              <a:lnSpc>
                <a:spcPct val="90000"/>
              </a:lnSpc>
            </a:pPr>
            <a:r>
              <a:rPr lang="en-GB" sz="2800" dirty="0"/>
              <a:t>This is known as triangulation (as in navigation)</a:t>
            </a:r>
          </a:p>
          <a:p>
            <a:pPr>
              <a:lnSpc>
                <a:spcPct val="90000"/>
              </a:lnSpc>
            </a:pPr>
            <a:r>
              <a:rPr lang="en-GB" sz="2800" dirty="0"/>
              <a:t>Ideally, it confirms correct results or shows the error of each method</a:t>
            </a:r>
          </a:p>
          <a:p>
            <a:pPr>
              <a:lnSpc>
                <a:spcPct val="90000"/>
              </a:lnSpc>
            </a:pPr>
            <a:r>
              <a:rPr lang="en-GB" sz="2800" dirty="0"/>
              <a:t>Typically, students combine questionnaires (not enough) with interviews (no transcript) to produce third rate results</a:t>
            </a:r>
          </a:p>
          <a:p>
            <a:pPr>
              <a:lnSpc>
                <a:spcPct val="90000"/>
              </a:lnSpc>
            </a:pPr>
            <a:r>
              <a:rPr lang="en-GB" sz="2800" dirty="0"/>
              <a:t>But </a:t>
            </a:r>
            <a:r>
              <a:rPr lang="en-GB" sz="2800" dirty="0" smtClean="0"/>
              <a:t>– it can </a:t>
            </a:r>
            <a:r>
              <a:rPr lang="en-GB" sz="2800" dirty="0"/>
              <a:t>be effective if done well</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t>A Good Quantitative Analysis</a:t>
            </a:r>
          </a:p>
        </p:txBody>
      </p:sp>
      <p:sp>
        <p:nvSpPr>
          <p:cNvPr id="36867" name="Rectangle 3"/>
          <p:cNvSpPr>
            <a:spLocks noGrp="1" noChangeArrowheads="1"/>
          </p:cNvSpPr>
          <p:nvPr>
            <p:ph idx="1"/>
          </p:nvPr>
        </p:nvSpPr>
        <p:spPr>
          <a:xfrm>
            <a:off x="457200" y="1785926"/>
            <a:ext cx="8229600" cy="4344999"/>
          </a:xfrm>
        </p:spPr>
        <p:txBody>
          <a:bodyPr/>
          <a:lstStyle/>
          <a:p>
            <a:pPr>
              <a:lnSpc>
                <a:spcPct val="90000"/>
              </a:lnSpc>
            </a:pPr>
            <a:r>
              <a:rPr lang="en-GB" sz="2800" dirty="0"/>
              <a:t>Derives a hypothesis from theory, and applies appropriate statistical tests to it</a:t>
            </a:r>
          </a:p>
          <a:p>
            <a:pPr>
              <a:lnSpc>
                <a:spcPct val="90000"/>
              </a:lnSpc>
            </a:pPr>
            <a:r>
              <a:rPr lang="en-GB" sz="2800" dirty="0"/>
              <a:t>‘Talks through’ the analysis, including the use and meaning of tests</a:t>
            </a:r>
          </a:p>
          <a:p>
            <a:pPr>
              <a:lnSpc>
                <a:spcPct val="90000"/>
              </a:lnSpc>
            </a:pPr>
            <a:r>
              <a:rPr lang="en-GB" sz="2800" dirty="0"/>
              <a:t>Explains the strengths and weaknesses of the data, which is normally not the perfect data</a:t>
            </a:r>
          </a:p>
          <a:p>
            <a:pPr>
              <a:lnSpc>
                <a:spcPct val="90000"/>
              </a:lnSpc>
            </a:pPr>
            <a:r>
              <a:rPr lang="en-GB" sz="2800" dirty="0"/>
              <a:t>Shows understanding of the conclusions that can be drawn, their limitations and alternative explanations</a:t>
            </a:r>
          </a:p>
        </p:txBody>
      </p:sp>
    </p:spTree>
  </p:cSld>
  <p:clrMapOvr>
    <a:masterClrMapping/>
  </p:clrMapOvr>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r>
              <a:rPr lang="en-GB"/>
              <a:t>Bad Quantitative Research</a:t>
            </a:r>
          </a:p>
        </p:txBody>
      </p:sp>
      <p:sp>
        <p:nvSpPr>
          <p:cNvPr id="77827" name="Rectangle 3"/>
          <p:cNvSpPr>
            <a:spLocks noGrp="1" noChangeArrowheads="1"/>
          </p:cNvSpPr>
          <p:nvPr>
            <p:ph idx="1"/>
          </p:nvPr>
        </p:nvSpPr>
        <p:spPr/>
        <p:txBody>
          <a:bodyPr/>
          <a:lstStyle/>
          <a:p>
            <a:pPr>
              <a:lnSpc>
                <a:spcPct val="90000"/>
              </a:lnSpc>
            </a:pPr>
            <a:r>
              <a:rPr lang="en-GB"/>
              <a:t>No justification for choosing this method</a:t>
            </a:r>
          </a:p>
          <a:p>
            <a:pPr>
              <a:lnSpc>
                <a:spcPct val="90000"/>
              </a:lnSpc>
            </a:pPr>
            <a:r>
              <a:rPr lang="en-GB"/>
              <a:t>Poor sampling</a:t>
            </a:r>
          </a:p>
          <a:p>
            <a:pPr>
              <a:lnSpc>
                <a:spcPct val="90000"/>
              </a:lnSpc>
            </a:pPr>
            <a:r>
              <a:rPr lang="en-GB"/>
              <a:t>Badly constructed questionnaire</a:t>
            </a:r>
          </a:p>
          <a:p>
            <a:pPr lvl="1">
              <a:lnSpc>
                <a:spcPct val="90000"/>
              </a:lnSpc>
            </a:pPr>
            <a:r>
              <a:rPr lang="en-GB"/>
              <a:t>Inbuilt bias</a:t>
            </a:r>
          </a:p>
          <a:p>
            <a:pPr lvl="1">
              <a:lnSpc>
                <a:spcPct val="90000"/>
              </a:lnSpc>
            </a:pPr>
            <a:r>
              <a:rPr lang="en-GB"/>
              <a:t>Just yes/no answers</a:t>
            </a:r>
          </a:p>
          <a:p>
            <a:pPr lvl="1">
              <a:lnSpc>
                <a:spcPct val="90000"/>
              </a:lnSpc>
            </a:pPr>
            <a:r>
              <a:rPr lang="en-GB"/>
              <a:t>No space for comments (needs qualitative analysis)</a:t>
            </a:r>
          </a:p>
          <a:p>
            <a:pPr lvl="1">
              <a:lnSpc>
                <a:spcPct val="90000"/>
              </a:lnSpc>
            </a:pPr>
            <a:r>
              <a:rPr lang="en-GB"/>
              <a:t>Not designed with analysis in mind</a:t>
            </a:r>
          </a:p>
          <a:p>
            <a:pPr>
              <a:lnSpc>
                <a:spcPct val="90000"/>
              </a:lnSpc>
            </a:pPr>
            <a:r>
              <a:rPr lang="en-GB"/>
              <a:t>No testing</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GB" dirty="0"/>
              <a:t>Qualitative Analysis</a:t>
            </a:r>
          </a:p>
        </p:txBody>
      </p:sp>
      <p:sp>
        <p:nvSpPr>
          <p:cNvPr id="44035" name="Rectangle 3"/>
          <p:cNvSpPr>
            <a:spLocks noGrp="1" noChangeArrowheads="1"/>
          </p:cNvSpPr>
          <p:nvPr>
            <p:ph idx="1"/>
          </p:nvPr>
        </p:nvSpPr>
        <p:spPr>
          <a:xfrm>
            <a:off x="457200" y="1785926"/>
            <a:ext cx="8229600" cy="4340237"/>
          </a:xfrm>
        </p:spPr>
        <p:txBody>
          <a:bodyPr/>
          <a:lstStyle/>
          <a:p>
            <a:pPr>
              <a:buFont typeface="Wingdings" pitchFamily="2" charset="2"/>
              <a:buNone/>
            </a:pPr>
            <a:r>
              <a:rPr lang="en-GB" dirty="0"/>
              <a:t>Applied to:</a:t>
            </a:r>
          </a:p>
          <a:p>
            <a:r>
              <a:rPr lang="en-GB" dirty="0"/>
              <a:t>Interview transcripts</a:t>
            </a:r>
          </a:p>
          <a:p>
            <a:r>
              <a:rPr lang="en-GB" dirty="0"/>
              <a:t>Observation notes</a:t>
            </a:r>
          </a:p>
          <a:p>
            <a:r>
              <a:rPr lang="en-GB" dirty="0"/>
              <a:t>Focus group notes</a:t>
            </a:r>
          </a:p>
          <a:p>
            <a:r>
              <a:rPr lang="en-GB" dirty="0"/>
              <a:t>Grey literature for documentary research</a:t>
            </a:r>
          </a:p>
          <a:p>
            <a:r>
              <a:rPr lang="en-GB" dirty="0"/>
              <a:t>Content analysis of secondary sources</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GB"/>
              <a:t>A Good Qualitative Analysis</a:t>
            </a:r>
          </a:p>
        </p:txBody>
      </p:sp>
      <p:sp>
        <p:nvSpPr>
          <p:cNvPr id="51203" name="Rectangle 3"/>
          <p:cNvSpPr>
            <a:spLocks noGrp="1" noChangeArrowheads="1"/>
          </p:cNvSpPr>
          <p:nvPr>
            <p:ph idx="1"/>
          </p:nvPr>
        </p:nvSpPr>
        <p:spPr/>
        <p:txBody>
          <a:bodyPr/>
          <a:lstStyle/>
          <a:p>
            <a:r>
              <a:rPr lang="en-GB"/>
              <a:t>Uses a recognised framework of analysis</a:t>
            </a:r>
          </a:p>
          <a:p>
            <a:r>
              <a:rPr lang="en-GB"/>
              <a:t>May test a hypothesis or create one from the data</a:t>
            </a:r>
          </a:p>
          <a:p>
            <a:r>
              <a:rPr lang="en-GB"/>
              <a:t>May be particular to a specific time and place</a:t>
            </a:r>
          </a:p>
          <a:p>
            <a:r>
              <a:rPr lang="en-GB"/>
              <a:t>Is self-critical</a:t>
            </a:r>
          </a:p>
          <a:p>
            <a:r>
              <a:rPr lang="en-GB"/>
              <a:t>Does more than describe</a:t>
            </a:r>
          </a:p>
          <a:p>
            <a:pPr>
              <a:buFont typeface="Wingdings" pitchFamily="2" charset="2"/>
              <a:buNone/>
            </a:pPr>
            <a:endParaRPr lang="en-GB"/>
          </a:p>
          <a:p>
            <a:endParaRPr lang="en-GB"/>
          </a:p>
        </p:txBody>
      </p:sp>
    </p:spTree>
  </p:cSld>
  <p:clrMapOvr>
    <a:masterClrMapping/>
  </p:clrMapOvr>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p:txBody>
          <a:bodyPr/>
          <a:lstStyle/>
          <a:p>
            <a:r>
              <a:rPr lang="en-GB"/>
              <a:t>Bad Qualitative Research</a:t>
            </a:r>
          </a:p>
        </p:txBody>
      </p:sp>
      <p:sp>
        <p:nvSpPr>
          <p:cNvPr id="78851" name="Rectangle 3"/>
          <p:cNvSpPr>
            <a:spLocks noGrp="1" noChangeArrowheads="1"/>
          </p:cNvSpPr>
          <p:nvPr>
            <p:ph idx="1"/>
          </p:nvPr>
        </p:nvSpPr>
        <p:spPr/>
        <p:txBody>
          <a:bodyPr/>
          <a:lstStyle/>
          <a:p>
            <a:pPr>
              <a:lnSpc>
                <a:spcPct val="90000"/>
              </a:lnSpc>
            </a:pPr>
            <a:r>
              <a:rPr lang="en-GB"/>
              <a:t>No justification</a:t>
            </a:r>
          </a:p>
          <a:p>
            <a:pPr>
              <a:lnSpc>
                <a:spcPct val="90000"/>
              </a:lnSpc>
            </a:pPr>
            <a:r>
              <a:rPr lang="en-GB"/>
              <a:t>No systematic analysis</a:t>
            </a:r>
          </a:p>
          <a:p>
            <a:pPr lvl="1">
              <a:lnSpc>
                <a:spcPct val="90000"/>
              </a:lnSpc>
            </a:pPr>
            <a:r>
              <a:rPr lang="en-GB"/>
              <a:t>Experienced social science researchers can do without it – not you!</a:t>
            </a:r>
          </a:p>
          <a:p>
            <a:pPr lvl="1">
              <a:lnSpc>
                <a:spcPct val="90000"/>
              </a:lnSpc>
            </a:pPr>
            <a:r>
              <a:rPr lang="en-GB"/>
              <a:t>Most qualitative research literature skims over the method – no excuse for you</a:t>
            </a:r>
          </a:p>
          <a:p>
            <a:pPr>
              <a:lnSpc>
                <a:spcPct val="90000"/>
              </a:lnSpc>
            </a:pPr>
            <a:r>
              <a:rPr lang="en-GB"/>
              <a:t>No justification for sampling method</a:t>
            </a:r>
          </a:p>
          <a:p>
            <a:pPr>
              <a:lnSpc>
                <a:spcPct val="90000"/>
              </a:lnSpc>
            </a:pPr>
            <a:r>
              <a:rPr lang="en-GB"/>
              <a:t>Seen as easier than quantitative – but it is harder to do well</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GB" dirty="0"/>
              <a:t>Qualitative Analysis</a:t>
            </a:r>
          </a:p>
        </p:txBody>
      </p:sp>
      <p:sp>
        <p:nvSpPr>
          <p:cNvPr id="40963" name="Rectangle 3"/>
          <p:cNvSpPr>
            <a:spLocks noGrp="1" noChangeArrowheads="1"/>
          </p:cNvSpPr>
          <p:nvPr>
            <p:ph idx="1"/>
          </p:nvPr>
        </p:nvSpPr>
        <p:spPr/>
        <p:txBody>
          <a:bodyPr/>
          <a:lstStyle/>
          <a:p>
            <a:pPr>
              <a:lnSpc>
                <a:spcPct val="90000"/>
              </a:lnSpc>
            </a:pPr>
            <a:r>
              <a:rPr lang="en-GB" sz="2800" dirty="0"/>
              <a:t>Step 1: prepare the data</a:t>
            </a:r>
          </a:p>
          <a:p>
            <a:pPr>
              <a:lnSpc>
                <a:spcPct val="90000"/>
              </a:lnSpc>
            </a:pPr>
            <a:r>
              <a:rPr lang="en-GB" sz="2800" dirty="0"/>
              <a:t>Step 2: data reduction: cut up the data and re-combine it in some way</a:t>
            </a:r>
          </a:p>
          <a:p>
            <a:pPr lvl="1">
              <a:lnSpc>
                <a:spcPct val="90000"/>
              </a:lnSpc>
            </a:pPr>
            <a:r>
              <a:rPr lang="en-GB" sz="2400" dirty="0"/>
              <a:t>Thematic analysis</a:t>
            </a:r>
          </a:p>
          <a:p>
            <a:pPr lvl="1">
              <a:lnSpc>
                <a:spcPct val="90000"/>
              </a:lnSpc>
            </a:pPr>
            <a:r>
              <a:rPr lang="en-GB" sz="2400" dirty="0"/>
              <a:t>Coding</a:t>
            </a:r>
          </a:p>
          <a:p>
            <a:pPr lvl="1">
              <a:lnSpc>
                <a:spcPct val="90000"/>
              </a:lnSpc>
            </a:pPr>
            <a:r>
              <a:rPr lang="en-GB" sz="2400" dirty="0"/>
              <a:t>Word counting</a:t>
            </a:r>
          </a:p>
          <a:p>
            <a:pPr>
              <a:lnSpc>
                <a:spcPct val="90000"/>
              </a:lnSpc>
            </a:pPr>
            <a:r>
              <a:rPr lang="en-GB" sz="2800" dirty="0"/>
              <a:t>Step 3: data organisation: assemble information, make connections, create conceptual diagrams</a:t>
            </a:r>
          </a:p>
          <a:p>
            <a:pPr>
              <a:lnSpc>
                <a:spcPct val="90000"/>
              </a:lnSpc>
            </a:pPr>
            <a:r>
              <a:rPr lang="en-GB" sz="2800" dirty="0"/>
              <a:t>Step 4: interpretation: make decisions, draw conclusions</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US" dirty="0"/>
              <a:t>Step 4: </a:t>
            </a:r>
            <a:r>
              <a:rPr lang="en-US" dirty="0" smtClean="0"/>
              <a:t>Critical Interpretation</a:t>
            </a:r>
            <a:endParaRPr lang="en-US" dirty="0"/>
          </a:p>
        </p:txBody>
      </p:sp>
      <p:sp>
        <p:nvSpPr>
          <p:cNvPr id="6147" name="Rectangle 3"/>
          <p:cNvSpPr>
            <a:spLocks noGrp="1" noChangeArrowheads="1"/>
          </p:cNvSpPr>
          <p:nvPr>
            <p:ph idx="1"/>
          </p:nvPr>
        </p:nvSpPr>
        <p:spPr>
          <a:xfrm>
            <a:off x="685800" y="1989138"/>
            <a:ext cx="7772400" cy="4106862"/>
          </a:xfrm>
        </p:spPr>
        <p:txBody>
          <a:bodyPr/>
          <a:lstStyle/>
          <a:p>
            <a:pPr>
              <a:buFont typeface="Wingdings" pitchFamily="2" charset="2"/>
              <a:buNone/>
            </a:pPr>
            <a:r>
              <a:rPr lang="en-US" sz="2800"/>
              <a:t>When you have completed your analysis you must draw conclusions.</a:t>
            </a:r>
          </a:p>
          <a:p>
            <a:r>
              <a:rPr lang="en-US" sz="2800"/>
              <a:t>What is this data saying? </a:t>
            </a:r>
          </a:p>
          <a:p>
            <a:r>
              <a:rPr lang="en-US" sz="2800"/>
              <a:t>Does it support/contradict your hypotheses?</a:t>
            </a:r>
          </a:p>
          <a:p>
            <a:r>
              <a:rPr lang="en-US" sz="2800"/>
              <a:t>Does it make predictions?</a:t>
            </a:r>
          </a:p>
          <a:p>
            <a:r>
              <a:rPr lang="en-US" sz="2800"/>
              <a:t>Does it explain events?</a:t>
            </a:r>
          </a:p>
          <a:p>
            <a:r>
              <a:rPr lang="en-US" sz="2800"/>
              <a:t>Does it point to future research?</a:t>
            </a:r>
          </a:p>
          <a:p>
            <a:r>
              <a:rPr lang="en-US" sz="2800"/>
              <a:t>Does it produce theories of what is happening?</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Preparation of Primary Data: quantitative</a:t>
            </a:r>
          </a:p>
        </p:txBody>
      </p:sp>
      <p:sp>
        <p:nvSpPr>
          <p:cNvPr id="3" name="Content Placeholder 2"/>
          <p:cNvSpPr>
            <a:spLocks noGrp="1"/>
          </p:cNvSpPr>
          <p:nvPr>
            <p:ph idx="1"/>
          </p:nvPr>
        </p:nvSpPr>
        <p:spPr>
          <a:xfrm>
            <a:off x="455613" y="1643050"/>
            <a:ext cx="8226425" cy="4452950"/>
          </a:xfrm>
        </p:spPr>
        <p:txBody>
          <a:bodyPr>
            <a:normAutofit fontScale="92500"/>
          </a:bodyPr>
          <a:lstStyle/>
          <a:p>
            <a:r>
              <a:rPr lang="en-GB" sz="2800" dirty="0"/>
              <a:t>Quantitative primary data generally comes from:</a:t>
            </a:r>
          </a:p>
          <a:p>
            <a:pPr lvl="1"/>
            <a:r>
              <a:rPr lang="en-GB" sz="2400" dirty="0"/>
              <a:t>Large-scale survey data</a:t>
            </a:r>
          </a:p>
          <a:p>
            <a:pPr lvl="1"/>
            <a:r>
              <a:rPr lang="en-GB" sz="2400" dirty="0"/>
              <a:t>Observation</a:t>
            </a:r>
          </a:p>
          <a:p>
            <a:r>
              <a:rPr lang="en-GB" sz="2800" dirty="0"/>
              <a:t>Once the data have been gathered, you then need to:</a:t>
            </a:r>
          </a:p>
          <a:p>
            <a:pPr lvl="1"/>
            <a:r>
              <a:rPr lang="en-GB" sz="2400" dirty="0"/>
              <a:t>Prepare it</a:t>
            </a:r>
          </a:p>
          <a:p>
            <a:pPr lvl="1"/>
            <a:r>
              <a:rPr lang="en-GB" sz="2400" dirty="0"/>
              <a:t>Input it to a computer program and check it</a:t>
            </a:r>
          </a:p>
          <a:p>
            <a:pPr lvl="1"/>
            <a:r>
              <a:rPr lang="en-GB" sz="2400" dirty="0"/>
              <a:t>Explore and present the data</a:t>
            </a:r>
          </a:p>
          <a:p>
            <a:pPr lvl="1"/>
            <a:r>
              <a:rPr lang="en-GB" sz="2400" dirty="0"/>
              <a:t>Describe the data using statistics</a:t>
            </a:r>
          </a:p>
          <a:p>
            <a:pPr lvl="1"/>
            <a:r>
              <a:rPr lang="en-GB" sz="2400" dirty="0"/>
              <a:t>Examine relationships, differences and trends using statistics: apply statistical tests</a:t>
            </a:r>
          </a:p>
          <a:p>
            <a:pPr lvl="1"/>
            <a:endParaRPr lang="en-GB" dirty="0"/>
          </a:p>
          <a:p>
            <a:pPr lvl="1"/>
            <a:endParaRPr lang="en-GB" dirty="0"/>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Preparation of Primary Data: qualitative</a:t>
            </a:r>
          </a:p>
        </p:txBody>
      </p:sp>
      <p:sp>
        <p:nvSpPr>
          <p:cNvPr id="3" name="Content Placeholder 2"/>
          <p:cNvSpPr>
            <a:spLocks noGrp="1"/>
          </p:cNvSpPr>
          <p:nvPr>
            <p:ph idx="1"/>
          </p:nvPr>
        </p:nvSpPr>
        <p:spPr>
          <a:xfrm>
            <a:off x="500034" y="1500174"/>
            <a:ext cx="8226425" cy="4497387"/>
          </a:xfrm>
        </p:spPr>
        <p:txBody>
          <a:bodyPr>
            <a:normAutofit lnSpcReduction="10000"/>
          </a:bodyPr>
          <a:lstStyle/>
          <a:p>
            <a:r>
              <a:rPr lang="en-GB" sz="2800" dirty="0"/>
              <a:t>Always keep a notebook for dates, times and places plus observations, and give a code to each interview</a:t>
            </a:r>
          </a:p>
          <a:p>
            <a:r>
              <a:rPr lang="en-GB" sz="2800" dirty="0"/>
              <a:t>Write up your interviews/observations as soon as possible, using Word etc. </a:t>
            </a:r>
          </a:p>
          <a:p>
            <a:r>
              <a:rPr lang="en-GB" sz="2800" dirty="0"/>
              <a:t>“Clean up” transcripts by omitting the ums, ahs and “you </a:t>
            </a:r>
            <a:r>
              <a:rPr lang="en-GB" sz="2800" dirty="0" err="1"/>
              <a:t>know”s</a:t>
            </a:r>
            <a:endParaRPr lang="en-GB" sz="2800" dirty="0"/>
          </a:p>
          <a:p>
            <a:r>
              <a:rPr lang="en-GB" sz="2800" dirty="0"/>
              <a:t>Prepare a definitive paper copy</a:t>
            </a:r>
          </a:p>
          <a:p>
            <a:pPr lvl="1"/>
            <a:r>
              <a:rPr lang="en-GB" sz="2400" dirty="0"/>
              <a:t>Double spaced</a:t>
            </a:r>
          </a:p>
          <a:p>
            <a:pPr lvl="1"/>
            <a:r>
              <a:rPr lang="en-GB" sz="2400" dirty="0"/>
              <a:t>Wide right-hand margins</a:t>
            </a:r>
          </a:p>
          <a:p>
            <a:pPr lvl="1"/>
            <a:r>
              <a:rPr lang="en-GB" sz="2400" dirty="0"/>
              <a:t>Number your pages and the lines</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Sampling</a:t>
            </a:r>
          </a:p>
        </p:txBody>
      </p:sp>
      <p:sp>
        <p:nvSpPr>
          <p:cNvPr id="3" name="Content Placeholder 2"/>
          <p:cNvSpPr>
            <a:spLocks noGrp="1"/>
          </p:cNvSpPr>
          <p:nvPr>
            <p:ph idx="1"/>
          </p:nvPr>
        </p:nvSpPr>
        <p:spPr/>
        <p:txBody>
          <a:bodyPr/>
          <a:lstStyle/>
          <a:p>
            <a:r>
              <a:rPr lang="en-GB" dirty="0"/>
              <a:t>Probability Sampling</a:t>
            </a:r>
          </a:p>
          <a:p>
            <a:pPr lvl="1"/>
            <a:r>
              <a:rPr lang="en-GB" dirty="0"/>
              <a:t>Quantitative research</a:t>
            </a:r>
          </a:p>
          <a:p>
            <a:r>
              <a:rPr lang="en-GB" dirty="0"/>
              <a:t>Non-probability sampling</a:t>
            </a:r>
          </a:p>
          <a:p>
            <a:pPr lvl="1"/>
            <a:r>
              <a:rPr lang="en-GB" dirty="0"/>
              <a:t>Qualitative research</a:t>
            </a:r>
          </a:p>
        </p:txBody>
      </p:sp>
      <p:sp>
        <p:nvSpPr>
          <p:cNvPr id="4" name="Oval 3"/>
          <p:cNvSpPr/>
          <p:nvPr/>
        </p:nvSpPr>
        <p:spPr>
          <a:xfrm>
            <a:off x="1187624" y="3933056"/>
            <a:ext cx="6552728" cy="2736304"/>
          </a:xfrm>
          <a:prstGeom prst="ellipse">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p:cNvSpPr/>
          <p:nvPr/>
        </p:nvSpPr>
        <p:spPr>
          <a:xfrm>
            <a:off x="5868144" y="5085184"/>
            <a:ext cx="1584176" cy="86409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Sample</a:t>
            </a:r>
            <a:endParaRPr lang="en-GB" sz="2400" dirty="0"/>
          </a:p>
        </p:txBody>
      </p:sp>
      <p:sp>
        <p:nvSpPr>
          <p:cNvPr id="6" name="TextBox 5"/>
          <p:cNvSpPr txBox="1"/>
          <p:nvPr/>
        </p:nvSpPr>
        <p:spPr>
          <a:xfrm>
            <a:off x="2915816" y="4725144"/>
            <a:ext cx="2304256" cy="646331"/>
          </a:xfrm>
          <a:prstGeom prst="rect">
            <a:avLst/>
          </a:prstGeom>
          <a:noFill/>
        </p:spPr>
        <p:txBody>
          <a:bodyPr wrap="square" rtlCol="0">
            <a:spAutoFit/>
          </a:bodyPr>
          <a:lstStyle/>
          <a:p>
            <a:r>
              <a:rPr lang="en-GB" sz="3600" dirty="0" smtClean="0"/>
              <a:t>Population</a:t>
            </a:r>
            <a:endParaRPr lang="en-GB" sz="3600" dirty="0"/>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Probability Sampling</a:t>
            </a:r>
          </a:p>
        </p:txBody>
      </p:sp>
      <p:sp>
        <p:nvSpPr>
          <p:cNvPr id="3" name="Content Placeholder 2"/>
          <p:cNvSpPr>
            <a:spLocks noGrp="1"/>
          </p:cNvSpPr>
          <p:nvPr>
            <p:ph idx="1"/>
          </p:nvPr>
        </p:nvSpPr>
        <p:spPr/>
        <p:txBody>
          <a:bodyPr/>
          <a:lstStyle/>
          <a:p>
            <a:r>
              <a:rPr lang="en-GB" dirty="0" smtClean="0"/>
              <a:t>Random sampling</a:t>
            </a:r>
          </a:p>
          <a:p>
            <a:r>
              <a:rPr lang="en-GB" dirty="0" smtClean="0"/>
              <a:t>Systematic sampling</a:t>
            </a:r>
          </a:p>
          <a:p>
            <a:r>
              <a:rPr lang="en-GB" dirty="0" smtClean="0"/>
              <a:t>Stratified sampling</a:t>
            </a:r>
          </a:p>
          <a:p>
            <a:r>
              <a:rPr lang="en-GB" dirty="0" smtClean="0"/>
              <a:t>Cluster sampling</a:t>
            </a:r>
          </a:p>
          <a:p>
            <a:r>
              <a:rPr lang="en-GB" dirty="0" smtClean="0"/>
              <a:t>Multi-stage sampling</a:t>
            </a:r>
            <a:endParaRPr lang="en-GB" dirty="0"/>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Non- probability Sampling</a:t>
            </a:r>
          </a:p>
        </p:txBody>
      </p:sp>
      <p:sp>
        <p:nvSpPr>
          <p:cNvPr id="7171" name="Rectangle 3"/>
          <p:cNvSpPr>
            <a:spLocks noGrp="1" noChangeArrowheads="1"/>
          </p:cNvSpPr>
          <p:nvPr>
            <p:ph type="body" idx="1"/>
          </p:nvPr>
        </p:nvSpPr>
        <p:spPr/>
        <p:txBody>
          <a:bodyPr/>
          <a:lstStyle/>
          <a:p>
            <a:r>
              <a:rPr lang="en-GB" sz="2800" b="1"/>
              <a:t>Accidental Sampling</a:t>
            </a:r>
            <a:endParaRPr lang="en-GB" sz="2800"/>
          </a:p>
          <a:p>
            <a:pPr lvl="1"/>
            <a:r>
              <a:rPr lang="en-GB" sz="2400"/>
              <a:t>Individuals who happen to be in that place at that time. The time and place selected must be justified on theoretical grounds.</a:t>
            </a:r>
            <a:endParaRPr lang="en-GB" sz="2400" b="1"/>
          </a:p>
          <a:p>
            <a:r>
              <a:rPr lang="en-GB" sz="2800" b="1"/>
              <a:t>Quota sampling</a:t>
            </a:r>
            <a:endParaRPr lang="en-GB" sz="2800"/>
          </a:p>
          <a:p>
            <a:pPr lvl="1"/>
            <a:r>
              <a:rPr lang="en-GB" sz="2400"/>
              <a:t>The population is stratified and a quota from each strata is selected by the chosen sampling method. This is very similar to stratified random sampling, but the quota size need not be in proportion to the strata size, nor need random sampling be used. </a:t>
            </a:r>
            <a:endParaRPr lang="en-GB" sz="2400" b="1"/>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t>Non- probability Sampling</a:t>
            </a:r>
          </a:p>
        </p:txBody>
      </p:sp>
      <p:sp>
        <p:nvSpPr>
          <p:cNvPr id="8195" name="Rectangle 3"/>
          <p:cNvSpPr>
            <a:spLocks noGrp="1" noChangeArrowheads="1"/>
          </p:cNvSpPr>
          <p:nvPr>
            <p:ph type="body" idx="1"/>
          </p:nvPr>
        </p:nvSpPr>
        <p:spPr/>
        <p:txBody>
          <a:bodyPr/>
          <a:lstStyle/>
          <a:p>
            <a:pPr>
              <a:lnSpc>
                <a:spcPct val="90000"/>
              </a:lnSpc>
            </a:pPr>
            <a:r>
              <a:rPr lang="en-GB" sz="2800" b="1" dirty="0"/>
              <a:t>Snowball sampling</a:t>
            </a:r>
            <a:endParaRPr lang="en-GB" sz="2800" dirty="0"/>
          </a:p>
          <a:p>
            <a:pPr lvl="1">
              <a:lnSpc>
                <a:spcPct val="90000"/>
              </a:lnSpc>
            </a:pPr>
            <a:r>
              <a:rPr lang="en-GB" sz="2400" dirty="0"/>
              <a:t>The researcher has a small initial list of respondents. These are surveyed or interviewed, and then asked for the names of more respondents. The procedure is repeated until the target population is saturated or an appropriate sample size is reached. Note – the researcher must be able to justify not including individuals who are outside the ‘magic circle’ of those known by the respondents.</a:t>
            </a:r>
            <a:endParaRPr lang="en-GB" sz="2400" b="1" dirty="0"/>
          </a:p>
          <a:p>
            <a:pPr>
              <a:lnSpc>
                <a:spcPct val="90000"/>
              </a:lnSpc>
            </a:pPr>
            <a:r>
              <a:rPr lang="en-GB" sz="2800" b="1" dirty="0"/>
              <a:t>Theoretical sampling</a:t>
            </a:r>
            <a:endParaRPr lang="en-GB" sz="2800" dirty="0"/>
          </a:p>
          <a:p>
            <a:pPr lvl="1">
              <a:lnSpc>
                <a:spcPct val="90000"/>
              </a:lnSpc>
            </a:pPr>
            <a:r>
              <a:rPr lang="en-GB" sz="2400" dirty="0"/>
              <a:t>The study, which is theory building, begins with a few subjects. As a theory emerges this guides the researcher to the selection of further subjects.</a:t>
            </a: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Writing the Results, Discussion and Conclusion</a:t>
            </a:r>
            <a:endParaRPr lang="en-GB" dirty="0"/>
          </a:p>
        </p:txBody>
      </p:sp>
      <p:sp>
        <p:nvSpPr>
          <p:cNvPr id="5" name="Text Placeholder 4"/>
          <p:cNvSpPr>
            <a:spLocks noGrp="1"/>
          </p:cNvSpPr>
          <p:nvPr>
            <p:ph type="body" idx="1"/>
          </p:nvPr>
        </p:nvSpPr>
        <p:spPr/>
        <p:txBody>
          <a:bodyPr/>
          <a:lstStyle/>
          <a:p>
            <a:r>
              <a:rPr lang="en-GB" dirty="0" smtClean="0"/>
              <a:t>The last part</a:t>
            </a:r>
            <a:endParaRPr lang="en-GB" dirty="0"/>
          </a:p>
        </p:txBody>
      </p:sp>
    </p:spTree>
    <p:extLst>
      <p:ext uri="{BB962C8B-B14F-4D97-AF65-F5344CB8AC3E}">
        <p14:creationId xmlns:p14="http://schemas.microsoft.com/office/powerpoint/2010/main" val="77581152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p:cNvSpPr>
            <a:spLocks noGrp="1"/>
          </p:cNvSpPr>
          <p:nvPr>
            <p:ph type="title"/>
          </p:nvPr>
        </p:nvSpPr>
        <p:spPr/>
        <p:txBody>
          <a:bodyPr/>
          <a:lstStyle/>
          <a:p>
            <a:r>
              <a:rPr lang="en-GB" smtClean="0"/>
              <a:t>Presenting Your Findings</a:t>
            </a:r>
          </a:p>
        </p:txBody>
      </p:sp>
      <p:sp>
        <p:nvSpPr>
          <p:cNvPr id="59395" name="Content Placeholder 2"/>
          <p:cNvSpPr>
            <a:spLocks noGrp="1"/>
          </p:cNvSpPr>
          <p:nvPr>
            <p:ph idx="1"/>
          </p:nvPr>
        </p:nvSpPr>
        <p:spPr/>
        <p:txBody>
          <a:bodyPr/>
          <a:lstStyle/>
          <a:p>
            <a:r>
              <a:rPr lang="en-GB" smtClean="0"/>
              <a:t>Your results chapter or chapters must show your findings</a:t>
            </a:r>
          </a:p>
          <a:p>
            <a:r>
              <a:rPr lang="en-GB" smtClean="0"/>
              <a:t>How you do this will vary widely, depending on your research method</a:t>
            </a:r>
          </a:p>
          <a:p>
            <a:r>
              <a:rPr lang="en-GB" smtClean="0"/>
              <a:t>For questionnaire research, show in tables and/or graphs, the answer to every question</a:t>
            </a:r>
          </a:p>
          <a:p>
            <a:r>
              <a:rPr lang="en-GB" smtClean="0"/>
              <a:t>For qualitative research, give quotations, summaries, tables of word frequency etc.</a:t>
            </a: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rtlCol="0">
            <a:normAutofit fontScale="90000"/>
          </a:bodyPr>
          <a:lstStyle/>
          <a:p>
            <a:pPr fontAlgn="auto">
              <a:spcAft>
                <a:spcPts val="0"/>
              </a:spcAft>
              <a:defRPr/>
            </a:pPr>
            <a:r>
              <a:rPr lang="en-GB" dirty="0"/>
              <a:t/>
            </a:r>
            <a:br>
              <a:rPr lang="en-GB" dirty="0"/>
            </a:br>
            <a:r>
              <a:rPr lang="en-GB" dirty="0" smtClean="0"/>
              <a:t>Writing the Discussion</a:t>
            </a:r>
            <a:br>
              <a:rPr lang="en-GB" dirty="0" smtClean="0"/>
            </a:br>
            <a:endParaRPr lang="en-GB" dirty="0"/>
          </a:p>
        </p:txBody>
      </p:sp>
      <p:sp>
        <p:nvSpPr>
          <p:cNvPr id="51203" name="Text Placeholder 4"/>
          <p:cNvSpPr>
            <a:spLocks noGrp="1"/>
          </p:cNvSpPr>
          <p:nvPr>
            <p:ph idx="1"/>
          </p:nvPr>
        </p:nvSpPr>
        <p:spPr/>
        <p:txBody>
          <a:bodyPr/>
          <a:lstStyle/>
          <a:p>
            <a:r>
              <a:rPr lang="en-GB" sz="4000" smtClean="0"/>
              <a:t>Draw together the findings in your analysis chapter</a:t>
            </a:r>
          </a:p>
          <a:p>
            <a:r>
              <a:rPr lang="en-GB" sz="4000" smtClean="0"/>
              <a:t>Explain what they mean</a:t>
            </a:r>
          </a:p>
          <a:p>
            <a:r>
              <a:rPr lang="en-GB" sz="4000" smtClean="0"/>
              <a:t>Show their importance</a:t>
            </a:r>
          </a:p>
          <a:p>
            <a:r>
              <a:rPr lang="en-GB" sz="4000" smtClean="0"/>
              <a:t>Evaluate the quality of your research</a:t>
            </a:r>
          </a:p>
          <a:p>
            <a:pPr lvl="1"/>
            <a:r>
              <a:rPr lang="en-GB" sz="3600" smtClean="0"/>
              <a:t>Be self-critical</a:t>
            </a: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Evaluation</a:t>
            </a:r>
          </a:p>
        </p:txBody>
      </p:sp>
      <p:sp>
        <p:nvSpPr>
          <p:cNvPr id="3" name="Content Placeholder 2"/>
          <p:cNvSpPr>
            <a:spLocks noGrp="1"/>
          </p:cNvSpPr>
          <p:nvPr>
            <p:ph idx="1"/>
          </p:nvPr>
        </p:nvSpPr>
        <p:spPr/>
        <p:txBody>
          <a:bodyPr/>
          <a:lstStyle/>
          <a:p>
            <a:r>
              <a:rPr lang="en-GB" dirty="0"/>
              <a:t>In reading other people’s research you are expected to evaluate the quality of the research</a:t>
            </a:r>
          </a:p>
          <a:p>
            <a:r>
              <a:rPr lang="en-GB" dirty="0"/>
              <a:t>In writing up your own research, you must: </a:t>
            </a:r>
          </a:p>
          <a:p>
            <a:pPr lvl="1"/>
            <a:r>
              <a:rPr lang="en-GB" dirty="0"/>
              <a:t>Show that it is of good quality</a:t>
            </a:r>
          </a:p>
          <a:p>
            <a:pPr lvl="1"/>
            <a:r>
              <a:rPr lang="en-GB" dirty="0"/>
              <a:t>Be self-critical and point out the problems</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Evaluation</a:t>
            </a:r>
          </a:p>
        </p:txBody>
      </p:sp>
      <p:sp>
        <p:nvSpPr>
          <p:cNvPr id="3" name="Content Placeholder 2"/>
          <p:cNvSpPr>
            <a:spLocks noGrp="1"/>
          </p:cNvSpPr>
          <p:nvPr>
            <p:ph idx="1"/>
          </p:nvPr>
        </p:nvSpPr>
        <p:spPr/>
        <p:txBody>
          <a:bodyPr>
            <a:normAutofit lnSpcReduction="10000"/>
          </a:bodyPr>
          <a:lstStyle/>
          <a:p>
            <a:r>
              <a:rPr lang="en-GB" sz="2800" dirty="0"/>
              <a:t>Research is evaluated  in terms of:</a:t>
            </a:r>
          </a:p>
          <a:p>
            <a:pPr lvl="1"/>
            <a:r>
              <a:rPr lang="en-GB" sz="2400" dirty="0"/>
              <a:t>Validity – is it telling the truth?</a:t>
            </a:r>
          </a:p>
          <a:p>
            <a:pPr lvl="1"/>
            <a:r>
              <a:rPr lang="en-GB" sz="2400" dirty="0"/>
              <a:t>Reliability -   are the results consistent, can they be repeated?</a:t>
            </a:r>
          </a:p>
          <a:p>
            <a:r>
              <a:rPr lang="en-GB" sz="2800" dirty="0"/>
              <a:t>A clock that is stopped at 3 o’clock will be valid twice a day, invalid the rest of the time, but never reliable</a:t>
            </a:r>
          </a:p>
          <a:p>
            <a:r>
              <a:rPr lang="en-GB" sz="2800" dirty="0"/>
              <a:t>A clock that is always ten minutes slow is never valid but it is reliable</a:t>
            </a:r>
          </a:p>
          <a:p>
            <a:r>
              <a:rPr lang="en-GB" sz="2800" dirty="0"/>
              <a:t>A clock that always tells the correct time is both valid and reliable</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t>Validity of Your Research</a:t>
            </a:r>
          </a:p>
        </p:txBody>
      </p:sp>
      <p:sp>
        <p:nvSpPr>
          <p:cNvPr id="10243" name="Rectangle 3"/>
          <p:cNvSpPr>
            <a:spLocks noGrp="1" noChangeArrowheads="1"/>
          </p:cNvSpPr>
          <p:nvPr>
            <p:ph type="body" idx="1"/>
          </p:nvPr>
        </p:nvSpPr>
        <p:spPr>
          <a:xfrm>
            <a:off x="457200" y="1600200"/>
            <a:ext cx="8229600" cy="4133056"/>
          </a:xfrm>
        </p:spPr>
        <p:txBody>
          <a:bodyPr>
            <a:normAutofit/>
          </a:bodyPr>
          <a:lstStyle/>
          <a:p>
            <a:pPr>
              <a:lnSpc>
                <a:spcPct val="90000"/>
              </a:lnSpc>
              <a:buFont typeface="Wingdings" pitchFamily="2" charset="2"/>
              <a:buNone/>
            </a:pPr>
            <a:r>
              <a:rPr lang="en-GB" sz="2800" dirty="0"/>
              <a:t>This refers to your research methods and your data.</a:t>
            </a:r>
          </a:p>
          <a:p>
            <a:pPr>
              <a:lnSpc>
                <a:spcPct val="90000"/>
              </a:lnSpc>
            </a:pPr>
            <a:r>
              <a:rPr lang="en-GB" sz="2800" dirty="0"/>
              <a:t>Are they truthful</a:t>
            </a:r>
          </a:p>
          <a:p>
            <a:pPr>
              <a:lnSpc>
                <a:spcPct val="90000"/>
              </a:lnSpc>
            </a:pPr>
            <a:r>
              <a:rPr lang="en-GB" sz="2800" dirty="0"/>
              <a:t>Are they accurate</a:t>
            </a:r>
          </a:p>
          <a:p>
            <a:pPr>
              <a:lnSpc>
                <a:spcPct val="90000"/>
              </a:lnSpc>
            </a:pPr>
            <a:r>
              <a:rPr lang="en-GB" sz="2800" dirty="0"/>
              <a:t>Are they founded on a sound theoretical basis</a:t>
            </a:r>
          </a:p>
          <a:p>
            <a:pPr>
              <a:lnSpc>
                <a:spcPct val="90000"/>
              </a:lnSpc>
            </a:pPr>
            <a:r>
              <a:rPr lang="en-GB" sz="2800" dirty="0"/>
              <a:t>Can the study be justified as relevant to the real world</a:t>
            </a:r>
          </a:p>
          <a:p>
            <a:pPr>
              <a:lnSpc>
                <a:spcPct val="90000"/>
              </a:lnSpc>
            </a:pPr>
            <a:r>
              <a:rPr lang="en-GB" sz="2800" dirty="0"/>
              <a:t>Are your methods appropriate to the field of study</a:t>
            </a:r>
          </a:p>
          <a:p>
            <a:pPr>
              <a:lnSpc>
                <a:spcPct val="90000"/>
              </a:lnSpc>
            </a:pPr>
            <a:r>
              <a:rPr lang="en-GB" sz="2800" dirty="0"/>
              <a:t>Are your conclusions based on your research findings</a:t>
            </a: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Validity</a:t>
            </a:r>
          </a:p>
        </p:txBody>
      </p:sp>
      <p:sp>
        <p:nvSpPr>
          <p:cNvPr id="3" name="Content Placeholder 2"/>
          <p:cNvSpPr>
            <a:spLocks noGrp="1"/>
          </p:cNvSpPr>
          <p:nvPr>
            <p:ph idx="1"/>
          </p:nvPr>
        </p:nvSpPr>
        <p:spPr>
          <a:xfrm>
            <a:off x="455613" y="1285861"/>
            <a:ext cx="8226425" cy="4810140"/>
          </a:xfrm>
        </p:spPr>
        <p:txBody>
          <a:bodyPr>
            <a:normAutofit lnSpcReduction="10000"/>
          </a:bodyPr>
          <a:lstStyle/>
          <a:p>
            <a:r>
              <a:rPr lang="en-GB" sz="2400" b="1" dirty="0"/>
              <a:t>Face validity </a:t>
            </a:r>
            <a:r>
              <a:rPr lang="en-GB" sz="2400" dirty="0"/>
              <a:t>– does your research have practical or theoretical relevance to real life?</a:t>
            </a:r>
          </a:p>
          <a:p>
            <a:r>
              <a:rPr lang="en-GB" sz="2400" b="1" dirty="0"/>
              <a:t>Conceptual validity </a:t>
            </a:r>
            <a:r>
              <a:rPr lang="en-GB" sz="2400" dirty="0"/>
              <a:t>– the correct marriage of theory and methodology</a:t>
            </a:r>
          </a:p>
          <a:p>
            <a:r>
              <a:rPr lang="en-GB" sz="2400" b="1" dirty="0"/>
              <a:t>Construct validity </a:t>
            </a:r>
            <a:r>
              <a:rPr lang="en-GB" sz="2400" dirty="0"/>
              <a:t>– are your data collection methods sound or biased/missing the point etc.</a:t>
            </a:r>
          </a:p>
          <a:p>
            <a:r>
              <a:rPr lang="en-GB" sz="2400" b="1" dirty="0"/>
              <a:t>Analytical validity </a:t>
            </a:r>
            <a:r>
              <a:rPr lang="en-GB" sz="2400" dirty="0"/>
              <a:t>– is the method of analysis correct?</a:t>
            </a:r>
          </a:p>
          <a:p>
            <a:r>
              <a:rPr lang="en-GB" sz="2400" dirty="0"/>
              <a:t> </a:t>
            </a:r>
            <a:r>
              <a:rPr lang="en-GB" sz="2400" b="1" dirty="0"/>
              <a:t>Ecological validity </a:t>
            </a:r>
            <a:r>
              <a:rPr lang="en-GB" sz="2400" dirty="0"/>
              <a:t>– can you infer findings from your sample to a larger population?</a:t>
            </a:r>
          </a:p>
          <a:p>
            <a:r>
              <a:rPr lang="en-GB" sz="2400" b="1" dirty="0"/>
              <a:t>Internal validity </a:t>
            </a:r>
            <a:r>
              <a:rPr lang="en-GB" sz="2400" dirty="0"/>
              <a:t>– can different conclusions be drawn from the same results</a:t>
            </a:r>
          </a:p>
          <a:p>
            <a:pPr lvl="1"/>
            <a:r>
              <a:rPr lang="en-GB" sz="2000" dirty="0"/>
              <a:t>If you claim that A causes B to happen, have you proved that it is not just A and B happening because of C? Or B causing A to happen?</a:t>
            </a:r>
          </a:p>
          <a:p>
            <a:pPr lvl="1"/>
            <a:endParaRPr lang="en-GB" sz="2000" dirty="0"/>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r>
              <a:rPr lang="en-GB" dirty="0"/>
              <a:t>Reliability</a:t>
            </a:r>
          </a:p>
        </p:txBody>
      </p:sp>
      <p:sp>
        <p:nvSpPr>
          <p:cNvPr id="81923" name="Rectangle 3"/>
          <p:cNvSpPr>
            <a:spLocks noGrp="1" noChangeArrowheads="1"/>
          </p:cNvSpPr>
          <p:nvPr>
            <p:ph type="body" idx="1"/>
          </p:nvPr>
        </p:nvSpPr>
        <p:spPr/>
        <p:txBody>
          <a:bodyPr/>
          <a:lstStyle/>
          <a:p>
            <a:pPr>
              <a:lnSpc>
                <a:spcPct val="80000"/>
              </a:lnSpc>
            </a:pPr>
            <a:r>
              <a:rPr lang="en-GB" sz="2800" dirty="0"/>
              <a:t>Is it Reliable?</a:t>
            </a:r>
          </a:p>
          <a:p>
            <a:pPr lvl="1">
              <a:lnSpc>
                <a:spcPct val="80000"/>
              </a:lnSpc>
            </a:pPr>
            <a:r>
              <a:rPr lang="en-GB" sz="2400" dirty="0"/>
              <a:t>If someone else repeats your research, will they find the same thing?</a:t>
            </a:r>
          </a:p>
          <a:p>
            <a:pPr>
              <a:lnSpc>
                <a:spcPct val="80000"/>
              </a:lnSpc>
            </a:pPr>
            <a:r>
              <a:rPr lang="en-GB" sz="2800" dirty="0"/>
              <a:t>Are your observations stable through time, or do they vary over time?</a:t>
            </a:r>
          </a:p>
          <a:p>
            <a:pPr>
              <a:lnSpc>
                <a:spcPct val="80000"/>
              </a:lnSpc>
            </a:pPr>
            <a:r>
              <a:rPr lang="en-GB" sz="2800" dirty="0"/>
              <a:t>If two different observers looked at the same phenomenon, would they see the same thing?</a:t>
            </a:r>
          </a:p>
          <a:p>
            <a:pPr>
              <a:lnSpc>
                <a:spcPct val="80000"/>
              </a:lnSpc>
              <a:spcBef>
                <a:spcPts val="1200"/>
              </a:spcBef>
            </a:pPr>
            <a:r>
              <a:rPr lang="en-GB" sz="2800" dirty="0"/>
              <a:t>A finding that is always reliable is known as a law</a:t>
            </a:r>
          </a:p>
          <a:p>
            <a:pPr>
              <a:lnSpc>
                <a:spcPct val="80000"/>
              </a:lnSpc>
            </a:pPr>
            <a:r>
              <a:rPr lang="en-GB" sz="2800" dirty="0"/>
              <a:t>This is rare in social research, and many qualitative research argue that reliability is not relevant to their kind of research</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dirty="0"/>
              <a:t>Reliability of Your Research</a:t>
            </a:r>
          </a:p>
        </p:txBody>
      </p:sp>
      <p:sp>
        <p:nvSpPr>
          <p:cNvPr id="11267" name="Rectangle 3"/>
          <p:cNvSpPr>
            <a:spLocks noGrp="1" noChangeArrowheads="1"/>
          </p:cNvSpPr>
          <p:nvPr>
            <p:ph type="body" idx="1"/>
          </p:nvPr>
        </p:nvSpPr>
        <p:spPr/>
        <p:txBody>
          <a:bodyPr/>
          <a:lstStyle/>
          <a:p>
            <a:pPr>
              <a:lnSpc>
                <a:spcPct val="90000"/>
              </a:lnSpc>
            </a:pPr>
            <a:r>
              <a:rPr lang="en-GB" sz="2800"/>
              <a:t>Qualitative research is not necessarily meant to be repeatable: it reflects reality as perceived at that time, in that unique situation</a:t>
            </a:r>
          </a:p>
          <a:p>
            <a:pPr lvl="1">
              <a:lnSpc>
                <a:spcPct val="90000"/>
              </a:lnSpc>
            </a:pPr>
            <a:r>
              <a:rPr lang="en-GB" sz="2400"/>
              <a:t>The research setting is complex and dynamic</a:t>
            </a:r>
          </a:p>
          <a:p>
            <a:pPr>
              <a:lnSpc>
                <a:spcPct val="90000"/>
              </a:lnSpc>
            </a:pPr>
            <a:r>
              <a:rPr lang="en-GB" sz="2800"/>
              <a:t>Bias can be reduced by</a:t>
            </a:r>
          </a:p>
          <a:p>
            <a:pPr lvl="1">
              <a:lnSpc>
                <a:spcPct val="90000"/>
              </a:lnSpc>
            </a:pPr>
            <a:r>
              <a:rPr lang="en-GB" sz="2400"/>
              <a:t>Thorough preparation by the researcher</a:t>
            </a:r>
          </a:p>
          <a:p>
            <a:pPr lvl="1">
              <a:lnSpc>
                <a:spcPct val="90000"/>
              </a:lnSpc>
            </a:pPr>
            <a:r>
              <a:rPr lang="en-GB" sz="2400"/>
              <a:t>Preparing the subject in advance</a:t>
            </a:r>
          </a:p>
          <a:p>
            <a:pPr lvl="1">
              <a:lnSpc>
                <a:spcPct val="90000"/>
              </a:lnSpc>
            </a:pPr>
            <a:r>
              <a:rPr lang="en-GB" sz="2400"/>
              <a:t>Neutral questioning</a:t>
            </a:r>
          </a:p>
          <a:p>
            <a:pPr lvl="1">
              <a:lnSpc>
                <a:spcPct val="90000"/>
              </a:lnSpc>
            </a:pPr>
            <a:r>
              <a:rPr lang="en-GB" sz="2400"/>
              <a:t>Good listening skills</a:t>
            </a:r>
          </a:p>
          <a:p>
            <a:pPr lvl="1">
              <a:lnSpc>
                <a:spcPct val="90000"/>
              </a:lnSpc>
            </a:pPr>
            <a:r>
              <a:rPr lang="en-GB" sz="2400"/>
              <a:t>Recording the interview</a:t>
            </a:r>
          </a:p>
          <a:p>
            <a:pPr lvl="1">
              <a:lnSpc>
                <a:spcPct val="90000"/>
              </a:lnSpc>
            </a:pPr>
            <a:endParaRPr lang="en-GB" sz="2400"/>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lstStyle/>
          <a:p>
            <a:r>
              <a:rPr lang="en-GB" smtClean="0"/>
              <a:t>Writing the Conclusion</a:t>
            </a:r>
          </a:p>
        </p:txBody>
      </p:sp>
      <p:sp>
        <p:nvSpPr>
          <p:cNvPr id="50179" name="Content Placeholder 2"/>
          <p:cNvSpPr>
            <a:spLocks noGrp="1"/>
          </p:cNvSpPr>
          <p:nvPr>
            <p:ph idx="1"/>
          </p:nvPr>
        </p:nvSpPr>
        <p:spPr/>
        <p:txBody>
          <a:bodyPr/>
          <a:lstStyle/>
          <a:p>
            <a:r>
              <a:rPr lang="en-GB" smtClean="0"/>
              <a:t>A brief chapter</a:t>
            </a:r>
          </a:p>
          <a:p>
            <a:r>
              <a:rPr lang="en-GB" smtClean="0"/>
              <a:t>Remind the reader of the original aim and objectives</a:t>
            </a:r>
          </a:p>
          <a:p>
            <a:r>
              <a:rPr lang="en-GB" smtClean="0"/>
              <a:t>Show that you have achieved these</a:t>
            </a:r>
          </a:p>
          <a:p>
            <a:r>
              <a:rPr lang="en-GB" smtClean="0"/>
              <a:t>State your final conclusion very clearly</a:t>
            </a:r>
          </a:p>
          <a:p>
            <a:r>
              <a:rPr lang="en-GB" smtClean="0"/>
              <a:t>Point to further research</a:t>
            </a: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060848"/>
            <a:ext cx="7772400" cy="1362075"/>
          </a:xfrm>
        </p:spPr>
        <p:txBody>
          <a:bodyPr>
            <a:normAutofit/>
          </a:bodyPr>
          <a:lstStyle/>
          <a:p>
            <a:pPr lvl="0"/>
            <a:r>
              <a:rPr lang="en-GB" dirty="0"/>
              <a:t>Problem Areas and Causes of Failure</a:t>
            </a:r>
          </a:p>
        </p:txBody>
      </p:sp>
      <p:sp>
        <p:nvSpPr>
          <p:cNvPr id="3" name="Content Placeholder 2"/>
          <p:cNvSpPr>
            <a:spLocks noGrp="1"/>
          </p:cNvSpPr>
          <p:nvPr>
            <p:ph type="body" idx="1"/>
          </p:nvPr>
        </p:nvSpPr>
        <p:spPr>
          <a:xfrm>
            <a:off x="683568" y="4005064"/>
            <a:ext cx="7772400" cy="1716211"/>
          </a:xfrm>
        </p:spPr>
        <p:txBody>
          <a:bodyPr>
            <a:normAutofit lnSpcReduction="10000"/>
          </a:bodyPr>
          <a:lstStyle/>
          <a:p>
            <a:r>
              <a:rPr lang="en-GB" dirty="0"/>
              <a:t>Problem areas</a:t>
            </a:r>
          </a:p>
          <a:p>
            <a:r>
              <a:rPr lang="en-GB" dirty="0" smtClean="0"/>
              <a:t>Originality</a:t>
            </a:r>
          </a:p>
          <a:p>
            <a:r>
              <a:rPr lang="en-GB" dirty="0" smtClean="0"/>
              <a:t>Importance</a:t>
            </a:r>
            <a:endParaRPr lang="en-GB" dirty="0"/>
          </a:p>
          <a:p>
            <a:r>
              <a:rPr lang="en-GB" dirty="0"/>
              <a:t>Referencing</a:t>
            </a:r>
          </a:p>
          <a:p>
            <a:r>
              <a:rPr lang="en-GB" dirty="0"/>
              <a:t>Presentation</a:t>
            </a:r>
          </a:p>
          <a:p>
            <a:endParaRPr lang="en-GB" dirty="0"/>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Problem Areas</a:t>
            </a:r>
          </a:p>
        </p:txBody>
      </p:sp>
      <p:sp>
        <p:nvSpPr>
          <p:cNvPr id="5" name="Content Placeholder 4"/>
          <p:cNvSpPr>
            <a:spLocks noGrp="1"/>
          </p:cNvSpPr>
          <p:nvPr>
            <p:ph idx="1"/>
          </p:nvPr>
        </p:nvSpPr>
        <p:spPr>
          <a:xfrm>
            <a:off x="457200" y="1714489"/>
            <a:ext cx="8229600" cy="4882864"/>
          </a:xfrm>
        </p:spPr>
        <p:txBody>
          <a:bodyPr>
            <a:normAutofit lnSpcReduction="10000"/>
          </a:bodyPr>
          <a:lstStyle/>
          <a:p>
            <a:r>
              <a:rPr lang="en-GB" dirty="0"/>
              <a:t>Poor structure</a:t>
            </a:r>
          </a:p>
          <a:p>
            <a:r>
              <a:rPr lang="en-GB" dirty="0"/>
              <a:t>Lack of originality</a:t>
            </a:r>
          </a:p>
          <a:p>
            <a:pPr lvl="1"/>
            <a:r>
              <a:rPr lang="en-GB" dirty="0"/>
              <a:t>Plagiarism</a:t>
            </a:r>
          </a:p>
          <a:p>
            <a:pPr lvl="1"/>
            <a:r>
              <a:rPr lang="en-GB" dirty="0"/>
              <a:t>Lack of synthesis</a:t>
            </a:r>
          </a:p>
          <a:p>
            <a:r>
              <a:rPr lang="en-GB" dirty="0"/>
              <a:t>Lack of Critical analysis</a:t>
            </a:r>
          </a:p>
          <a:p>
            <a:r>
              <a:rPr lang="en-GB" dirty="0"/>
              <a:t>Trivial findings</a:t>
            </a:r>
          </a:p>
          <a:p>
            <a:r>
              <a:rPr lang="en-GB" dirty="0"/>
              <a:t>Poor referencing</a:t>
            </a:r>
          </a:p>
          <a:p>
            <a:r>
              <a:rPr lang="en-GB" dirty="0"/>
              <a:t>English – grammar and spelling</a:t>
            </a:r>
          </a:p>
          <a:p>
            <a:r>
              <a:rPr lang="en-GB" dirty="0"/>
              <a:t>Presentation</a:t>
            </a: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Originality</a:t>
            </a:r>
          </a:p>
        </p:txBody>
      </p:sp>
      <p:sp>
        <p:nvSpPr>
          <p:cNvPr id="3" name="Content Placeholder 2"/>
          <p:cNvSpPr>
            <a:spLocks noGrp="1"/>
          </p:cNvSpPr>
          <p:nvPr>
            <p:ph idx="1"/>
          </p:nvPr>
        </p:nvSpPr>
        <p:spPr/>
        <p:txBody>
          <a:bodyPr>
            <a:normAutofit lnSpcReduction="10000"/>
          </a:bodyPr>
          <a:lstStyle/>
          <a:p>
            <a:r>
              <a:rPr lang="en-GB" dirty="0"/>
              <a:t>An original topic, or an original approach to a topic</a:t>
            </a:r>
          </a:p>
          <a:p>
            <a:r>
              <a:rPr lang="en-GB" dirty="0"/>
              <a:t>Original research, carried out by you alone (but others can help with data gathering)</a:t>
            </a:r>
          </a:p>
          <a:p>
            <a:r>
              <a:rPr lang="en-GB" dirty="0"/>
              <a:t>With the exception of direct quotations, everything must be in your own words</a:t>
            </a:r>
          </a:p>
          <a:p>
            <a:r>
              <a:rPr lang="en-GB" dirty="0"/>
              <a:t>Too many quotations, even if they are correctly referenced, will lose you marks and may contribute to a failure</a:t>
            </a:r>
          </a:p>
          <a:p>
            <a:endParaRPr lang="en-GB" dirty="0"/>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Importance</a:t>
            </a:r>
          </a:p>
        </p:txBody>
      </p:sp>
      <p:sp>
        <p:nvSpPr>
          <p:cNvPr id="3" name="Content Placeholder 2"/>
          <p:cNvSpPr>
            <a:spLocks noGrp="1"/>
          </p:cNvSpPr>
          <p:nvPr>
            <p:ph idx="1"/>
          </p:nvPr>
        </p:nvSpPr>
        <p:spPr/>
        <p:txBody>
          <a:bodyPr/>
          <a:lstStyle/>
          <a:p>
            <a:r>
              <a:rPr lang="en-GB" dirty="0"/>
              <a:t>As undergraduate students, you are not expected to produce ground-breaking research</a:t>
            </a:r>
          </a:p>
          <a:p>
            <a:r>
              <a:rPr lang="en-GB" dirty="0"/>
              <a:t>However, do not research something where the answer is obvious</a:t>
            </a:r>
          </a:p>
          <a:p>
            <a:pPr lvl="1"/>
            <a:r>
              <a:rPr lang="en-GB" dirty="0"/>
              <a:t>What is the point?</a:t>
            </a:r>
          </a:p>
          <a:p>
            <a:r>
              <a:rPr lang="en-GB" dirty="0"/>
              <a:t>Equally, do not attempt something so difficult that you fail and cannot produce a result</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Referencing</a:t>
            </a:r>
          </a:p>
        </p:txBody>
      </p:sp>
      <p:sp>
        <p:nvSpPr>
          <p:cNvPr id="3" name="Content Placeholder 2"/>
          <p:cNvSpPr>
            <a:spLocks noGrp="1"/>
          </p:cNvSpPr>
          <p:nvPr>
            <p:ph idx="1"/>
          </p:nvPr>
        </p:nvSpPr>
        <p:spPr/>
        <p:txBody>
          <a:bodyPr>
            <a:normAutofit fontScale="92500" lnSpcReduction="10000"/>
          </a:bodyPr>
          <a:lstStyle/>
          <a:p>
            <a:r>
              <a:rPr lang="en-GB" dirty="0"/>
              <a:t>Use the Harvard system (surname and year or organisation and year)</a:t>
            </a:r>
          </a:p>
          <a:p>
            <a:pPr lvl="1"/>
            <a:r>
              <a:rPr lang="en-GB" dirty="0"/>
              <a:t>NO FOOTNOTES, NO NUMBERS</a:t>
            </a:r>
          </a:p>
          <a:p>
            <a:r>
              <a:rPr lang="en-GB" dirty="0" smtClean="0"/>
              <a:t>Exception – for a legal research project use legal referencing</a:t>
            </a:r>
          </a:p>
          <a:p>
            <a:r>
              <a:rPr lang="en-GB" dirty="0" smtClean="0"/>
              <a:t>Pay </a:t>
            </a:r>
            <a:r>
              <a:rPr lang="en-GB" dirty="0"/>
              <a:t>careful attention to the formatting of your references</a:t>
            </a:r>
          </a:p>
          <a:p>
            <a:pPr lvl="1"/>
            <a:r>
              <a:rPr lang="en-GB" dirty="0"/>
              <a:t>A simple way to gain extra marks</a:t>
            </a:r>
          </a:p>
          <a:p>
            <a:pPr lvl="1"/>
            <a:r>
              <a:rPr lang="en-GB" dirty="0"/>
              <a:t>An indicator to the marker that this is a student who puts in some effort</a:t>
            </a: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Presentation</a:t>
            </a:r>
          </a:p>
        </p:txBody>
      </p:sp>
      <p:sp>
        <p:nvSpPr>
          <p:cNvPr id="3" name="Content Placeholder 2"/>
          <p:cNvSpPr>
            <a:spLocks noGrp="1"/>
          </p:cNvSpPr>
          <p:nvPr>
            <p:ph idx="1"/>
          </p:nvPr>
        </p:nvSpPr>
        <p:spPr>
          <a:xfrm>
            <a:off x="457200" y="1600201"/>
            <a:ext cx="8229600" cy="4205064"/>
          </a:xfrm>
        </p:spPr>
        <p:txBody>
          <a:bodyPr/>
          <a:lstStyle/>
          <a:p>
            <a:r>
              <a:rPr lang="en-GB" dirty="0"/>
              <a:t>Your final dissertation must look professional, with attention paid to details such as the abstract, referencing etc.</a:t>
            </a:r>
          </a:p>
          <a:p>
            <a:r>
              <a:rPr lang="en-GB" dirty="0"/>
              <a:t>Use Spellchecking and Grammar checking</a:t>
            </a:r>
          </a:p>
          <a:p>
            <a:r>
              <a:rPr lang="en-GB" dirty="0"/>
              <a:t>Show your tutor early drafts of your work, if possible</a:t>
            </a:r>
          </a:p>
          <a:p>
            <a:r>
              <a:rPr lang="en-GB" dirty="0"/>
              <a:t>Number all pages</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Writing</a:t>
            </a:r>
            <a:endParaRPr lang="en-US" dirty="0"/>
          </a:p>
        </p:txBody>
      </p:sp>
      <p:sp>
        <p:nvSpPr>
          <p:cNvPr id="3" name="Content Placeholder 2"/>
          <p:cNvSpPr>
            <a:spLocks noGrp="1"/>
          </p:cNvSpPr>
          <p:nvPr>
            <p:ph idx="1"/>
          </p:nvPr>
        </p:nvSpPr>
        <p:spPr/>
        <p:txBody>
          <a:bodyPr>
            <a:normAutofit lnSpcReduction="10000"/>
          </a:bodyPr>
          <a:lstStyle/>
          <a:p>
            <a:r>
              <a:rPr lang="en-GB" dirty="0" smtClean="0"/>
              <a:t>Who is the reader?</a:t>
            </a:r>
          </a:p>
          <a:p>
            <a:r>
              <a:rPr lang="en-GB" dirty="0" smtClean="0"/>
              <a:t>Clear language</a:t>
            </a:r>
          </a:p>
          <a:p>
            <a:r>
              <a:rPr lang="en-GB" dirty="0" smtClean="0"/>
              <a:t>Analytical</a:t>
            </a:r>
          </a:p>
          <a:p>
            <a:r>
              <a:rPr lang="en-GB" dirty="0" smtClean="0"/>
              <a:t>Selective</a:t>
            </a:r>
          </a:p>
          <a:p>
            <a:r>
              <a:rPr lang="en-GB" dirty="0" smtClean="0"/>
              <a:t>Sequenced</a:t>
            </a:r>
          </a:p>
          <a:p>
            <a:r>
              <a:rPr lang="en-GB" dirty="0" smtClean="0"/>
              <a:t>Order of arguments</a:t>
            </a:r>
          </a:p>
          <a:p>
            <a:r>
              <a:rPr lang="en-GB" dirty="0" smtClean="0"/>
              <a:t>Grouping</a:t>
            </a:r>
          </a:p>
          <a:p>
            <a:r>
              <a:rPr lang="en-GB" dirty="0" smtClean="0"/>
              <a:t>Signposting</a:t>
            </a:r>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t>Writing in your own words</a:t>
            </a:r>
          </a:p>
        </p:txBody>
      </p:sp>
      <p:sp>
        <p:nvSpPr>
          <p:cNvPr id="18435" name="Rectangle 3"/>
          <p:cNvSpPr>
            <a:spLocks noGrp="1" noChangeArrowheads="1"/>
          </p:cNvSpPr>
          <p:nvPr>
            <p:ph idx="1"/>
          </p:nvPr>
        </p:nvSpPr>
        <p:spPr>
          <a:xfrm>
            <a:off x="720725" y="1628800"/>
            <a:ext cx="7702550" cy="4543425"/>
          </a:xfrm>
        </p:spPr>
        <p:txBody>
          <a:bodyPr>
            <a:normAutofit lnSpcReduction="10000"/>
          </a:bodyPr>
          <a:lstStyle/>
          <a:p>
            <a:pPr>
              <a:lnSpc>
                <a:spcPct val="80000"/>
              </a:lnSpc>
              <a:buFontTx/>
              <a:buNone/>
            </a:pPr>
            <a:r>
              <a:rPr lang="en-GB" dirty="0"/>
              <a:t>Academic writing involves summarising, synthesising, analysing or evaluating other people’s arguments.</a:t>
            </a:r>
          </a:p>
          <a:p>
            <a:pPr>
              <a:lnSpc>
                <a:spcPct val="80000"/>
              </a:lnSpc>
              <a:buFontTx/>
              <a:buNone/>
            </a:pPr>
            <a:r>
              <a:rPr lang="en-GB" dirty="0"/>
              <a:t>To “write in your own words” you understand, reflect on and digest your source material. </a:t>
            </a:r>
          </a:p>
          <a:p>
            <a:pPr>
              <a:lnSpc>
                <a:spcPct val="80000"/>
              </a:lnSpc>
              <a:buFontTx/>
              <a:buNone/>
            </a:pPr>
            <a:r>
              <a:rPr lang="en-GB" dirty="0"/>
              <a:t>Then you discuss or re-state this using your own vocabulary and an argument that is structured to the specific task you have been set.</a:t>
            </a:r>
          </a:p>
          <a:p>
            <a:pPr>
              <a:lnSpc>
                <a:spcPct val="80000"/>
              </a:lnSpc>
              <a:buFontTx/>
              <a:buNone/>
            </a:pPr>
            <a:r>
              <a:rPr lang="en-GB" dirty="0"/>
              <a:t>(Source: Open University)</a:t>
            </a:r>
          </a:p>
          <a:p>
            <a:pPr>
              <a:lnSpc>
                <a:spcPct val="80000"/>
              </a:lnSpc>
              <a:buFontTx/>
              <a:buNone/>
            </a:pPr>
            <a:endParaRPr lang="en-GB" sz="2800" dirty="0"/>
          </a:p>
        </p:txBody>
      </p:sp>
    </p:spTree>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US"/>
              <a:t>Writing in your own words</a:t>
            </a:r>
          </a:p>
        </p:txBody>
      </p:sp>
      <p:sp>
        <p:nvSpPr>
          <p:cNvPr id="12291" name="Rectangle 3"/>
          <p:cNvSpPr>
            <a:spLocks noGrp="1" noChangeArrowheads="1"/>
          </p:cNvSpPr>
          <p:nvPr>
            <p:ph type="body" idx="1"/>
          </p:nvPr>
        </p:nvSpPr>
        <p:spPr>
          <a:xfrm>
            <a:off x="685800" y="1844824"/>
            <a:ext cx="7772400" cy="3581400"/>
          </a:xfrm>
        </p:spPr>
        <p:txBody>
          <a:bodyPr/>
          <a:lstStyle/>
          <a:p>
            <a:r>
              <a:rPr lang="en-US" sz="2800" dirty="0"/>
              <a:t>Think about the source material</a:t>
            </a:r>
          </a:p>
          <a:p>
            <a:r>
              <a:rPr lang="en-US" sz="2800" dirty="0"/>
              <a:t>Make sure you understand it</a:t>
            </a:r>
          </a:p>
          <a:p>
            <a:r>
              <a:rPr lang="en-US" sz="2800" dirty="0"/>
              <a:t>Reference it</a:t>
            </a:r>
          </a:p>
          <a:p>
            <a:r>
              <a:rPr lang="en-US" sz="2800" dirty="0"/>
              <a:t>Use different vocabulary</a:t>
            </a:r>
          </a:p>
          <a:p>
            <a:r>
              <a:rPr lang="en-US" sz="2800" dirty="0"/>
              <a:t>Cut out anything that is not relevant to your argument</a:t>
            </a:r>
          </a:p>
          <a:p>
            <a:r>
              <a:rPr lang="en-US" sz="2800" dirty="0"/>
              <a:t>Structure the argument to your own task</a:t>
            </a:r>
          </a:p>
          <a:p>
            <a:endParaRPr lang="en-US" sz="2800" dirty="0"/>
          </a:p>
          <a:p>
            <a:endParaRPr 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12290"/>
                                        </p:tgtEl>
                                        <p:attrNameLst>
                                          <p:attrName>style.visibility</p:attrName>
                                        </p:attrNameLst>
                                      </p:cBhvr>
                                      <p:to>
                                        <p:strVal val="visible"/>
                                      </p:to>
                                    </p:set>
                                    <p:anim calcmode="lin" valueType="num">
                                      <p:cBhvr additive="base">
                                        <p:cTn id="7" dur="500" fill="hold"/>
                                        <p:tgtEl>
                                          <p:spTgt spid="12290"/>
                                        </p:tgtEl>
                                        <p:attrNameLst>
                                          <p:attrName>ppt_x</p:attrName>
                                        </p:attrNameLst>
                                      </p:cBhvr>
                                      <p:tavLst>
                                        <p:tav tm="0">
                                          <p:val>
                                            <p:strVal val="#ppt_x"/>
                                          </p:val>
                                        </p:tav>
                                        <p:tav tm="100000">
                                          <p:val>
                                            <p:strVal val="#ppt_x"/>
                                          </p:val>
                                        </p:tav>
                                      </p:tavLst>
                                    </p:anim>
                                    <p:anim calcmode="lin" valueType="num">
                                      <p:cBhvr additive="base">
                                        <p:cTn id="8" dur="500" fill="hold"/>
                                        <p:tgtEl>
                                          <p:spTgt spid="12290"/>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499"/>
                                          </p:stCondLst>
                                        </p:cTn>
                                        <p:tgtEl>
                                          <p:spTgt spid="12291">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499"/>
                                          </p:stCondLst>
                                        </p:cTn>
                                        <p:tgtEl>
                                          <p:spTgt spid="12291">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499"/>
                                          </p:stCondLst>
                                        </p:cTn>
                                        <p:tgtEl>
                                          <p:spTgt spid="12291">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499"/>
                                          </p:stCondLst>
                                        </p:cTn>
                                        <p:tgtEl>
                                          <p:spTgt spid="12291">
                                            <p:txEl>
                                              <p:pRg st="3" end="3"/>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499"/>
                                          </p:stCondLst>
                                        </p:cTn>
                                        <p:tgtEl>
                                          <p:spTgt spid="12291">
                                            <p:txEl>
                                              <p:pRg st="4" end="4"/>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499"/>
                                          </p:stCondLst>
                                        </p:cTn>
                                        <p:tgtEl>
                                          <p:spTgt spid="122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autoUpdateAnimBg="0"/>
      <p:bldP spid="12291" grpId="0" build="p" autoUpdateAnimBg="0"/>
    </p:bld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US"/>
              <a:t>Advantages of good paraphrasing</a:t>
            </a:r>
          </a:p>
        </p:txBody>
      </p:sp>
      <p:sp>
        <p:nvSpPr>
          <p:cNvPr id="14339" name="Rectangle 3"/>
          <p:cNvSpPr>
            <a:spLocks noGrp="1" noChangeArrowheads="1"/>
          </p:cNvSpPr>
          <p:nvPr>
            <p:ph type="body" idx="1"/>
          </p:nvPr>
        </p:nvSpPr>
        <p:spPr>
          <a:xfrm>
            <a:off x="685800" y="1628800"/>
            <a:ext cx="7772400" cy="4535760"/>
          </a:xfrm>
        </p:spPr>
        <p:txBody>
          <a:bodyPr>
            <a:noAutofit/>
          </a:bodyPr>
          <a:lstStyle/>
          <a:p>
            <a:pPr>
              <a:lnSpc>
                <a:spcPct val="90000"/>
              </a:lnSpc>
            </a:pPr>
            <a:r>
              <a:rPr lang="en-US" dirty="0"/>
              <a:t>It clarifies your understanding of the material</a:t>
            </a:r>
          </a:p>
          <a:p>
            <a:pPr>
              <a:lnSpc>
                <a:spcPct val="90000"/>
              </a:lnSpc>
            </a:pPr>
            <a:r>
              <a:rPr lang="en-US" dirty="0"/>
              <a:t>It improves your ability to remember it</a:t>
            </a:r>
          </a:p>
          <a:p>
            <a:pPr>
              <a:lnSpc>
                <a:spcPct val="90000"/>
              </a:lnSpc>
            </a:pPr>
            <a:r>
              <a:rPr lang="en-US" dirty="0"/>
              <a:t>You will be able to use the material in new contexts</a:t>
            </a:r>
          </a:p>
          <a:p>
            <a:pPr>
              <a:lnSpc>
                <a:spcPct val="90000"/>
              </a:lnSpc>
            </a:pPr>
            <a:r>
              <a:rPr lang="en-US" dirty="0"/>
              <a:t>Your argument will be tighter, with fewer words</a:t>
            </a:r>
          </a:p>
          <a:p>
            <a:pPr>
              <a:lnSpc>
                <a:spcPct val="90000"/>
              </a:lnSpc>
            </a:pPr>
            <a:r>
              <a:rPr lang="en-US" dirty="0"/>
              <a:t>Your argument will be appropriate to the research question</a:t>
            </a:r>
          </a:p>
        </p:txBody>
      </p:sp>
    </p:spTree>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Last Word</a:t>
            </a:r>
            <a:endParaRPr lang="en-GB" dirty="0"/>
          </a:p>
        </p:txBody>
      </p:sp>
      <p:sp>
        <p:nvSpPr>
          <p:cNvPr id="3" name="Content Placeholder 2"/>
          <p:cNvSpPr>
            <a:spLocks noGrp="1"/>
          </p:cNvSpPr>
          <p:nvPr>
            <p:ph idx="1"/>
          </p:nvPr>
        </p:nvSpPr>
        <p:spPr/>
        <p:txBody>
          <a:bodyPr>
            <a:normAutofit/>
          </a:bodyPr>
          <a:lstStyle/>
          <a:p>
            <a:r>
              <a:rPr lang="en-GB" dirty="0" smtClean="0"/>
              <a:t>The last thing you write is the Abstract, but it is the first thing the marker reads</a:t>
            </a:r>
          </a:p>
          <a:p>
            <a:pPr lvl="1"/>
            <a:r>
              <a:rPr lang="en-GB" dirty="0" smtClean="0"/>
              <a:t>Make it good, don’t rush it</a:t>
            </a:r>
          </a:p>
          <a:p>
            <a:r>
              <a:rPr lang="en-GB" dirty="0" smtClean="0"/>
              <a:t>It has three parts</a:t>
            </a:r>
          </a:p>
          <a:p>
            <a:pPr lvl="1"/>
            <a:r>
              <a:rPr lang="en-GB" dirty="0" smtClean="0"/>
              <a:t>The problem to be solved, with brief background</a:t>
            </a:r>
          </a:p>
          <a:p>
            <a:pPr lvl="1"/>
            <a:r>
              <a:rPr lang="en-GB" dirty="0" smtClean="0"/>
              <a:t>The method used to answer the research question</a:t>
            </a:r>
          </a:p>
          <a:p>
            <a:pPr lvl="1"/>
            <a:r>
              <a:rPr lang="en-GB" dirty="0" smtClean="0"/>
              <a:t>The RESULTS and recommendations</a:t>
            </a:r>
          </a:p>
          <a:p>
            <a:r>
              <a:rPr lang="en-GB" dirty="0" smtClean="0"/>
              <a:t>An ABSTRACT is a SPOILER not an Introduction</a:t>
            </a:r>
          </a:p>
        </p:txBody>
      </p:sp>
    </p:spTree>
    <p:extLst>
      <p:ext uri="{BB962C8B-B14F-4D97-AF65-F5344CB8AC3E}">
        <p14:creationId xmlns:p14="http://schemas.microsoft.com/office/powerpoint/2010/main" val="15877195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643</TotalTime>
  <Words>5022</Words>
  <Application>Microsoft Office PowerPoint</Application>
  <PresentationFormat>On-screen Show (4:3)</PresentationFormat>
  <Paragraphs>739</Paragraphs>
  <Slides>94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94</vt:i4>
      </vt:variant>
    </vt:vector>
  </HeadingPairs>
  <TitlesOfParts>
    <vt:vector size="99" baseType="lpstr">
      <vt:lpstr>Arial</vt:lpstr>
      <vt:lpstr>Calibri</vt:lpstr>
      <vt:lpstr>Times New Roman</vt:lpstr>
      <vt:lpstr>Wingdings</vt:lpstr>
      <vt:lpstr>Office Theme</vt:lpstr>
      <vt:lpstr>Designing and carrying out your research project</vt:lpstr>
      <vt:lpstr>Introduction to your Project Dissertation</vt:lpstr>
      <vt:lpstr>Final shape and structure of a dissertation</vt:lpstr>
      <vt:lpstr>Your Dissertation</vt:lpstr>
      <vt:lpstr>Your Dissertation</vt:lpstr>
      <vt:lpstr>Tasks</vt:lpstr>
      <vt:lpstr>The Shape of Your Dissertation</vt:lpstr>
      <vt:lpstr>Your Dissertation</vt:lpstr>
      <vt:lpstr>Structure: Preliminary sections</vt:lpstr>
      <vt:lpstr>Structure: the chapters</vt:lpstr>
      <vt:lpstr>Structure: the back</vt:lpstr>
      <vt:lpstr>The Research topic And narrowing Down</vt:lpstr>
      <vt:lpstr>What Makes a Good Research Topic?</vt:lpstr>
      <vt:lpstr>Generating Research Ideas</vt:lpstr>
      <vt:lpstr>Setting up your Project</vt:lpstr>
      <vt:lpstr>Refining a Research Idea</vt:lpstr>
      <vt:lpstr>PowerPoint Presentation</vt:lpstr>
      <vt:lpstr>Writing a Research Question</vt:lpstr>
      <vt:lpstr>Writing a Research Question</vt:lpstr>
      <vt:lpstr>Writing a Research Aim</vt:lpstr>
      <vt:lpstr>Research Objectives</vt:lpstr>
      <vt:lpstr>Writing Research Objectives</vt:lpstr>
      <vt:lpstr>Writing Research Objectives</vt:lpstr>
      <vt:lpstr>Examples of research carried out by maritime logistics students:</vt:lpstr>
      <vt:lpstr>The Introduction</vt:lpstr>
      <vt:lpstr>Introduction</vt:lpstr>
      <vt:lpstr>Introduction</vt:lpstr>
      <vt:lpstr>The Research Hypothesis</vt:lpstr>
      <vt:lpstr>The Literature Review</vt:lpstr>
      <vt:lpstr>Background to Your Research</vt:lpstr>
      <vt:lpstr>The Purpose of the Critical Review: Writing Up</vt:lpstr>
      <vt:lpstr>The Purpose of the Critical Review: Writing Up</vt:lpstr>
      <vt:lpstr>When to Stop</vt:lpstr>
      <vt:lpstr>What to include</vt:lpstr>
      <vt:lpstr>The Conceptual Model</vt:lpstr>
      <vt:lpstr>PowerPoint Presentation</vt:lpstr>
      <vt:lpstr>Finally</vt:lpstr>
      <vt:lpstr>Writing the Methodology Chapter</vt:lpstr>
      <vt:lpstr>Research Methodology</vt:lpstr>
      <vt:lpstr>The Three Main Types of Project Suitable for Your Dissertation</vt:lpstr>
      <vt:lpstr>A Good Literature Review Project</vt:lpstr>
      <vt:lpstr>A Good Fieldwork/Survey project</vt:lpstr>
      <vt:lpstr>Data Types</vt:lpstr>
      <vt:lpstr>Designing Your Research</vt:lpstr>
      <vt:lpstr>Choice of Data</vt:lpstr>
      <vt:lpstr>Ethics in Research</vt:lpstr>
      <vt:lpstr>Ethical Principles for Interviews</vt:lpstr>
      <vt:lpstr>Secondary Data</vt:lpstr>
      <vt:lpstr>Types of Secondary Data</vt:lpstr>
      <vt:lpstr>Finding Secondary Data</vt:lpstr>
      <vt:lpstr>Evaluating Secondary Data 1.</vt:lpstr>
      <vt:lpstr>Evaluating Secondary Data 2</vt:lpstr>
      <vt:lpstr>Evaluating Secondary Data 3</vt:lpstr>
      <vt:lpstr>Use of Electronic Sources</vt:lpstr>
      <vt:lpstr>Research Approaches</vt:lpstr>
      <vt:lpstr>Quantitative</vt:lpstr>
      <vt:lpstr>Qualitative</vt:lpstr>
      <vt:lpstr>PowerPoint Presentation</vt:lpstr>
      <vt:lpstr>Choosing a Research Approach</vt:lpstr>
      <vt:lpstr>Mixed Methods</vt:lpstr>
      <vt:lpstr>A Good Quantitative Analysis</vt:lpstr>
      <vt:lpstr>Bad Quantitative Research</vt:lpstr>
      <vt:lpstr>Qualitative Analysis</vt:lpstr>
      <vt:lpstr>A Good Qualitative Analysis</vt:lpstr>
      <vt:lpstr>Bad Qualitative Research</vt:lpstr>
      <vt:lpstr>Qualitative Analysis</vt:lpstr>
      <vt:lpstr>Step 4: Critical Interpretation</vt:lpstr>
      <vt:lpstr>Preparation of Primary Data: quantitative</vt:lpstr>
      <vt:lpstr>Preparation of Primary Data: qualitative</vt:lpstr>
      <vt:lpstr>Sampling</vt:lpstr>
      <vt:lpstr>Probability Sampling</vt:lpstr>
      <vt:lpstr>Non- probability Sampling</vt:lpstr>
      <vt:lpstr>Non- probability Sampling</vt:lpstr>
      <vt:lpstr>Writing the Results, Discussion and Conclusion</vt:lpstr>
      <vt:lpstr>Presenting Your Findings</vt:lpstr>
      <vt:lpstr> Writing the Discussion </vt:lpstr>
      <vt:lpstr>Evaluation</vt:lpstr>
      <vt:lpstr>Evaluation</vt:lpstr>
      <vt:lpstr>Validity of Your Research</vt:lpstr>
      <vt:lpstr>Validity</vt:lpstr>
      <vt:lpstr>Reliability</vt:lpstr>
      <vt:lpstr>Reliability of Your Research</vt:lpstr>
      <vt:lpstr>Writing the Conclusion</vt:lpstr>
      <vt:lpstr>Problem Areas and Causes of Failure</vt:lpstr>
      <vt:lpstr>Problem Areas</vt:lpstr>
      <vt:lpstr>Originality</vt:lpstr>
      <vt:lpstr>Importance</vt:lpstr>
      <vt:lpstr>Referencing</vt:lpstr>
      <vt:lpstr>Presentation</vt:lpstr>
      <vt:lpstr>Critical Writing</vt:lpstr>
      <vt:lpstr>Writing in your own words</vt:lpstr>
      <vt:lpstr>Writing in your own words</vt:lpstr>
      <vt:lpstr>Advantages of good paraphrasing</vt:lpstr>
      <vt:lpstr>The Last Word</vt:lpstr>
    </vt:vector>
  </TitlesOfParts>
  <Company>University of Plymouth</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MAR311HK Introduction to Your Project Dissertation</dc:title>
  <dc:creator>tuck</dc:creator>
  <cp:lastModifiedBy>Irina Neaga</cp:lastModifiedBy>
  <cp:revision>74</cp:revision>
  <dcterms:created xsi:type="dcterms:W3CDTF">2010-11-19T10:59:48Z</dcterms:created>
  <dcterms:modified xsi:type="dcterms:W3CDTF">2017-11-01T12:08:23Z</dcterms:modified>
</cp:coreProperties>
</file>