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1"/>
    <p:restoredTop sz="94622"/>
  </p:normalViewPr>
  <p:slideViewPr>
    <p:cSldViewPr>
      <p:cViewPr varScale="1">
        <p:scale>
          <a:sx n="75" d="100"/>
          <a:sy n="75" d="100"/>
        </p:scale>
        <p:origin x="456" y="16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36421" y="168274"/>
            <a:ext cx="15861283" cy="12423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50950" y="1860550"/>
            <a:ext cx="16395700" cy="6779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outreach.in/tesla-success-stor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businessoutreach.in/tesla-success-story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cybertlabs.com/risks-of-ai-in-operational-technology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s://www.businessoutreach.in/tesla-success-story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Tobias-Oberdieck/publication/378182785_Strategies_for_Securing_and_Further_Developing_AI_Expertise_Measures_to_Avoid_a_Shortage_of_Skilled_Workers_in_the_Artificial_Intelligence_Industry/links/65cc65fc1e1ec12eff8e5d3f/Strategies-for-Securing-and-Further-Developing-AI-Expertise-Measures-to-Avoid-a-Shortage-of-Skilled-Workers-in-the-Artificial-Intelligence-Industry.pdf" TargetMode="External"/><Relationship Id="rId13" Type="http://schemas.openxmlformats.org/officeDocument/2006/relationships/hyperlink" Target="https://intjmm.com/index.php/ijmm/article/download/91/90" TargetMode="External"/><Relationship Id="rId3" Type="http://schemas.openxmlformats.org/officeDocument/2006/relationships/hyperlink" Target="https://www.mdpi.com/2076-3387/14/6/127" TargetMode="External"/><Relationship Id="rId7" Type="http://schemas.openxmlformats.org/officeDocument/2006/relationships/hyperlink" Target="https://www.researchgate.net/profile/Br-Kumar/publication/390477819_HR_Analytics_and_Decision-Making_A_Data-Driven_Approach_to_Employee_Performance_Management/links/67fcfa7cbd3f1930dd5d8dd2/HR-Analytics-and-Decision-Making-A-Data-Driven-Approach-to-Employee-Performance-Management.pdf" TargetMode="External"/><Relationship Id="rId12" Type="http://schemas.openxmlformats.org/officeDocument/2006/relationships/hyperlink" Target="https://rbr.business.rutgers.edu/sites/default/files/documents/rbr-090103.pdf" TargetMode="External"/><Relationship Id="rId2" Type="http://schemas.openxmlformats.org/officeDocument/2006/relationships/hyperlink" Target="https://www.tesla.com/en_in/AI" TargetMode="External"/><Relationship Id="rId16" Type="http://schemas.openxmlformats.org/officeDocument/2006/relationships/hyperlink" Target="https://rjes.iq/index.php/rjes/article/download/167/1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joannmuller/2018/04/13/elon-musk-scraps-automation-that-slowed-tesla-output-then-hikes-targets-for-model-3-and-profits/" TargetMode="External"/><Relationship Id="rId11" Type="http://schemas.openxmlformats.org/officeDocument/2006/relationships/hyperlink" Target="https://www.researchgate.net/profile/Andrei-Mccall-2/publication/388753938_Technology_Acceptance_and_Resistance_Understanding_Employee_Adaptation_to_Digital_Tools/links/67a4bf4596e7fb48b9b960fc/Technology-Acceptance-and-Resistance-Understanding-Employee-Adaptation-to-Digital-Tools.pdf" TargetMode="External"/><Relationship Id="rId5" Type="http://schemas.openxmlformats.org/officeDocument/2006/relationships/hyperlink" Target="https://www.mdpi.com/2079-9292/13/18/3660" TargetMode="External"/><Relationship Id="rId15" Type="http://schemas.openxmlformats.org/officeDocument/2006/relationships/hyperlink" Target="https://papers.ssrn.com/sol3/Delivery.cfm?abstractid=5128174" TargetMode="External"/><Relationship Id="rId10" Type="http://schemas.openxmlformats.org/officeDocument/2006/relationships/hyperlink" Target="https://www.atlantis-press.com/article/126018200.pdf" TargetMode="External"/><Relationship Id="rId4" Type="http://schemas.openxmlformats.org/officeDocument/2006/relationships/hyperlink" Target="https://isti.reapress.com/journal/article/download/29/24" TargetMode="External"/><Relationship Id="rId9" Type="http://schemas.openxmlformats.org/officeDocument/2006/relationships/hyperlink" Target="https://www.sciencedirect.com/science/article/pii/S2590198224000083" TargetMode="External"/><Relationship Id="rId14" Type="http://schemas.openxmlformats.org/officeDocument/2006/relationships/hyperlink" Target="https://dialnet.unirioja.es/descarga/articulo/9426469.pdf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48875" y="1981200"/>
            <a:ext cx="7210425" cy="65246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18288000" cy="1028700"/>
            <a:chOff x="0" y="0"/>
            <a:chExt cx="18288000" cy="10287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18288000" cy="1028700"/>
            </a:xfrm>
            <a:custGeom>
              <a:avLst/>
              <a:gdLst/>
              <a:ahLst/>
              <a:cxnLst/>
              <a:rect l="l" t="t" r="r" b="b"/>
              <a:pathLst>
                <a:path w="18288000" h="1028700">
                  <a:moveTo>
                    <a:pt x="0" y="1028700"/>
                  </a:moveTo>
                  <a:lnTo>
                    <a:pt x="18288000" y="1028700"/>
                  </a:lnTo>
                  <a:lnTo>
                    <a:pt x="18288000" y="0"/>
                  </a:lnTo>
                  <a:lnTo>
                    <a:pt x="0" y="0"/>
                  </a:lnTo>
                  <a:lnTo>
                    <a:pt x="0" y="1028700"/>
                  </a:lnTo>
                  <a:close/>
                </a:path>
              </a:pathLst>
            </a:custGeom>
            <a:solidFill>
              <a:srgbClr val="1B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996410" y="432256"/>
              <a:ext cx="259715" cy="164465"/>
            </a:xfrm>
            <a:custGeom>
              <a:avLst/>
              <a:gdLst/>
              <a:ahLst/>
              <a:cxnLst/>
              <a:rect l="l" t="t" r="r" b="b"/>
              <a:pathLst>
                <a:path w="259715" h="164465">
                  <a:moveTo>
                    <a:pt x="259422" y="137033"/>
                  </a:moveTo>
                  <a:lnTo>
                    <a:pt x="0" y="137033"/>
                  </a:lnTo>
                  <a:lnTo>
                    <a:pt x="0" y="164439"/>
                  </a:lnTo>
                  <a:lnTo>
                    <a:pt x="259422" y="164439"/>
                  </a:lnTo>
                  <a:lnTo>
                    <a:pt x="259422" y="137033"/>
                  </a:lnTo>
                  <a:close/>
                </a:path>
                <a:path w="259715" h="164465">
                  <a:moveTo>
                    <a:pt x="259422" y="68516"/>
                  </a:moveTo>
                  <a:lnTo>
                    <a:pt x="0" y="68516"/>
                  </a:lnTo>
                  <a:lnTo>
                    <a:pt x="0" y="95923"/>
                  </a:lnTo>
                  <a:lnTo>
                    <a:pt x="259422" y="95923"/>
                  </a:lnTo>
                  <a:lnTo>
                    <a:pt x="259422" y="68516"/>
                  </a:lnTo>
                  <a:close/>
                </a:path>
                <a:path w="259715" h="164465">
                  <a:moveTo>
                    <a:pt x="259422" y="0"/>
                  </a:moveTo>
                  <a:lnTo>
                    <a:pt x="0" y="0"/>
                  </a:lnTo>
                  <a:lnTo>
                    <a:pt x="0" y="27406"/>
                  </a:lnTo>
                  <a:lnTo>
                    <a:pt x="259422" y="27406"/>
                  </a:lnTo>
                  <a:lnTo>
                    <a:pt x="259422" y="0"/>
                  </a:lnTo>
                  <a:close/>
                </a:path>
              </a:pathLst>
            </a:custGeom>
            <a:solidFill>
              <a:srgbClr val="FF66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1086329" y="4701000"/>
            <a:ext cx="4191000" cy="2212276"/>
          </a:xfrm>
          <a:custGeom>
            <a:avLst/>
            <a:gdLst/>
            <a:ahLst/>
            <a:cxnLst/>
            <a:rect l="l" t="t" r="r" b="b"/>
            <a:pathLst>
              <a:path w="4191000" h="1143000">
                <a:moveTo>
                  <a:pt x="2267238" y="0"/>
                </a:moveTo>
                <a:lnTo>
                  <a:pt x="1923944" y="0"/>
                </a:lnTo>
                <a:lnTo>
                  <a:pt x="921151" y="8595"/>
                </a:lnTo>
                <a:lnTo>
                  <a:pt x="280026" y="25380"/>
                </a:lnTo>
                <a:lnTo>
                  <a:pt x="159548" y="31325"/>
                </a:lnTo>
                <a:lnTo>
                  <a:pt x="111503" y="34430"/>
                </a:lnTo>
                <a:lnTo>
                  <a:pt x="71814" y="37610"/>
                </a:lnTo>
                <a:lnTo>
                  <a:pt x="18179" y="44155"/>
                </a:lnTo>
                <a:lnTo>
                  <a:pt x="0" y="50883"/>
                </a:lnTo>
                <a:lnTo>
                  <a:pt x="0" y="1091776"/>
                </a:lnTo>
                <a:lnTo>
                  <a:pt x="40649" y="1101804"/>
                </a:lnTo>
                <a:lnTo>
                  <a:pt x="111503" y="1108229"/>
                </a:lnTo>
                <a:lnTo>
                  <a:pt x="159548" y="1111333"/>
                </a:lnTo>
                <a:lnTo>
                  <a:pt x="215779" y="1114353"/>
                </a:lnTo>
                <a:lnTo>
                  <a:pt x="352120" y="1120100"/>
                </a:lnTo>
                <a:lnTo>
                  <a:pt x="784067" y="1131588"/>
                </a:lnTo>
                <a:lnTo>
                  <a:pt x="1923944" y="1142659"/>
                </a:lnTo>
                <a:lnTo>
                  <a:pt x="2267238" y="1142659"/>
                </a:lnTo>
                <a:lnTo>
                  <a:pt x="3406933" y="1131588"/>
                </a:lnTo>
                <a:lnTo>
                  <a:pt x="3838884" y="1120100"/>
                </a:lnTo>
                <a:lnTo>
                  <a:pt x="3975226" y="1114353"/>
                </a:lnTo>
                <a:lnTo>
                  <a:pt x="4031456" y="1111333"/>
                </a:lnTo>
                <a:lnTo>
                  <a:pt x="4079500" y="1108229"/>
                </a:lnTo>
                <a:lnTo>
                  <a:pt x="4119188" y="1105049"/>
                </a:lnTo>
                <a:lnTo>
                  <a:pt x="4172821" y="1098504"/>
                </a:lnTo>
                <a:lnTo>
                  <a:pt x="4191000" y="1091776"/>
                </a:lnTo>
                <a:lnTo>
                  <a:pt x="4191000" y="50883"/>
                </a:lnTo>
                <a:lnTo>
                  <a:pt x="4150352" y="40854"/>
                </a:lnTo>
                <a:lnTo>
                  <a:pt x="4079500" y="34430"/>
                </a:lnTo>
                <a:lnTo>
                  <a:pt x="4031456" y="31325"/>
                </a:lnTo>
                <a:lnTo>
                  <a:pt x="3910979" y="25380"/>
                </a:lnTo>
                <a:lnTo>
                  <a:pt x="3269851" y="8595"/>
                </a:lnTo>
                <a:lnTo>
                  <a:pt x="2267238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>
            <a:pPr algn="ctr"/>
            <a:r>
              <a:rPr lang="en-US" sz="2800" b="1" i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&amp; ID: </a:t>
            </a:r>
            <a:endParaRPr lang="en-US" b="1" i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LAKMI </a:t>
            </a:r>
            <a:r>
              <a:rPr lang="en-US" sz="2000" u="sng">
                <a:latin typeface="Arial" panose="020B0604020202020204" pitchFamily="34" charset="0"/>
                <a:cs typeface="Arial" panose="020B0604020202020204" pitchFamily="34" charset="0"/>
              </a:rPr>
              <a:t>SINGH- 2534405</a:t>
            </a:r>
            <a:endParaRPr lang="en-US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dirty="0"/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356360" y="2049780"/>
            <a:ext cx="8368665" cy="246316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065" marR="5080" indent="-6350" algn="ctr">
              <a:lnSpc>
                <a:spcPct val="101400"/>
              </a:lnSpc>
              <a:spcBef>
                <a:spcPts val="60"/>
              </a:spcBef>
            </a:pPr>
            <a:r>
              <a:rPr spc="-25" dirty="0"/>
              <a:t>Tesla,</a:t>
            </a:r>
            <a:r>
              <a:rPr spc="-55" dirty="0"/>
              <a:t> </a:t>
            </a:r>
            <a:r>
              <a:rPr dirty="0"/>
              <a:t>Inc.:</a:t>
            </a:r>
            <a:r>
              <a:rPr spc="-235" dirty="0"/>
              <a:t> </a:t>
            </a:r>
            <a:r>
              <a:rPr dirty="0"/>
              <a:t>AI,</a:t>
            </a:r>
            <a:r>
              <a:rPr spc="-210" dirty="0"/>
              <a:t> </a:t>
            </a:r>
            <a:r>
              <a:rPr dirty="0"/>
              <a:t>Automation </a:t>
            </a:r>
            <a:r>
              <a:rPr spc="-25" dirty="0"/>
              <a:t>and </a:t>
            </a:r>
            <a:r>
              <a:rPr spc="-10" dirty="0"/>
              <a:t>Workforce</a:t>
            </a:r>
            <a:r>
              <a:rPr spc="-165" dirty="0"/>
              <a:t> </a:t>
            </a:r>
            <a:r>
              <a:rPr dirty="0"/>
              <a:t>Transformation</a:t>
            </a:r>
            <a:r>
              <a:rPr spc="-60" dirty="0"/>
              <a:t> </a:t>
            </a:r>
            <a:r>
              <a:rPr dirty="0"/>
              <a:t>–</a:t>
            </a:r>
            <a:r>
              <a:rPr spc="-90" dirty="0"/>
              <a:t> </a:t>
            </a:r>
            <a:r>
              <a:rPr spc="-10" dirty="0"/>
              <a:t>Strategic </a:t>
            </a:r>
            <a:r>
              <a:rPr dirty="0"/>
              <a:t>Implications</a:t>
            </a:r>
            <a:r>
              <a:rPr spc="65" dirty="0"/>
              <a:t> </a:t>
            </a:r>
            <a:r>
              <a:rPr dirty="0"/>
              <a:t>for</a:t>
            </a:r>
            <a:r>
              <a:rPr spc="-10" dirty="0"/>
              <a:t> </a:t>
            </a:r>
            <a:r>
              <a:rPr dirty="0"/>
              <a:t>Human</a:t>
            </a:r>
            <a:r>
              <a:rPr spc="75" dirty="0"/>
              <a:t> </a:t>
            </a:r>
            <a:r>
              <a:rPr spc="-10" dirty="0"/>
              <a:t>Capital Management</a:t>
            </a:r>
          </a:p>
        </p:txBody>
      </p:sp>
      <p:pic>
        <p:nvPicPr>
          <p:cNvPr id="9" name="object 9" descr="Tesla, Inc. | History, Cars, Elon Musk, &amp; Headquarters | Britannica Money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05500" y="5619750"/>
            <a:ext cx="5934075" cy="3886200"/>
          </a:xfrm>
          <a:prstGeom prst="rect">
            <a:avLst/>
          </a:prstGeom>
        </p:spPr>
      </p:pic>
      <p:pic>
        <p:nvPicPr>
          <p:cNvPr id="10" name="object 10" descr="University of Wales Trinity Saint David launches new digital ...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24050" y="7334250"/>
            <a:ext cx="2219325" cy="809625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006475" y="8267001"/>
            <a:ext cx="4189095" cy="1122045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 algn="ctr">
              <a:lnSpc>
                <a:spcPct val="155400"/>
              </a:lnSpc>
              <a:spcBef>
                <a:spcPts val="55"/>
              </a:spcBef>
            </a:pPr>
            <a:r>
              <a:rPr sz="1550" b="1" dirty="0">
                <a:latin typeface="Times New Roman"/>
                <a:cs typeface="Times New Roman"/>
              </a:rPr>
              <a:t>Programme:</a:t>
            </a:r>
            <a:r>
              <a:rPr sz="1550" b="1" spc="9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Master</a:t>
            </a:r>
            <a:r>
              <a:rPr sz="1550" b="1" spc="15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of</a:t>
            </a:r>
            <a:r>
              <a:rPr sz="1550" b="1" spc="19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Business</a:t>
            </a:r>
            <a:r>
              <a:rPr sz="1550" b="1" spc="-30" dirty="0">
                <a:latin typeface="Times New Roman"/>
                <a:cs typeface="Times New Roman"/>
              </a:rPr>
              <a:t> </a:t>
            </a:r>
            <a:r>
              <a:rPr sz="1550" b="1" spc="-10" dirty="0">
                <a:latin typeface="Times New Roman"/>
                <a:cs typeface="Times New Roman"/>
              </a:rPr>
              <a:t>Administration </a:t>
            </a:r>
            <a:r>
              <a:rPr sz="1550" b="1" dirty="0">
                <a:latin typeface="Times New Roman"/>
                <a:cs typeface="Times New Roman"/>
              </a:rPr>
              <a:t>Module</a:t>
            </a:r>
            <a:r>
              <a:rPr sz="1550" b="1" spc="9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Name:</a:t>
            </a:r>
            <a:r>
              <a:rPr sz="1550" b="1" spc="125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Human</a:t>
            </a:r>
            <a:r>
              <a:rPr sz="1550" b="1" spc="155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Capital</a:t>
            </a:r>
            <a:r>
              <a:rPr sz="1550" b="1" spc="140" dirty="0">
                <a:latin typeface="Times New Roman"/>
                <a:cs typeface="Times New Roman"/>
              </a:rPr>
              <a:t> </a:t>
            </a:r>
            <a:r>
              <a:rPr sz="1550" b="1" spc="-10" dirty="0">
                <a:latin typeface="Times New Roman"/>
                <a:cs typeface="Times New Roman"/>
              </a:rPr>
              <a:t>Management </a:t>
            </a:r>
            <a:r>
              <a:rPr sz="1550" b="1" dirty="0">
                <a:latin typeface="Times New Roman"/>
                <a:cs typeface="Times New Roman"/>
              </a:rPr>
              <a:t>Module</a:t>
            </a:r>
            <a:r>
              <a:rPr sz="1550" b="1" spc="9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Code:</a:t>
            </a:r>
            <a:r>
              <a:rPr sz="1550" b="1" spc="125" dirty="0">
                <a:latin typeface="Times New Roman"/>
                <a:cs typeface="Times New Roman"/>
              </a:rPr>
              <a:t> </a:t>
            </a:r>
            <a:r>
              <a:rPr sz="1550" b="1" spc="-10" dirty="0">
                <a:latin typeface="Times New Roman"/>
                <a:cs typeface="Times New Roman"/>
              </a:rPr>
              <a:t>LCMB7023</a:t>
            </a:r>
            <a:endParaRPr sz="15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79370" y="2151316"/>
            <a:ext cx="5988685" cy="5883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2865"/>
              </a:lnSpc>
              <a:spcBef>
                <a:spcPts val="100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Organisation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Overview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What</a:t>
            </a:r>
            <a:r>
              <a:rPr sz="2400" b="1" spc="-2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is</a:t>
            </a:r>
            <a:r>
              <a:rPr sz="2400" b="1" spc="-6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Workforce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Transformation</a:t>
            </a:r>
            <a:endParaRPr sz="2400">
              <a:latin typeface="Times New Roman"/>
              <a:cs typeface="Times New Roman"/>
            </a:endParaRPr>
          </a:p>
          <a:p>
            <a:pPr marL="354965" indent="-342265">
              <a:lnSpc>
                <a:spcPts val="2865"/>
              </a:lnSpc>
              <a:spcBef>
                <a:spcPts val="50"/>
              </a:spcBef>
              <a:buFont typeface="Wingdings"/>
              <a:buChar char=""/>
              <a:tabLst>
                <a:tab pos="354965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Current</a:t>
            </a:r>
            <a:r>
              <a:rPr sz="2400" b="1" spc="-114" dirty="0">
                <a:latin typeface="Times New Roman"/>
                <a:cs typeface="Times New Roman"/>
              </a:rPr>
              <a:t> </a:t>
            </a:r>
            <a:r>
              <a:rPr sz="2400" b="1" spc="-25" dirty="0">
                <a:latin typeface="Times New Roman"/>
                <a:cs typeface="Times New Roman"/>
              </a:rPr>
              <a:t>Tesla</a:t>
            </a:r>
            <a:r>
              <a:rPr sz="2400" b="1" spc="-7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Policies</a:t>
            </a:r>
            <a:r>
              <a:rPr sz="2400" b="1" spc="-3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and</a:t>
            </a:r>
            <a:r>
              <a:rPr sz="2400" b="1" spc="-7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Practices</a:t>
            </a:r>
            <a:endParaRPr sz="2400">
              <a:latin typeface="Times New Roman"/>
              <a:cs typeface="Times New Roman"/>
            </a:endParaRPr>
          </a:p>
          <a:p>
            <a:pPr marL="354965" indent="-342265">
              <a:lnSpc>
                <a:spcPts val="2865"/>
              </a:lnSpc>
              <a:buFont typeface="Wingdings"/>
              <a:buChar char=""/>
              <a:tabLst>
                <a:tab pos="354965" algn="l"/>
              </a:tabLst>
            </a:pPr>
            <a:r>
              <a:rPr sz="2400" b="1" spc="-20" dirty="0">
                <a:latin typeface="Times New Roman"/>
                <a:cs typeface="Times New Roman"/>
              </a:rPr>
              <a:t>Current</a:t>
            </a:r>
            <a:r>
              <a:rPr sz="2400" b="1" spc="-1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AI</a:t>
            </a:r>
            <a:r>
              <a:rPr sz="2400" b="1" spc="-9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Technologies</a:t>
            </a:r>
            <a:r>
              <a:rPr sz="2400" b="1" spc="1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Used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spcBef>
                <a:spcPts val="50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Opportunities</a:t>
            </a:r>
            <a:r>
              <a:rPr sz="2400" b="1" spc="-5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for</a:t>
            </a:r>
            <a:r>
              <a:rPr sz="2400" b="1" spc="-13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Tesla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5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Current</a:t>
            </a:r>
            <a:r>
              <a:rPr sz="2400" b="1" spc="-11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Challenges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Impact</a:t>
            </a:r>
            <a:r>
              <a:rPr sz="2400" b="1" spc="-2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on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Employee</a:t>
            </a:r>
            <a:r>
              <a:rPr sz="2400" b="1" spc="-4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Experience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spcBef>
                <a:spcPts val="45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AI </a:t>
            </a:r>
            <a:r>
              <a:rPr sz="2400" b="1" spc="-10" dirty="0">
                <a:latin typeface="Times New Roman"/>
                <a:cs typeface="Times New Roman"/>
              </a:rPr>
              <a:t>SWOT</a:t>
            </a:r>
            <a:r>
              <a:rPr sz="2400" b="1" spc="-19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Analysis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Root</a:t>
            </a:r>
            <a:r>
              <a:rPr sz="2400" b="1" spc="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Cause</a:t>
            </a:r>
            <a:r>
              <a:rPr sz="2400" b="1" spc="-16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Analysis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spcBef>
                <a:spcPts val="50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Evidence-</a:t>
            </a:r>
            <a:r>
              <a:rPr sz="2400" b="1" dirty="0">
                <a:latin typeface="Times New Roman"/>
                <a:cs typeface="Times New Roman"/>
              </a:rPr>
              <a:t>Based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Recommendation</a:t>
            </a:r>
            <a:r>
              <a:rPr sz="2400" b="1" spc="-50" dirty="0">
                <a:latin typeface="Times New Roman"/>
                <a:cs typeface="Times New Roman"/>
              </a:rPr>
              <a:t> 1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50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Evidence-</a:t>
            </a:r>
            <a:r>
              <a:rPr sz="2400" b="1" dirty="0">
                <a:latin typeface="Times New Roman"/>
                <a:cs typeface="Times New Roman"/>
              </a:rPr>
              <a:t>Based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Recommendation</a:t>
            </a:r>
            <a:r>
              <a:rPr sz="2400" b="1" spc="-50" dirty="0">
                <a:latin typeface="Times New Roman"/>
                <a:cs typeface="Times New Roman"/>
              </a:rPr>
              <a:t> 2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Evidence-</a:t>
            </a:r>
            <a:r>
              <a:rPr sz="2400" b="1" dirty="0">
                <a:latin typeface="Times New Roman"/>
                <a:cs typeface="Times New Roman"/>
              </a:rPr>
              <a:t>Based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Recommendation</a:t>
            </a:r>
            <a:r>
              <a:rPr sz="2400" b="1" spc="-50" dirty="0">
                <a:latin typeface="Times New Roman"/>
                <a:cs typeface="Times New Roman"/>
              </a:rPr>
              <a:t> 3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spcBef>
                <a:spcPts val="45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Future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of</a:t>
            </a:r>
            <a:r>
              <a:rPr sz="2400" b="1" spc="-13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Work</a:t>
            </a:r>
            <a:r>
              <a:rPr sz="2400" b="1" spc="-7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Implications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spc="-35" dirty="0">
                <a:latin typeface="Times New Roman"/>
                <a:cs typeface="Times New Roman"/>
              </a:rPr>
              <a:t>Tesla</a:t>
            </a:r>
            <a:r>
              <a:rPr sz="2400" b="1" spc="-9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Workforce</a:t>
            </a:r>
            <a:r>
              <a:rPr sz="2400" b="1" spc="-114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Transformation</a:t>
            </a:r>
            <a:r>
              <a:rPr sz="2400" b="1" spc="-10" dirty="0">
                <a:latin typeface="Times New Roman"/>
                <a:cs typeface="Times New Roman"/>
              </a:rPr>
              <a:t> Roadmap</a:t>
            </a:r>
            <a:endParaRPr sz="2400">
              <a:latin typeface="Times New Roman"/>
              <a:cs typeface="Times New Roman"/>
            </a:endParaRPr>
          </a:p>
          <a:p>
            <a:pPr marL="354965" indent="-342265">
              <a:lnSpc>
                <a:spcPts val="2865"/>
              </a:lnSpc>
              <a:spcBef>
                <a:spcPts val="50"/>
              </a:spcBef>
              <a:buFont typeface="Wingdings"/>
              <a:buChar char=""/>
              <a:tabLst>
                <a:tab pos="354965" algn="l"/>
              </a:tabLst>
            </a:pPr>
            <a:r>
              <a:rPr sz="2400" b="1" dirty="0">
                <a:latin typeface="Times New Roman"/>
                <a:cs typeface="Times New Roman"/>
              </a:rPr>
              <a:t>Strategic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HRM</a:t>
            </a:r>
            <a:r>
              <a:rPr sz="2400" b="1" spc="-6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Model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Overall</a:t>
            </a:r>
            <a:r>
              <a:rPr sz="2400" b="1" spc="-8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Group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Conclusion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8099043" y="1064895"/>
            <a:ext cx="412242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spc="-125" dirty="0">
                <a:solidFill>
                  <a:srgbClr val="1B1B1B"/>
                </a:solidFill>
              </a:rPr>
              <a:t>Table</a:t>
            </a:r>
            <a:r>
              <a:rPr sz="4400" spc="-160" dirty="0">
                <a:solidFill>
                  <a:srgbClr val="1B1B1B"/>
                </a:solidFill>
              </a:rPr>
              <a:t> </a:t>
            </a:r>
            <a:r>
              <a:rPr sz="4400" dirty="0">
                <a:solidFill>
                  <a:srgbClr val="1B1B1B"/>
                </a:solidFill>
              </a:rPr>
              <a:t>of</a:t>
            </a:r>
            <a:r>
              <a:rPr sz="4400" spc="-210" dirty="0">
                <a:solidFill>
                  <a:srgbClr val="1B1B1B"/>
                </a:solidFill>
              </a:rPr>
              <a:t> </a:t>
            </a:r>
            <a:r>
              <a:rPr sz="4400" spc="-30" dirty="0">
                <a:solidFill>
                  <a:srgbClr val="1B1B1B"/>
                </a:solidFill>
              </a:rPr>
              <a:t>Contents</a:t>
            </a:r>
            <a:endParaRPr sz="4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359535" y="1745297"/>
            <a:ext cx="15814675" cy="247205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469900" marR="5080" indent="-457834">
              <a:lnSpc>
                <a:spcPts val="3829"/>
              </a:lnSpc>
              <a:spcBef>
                <a:spcPts val="260"/>
              </a:spcBef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Tesla,</a:t>
            </a:r>
            <a:r>
              <a:rPr sz="3200" spc="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Inc.</a:t>
            </a:r>
            <a:r>
              <a:rPr sz="3200" spc="1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1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18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well-</a:t>
            </a:r>
            <a:r>
              <a:rPr sz="3200" dirty="0">
                <a:latin typeface="Times New Roman"/>
                <a:cs typeface="Times New Roman"/>
              </a:rPr>
              <a:t>known</a:t>
            </a:r>
            <a:r>
              <a:rPr sz="3200" spc="1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automotive</a:t>
            </a:r>
            <a:r>
              <a:rPr sz="3200" spc="1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clean</a:t>
            </a:r>
            <a:r>
              <a:rPr sz="3200" spc="1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energy</a:t>
            </a:r>
            <a:r>
              <a:rPr sz="3200" spc="1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technology</a:t>
            </a:r>
            <a:r>
              <a:rPr sz="3200" spc="1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firm</a:t>
            </a:r>
            <a:r>
              <a:rPr sz="3200" spc="1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0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its</a:t>
            </a:r>
            <a:r>
              <a:rPr sz="3200" spc="15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foundation </a:t>
            </a:r>
            <a:r>
              <a:rPr sz="3200" dirty="0">
                <a:latin typeface="Times New Roman"/>
                <a:cs typeface="Times New Roman"/>
              </a:rPr>
              <a:t>year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2003.</a:t>
            </a:r>
            <a:endParaRPr sz="3200">
              <a:latin typeface="Times New Roman"/>
              <a:cs typeface="Times New Roman"/>
            </a:endParaRPr>
          </a:p>
          <a:p>
            <a:pPr marL="469900" indent="-457200">
              <a:lnSpc>
                <a:spcPts val="3770"/>
              </a:lnSpc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Nearly</a:t>
            </a:r>
            <a:r>
              <a:rPr sz="3200" spc="-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125000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employees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work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this</a:t>
            </a:r>
            <a:r>
              <a:rPr sz="3200" spc="-19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Austin-</a:t>
            </a:r>
            <a:r>
              <a:rPr sz="3200" spc="-10" dirty="0">
                <a:latin typeface="Times New Roman"/>
                <a:cs typeface="Times New Roman"/>
              </a:rPr>
              <a:t>based</a:t>
            </a:r>
            <a:r>
              <a:rPr sz="3200" spc="-1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American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multinational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firm.</a:t>
            </a:r>
            <a:endParaRPr sz="3200">
              <a:latin typeface="Times New Roman"/>
              <a:cs typeface="Times New Roman"/>
            </a:endParaRPr>
          </a:p>
          <a:p>
            <a:pPr marL="469900" marR="8255" indent="-457834">
              <a:lnSpc>
                <a:spcPts val="3829"/>
              </a:lnSpc>
              <a:spcBef>
                <a:spcPts val="110"/>
              </a:spcBef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Tesla</a:t>
            </a:r>
            <a:r>
              <a:rPr sz="3200" spc="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Inc.’s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priority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AI,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robotics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extensive</a:t>
            </a:r>
            <a:r>
              <a:rPr sz="3200" spc="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vehicle</a:t>
            </a:r>
            <a:r>
              <a:rPr sz="3200" spc="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automation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these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supports</a:t>
            </a:r>
            <a:r>
              <a:rPr sz="3200" spc="13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in </a:t>
            </a:r>
            <a:r>
              <a:rPr sz="3200" dirty="0">
                <a:latin typeface="Times New Roman"/>
                <a:cs typeface="Times New Roman"/>
              </a:rPr>
              <a:t>making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capability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innovation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autonomous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mobility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stronger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(Tesla,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2026).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61009" rIns="0" bIns="0" rtlCol="0">
            <a:spAutoFit/>
          </a:bodyPr>
          <a:lstStyle/>
          <a:p>
            <a:pPr marL="5391150">
              <a:lnSpc>
                <a:spcPct val="100000"/>
              </a:lnSpc>
              <a:spcBef>
                <a:spcPts val="130"/>
              </a:spcBef>
            </a:pPr>
            <a:r>
              <a:rPr dirty="0"/>
              <a:t>Organisation</a:t>
            </a:r>
            <a:r>
              <a:rPr spc="90" dirty="0"/>
              <a:t> </a:t>
            </a:r>
            <a:r>
              <a:rPr spc="-10" dirty="0"/>
              <a:t>Overview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43950" y="4762500"/>
            <a:ext cx="7143750" cy="428625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303639" y="9169717"/>
            <a:ext cx="574802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(Source:</a:t>
            </a:r>
            <a:r>
              <a:rPr sz="1800" spc="140" dirty="0">
                <a:latin typeface="Times New Roman"/>
                <a:cs typeface="Times New Roman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3"/>
              </a:rPr>
              <a:t>https://www.businessoutreach.in/tesla-success-story/</a:t>
            </a:r>
            <a:r>
              <a:rPr sz="1800" spc="-10" dirty="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449944" y="1766749"/>
            <a:ext cx="9662795" cy="7338059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469900" marR="9525" indent="-457834" algn="just">
              <a:lnSpc>
                <a:spcPct val="149600"/>
              </a:lnSpc>
              <a:spcBef>
                <a:spcPts val="50"/>
              </a:spcBef>
              <a:buFont typeface="Wingdings"/>
              <a:buChar char=""/>
              <a:tabLst>
                <a:tab pos="469900" algn="l"/>
              </a:tabLst>
            </a:pPr>
            <a:r>
              <a:rPr sz="3200" spc="-10" dirty="0">
                <a:latin typeface="Times New Roman"/>
                <a:cs typeface="Times New Roman"/>
              </a:rPr>
              <a:t>Organisational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restricting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essential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trends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dirty="0">
                <a:latin typeface="Times New Roman"/>
                <a:cs typeface="Times New Roman"/>
              </a:rPr>
              <a:t>market</a:t>
            </a:r>
            <a:r>
              <a:rPr sz="3200" spc="625" dirty="0">
                <a:latin typeface="Times New Roman"/>
                <a:cs typeface="Times New Roman"/>
              </a:rPr>
              <a:t>   </a:t>
            </a:r>
            <a:r>
              <a:rPr sz="3200" dirty="0">
                <a:latin typeface="Times New Roman"/>
                <a:cs typeface="Times New Roman"/>
              </a:rPr>
              <a:t>changes</a:t>
            </a:r>
            <a:r>
              <a:rPr sz="3200" spc="630" dirty="0">
                <a:latin typeface="Times New Roman"/>
                <a:cs typeface="Times New Roman"/>
              </a:rPr>
              <a:t>   </a:t>
            </a:r>
            <a:r>
              <a:rPr sz="3200" dirty="0">
                <a:latin typeface="Times New Roman"/>
                <a:cs typeface="Times New Roman"/>
              </a:rPr>
              <a:t>supported</a:t>
            </a:r>
            <a:r>
              <a:rPr sz="3200" spc="630" dirty="0">
                <a:latin typeface="Times New Roman"/>
                <a:cs typeface="Times New Roman"/>
              </a:rPr>
              <a:t>  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620" dirty="0">
                <a:latin typeface="Times New Roman"/>
                <a:cs typeface="Times New Roman"/>
              </a:rPr>
              <a:t>   </a:t>
            </a:r>
            <a:r>
              <a:rPr sz="3200" spc="-10" dirty="0">
                <a:latin typeface="Times New Roman"/>
                <a:cs typeface="Times New Roman"/>
              </a:rPr>
              <a:t>technological advancement.</a:t>
            </a:r>
            <a:endParaRPr sz="3200">
              <a:latin typeface="Times New Roman"/>
              <a:cs typeface="Times New Roman"/>
            </a:endParaRPr>
          </a:p>
          <a:p>
            <a:pPr marL="469900" marR="5080" indent="-457834" algn="just">
              <a:lnSpc>
                <a:spcPct val="149900"/>
              </a:lnSpc>
              <a:spcBef>
                <a:spcPts val="25"/>
              </a:spcBef>
              <a:buFont typeface="Wingdings"/>
              <a:buChar char="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1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20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requirement</a:t>
            </a:r>
            <a:r>
              <a:rPr sz="3200" spc="2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16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phase-</a:t>
            </a:r>
            <a:r>
              <a:rPr sz="3200" dirty="0">
                <a:latin typeface="Times New Roman"/>
                <a:cs typeface="Times New Roman"/>
              </a:rPr>
              <a:t>based</a:t>
            </a:r>
            <a:r>
              <a:rPr sz="3200" spc="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automation</a:t>
            </a:r>
            <a:r>
              <a:rPr sz="3200" spc="20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AI</a:t>
            </a:r>
            <a:r>
              <a:rPr sz="3200" spc="4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4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4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time</a:t>
            </a:r>
            <a:r>
              <a:rPr sz="3200" spc="4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4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redesigning</a:t>
            </a:r>
            <a:r>
              <a:rPr sz="3200" spc="4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4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workforce</a:t>
            </a:r>
            <a:r>
              <a:rPr sz="3200" spc="434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including </a:t>
            </a:r>
            <a:r>
              <a:rPr sz="3200" dirty="0">
                <a:latin typeface="Times New Roman"/>
                <a:cs typeface="Times New Roman"/>
              </a:rPr>
              <a:t>human</a:t>
            </a:r>
            <a:r>
              <a:rPr sz="3200" spc="36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capabilities</a:t>
            </a:r>
            <a:r>
              <a:rPr sz="3200" spc="39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optimisation</a:t>
            </a:r>
            <a:r>
              <a:rPr sz="3200" spc="38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(Babashahi</a:t>
            </a:r>
            <a:r>
              <a:rPr sz="3200" spc="39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et</a:t>
            </a:r>
            <a:r>
              <a:rPr sz="3200" spc="380" dirty="0">
                <a:latin typeface="Times New Roman"/>
                <a:cs typeface="Times New Roman"/>
              </a:rPr>
              <a:t>  </a:t>
            </a:r>
            <a:r>
              <a:rPr sz="3200" spc="-20" dirty="0">
                <a:latin typeface="Times New Roman"/>
                <a:cs typeface="Times New Roman"/>
              </a:rPr>
              <a:t>al., </a:t>
            </a:r>
            <a:r>
              <a:rPr sz="3200" spc="-10" dirty="0">
                <a:latin typeface="Times New Roman"/>
                <a:cs typeface="Times New Roman"/>
              </a:rPr>
              <a:t>2024).</a:t>
            </a:r>
            <a:endParaRPr sz="3200">
              <a:latin typeface="Times New Roman"/>
              <a:cs typeface="Times New Roman"/>
            </a:endParaRPr>
          </a:p>
          <a:p>
            <a:pPr marL="469900" marR="7620" indent="-457834" algn="just">
              <a:lnSpc>
                <a:spcPct val="150500"/>
              </a:lnSpc>
              <a:buFont typeface="Wingdings"/>
              <a:buChar char="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Digitalisation</a:t>
            </a:r>
            <a:r>
              <a:rPr sz="3200" spc="18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framework</a:t>
            </a:r>
            <a:r>
              <a:rPr sz="3200" spc="17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19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growth</a:t>
            </a:r>
            <a:r>
              <a:rPr sz="3200" spc="15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175" dirty="0">
                <a:latin typeface="Times New Roman"/>
                <a:cs typeface="Times New Roman"/>
              </a:rPr>
              <a:t>  </a:t>
            </a:r>
            <a:r>
              <a:rPr sz="3200" spc="-10" dirty="0">
                <a:latin typeface="Times New Roman"/>
                <a:cs typeface="Times New Roman"/>
              </a:rPr>
              <a:t>automotive </a:t>
            </a:r>
            <a:r>
              <a:rPr sz="3200" dirty="0">
                <a:latin typeface="Times New Roman"/>
                <a:cs typeface="Times New Roman"/>
              </a:rPr>
              <a:t>industry</a:t>
            </a:r>
            <a:r>
              <a:rPr sz="3200" spc="3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poses</a:t>
            </a:r>
            <a:r>
              <a:rPr sz="3200" spc="3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3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</a:t>
            </a:r>
            <a:r>
              <a:rPr sz="3200" spc="3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3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transition</a:t>
            </a:r>
            <a:r>
              <a:rPr sz="3200" spc="3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3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like</a:t>
            </a:r>
            <a:r>
              <a:rPr sz="3200" spc="3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Tesla</a:t>
            </a:r>
            <a:r>
              <a:rPr sz="3200" spc="34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Inc.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market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relevance.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8973" rIns="0" bIns="0" rtlCol="0">
            <a:spAutoFit/>
          </a:bodyPr>
          <a:lstStyle/>
          <a:p>
            <a:pPr marL="3767454">
              <a:lnSpc>
                <a:spcPct val="100000"/>
              </a:lnSpc>
              <a:spcBef>
                <a:spcPts val="125"/>
              </a:spcBef>
            </a:pPr>
            <a:r>
              <a:rPr dirty="0"/>
              <a:t>What</a:t>
            </a:r>
            <a:r>
              <a:rPr spc="-30" dirty="0"/>
              <a:t> </a:t>
            </a:r>
            <a:r>
              <a:rPr dirty="0"/>
              <a:t>is</a:t>
            </a:r>
            <a:r>
              <a:rPr spc="-95" dirty="0"/>
              <a:t> </a:t>
            </a:r>
            <a:r>
              <a:rPr spc="-10" dirty="0"/>
              <a:t>Workforce</a:t>
            </a:r>
            <a:r>
              <a:rPr spc="-80" dirty="0"/>
              <a:t> </a:t>
            </a:r>
            <a:r>
              <a:rPr spc="-10" dirty="0"/>
              <a:t>Transformation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8244" y="9196069"/>
            <a:ext cx="613537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(Source:</a:t>
            </a:r>
            <a:r>
              <a:rPr sz="1800" spc="-20" dirty="0">
                <a:latin typeface="Times New Roman"/>
                <a:cs typeface="Times New Roman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https://www.prosci.com/blog/workforce-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transformation</a:t>
            </a:r>
            <a:r>
              <a:rPr sz="1800" u="sng" spc="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 </a:t>
            </a:r>
            <a:r>
              <a:rPr sz="18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/</a:t>
            </a:r>
            <a:r>
              <a:rPr sz="1800" spc="-25" dirty="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5" name="object 5" descr="Workforce Transformation: Definition, Types and Challenge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4800" y="3314700"/>
            <a:ext cx="7905750" cy="555307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496305" y="311149"/>
            <a:ext cx="7833359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Current</a:t>
            </a:r>
            <a:r>
              <a:rPr spc="-110" dirty="0"/>
              <a:t> </a:t>
            </a:r>
            <a:r>
              <a:rPr spc="-20" dirty="0"/>
              <a:t>Tesla </a:t>
            </a:r>
            <a:r>
              <a:rPr dirty="0"/>
              <a:t>Policies</a:t>
            </a:r>
            <a:r>
              <a:rPr spc="-25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spc="-10" dirty="0"/>
              <a:t>Practices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65250" y="1174750"/>
          <a:ext cx="16167100" cy="60940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314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46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85190">
                <a:tc>
                  <a:txBody>
                    <a:bodyPr/>
                    <a:lstStyle/>
                    <a:p>
                      <a:pPr marL="444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3200" b="1" spc="-20" dirty="0">
                          <a:latin typeface="Times New Roman"/>
                          <a:cs typeface="Times New Roman"/>
                        </a:rPr>
                        <a:t>Area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3200" b="1" dirty="0"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3200" b="1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dirty="0">
                          <a:latin typeface="Times New Roman"/>
                          <a:cs typeface="Times New Roman"/>
                        </a:rPr>
                        <a:t>Policies</a:t>
                      </a:r>
                      <a:r>
                        <a:rPr sz="3200" b="1" spc="-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32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10" dirty="0">
                          <a:latin typeface="Times New Roman"/>
                          <a:cs typeface="Times New Roman"/>
                        </a:rPr>
                        <a:t>Practices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Manufacturing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2750" dirty="0">
                          <a:latin typeface="Times New Roman"/>
                          <a:cs typeface="Times New Roman"/>
                        </a:rPr>
                        <a:t>Tesla,</a:t>
                      </a:r>
                      <a:r>
                        <a:rPr sz="2750" spc="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750" spc="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its</a:t>
                      </a:r>
                      <a:r>
                        <a:rPr sz="2750" spc="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manufacturing</a:t>
                      </a:r>
                      <a:r>
                        <a:rPr sz="2750" spc="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plants,</a:t>
                      </a:r>
                      <a:r>
                        <a:rPr sz="2750" spc="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currently</a:t>
                      </a:r>
                      <a:r>
                        <a:rPr sz="2750" spc="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uses</a:t>
                      </a:r>
                      <a:r>
                        <a:rPr sz="275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robotics</a:t>
                      </a:r>
                      <a:r>
                        <a:rPr sz="275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750" spc="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automation</a:t>
                      </a:r>
                      <a:r>
                        <a:rPr sz="2750" spc="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750" spc="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its</a:t>
                      </a:r>
                      <a:r>
                        <a:rPr sz="275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operations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51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Recruitment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540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75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75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faster,</a:t>
                      </a:r>
                      <a:r>
                        <a:rPr sz="2750" spc="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efficient</a:t>
                      </a:r>
                      <a:r>
                        <a:rPr sz="2750" spc="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750" spc="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accurate</a:t>
                      </a:r>
                      <a:r>
                        <a:rPr sz="275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candidate</a:t>
                      </a:r>
                      <a:r>
                        <a:rPr sz="2750" spc="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screening,</a:t>
                      </a:r>
                      <a:r>
                        <a:rPr sz="2750" spc="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750" spc="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use</a:t>
                      </a:r>
                      <a:r>
                        <a:rPr sz="2750" spc="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75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</a:t>
                      </a:r>
                      <a:r>
                        <a:rPr sz="2750" spc="-1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AI</a:t>
                      </a:r>
                      <a:r>
                        <a:rPr sz="2750" spc="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system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540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Training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04"/>
                        </a:spcBef>
                        <a:tabLst>
                          <a:tab pos="1468755" algn="l"/>
                          <a:tab pos="2871470" algn="l"/>
                          <a:tab pos="4986655" algn="l"/>
                          <a:tab pos="5640705" algn="l"/>
                          <a:tab pos="7398384" algn="l"/>
                          <a:tab pos="8269605" algn="l"/>
                          <a:tab pos="9415145" algn="l"/>
                          <a:tab pos="10817860" algn="l"/>
                          <a:tab pos="11569700" algn="l"/>
                        </a:tabLst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Flexible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learning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opportunities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25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employees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20" dirty="0">
                          <a:latin typeface="Times New Roman"/>
                          <a:cs typeface="Times New Roman"/>
                        </a:rPr>
                        <a:t>with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digital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learning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25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upskilling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  <a:p>
                      <a:pPr marL="65405">
                        <a:lnSpc>
                          <a:spcPct val="100000"/>
                        </a:lnSpc>
                        <a:spcBef>
                          <a:spcPts val="530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platforms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Performance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275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75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performance</a:t>
                      </a:r>
                      <a:r>
                        <a:rPr sz="2750" spc="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750" spc="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employees</a:t>
                      </a:r>
                      <a:r>
                        <a:rPr sz="2750" spc="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75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tracked</a:t>
                      </a:r>
                      <a:r>
                        <a:rPr sz="2750" spc="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using</a:t>
                      </a:r>
                      <a:r>
                        <a:rPr sz="275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</a:t>
                      </a:r>
                      <a:r>
                        <a:rPr sz="275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advanced</a:t>
                      </a:r>
                      <a:r>
                        <a:rPr sz="275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data</a:t>
                      </a:r>
                      <a:r>
                        <a:rPr sz="275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tracking</a:t>
                      </a:r>
                      <a:r>
                        <a:rPr sz="2750" spc="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system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851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Innovation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857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2750" dirty="0">
                          <a:latin typeface="Times New Roman"/>
                          <a:cs typeface="Times New Roman"/>
                        </a:rPr>
                        <a:t>Agile</a:t>
                      </a:r>
                      <a:r>
                        <a:rPr sz="275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750" spc="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cross-functional</a:t>
                      </a:r>
                      <a:r>
                        <a:rPr sz="2750" spc="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teams</a:t>
                      </a:r>
                      <a:r>
                        <a:rPr sz="2750" spc="1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accelerate</a:t>
                      </a:r>
                      <a:r>
                        <a:rPr sz="275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innovation</a:t>
                      </a:r>
                      <a:r>
                        <a:rPr sz="2750" spc="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capabilities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857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737866" y="7539926"/>
            <a:ext cx="10022840" cy="20408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i="1" spc="-10" dirty="0">
                <a:latin typeface="Times New Roman"/>
                <a:cs typeface="Times New Roman"/>
              </a:rPr>
              <a:t>Strengths:</a:t>
            </a:r>
            <a:endParaRPr sz="275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  <a:spcBef>
                <a:spcPts val="80"/>
              </a:spcBef>
            </a:pPr>
            <a:r>
              <a:rPr sz="2000" spc="-25" dirty="0">
                <a:latin typeface="Times New Roman"/>
                <a:cs typeface="Times New Roman"/>
              </a:rPr>
              <a:t>Tesla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Inc.'s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current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policies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practices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support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optimum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operational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efficiency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productivity. </a:t>
            </a:r>
            <a:r>
              <a:rPr sz="2000" dirty="0">
                <a:latin typeface="Times New Roman"/>
                <a:cs typeface="Times New Roman"/>
              </a:rPr>
              <a:t>Capabilities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related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innovation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scalability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 optimised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(Nezhadkian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Zho,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2025).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ts val="2860"/>
              </a:lnSpc>
            </a:pPr>
            <a:r>
              <a:rPr sz="2400" b="1" i="1" spc="-10" dirty="0">
                <a:latin typeface="Times New Roman"/>
                <a:cs typeface="Times New Roman"/>
              </a:rPr>
              <a:t>Weaknesses:</a:t>
            </a:r>
            <a:endParaRPr sz="2400">
              <a:latin typeface="Times New Roman"/>
              <a:cs typeface="Times New Roman"/>
            </a:endParaRPr>
          </a:p>
          <a:p>
            <a:pPr marL="76200">
              <a:lnSpc>
                <a:spcPts val="2400"/>
              </a:lnSpc>
            </a:pPr>
            <a:r>
              <a:rPr sz="2000" spc="-10" dirty="0">
                <a:latin typeface="Times New Roman"/>
                <a:cs typeface="Times New Roman"/>
              </a:rPr>
              <a:t>High-</a:t>
            </a:r>
            <a:r>
              <a:rPr sz="2000" dirty="0">
                <a:latin typeface="Times New Roman"/>
                <a:cs typeface="Times New Roman"/>
              </a:rPr>
              <a:t>pressure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culture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encourages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employees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constantly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adapt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lead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higher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stress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level.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latin typeface="Times New Roman"/>
                <a:cs typeface="Times New Roman"/>
              </a:rPr>
              <a:t>Excessive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use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AI highlights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 concern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data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privacy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security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(Miller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et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al.,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2024).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50227" rIns="0" bIns="0" rtlCol="0">
            <a:spAutoFit/>
          </a:bodyPr>
          <a:lstStyle/>
          <a:p>
            <a:pPr marL="5219700">
              <a:lnSpc>
                <a:spcPct val="100000"/>
              </a:lnSpc>
              <a:spcBef>
                <a:spcPts val="125"/>
              </a:spcBef>
            </a:pPr>
            <a:r>
              <a:rPr dirty="0"/>
              <a:t>Current</a:t>
            </a:r>
            <a:r>
              <a:rPr spc="-250" dirty="0"/>
              <a:t> </a:t>
            </a:r>
            <a:r>
              <a:rPr dirty="0"/>
              <a:t>AI</a:t>
            </a:r>
            <a:r>
              <a:rPr spc="-150" dirty="0"/>
              <a:t> </a:t>
            </a:r>
            <a:r>
              <a:rPr spc="-10" dirty="0"/>
              <a:t>Technologies</a:t>
            </a:r>
            <a:r>
              <a:rPr spc="10" dirty="0"/>
              <a:t> </a:t>
            </a:r>
            <a:r>
              <a:rPr spc="-20" dirty="0"/>
              <a:t>Used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166491" y="1269618"/>
            <a:ext cx="11967210" cy="7757795"/>
            <a:chOff x="3166491" y="1269618"/>
            <a:chExt cx="11967210" cy="7757795"/>
          </a:xfrm>
        </p:grpSpPr>
        <p:sp>
          <p:nvSpPr>
            <p:cNvPr id="4" name="object 4"/>
            <p:cNvSpPr/>
            <p:nvPr/>
          </p:nvSpPr>
          <p:spPr>
            <a:xfrm>
              <a:off x="3179191" y="1282318"/>
              <a:ext cx="1616710" cy="7732395"/>
            </a:xfrm>
            <a:custGeom>
              <a:avLst/>
              <a:gdLst/>
              <a:ahLst/>
              <a:cxnLst/>
              <a:rect l="l" t="t" r="r" b="b"/>
              <a:pathLst>
                <a:path w="1616710" h="7732395">
                  <a:moveTo>
                    <a:pt x="15239" y="0"/>
                  </a:moveTo>
                  <a:lnTo>
                    <a:pt x="49310" y="34366"/>
                  </a:lnTo>
                  <a:lnTo>
                    <a:pt x="83013" y="68958"/>
                  </a:lnTo>
                  <a:lnTo>
                    <a:pt x="116351" y="103773"/>
                  </a:lnTo>
                  <a:lnTo>
                    <a:pt x="149322" y="138808"/>
                  </a:lnTo>
                  <a:lnTo>
                    <a:pt x="181927" y="174061"/>
                  </a:lnTo>
                  <a:lnTo>
                    <a:pt x="214165" y="209529"/>
                  </a:lnTo>
                  <a:lnTo>
                    <a:pt x="246037" y="245210"/>
                  </a:lnTo>
                  <a:lnTo>
                    <a:pt x="277543" y="281102"/>
                  </a:lnTo>
                  <a:lnTo>
                    <a:pt x="308682" y="317202"/>
                  </a:lnTo>
                  <a:lnTo>
                    <a:pt x="339455" y="353507"/>
                  </a:lnTo>
                  <a:lnTo>
                    <a:pt x="369862" y="390016"/>
                  </a:lnTo>
                  <a:lnTo>
                    <a:pt x="399902" y="426726"/>
                  </a:lnTo>
                  <a:lnTo>
                    <a:pt x="429577" y="463634"/>
                  </a:lnTo>
                  <a:lnTo>
                    <a:pt x="458884" y="500738"/>
                  </a:lnTo>
                  <a:lnTo>
                    <a:pt x="487825" y="538036"/>
                  </a:lnTo>
                  <a:lnTo>
                    <a:pt x="516400" y="575524"/>
                  </a:lnTo>
                  <a:lnTo>
                    <a:pt x="544609" y="613202"/>
                  </a:lnTo>
                  <a:lnTo>
                    <a:pt x="572451" y="651065"/>
                  </a:lnTo>
                  <a:lnTo>
                    <a:pt x="599927" y="689113"/>
                  </a:lnTo>
                  <a:lnTo>
                    <a:pt x="627037" y="727341"/>
                  </a:lnTo>
                  <a:lnTo>
                    <a:pt x="653780" y="765749"/>
                  </a:lnTo>
                  <a:lnTo>
                    <a:pt x="680157" y="804333"/>
                  </a:lnTo>
                  <a:lnTo>
                    <a:pt x="706168" y="843091"/>
                  </a:lnTo>
                  <a:lnTo>
                    <a:pt x="731812" y="882021"/>
                  </a:lnTo>
                  <a:lnTo>
                    <a:pt x="757090" y="921120"/>
                  </a:lnTo>
                  <a:lnTo>
                    <a:pt x="782001" y="960386"/>
                  </a:lnTo>
                  <a:lnTo>
                    <a:pt x="806546" y="999816"/>
                  </a:lnTo>
                  <a:lnTo>
                    <a:pt x="830725" y="1039408"/>
                  </a:lnTo>
                  <a:lnTo>
                    <a:pt x="854538" y="1079159"/>
                  </a:lnTo>
                  <a:lnTo>
                    <a:pt x="877984" y="1119067"/>
                  </a:lnTo>
                  <a:lnTo>
                    <a:pt x="901063" y="1159130"/>
                  </a:lnTo>
                  <a:lnTo>
                    <a:pt x="923777" y="1199345"/>
                  </a:lnTo>
                  <a:lnTo>
                    <a:pt x="946124" y="1239710"/>
                  </a:lnTo>
                  <a:lnTo>
                    <a:pt x="968105" y="1280222"/>
                  </a:lnTo>
                  <a:lnTo>
                    <a:pt x="989719" y="1320879"/>
                  </a:lnTo>
                  <a:lnTo>
                    <a:pt x="1010967" y="1361678"/>
                  </a:lnTo>
                  <a:lnTo>
                    <a:pt x="1031849" y="1402617"/>
                  </a:lnTo>
                  <a:lnTo>
                    <a:pt x="1052364" y="1443694"/>
                  </a:lnTo>
                  <a:lnTo>
                    <a:pt x="1072513" y="1484906"/>
                  </a:lnTo>
                  <a:lnTo>
                    <a:pt x="1092296" y="1526251"/>
                  </a:lnTo>
                  <a:lnTo>
                    <a:pt x="1111712" y="1567725"/>
                  </a:lnTo>
                  <a:lnTo>
                    <a:pt x="1130762" y="1609328"/>
                  </a:lnTo>
                  <a:lnTo>
                    <a:pt x="1149446" y="1651056"/>
                  </a:lnTo>
                  <a:lnTo>
                    <a:pt x="1167763" y="1692907"/>
                  </a:lnTo>
                  <a:lnTo>
                    <a:pt x="1185714" y="1734878"/>
                  </a:lnTo>
                  <a:lnTo>
                    <a:pt x="1203299" y="1776968"/>
                  </a:lnTo>
                  <a:lnTo>
                    <a:pt x="1220517" y="1819173"/>
                  </a:lnTo>
                  <a:lnTo>
                    <a:pt x="1237369" y="1861491"/>
                  </a:lnTo>
                  <a:lnTo>
                    <a:pt x="1253854" y="1903920"/>
                  </a:lnTo>
                  <a:lnTo>
                    <a:pt x="1269974" y="1946457"/>
                  </a:lnTo>
                  <a:lnTo>
                    <a:pt x="1285726" y="1989101"/>
                  </a:lnTo>
                  <a:lnTo>
                    <a:pt x="1301113" y="2031847"/>
                  </a:lnTo>
                  <a:lnTo>
                    <a:pt x="1316133" y="2074695"/>
                  </a:lnTo>
                  <a:lnTo>
                    <a:pt x="1330787" y="2117641"/>
                  </a:lnTo>
                  <a:lnTo>
                    <a:pt x="1345074" y="2160684"/>
                  </a:lnTo>
                  <a:lnTo>
                    <a:pt x="1358996" y="2203820"/>
                  </a:lnTo>
                  <a:lnTo>
                    <a:pt x="1372550" y="2247048"/>
                  </a:lnTo>
                  <a:lnTo>
                    <a:pt x="1385739" y="2290364"/>
                  </a:lnTo>
                  <a:lnTo>
                    <a:pt x="1398561" y="2333767"/>
                  </a:lnTo>
                  <a:lnTo>
                    <a:pt x="1411017" y="2377253"/>
                  </a:lnTo>
                  <a:lnTo>
                    <a:pt x="1423106" y="2420822"/>
                  </a:lnTo>
                  <a:lnTo>
                    <a:pt x="1434829" y="2464469"/>
                  </a:lnTo>
                  <a:lnTo>
                    <a:pt x="1446186" y="2508193"/>
                  </a:lnTo>
                  <a:lnTo>
                    <a:pt x="1457176" y="2551991"/>
                  </a:lnTo>
                  <a:lnTo>
                    <a:pt x="1467800" y="2595861"/>
                  </a:lnTo>
                  <a:lnTo>
                    <a:pt x="1478058" y="2639801"/>
                  </a:lnTo>
                  <a:lnTo>
                    <a:pt x="1487949" y="2683807"/>
                  </a:lnTo>
                  <a:lnTo>
                    <a:pt x="1497474" y="2727878"/>
                  </a:lnTo>
                  <a:lnTo>
                    <a:pt x="1506633" y="2772011"/>
                  </a:lnTo>
                  <a:lnTo>
                    <a:pt x="1515425" y="2816204"/>
                  </a:lnTo>
                  <a:lnTo>
                    <a:pt x="1523851" y="2860454"/>
                  </a:lnTo>
                  <a:lnTo>
                    <a:pt x="1531911" y="2904758"/>
                  </a:lnTo>
                  <a:lnTo>
                    <a:pt x="1539604" y="2949115"/>
                  </a:lnTo>
                  <a:lnTo>
                    <a:pt x="1546931" y="2993522"/>
                  </a:lnTo>
                  <a:lnTo>
                    <a:pt x="1553891" y="3037977"/>
                  </a:lnTo>
                  <a:lnTo>
                    <a:pt x="1560486" y="3082476"/>
                  </a:lnTo>
                  <a:lnTo>
                    <a:pt x="1566714" y="3127018"/>
                  </a:lnTo>
                  <a:lnTo>
                    <a:pt x="1572575" y="3171600"/>
                  </a:lnTo>
                  <a:lnTo>
                    <a:pt x="1578070" y="3216220"/>
                  </a:lnTo>
                  <a:lnTo>
                    <a:pt x="1583199" y="3260875"/>
                  </a:lnTo>
                  <a:lnTo>
                    <a:pt x="1587962" y="3305563"/>
                  </a:lnTo>
                  <a:lnTo>
                    <a:pt x="1592358" y="3350282"/>
                  </a:lnTo>
                  <a:lnTo>
                    <a:pt x="1596388" y="3395028"/>
                  </a:lnTo>
                  <a:lnTo>
                    <a:pt x="1600051" y="3439800"/>
                  </a:lnTo>
                  <a:lnTo>
                    <a:pt x="1603348" y="3484595"/>
                  </a:lnTo>
                  <a:lnTo>
                    <a:pt x="1606279" y="3529411"/>
                  </a:lnTo>
                  <a:lnTo>
                    <a:pt x="1608843" y="3574245"/>
                  </a:lnTo>
                  <a:lnTo>
                    <a:pt x="1611041" y="3619095"/>
                  </a:lnTo>
                  <a:lnTo>
                    <a:pt x="1612873" y="3663958"/>
                  </a:lnTo>
                  <a:lnTo>
                    <a:pt x="1614339" y="3708832"/>
                  </a:lnTo>
                  <a:lnTo>
                    <a:pt x="1615438" y="3753715"/>
                  </a:lnTo>
                  <a:lnTo>
                    <a:pt x="1616170" y="3798604"/>
                  </a:lnTo>
                  <a:lnTo>
                    <a:pt x="1616537" y="3843497"/>
                  </a:lnTo>
                  <a:lnTo>
                    <a:pt x="1616537" y="3888390"/>
                  </a:lnTo>
                  <a:lnTo>
                    <a:pt x="1616170" y="3933283"/>
                  </a:lnTo>
                  <a:lnTo>
                    <a:pt x="1615438" y="3978172"/>
                  </a:lnTo>
                  <a:lnTo>
                    <a:pt x="1614339" y="4023054"/>
                  </a:lnTo>
                  <a:lnTo>
                    <a:pt x="1612873" y="4067929"/>
                  </a:lnTo>
                  <a:lnTo>
                    <a:pt x="1611041" y="4112792"/>
                  </a:lnTo>
                  <a:lnTo>
                    <a:pt x="1608843" y="4157642"/>
                  </a:lnTo>
                  <a:lnTo>
                    <a:pt x="1606279" y="4202476"/>
                  </a:lnTo>
                  <a:lnTo>
                    <a:pt x="1603348" y="4247292"/>
                  </a:lnTo>
                  <a:lnTo>
                    <a:pt x="1600051" y="4292087"/>
                  </a:lnTo>
                  <a:lnTo>
                    <a:pt x="1596388" y="4336859"/>
                  </a:lnTo>
                  <a:lnTo>
                    <a:pt x="1592358" y="4381605"/>
                  </a:lnTo>
                  <a:lnTo>
                    <a:pt x="1587962" y="4426324"/>
                  </a:lnTo>
                  <a:lnTo>
                    <a:pt x="1583199" y="4471012"/>
                  </a:lnTo>
                  <a:lnTo>
                    <a:pt x="1578070" y="4515667"/>
                  </a:lnTo>
                  <a:lnTo>
                    <a:pt x="1572575" y="4560287"/>
                  </a:lnTo>
                  <a:lnTo>
                    <a:pt x="1566714" y="4604869"/>
                  </a:lnTo>
                  <a:lnTo>
                    <a:pt x="1560486" y="4649411"/>
                  </a:lnTo>
                  <a:lnTo>
                    <a:pt x="1553891" y="4693910"/>
                  </a:lnTo>
                  <a:lnTo>
                    <a:pt x="1546931" y="4738365"/>
                  </a:lnTo>
                  <a:lnTo>
                    <a:pt x="1539604" y="4782772"/>
                  </a:lnTo>
                  <a:lnTo>
                    <a:pt x="1531911" y="4827128"/>
                  </a:lnTo>
                  <a:lnTo>
                    <a:pt x="1523851" y="4871433"/>
                  </a:lnTo>
                  <a:lnTo>
                    <a:pt x="1515425" y="4915683"/>
                  </a:lnTo>
                  <a:lnTo>
                    <a:pt x="1506633" y="4959876"/>
                  </a:lnTo>
                  <a:lnTo>
                    <a:pt x="1497474" y="5004009"/>
                  </a:lnTo>
                  <a:lnTo>
                    <a:pt x="1487949" y="5048080"/>
                  </a:lnTo>
                  <a:lnTo>
                    <a:pt x="1478058" y="5092086"/>
                  </a:lnTo>
                  <a:lnTo>
                    <a:pt x="1467800" y="5136025"/>
                  </a:lnTo>
                  <a:lnTo>
                    <a:pt x="1457176" y="5179896"/>
                  </a:lnTo>
                  <a:lnTo>
                    <a:pt x="1446186" y="5223694"/>
                  </a:lnTo>
                  <a:lnTo>
                    <a:pt x="1434829" y="5267418"/>
                  </a:lnTo>
                  <a:lnTo>
                    <a:pt x="1423106" y="5311065"/>
                  </a:lnTo>
                  <a:lnTo>
                    <a:pt x="1411017" y="5354634"/>
                  </a:lnTo>
                  <a:lnTo>
                    <a:pt x="1398561" y="5398120"/>
                  </a:lnTo>
                  <a:lnTo>
                    <a:pt x="1385739" y="5441523"/>
                  </a:lnTo>
                  <a:lnTo>
                    <a:pt x="1372550" y="5484839"/>
                  </a:lnTo>
                  <a:lnTo>
                    <a:pt x="1358996" y="5528067"/>
                  </a:lnTo>
                  <a:lnTo>
                    <a:pt x="1345074" y="5571203"/>
                  </a:lnTo>
                  <a:lnTo>
                    <a:pt x="1330787" y="5614245"/>
                  </a:lnTo>
                  <a:lnTo>
                    <a:pt x="1316133" y="5657192"/>
                  </a:lnTo>
                  <a:lnTo>
                    <a:pt x="1301113" y="5700039"/>
                  </a:lnTo>
                  <a:lnTo>
                    <a:pt x="1285726" y="5742786"/>
                  </a:lnTo>
                  <a:lnTo>
                    <a:pt x="1269974" y="5785429"/>
                  </a:lnTo>
                  <a:lnTo>
                    <a:pt x="1253854" y="5827967"/>
                  </a:lnTo>
                  <a:lnTo>
                    <a:pt x="1237369" y="5870396"/>
                  </a:lnTo>
                  <a:lnTo>
                    <a:pt x="1220517" y="5912714"/>
                  </a:lnTo>
                  <a:lnTo>
                    <a:pt x="1203299" y="5954919"/>
                  </a:lnTo>
                  <a:lnTo>
                    <a:pt x="1185714" y="5997008"/>
                  </a:lnTo>
                  <a:lnTo>
                    <a:pt x="1167763" y="6038980"/>
                  </a:lnTo>
                  <a:lnTo>
                    <a:pt x="1149446" y="6080831"/>
                  </a:lnTo>
                  <a:lnTo>
                    <a:pt x="1130762" y="6122559"/>
                  </a:lnTo>
                  <a:lnTo>
                    <a:pt x="1111712" y="6164161"/>
                  </a:lnTo>
                  <a:lnTo>
                    <a:pt x="1092296" y="6205636"/>
                  </a:lnTo>
                  <a:lnTo>
                    <a:pt x="1072513" y="6246981"/>
                  </a:lnTo>
                  <a:lnTo>
                    <a:pt x="1052364" y="6288193"/>
                  </a:lnTo>
                  <a:lnTo>
                    <a:pt x="1031849" y="6329269"/>
                  </a:lnTo>
                  <a:lnTo>
                    <a:pt x="1010967" y="6370209"/>
                  </a:lnTo>
                  <a:lnTo>
                    <a:pt x="989719" y="6411008"/>
                  </a:lnTo>
                  <a:lnTo>
                    <a:pt x="968105" y="6451665"/>
                  </a:lnTo>
                  <a:lnTo>
                    <a:pt x="946124" y="6492177"/>
                  </a:lnTo>
                  <a:lnTo>
                    <a:pt x="923777" y="6532541"/>
                  </a:lnTo>
                  <a:lnTo>
                    <a:pt x="901063" y="6572757"/>
                  </a:lnTo>
                  <a:lnTo>
                    <a:pt x="877984" y="6612819"/>
                  </a:lnTo>
                  <a:lnTo>
                    <a:pt x="854538" y="6652728"/>
                  </a:lnTo>
                  <a:lnTo>
                    <a:pt x="830725" y="6692479"/>
                  </a:lnTo>
                  <a:lnTo>
                    <a:pt x="806546" y="6732071"/>
                  </a:lnTo>
                  <a:lnTo>
                    <a:pt x="782001" y="6771501"/>
                  </a:lnTo>
                  <a:lnTo>
                    <a:pt x="757090" y="6810767"/>
                  </a:lnTo>
                  <a:lnTo>
                    <a:pt x="731812" y="6849866"/>
                  </a:lnTo>
                  <a:lnTo>
                    <a:pt x="706168" y="6888795"/>
                  </a:lnTo>
                  <a:lnTo>
                    <a:pt x="680157" y="6927554"/>
                  </a:lnTo>
                  <a:lnTo>
                    <a:pt x="653780" y="6966138"/>
                  </a:lnTo>
                  <a:lnTo>
                    <a:pt x="627037" y="7004545"/>
                  </a:lnTo>
                  <a:lnTo>
                    <a:pt x="599927" y="7042774"/>
                  </a:lnTo>
                  <a:lnTo>
                    <a:pt x="572451" y="7080821"/>
                  </a:lnTo>
                  <a:lnTo>
                    <a:pt x="544609" y="7118685"/>
                  </a:lnTo>
                  <a:lnTo>
                    <a:pt x="516400" y="7156362"/>
                  </a:lnTo>
                  <a:lnTo>
                    <a:pt x="487825" y="7193851"/>
                  </a:lnTo>
                  <a:lnTo>
                    <a:pt x="458884" y="7231148"/>
                  </a:lnTo>
                  <a:lnTo>
                    <a:pt x="429577" y="7268252"/>
                  </a:lnTo>
                  <a:lnTo>
                    <a:pt x="399902" y="7305161"/>
                  </a:lnTo>
                  <a:lnTo>
                    <a:pt x="369862" y="7341870"/>
                  </a:lnTo>
                  <a:lnTo>
                    <a:pt x="339455" y="7378379"/>
                  </a:lnTo>
                  <a:lnTo>
                    <a:pt x="308682" y="7414685"/>
                  </a:lnTo>
                  <a:lnTo>
                    <a:pt x="277543" y="7450785"/>
                  </a:lnTo>
                  <a:lnTo>
                    <a:pt x="246037" y="7486676"/>
                  </a:lnTo>
                  <a:lnTo>
                    <a:pt x="214165" y="7522358"/>
                  </a:lnTo>
                  <a:lnTo>
                    <a:pt x="181927" y="7557826"/>
                  </a:lnTo>
                  <a:lnTo>
                    <a:pt x="149322" y="7593079"/>
                  </a:lnTo>
                  <a:lnTo>
                    <a:pt x="116351" y="7628114"/>
                  </a:lnTo>
                  <a:lnTo>
                    <a:pt x="83013" y="7662928"/>
                  </a:lnTo>
                  <a:lnTo>
                    <a:pt x="49310" y="7697520"/>
                  </a:lnTo>
                  <a:lnTo>
                    <a:pt x="15239" y="7731887"/>
                  </a:lnTo>
                  <a:lnTo>
                    <a:pt x="0" y="7716647"/>
                  </a:lnTo>
                  <a:lnTo>
                    <a:pt x="34115" y="7682230"/>
                  </a:lnTo>
                  <a:lnTo>
                    <a:pt x="67862" y="7647587"/>
                  </a:lnTo>
                  <a:lnTo>
                    <a:pt x="101241" y="7612720"/>
                  </a:lnTo>
                  <a:lnTo>
                    <a:pt x="134250" y="7577631"/>
                  </a:lnTo>
                  <a:lnTo>
                    <a:pt x="166890" y="7542323"/>
                  </a:lnTo>
                  <a:lnTo>
                    <a:pt x="199162" y="7506797"/>
                  </a:lnTo>
                  <a:lnTo>
                    <a:pt x="231065" y="7471058"/>
                  </a:lnTo>
                  <a:lnTo>
                    <a:pt x="262599" y="7435107"/>
                  </a:lnTo>
                  <a:lnTo>
                    <a:pt x="293764" y="7398946"/>
                  </a:lnTo>
                  <a:lnTo>
                    <a:pt x="324561" y="7362578"/>
                  </a:lnTo>
                  <a:lnTo>
                    <a:pt x="354989" y="7326006"/>
                  </a:lnTo>
                  <a:lnTo>
                    <a:pt x="385047" y="7289231"/>
                  </a:lnTo>
                  <a:lnTo>
                    <a:pt x="414737" y="7252258"/>
                  </a:lnTo>
                  <a:lnTo>
                    <a:pt x="444059" y="7215087"/>
                  </a:lnTo>
                  <a:lnTo>
                    <a:pt x="473011" y="7177721"/>
                  </a:lnTo>
                  <a:lnTo>
                    <a:pt x="501594" y="7140163"/>
                  </a:lnTo>
                  <a:lnTo>
                    <a:pt x="529809" y="7102416"/>
                  </a:lnTo>
                  <a:lnTo>
                    <a:pt x="557655" y="7064481"/>
                  </a:lnTo>
                  <a:lnTo>
                    <a:pt x="585132" y="7026361"/>
                  </a:lnTo>
                  <a:lnTo>
                    <a:pt x="612240" y="6988060"/>
                  </a:lnTo>
                  <a:lnTo>
                    <a:pt x="638980" y="6949578"/>
                  </a:lnTo>
                  <a:lnTo>
                    <a:pt x="665350" y="6910919"/>
                  </a:lnTo>
                  <a:lnTo>
                    <a:pt x="691352" y="6872085"/>
                  </a:lnTo>
                  <a:lnTo>
                    <a:pt x="716985" y="6833078"/>
                  </a:lnTo>
                  <a:lnTo>
                    <a:pt x="742249" y="6793902"/>
                  </a:lnTo>
                  <a:lnTo>
                    <a:pt x="767145" y="6754558"/>
                  </a:lnTo>
                  <a:lnTo>
                    <a:pt x="791671" y="6715049"/>
                  </a:lnTo>
                  <a:lnTo>
                    <a:pt x="815829" y="6675377"/>
                  </a:lnTo>
                  <a:lnTo>
                    <a:pt x="839618" y="6635545"/>
                  </a:lnTo>
                  <a:lnTo>
                    <a:pt x="863038" y="6595555"/>
                  </a:lnTo>
                  <a:lnTo>
                    <a:pt x="886089" y="6555411"/>
                  </a:lnTo>
                  <a:lnTo>
                    <a:pt x="908772" y="6515113"/>
                  </a:lnTo>
                  <a:lnTo>
                    <a:pt x="931085" y="6474665"/>
                  </a:lnTo>
                  <a:lnTo>
                    <a:pt x="953030" y="6434070"/>
                  </a:lnTo>
                  <a:lnTo>
                    <a:pt x="974606" y="6393329"/>
                  </a:lnTo>
                  <a:lnTo>
                    <a:pt x="995813" y="6352445"/>
                  </a:lnTo>
                  <a:lnTo>
                    <a:pt x="1016651" y="6311420"/>
                  </a:lnTo>
                  <a:lnTo>
                    <a:pt x="1037121" y="6270258"/>
                  </a:lnTo>
                  <a:lnTo>
                    <a:pt x="1057221" y="6228960"/>
                  </a:lnTo>
                  <a:lnTo>
                    <a:pt x="1076953" y="6187529"/>
                  </a:lnTo>
                  <a:lnTo>
                    <a:pt x="1096316" y="6145968"/>
                  </a:lnTo>
                  <a:lnTo>
                    <a:pt x="1115311" y="6104278"/>
                  </a:lnTo>
                  <a:lnTo>
                    <a:pt x="1133936" y="6062463"/>
                  </a:lnTo>
                  <a:lnTo>
                    <a:pt x="1152193" y="6020525"/>
                  </a:lnTo>
                  <a:lnTo>
                    <a:pt x="1170080" y="5978466"/>
                  </a:lnTo>
                  <a:lnTo>
                    <a:pt x="1187599" y="5936288"/>
                  </a:lnTo>
                  <a:lnTo>
                    <a:pt x="1204749" y="5893995"/>
                  </a:lnTo>
                  <a:lnTo>
                    <a:pt x="1221531" y="5851588"/>
                  </a:lnTo>
                  <a:lnTo>
                    <a:pt x="1237943" y="5809071"/>
                  </a:lnTo>
                  <a:lnTo>
                    <a:pt x="1253987" y="5766445"/>
                  </a:lnTo>
                  <a:lnTo>
                    <a:pt x="1269662" y="5723713"/>
                  </a:lnTo>
                  <a:lnTo>
                    <a:pt x="1284968" y="5680878"/>
                  </a:lnTo>
                  <a:lnTo>
                    <a:pt x="1299905" y="5637942"/>
                  </a:lnTo>
                  <a:lnTo>
                    <a:pt x="1314473" y="5594907"/>
                  </a:lnTo>
                  <a:lnTo>
                    <a:pt x="1328673" y="5551776"/>
                  </a:lnTo>
                  <a:lnTo>
                    <a:pt x="1342504" y="5508552"/>
                  </a:lnTo>
                  <a:lnTo>
                    <a:pt x="1355966" y="5465236"/>
                  </a:lnTo>
                  <a:lnTo>
                    <a:pt x="1369059" y="5421832"/>
                  </a:lnTo>
                  <a:lnTo>
                    <a:pt x="1381783" y="5378341"/>
                  </a:lnTo>
                  <a:lnTo>
                    <a:pt x="1394138" y="5334767"/>
                  </a:lnTo>
                  <a:lnTo>
                    <a:pt x="1406125" y="5291111"/>
                  </a:lnTo>
                  <a:lnTo>
                    <a:pt x="1417743" y="5247376"/>
                  </a:lnTo>
                  <a:lnTo>
                    <a:pt x="1428992" y="5203566"/>
                  </a:lnTo>
                  <a:lnTo>
                    <a:pt x="1439872" y="5159681"/>
                  </a:lnTo>
                  <a:lnTo>
                    <a:pt x="1450383" y="5115724"/>
                  </a:lnTo>
                  <a:lnTo>
                    <a:pt x="1460526" y="5071699"/>
                  </a:lnTo>
                  <a:lnTo>
                    <a:pt x="1470300" y="5027607"/>
                  </a:lnTo>
                  <a:lnTo>
                    <a:pt x="1479705" y="4983452"/>
                  </a:lnTo>
                  <a:lnTo>
                    <a:pt x="1488741" y="4939234"/>
                  </a:lnTo>
                  <a:lnTo>
                    <a:pt x="1497408" y="4894958"/>
                  </a:lnTo>
                  <a:lnTo>
                    <a:pt x="1505706" y="4850624"/>
                  </a:lnTo>
                  <a:lnTo>
                    <a:pt x="1513636" y="4806237"/>
                  </a:lnTo>
                  <a:lnTo>
                    <a:pt x="1521197" y="4761798"/>
                  </a:lnTo>
                  <a:lnTo>
                    <a:pt x="1528389" y="4717309"/>
                  </a:lnTo>
                  <a:lnTo>
                    <a:pt x="1535212" y="4672774"/>
                  </a:lnTo>
                  <a:lnTo>
                    <a:pt x="1541666" y="4628195"/>
                  </a:lnTo>
                  <a:lnTo>
                    <a:pt x="1547752" y="4583573"/>
                  </a:lnTo>
                  <a:lnTo>
                    <a:pt x="1553469" y="4538912"/>
                  </a:lnTo>
                  <a:lnTo>
                    <a:pt x="1558816" y="4494214"/>
                  </a:lnTo>
                  <a:lnTo>
                    <a:pt x="1563795" y="4449482"/>
                  </a:lnTo>
                  <a:lnTo>
                    <a:pt x="1568406" y="4404718"/>
                  </a:lnTo>
                  <a:lnTo>
                    <a:pt x="1572647" y="4359924"/>
                  </a:lnTo>
                  <a:lnTo>
                    <a:pt x="1576520" y="4315102"/>
                  </a:lnTo>
                  <a:lnTo>
                    <a:pt x="1580024" y="4270257"/>
                  </a:lnTo>
                  <a:lnTo>
                    <a:pt x="1583159" y="4225389"/>
                  </a:lnTo>
                  <a:lnTo>
                    <a:pt x="1585925" y="4180501"/>
                  </a:lnTo>
                  <a:lnTo>
                    <a:pt x="1588322" y="4135597"/>
                  </a:lnTo>
                  <a:lnTo>
                    <a:pt x="1590351" y="4090677"/>
                  </a:lnTo>
                  <a:lnTo>
                    <a:pt x="1592010" y="4045745"/>
                  </a:lnTo>
                  <a:lnTo>
                    <a:pt x="1593301" y="4000803"/>
                  </a:lnTo>
                  <a:lnTo>
                    <a:pt x="1594223" y="3955854"/>
                  </a:lnTo>
                  <a:lnTo>
                    <a:pt x="1594776" y="3910900"/>
                  </a:lnTo>
                  <a:lnTo>
                    <a:pt x="1594961" y="3865943"/>
                  </a:lnTo>
                  <a:lnTo>
                    <a:pt x="1594776" y="3820987"/>
                  </a:lnTo>
                  <a:lnTo>
                    <a:pt x="1594223" y="3776033"/>
                  </a:lnTo>
                  <a:lnTo>
                    <a:pt x="1593301" y="3731084"/>
                  </a:lnTo>
                  <a:lnTo>
                    <a:pt x="1592010" y="3686142"/>
                  </a:lnTo>
                  <a:lnTo>
                    <a:pt x="1590351" y="3641210"/>
                  </a:lnTo>
                  <a:lnTo>
                    <a:pt x="1588322" y="3596290"/>
                  </a:lnTo>
                  <a:lnTo>
                    <a:pt x="1585925" y="3551385"/>
                  </a:lnTo>
                  <a:lnTo>
                    <a:pt x="1583159" y="3506498"/>
                  </a:lnTo>
                  <a:lnTo>
                    <a:pt x="1580024" y="3461630"/>
                  </a:lnTo>
                  <a:lnTo>
                    <a:pt x="1576520" y="3416784"/>
                  </a:lnTo>
                  <a:lnTo>
                    <a:pt x="1572647" y="3371963"/>
                  </a:lnTo>
                  <a:lnTo>
                    <a:pt x="1568406" y="3327169"/>
                  </a:lnTo>
                  <a:lnTo>
                    <a:pt x="1563795" y="3282405"/>
                  </a:lnTo>
                  <a:lnTo>
                    <a:pt x="1558816" y="3237672"/>
                  </a:lnTo>
                  <a:lnTo>
                    <a:pt x="1553469" y="3192975"/>
                  </a:lnTo>
                  <a:lnTo>
                    <a:pt x="1547752" y="3148314"/>
                  </a:lnTo>
                  <a:lnTo>
                    <a:pt x="1541666" y="3103692"/>
                  </a:lnTo>
                  <a:lnTo>
                    <a:pt x="1535212" y="3059113"/>
                  </a:lnTo>
                  <a:lnTo>
                    <a:pt x="1528389" y="3014577"/>
                  </a:lnTo>
                  <a:lnTo>
                    <a:pt x="1521197" y="2970089"/>
                  </a:lnTo>
                  <a:lnTo>
                    <a:pt x="1513636" y="2925650"/>
                  </a:lnTo>
                  <a:lnTo>
                    <a:pt x="1505706" y="2881262"/>
                  </a:lnTo>
                  <a:lnTo>
                    <a:pt x="1497408" y="2836929"/>
                  </a:lnTo>
                  <a:lnTo>
                    <a:pt x="1488741" y="2792652"/>
                  </a:lnTo>
                  <a:lnTo>
                    <a:pt x="1479705" y="2748435"/>
                  </a:lnTo>
                  <a:lnTo>
                    <a:pt x="1470300" y="2704279"/>
                  </a:lnTo>
                  <a:lnTo>
                    <a:pt x="1460526" y="2660187"/>
                  </a:lnTo>
                  <a:lnTo>
                    <a:pt x="1450383" y="2616162"/>
                  </a:lnTo>
                  <a:lnTo>
                    <a:pt x="1439872" y="2572206"/>
                  </a:lnTo>
                  <a:lnTo>
                    <a:pt x="1428992" y="2528321"/>
                  </a:lnTo>
                  <a:lnTo>
                    <a:pt x="1417743" y="2484510"/>
                  </a:lnTo>
                  <a:lnTo>
                    <a:pt x="1406125" y="2440776"/>
                  </a:lnTo>
                  <a:lnTo>
                    <a:pt x="1394138" y="2397120"/>
                  </a:lnTo>
                  <a:lnTo>
                    <a:pt x="1381783" y="2353546"/>
                  </a:lnTo>
                  <a:lnTo>
                    <a:pt x="1369059" y="2310055"/>
                  </a:lnTo>
                  <a:lnTo>
                    <a:pt x="1355966" y="2266651"/>
                  </a:lnTo>
                  <a:lnTo>
                    <a:pt x="1342504" y="2223335"/>
                  </a:lnTo>
                  <a:lnTo>
                    <a:pt x="1328673" y="2180110"/>
                  </a:lnTo>
                  <a:lnTo>
                    <a:pt x="1314473" y="2136980"/>
                  </a:lnTo>
                  <a:lnTo>
                    <a:pt x="1299905" y="2093945"/>
                  </a:lnTo>
                  <a:lnTo>
                    <a:pt x="1284968" y="2051008"/>
                  </a:lnTo>
                  <a:lnTo>
                    <a:pt x="1269662" y="2008173"/>
                  </a:lnTo>
                  <a:lnTo>
                    <a:pt x="1253987" y="1965441"/>
                  </a:lnTo>
                  <a:lnTo>
                    <a:pt x="1237943" y="1922816"/>
                  </a:lnTo>
                  <a:lnTo>
                    <a:pt x="1221531" y="1880298"/>
                  </a:lnTo>
                  <a:lnTo>
                    <a:pt x="1204749" y="1837892"/>
                  </a:lnTo>
                  <a:lnTo>
                    <a:pt x="1187599" y="1795599"/>
                  </a:lnTo>
                  <a:lnTo>
                    <a:pt x="1170080" y="1753421"/>
                  </a:lnTo>
                  <a:lnTo>
                    <a:pt x="1152193" y="1711362"/>
                  </a:lnTo>
                  <a:lnTo>
                    <a:pt x="1133936" y="1669424"/>
                  </a:lnTo>
                  <a:lnTo>
                    <a:pt x="1115311" y="1627608"/>
                  </a:lnTo>
                  <a:lnTo>
                    <a:pt x="1096316" y="1585919"/>
                  </a:lnTo>
                  <a:lnTo>
                    <a:pt x="1076953" y="1544357"/>
                  </a:lnTo>
                  <a:lnTo>
                    <a:pt x="1057221" y="1502926"/>
                  </a:lnTo>
                  <a:lnTo>
                    <a:pt x="1037121" y="1461629"/>
                  </a:lnTo>
                  <a:lnTo>
                    <a:pt x="1016651" y="1420466"/>
                  </a:lnTo>
                  <a:lnTo>
                    <a:pt x="995813" y="1379442"/>
                  </a:lnTo>
                  <a:lnTo>
                    <a:pt x="974606" y="1338558"/>
                  </a:lnTo>
                  <a:lnTo>
                    <a:pt x="953030" y="1297817"/>
                  </a:lnTo>
                  <a:lnTo>
                    <a:pt x="931085" y="1257221"/>
                  </a:lnTo>
                  <a:lnTo>
                    <a:pt x="908772" y="1216774"/>
                  </a:lnTo>
                  <a:lnTo>
                    <a:pt x="886089" y="1176476"/>
                  </a:lnTo>
                  <a:lnTo>
                    <a:pt x="863038" y="1136331"/>
                  </a:lnTo>
                  <a:lnTo>
                    <a:pt x="839618" y="1096342"/>
                  </a:lnTo>
                  <a:lnTo>
                    <a:pt x="815829" y="1056510"/>
                  </a:lnTo>
                  <a:lnTo>
                    <a:pt x="791671" y="1016838"/>
                  </a:lnTo>
                  <a:lnTo>
                    <a:pt x="767145" y="977329"/>
                  </a:lnTo>
                  <a:lnTo>
                    <a:pt x="742249" y="937985"/>
                  </a:lnTo>
                  <a:lnTo>
                    <a:pt x="716985" y="898808"/>
                  </a:lnTo>
                  <a:lnTo>
                    <a:pt x="691352" y="859802"/>
                  </a:lnTo>
                  <a:lnTo>
                    <a:pt x="665350" y="820968"/>
                  </a:lnTo>
                  <a:lnTo>
                    <a:pt x="638980" y="782309"/>
                  </a:lnTo>
                  <a:lnTo>
                    <a:pt x="612240" y="743827"/>
                  </a:lnTo>
                  <a:lnTo>
                    <a:pt x="585132" y="705525"/>
                  </a:lnTo>
                  <a:lnTo>
                    <a:pt x="557655" y="667406"/>
                  </a:lnTo>
                  <a:lnTo>
                    <a:pt x="529809" y="629471"/>
                  </a:lnTo>
                  <a:lnTo>
                    <a:pt x="501594" y="591723"/>
                  </a:lnTo>
                  <a:lnTo>
                    <a:pt x="473011" y="554166"/>
                  </a:lnTo>
                  <a:lnTo>
                    <a:pt x="444059" y="516800"/>
                  </a:lnTo>
                  <a:lnTo>
                    <a:pt x="414737" y="479629"/>
                  </a:lnTo>
                  <a:lnTo>
                    <a:pt x="385047" y="442655"/>
                  </a:lnTo>
                  <a:lnTo>
                    <a:pt x="354989" y="405881"/>
                  </a:lnTo>
                  <a:lnTo>
                    <a:pt x="324561" y="369309"/>
                  </a:lnTo>
                  <a:lnTo>
                    <a:pt x="293764" y="332941"/>
                  </a:lnTo>
                  <a:lnTo>
                    <a:pt x="262599" y="296780"/>
                  </a:lnTo>
                  <a:lnTo>
                    <a:pt x="231065" y="260829"/>
                  </a:lnTo>
                  <a:lnTo>
                    <a:pt x="199162" y="225089"/>
                  </a:lnTo>
                  <a:lnTo>
                    <a:pt x="166890" y="189564"/>
                  </a:lnTo>
                  <a:lnTo>
                    <a:pt x="134250" y="154256"/>
                  </a:lnTo>
                  <a:lnTo>
                    <a:pt x="101241" y="119167"/>
                  </a:lnTo>
                  <a:lnTo>
                    <a:pt x="67862" y="84299"/>
                  </a:lnTo>
                  <a:lnTo>
                    <a:pt x="34115" y="49656"/>
                  </a:lnTo>
                  <a:lnTo>
                    <a:pt x="0" y="15240"/>
                  </a:lnTo>
                  <a:lnTo>
                    <a:pt x="15239" y="0"/>
                  </a:lnTo>
                  <a:close/>
                </a:path>
              </a:pathLst>
            </a:custGeom>
            <a:ln w="25400">
              <a:solidFill>
                <a:srgbClr val="16386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4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5"/>
                  </a:lnTo>
                  <a:lnTo>
                    <a:pt x="12581" y="921459"/>
                  </a:lnTo>
                  <a:lnTo>
                    <a:pt x="22150" y="966535"/>
                  </a:lnTo>
                  <a:lnTo>
                    <a:pt x="34269" y="1010611"/>
                  </a:lnTo>
                  <a:lnTo>
                    <a:pt x="48857" y="1053606"/>
                  </a:lnTo>
                  <a:lnTo>
                    <a:pt x="65834" y="1095438"/>
                  </a:lnTo>
                  <a:lnTo>
                    <a:pt x="85116" y="1136025"/>
                  </a:lnTo>
                  <a:lnTo>
                    <a:pt x="106623" y="1175286"/>
                  </a:lnTo>
                  <a:lnTo>
                    <a:pt x="130273" y="1213139"/>
                  </a:lnTo>
                  <a:lnTo>
                    <a:pt x="155984" y="1249502"/>
                  </a:lnTo>
                  <a:lnTo>
                    <a:pt x="183674" y="1284294"/>
                  </a:lnTo>
                  <a:lnTo>
                    <a:pt x="213262" y="1317433"/>
                  </a:lnTo>
                  <a:lnTo>
                    <a:pt x="244667" y="1348837"/>
                  </a:lnTo>
                  <a:lnTo>
                    <a:pt x="277805" y="1378425"/>
                  </a:lnTo>
                  <a:lnTo>
                    <a:pt x="312597" y="1406116"/>
                  </a:lnTo>
                  <a:lnTo>
                    <a:pt x="348961" y="1431826"/>
                  </a:lnTo>
                  <a:lnTo>
                    <a:pt x="386813" y="1455476"/>
                  </a:lnTo>
                  <a:lnTo>
                    <a:pt x="426074" y="1476983"/>
                  </a:lnTo>
                  <a:lnTo>
                    <a:pt x="466661" y="1496265"/>
                  </a:lnTo>
                  <a:lnTo>
                    <a:pt x="508493" y="1513242"/>
                  </a:lnTo>
                  <a:lnTo>
                    <a:pt x="551488" y="1527830"/>
                  </a:lnTo>
                  <a:lnTo>
                    <a:pt x="595564" y="1539949"/>
                  </a:lnTo>
                  <a:lnTo>
                    <a:pt x="640640" y="1549518"/>
                  </a:lnTo>
                  <a:lnTo>
                    <a:pt x="686634" y="1556453"/>
                  </a:lnTo>
                  <a:lnTo>
                    <a:pt x="733464" y="1560674"/>
                  </a:lnTo>
                  <a:lnTo>
                    <a:pt x="781050" y="1562100"/>
                  </a:lnTo>
                  <a:lnTo>
                    <a:pt x="828622" y="1560674"/>
                  </a:lnTo>
                  <a:lnTo>
                    <a:pt x="875441" y="1556453"/>
                  </a:lnTo>
                  <a:lnTo>
                    <a:pt x="921426" y="1549518"/>
                  </a:lnTo>
                  <a:lnTo>
                    <a:pt x="966494" y="1539949"/>
                  </a:lnTo>
                  <a:lnTo>
                    <a:pt x="1010564" y="1527830"/>
                  </a:lnTo>
                  <a:lnTo>
                    <a:pt x="1053555" y="1513242"/>
                  </a:lnTo>
                  <a:lnTo>
                    <a:pt x="1095384" y="1496265"/>
                  </a:lnTo>
                  <a:lnTo>
                    <a:pt x="1135969" y="1476983"/>
                  </a:lnTo>
                  <a:lnTo>
                    <a:pt x="1175229" y="1455476"/>
                  </a:lnTo>
                  <a:lnTo>
                    <a:pt x="1213083" y="1431826"/>
                  </a:lnTo>
                  <a:lnTo>
                    <a:pt x="1249447" y="1406116"/>
                  </a:lnTo>
                  <a:lnTo>
                    <a:pt x="1284241" y="1378425"/>
                  </a:lnTo>
                  <a:lnTo>
                    <a:pt x="1317383" y="1348837"/>
                  </a:lnTo>
                  <a:lnTo>
                    <a:pt x="1348791" y="1317433"/>
                  </a:lnTo>
                  <a:lnTo>
                    <a:pt x="1378383" y="1284294"/>
                  </a:lnTo>
                  <a:lnTo>
                    <a:pt x="1406078" y="1249502"/>
                  </a:lnTo>
                  <a:lnTo>
                    <a:pt x="1431793" y="1213139"/>
                  </a:lnTo>
                  <a:lnTo>
                    <a:pt x="1455448" y="1175286"/>
                  </a:lnTo>
                  <a:lnTo>
                    <a:pt x="1476959" y="1136025"/>
                  </a:lnTo>
                  <a:lnTo>
                    <a:pt x="1496246" y="1095438"/>
                  </a:lnTo>
                  <a:lnTo>
                    <a:pt x="1513227" y="1053606"/>
                  </a:lnTo>
                  <a:lnTo>
                    <a:pt x="1527820" y="1010611"/>
                  </a:lnTo>
                  <a:lnTo>
                    <a:pt x="1539942" y="966535"/>
                  </a:lnTo>
                  <a:lnTo>
                    <a:pt x="1549513" y="921459"/>
                  </a:lnTo>
                  <a:lnTo>
                    <a:pt x="1556451" y="875465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4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4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4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5"/>
                  </a:lnTo>
                  <a:lnTo>
                    <a:pt x="1549513" y="921459"/>
                  </a:lnTo>
                  <a:lnTo>
                    <a:pt x="1539942" y="966535"/>
                  </a:lnTo>
                  <a:lnTo>
                    <a:pt x="1527820" y="1010611"/>
                  </a:lnTo>
                  <a:lnTo>
                    <a:pt x="1513227" y="1053606"/>
                  </a:lnTo>
                  <a:lnTo>
                    <a:pt x="1496246" y="1095438"/>
                  </a:lnTo>
                  <a:lnTo>
                    <a:pt x="1476959" y="1136025"/>
                  </a:lnTo>
                  <a:lnTo>
                    <a:pt x="1455448" y="1175286"/>
                  </a:lnTo>
                  <a:lnTo>
                    <a:pt x="1431793" y="1213139"/>
                  </a:lnTo>
                  <a:lnTo>
                    <a:pt x="1406078" y="1249502"/>
                  </a:lnTo>
                  <a:lnTo>
                    <a:pt x="1378383" y="1284294"/>
                  </a:lnTo>
                  <a:lnTo>
                    <a:pt x="1348791" y="1317433"/>
                  </a:lnTo>
                  <a:lnTo>
                    <a:pt x="1317383" y="1348837"/>
                  </a:lnTo>
                  <a:lnTo>
                    <a:pt x="1284241" y="1378425"/>
                  </a:lnTo>
                  <a:lnTo>
                    <a:pt x="1249447" y="1406116"/>
                  </a:lnTo>
                  <a:lnTo>
                    <a:pt x="1213083" y="1431826"/>
                  </a:lnTo>
                  <a:lnTo>
                    <a:pt x="1175229" y="1455476"/>
                  </a:lnTo>
                  <a:lnTo>
                    <a:pt x="1135969" y="1476983"/>
                  </a:lnTo>
                  <a:lnTo>
                    <a:pt x="1095384" y="1496265"/>
                  </a:lnTo>
                  <a:lnTo>
                    <a:pt x="1053555" y="1513242"/>
                  </a:lnTo>
                  <a:lnTo>
                    <a:pt x="1010564" y="1527830"/>
                  </a:lnTo>
                  <a:lnTo>
                    <a:pt x="966494" y="1539949"/>
                  </a:lnTo>
                  <a:lnTo>
                    <a:pt x="921426" y="1549518"/>
                  </a:lnTo>
                  <a:lnTo>
                    <a:pt x="875441" y="1556453"/>
                  </a:lnTo>
                  <a:lnTo>
                    <a:pt x="828622" y="1560674"/>
                  </a:lnTo>
                  <a:lnTo>
                    <a:pt x="781050" y="1562100"/>
                  </a:lnTo>
                  <a:lnTo>
                    <a:pt x="733464" y="1560674"/>
                  </a:lnTo>
                  <a:lnTo>
                    <a:pt x="686634" y="1556453"/>
                  </a:lnTo>
                  <a:lnTo>
                    <a:pt x="640640" y="1549518"/>
                  </a:lnTo>
                  <a:lnTo>
                    <a:pt x="595564" y="1539949"/>
                  </a:lnTo>
                  <a:lnTo>
                    <a:pt x="551488" y="1527830"/>
                  </a:lnTo>
                  <a:lnTo>
                    <a:pt x="508493" y="1513242"/>
                  </a:lnTo>
                  <a:lnTo>
                    <a:pt x="466661" y="1496265"/>
                  </a:lnTo>
                  <a:lnTo>
                    <a:pt x="426074" y="1476983"/>
                  </a:lnTo>
                  <a:lnTo>
                    <a:pt x="386813" y="1455476"/>
                  </a:lnTo>
                  <a:lnTo>
                    <a:pt x="348961" y="1431826"/>
                  </a:lnTo>
                  <a:lnTo>
                    <a:pt x="312597" y="1406116"/>
                  </a:lnTo>
                  <a:lnTo>
                    <a:pt x="277805" y="1378425"/>
                  </a:lnTo>
                  <a:lnTo>
                    <a:pt x="244667" y="1348837"/>
                  </a:lnTo>
                  <a:lnTo>
                    <a:pt x="213262" y="1317433"/>
                  </a:lnTo>
                  <a:lnTo>
                    <a:pt x="183674" y="1284294"/>
                  </a:lnTo>
                  <a:lnTo>
                    <a:pt x="155984" y="1249502"/>
                  </a:lnTo>
                  <a:lnTo>
                    <a:pt x="130273" y="1213139"/>
                  </a:lnTo>
                  <a:lnTo>
                    <a:pt x="106623" y="1175286"/>
                  </a:lnTo>
                  <a:lnTo>
                    <a:pt x="85116" y="1136025"/>
                  </a:lnTo>
                  <a:lnTo>
                    <a:pt x="65834" y="1095438"/>
                  </a:lnTo>
                  <a:lnTo>
                    <a:pt x="48857" y="1053606"/>
                  </a:lnTo>
                  <a:lnTo>
                    <a:pt x="34269" y="1010611"/>
                  </a:lnTo>
                  <a:lnTo>
                    <a:pt x="22150" y="966535"/>
                  </a:lnTo>
                  <a:lnTo>
                    <a:pt x="12581" y="921459"/>
                  </a:lnTo>
                  <a:lnTo>
                    <a:pt x="5646" y="875465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681601" y="3586098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681601" y="3586098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781050" y="0"/>
                  </a:moveTo>
                  <a:lnTo>
                    <a:pt x="733464" y="1434"/>
                  </a:lnTo>
                  <a:lnTo>
                    <a:pt x="686634" y="5683"/>
                  </a:lnTo>
                  <a:lnTo>
                    <a:pt x="640640" y="12663"/>
                  </a:lnTo>
                  <a:lnTo>
                    <a:pt x="595564" y="22293"/>
                  </a:lnTo>
                  <a:lnTo>
                    <a:pt x="551488" y="34491"/>
                  </a:lnTo>
                  <a:lnTo>
                    <a:pt x="508493" y="49174"/>
                  </a:lnTo>
                  <a:lnTo>
                    <a:pt x="466661" y="66259"/>
                  </a:lnTo>
                  <a:lnTo>
                    <a:pt x="426074" y="85665"/>
                  </a:lnTo>
                  <a:lnTo>
                    <a:pt x="386813" y="107310"/>
                  </a:lnTo>
                  <a:lnTo>
                    <a:pt x="348961" y="131110"/>
                  </a:lnTo>
                  <a:lnTo>
                    <a:pt x="312597" y="156985"/>
                  </a:lnTo>
                  <a:lnTo>
                    <a:pt x="277805" y="184850"/>
                  </a:lnTo>
                  <a:lnTo>
                    <a:pt x="244667" y="214625"/>
                  </a:lnTo>
                  <a:lnTo>
                    <a:pt x="213262" y="246227"/>
                  </a:lnTo>
                  <a:lnTo>
                    <a:pt x="183674" y="279574"/>
                  </a:lnTo>
                  <a:lnTo>
                    <a:pt x="155984" y="314583"/>
                  </a:lnTo>
                  <a:lnTo>
                    <a:pt x="130273" y="351172"/>
                  </a:lnTo>
                  <a:lnTo>
                    <a:pt x="106623" y="389259"/>
                  </a:lnTo>
                  <a:lnTo>
                    <a:pt x="85116" y="428762"/>
                  </a:lnTo>
                  <a:lnTo>
                    <a:pt x="65834" y="469598"/>
                  </a:lnTo>
                  <a:lnTo>
                    <a:pt x="48857" y="511686"/>
                  </a:lnTo>
                  <a:lnTo>
                    <a:pt x="34269" y="554942"/>
                  </a:lnTo>
                  <a:lnTo>
                    <a:pt x="22150" y="599284"/>
                  </a:lnTo>
                  <a:lnTo>
                    <a:pt x="12581" y="644631"/>
                  </a:lnTo>
                  <a:lnTo>
                    <a:pt x="5646" y="690900"/>
                  </a:lnTo>
                  <a:lnTo>
                    <a:pt x="1425" y="738009"/>
                  </a:lnTo>
                  <a:lnTo>
                    <a:pt x="0" y="785876"/>
                  </a:lnTo>
                  <a:lnTo>
                    <a:pt x="1425" y="833742"/>
                  </a:lnTo>
                  <a:lnTo>
                    <a:pt x="5646" y="880851"/>
                  </a:lnTo>
                  <a:lnTo>
                    <a:pt x="12581" y="927120"/>
                  </a:lnTo>
                  <a:lnTo>
                    <a:pt x="22150" y="972467"/>
                  </a:lnTo>
                  <a:lnTo>
                    <a:pt x="34269" y="1016809"/>
                  </a:lnTo>
                  <a:lnTo>
                    <a:pt x="48857" y="1060066"/>
                  </a:lnTo>
                  <a:lnTo>
                    <a:pt x="65834" y="1102153"/>
                  </a:lnTo>
                  <a:lnTo>
                    <a:pt x="85116" y="1142989"/>
                  </a:lnTo>
                  <a:lnTo>
                    <a:pt x="106623" y="1182492"/>
                  </a:lnTo>
                  <a:lnTo>
                    <a:pt x="130273" y="1220579"/>
                  </a:lnTo>
                  <a:lnTo>
                    <a:pt x="155984" y="1257168"/>
                  </a:lnTo>
                  <a:lnTo>
                    <a:pt x="183674" y="1292177"/>
                  </a:lnTo>
                  <a:lnTo>
                    <a:pt x="213262" y="1325524"/>
                  </a:lnTo>
                  <a:lnTo>
                    <a:pt x="244667" y="1357126"/>
                  </a:lnTo>
                  <a:lnTo>
                    <a:pt x="277805" y="1386901"/>
                  </a:lnTo>
                  <a:lnTo>
                    <a:pt x="312597" y="1414767"/>
                  </a:lnTo>
                  <a:lnTo>
                    <a:pt x="348961" y="1440641"/>
                  </a:lnTo>
                  <a:lnTo>
                    <a:pt x="386813" y="1464441"/>
                  </a:lnTo>
                  <a:lnTo>
                    <a:pt x="426074" y="1486086"/>
                  </a:lnTo>
                  <a:lnTo>
                    <a:pt x="466661" y="1505492"/>
                  </a:lnTo>
                  <a:lnTo>
                    <a:pt x="508493" y="1522577"/>
                  </a:lnTo>
                  <a:lnTo>
                    <a:pt x="551488" y="1537260"/>
                  </a:lnTo>
                  <a:lnTo>
                    <a:pt x="595564" y="1549458"/>
                  </a:lnTo>
                  <a:lnTo>
                    <a:pt x="640640" y="1559088"/>
                  </a:lnTo>
                  <a:lnTo>
                    <a:pt x="686634" y="1566068"/>
                  </a:lnTo>
                  <a:lnTo>
                    <a:pt x="733464" y="1570317"/>
                  </a:lnTo>
                  <a:lnTo>
                    <a:pt x="781050" y="1571752"/>
                  </a:lnTo>
                  <a:lnTo>
                    <a:pt x="828622" y="1570317"/>
                  </a:lnTo>
                  <a:lnTo>
                    <a:pt x="875441" y="1566068"/>
                  </a:lnTo>
                  <a:lnTo>
                    <a:pt x="921426" y="1559088"/>
                  </a:lnTo>
                  <a:lnTo>
                    <a:pt x="966494" y="1549458"/>
                  </a:lnTo>
                  <a:lnTo>
                    <a:pt x="1010564" y="1537260"/>
                  </a:lnTo>
                  <a:lnTo>
                    <a:pt x="1053555" y="1522577"/>
                  </a:lnTo>
                  <a:lnTo>
                    <a:pt x="1095384" y="1505492"/>
                  </a:lnTo>
                  <a:lnTo>
                    <a:pt x="1135969" y="1486086"/>
                  </a:lnTo>
                  <a:lnTo>
                    <a:pt x="1175229" y="1464441"/>
                  </a:lnTo>
                  <a:lnTo>
                    <a:pt x="1213083" y="1440641"/>
                  </a:lnTo>
                  <a:lnTo>
                    <a:pt x="1249447" y="1414767"/>
                  </a:lnTo>
                  <a:lnTo>
                    <a:pt x="1284241" y="1386901"/>
                  </a:lnTo>
                  <a:lnTo>
                    <a:pt x="1317383" y="1357126"/>
                  </a:lnTo>
                  <a:lnTo>
                    <a:pt x="1348791" y="1325524"/>
                  </a:lnTo>
                  <a:lnTo>
                    <a:pt x="1378383" y="1292177"/>
                  </a:lnTo>
                  <a:lnTo>
                    <a:pt x="1406078" y="1257168"/>
                  </a:lnTo>
                  <a:lnTo>
                    <a:pt x="1431793" y="1220579"/>
                  </a:lnTo>
                  <a:lnTo>
                    <a:pt x="1455448" y="1182492"/>
                  </a:lnTo>
                  <a:lnTo>
                    <a:pt x="1476959" y="1142989"/>
                  </a:lnTo>
                  <a:lnTo>
                    <a:pt x="1496246" y="1102153"/>
                  </a:lnTo>
                  <a:lnTo>
                    <a:pt x="1513227" y="1060066"/>
                  </a:lnTo>
                  <a:lnTo>
                    <a:pt x="1527820" y="1016809"/>
                  </a:lnTo>
                  <a:lnTo>
                    <a:pt x="1539942" y="972467"/>
                  </a:lnTo>
                  <a:lnTo>
                    <a:pt x="1549513" y="927120"/>
                  </a:lnTo>
                  <a:lnTo>
                    <a:pt x="1556451" y="880851"/>
                  </a:lnTo>
                  <a:lnTo>
                    <a:pt x="1560674" y="833742"/>
                  </a:lnTo>
                  <a:lnTo>
                    <a:pt x="1562100" y="785876"/>
                  </a:lnTo>
                  <a:lnTo>
                    <a:pt x="1560674" y="738009"/>
                  </a:lnTo>
                  <a:lnTo>
                    <a:pt x="1556451" y="690900"/>
                  </a:lnTo>
                  <a:lnTo>
                    <a:pt x="1549513" y="644631"/>
                  </a:lnTo>
                  <a:lnTo>
                    <a:pt x="1539942" y="599284"/>
                  </a:lnTo>
                  <a:lnTo>
                    <a:pt x="1527820" y="554942"/>
                  </a:lnTo>
                  <a:lnTo>
                    <a:pt x="1513227" y="511686"/>
                  </a:lnTo>
                  <a:lnTo>
                    <a:pt x="1496246" y="469598"/>
                  </a:lnTo>
                  <a:lnTo>
                    <a:pt x="1476959" y="428762"/>
                  </a:lnTo>
                  <a:lnTo>
                    <a:pt x="1455448" y="389259"/>
                  </a:lnTo>
                  <a:lnTo>
                    <a:pt x="1431793" y="351172"/>
                  </a:lnTo>
                  <a:lnTo>
                    <a:pt x="1406078" y="314583"/>
                  </a:lnTo>
                  <a:lnTo>
                    <a:pt x="1378383" y="279574"/>
                  </a:lnTo>
                  <a:lnTo>
                    <a:pt x="1348791" y="246227"/>
                  </a:lnTo>
                  <a:lnTo>
                    <a:pt x="1317383" y="214625"/>
                  </a:lnTo>
                  <a:lnTo>
                    <a:pt x="1284241" y="184850"/>
                  </a:lnTo>
                  <a:lnTo>
                    <a:pt x="1249447" y="156985"/>
                  </a:lnTo>
                  <a:lnTo>
                    <a:pt x="1213083" y="131110"/>
                  </a:lnTo>
                  <a:lnTo>
                    <a:pt x="1175229" y="107310"/>
                  </a:lnTo>
                  <a:lnTo>
                    <a:pt x="1135969" y="85665"/>
                  </a:lnTo>
                  <a:lnTo>
                    <a:pt x="1095384" y="66259"/>
                  </a:lnTo>
                  <a:lnTo>
                    <a:pt x="1053555" y="49174"/>
                  </a:lnTo>
                  <a:lnTo>
                    <a:pt x="1010564" y="34491"/>
                  </a:lnTo>
                  <a:lnTo>
                    <a:pt x="966494" y="22293"/>
                  </a:lnTo>
                  <a:lnTo>
                    <a:pt x="921426" y="12663"/>
                  </a:lnTo>
                  <a:lnTo>
                    <a:pt x="875441" y="5683"/>
                  </a:lnTo>
                  <a:lnTo>
                    <a:pt x="828622" y="1434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0" y="785876"/>
                  </a:moveTo>
                  <a:lnTo>
                    <a:pt x="1425" y="738009"/>
                  </a:lnTo>
                  <a:lnTo>
                    <a:pt x="5646" y="690900"/>
                  </a:lnTo>
                  <a:lnTo>
                    <a:pt x="12581" y="644631"/>
                  </a:lnTo>
                  <a:lnTo>
                    <a:pt x="22150" y="599284"/>
                  </a:lnTo>
                  <a:lnTo>
                    <a:pt x="34269" y="554942"/>
                  </a:lnTo>
                  <a:lnTo>
                    <a:pt x="48857" y="511686"/>
                  </a:lnTo>
                  <a:lnTo>
                    <a:pt x="65834" y="469598"/>
                  </a:lnTo>
                  <a:lnTo>
                    <a:pt x="85116" y="428762"/>
                  </a:lnTo>
                  <a:lnTo>
                    <a:pt x="106623" y="389259"/>
                  </a:lnTo>
                  <a:lnTo>
                    <a:pt x="130273" y="351172"/>
                  </a:lnTo>
                  <a:lnTo>
                    <a:pt x="155984" y="314583"/>
                  </a:lnTo>
                  <a:lnTo>
                    <a:pt x="183674" y="279574"/>
                  </a:lnTo>
                  <a:lnTo>
                    <a:pt x="213262" y="246227"/>
                  </a:lnTo>
                  <a:lnTo>
                    <a:pt x="244667" y="214625"/>
                  </a:lnTo>
                  <a:lnTo>
                    <a:pt x="277805" y="184850"/>
                  </a:lnTo>
                  <a:lnTo>
                    <a:pt x="312597" y="156985"/>
                  </a:lnTo>
                  <a:lnTo>
                    <a:pt x="348961" y="131110"/>
                  </a:lnTo>
                  <a:lnTo>
                    <a:pt x="386813" y="107310"/>
                  </a:lnTo>
                  <a:lnTo>
                    <a:pt x="426074" y="85665"/>
                  </a:lnTo>
                  <a:lnTo>
                    <a:pt x="466661" y="66259"/>
                  </a:lnTo>
                  <a:lnTo>
                    <a:pt x="508493" y="49174"/>
                  </a:lnTo>
                  <a:lnTo>
                    <a:pt x="551488" y="34491"/>
                  </a:lnTo>
                  <a:lnTo>
                    <a:pt x="595564" y="22293"/>
                  </a:lnTo>
                  <a:lnTo>
                    <a:pt x="640640" y="12663"/>
                  </a:lnTo>
                  <a:lnTo>
                    <a:pt x="686634" y="5683"/>
                  </a:lnTo>
                  <a:lnTo>
                    <a:pt x="733464" y="1434"/>
                  </a:lnTo>
                  <a:lnTo>
                    <a:pt x="781050" y="0"/>
                  </a:lnTo>
                  <a:lnTo>
                    <a:pt x="828622" y="1434"/>
                  </a:lnTo>
                  <a:lnTo>
                    <a:pt x="875441" y="5683"/>
                  </a:lnTo>
                  <a:lnTo>
                    <a:pt x="921426" y="12663"/>
                  </a:lnTo>
                  <a:lnTo>
                    <a:pt x="966494" y="22293"/>
                  </a:lnTo>
                  <a:lnTo>
                    <a:pt x="1010564" y="34491"/>
                  </a:lnTo>
                  <a:lnTo>
                    <a:pt x="1053555" y="49174"/>
                  </a:lnTo>
                  <a:lnTo>
                    <a:pt x="1095384" y="66259"/>
                  </a:lnTo>
                  <a:lnTo>
                    <a:pt x="1135969" y="85665"/>
                  </a:lnTo>
                  <a:lnTo>
                    <a:pt x="1175229" y="107310"/>
                  </a:lnTo>
                  <a:lnTo>
                    <a:pt x="1213083" y="131110"/>
                  </a:lnTo>
                  <a:lnTo>
                    <a:pt x="1249447" y="156985"/>
                  </a:lnTo>
                  <a:lnTo>
                    <a:pt x="1284241" y="184850"/>
                  </a:lnTo>
                  <a:lnTo>
                    <a:pt x="1317383" y="214625"/>
                  </a:lnTo>
                  <a:lnTo>
                    <a:pt x="1348791" y="246227"/>
                  </a:lnTo>
                  <a:lnTo>
                    <a:pt x="1378383" y="279574"/>
                  </a:lnTo>
                  <a:lnTo>
                    <a:pt x="1406078" y="314583"/>
                  </a:lnTo>
                  <a:lnTo>
                    <a:pt x="1431793" y="351172"/>
                  </a:lnTo>
                  <a:lnTo>
                    <a:pt x="1455448" y="389259"/>
                  </a:lnTo>
                  <a:lnTo>
                    <a:pt x="1476959" y="428762"/>
                  </a:lnTo>
                  <a:lnTo>
                    <a:pt x="1496246" y="469598"/>
                  </a:lnTo>
                  <a:lnTo>
                    <a:pt x="1513227" y="511686"/>
                  </a:lnTo>
                  <a:lnTo>
                    <a:pt x="1527820" y="554942"/>
                  </a:lnTo>
                  <a:lnTo>
                    <a:pt x="1539942" y="599284"/>
                  </a:lnTo>
                  <a:lnTo>
                    <a:pt x="1549513" y="644631"/>
                  </a:lnTo>
                  <a:lnTo>
                    <a:pt x="1556451" y="690900"/>
                  </a:lnTo>
                  <a:lnTo>
                    <a:pt x="1560674" y="738009"/>
                  </a:lnTo>
                  <a:lnTo>
                    <a:pt x="1562100" y="785876"/>
                  </a:lnTo>
                  <a:lnTo>
                    <a:pt x="1560674" y="833742"/>
                  </a:lnTo>
                  <a:lnTo>
                    <a:pt x="1556451" y="880851"/>
                  </a:lnTo>
                  <a:lnTo>
                    <a:pt x="1549513" y="927120"/>
                  </a:lnTo>
                  <a:lnTo>
                    <a:pt x="1539942" y="972467"/>
                  </a:lnTo>
                  <a:lnTo>
                    <a:pt x="1527820" y="1016809"/>
                  </a:lnTo>
                  <a:lnTo>
                    <a:pt x="1513227" y="1060066"/>
                  </a:lnTo>
                  <a:lnTo>
                    <a:pt x="1496246" y="1102153"/>
                  </a:lnTo>
                  <a:lnTo>
                    <a:pt x="1476959" y="1142989"/>
                  </a:lnTo>
                  <a:lnTo>
                    <a:pt x="1455448" y="1182492"/>
                  </a:lnTo>
                  <a:lnTo>
                    <a:pt x="1431793" y="1220579"/>
                  </a:lnTo>
                  <a:lnTo>
                    <a:pt x="1406078" y="1257168"/>
                  </a:lnTo>
                  <a:lnTo>
                    <a:pt x="1378383" y="1292177"/>
                  </a:lnTo>
                  <a:lnTo>
                    <a:pt x="1348791" y="1325524"/>
                  </a:lnTo>
                  <a:lnTo>
                    <a:pt x="1317383" y="1357126"/>
                  </a:lnTo>
                  <a:lnTo>
                    <a:pt x="1284241" y="1386901"/>
                  </a:lnTo>
                  <a:lnTo>
                    <a:pt x="1249447" y="1414767"/>
                  </a:lnTo>
                  <a:lnTo>
                    <a:pt x="1213083" y="1440641"/>
                  </a:lnTo>
                  <a:lnTo>
                    <a:pt x="1175229" y="1464441"/>
                  </a:lnTo>
                  <a:lnTo>
                    <a:pt x="1135969" y="1486086"/>
                  </a:lnTo>
                  <a:lnTo>
                    <a:pt x="1095384" y="1505492"/>
                  </a:lnTo>
                  <a:lnTo>
                    <a:pt x="1053555" y="1522577"/>
                  </a:lnTo>
                  <a:lnTo>
                    <a:pt x="1010564" y="1537260"/>
                  </a:lnTo>
                  <a:lnTo>
                    <a:pt x="966494" y="1549458"/>
                  </a:lnTo>
                  <a:lnTo>
                    <a:pt x="921426" y="1559088"/>
                  </a:lnTo>
                  <a:lnTo>
                    <a:pt x="875441" y="1566068"/>
                  </a:lnTo>
                  <a:lnTo>
                    <a:pt x="828622" y="1570317"/>
                  </a:lnTo>
                  <a:lnTo>
                    <a:pt x="781050" y="1571752"/>
                  </a:lnTo>
                  <a:lnTo>
                    <a:pt x="733464" y="1570317"/>
                  </a:lnTo>
                  <a:lnTo>
                    <a:pt x="686634" y="1566068"/>
                  </a:lnTo>
                  <a:lnTo>
                    <a:pt x="640640" y="1559088"/>
                  </a:lnTo>
                  <a:lnTo>
                    <a:pt x="595564" y="1549458"/>
                  </a:lnTo>
                  <a:lnTo>
                    <a:pt x="551488" y="1537260"/>
                  </a:lnTo>
                  <a:lnTo>
                    <a:pt x="508493" y="1522577"/>
                  </a:lnTo>
                  <a:lnTo>
                    <a:pt x="466661" y="1505492"/>
                  </a:lnTo>
                  <a:lnTo>
                    <a:pt x="426074" y="1486086"/>
                  </a:lnTo>
                  <a:lnTo>
                    <a:pt x="386813" y="1464441"/>
                  </a:lnTo>
                  <a:lnTo>
                    <a:pt x="348961" y="1440641"/>
                  </a:lnTo>
                  <a:lnTo>
                    <a:pt x="312597" y="1414767"/>
                  </a:lnTo>
                  <a:lnTo>
                    <a:pt x="277805" y="1386901"/>
                  </a:lnTo>
                  <a:lnTo>
                    <a:pt x="244667" y="1357126"/>
                  </a:lnTo>
                  <a:lnTo>
                    <a:pt x="213262" y="1325524"/>
                  </a:lnTo>
                  <a:lnTo>
                    <a:pt x="183674" y="1292177"/>
                  </a:lnTo>
                  <a:lnTo>
                    <a:pt x="155984" y="1257168"/>
                  </a:lnTo>
                  <a:lnTo>
                    <a:pt x="130273" y="1220579"/>
                  </a:lnTo>
                  <a:lnTo>
                    <a:pt x="106623" y="1182492"/>
                  </a:lnTo>
                  <a:lnTo>
                    <a:pt x="85116" y="1142989"/>
                  </a:lnTo>
                  <a:lnTo>
                    <a:pt x="65834" y="1102153"/>
                  </a:lnTo>
                  <a:lnTo>
                    <a:pt x="48857" y="1060066"/>
                  </a:lnTo>
                  <a:lnTo>
                    <a:pt x="34269" y="1016809"/>
                  </a:lnTo>
                  <a:lnTo>
                    <a:pt x="22150" y="972467"/>
                  </a:lnTo>
                  <a:lnTo>
                    <a:pt x="12581" y="927120"/>
                  </a:lnTo>
                  <a:lnTo>
                    <a:pt x="5646" y="880851"/>
                  </a:lnTo>
                  <a:lnTo>
                    <a:pt x="1425" y="833742"/>
                  </a:lnTo>
                  <a:lnTo>
                    <a:pt x="0" y="785876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781050" y="0"/>
                  </a:moveTo>
                  <a:lnTo>
                    <a:pt x="733464" y="1433"/>
                  </a:lnTo>
                  <a:lnTo>
                    <a:pt x="686634" y="5681"/>
                  </a:lnTo>
                  <a:lnTo>
                    <a:pt x="640640" y="12659"/>
                  </a:lnTo>
                  <a:lnTo>
                    <a:pt x="595564" y="22286"/>
                  </a:lnTo>
                  <a:lnTo>
                    <a:pt x="551488" y="34480"/>
                  </a:lnTo>
                  <a:lnTo>
                    <a:pt x="508493" y="49158"/>
                  </a:lnTo>
                  <a:lnTo>
                    <a:pt x="466661" y="66238"/>
                  </a:lnTo>
                  <a:lnTo>
                    <a:pt x="426074" y="85639"/>
                  </a:lnTo>
                  <a:lnTo>
                    <a:pt x="386813" y="107277"/>
                  </a:lnTo>
                  <a:lnTo>
                    <a:pt x="348961" y="131071"/>
                  </a:lnTo>
                  <a:lnTo>
                    <a:pt x="312597" y="156938"/>
                  </a:lnTo>
                  <a:lnTo>
                    <a:pt x="277805" y="184797"/>
                  </a:lnTo>
                  <a:lnTo>
                    <a:pt x="244667" y="214565"/>
                  </a:lnTo>
                  <a:lnTo>
                    <a:pt x="213262" y="246160"/>
                  </a:lnTo>
                  <a:lnTo>
                    <a:pt x="183674" y="279500"/>
                  </a:lnTo>
                  <a:lnTo>
                    <a:pt x="155984" y="314502"/>
                  </a:lnTo>
                  <a:lnTo>
                    <a:pt x="130273" y="351084"/>
                  </a:lnTo>
                  <a:lnTo>
                    <a:pt x="106623" y="389165"/>
                  </a:lnTo>
                  <a:lnTo>
                    <a:pt x="85116" y="428662"/>
                  </a:lnTo>
                  <a:lnTo>
                    <a:pt x="65834" y="469492"/>
                  </a:lnTo>
                  <a:lnTo>
                    <a:pt x="48857" y="511574"/>
                  </a:lnTo>
                  <a:lnTo>
                    <a:pt x="34269" y="554826"/>
                  </a:lnTo>
                  <a:lnTo>
                    <a:pt x="22150" y="599165"/>
                  </a:lnTo>
                  <a:lnTo>
                    <a:pt x="12581" y="644509"/>
                  </a:lnTo>
                  <a:lnTo>
                    <a:pt x="5646" y="690775"/>
                  </a:lnTo>
                  <a:lnTo>
                    <a:pt x="1425" y="737883"/>
                  </a:lnTo>
                  <a:lnTo>
                    <a:pt x="0" y="785749"/>
                  </a:lnTo>
                  <a:lnTo>
                    <a:pt x="1425" y="833614"/>
                  </a:lnTo>
                  <a:lnTo>
                    <a:pt x="5646" y="880722"/>
                  </a:lnTo>
                  <a:lnTo>
                    <a:pt x="12581" y="926988"/>
                  </a:lnTo>
                  <a:lnTo>
                    <a:pt x="22150" y="972332"/>
                  </a:lnTo>
                  <a:lnTo>
                    <a:pt x="34269" y="1016671"/>
                  </a:lnTo>
                  <a:lnTo>
                    <a:pt x="48857" y="1059923"/>
                  </a:lnTo>
                  <a:lnTo>
                    <a:pt x="65834" y="1102005"/>
                  </a:lnTo>
                  <a:lnTo>
                    <a:pt x="85116" y="1142835"/>
                  </a:lnTo>
                  <a:lnTo>
                    <a:pt x="106623" y="1182332"/>
                  </a:lnTo>
                  <a:lnTo>
                    <a:pt x="130273" y="1220413"/>
                  </a:lnTo>
                  <a:lnTo>
                    <a:pt x="155984" y="1256995"/>
                  </a:lnTo>
                  <a:lnTo>
                    <a:pt x="183674" y="1291997"/>
                  </a:lnTo>
                  <a:lnTo>
                    <a:pt x="213262" y="1325337"/>
                  </a:lnTo>
                  <a:lnTo>
                    <a:pt x="244667" y="1356932"/>
                  </a:lnTo>
                  <a:lnTo>
                    <a:pt x="277805" y="1386700"/>
                  </a:lnTo>
                  <a:lnTo>
                    <a:pt x="312597" y="1414559"/>
                  </a:lnTo>
                  <a:lnTo>
                    <a:pt x="348961" y="1440426"/>
                  </a:lnTo>
                  <a:lnTo>
                    <a:pt x="386813" y="1464220"/>
                  </a:lnTo>
                  <a:lnTo>
                    <a:pt x="426074" y="1485858"/>
                  </a:lnTo>
                  <a:lnTo>
                    <a:pt x="466661" y="1505259"/>
                  </a:lnTo>
                  <a:lnTo>
                    <a:pt x="508493" y="1522339"/>
                  </a:lnTo>
                  <a:lnTo>
                    <a:pt x="551488" y="1537017"/>
                  </a:lnTo>
                  <a:lnTo>
                    <a:pt x="595564" y="1549211"/>
                  </a:lnTo>
                  <a:lnTo>
                    <a:pt x="640640" y="1558838"/>
                  </a:lnTo>
                  <a:lnTo>
                    <a:pt x="686634" y="1565816"/>
                  </a:lnTo>
                  <a:lnTo>
                    <a:pt x="733464" y="1570064"/>
                  </a:lnTo>
                  <a:lnTo>
                    <a:pt x="781050" y="1571498"/>
                  </a:lnTo>
                  <a:lnTo>
                    <a:pt x="828622" y="1570064"/>
                  </a:lnTo>
                  <a:lnTo>
                    <a:pt x="875441" y="1565816"/>
                  </a:lnTo>
                  <a:lnTo>
                    <a:pt x="921426" y="1558838"/>
                  </a:lnTo>
                  <a:lnTo>
                    <a:pt x="966494" y="1549211"/>
                  </a:lnTo>
                  <a:lnTo>
                    <a:pt x="1010564" y="1537017"/>
                  </a:lnTo>
                  <a:lnTo>
                    <a:pt x="1053555" y="1522339"/>
                  </a:lnTo>
                  <a:lnTo>
                    <a:pt x="1095384" y="1505259"/>
                  </a:lnTo>
                  <a:lnTo>
                    <a:pt x="1135969" y="1485858"/>
                  </a:lnTo>
                  <a:lnTo>
                    <a:pt x="1175229" y="1464220"/>
                  </a:lnTo>
                  <a:lnTo>
                    <a:pt x="1213083" y="1440426"/>
                  </a:lnTo>
                  <a:lnTo>
                    <a:pt x="1249447" y="1414559"/>
                  </a:lnTo>
                  <a:lnTo>
                    <a:pt x="1284241" y="1386700"/>
                  </a:lnTo>
                  <a:lnTo>
                    <a:pt x="1317383" y="1356932"/>
                  </a:lnTo>
                  <a:lnTo>
                    <a:pt x="1348791" y="1325337"/>
                  </a:lnTo>
                  <a:lnTo>
                    <a:pt x="1378383" y="1291997"/>
                  </a:lnTo>
                  <a:lnTo>
                    <a:pt x="1406078" y="1256995"/>
                  </a:lnTo>
                  <a:lnTo>
                    <a:pt x="1431793" y="1220413"/>
                  </a:lnTo>
                  <a:lnTo>
                    <a:pt x="1455448" y="1182332"/>
                  </a:lnTo>
                  <a:lnTo>
                    <a:pt x="1476959" y="1142835"/>
                  </a:lnTo>
                  <a:lnTo>
                    <a:pt x="1496246" y="1102005"/>
                  </a:lnTo>
                  <a:lnTo>
                    <a:pt x="1513227" y="1059923"/>
                  </a:lnTo>
                  <a:lnTo>
                    <a:pt x="1527820" y="1016671"/>
                  </a:lnTo>
                  <a:lnTo>
                    <a:pt x="1539942" y="972332"/>
                  </a:lnTo>
                  <a:lnTo>
                    <a:pt x="1549513" y="926988"/>
                  </a:lnTo>
                  <a:lnTo>
                    <a:pt x="1556451" y="880722"/>
                  </a:lnTo>
                  <a:lnTo>
                    <a:pt x="1560674" y="833614"/>
                  </a:lnTo>
                  <a:lnTo>
                    <a:pt x="1562100" y="785749"/>
                  </a:lnTo>
                  <a:lnTo>
                    <a:pt x="1560674" y="737883"/>
                  </a:lnTo>
                  <a:lnTo>
                    <a:pt x="1556451" y="690775"/>
                  </a:lnTo>
                  <a:lnTo>
                    <a:pt x="1549513" y="644509"/>
                  </a:lnTo>
                  <a:lnTo>
                    <a:pt x="1539942" y="599165"/>
                  </a:lnTo>
                  <a:lnTo>
                    <a:pt x="1527820" y="554826"/>
                  </a:lnTo>
                  <a:lnTo>
                    <a:pt x="1513227" y="511574"/>
                  </a:lnTo>
                  <a:lnTo>
                    <a:pt x="1496246" y="469492"/>
                  </a:lnTo>
                  <a:lnTo>
                    <a:pt x="1476959" y="428662"/>
                  </a:lnTo>
                  <a:lnTo>
                    <a:pt x="1455448" y="389165"/>
                  </a:lnTo>
                  <a:lnTo>
                    <a:pt x="1431793" y="351084"/>
                  </a:lnTo>
                  <a:lnTo>
                    <a:pt x="1406078" y="314502"/>
                  </a:lnTo>
                  <a:lnTo>
                    <a:pt x="1378383" y="279500"/>
                  </a:lnTo>
                  <a:lnTo>
                    <a:pt x="1348791" y="246160"/>
                  </a:lnTo>
                  <a:lnTo>
                    <a:pt x="1317383" y="214565"/>
                  </a:lnTo>
                  <a:lnTo>
                    <a:pt x="1284241" y="184797"/>
                  </a:lnTo>
                  <a:lnTo>
                    <a:pt x="1249447" y="156938"/>
                  </a:lnTo>
                  <a:lnTo>
                    <a:pt x="1213083" y="131071"/>
                  </a:lnTo>
                  <a:lnTo>
                    <a:pt x="1175229" y="107277"/>
                  </a:lnTo>
                  <a:lnTo>
                    <a:pt x="1135969" y="85639"/>
                  </a:lnTo>
                  <a:lnTo>
                    <a:pt x="1095384" y="66238"/>
                  </a:lnTo>
                  <a:lnTo>
                    <a:pt x="1053555" y="49158"/>
                  </a:lnTo>
                  <a:lnTo>
                    <a:pt x="1010564" y="34480"/>
                  </a:lnTo>
                  <a:lnTo>
                    <a:pt x="966494" y="22286"/>
                  </a:lnTo>
                  <a:lnTo>
                    <a:pt x="921426" y="12659"/>
                  </a:lnTo>
                  <a:lnTo>
                    <a:pt x="875441" y="5681"/>
                  </a:lnTo>
                  <a:lnTo>
                    <a:pt x="828622" y="1433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0" y="785749"/>
                  </a:moveTo>
                  <a:lnTo>
                    <a:pt x="1425" y="737883"/>
                  </a:lnTo>
                  <a:lnTo>
                    <a:pt x="5646" y="690775"/>
                  </a:lnTo>
                  <a:lnTo>
                    <a:pt x="12581" y="644509"/>
                  </a:lnTo>
                  <a:lnTo>
                    <a:pt x="22150" y="599165"/>
                  </a:lnTo>
                  <a:lnTo>
                    <a:pt x="34269" y="554826"/>
                  </a:lnTo>
                  <a:lnTo>
                    <a:pt x="48857" y="511574"/>
                  </a:lnTo>
                  <a:lnTo>
                    <a:pt x="65834" y="469492"/>
                  </a:lnTo>
                  <a:lnTo>
                    <a:pt x="85116" y="428662"/>
                  </a:lnTo>
                  <a:lnTo>
                    <a:pt x="106623" y="389165"/>
                  </a:lnTo>
                  <a:lnTo>
                    <a:pt x="130273" y="351084"/>
                  </a:lnTo>
                  <a:lnTo>
                    <a:pt x="155984" y="314502"/>
                  </a:lnTo>
                  <a:lnTo>
                    <a:pt x="183674" y="279500"/>
                  </a:lnTo>
                  <a:lnTo>
                    <a:pt x="213262" y="246160"/>
                  </a:lnTo>
                  <a:lnTo>
                    <a:pt x="244667" y="214565"/>
                  </a:lnTo>
                  <a:lnTo>
                    <a:pt x="277805" y="184797"/>
                  </a:lnTo>
                  <a:lnTo>
                    <a:pt x="312597" y="156938"/>
                  </a:lnTo>
                  <a:lnTo>
                    <a:pt x="348961" y="131071"/>
                  </a:lnTo>
                  <a:lnTo>
                    <a:pt x="386813" y="107277"/>
                  </a:lnTo>
                  <a:lnTo>
                    <a:pt x="426074" y="85639"/>
                  </a:lnTo>
                  <a:lnTo>
                    <a:pt x="466661" y="66238"/>
                  </a:lnTo>
                  <a:lnTo>
                    <a:pt x="508493" y="49158"/>
                  </a:lnTo>
                  <a:lnTo>
                    <a:pt x="551488" y="34480"/>
                  </a:lnTo>
                  <a:lnTo>
                    <a:pt x="595564" y="22286"/>
                  </a:lnTo>
                  <a:lnTo>
                    <a:pt x="640640" y="12659"/>
                  </a:lnTo>
                  <a:lnTo>
                    <a:pt x="686634" y="5681"/>
                  </a:lnTo>
                  <a:lnTo>
                    <a:pt x="733464" y="1433"/>
                  </a:lnTo>
                  <a:lnTo>
                    <a:pt x="781050" y="0"/>
                  </a:lnTo>
                  <a:lnTo>
                    <a:pt x="828622" y="1433"/>
                  </a:lnTo>
                  <a:lnTo>
                    <a:pt x="875441" y="5681"/>
                  </a:lnTo>
                  <a:lnTo>
                    <a:pt x="921426" y="12659"/>
                  </a:lnTo>
                  <a:lnTo>
                    <a:pt x="966494" y="22286"/>
                  </a:lnTo>
                  <a:lnTo>
                    <a:pt x="1010564" y="34480"/>
                  </a:lnTo>
                  <a:lnTo>
                    <a:pt x="1053555" y="49158"/>
                  </a:lnTo>
                  <a:lnTo>
                    <a:pt x="1095384" y="66238"/>
                  </a:lnTo>
                  <a:lnTo>
                    <a:pt x="1135969" y="85639"/>
                  </a:lnTo>
                  <a:lnTo>
                    <a:pt x="1175229" y="107277"/>
                  </a:lnTo>
                  <a:lnTo>
                    <a:pt x="1213083" y="131071"/>
                  </a:lnTo>
                  <a:lnTo>
                    <a:pt x="1249447" y="156938"/>
                  </a:lnTo>
                  <a:lnTo>
                    <a:pt x="1284241" y="184797"/>
                  </a:lnTo>
                  <a:lnTo>
                    <a:pt x="1317383" y="214565"/>
                  </a:lnTo>
                  <a:lnTo>
                    <a:pt x="1348791" y="246160"/>
                  </a:lnTo>
                  <a:lnTo>
                    <a:pt x="1378383" y="279500"/>
                  </a:lnTo>
                  <a:lnTo>
                    <a:pt x="1406078" y="314502"/>
                  </a:lnTo>
                  <a:lnTo>
                    <a:pt x="1431793" y="351084"/>
                  </a:lnTo>
                  <a:lnTo>
                    <a:pt x="1455448" y="389165"/>
                  </a:lnTo>
                  <a:lnTo>
                    <a:pt x="1476959" y="428662"/>
                  </a:lnTo>
                  <a:lnTo>
                    <a:pt x="1496246" y="469492"/>
                  </a:lnTo>
                  <a:lnTo>
                    <a:pt x="1513227" y="511574"/>
                  </a:lnTo>
                  <a:lnTo>
                    <a:pt x="1527820" y="554826"/>
                  </a:lnTo>
                  <a:lnTo>
                    <a:pt x="1539942" y="599165"/>
                  </a:lnTo>
                  <a:lnTo>
                    <a:pt x="1549513" y="644509"/>
                  </a:lnTo>
                  <a:lnTo>
                    <a:pt x="1556451" y="690775"/>
                  </a:lnTo>
                  <a:lnTo>
                    <a:pt x="1560674" y="737883"/>
                  </a:lnTo>
                  <a:lnTo>
                    <a:pt x="1562100" y="785749"/>
                  </a:lnTo>
                  <a:lnTo>
                    <a:pt x="1560674" y="833614"/>
                  </a:lnTo>
                  <a:lnTo>
                    <a:pt x="1556451" y="880722"/>
                  </a:lnTo>
                  <a:lnTo>
                    <a:pt x="1549513" y="926988"/>
                  </a:lnTo>
                  <a:lnTo>
                    <a:pt x="1539942" y="972332"/>
                  </a:lnTo>
                  <a:lnTo>
                    <a:pt x="1527820" y="1016671"/>
                  </a:lnTo>
                  <a:lnTo>
                    <a:pt x="1513227" y="1059923"/>
                  </a:lnTo>
                  <a:lnTo>
                    <a:pt x="1496246" y="1102005"/>
                  </a:lnTo>
                  <a:lnTo>
                    <a:pt x="1476959" y="1142835"/>
                  </a:lnTo>
                  <a:lnTo>
                    <a:pt x="1455448" y="1182332"/>
                  </a:lnTo>
                  <a:lnTo>
                    <a:pt x="1431793" y="1220413"/>
                  </a:lnTo>
                  <a:lnTo>
                    <a:pt x="1406078" y="1256995"/>
                  </a:lnTo>
                  <a:lnTo>
                    <a:pt x="1378383" y="1291997"/>
                  </a:lnTo>
                  <a:lnTo>
                    <a:pt x="1348791" y="1325337"/>
                  </a:lnTo>
                  <a:lnTo>
                    <a:pt x="1317383" y="1356932"/>
                  </a:lnTo>
                  <a:lnTo>
                    <a:pt x="1284241" y="1386700"/>
                  </a:lnTo>
                  <a:lnTo>
                    <a:pt x="1249447" y="1414559"/>
                  </a:lnTo>
                  <a:lnTo>
                    <a:pt x="1213083" y="1440426"/>
                  </a:lnTo>
                  <a:lnTo>
                    <a:pt x="1175229" y="1464220"/>
                  </a:lnTo>
                  <a:lnTo>
                    <a:pt x="1135969" y="1485858"/>
                  </a:lnTo>
                  <a:lnTo>
                    <a:pt x="1095384" y="1505259"/>
                  </a:lnTo>
                  <a:lnTo>
                    <a:pt x="1053555" y="1522339"/>
                  </a:lnTo>
                  <a:lnTo>
                    <a:pt x="1010564" y="1537017"/>
                  </a:lnTo>
                  <a:lnTo>
                    <a:pt x="966494" y="1549211"/>
                  </a:lnTo>
                  <a:lnTo>
                    <a:pt x="921426" y="1558838"/>
                  </a:lnTo>
                  <a:lnTo>
                    <a:pt x="875441" y="1565816"/>
                  </a:lnTo>
                  <a:lnTo>
                    <a:pt x="828622" y="1570064"/>
                  </a:lnTo>
                  <a:lnTo>
                    <a:pt x="781050" y="1571498"/>
                  </a:lnTo>
                  <a:lnTo>
                    <a:pt x="733464" y="1570064"/>
                  </a:lnTo>
                  <a:lnTo>
                    <a:pt x="686634" y="1565816"/>
                  </a:lnTo>
                  <a:lnTo>
                    <a:pt x="640640" y="1558838"/>
                  </a:lnTo>
                  <a:lnTo>
                    <a:pt x="595564" y="1549211"/>
                  </a:lnTo>
                  <a:lnTo>
                    <a:pt x="551488" y="1537017"/>
                  </a:lnTo>
                  <a:lnTo>
                    <a:pt x="508493" y="1522339"/>
                  </a:lnTo>
                  <a:lnTo>
                    <a:pt x="466661" y="1505259"/>
                  </a:lnTo>
                  <a:lnTo>
                    <a:pt x="426074" y="1485858"/>
                  </a:lnTo>
                  <a:lnTo>
                    <a:pt x="386813" y="1464220"/>
                  </a:lnTo>
                  <a:lnTo>
                    <a:pt x="348961" y="1440426"/>
                  </a:lnTo>
                  <a:lnTo>
                    <a:pt x="312597" y="1414559"/>
                  </a:lnTo>
                  <a:lnTo>
                    <a:pt x="277805" y="1386700"/>
                  </a:lnTo>
                  <a:lnTo>
                    <a:pt x="244667" y="1356932"/>
                  </a:lnTo>
                  <a:lnTo>
                    <a:pt x="213262" y="1325337"/>
                  </a:lnTo>
                  <a:lnTo>
                    <a:pt x="183674" y="1291997"/>
                  </a:lnTo>
                  <a:lnTo>
                    <a:pt x="155984" y="1256995"/>
                  </a:lnTo>
                  <a:lnTo>
                    <a:pt x="130273" y="1220413"/>
                  </a:lnTo>
                  <a:lnTo>
                    <a:pt x="106623" y="1182332"/>
                  </a:lnTo>
                  <a:lnTo>
                    <a:pt x="85116" y="1142835"/>
                  </a:lnTo>
                  <a:lnTo>
                    <a:pt x="65834" y="1102005"/>
                  </a:lnTo>
                  <a:lnTo>
                    <a:pt x="48857" y="1059923"/>
                  </a:lnTo>
                  <a:lnTo>
                    <a:pt x="34269" y="1016671"/>
                  </a:lnTo>
                  <a:lnTo>
                    <a:pt x="22150" y="972332"/>
                  </a:lnTo>
                  <a:lnTo>
                    <a:pt x="12581" y="926988"/>
                  </a:lnTo>
                  <a:lnTo>
                    <a:pt x="5646" y="880722"/>
                  </a:lnTo>
                  <a:lnTo>
                    <a:pt x="1425" y="833614"/>
                  </a:lnTo>
                  <a:lnTo>
                    <a:pt x="0" y="785749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4941570" y="1893506"/>
            <a:ext cx="9740265" cy="663194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482600">
              <a:lnSpc>
                <a:spcPts val="2850"/>
              </a:lnSpc>
              <a:spcBef>
                <a:spcPts val="595"/>
              </a:spcBef>
            </a:pP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750" i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Inc.</a:t>
            </a:r>
            <a:r>
              <a:rPr sz="2750" i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75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performing</a:t>
            </a:r>
            <a:r>
              <a:rPr sz="2750" i="1" spc="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repetitive</a:t>
            </a:r>
            <a:r>
              <a:rPr sz="2750" i="1" spc="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dangerous</a:t>
            </a:r>
            <a:r>
              <a:rPr sz="275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750" i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uses</a:t>
            </a:r>
            <a:r>
              <a:rPr sz="275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Optimus</a:t>
            </a:r>
            <a:r>
              <a:rPr sz="2750" i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robot</a:t>
            </a:r>
            <a:r>
              <a:rPr sz="2750" i="1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i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its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manufacturing</a:t>
            </a:r>
            <a:r>
              <a:rPr sz="2750" i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plants</a:t>
            </a:r>
            <a:r>
              <a:rPr sz="275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(Tesla,</a:t>
            </a:r>
            <a:r>
              <a:rPr sz="2750" i="1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2026).</a:t>
            </a: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250"/>
              </a:spcBef>
            </a:pPr>
            <a:endParaRPr sz="2750">
              <a:latin typeface="Times New Roman"/>
              <a:cs typeface="Times New Roman"/>
            </a:endParaRPr>
          </a:p>
          <a:p>
            <a:pPr marL="729615" marR="5080">
              <a:lnSpc>
                <a:spcPct val="87600"/>
              </a:lnSpc>
            </a:pP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Operation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efficiency,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speed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capacity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production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Tesla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optimised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excessive</a:t>
            </a:r>
            <a:r>
              <a:rPr sz="275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automation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(Forbes, 2026).</a:t>
            </a: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955"/>
              </a:spcBef>
            </a:pPr>
            <a:endParaRPr sz="2750">
              <a:latin typeface="Times New Roman"/>
              <a:cs typeface="Times New Roman"/>
            </a:endParaRPr>
          </a:p>
          <a:p>
            <a:pPr marL="729615" marR="674370">
              <a:lnSpc>
                <a:spcPct val="87600"/>
              </a:lnSpc>
            </a:pP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Technical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failure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interruption</a:t>
            </a:r>
            <a:r>
              <a:rPr sz="2750" i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i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workplace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minimised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i="1" spc="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machine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learning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predictive analytics.</a:t>
            </a: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950"/>
              </a:spcBef>
            </a:pPr>
            <a:endParaRPr sz="2750">
              <a:latin typeface="Times New Roman"/>
              <a:cs typeface="Times New Roman"/>
            </a:endParaRPr>
          </a:p>
          <a:p>
            <a:pPr marL="12700" marR="245745">
              <a:lnSpc>
                <a:spcPct val="87600"/>
              </a:lnSpc>
            </a:pP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Operational</a:t>
            </a:r>
            <a:r>
              <a:rPr sz="2750" i="1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decision,</a:t>
            </a:r>
            <a:r>
              <a:rPr sz="2750" i="1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safety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control</a:t>
            </a:r>
            <a:r>
              <a:rPr sz="2750" i="1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performance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tracking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optimised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i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AI-driven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visual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systems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workforce analytics.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173476" y="7164323"/>
            <a:ext cx="1587500" cy="1588135"/>
            <a:chOff x="3173476" y="7164323"/>
            <a:chExt cx="1587500" cy="1588135"/>
          </a:xfrm>
        </p:grpSpPr>
        <p:sp>
          <p:nvSpPr>
            <p:cNvPr id="21" name="object 21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5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7"/>
                  </a:lnTo>
                  <a:lnTo>
                    <a:pt x="12581" y="921464"/>
                  </a:lnTo>
                  <a:lnTo>
                    <a:pt x="22150" y="966543"/>
                  </a:lnTo>
                  <a:lnTo>
                    <a:pt x="34269" y="1010623"/>
                  </a:lnTo>
                  <a:lnTo>
                    <a:pt x="48857" y="1053622"/>
                  </a:lnTo>
                  <a:lnTo>
                    <a:pt x="65834" y="1095459"/>
                  </a:lnTo>
                  <a:lnTo>
                    <a:pt x="85116" y="1136052"/>
                  </a:lnTo>
                  <a:lnTo>
                    <a:pt x="106623" y="1175319"/>
                  </a:lnTo>
                  <a:lnTo>
                    <a:pt x="130273" y="1213178"/>
                  </a:lnTo>
                  <a:lnTo>
                    <a:pt x="155984" y="1249548"/>
                  </a:lnTo>
                  <a:lnTo>
                    <a:pt x="183674" y="1284346"/>
                  </a:lnTo>
                  <a:lnTo>
                    <a:pt x="213262" y="1317492"/>
                  </a:lnTo>
                  <a:lnTo>
                    <a:pt x="244667" y="1348904"/>
                  </a:lnTo>
                  <a:lnTo>
                    <a:pt x="277805" y="1378499"/>
                  </a:lnTo>
                  <a:lnTo>
                    <a:pt x="312597" y="1406196"/>
                  </a:lnTo>
                  <a:lnTo>
                    <a:pt x="348961" y="1431914"/>
                  </a:lnTo>
                  <a:lnTo>
                    <a:pt x="386813" y="1455570"/>
                  </a:lnTo>
                  <a:lnTo>
                    <a:pt x="426074" y="1477083"/>
                  </a:lnTo>
                  <a:lnTo>
                    <a:pt x="466661" y="1496371"/>
                  </a:lnTo>
                  <a:lnTo>
                    <a:pt x="508493" y="1513353"/>
                  </a:lnTo>
                  <a:lnTo>
                    <a:pt x="551488" y="1527946"/>
                  </a:lnTo>
                  <a:lnTo>
                    <a:pt x="595564" y="1540069"/>
                  </a:lnTo>
                  <a:lnTo>
                    <a:pt x="640640" y="1549640"/>
                  </a:lnTo>
                  <a:lnTo>
                    <a:pt x="686634" y="1556578"/>
                  </a:lnTo>
                  <a:lnTo>
                    <a:pt x="733464" y="1560801"/>
                  </a:lnTo>
                  <a:lnTo>
                    <a:pt x="781050" y="1562226"/>
                  </a:lnTo>
                  <a:lnTo>
                    <a:pt x="828622" y="1560801"/>
                  </a:lnTo>
                  <a:lnTo>
                    <a:pt x="875441" y="1556578"/>
                  </a:lnTo>
                  <a:lnTo>
                    <a:pt x="921426" y="1549640"/>
                  </a:lnTo>
                  <a:lnTo>
                    <a:pt x="966494" y="1540069"/>
                  </a:lnTo>
                  <a:lnTo>
                    <a:pt x="1010564" y="1527946"/>
                  </a:lnTo>
                  <a:lnTo>
                    <a:pt x="1053555" y="1513353"/>
                  </a:lnTo>
                  <a:lnTo>
                    <a:pt x="1095384" y="1496371"/>
                  </a:lnTo>
                  <a:lnTo>
                    <a:pt x="1135969" y="1477083"/>
                  </a:lnTo>
                  <a:lnTo>
                    <a:pt x="1175229" y="1455570"/>
                  </a:lnTo>
                  <a:lnTo>
                    <a:pt x="1213083" y="1431914"/>
                  </a:lnTo>
                  <a:lnTo>
                    <a:pt x="1249447" y="1406196"/>
                  </a:lnTo>
                  <a:lnTo>
                    <a:pt x="1284241" y="1378499"/>
                  </a:lnTo>
                  <a:lnTo>
                    <a:pt x="1317383" y="1348904"/>
                  </a:lnTo>
                  <a:lnTo>
                    <a:pt x="1348791" y="1317492"/>
                  </a:lnTo>
                  <a:lnTo>
                    <a:pt x="1378383" y="1284346"/>
                  </a:lnTo>
                  <a:lnTo>
                    <a:pt x="1406078" y="1249548"/>
                  </a:lnTo>
                  <a:lnTo>
                    <a:pt x="1431793" y="1213178"/>
                  </a:lnTo>
                  <a:lnTo>
                    <a:pt x="1455448" y="1175319"/>
                  </a:lnTo>
                  <a:lnTo>
                    <a:pt x="1476959" y="1136052"/>
                  </a:lnTo>
                  <a:lnTo>
                    <a:pt x="1496246" y="1095459"/>
                  </a:lnTo>
                  <a:lnTo>
                    <a:pt x="1513227" y="1053622"/>
                  </a:lnTo>
                  <a:lnTo>
                    <a:pt x="1527820" y="1010623"/>
                  </a:lnTo>
                  <a:lnTo>
                    <a:pt x="1539942" y="966543"/>
                  </a:lnTo>
                  <a:lnTo>
                    <a:pt x="1549513" y="921464"/>
                  </a:lnTo>
                  <a:lnTo>
                    <a:pt x="1556451" y="875467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5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5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5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7"/>
                  </a:lnTo>
                  <a:lnTo>
                    <a:pt x="1549513" y="921464"/>
                  </a:lnTo>
                  <a:lnTo>
                    <a:pt x="1539942" y="966543"/>
                  </a:lnTo>
                  <a:lnTo>
                    <a:pt x="1527820" y="1010623"/>
                  </a:lnTo>
                  <a:lnTo>
                    <a:pt x="1513227" y="1053622"/>
                  </a:lnTo>
                  <a:lnTo>
                    <a:pt x="1496246" y="1095459"/>
                  </a:lnTo>
                  <a:lnTo>
                    <a:pt x="1476959" y="1136052"/>
                  </a:lnTo>
                  <a:lnTo>
                    <a:pt x="1455448" y="1175319"/>
                  </a:lnTo>
                  <a:lnTo>
                    <a:pt x="1431793" y="1213178"/>
                  </a:lnTo>
                  <a:lnTo>
                    <a:pt x="1406078" y="1249548"/>
                  </a:lnTo>
                  <a:lnTo>
                    <a:pt x="1378383" y="1284346"/>
                  </a:lnTo>
                  <a:lnTo>
                    <a:pt x="1348791" y="1317492"/>
                  </a:lnTo>
                  <a:lnTo>
                    <a:pt x="1317383" y="1348904"/>
                  </a:lnTo>
                  <a:lnTo>
                    <a:pt x="1284241" y="1378499"/>
                  </a:lnTo>
                  <a:lnTo>
                    <a:pt x="1249447" y="1406196"/>
                  </a:lnTo>
                  <a:lnTo>
                    <a:pt x="1213083" y="1431914"/>
                  </a:lnTo>
                  <a:lnTo>
                    <a:pt x="1175229" y="1455570"/>
                  </a:lnTo>
                  <a:lnTo>
                    <a:pt x="1135969" y="1477083"/>
                  </a:lnTo>
                  <a:lnTo>
                    <a:pt x="1095384" y="1496371"/>
                  </a:lnTo>
                  <a:lnTo>
                    <a:pt x="1053555" y="1513353"/>
                  </a:lnTo>
                  <a:lnTo>
                    <a:pt x="1010564" y="1527946"/>
                  </a:lnTo>
                  <a:lnTo>
                    <a:pt x="966494" y="1540069"/>
                  </a:lnTo>
                  <a:lnTo>
                    <a:pt x="921426" y="1549640"/>
                  </a:lnTo>
                  <a:lnTo>
                    <a:pt x="875441" y="1556578"/>
                  </a:lnTo>
                  <a:lnTo>
                    <a:pt x="828622" y="1560801"/>
                  </a:lnTo>
                  <a:lnTo>
                    <a:pt x="781050" y="1562226"/>
                  </a:lnTo>
                  <a:lnTo>
                    <a:pt x="733464" y="1560801"/>
                  </a:lnTo>
                  <a:lnTo>
                    <a:pt x="686634" y="1556578"/>
                  </a:lnTo>
                  <a:lnTo>
                    <a:pt x="640640" y="1549640"/>
                  </a:lnTo>
                  <a:lnTo>
                    <a:pt x="595564" y="1540069"/>
                  </a:lnTo>
                  <a:lnTo>
                    <a:pt x="551488" y="1527946"/>
                  </a:lnTo>
                  <a:lnTo>
                    <a:pt x="508493" y="1513353"/>
                  </a:lnTo>
                  <a:lnTo>
                    <a:pt x="466661" y="1496371"/>
                  </a:lnTo>
                  <a:lnTo>
                    <a:pt x="426074" y="1477083"/>
                  </a:lnTo>
                  <a:lnTo>
                    <a:pt x="386813" y="1455570"/>
                  </a:lnTo>
                  <a:lnTo>
                    <a:pt x="348961" y="1431914"/>
                  </a:lnTo>
                  <a:lnTo>
                    <a:pt x="312597" y="1406196"/>
                  </a:lnTo>
                  <a:lnTo>
                    <a:pt x="277805" y="1378499"/>
                  </a:lnTo>
                  <a:lnTo>
                    <a:pt x="244667" y="1348904"/>
                  </a:lnTo>
                  <a:lnTo>
                    <a:pt x="213262" y="1317492"/>
                  </a:lnTo>
                  <a:lnTo>
                    <a:pt x="183674" y="1284346"/>
                  </a:lnTo>
                  <a:lnTo>
                    <a:pt x="155984" y="1249548"/>
                  </a:lnTo>
                  <a:lnTo>
                    <a:pt x="130273" y="1213178"/>
                  </a:lnTo>
                  <a:lnTo>
                    <a:pt x="106623" y="1175319"/>
                  </a:lnTo>
                  <a:lnTo>
                    <a:pt x="85116" y="1136052"/>
                  </a:lnTo>
                  <a:lnTo>
                    <a:pt x="65834" y="1095459"/>
                  </a:lnTo>
                  <a:lnTo>
                    <a:pt x="48857" y="1053622"/>
                  </a:lnTo>
                  <a:lnTo>
                    <a:pt x="34269" y="1010623"/>
                  </a:lnTo>
                  <a:lnTo>
                    <a:pt x="22150" y="966543"/>
                  </a:lnTo>
                  <a:lnTo>
                    <a:pt x="12581" y="921464"/>
                  </a:lnTo>
                  <a:lnTo>
                    <a:pt x="5646" y="875467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399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5287645">
              <a:lnSpc>
                <a:spcPct val="100000"/>
              </a:lnSpc>
              <a:spcBef>
                <a:spcPts val="130"/>
              </a:spcBef>
            </a:pPr>
            <a:r>
              <a:rPr dirty="0"/>
              <a:t>Opportunities</a:t>
            </a:r>
            <a:r>
              <a:rPr spc="60" dirty="0"/>
              <a:t> </a:t>
            </a:r>
            <a:r>
              <a:rPr dirty="0"/>
              <a:t>for</a:t>
            </a:r>
            <a:r>
              <a:rPr spc="-80" dirty="0"/>
              <a:t> </a:t>
            </a:r>
            <a:r>
              <a:rPr spc="-10" dirty="0"/>
              <a:t>Tesla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040126" y="1068324"/>
            <a:ext cx="2911475" cy="8160384"/>
            <a:chOff x="3040126" y="1068324"/>
            <a:chExt cx="2911475" cy="8160384"/>
          </a:xfrm>
        </p:grpSpPr>
        <p:sp>
          <p:nvSpPr>
            <p:cNvPr id="4" name="object 4"/>
            <p:cNvSpPr/>
            <p:nvPr/>
          </p:nvSpPr>
          <p:spPr>
            <a:xfrm>
              <a:off x="305282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05282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239515" y="3292792"/>
            <a:ext cx="2508250" cy="363855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 algn="ctr">
              <a:lnSpc>
                <a:spcPct val="86300"/>
              </a:lnSpc>
              <a:spcBef>
                <a:spcPts val="595"/>
              </a:spcBef>
            </a:pP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Efficiency</a:t>
            </a:r>
            <a:r>
              <a:rPr sz="3000" i="1" spc="-1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productivity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level</a:t>
            </a:r>
            <a:r>
              <a:rPr sz="3000" i="1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is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enhanced profoundly</a:t>
            </a:r>
            <a:r>
              <a:rPr sz="30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at </a:t>
            </a:r>
            <a:r>
              <a:rPr sz="30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3000" i="1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when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there</a:t>
            </a:r>
            <a:r>
              <a:rPr sz="30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3000" i="1" spc="-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effective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30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AI</a:t>
            </a:r>
            <a:r>
              <a:rPr sz="30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automation.</a:t>
            </a:r>
            <a:endParaRPr sz="30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145276" y="1068324"/>
            <a:ext cx="2911475" cy="8160384"/>
            <a:chOff x="6145276" y="1068324"/>
            <a:chExt cx="2911475" cy="8160384"/>
          </a:xfrm>
        </p:grpSpPr>
        <p:sp>
          <p:nvSpPr>
            <p:cNvPr id="8" name="object 8"/>
            <p:cNvSpPr/>
            <p:nvPr/>
          </p:nvSpPr>
          <p:spPr>
            <a:xfrm>
              <a:off x="615797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15797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6365875" y="3490277"/>
            <a:ext cx="2459990" cy="324802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 marR="5080" indent="1905" algn="ctr">
              <a:lnSpc>
                <a:spcPct val="86400"/>
              </a:lnSpc>
              <a:spcBef>
                <a:spcPts val="590"/>
              </a:spcBef>
            </a:pP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HR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planning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3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decision-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making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30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talent analytics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become</a:t>
            </a:r>
            <a:r>
              <a:rPr sz="30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better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(Madhuri</a:t>
            </a:r>
            <a:r>
              <a:rPr sz="3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Kumar,</a:t>
            </a:r>
            <a:r>
              <a:rPr sz="3000" i="1" spc="-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2025).</a:t>
            </a:r>
            <a:endParaRPr sz="30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9240901" y="1068324"/>
            <a:ext cx="2911475" cy="8160384"/>
            <a:chOff x="9240901" y="1068324"/>
            <a:chExt cx="2911475" cy="8160384"/>
          </a:xfrm>
        </p:grpSpPr>
        <p:sp>
          <p:nvSpPr>
            <p:cNvPr id="12" name="object 12"/>
            <p:cNvSpPr/>
            <p:nvPr/>
          </p:nvSpPr>
          <p:spPr>
            <a:xfrm>
              <a:off x="925360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925360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9547859" y="3490277"/>
            <a:ext cx="2299970" cy="324802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 marR="5080" algn="ctr">
              <a:lnSpc>
                <a:spcPct val="86400"/>
              </a:lnSpc>
              <a:spcBef>
                <a:spcPts val="590"/>
              </a:spcBef>
            </a:pP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Competency</a:t>
            </a:r>
            <a:r>
              <a:rPr sz="30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employees enhanced personalised learning opportunities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3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30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run</a:t>
            </a:r>
            <a:r>
              <a:rPr sz="30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by AI.</a:t>
            </a:r>
            <a:endParaRPr sz="30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2346051" y="1068324"/>
            <a:ext cx="2911475" cy="8160384"/>
            <a:chOff x="12346051" y="1068324"/>
            <a:chExt cx="2911475" cy="8160384"/>
          </a:xfrm>
        </p:grpSpPr>
        <p:sp>
          <p:nvSpPr>
            <p:cNvPr id="16" name="object 16"/>
            <p:cNvSpPr/>
            <p:nvPr/>
          </p:nvSpPr>
          <p:spPr>
            <a:xfrm>
              <a:off x="1235875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235875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12545694" y="2898076"/>
            <a:ext cx="2513330" cy="443039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065" marR="5080" indent="-6985" algn="ctr">
              <a:lnSpc>
                <a:spcPct val="86300"/>
              </a:lnSpc>
              <a:spcBef>
                <a:spcPts val="595"/>
              </a:spcBef>
            </a:pP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Valuable 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resource</a:t>
            </a:r>
            <a:r>
              <a:rPr sz="30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3000" i="1" spc="-1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30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3000" i="1" spc="-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when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it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30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used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effectively</a:t>
            </a:r>
            <a:r>
              <a:rPr sz="30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as</a:t>
            </a:r>
            <a:r>
              <a:rPr sz="3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RBV</a:t>
            </a:r>
            <a:r>
              <a:rPr sz="30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as</a:t>
            </a:r>
            <a:r>
              <a:rPr sz="30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it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supports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better </a:t>
            </a:r>
            <a:r>
              <a:rPr sz="3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problem-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solving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 strengthens innovation capabilities.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49617" y="1077912"/>
            <a:ext cx="8491855" cy="58851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469900" marR="5080" indent="-457834" algn="just">
              <a:lnSpc>
                <a:spcPct val="100299"/>
              </a:lnSpc>
              <a:spcBef>
                <a:spcPts val="114"/>
              </a:spcBef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114" dirty="0">
                <a:latin typeface="Times New Roman"/>
                <a:cs typeface="Times New Roman"/>
              </a:rPr>
              <a:t>  </a:t>
            </a:r>
            <a:r>
              <a:rPr sz="3200" b="1" dirty="0">
                <a:latin typeface="Times New Roman"/>
                <a:cs typeface="Times New Roman"/>
              </a:rPr>
              <a:t>1:</a:t>
            </a:r>
            <a:r>
              <a:rPr sz="3200" b="1" spc="13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When</a:t>
            </a:r>
            <a:r>
              <a:rPr sz="3200" spc="12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14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13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higher</a:t>
            </a:r>
            <a:r>
              <a:rPr sz="3200" spc="12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level</a:t>
            </a:r>
            <a:r>
              <a:rPr sz="3200" spc="135" dirty="0">
                <a:latin typeface="Times New Roman"/>
                <a:cs typeface="Times New Roman"/>
              </a:rPr>
              <a:t>  </a:t>
            </a:r>
            <a:r>
              <a:rPr sz="3200" spc="-25" dirty="0">
                <a:latin typeface="Times New Roman"/>
                <a:cs typeface="Times New Roman"/>
              </a:rPr>
              <a:t>of </a:t>
            </a:r>
            <a:r>
              <a:rPr sz="3200" dirty="0">
                <a:latin typeface="Times New Roman"/>
                <a:cs typeface="Times New Roman"/>
              </a:rPr>
              <a:t>automation</a:t>
            </a:r>
            <a:r>
              <a:rPr sz="3200" spc="50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use</a:t>
            </a:r>
            <a:r>
              <a:rPr sz="3200" spc="509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52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50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51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possibility</a:t>
            </a:r>
            <a:r>
              <a:rPr sz="3200" spc="490" dirty="0">
                <a:latin typeface="Times New Roman"/>
                <a:cs typeface="Times New Roman"/>
              </a:rPr>
              <a:t>  </a:t>
            </a:r>
            <a:r>
              <a:rPr sz="3200" spc="-25" dirty="0">
                <a:latin typeface="Times New Roman"/>
                <a:cs typeface="Times New Roman"/>
              </a:rPr>
              <a:t>in </a:t>
            </a:r>
            <a:r>
              <a:rPr sz="3200" dirty="0">
                <a:latin typeface="Times New Roman"/>
                <a:cs typeface="Times New Roman"/>
              </a:rPr>
              <a:t>generating</a:t>
            </a:r>
            <a:r>
              <a:rPr sz="3200" spc="5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5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fear</a:t>
            </a:r>
            <a:r>
              <a:rPr sz="3200" spc="5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5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job</a:t>
            </a:r>
            <a:r>
              <a:rPr sz="3200" spc="5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displacement</a:t>
            </a:r>
            <a:r>
              <a:rPr sz="3200" spc="4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among employees.</a:t>
            </a:r>
            <a:endParaRPr sz="3200">
              <a:latin typeface="Times New Roman"/>
              <a:cs typeface="Times New Roman"/>
            </a:endParaRPr>
          </a:p>
          <a:p>
            <a:pPr marL="469900" marR="8890" indent="-457834" algn="just">
              <a:lnSpc>
                <a:spcPts val="3829"/>
              </a:lnSpc>
              <a:spcBef>
                <a:spcPts val="125"/>
              </a:spcBef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390" dirty="0">
                <a:latin typeface="Times New Roman"/>
                <a:cs typeface="Times New Roman"/>
              </a:rPr>
              <a:t>  </a:t>
            </a:r>
            <a:r>
              <a:rPr sz="3200" b="1" dirty="0">
                <a:latin typeface="Times New Roman"/>
                <a:cs typeface="Times New Roman"/>
              </a:rPr>
              <a:t>2:</a:t>
            </a:r>
            <a:r>
              <a:rPr sz="3200" b="1" spc="409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Advancement</a:t>
            </a:r>
            <a:r>
              <a:rPr sz="3200" spc="42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415" dirty="0">
                <a:latin typeface="Times New Roman"/>
                <a:cs typeface="Times New Roman"/>
              </a:rPr>
              <a:t>  </a:t>
            </a:r>
            <a:r>
              <a:rPr sz="3200" spc="-10" dirty="0">
                <a:latin typeface="Times New Roman"/>
                <a:cs typeface="Times New Roman"/>
              </a:rPr>
              <a:t>technologies </a:t>
            </a:r>
            <a:r>
              <a:rPr sz="3200" dirty="0">
                <a:latin typeface="Times New Roman"/>
                <a:cs typeface="Times New Roman"/>
              </a:rPr>
              <a:t>generates</a:t>
            </a:r>
            <a:r>
              <a:rPr sz="3200" spc="3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3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concern</a:t>
            </a:r>
            <a:r>
              <a:rPr sz="3200" spc="3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2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skill</a:t>
            </a:r>
            <a:r>
              <a:rPr sz="3200" spc="3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shortages</a:t>
            </a:r>
            <a:r>
              <a:rPr sz="3200" spc="30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(Moch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Oberdieck,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2024).</a:t>
            </a:r>
            <a:endParaRPr sz="3200">
              <a:latin typeface="Times New Roman"/>
              <a:cs typeface="Times New Roman"/>
            </a:endParaRPr>
          </a:p>
          <a:p>
            <a:pPr marL="469900" marR="8890" indent="-457834" algn="just">
              <a:lnSpc>
                <a:spcPts val="3829"/>
              </a:lnSpc>
              <a:spcBef>
                <a:spcPts val="70"/>
              </a:spcBef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440" dirty="0">
                <a:latin typeface="Times New Roman"/>
                <a:cs typeface="Times New Roman"/>
              </a:rPr>
              <a:t>  </a:t>
            </a:r>
            <a:r>
              <a:rPr sz="3200" b="1" dirty="0">
                <a:latin typeface="Times New Roman"/>
                <a:cs typeface="Times New Roman"/>
              </a:rPr>
              <a:t>3:</a:t>
            </a:r>
            <a:r>
              <a:rPr sz="3200" b="1" spc="459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Lack</a:t>
            </a:r>
            <a:r>
              <a:rPr sz="3200" spc="45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46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digital</a:t>
            </a:r>
            <a:r>
              <a:rPr sz="3200" spc="465" dirty="0">
                <a:latin typeface="Times New Roman"/>
                <a:cs typeface="Times New Roman"/>
              </a:rPr>
              <a:t>  </a:t>
            </a:r>
            <a:r>
              <a:rPr sz="3200" spc="-10" dirty="0">
                <a:latin typeface="Times New Roman"/>
                <a:cs typeface="Times New Roman"/>
              </a:rPr>
              <a:t>competitions </a:t>
            </a:r>
            <a:r>
              <a:rPr sz="3200" dirty="0">
                <a:latin typeface="Times New Roman"/>
                <a:cs typeface="Times New Roman"/>
              </a:rPr>
              <a:t>generates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employees'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resistance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towards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change.</a:t>
            </a:r>
            <a:endParaRPr sz="3200">
              <a:latin typeface="Times New Roman"/>
              <a:cs typeface="Times New Roman"/>
            </a:endParaRPr>
          </a:p>
          <a:p>
            <a:pPr marL="469900" indent="-457200" algn="just">
              <a:lnSpc>
                <a:spcPts val="3695"/>
              </a:lnSpc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21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4:</a:t>
            </a:r>
            <a:r>
              <a:rPr sz="3200" b="1" spc="2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AI</a:t>
            </a:r>
            <a:r>
              <a:rPr sz="3200" spc="229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decision-</a:t>
            </a:r>
            <a:r>
              <a:rPr sz="3200" dirty="0">
                <a:latin typeface="Times New Roman"/>
                <a:cs typeface="Times New Roman"/>
              </a:rPr>
              <a:t>making</a:t>
            </a:r>
            <a:r>
              <a:rPr sz="3200" spc="2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brings</a:t>
            </a:r>
            <a:r>
              <a:rPr sz="3200" spc="2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ethical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ts val="3829"/>
              </a:lnSpc>
            </a:pPr>
            <a:r>
              <a:rPr sz="3200" spc="-10" dirty="0">
                <a:latin typeface="Times New Roman"/>
                <a:cs typeface="Times New Roman"/>
              </a:rPr>
              <a:t>concerns.</a:t>
            </a:r>
            <a:endParaRPr sz="3200">
              <a:latin typeface="Times New Roman"/>
              <a:cs typeface="Times New Roman"/>
            </a:endParaRPr>
          </a:p>
          <a:p>
            <a:pPr marL="469900" indent="-457200">
              <a:lnSpc>
                <a:spcPts val="3835"/>
              </a:lnSpc>
              <a:buFont typeface="Wingdings"/>
              <a:buChar char=""/>
              <a:tabLst>
                <a:tab pos="469900" algn="l"/>
                <a:tab pos="2518410" algn="l"/>
                <a:tab pos="3165475" algn="l"/>
                <a:tab pos="5702935" algn="l"/>
                <a:tab pos="6417945" algn="l"/>
              </a:tabLst>
            </a:pPr>
            <a:r>
              <a:rPr sz="3200" b="1" spc="-10" dirty="0">
                <a:latin typeface="Times New Roman"/>
                <a:cs typeface="Times New Roman"/>
              </a:rPr>
              <a:t>Challenge</a:t>
            </a:r>
            <a:r>
              <a:rPr sz="3200" b="1" dirty="0">
                <a:latin typeface="Times New Roman"/>
                <a:cs typeface="Times New Roman"/>
              </a:rPr>
              <a:t>	</a:t>
            </a:r>
            <a:r>
              <a:rPr sz="3200" b="1" spc="-25" dirty="0">
                <a:latin typeface="Times New Roman"/>
                <a:cs typeface="Times New Roman"/>
              </a:rPr>
              <a:t>5:</a:t>
            </a:r>
            <a:r>
              <a:rPr sz="3200" b="1" dirty="0">
                <a:latin typeface="Times New Roman"/>
                <a:cs typeface="Times New Roman"/>
              </a:rPr>
              <a:t>	</a:t>
            </a:r>
            <a:r>
              <a:rPr sz="3200" spc="-30" dirty="0">
                <a:latin typeface="Times New Roman"/>
                <a:cs typeface="Times New Roman"/>
              </a:rPr>
              <a:t>Over-</a:t>
            </a:r>
            <a:r>
              <a:rPr sz="3200" spc="-10" dirty="0">
                <a:latin typeface="Times New Roman"/>
                <a:cs typeface="Times New Roman"/>
              </a:rPr>
              <a:t>reliance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25" dirty="0">
                <a:latin typeface="Times New Roman"/>
                <a:cs typeface="Times New Roman"/>
              </a:rPr>
              <a:t>on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technologies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49617" y="6941248"/>
            <a:ext cx="8489315" cy="246253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469900" marR="5080">
              <a:lnSpc>
                <a:spcPts val="3829"/>
              </a:lnSpc>
              <a:spcBef>
                <a:spcPts val="260"/>
              </a:spcBef>
            </a:pPr>
            <a:r>
              <a:rPr sz="3200" dirty="0">
                <a:latin typeface="Times New Roman"/>
                <a:cs typeface="Times New Roman"/>
              </a:rPr>
              <a:t>presents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risk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security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(Dowthwaite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al., </a:t>
            </a:r>
            <a:r>
              <a:rPr sz="3200" spc="-10" dirty="0">
                <a:latin typeface="Times New Roman"/>
                <a:cs typeface="Times New Roman"/>
              </a:rPr>
              <a:t>2024).</a:t>
            </a:r>
            <a:endParaRPr sz="3200">
              <a:latin typeface="Times New Roman"/>
              <a:cs typeface="Times New Roman"/>
            </a:endParaRPr>
          </a:p>
          <a:p>
            <a:pPr marL="469900" indent="-457200">
              <a:lnSpc>
                <a:spcPts val="3695"/>
              </a:lnSpc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69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6:</a:t>
            </a:r>
            <a:r>
              <a:rPr sz="3200" b="1" spc="7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7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stress</a:t>
            </a:r>
            <a:r>
              <a:rPr sz="3200" spc="7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7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burnout</a:t>
            </a:r>
            <a:r>
              <a:rPr sz="3200" spc="7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level</a:t>
            </a:r>
            <a:r>
              <a:rPr sz="3200" spc="72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of</a:t>
            </a:r>
            <a:endParaRPr sz="3200">
              <a:latin typeface="Times New Roman"/>
              <a:cs typeface="Times New Roman"/>
            </a:endParaRPr>
          </a:p>
          <a:p>
            <a:pPr marL="469900" marR="7620">
              <a:lnSpc>
                <a:spcPts val="3829"/>
              </a:lnSpc>
              <a:spcBef>
                <a:spcPts val="110"/>
              </a:spcBef>
              <a:tabLst>
                <a:tab pos="2623820" algn="l"/>
                <a:tab pos="4529455" algn="l"/>
                <a:tab pos="5665470" algn="l"/>
                <a:tab pos="7639684" algn="l"/>
              </a:tabLst>
            </a:pPr>
            <a:r>
              <a:rPr sz="3200" spc="-10" dirty="0">
                <a:latin typeface="Times New Roman"/>
                <a:cs typeface="Times New Roman"/>
              </a:rPr>
              <a:t>employees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increases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20" dirty="0">
                <a:latin typeface="Times New Roman"/>
                <a:cs typeface="Times New Roman"/>
              </a:rPr>
              <a:t>with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excessive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20" dirty="0">
                <a:latin typeface="Times New Roman"/>
                <a:cs typeface="Times New Roman"/>
              </a:rPr>
              <a:t>work </a:t>
            </a:r>
            <a:r>
              <a:rPr sz="3200" spc="-10" dirty="0">
                <a:latin typeface="Times New Roman"/>
                <a:cs typeface="Times New Roman"/>
              </a:rPr>
              <a:t>pressure.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7077456" y="288988"/>
            <a:ext cx="4286885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Current </a:t>
            </a:r>
            <a:r>
              <a:rPr spc="-10" dirty="0"/>
              <a:t>Challenges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401300" y="7459916"/>
            <a:ext cx="648081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(Source:</a:t>
            </a:r>
            <a:r>
              <a:rPr sz="1800" spc="285" dirty="0">
                <a:latin typeface="Times New Roman"/>
                <a:cs typeface="Times New Roman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https://cybertlabs.com/risks-of-ai-in-operational-technology/</a:t>
            </a:r>
            <a:r>
              <a:rPr sz="1800" spc="-10" dirty="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6" name="object 6" descr="The Risks of AI in Operational Technology: Critical Insights for 2025 -  cybertlab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53600" y="2095500"/>
            <a:ext cx="7762875" cy="517207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50227" rIns="0" bIns="0" rtlCol="0">
            <a:spAutoFit/>
          </a:bodyPr>
          <a:lstStyle/>
          <a:p>
            <a:pPr marL="4708525">
              <a:lnSpc>
                <a:spcPct val="100000"/>
              </a:lnSpc>
              <a:spcBef>
                <a:spcPts val="125"/>
              </a:spcBef>
            </a:pPr>
            <a:r>
              <a:rPr dirty="0"/>
              <a:t>Impact</a:t>
            </a:r>
            <a:r>
              <a:rPr spc="90" dirty="0"/>
              <a:t> </a:t>
            </a:r>
            <a:r>
              <a:rPr dirty="0"/>
              <a:t>on</a:t>
            </a:r>
            <a:r>
              <a:rPr spc="45" dirty="0"/>
              <a:t> </a:t>
            </a:r>
            <a:r>
              <a:rPr dirty="0"/>
              <a:t>Employee</a:t>
            </a:r>
            <a:r>
              <a:rPr spc="40" dirty="0"/>
              <a:t> </a:t>
            </a:r>
            <a:r>
              <a:rPr spc="-10" dirty="0"/>
              <a:t>Experience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449450" y="3544823"/>
            <a:ext cx="3140075" cy="3587750"/>
            <a:chOff x="1449450" y="3544823"/>
            <a:chExt cx="3140075" cy="3587750"/>
          </a:xfrm>
        </p:grpSpPr>
        <p:sp>
          <p:nvSpPr>
            <p:cNvPr id="4" name="object 4"/>
            <p:cNvSpPr/>
            <p:nvPr/>
          </p:nvSpPr>
          <p:spPr>
            <a:xfrm>
              <a:off x="1462150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2803144" y="0"/>
                  </a:moveTo>
                  <a:lnTo>
                    <a:pt x="311403" y="0"/>
                  </a:lnTo>
                  <a:lnTo>
                    <a:pt x="265392" y="3379"/>
                  </a:lnTo>
                  <a:lnTo>
                    <a:pt x="221475" y="13197"/>
                  </a:lnTo>
                  <a:lnTo>
                    <a:pt x="180135" y="28970"/>
                  </a:lnTo>
                  <a:lnTo>
                    <a:pt x="141852" y="50213"/>
                  </a:lnTo>
                  <a:lnTo>
                    <a:pt x="107110" y="76445"/>
                  </a:lnTo>
                  <a:lnTo>
                    <a:pt x="76390" y="107182"/>
                  </a:lnTo>
                  <a:lnTo>
                    <a:pt x="50175" y="141941"/>
                  </a:lnTo>
                  <a:lnTo>
                    <a:pt x="28946" y="180238"/>
                  </a:lnTo>
                  <a:lnTo>
                    <a:pt x="13186" y="221591"/>
                  </a:lnTo>
                  <a:lnTo>
                    <a:pt x="3376" y="265516"/>
                  </a:lnTo>
                  <a:lnTo>
                    <a:pt x="0" y="311530"/>
                  </a:lnTo>
                  <a:lnTo>
                    <a:pt x="0" y="3250946"/>
                  </a:lnTo>
                  <a:lnTo>
                    <a:pt x="3376" y="3296957"/>
                  </a:lnTo>
                  <a:lnTo>
                    <a:pt x="13186" y="3340874"/>
                  </a:lnTo>
                  <a:lnTo>
                    <a:pt x="28946" y="3382215"/>
                  </a:lnTo>
                  <a:lnTo>
                    <a:pt x="50175" y="3420497"/>
                  </a:lnTo>
                  <a:lnTo>
                    <a:pt x="76390" y="3455239"/>
                  </a:lnTo>
                  <a:lnTo>
                    <a:pt x="107110" y="3485959"/>
                  </a:lnTo>
                  <a:lnTo>
                    <a:pt x="141852" y="3512174"/>
                  </a:lnTo>
                  <a:lnTo>
                    <a:pt x="180135" y="3533403"/>
                  </a:lnTo>
                  <a:lnTo>
                    <a:pt x="221475" y="3549163"/>
                  </a:lnTo>
                  <a:lnTo>
                    <a:pt x="265392" y="3558973"/>
                  </a:lnTo>
                  <a:lnTo>
                    <a:pt x="311403" y="3562350"/>
                  </a:lnTo>
                  <a:lnTo>
                    <a:pt x="2803144" y="3562350"/>
                  </a:lnTo>
                  <a:lnTo>
                    <a:pt x="2849158" y="3558973"/>
                  </a:lnTo>
                  <a:lnTo>
                    <a:pt x="2893083" y="3549163"/>
                  </a:lnTo>
                  <a:lnTo>
                    <a:pt x="2934436" y="3533403"/>
                  </a:lnTo>
                  <a:lnTo>
                    <a:pt x="2972733" y="3512174"/>
                  </a:lnTo>
                  <a:lnTo>
                    <a:pt x="3007492" y="3485959"/>
                  </a:lnTo>
                  <a:lnTo>
                    <a:pt x="3038229" y="3455239"/>
                  </a:lnTo>
                  <a:lnTo>
                    <a:pt x="3064461" y="3420497"/>
                  </a:lnTo>
                  <a:lnTo>
                    <a:pt x="3085705" y="3382215"/>
                  </a:lnTo>
                  <a:lnTo>
                    <a:pt x="3101477" y="3340874"/>
                  </a:lnTo>
                  <a:lnTo>
                    <a:pt x="3111295" y="3296957"/>
                  </a:lnTo>
                  <a:lnTo>
                    <a:pt x="3114675" y="3250946"/>
                  </a:lnTo>
                  <a:lnTo>
                    <a:pt x="3114675" y="311530"/>
                  </a:lnTo>
                  <a:lnTo>
                    <a:pt x="3111295" y="265516"/>
                  </a:lnTo>
                  <a:lnTo>
                    <a:pt x="3101477" y="221591"/>
                  </a:lnTo>
                  <a:lnTo>
                    <a:pt x="3085705" y="180238"/>
                  </a:lnTo>
                  <a:lnTo>
                    <a:pt x="3064461" y="141941"/>
                  </a:lnTo>
                  <a:lnTo>
                    <a:pt x="3038229" y="107182"/>
                  </a:lnTo>
                  <a:lnTo>
                    <a:pt x="3007492" y="76445"/>
                  </a:lnTo>
                  <a:lnTo>
                    <a:pt x="2972733" y="50213"/>
                  </a:lnTo>
                  <a:lnTo>
                    <a:pt x="2934436" y="28970"/>
                  </a:lnTo>
                  <a:lnTo>
                    <a:pt x="2893083" y="13197"/>
                  </a:lnTo>
                  <a:lnTo>
                    <a:pt x="2849158" y="3379"/>
                  </a:lnTo>
                  <a:lnTo>
                    <a:pt x="2803144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462150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0" y="311530"/>
                  </a:moveTo>
                  <a:lnTo>
                    <a:pt x="3376" y="265516"/>
                  </a:lnTo>
                  <a:lnTo>
                    <a:pt x="13186" y="221591"/>
                  </a:lnTo>
                  <a:lnTo>
                    <a:pt x="28946" y="180238"/>
                  </a:lnTo>
                  <a:lnTo>
                    <a:pt x="50175" y="141941"/>
                  </a:lnTo>
                  <a:lnTo>
                    <a:pt x="76390" y="107182"/>
                  </a:lnTo>
                  <a:lnTo>
                    <a:pt x="107110" y="76445"/>
                  </a:lnTo>
                  <a:lnTo>
                    <a:pt x="141852" y="50213"/>
                  </a:lnTo>
                  <a:lnTo>
                    <a:pt x="180135" y="28970"/>
                  </a:lnTo>
                  <a:lnTo>
                    <a:pt x="221475" y="13197"/>
                  </a:lnTo>
                  <a:lnTo>
                    <a:pt x="265392" y="3379"/>
                  </a:lnTo>
                  <a:lnTo>
                    <a:pt x="311403" y="0"/>
                  </a:lnTo>
                  <a:lnTo>
                    <a:pt x="2803144" y="0"/>
                  </a:lnTo>
                  <a:lnTo>
                    <a:pt x="2849158" y="3379"/>
                  </a:lnTo>
                  <a:lnTo>
                    <a:pt x="2893083" y="13197"/>
                  </a:lnTo>
                  <a:lnTo>
                    <a:pt x="2934436" y="28970"/>
                  </a:lnTo>
                  <a:lnTo>
                    <a:pt x="2972733" y="50213"/>
                  </a:lnTo>
                  <a:lnTo>
                    <a:pt x="3007492" y="76445"/>
                  </a:lnTo>
                  <a:lnTo>
                    <a:pt x="3038229" y="107182"/>
                  </a:lnTo>
                  <a:lnTo>
                    <a:pt x="3064461" y="141941"/>
                  </a:lnTo>
                  <a:lnTo>
                    <a:pt x="3085705" y="180238"/>
                  </a:lnTo>
                  <a:lnTo>
                    <a:pt x="3101477" y="221591"/>
                  </a:lnTo>
                  <a:lnTo>
                    <a:pt x="3111295" y="265516"/>
                  </a:lnTo>
                  <a:lnTo>
                    <a:pt x="3114675" y="311530"/>
                  </a:lnTo>
                  <a:lnTo>
                    <a:pt x="3114675" y="3250946"/>
                  </a:lnTo>
                  <a:lnTo>
                    <a:pt x="3111295" y="3296957"/>
                  </a:lnTo>
                  <a:lnTo>
                    <a:pt x="3101477" y="3340874"/>
                  </a:lnTo>
                  <a:lnTo>
                    <a:pt x="3085705" y="3382215"/>
                  </a:lnTo>
                  <a:lnTo>
                    <a:pt x="3064461" y="3420497"/>
                  </a:lnTo>
                  <a:lnTo>
                    <a:pt x="3038229" y="3455239"/>
                  </a:lnTo>
                  <a:lnTo>
                    <a:pt x="3007492" y="3485959"/>
                  </a:lnTo>
                  <a:lnTo>
                    <a:pt x="2972733" y="3512174"/>
                  </a:lnTo>
                  <a:lnTo>
                    <a:pt x="2934436" y="3533403"/>
                  </a:lnTo>
                  <a:lnTo>
                    <a:pt x="2893083" y="3549163"/>
                  </a:lnTo>
                  <a:lnTo>
                    <a:pt x="2849158" y="3558973"/>
                  </a:lnTo>
                  <a:lnTo>
                    <a:pt x="2803144" y="3562350"/>
                  </a:lnTo>
                  <a:lnTo>
                    <a:pt x="311403" y="3562350"/>
                  </a:lnTo>
                  <a:lnTo>
                    <a:pt x="265392" y="3558973"/>
                  </a:lnTo>
                  <a:lnTo>
                    <a:pt x="221475" y="3549163"/>
                  </a:lnTo>
                  <a:lnTo>
                    <a:pt x="180135" y="3533403"/>
                  </a:lnTo>
                  <a:lnTo>
                    <a:pt x="141852" y="3512174"/>
                  </a:lnTo>
                  <a:lnTo>
                    <a:pt x="107110" y="3485959"/>
                  </a:lnTo>
                  <a:lnTo>
                    <a:pt x="76390" y="3455239"/>
                  </a:lnTo>
                  <a:lnTo>
                    <a:pt x="50175" y="3420497"/>
                  </a:lnTo>
                  <a:lnTo>
                    <a:pt x="28946" y="3382215"/>
                  </a:lnTo>
                  <a:lnTo>
                    <a:pt x="13186" y="3340874"/>
                  </a:lnTo>
                  <a:lnTo>
                    <a:pt x="3376" y="3296957"/>
                  </a:lnTo>
                  <a:lnTo>
                    <a:pt x="0" y="3250946"/>
                  </a:lnTo>
                  <a:lnTo>
                    <a:pt x="0" y="31153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669414" y="4167187"/>
            <a:ext cx="269240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-3175" algn="ctr">
              <a:lnSpc>
                <a:spcPct val="86400"/>
              </a:lnSpc>
              <a:spcBef>
                <a:spcPts val="495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Expectations</a:t>
            </a:r>
            <a:r>
              <a:rPr sz="24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4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around</a:t>
            </a:r>
            <a:r>
              <a:rPr sz="24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workplace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environment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job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changes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completely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excessive</a:t>
            </a:r>
            <a:r>
              <a:rPr sz="24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use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 technologies.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886325" y="4953000"/>
            <a:ext cx="657225" cy="771525"/>
          </a:xfrm>
          <a:custGeom>
            <a:avLst/>
            <a:gdLst/>
            <a:ahLst/>
            <a:cxnLst/>
            <a:rect l="l" t="t" r="r" b="b"/>
            <a:pathLst>
              <a:path w="657225" h="771525">
                <a:moveTo>
                  <a:pt x="328675" y="0"/>
                </a:moveTo>
                <a:lnTo>
                  <a:pt x="328675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28675" y="617220"/>
                </a:lnTo>
                <a:lnTo>
                  <a:pt x="328675" y="771525"/>
                </a:lnTo>
                <a:lnTo>
                  <a:pt x="657225" y="385699"/>
                </a:lnTo>
                <a:lnTo>
                  <a:pt x="328675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5811901" y="3544823"/>
            <a:ext cx="3149600" cy="3587750"/>
            <a:chOff x="5811901" y="3544823"/>
            <a:chExt cx="3149600" cy="3587750"/>
          </a:xfrm>
        </p:grpSpPr>
        <p:sp>
          <p:nvSpPr>
            <p:cNvPr id="9" name="object 9"/>
            <p:cNvSpPr/>
            <p:nvPr/>
          </p:nvSpPr>
          <p:spPr>
            <a:xfrm>
              <a:off x="582460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2811780" y="0"/>
                  </a:moveTo>
                  <a:lnTo>
                    <a:pt x="312293" y="0"/>
                  </a:lnTo>
                  <a:lnTo>
                    <a:pt x="266146" y="3389"/>
                  </a:lnTo>
                  <a:lnTo>
                    <a:pt x="222101" y="13233"/>
                  </a:lnTo>
                  <a:lnTo>
                    <a:pt x="180641" y="29049"/>
                  </a:lnTo>
                  <a:lnTo>
                    <a:pt x="142250" y="50352"/>
                  </a:lnTo>
                  <a:lnTo>
                    <a:pt x="107409" y="76658"/>
                  </a:lnTo>
                  <a:lnTo>
                    <a:pt x="76603" y="107481"/>
                  </a:lnTo>
                  <a:lnTo>
                    <a:pt x="50314" y="142338"/>
                  </a:lnTo>
                  <a:lnTo>
                    <a:pt x="29026" y="180745"/>
                  </a:lnTo>
                  <a:lnTo>
                    <a:pt x="13222" y="222217"/>
                  </a:lnTo>
                  <a:lnTo>
                    <a:pt x="3386" y="266270"/>
                  </a:lnTo>
                  <a:lnTo>
                    <a:pt x="0" y="312420"/>
                  </a:lnTo>
                  <a:lnTo>
                    <a:pt x="0" y="3250056"/>
                  </a:lnTo>
                  <a:lnTo>
                    <a:pt x="3386" y="3296203"/>
                  </a:lnTo>
                  <a:lnTo>
                    <a:pt x="13222" y="3340248"/>
                  </a:lnTo>
                  <a:lnTo>
                    <a:pt x="29026" y="3381708"/>
                  </a:lnTo>
                  <a:lnTo>
                    <a:pt x="50314" y="3420099"/>
                  </a:lnTo>
                  <a:lnTo>
                    <a:pt x="76603" y="3454940"/>
                  </a:lnTo>
                  <a:lnTo>
                    <a:pt x="107409" y="3485746"/>
                  </a:lnTo>
                  <a:lnTo>
                    <a:pt x="142250" y="3512035"/>
                  </a:lnTo>
                  <a:lnTo>
                    <a:pt x="180641" y="3533323"/>
                  </a:lnTo>
                  <a:lnTo>
                    <a:pt x="222101" y="3549127"/>
                  </a:lnTo>
                  <a:lnTo>
                    <a:pt x="266146" y="3558963"/>
                  </a:lnTo>
                  <a:lnTo>
                    <a:pt x="312293" y="3562350"/>
                  </a:lnTo>
                  <a:lnTo>
                    <a:pt x="2811780" y="3562350"/>
                  </a:lnTo>
                  <a:lnTo>
                    <a:pt x="2857929" y="3558963"/>
                  </a:lnTo>
                  <a:lnTo>
                    <a:pt x="2901982" y="3549127"/>
                  </a:lnTo>
                  <a:lnTo>
                    <a:pt x="2943454" y="3533323"/>
                  </a:lnTo>
                  <a:lnTo>
                    <a:pt x="2981861" y="3512035"/>
                  </a:lnTo>
                  <a:lnTo>
                    <a:pt x="3016718" y="3485746"/>
                  </a:lnTo>
                  <a:lnTo>
                    <a:pt x="3047541" y="3454940"/>
                  </a:lnTo>
                  <a:lnTo>
                    <a:pt x="3073847" y="3420099"/>
                  </a:lnTo>
                  <a:lnTo>
                    <a:pt x="3095150" y="3381708"/>
                  </a:lnTo>
                  <a:lnTo>
                    <a:pt x="3110966" y="3340248"/>
                  </a:lnTo>
                  <a:lnTo>
                    <a:pt x="3120810" y="3296203"/>
                  </a:lnTo>
                  <a:lnTo>
                    <a:pt x="3124200" y="3250056"/>
                  </a:lnTo>
                  <a:lnTo>
                    <a:pt x="3124200" y="312420"/>
                  </a:lnTo>
                  <a:lnTo>
                    <a:pt x="3120810" y="266270"/>
                  </a:lnTo>
                  <a:lnTo>
                    <a:pt x="3110966" y="222217"/>
                  </a:lnTo>
                  <a:lnTo>
                    <a:pt x="3095150" y="180745"/>
                  </a:lnTo>
                  <a:lnTo>
                    <a:pt x="3073847" y="142338"/>
                  </a:lnTo>
                  <a:lnTo>
                    <a:pt x="3047541" y="107481"/>
                  </a:lnTo>
                  <a:lnTo>
                    <a:pt x="3016718" y="76658"/>
                  </a:lnTo>
                  <a:lnTo>
                    <a:pt x="2981861" y="50352"/>
                  </a:lnTo>
                  <a:lnTo>
                    <a:pt x="2943454" y="29049"/>
                  </a:lnTo>
                  <a:lnTo>
                    <a:pt x="2901982" y="13233"/>
                  </a:lnTo>
                  <a:lnTo>
                    <a:pt x="2857929" y="3389"/>
                  </a:lnTo>
                  <a:lnTo>
                    <a:pt x="281178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82460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0" y="312420"/>
                  </a:moveTo>
                  <a:lnTo>
                    <a:pt x="3386" y="266270"/>
                  </a:lnTo>
                  <a:lnTo>
                    <a:pt x="13222" y="222217"/>
                  </a:lnTo>
                  <a:lnTo>
                    <a:pt x="29026" y="180745"/>
                  </a:lnTo>
                  <a:lnTo>
                    <a:pt x="50314" y="142338"/>
                  </a:lnTo>
                  <a:lnTo>
                    <a:pt x="76603" y="107481"/>
                  </a:lnTo>
                  <a:lnTo>
                    <a:pt x="107409" y="76658"/>
                  </a:lnTo>
                  <a:lnTo>
                    <a:pt x="142250" y="50352"/>
                  </a:lnTo>
                  <a:lnTo>
                    <a:pt x="180641" y="29049"/>
                  </a:lnTo>
                  <a:lnTo>
                    <a:pt x="222101" y="13233"/>
                  </a:lnTo>
                  <a:lnTo>
                    <a:pt x="266146" y="3389"/>
                  </a:lnTo>
                  <a:lnTo>
                    <a:pt x="312293" y="0"/>
                  </a:lnTo>
                  <a:lnTo>
                    <a:pt x="2811780" y="0"/>
                  </a:lnTo>
                  <a:lnTo>
                    <a:pt x="2857929" y="3389"/>
                  </a:lnTo>
                  <a:lnTo>
                    <a:pt x="2901982" y="13233"/>
                  </a:lnTo>
                  <a:lnTo>
                    <a:pt x="2943454" y="29049"/>
                  </a:lnTo>
                  <a:lnTo>
                    <a:pt x="2981861" y="50352"/>
                  </a:lnTo>
                  <a:lnTo>
                    <a:pt x="3016718" y="76658"/>
                  </a:lnTo>
                  <a:lnTo>
                    <a:pt x="3047541" y="107481"/>
                  </a:lnTo>
                  <a:lnTo>
                    <a:pt x="3073847" y="142338"/>
                  </a:lnTo>
                  <a:lnTo>
                    <a:pt x="3095150" y="180745"/>
                  </a:lnTo>
                  <a:lnTo>
                    <a:pt x="3110966" y="222217"/>
                  </a:lnTo>
                  <a:lnTo>
                    <a:pt x="3120810" y="266270"/>
                  </a:lnTo>
                  <a:lnTo>
                    <a:pt x="3124200" y="312420"/>
                  </a:lnTo>
                  <a:lnTo>
                    <a:pt x="3124200" y="3250056"/>
                  </a:lnTo>
                  <a:lnTo>
                    <a:pt x="3120810" y="3296203"/>
                  </a:lnTo>
                  <a:lnTo>
                    <a:pt x="3110966" y="3340248"/>
                  </a:lnTo>
                  <a:lnTo>
                    <a:pt x="3095150" y="3381708"/>
                  </a:lnTo>
                  <a:lnTo>
                    <a:pt x="3073847" y="3420099"/>
                  </a:lnTo>
                  <a:lnTo>
                    <a:pt x="3047541" y="3454940"/>
                  </a:lnTo>
                  <a:lnTo>
                    <a:pt x="3016718" y="3485746"/>
                  </a:lnTo>
                  <a:lnTo>
                    <a:pt x="2981861" y="3512035"/>
                  </a:lnTo>
                  <a:lnTo>
                    <a:pt x="2943454" y="3533323"/>
                  </a:lnTo>
                  <a:lnTo>
                    <a:pt x="2901982" y="3549127"/>
                  </a:lnTo>
                  <a:lnTo>
                    <a:pt x="2857929" y="3558963"/>
                  </a:lnTo>
                  <a:lnTo>
                    <a:pt x="2811780" y="3562350"/>
                  </a:lnTo>
                  <a:lnTo>
                    <a:pt x="312293" y="3562350"/>
                  </a:lnTo>
                  <a:lnTo>
                    <a:pt x="266146" y="3558963"/>
                  </a:lnTo>
                  <a:lnTo>
                    <a:pt x="222101" y="3549127"/>
                  </a:lnTo>
                  <a:lnTo>
                    <a:pt x="180641" y="3533323"/>
                  </a:lnTo>
                  <a:lnTo>
                    <a:pt x="142250" y="3512035"/>
                  </a:lnTo>
                  <a:lnTo>
                    <a:pt x="107409" y="3485746"/>
                  </a:lnTo>
                  <a:lnTo>
                    <a:pt x="76603" y="3454940"/>
                  </a:lnTo>
                  <a:lnTo>
                    <a:pt x="50314" y="3420099"/>
                  </a:lnTo>
                  <a:lnTo>
                    <a:pt x="29026" y="3381708"/>
                  </a:lnTo>
                  <a:lnTo>
                    <a:pt x="13222" y="3340248"/>
                  </a:lnTo>
                  <a:lnTo>
                    <a:pt x="3386" y="3296203"/>
                  </a:lnTo>
                  <a:lnTo>
                    <a:pt x="0" y="3250056"/>
                  </a:lnTo>
                  <a:lnTo>
                    <a:pt x="0" y="31242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5999226" y="3693477"/>
            <a:ext cx="2767330" cy="32334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7620" algn="ctr">
              <a:lnSpc>
                <a:spcPct val="86300"/>
              </a:lnSpc>
              <a:spcBef>
                <a:spcPts val="495"/>
              </a:spcBef>
            </a:pP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AI-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driven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work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environments,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lack</a:t>
            </a:r>
            <a:r>
              <a:rPr sz="240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alignment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expectations</a:t>
            </a:r>
            <a:r>
              <a:rPr sz="24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4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shown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4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4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it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leads to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lack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trust,</a:t>
            </a:r>
            <a:r>
              <a:rPr sz="24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engagement</a:t>
            </a:r>
            <a:r>
              <a:rPr sz="24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higher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burnout</a:t>
            </a:r>
            <a:r>
              <a:rPr sz="24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rate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among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employees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(Saranya</a:t>
            </a:r>
            <a:r>
              <a:rPr sz="24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et</a:t>
            </a:r>
            <a:r>
              <a:rPr sz="24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al.,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2025).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248775" y="4953000"/>
            <a:ext cx="666750" cy="771525"/>
          </a:xfrm>
          <a:custGeom>
            <a:avLst/>
            <a:gdLst/>
            <a:ahLst/>
            <a:cxnLst/>
            <a:rect l="l" t="t" r="r" b="b"/>
            <a:pathLst>
              <a:path w="666750" h="771525">
                <a:moveTo>
                  <a:pt x="333375" y="0"/>
                </a:moveTo>
                <a:lnTo>
                  <a:pt x="333375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33375" y="617220"/>
                </a:lnTo>
                <a:lnTo>
                  <a:pt x="333375" y="771525"/>
                </a:lnTo>
                <a:lnTo>
                  <a:pt x="666750" y="385699"/>
                </a:lnTo>
                <a:lnTo>
                  <a:pt x="333375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174351" y="3544823"/>
            <a:ext cx="3149600" cy="3587750"/>
            <a:chOff x="10174351" y="3544823"/>
            <a:chExt cx="3149600" cy="3587750"/>
          </a:xfrm>
        </p:grpSpPr>
        <p:sp>
          <p:nvSpPr>
            <p:cNvPr id="14" name="object 14"/>
            <p:cNvSpPr/>
            <p:nvPr/>
          </p:nvSpPr>
          <p:spPr>
            <a:xfrm>
              <a:off x="1018705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2811780" y="0"/>
                  </a:moveTo>
                  <a:lnTo>
                    <a:pt x="312292" y="0"/>
                  </a:lnTo>
                  <a:lnTo>
                    <a:pt x="266146" y="3389"/>
                  </a:lnTo>
                  <a:lnTo>
                    <a:pt x="222101" y="13233"/>
                  </a:lnTo>
                  <a:lnTo>
                    <a:pt x="180641" y="29049"/>
                  </a:lnTo>
                  <a:lnTo>
                    <a:pt x="142249" y="50352"/>
                  </a:lnTo>
                  <a:lnTo>
                    <a:pt x="107409" y="76658"/>
                  </a:lnTo>
                  <a:lnTo>
                    <a:pt x="76603" y="107481"/>
                  </a:lnTo>
                  <a:lnTo>
                    <a:pt x="50314" y="142338"/>
                  </a:lnTo>
                  <a:lnTo>
                    <a:pt x="29026" y="180745"/>
                  </a:lnTo>
                  <a:lnTo>
                    <a:pt x="13222" y="222217"/>
                  </a:lnTo>
                  <a:lnTo>
                    <a:pt x="3386" y="266270"/>
                  </a:lnTo>
                  <a:lnTo>
                    <a:pt x="0" y="312420"/>
                  </a:lnTo>
                  <a:lnTo>
                    <a:pt x="0" y="3250056"/>
                  </a:lnTo>
                  <a:lnTo>
                    <a:pt x="3386" y="3296203"/>
                  </a:lnTo>
                  <a:lnTo>
                    <a:pt x="13222" y="3340248"/>
                  </a:lnTo>
                  <a:lnTo>
                    <a:pt x="29026" y="3381708"/>
                  </a:lnTo>
                  <a:lnTo>
                    <a:pt x="50314" y="3420099"/>
                  </a:lnTo>
                  <a:lnTo>
                    <a:pt x="76603" y="3454940"/>
                  </a:lnTo>
                  <a:lnTo>
                    <a:pt x="107409" y="3485746"/>
                  </a:lnTo>
                  <a:lnTo>
                    <a:pt x="142249" y="3512035"/>
                  </a:lnTo>
                  <a:lnTo>
                    <a:pt x="180641" y="3533323"/>
                  </a:lnTo>
                  <a:lnTo>
                    <a:pt x="222101" y="3549127"/>
                  </a:lnTo>
                  <a:lnTo>
                    <a:pt x="266146" y="3558963"/>
                  </a:lnTo>
                  <a:lnTo>
                    <a:pt x="312292" y="3562350"/>
                  </a:lnTo>
                  <a:lnTo>
                    <a:pt x="2811780" y="3562350"/>
                  </a:lnTo>
                  <a:lnTo>
                    <a:pt x="2857929" y="3558963"/>
                  </a:lnTo>
                  <a:lnTo>
                    <a:pt x="2901982" y="3549127"/>
                  </a:lnTo>
                  <a:lnTo>
                    <a:pt x="2943454" y="3533323"/>
                  </a:lnTo>
                  <a:lnTo>
                    <a:pt x="2981861" y="3512035"/>
                  </a:lnTo>
                  <a:lnTo>
                    <a:pt x="3016718" y="3485746"/>
                  </a:lnTo>
                  <a:lnTo>
                    <a:pt x="3047541" y="3454940"/>
                  </a:lnTo>
                  <a:lnTo>
                    <a:pt x="3073847" y="3420099"/>
                  </a:lnTo>
                  <a:lnTo>
                    <a:pt x="3095150" y="3381708"/>
                  </a:lnTo>
                  <a:lnTo>
                    <a:pt x="3110966" y="3340248"/>
                  </a:lnTo>
                  <a:lnTo>
                    <a:pt x="3120810" y="3296203"/>
                  </a:lnTo>
                  <a:lnTo>
                    <a:pt x="3124200" y="3250056"/>
                  </a:lnTo>
                  <a:lnTo>
                    <a:pt x="3124200" y="312420"/>
                  </a:lnTo>
                  <a:lnTo>
                    <a:pt x="3120810" y="266270"/>
                  </a:lnTo>
                  <a:lnTo>
                    <a:pt x="3110966" y="222217"/>
                  </a:lnTo>
                  <a:lnTo>
                    <a:pt x="3095150" y="180745"/>
                  </a:lnTo>
                  <a:lnTo>
                    <a:pt x="3073847" y="142338"/>
                  </a:lnTo>
                  <a:lnTo>
                    <a:pt x="3047541" y="107481"/>
                  </a:lnTo>
                  <a:lnTo>
                    <a:pt x="3016718" y="76658"/>
                  </a:lnTo>
                  <a:lnTo>
                    <a:pt x="2981861" y="50352"/>
                  </a:lnTo>
                  <a:lnTo>
                    <a:pt x="2943454" y="29049"/>
                  </a:lnTo>
                  <a:lnTo>
                    <a:pt x="2901982" y="13233"/>
                  </a:lnTo>
                  <a:lnTo>
                    <a:pt x="2857929" y="3389"/>
                  </a:lnTo>
                  <a:lnTo>
                    <a:pt x="281178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018705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0" y="312420"/>
                  </a:moveTo>
                  <a:lnTo>
                    <a:pt x="3386" y="266270"/>
                  </a:lnTo>
                  <a:lnTo>
                    <a:pt x="13222" y="222217"/>
                  </a:lnTo>
                  <a:lnTo>
                    <a:pt x="29026" y="180745"/>
                  </a:lnTo>
                  <a:lnTo>
                    <a:pt x="50314" y="142338"/>
                  </a:lnTo>
                  <a:lnTo>
                    <a:pt x="76603" y="107481"/>
                  </a:lnTo>
                  <a:lnTo>
                    <a:pt x="107409" y="76658"/>
                  </a:lnTo>
                  <a:lnTo>
                    <a:pt x="142249" y="50352"/>
                  </a:lnTo>
                  <a:lnTo>
                    <a:pt x="180641" y="29049"/>
                  </a:lnTo>
                  <a:lnTo>
                    <a:pt x="222101" y="13233"/>
                  </a:lnTo>
                  <a:lnTo>
                    <a:pt x="266146" y="3389"/>
                  </a:lnTo>
                  <a:lnTo>
                    <a:pt x="312292" y="0"/>
                  </a:lnTo>
                  <a:lnTo>
                    <a:pt x="2811780" y="0"/>
                  </a:lnTo>
                  <a:lnTo>
                    <a:pt x="2857929" y="3389"/>
                  </a:lnTo>
                  <a:lnTo>
                    <a:pt x="2901982" y="13233"/>
                  </a:lnTo>
                  <a:lnTo>
                    <a:pt x="2943454" y="29049"/>
                  </a:lnTo>
                  <a:lnTo>
                    <a:pt x="2981861" y="50352"/>
                  </a:lnTo>
                  <a:lnTo>
                    <a:pt x="3016718" y="76658"/>
                  </a:lnTo>
                  <a:lnTo>
                    <a:pt x="3047541" y="107481"/>
                  </a:lnTo>
                  <a:lnTo>
                    <a:pt x="3073847" y="142338"/>
                  </a:lnTo>
                  <a:lnTo>
                    <a:pt x="3095150" y="180745"/>
                  </a:lnTo>
                  <a:lnTo>
                    <a:pt x="3110966" y="222217"/>
                  </a:lnTo>
                  <a:lnTo>
                    <a:pt x="3120810" y="266270"/>
                  </a:lnTo>
                  <a:lnTo>
                    <a:pt x="3124200" y="312420"/>
                  </a:lnTo>
                  <a:lnTo>
                    <a:pt x="3124200" y="3250056"/>
                  </a:lnTo>
                  <a:lnTo>
                    <a:pt x="3120810" y="3296203"/>
                  </a:lnTo>
                  <a:lnTo>
                    <a:pt x="3110966" y="3340248"/>
                  </a:lnTo>
                  <a:lnTo>
                    <a:pt x="3095150" y="3381708"/>
                  </a:lnTo>
                  <a:lnTo>
                    <a:pt x="3073847" y="3420099"/>
                  </a:lnTo>
                  <a:lnTo>
                    <a:pt x="3047541" y="3454940"/>
                  </a:lnTo>
                  <a:lnTo>
                    <a:pt x="3016718" y="3485746"/>
                  </a:lnTo>
                  <a:lnTo>
                    <a:pt x="2981861" y="3512035"/>
                  </a:lnTo>
                  <a:lnTo>
                    <a:pt x="2943454" y="3533323"/>
                  </a:lnTo>
                  <a:lnTo>
                    <a:pt x="2901982" y="3549127"/>
                  </a:lnTo>
                  <a:lnTo>
                    <a:pt x="2857929" y="3558963"/>
                  </a:lnTo>
                  <a:lnTo>
                    <a:pt x="2811780" y="3562350"/>
                  </a:lnTo>
                  <a:lnTo>
                    <a:pt x="312292" y="3562350"/>
                  </a:lnTo>
                  <a:lnTo>
                    <a:pt x="266146" y="3558963"/>
                  </a:lnTo>
                  <a:lnTo>
                    <a:pt x="222101" y="3549127"/>
                  </a:lnTo>
                  <a:lnTo>
                    <a:pt x="180641" y="3533323"/>
                  </a:lnTo>
                  <a:lnTo>
                    <a:pt x="142249" y="3512035"/>
                  </a:lnTo>
                  <a:lnTo>
                    <a:pt x="107409" y="3485746"/>
                  </a:lnTo>
                  <a:lnTo>
                    <a:pt x="76603" y="3454940"/>
                  </a:lnTo>
                  <a:lnTo>
                    <a:pt x="50314" y="3420099"/>
                  </a:lnTo>
                  <a:lnTo>
                    <a:pt x="29026" y="3381708"/>
                  </a:lnTo>
                  <a:lnTo>
                    <a:pt x="13222" y="3340248"/>
                  </a:lnTo>
                  <a:lnTo>
                    <a:pt x="3386" y="3296203"/>
                  </a:lnTo>
                  <a:lnTo>
                    <a:pt x="0" y="3250056"/>
                  </a:lnTo>
                  <a:lnTo>
                    <a:pt x="0" y="31242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10499725" y="4167187"/>
            <a:ext cx="250825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-4445" algn="ctr">
              <a:lnSpc>
                <a:spcPct val="86400"/>
              </a:lnSpc>
              <a:spcBef>
                <a:spcPts val="495"/>
              </a:spcBef>
            </a:pP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Digital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transformation</a:t>
            </a:r>
            <a:r>
              <a:rPr sz="2400" i="1" spc="-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at 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Inc.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brings</a:t>
            </a:r>
            <a:r>
              <a:rPr sz="24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opportunity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upskilling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receiving</a:t>
            </a:r>
            <a:r>
              <a:rPr sz="2400" i="1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optimum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growth</a:t>
            </a:r>
            <a:r>
              <a:rPr sz="24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400" i="1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career.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3620750" y="4953000"/>
            <a:ext cx="657225" cy="771525"/>
          </a:xfrm>
          <a:custGeom>
            <a:avLst/>
            <a:gdLst/>
            <a:ahLst/>
            <a:cxnLst/>
            <a:rect l="l" t="t" r="r" b="b"/>
            <a:pathLst>
              <a:path w="657225" h="771525">
                <a:moveTo>
                  <a:pt x="328676" y="0"/>
                </a:moveTo>
                <a:lnTo>
                  <a:pt x="328676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28676" y="617220"/>
                </a:lnTo>
                <a:lnTo>
                  <a:pt x="328676" y="771525"/>
                </a:lnTo>
                <a:lnTo>
                  <a:pt x="657225" y="385699"/>
                </a:lnTo>
                <a:lnTo>
                  <a:pt x="328676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8" name="object 18"/>
          <p:cNvGrpSpPr/>
          <p:nvPr/>
        </p:nvGrpSpPr>
        <p:grpSpPr>
          <a:xfrm>
            <a:off x="14546326" y="3544823"/>
            <a:ext cx="3140075" cy="3587750"/>
            <a:chOff x="14546326" y="3544823"/>
            <a:chExt cx="3140075" cy="3587750"/>
          </a:xfrm>
        </p:grpSpPr>
        <p:sp>
          <p:nvSpPr>
            <p:cNvPr id="19" name="object 19"/>
            <p:cNvSpPr/>
            <p:nvPr/>
          </p:nvSpPr>
          <p:spPr>
            <a:xfrm>
              <a:off x="14559026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2803143" y="0"/>
                  </a:moveTo>
                  <a:lnTo>
                    <a:pt x="311404" y="0"/>
                  </a:lnTo>
                  <a:lnTo>
                    <a:pt x="265392" y="3379"/>
                  </a:lnTo>
                  <a:lnTo>
                    <a:pt x="221475" y="13197"/>
                  </a:lnTo>
                  <a:lnTo>
                    <a:pt x="180135" y="28970"/>
                  </a:lnTo>
                  <a:lnTo>
                    <a:pt x="141852" y="50213"/>
                  </a:lnTo>
                  <a:lnTo>
                    <a:pt x="107110" y="76445"/>
                  </a:lnTo>
                  <a:lnTo>
                    <a:pt x="76390" y="107182"/>
                  </a:lnTo>
                  <a:lnTo>
                    <a:pt x="50175" y="141941"/>
                  </a:lnTo>
                  <a:lnTo>
                    <a:pt x="28946" y="180238"/>
                  </a:lnTo>
                  <a:lnTo>
                    <a:pt x="13186" y="221591"/>
                  </a:lnTo>
                  <a:lnTo>
                    <a:pt x="3376" y="265516"/>
                  </a:lnTo>
                  <a:lnTo>
                    <a:pt x="0" y="311530"/>
                  </a:lnTo>
                  <a:lnTo>
                    <a:pt x="0" y="3250946"/>
                  </a:lnTo>
                  <a:lnTo>
                    <a:pt x="3376" y="3296957"/>
                  </a:lnTo>
                  <a:lnTo>
                    <a:pt x="13186" y="3340874"/>
                  </a:lnTo>
                  <a:lnTo>
                    <a:pt x="28946" y="3382215"/>
                  </a:lnTo>
                  <a:lnTo>
                    <a:pt x="50175" y="3420497"/>
                  </a:lnTo>
                  <a:lnTo>
                    <a:pt x="76390" y="3455239"/>
                  </a:lnTo>
                  <a:lnTo>
                    <a:pt x="107110" y="3485959"/>
                  </a:lnTo>
                  <a:lnTo>
                    <a:pt x="141852" y="3512174"/>
                  </a:lnTo>
                  <a:lnTo>
                    <a:pt x="180135" y="3533403"/>
                  </a:lnTo>
                  <a:lnTo>
                    <a:pt x="221475" y="3549163"/>
                  </a:lnTo>
                  <a:lnTo>
                    <a:pt x="265392" y="3558973"/>
                  </a:lnTo>
                  <a:lnTo>
                    <a:pt x="311404" y="3562350"/>
                  </a:lnTo>
                  <a:lnTo>
                    <a:pt x="2803143" y="3562350"/>
                  </a:lnTo>
                  <a:lnTo>
                    <a:pt x="2849158" y="3558973"/>
                  </a:lnTo>
                  <a:lnTo>
                    <a:pt x="2893083" y="3549163"/>
                  </a:lnTo>
                  <a:lnTo>
                    <a:pt x="2934436" y="3533403"/>
                  </a:lnTo>
                  <a:lnTo>
                    <a:pt x="2972733" y="3512174"/>
                  </a:lnTo>
                  <a:lnTo>
                    <a:pt x="3007492" y="3485959"/>
                  </a:lnTo>
                  <a:lnTo>
                    <a:pt x="3038229" y="3455239"/>
                  </a:lnTo>
                  <a:lnTo>
                    <a:pt x="3064461" y="3420497"/>
                  </a:lnTo>
                  <a:lnTo>
                    <a:pt x="3085704" y="3382215"/>
                  </a:lnTo>
                  <a:lnTo>
                    <a:pt x="3101477" y="3340874"/>
                  </a:lnTo>
                  <a:lnTo>
                    <a:pt x="3111295" y="3296957"/>
                  </a:lnTo>
                  <a:lnTo>
                    <a:pt x="3114675" y="3250946"/>
                  </a:lnTo>
                  <a:lnTo>
                    <a:pt x="3114675" y="311530"/>
                  </a:lnTo>
                  <a:lnTo>
                    <a:pt x="3111295" y="265516"/>
                  </a:lnTo>
                  <a:lnTo>
                    <a:pt x="3101477" y="221591"/>
                  </a:lnTo>
                  <a:lnTo>
                    <a:pt x="3085704" y="180238"/>
                  </a:lnTo>
                  <a:lnTo>
                    <a:pt x="3064461" y="141941"/>
                  </a:lnTo>
                  <a:lnTo>
                    <a:pt x="3038229" y="107182"/>
                  </a:lnTo>
                  <a:lnTo>
                    <a:pt x="3007492" y="76445"/>
                  </a:lnTo>
                  <a:lnTo>
                    <a:pt x="2972733" y="50213"/>
                  </a:lnTo>
                  <a:lnTo>
                    <a:pt x="2934436" y="28970"/>
                  </a:lnTo>
                  <a:lnTo>
                    <a:pt x="2893083" y="13197"/>
                  </a:lnTo>
                  <a:lnTo>
                    <a:pt x="2849158" y="3379"/>
                  </a:lnTo>
                  <a:lnTo>
                    <a:pt x="2803143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4559026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0" y="311530"/>
                  </a:moveTo>
                  <a:lnTo>
                    <a:pt x="3376" y="265516"/>
                  </a:lnTo>
                  <a:lnTo>
                    <a:pt x="13186" y="221591"/>
                  </a:lnTo>
                  <a:lnTo>
                    <a:pt x="28946" y="180238"/>
                  </a:lnTo>
                  <a:lnTo>
                    <a:pt x="50175" y="141941"/>
                  </a:lnTo>
                  <a:lnTo>
                    <a:pt x="76390" y="107182"/>
                  </a:lnTo>
                  <a:lnTo>
                    <a:pt x="107110" y="76445"/>
                  </a:lnTo>
                  <a:lnTo>
                    <a:pt x="141852" y="50213"/>
                  </a:lnTo>
                  <a:lnTo>
                    <a:pt x="180135" y="28970"/>
                  </a:lnTo>
                  <a:lnTo>
                    <a:pt x="221475" y="13197"/>
                  </a:lnTo>
                  <a:lnTo>
                    <a:pt x="265392" y="3379"/>
                  </a:lnTo>
                  <a:lnTo>
                    <a:pt x="311404" y="0"/>
                  </a:lnTo>
                  <a:lnTo>
                    <a:pt x="2803143" y="0"/>
                  </a:lnTo>
                  <a:lnTo>
                    <a:pt x="2849158" y="3379"/>
                  </a:lnTo>
                  <a:lnTo>
                    <a:pt x="2893083" y="13197"/>
                  </a:lnTo>
                  <a:lnTo>
                    <a:pt x="2934436" y="28970"/>
                  </a:lnTo>
                  <a:lnTo>
                    <a:pt x="2972733" y="50213"/>
                  </a:lnTo>
                  <a:lnTo>
                    <a:pt x="3007492" y="76445"/>
                  </a:lnTo>
                  <a:lnTo>
                    <a:pt x="3038229" y="107182"/>
                  </a:lnTo>
                  <a:lnTo>
                    <a:pt x="3064461" y="141941"/>
                  </a:lnTo>
                  <a:lnTo>
                    <a:pt x="3085704" y="180238"/>
                  </a:lnTo>
                  <a:lnTo>
                    <a:pt x="3101477" y="221591"/>
                  </a:lnTo>
                  <a:lnTo>
                    <a:pt x="3111295" y="265516"/>
                  </a:lnTo>
                  <a:lnTo>
                    <a:pt x="3114675" y="311530"/>
                  </a:lnTo>
                  <a:lnTo>
                    <a:pt x="3114675" y="3250946"/>
                  </a:lnTo>
                  <a:lnTo>
                    <a:pt x="3111295" y="3296957"/>
                  </a:lnTo>
                  <a:lnTo>
                    <a:pt x="3101477" y="3340874"/>
                  </a:lnTo>
                  <a:lnTo>
                    <a:pt x="3085704" y="3382215"/>
                  </a:lnTo>
                  <a:lnTo>
                    <a:pt x="3064461" y="3420497"/>
                  </a:lnTo>
                  <a:lnTo>
                    <a:pt x="3038229" y="3455239"/>
                  </a:lnTo>
                  <a:lnTo>
                    <a:pt x="3007492" y="3485959"/>
                  </a:lnTo>
                  <a:lnTo>
                    <a:pt x="2972733" y="3512174"/>
                  </a:lnTo>
                  <a:lnTo>
                    <a:pt x="2934436" y="3533403"/>
                  </a:lnTo>
                  <a:lnTo>
                    <a:pt x="2893083" y="3549163"/>
                  </a:lnTo>
                  <a:lnTo>
                    <a:pt x="2849158" y="3558973"/>
                  </a:lnTo>
                  <a:lnTo>
                    <a:pt x="2803143" y="3562350"/>
                  </a:lnTo>
                  <a:lnTo>
                    <a:pt x="311404" y="3562350"/>
                  </a:lnTo>
                  <a:lnTo>
                    <a:pt x="265392" y="3558973"/>
                  </a:lnTo>
                  <a:lnTo>
                    <a:pt x="221475" y="3549163"/>
                  </a:lnTo>
                  <a:lnTo>
                    <a:pt x="180135" y="3533403"/>
                  </a:lnTo>
                  <a:lnTo>
                    <a:pt x="141852" y="3512174"/>
                  </a:lnTo>
                  <a:lnTo>
                    <a:pt x="107110" y="3485959"/>
                  </a:lnTo>
                  <a:lnTo>
                    <a:pt x="76390" y="3455239"/>
                  </a:lnTo>
                  <a:lnTo>
                    <a:pt x="50175" y="3420497"/>
                  </a:lnTo>
                  <a:lnTo>
                    <a:pt x="28946" y="3382215"/>
                  </a:lnTo>
                  <a:lnTo>
                    <a:pt x="13186" y="3340874"/>
                  </a:lnTo>
                  <a:lnTo>
                    <a:pt x="3376" y="3296957"/>
                  </a:lnTo>
                  <a:lnTo>
                    <a:pt x="0" y="3250946"/>
                  </a:lnTo>
                  <a:lnTo>
                    <a:pt x="0" y="31153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14823186" y="4167187"/>
            <a:ext cx="259080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4445" algn="ctr">
              <a:lnSpc>
                <a:spcPct val="86400"/>
              </a:lnSpc>
              <a:spcBef>
                <a:spcPts val="495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Robust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planning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systematic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implementation</a:t>
            </a:r>
            <a:r>
              <a:rPr sz="24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400" i="1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automation</a:t>
            </a:r>
            <a:r>
              <a:rPr sz="24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lead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positive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experiences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outcomes.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97891" rIns="0" bIns="0" rtlCol="0">
            <a:spAutoFit/>
          </a:bodyPr>
          <a:lstStyle/>
          <a:p>
            <a:pPr marL="5739765">
              <a:lnSpc>
                <a:spcPct val="100000"/>
              </a:lnSpc>
              <a:spcBef>
                <a:spcPts val="130"/>
              </a:spcBef>
            </a:pPr>
            <a:r>
              <a:rPr dirty="0"/>
              <a:t>AI</a:t>
            </a:r>
            <a:r>
              <a:rPr spc="25" dirty="0"/>
              <a:t> </a:t>
            </a:r>
            <a:r>
              <a:rPr dirty="0"/>
              <a:t>SWOT</a:t>
            </a:r>
            <a:r>
              <a:rPr spc="-250" dirty="0"/>
              <a:t> </a:t>
            </a:r>
            <a:r>
              <a:rPr spc="-10" dirty="0"/>
              <a:t>Analysis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65250" y="1784350"/>
          <a:ext cx="15633700" cy="72713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772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772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347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3950" b="1" i="1" spc="-10" dirty="0">
                          <a:latin typeface="Times New Roman"/>
                          <a:cs typeface="Times New Roman"/>
                        </a:rPr>
                        <a:t>Strengths:</a:t>
                      </a: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405765" marR="48895" indent="-342265" algn="just">
                        <a:lnSpc>
                          <a:spcPct val="149500"/>
                        </a:lnSpc>
                        <a:spcBef>
                          <a:spcPts val="265"/>
                        </a:spcBef>
                        <a:buFont typeface="Microsoft Sans Serif"/>
                        <a:buChar char="●"/>
                        <a:tabLst>
                          <a:tab pos="407034" algn="l"/>
                        </a:tabLst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Operational</a:t>
                      </a:r>
                      <a:r>
                        <a:rPr sz="3200" spc="420" dirty="0">
                          <a:latin typeface="Times New Roman"/>
                          <a:cs typeface="Times New Roman"/>
                        </a:rPr>
                        <a:t> 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efficiency</a:t>
                      </a:r>
                      <a:r>
                        <a:rPr sz="3200" spc="420" dirty="0">
                          <a:latin typeface="Times New Roman"/>
                          <a:cs typeface="Times New Roman"/>
                        </a:rPr>
                        <a:t> 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3200" spc="434" dirty="0">
                          <a:latin typeface="Times New Roman"/>
                          <a:cs typeface="Times New Roman"/>
                        </a:rPr>
                        <a:t>  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innovation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capabilities</a:t>
                      </a:r>
                      <a:r>
                        <a:rPr sz="3200" spc="5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3200" spc="6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organisations</a:t>
                      </a:r>
                      <a:r>
                        <a:rPr sz="3200" spc="6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3200" spc="5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enhanced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with</a:t>
                      </a:r>
                      <a:r>
                        <a:rPr sz="3200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32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use</a:t>
                      </a:r>
                      <a:r>
                        <a:rPr sz="32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3200" spc="-1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AI.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501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3950" b="1" i="1" spc="-10" dirty="0">
                          <a:latin typeface="Times New Roman"/>
                          <a:cs typeface="Times New Roman"/>
                        </a:rPr>
                        <a:t>Weaknesses:</a:t>
                      </a: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410209" marR="43180" indent="-342265" algn="just">
                        <a:lnSpc>
                          <a:spcPct val="149500"/>
                        </a:lnSpc>
                        <a:spcBef>
                          <a:spcPts val="265"/>
                        </a:spcBef>
                        <a:buFont typeface="Microsoft Sans Serif"/>
                        <a:buChar char="●"/>
                        <a:tabLst>
                          <a:tab pos="411480" algn="l"/>
                        </a:tabLst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There</a:t>
                      </a:r>
                      <a:r>
                        <a:rPr sz="3200" spc="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320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3200" spc="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possibility</a:t>
                      </a:r>
                      <a:r>
                        <a:rPr sz="3200" spc="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3200" spc="1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security</a:t>
                      </a:r>
                      <a:r>
                        <a:rPr sz="320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threats</a:t>
                      </a:r>
                      <a:r>
                        <a:rPr sz="3200" spc="1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in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job</a:t>
                      </a:r>
                      <a:r>
                        <a:rPr sz="3200" spc="6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including</a:t>
                      </a:r>
                      <a:r>
                        <a:rPr sz="3200" spc="6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change</a:t>
                      </a:r>
                      <a:r>
                        <a:rPr sz="3200" spc="6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press</a:t>
                      </a:r>
                      <a:r>
                        <a:rPr sz="3200" spc="7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which</a:t>
                      </a:r>
                      <a:r>
                        <a:rPr sz="3200" spc="6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3200" spc="7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key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reasons</a:t>
                      </a:r>
                      <a:r>
                        <a:rPr sz="32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anxiety</a:t>
                      </a:r>
                      <a:r>
                        <a:rPr sz="32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levels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32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turnover</a:t>
                      </a:r>
                      <a:r>
                        <a:rPr sz="32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rate.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501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99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659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95"/>
                        </a:spcBef>
                      </a:pPr>
                      <a:r>
                        <a:rPr sz="3950" b="1" i="1" spc="-10" dirty="0">
                          <a:latin typeface="Times New Roman"/>
                          <a:cs typeface="Times New Roman"/>
                        </a:rPr>
                        <a:t>Opportunities:</a:t>
                      </a: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405765" marR="48260" indent="-342265" algn="just">
                        <a:lnSpc>
                          <a:spcPct val="149600"/>
                        </a:lnSpc>
                        <a:spcBef>
                          <a:spcPts val="260"/>
                        </a:spcBef>
                        <a:buFont typeface="Microsoft Sans Serif"/>
                        <a:buChar char="●"/>
                        <a:tabLst>
                          <a:tab pos="407034" algn="l"/>
                        </a:tabLst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Employees</a:t>
                      </a:r>
                      <a:r>
                        <a:rPr sz="3200" spc="6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receiving</a:t>
                      </a:r>
                      <a:r>
                        <a:rPr sz="3200" spc="5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personalised</a:t>
                      </a:r>
                      <a:r>
                        <a:rPr sz="3200" spc="6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training,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skill</a:t>
                      </a:r>
                      <a:r>
                        <a:rPr sz="3200" spc="5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development</a:t>
                      </a:r>
                      <a:r>
                        <a:rPr sz="3200" spc="5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opportunities</a:t>
                      </a:r>
                      <a:r>
                        <a:rPr sz="3200" spc="5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perform 	better.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533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995"/>
                        </a:spcBef>
                      </a:pPr>
                      <a:r>
                        <a:rPr sz="3950" b="1" i="1" spc="-10" dirty="0">
                          <a:latin typeface="Times New Roman"/>
                          <a:cs typeface="Times New Roman"/>
                        </a:rPr>
                        <a:t>Threats:</a:t>
                      </a: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410209" marR="41275" indent="-342265">
                        <a:lnSpc>
                          <a:spcPct val="148600"/>
                        </a:lnSpc>
                        <a:spcBef>
                          <a:spcPts val="300"/>
                        </a:spcBef>
                        <a:buFont typeface="Microsoft Sans Serif"/>
                        <a:buChar char="●"/>
                        <a:tabLst>
                          <a:tab pos="411480" algn="l"/>
                        </a:tabLst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There  is</a:t>
                      </a:r>
                      <a:r>
                        <a:rPr sz="3200" spc="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3200" spc="2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need</a:t>
                      </a:r>
                      <a:r>
                        <a:rPr sz="3200" spc="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to  follow</a:t>
                      </a:r>
                      <a:r>
                        <a:rPr sz="3200" spc="7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strict  rules</a:t>
                      </a:r>
                      <a:r>
                        <a:rPr sz="3200" spc="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for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avoiding</a:t>
                      </a:r>
                      <a:r>
                        <a:rPr sz="32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data</a:t>
                      </a:r>
                      <a:r>
                        <a:rPr sz="32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privacy</a:t>
                      </a:r>
                      <a:r>
                        <a:rPr sz="3200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concerns.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533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99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917690" y="1206"/>
            <a:ext cx="4455795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Root</a:t>
            </a:r>
            <a:r>
              <a:rPr spc="55" dirty="0"/>
              <a:t> </a:t>
            </a:r>
            <a:r>
              <a:rPr dirty="0"/>
              <a:t>Cause</a:t>
            </a:r>
            <a:r>
              <a:rPr spc="-160" dirty="0"/>
              <a:t> </a:t>
            </a:r>
            <a:r>
              <a:rPr spc="-10" dirty="0"/>
              <a:t>Analysis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049651" y="1068324"/>
            <a:ext cx="1930400" cy="8160384"/>
            <a:chOff x="3049651" y="1068324"/>
            <a:chExt cx="1930400" cy="8160384"/>
          </a:xfrm>
        </p:grpSpPr>
        <p:sp>
          <p:nvSpPr>
            <p:cNvPr id="4" name="object 4"/>
            <p:cNvSpPr/>
            <p:nvPr/>
          </p:nvSpPr>
          <p:spPr>
            <a:xfrm>
              <a:off x="306235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06235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209925" y="3499802"/>
            <a:ext cx="1602105" cy="32334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algn="ctr">
              <a:lnSpc>
                <a:spcPct val="863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Leadership: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Aggressive expansion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fast-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paced innovation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key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priorities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Tesla’s leadership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97526" y="1068324"/>
            <a:ext cx="1939925" cy="8160384"/>
            <a:chOff x="5097526" y="1068324"/>
            <a:chExt cx="1939925" cy="8160384"/>
          </a:xfrm>
        </p:grpSpPr>
        <p:sp>
          <p:nvSpPr>
            <p:cNvPr id="8" name="object 8"/>
            <p:cNvSpPr/>
            <p:nvPr/>
          </p:nvSpPr>
          <p:spPr>
            <a:xfrm>
              <a:off x="5110226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0"/>
                  </a:moveTo>
                  <a:lnTo>
                    <a:pt x="0" y="8134413"/>
                  </a:lnTo>
                  <a:lnTo>
                    <a:pt x="1914525" y="6507607"/>
                  </a:lnTo>
                  <a:lnTo>
                    <a:pt x="191452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110226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8134413"/>
                  </a:moveTo>
                  <a:lnTo>
                    <a:pt x="0" y="0"/>
                  </a:lnTo>
                  <a:lnTo>
                    <a:pt x="1914525" y="1626869"/>
                  </a:lnTo>
                  <a:lnTo>
                    <a:pt x="191452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5262245" y="3184207"/>
            <a:ext cx="1602740" cy="386207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algn="ctr">
              <a:lnSpc>
                <a:spcPct val="86300"/>
              </a:lnSpc>
              <a:spcBef>
                <a:spcPts val="495"/>
              </a:spcBef>
            </a:pPr>
            <a:r>
              <a:rPr sz="2400" b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Technology: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Internal resistance among employees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arises</a:t>
            </a:r>
            <a:r>
              <a:rPr sz="24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quick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deployment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technologies (McCall, 2025).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7154926" y="1068324"/>
            <a:ext cx="1930400" cy="8160384"/>
            <a:chOff x="7154926" y="1068324"/>
            <a:chExt cx="1930400" cy="8160384"/>
          </a:xfrm>
        </p:grpSpPr>
        <p:sp>
          <p:nvSpPr>
            <p:cNvPr id="12" name="object 12"/>
            <p:cNvSpPr/>
            <p:nvPr/>
          </p:nvSpPr>
          <p:spPr>
            <a:xfrm>
              <a:off x="71676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1676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7338059" y="3658234"/>
            <a:ext cx="1559560" cy="291782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7620" algn="ctr">
              <a:lnSpc>
                <a:spcPct val="863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Skills: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Shortages</a:t>
            </a:r>
            <a:r>
              <a:rPr sz="2400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employees having strong modern digital competencie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9212326" y="1068324"/>
            <a:ext cx="1930400" cy="8160384"/>
            <a:chOff x="9212326" y="1068324"/>
            <a:chExt cx="1930400" cy="8160384"/>
          </a:xfrm>
        </p:grpSpPr>
        <p:sp>
          <p:nvSpPr>
            <p:cNvPr id="16" name="object 16"/>
            <p:cNvSpPr/>
            <p:nvPr/>
          </p:nvSpPr>
          <p:spPr>
            <a:xfrm>
              <a:off x="92250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92250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9393301" y="3026473"/>
            <a:ext cx="1561465" cy="41859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2540" algn="ctr">
              <a:lnSpc>
                <a:spcPct val="863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Processes: </a:t>
            </a:r>
            <a:r>
              <a:rPr sz="2400" spc="-40" dirty="0">
                <a:solidFill>
                  <a:srgbClr val="FFFFFF"/>
                </a:solidFill>
                <a:latin typeface="Times New Roman"/>
                <a:cs typeface="Times New Roman"/>
              </a:rPr>
              <a:t>Tesla’s</a:t>
            </a:r>
            <a:r>
              <a:rPr sz="2400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HR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planning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 is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not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robust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enough</a:t>
            </a:r>
            <a:r>
              <a:rPr sz="24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to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support quick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scaling</a:t>
            </a:r>
            <a:r>
              <a:rPr sz="24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transition towards digital technologies</a:t>
            </a:r>
            <a:endParaRPr sz="2400">
              <a:latin typeface="Times New Roman"/>
              <a:cs typeface="Times New Roman"/>
            </a:endParaRPr>
          </a:p>
          <a:p>
            <a:pPr marL="5080" algn="ctr">
              <a:lnSpc>
                <a:spcPts val="2550"/>
              </a:lnSpc>
            </a:pPr>
            <a:r>
              <a:rPr sz="2400" spc="-50" dirty="0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11260201" y="1068324"/>
            <a:ext cx="1939925" cy="8160384"/>
            <a:chOff x="11260201" y="1068324"/>
            <a:chExt cx="1939925" cy="8160384"/>
          </a:xfrm>
        </p:grpSpPr>
        <p:sp>
          <p:nvSpPr>
            <p:cNvPr id="20" name="object 20"/>
            <p:cNvSpPr/>
            <p:nvPr/>
          </p:nvSpPr>
          <p:spPr>
            <a:xfrm>
              <a:off x="11272901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0"/>
                  </a:moveTo>
                  <a:lnTo>
                    <a:pt x="0" y="8134413"/>
                  </a:lnTo>
                  <a:lnTo>
                    <a:pt x="1914525" y="6507607"/>
                  </a:lnTo>
                  <a:lnTo>
                    <a:pt x="191452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1272901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8134413"/>
                  </a:moveTo>
                  <a:lnTo>
                    <a:pt x="0" y="0"/>
                  </a:lnTo>
                  <a:lnTo>
                    <a:pt x="1914525" y="1626869"/>
                  </a:lnTo>
                  <a:lnTo>
                    <a:pt x="191452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11431651" y="2711068"/>
            <a:ext cx="1595755" cy="481520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 marR="5080" indent="4445" algn="ctr">
              <a:lnSpc>
                <a:spcPct val="86400"/>
              </a:lnSpc>
              <a:spcBef>
                <a:spcPts val="490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Culture: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High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pressure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is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faced</a:t>
            </a:r>
            <a:r>
              <a:rPr sz="24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by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Tesla’s employees,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as</a:t>
            </a:r>
            <a:r>
              <a:rPr sz="24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there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FFFFFF"/>
                </a:solidFill>
                <a:latin typeface="Times New Roman"/>
                <a:cs typeface="Times New Roman"/>
              </a:rPr>
              <a:t>a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strong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priority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for an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innovative culture (Provitera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Sayyadi, 2024).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13317601" y="1068324"/>
            <a:ext cx="1930400" cy="8160384"/>
            <a:chOff x="13317601" y="1068324"/>
            <a:chExt cx="1930400" cy="8160384"/>
          </a:xfrm>
        </p:grpSpPr>
        <p:sp>
          <p:nvSpPr>
            <p:cNvPr id="24" name="object 24"/>
            <p:cNvSpPr/>
            <p:nvPr/>
          </p:nvSpPr>
          <p:spPr>
            <a:xfrm>
              <a:off x="1333030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333030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13529310" y="3026473"/>
            <a:ext cx="1508760" cy="41859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4445" algn="ctr">
              <a:lnSpc>
                <a:spcPct val="864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External: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Digital transformati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on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has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become increasingly important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due</a:t>
            </a:r>
            <a:r>
              <a:rPr sz="24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high-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intense competition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in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automotive sector.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130" dirty="0"/>
              <a:t> </a:t>
            </a:r>
            <a:r>
              <a:rPr dirty="0"/>
              <a:t>Recommendation</a:t>
            </a:r>
            <a:r>
              <a:rPr spc="130" dirty="0"/>
              <a:t> </a:t>
            </a:r>
            <a:r>
              <a:rPr dirty="0"/>
              <a:t>1:</a:t>
            </a:r>
            <a:r>
              <a:rPr spc="-135" dirty="0"/>
              <a:t> </a:t>
            </a:r>
            <a:r>
              <a:rPr dirty="0"/>
              <a:t>AI-Human</a:t>
            </a:r>
            <a:r>
              <a:rPr spc="125" dirty="0"/>
              <a:t> </a:t>
            </a:r>
            <a:r>
              <a:rPr dirty="0"/>
              <a:t>Collaboration</a:t>
            </a:r>
            <a:r>
              <a:rPr spc="125" dirty="0"/>
              <a:t> </a:t>
            </a:r>
            <a:r>
              <a:rPr spc="-10" dirty="0"/>
              <a:t>Strategy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78351" y="1706498"/>
            <a:ext cx="10750550" cy="815028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86854" y="2579306"/>
            <a:ext cx="4726305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34925" marR="5080" indent="-2286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750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Inc.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priority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750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AI-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assisted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collaboration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makes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work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better.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43465" y="4977447"/>
            <a:ext cx="4545965" cy="1545590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 marR="5080" indent="-4445" algn="ctr">
              <a:lnSpc>
                <a:spcPct val="87200"/>
              </a:lnSpc>
              <a:spcBef>
                <a:spcPts val="550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Hiring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or</a:t>
            </a:r>
            <a:r>
              <a:rPr sz="2750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performance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evaluation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must</a:t>
            </a:r>
            <a:r>
              <a:rPr sz="2750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looked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/>
                <a:cs typeface="Times New Roman"/>
              </a:rPr>
              <a:t>over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75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besides</a:t>
            </a:r>
            <a:r>
              <a:rPr sz="2750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decision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made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</a:t>
            </a:r>
            <a:r>
              <a:rPr sz="275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AI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system.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20331" y="7559738"/>
            <a:ext cx="4461510" cy="1917064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indent="2540" algn="ctr">
              <a:lnSpc>
                <a:spcPct val="87600"/>
              </a:lnSpc>
              <a:spcBef>
                <a:spcPts val="53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Effective</a:t>
            </a:r>
            <a:r>
              <a:rPr sz="275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AI–</a:t>
            </a:r>
            <a:r>
              <a:rPr sz="2750" spc="-20" dirty="0">
                <a:solidFill>
                  <a:srgbClr val="FFFFFF"/>
                </a:solidFill>
                <a:latin typeface="Times New Roman"/>
                <a:cs typeface="Times New Roman"/>
              </a:rPr>
              <a:t>human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collaboration</a:t>
            </a:r>
            <a:r>
              <a:rPr sz="2750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750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/>
                <a:cs typeface="Times New Roman"/>
              </a:rPr>
              <a:t>Tesla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comprehensive</a:t>
            </a:r>
            <a:r>
              <a:rPr sz="2750" spc="2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knowledge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/>
                <a:cs typeface="Times New Roman"/>
              </a:rPr>
              <a:t>is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gained</a:t>
            </a:r>
            <a:r>
              <a:rPr sz="2750" spc="1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Socio-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Technical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Systems</a:t>
            </a:r>
            <a:r>
              <a:rPr sz="275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Theory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(Weiss,</a:t>
            </a:r>
            <a:r>
              <a:rPr sz="2750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2026).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52620" y="4793297"/>
            <a:ext cx="4461510" cy="1917064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algn="ctr">
              <a:lnSpc>
                <a:spcPct val="87600"/>
              </a:lnSpc>
              <a:spcBef>
                <a:spcPts val="53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This</a:t>
            </a:r>
            <a:r>
              <a:rPr sz="275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approach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optimises</a:t>
            </a:r>
            <a:r>
              <a:rPr sz="275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acceptance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level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employees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improves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decisions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/>
                <a:cs typeface="Times New Roman"/>
              </a:rPr>
              <a:t>that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boost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overall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organisational performance.</a:t>
            </a:r>
            <a:endParaRPr sz="27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8617" y="1061909"/>
            <a:ext cx="8338184" cy="513588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469900" marR="5080" indent="-457200" algn="just">
              <a:lnSpc>
                <a:spcPct val="149600"/>
              </a:lnSpc>
              <a:spcBef>
                <a:spcPts val="55"/>
              </a:spcBef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From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viewpoint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Human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Capital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Theory,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a </a:t>
            </a:r>
            <a:r>
              <a:rPr sz="3200" dirty="0">
                <a:latin typeface="Times New Roman"/>
                <a:cs typeface="Times New Roman"/>
              </a:rPr>
              <a:t>strategic</a:t>
            </a:r>
            <a:r>
              <a:rPr sz="3200" spc="775" dirty="0">
                <a:latin typeface="Times New Roman"/>
                <a:cs typeface="Times New Roman"/>
              </a:rPr>
              <a:t>   </a:t>
            </a:r>
            <a:r>
              <a:rPr sz="3200" dirty="0">
                <a:latin typeface="Times New Roman"/>
                <a:cs typeface="Times New Roman"/>
              </a:rPr>
              <a:t>workforce</a:t>
            </a:r>
            <a:r>
              <a:rPr sz="3200" spc="400" dirty="0">
                <a:latin typeface="Times New Roman"/>
                <a:cs typeface="Times New Roman"/>
              </a:rPr>
              <a:t>    </a:t>
            </a:r>
            <a:r>
              <a:rPr sz="3200" dirty="0">
                <a:latin typeface="Times New Roman"/>
                <a:cs typeface="Times New Roman"/>
              </a:rPr>
              <a:t>skills</a:t>
            </a:r>
            <a:r>
              <a:rPr sz="3200" spc="780" dirty="0">
                <a:latin typeface="Times New Roman"/>
                <a:cs typeface="Times New Roman"/>
              </a:rPr>
              <a:t>   </a:t>
            </a:r>
            <a:r>
              <a:rPr sz="3200" spc="-10" dirty="0">
                <a:latin typeface="Times New Roman"/>
                <a:cs typeface="Times New Roman"/>
              </a:rPr>
              <a:t>development </a:t>
            </a:r>
            <a:r>
              <a:rPr sz="3200" dirty="0">
                <a:latin typeface="Times New Roman"/>
                <a:cs typeface="Times New Roman"/>
              </a:rPr>
              <a:t>programme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must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introduced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-13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Tesla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Inc.</a:t>
            </a:r>
            <a:endParaRPr sz="3200">
              <a:latin typeface="Times New Roman"/>
              <a:cs typeface="Times New Roman"/>
            </a:endParaRPr>
          </a:p>
          <a:p>
            <a:pPr marL="469900" marR="6985" indent="-457200" algn="just">
              <a:lnSpc>
                <a:spcPct val="150500"/>
              </a:lnSpc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Training</a:t>
            </a:r>
            <a:r>
              <a:rPr sz="3200" spc="36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37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are</a:t>
            </a:r>
            <a:r>
              <a:rPr sz="3200" spc="38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35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AI</a:t>
            </a:r>
            <a:r>
              <a:rPr sz="3200" spc="36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use</a:t>
            </a:r>
            <a:r>
              <a:rPr sz="3200" spc="37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giving</a:t>
            </a:r>
            <a:r>
              <a:rPr sz="3200" spc="365" dirty="0">
                <a:latin typeface="Times New Roman"/>
                <a:cs typeface="Times New Roman"/>
              </a:rPr>
              <a:t>  </a:t>
            </a:r>
            <a:r>
              <a:rPr sz="3200" spc="-20" dirty="0">
                <a:latin typeface="Times New Roman"/>
                <a:cs typeface="Times New Roman"/>
              </a:rPr>
              <a:t>each </a:t>
            </a:r>
            <a:r>
              <a:rPr sz="3200" dirty="0">
                <a:latin typeface="Times New Roman"/>
                <a:cs typeface="Times New Roman"/>
              </a:rPr>
              <a:t>employee</a:t>
            </a:r>
            <a:r>
              <a:rPr sz="3200" spc="9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decrease</a:t>
            </a:r>
            <a:r>
              <a:rPr sz="3200" spc="10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resistance</a:t>
            </a:r>
            <a:r>
              <a:rPr sz="3200" spc="8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(Oyekunle</a:t>
            </a:r>
            <a:r>
              <a:rPr sz="3200" spc="105" dirty="0">
                <a:latin typeface="Times New Roman"/>
                <a:cs typeface="Times New Roman"/>
              </a:rPr>
              <a:t> 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Boohene,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2024).</a:t>
            </a:r>
            <a:endParaRPr sz="3200">
              <a:latin typeface="Times New Roman"/>
              <a:cs typeface="Times New Roman"/>
            </a:endParaRPr>
          </a:p>
          <a:p>
            <a:pPr marL="469265" indent="-456565" algn="just">
              <a:lnSpc>
                <a:spcPct val="100000"/>
              </a:lnSpc>
              <a:spcBef>
                <a:spcPts val="1864"/>
              </a:spcBef>
              <a:buFont typeface="Wingdings"/>
              <a:buChar char=""/>
              <a:tabLst>
                <a:tab pos="469265" algn="l"/>
              </a:tabLst>
            </a:pPr>
            <a:r>
              <a:rPr sz="3200" dirty="0">
                <a:latin typeface="Times New Roman"/>
                <a:cs typeface="Times New Roman"/>
              </a:rPr>
              <a:t>Tesla</a:t>
            </a:r>
            <a:r>
              <a:rPr sz="3200" spc="3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needs</a:t>
            </a:r>
            <a:r>
              <a:rPr sz="3200" spc="3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3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ensure</a:t>
            </a:r>
            <a:r>
              <a:rPr sz="3200" spc="3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skill</a:t>
            </a:r>
            <a:r>
              <a:rPr sz="3200" spc="3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development</a:t>
            </a:r>
            <a:r>
              <a:rPr sz="3200" spc="3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33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8617" y="6172263"/>
            <a:ext cx="8340090" cy="3686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10160" algn="just">
              <a:lnSpc>
                <a:spcPct val="150500"/>
              </a:lnSpc>
              <a:spcBef>
                <a:spcPts val="95"/>
              </a:spcBef>
            </a:pPr>
            <a:r>
              <a:rPr sz="3200" dirty="0">
                <a:latin typeface="Times New Roman"/>
                <a:cs typeface="Times New Roman"/>
              </a:rPr>
              <a:t>areas</a:t>
            </a:r>
            <a:r>
              <a:rPr sz="3200" spc="77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77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robotics</a:t>
            </a:r>
            <a:r>
              <a:rPr sz="3200" spc="76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technologies</a:t>
            </a:r>
            <a:r>
              <a:rPr sz="3200" spc="78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775" dirty="0">
                <a:latin typeface="Times New Roman"/>
                <a:cs typeface="Times New Roman"/>
              </a:rPr>
              <a:t>  </a:t>
            </a:r>
            <a:r>
              <a:rPr sz="3200" spc="-20" dirty="0">
                <a:latin typeface="Times New Roman"/>
                <a:cs typeface="Times New Roman"/>
              </a:rPr>
              <a:t>data </a:t>
            </a:r>
            <a:r>
              <a:rPr sz="3200" spc="-10" dirty="0">
                <a:latin typeface="Times New Roman"/>
                <a:cs typeface="Times New Roman"/>
              </a:rPr>
              <a:t>analytics.</a:t>
            </a:r>
            <a:endParaRPr sz="3200">
              <a:latin typeface="Times New Roman"/>
              <a:cs typeface="Times New Roman"/>
            </a:endParaRPr>
          </a:p>
          <a:p>
            <a:pPr marL="469900" marR="5080" indent="-457200" algn="just">
              <a:lnSpc>
                <a:spcPct val="149500"/>
              </a:lnSpc>
              <a:spcBef>
                <a:spcPts val="40"/>
              </a:spcBef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Regular</a:t>
            </a:r>
            <a:r>
              <a:rPr sz="3200" spc="21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training</a:t>
            </a:r>
            <a:r>
              <a:rPr sz="3200" spc="22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2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development</a:t>
            </a:r>
            <a:r>
              <a:rPr sz="3200" spc="210" dirty="0">
                <a:latin typeface="Times New Roman"/>
                <a:cs typeface="Times New Roman"/>
              </a:rPr>
              <a:t>  </a:t>
            </a:r>
            <a:r>
              <a:rPr sz="3200" spc="-10" dirty="0">
                <a:latin typeface="Times New Roman"/>
                <a:cs typeface="Times New Roman"/>
              </a:rPr>
              <a:t>programs </a:t>
            </a:r>
            <a:r>
              <a:rPr sz="3200" dirty="0">
                <a:latin typeface="Times New Roman"/>
                <a:cs typeface="Times New Roman"/>
              </a:rPr>
              <a:t>need</a:t>
            </a:r>
            <a:r>
              <a:rPr sz="3200" spc="459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4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4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provided</a:t>
            </a:r>
            <a:r>
              <a:rPr sz="3200" spc="459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4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employees</a:t>
            </a:r>
            <a:r>
              <a:rPr sz="3200" spc="4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40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further </a:t>
            </a:r>
            <a:r>
              <a:rPr sz="3200" dirty="0">
                <a:latin typeface="Times New Roman"/>
                <a:cs typeface="Times New Roman"/>
              </a:rPr>
              <a:t>skill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enhancement.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439544" y="289242"/>
            <a:ext cx="15110460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100" dirty="0"/>
              <a:t> </a:t>
            </a:r>
            <a:r>
              <a:rPr dirty="0"/>
              <a:t>Recommendation</a:t>
            </a:r>
            <a:r>
              <a:rPr spc="95" dirty="0"/>
              <a:t> </a:t>
            </a:r>
            <a:r>
              <a:rPr dirty="0"/>
              <a:t>2:</a:t>
            </a:r>
            <a:r>
              <a:rPr spc="80" dirty="0"/>
              <a:t> </a:t>
            </a:r>
            <a:r>
              <a:rPr dirty="0"/>
              <a:t>Strategic</a:t>
            </a:r>
            <a:r>
              <a:rPr spc="95" dirty="0"/>
              <a:t> </a:t>
            </a:r>
            <a:r>
              <a:rPr dirty="0"/>
              <a:t>Upskilling</a:t>
            </a:r>
            <a:r>
              <a:rPr spc="210" dirty="0"/>
              <a:t> </a:t>
            </a:r>
            <a:r>
              <a:rPr spc="-10" dirty="0"/>
              <a:t>Programme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446639" y="7459916"/>
            <a:ext cx="624395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(Source:</a:t>
            </a:r>
            <a:r>
              <a:rPr sz="1800" spc="105" dirty="0">
                <a:latin typeface="Times New Roman"/>
                <a:cs typeface="Times New Roman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https://www.timechamp.io/blogs/workforce-development/</a:t>
            </a:r>
            <a:r>
              <a:rPr sz="1800" spc="-10" dirty="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63100" y="3086100"/>
            <a:ext cx="7991475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26427" rIns="0" bIns="0" rtlCol="0">
            <a:spAutoFit/>
          </a:bodyPr>
          <a:lstStyle/>
          <a:p>
            <a:pPr marL="137795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90" dirty="0"/>
              <a:t> </a:t>
            </a:r>
            <a:r>
              <a:rPr dirty="0"/>
              <a:t>Recommendation</a:t>
            </a:r>
            <a:r>
              <a:rPr spc="95" dirty="0"/>
              <a:t> </a:t>
            </a:r>
            <a:r>
              <a:rPr dirty="0"/>
              <a:t>3:</a:t>
            </a:r>
            <a:r>
              <a:rPr spc="75" dirty="0"/>
              <a:t> </a:t>
            </a:r>
            <a:r>
              <a:rPr dirty="0"/>
              <a:t>Ethical</a:t>
            </a:r>
            <a:r>
              <a:rPr spc="-165" dirty="0"/>
              <a:t> </a:t>
            </a:r>
            <a:r>
              <a:rPr dirty="0"/>
              <a:t>AI</a:t>
            </a:r>
            <a:r>
              <a:rPr spc="85" dirty="0"/>
              <a:t> </a:t>
            </a:r>
            <a:r>
              <a:rPr dirty="0"/>
              <a:t>Governance</a:t>
            </a:r>
            <a:r>
              <a:rPr spc="85" dirty="0"/>
              <a:t> </a:t>
            </a:r>
            <a:r>
              <a:rPr spc="-10" dirty="0"/>
              <a:t>Framework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00716" y="3713870"/>
            <a:ext cx="15242784" cy="374255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284706" y="4227766"/>
            <a:ext cx="2381250" cy="265112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indent="8255" algn="ctr">
              <a:lnSpc>
                <a:spcPct val="87600"/>
              </a:lnSpc>
              <a:spcBef>
                <a:spcPts val="535"/>
              </a:spcBef>
            </a:pPr>
            <a:r>
              <a:rPr sz="2750" spc="-10" dirty="0">
                <a:latin typeface="Times New Roman"/>
                <a:cs typeface="Times New Roman"/>
              </a:rPr>
              <a:t>Strict </a:t>
            </a:r>
            <a:r>
              <a:rPr sz="2750" dirty="0">
                <a:latin typeface="Times New Roman"/>
                <a:cs typeface="Times New Roman"/>
              </a:rPr>
              <a:t>compliance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with </a:t>
            </a:r>
            <a:r>
              <a:rPr sz="2750" dirty="0">
                <a:latin typeface="Times New Roman"/>
                <a:cs typeface="Times New Roman"/>
              </a:rPr>
              <a:t>data</a:t>
            </a:r>
            <a:r>
              <a:rPr sz="2750" spc="9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privacy </a:t>
            </a:r>
            <a:r>
              <a:rPr sz="2750" dirty="0">
                <a:latin typeface="Times New Roman"/>
                <a:cs typeface="Times New Roman"/>
              </a:rPr>
              <a:t>laws</a:t>
            </a:r>
            <a:r>
              <a:rPr sz="2750" spc="6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for </a:t>
            </a:r>
            <a:r>
              <a:rPr sz="2750" dirty="0">
                <a:latin typeface="Times New Roman"/>
                <a:cs typeface="Times New Roman"/>
              </a:rPr>
              <a:t>avoiding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data </a:t>
            </a:r>
            <a:r>
              <a:rPr sz="2750" spc="-10" dirty="0">
                <a:latin typeface="Times New Roman"/>
                <a:cs typeface="Times New Roman"/>
              </a:rPr>
              <a:t>breaches condition.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08360" y="4043743"/>
            <a:ext cx="2268855" cy="302323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 indent="-7620" algn="ctr">
              <a:lnSpc>
                <a:spcPct val="87700"/>
              </a:lnSpc>
              <a:spcBef>
                <a:spcPts val="530"/>
              </a:spcBef>
            </a:pPr>
            <a:r>
              <a:rPr sz="2750" dirty="0">
                <a:latin typeface="Times New Roman"/>
                <a:cs typeface="Times New Roman"/>
              </a:rPr>
              <a:t>Governance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at </a:t>
            </a:r>
            <a:r>
              <a:rPr sz="2750" dirty="0">
                <a:latin typeface="Times New Roman"/>
                <a:cs typeface="Times New Roman"/>
              </a:rPr>
              <a:t>Tesla</a:t>
            </a:r>
            <a:r>
              <a:rPr sz="2750" spc="-105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must </a:t>
            </a:r>
            <a:r>
              <a:rPr sz="2750" dirty="0">
                <a:latin typeface="Times New Roman"/>
                <a:cs typeface="Times New Roman"/>
              </a:rPr>
              <a:t>ensure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that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the </a:t>
            </a:r>
            <a:r>
              <a:rPr sz="2750" dirty="0">
                <a:latin typeface="Times New Roman"/>
                <a:cs typeface="Times New Roman"/>
              </a:rPr>
              <a:t>adoption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of </a:t>
            </a:r>
            <a:r>
              <a:rPr sz="2750" dirty="0">
                <a:latin typeface="Times New Roman"/>
                <a:cs typeface="Times New Roman"/>
              </a:rPr>
              <a:t>recruitment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and </a:t>
            </a:r>
            <a:r>
              <a:rPr sz="2750" spc="-10" dirty="0">
                <a:latin typeface="Times New Roman"/>
                <a:cs typeface="Times New Roman"/>
              </a:rPr>
              <a:t>management </a:t>
            </a:r>
            <a:r>
              <a:rPr sz="2750" dirty="0">
                <a:latin typeface="Times New Roman"/>
                <a:cs typeface="Times New Roman"/>
              </a:rPr>
              <a:t>approaches</a:t>
            </a:r>
            <a:r>
              <a:rPr sz="2750" spc="10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is </a:t>
            </a:r>
            <a:r>
              <a:rPr sz="2750" spc="-10" dirty="0">
                <a:latin typeface="Times New Roman"/>
                <a:cs typeface="Times New Roman"/>
              </a:rPr>
              <a:t>fair.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82358" y="4411916"/>
            <a:ext cx="2246630" cy="228917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 indent="-5080" algn="ctr">
              <a:lnSpc>
                <a:spcPct val="87800"/>
              </a:lnSpc>
              <a:spcBef>
                <a:spcPts val="530"/>
              </a:spcBef>
            </a:pPr>
            <a:r>
              <a:rPr sz="2750" spc="-10" dirty="0">
                <a:latin typeface="Times New Roman"/>
                <a:cs typeface="Times New Roman"/>
              </a:rPr>
              <a:t>Accountability </a:t>
            </a:r>
            <a:r>
              <a:rPr sz="2750" dirty="0">
                <a:latin typeface="Times New Roman"/>
                <a:cs typeface="Times New Roman"/>
              </a:rPr>
              <a:t>present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the </a:t>
            </a:r>
            <a:r>
              <a:rPr sz="2750" dirty="0">
                <a:latin typeface="Times New Roman"/>
                <a:cs typeface="Times New Roman"/>
              </a:rPr>
              <a:t>result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including </a:t>
            </a:r>
            <a:r>
              <a:rPr sz="2750" dirty="0">
                <a:latin typeface="Times New Roman"/>
                <a:cs typeface="Times New Roman"/>
              </a:rPr>
              <a:t>ethical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use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spc="-35" dirty="0">
                <a:latin typeface="Times New Roman"/>
                <a:cs typeface="Times New Roman"/>
              </a:rPr>
              <a:t>of </a:t>
            </a: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system </a:t>
            </a:r>
            <a:r>
              <a:rPr sz="2750" dirty="0">
                <a:latin typeface="Times New Roman"/>
                <a:cs typeface="Times New Roman"/>
              </a:rPr>
              <a:t>(Farinu,</a:t>
            </a:r>
            <a:r>
              <a:rPr sz="2750" spc="16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2025).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762885" y="4227766"/>
            <a:ext cx="2415540" cy="265112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algn="ctr">
              <a:lnSpc>
                <a:spcPct val="87600"/>
              </a:lnSpc>
              <a:spcBef>
                <a:spcPts val="535"/>
              </a:spcBef>
            </a:pP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AI </a:t>
            </a:r>
            <a:r>
              <a:rPr sz="2750" spc="-10" dirty="0">
                <a:latin typeface="Times New Roman"/>
                <a:cs typeface="Times New Roman"/>
              </a:rPr>
              <a:t>decision-making </a:t>
            </a:r>
            <a:r>
              <a:rPr sz="2750" dirty="0">
                <a:latin typeface="Times New Roman"/>
                <a:cs typeface="Times New Roman"/>
              </a:rPr>
              <a:t>procedure</a:t>
            </a:r>
            <a:r>
              <a:rPr sz="2750" spc="16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which </a:t>
            </a:r>
            <a:r>
              <a:rPr sz="2750" dirty="0">
                <a:latin typeface="Times New Roman"/>
                <a:cs typeface="Times New Roman"/>
              </a:rPr>
              <a:t>have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been </a:t>
            </a:r>
            <a:r>
              <a:rPr sz="2750" dirty="0">
                <a:latin typeface="Times New Roman"/>
                <a:cs typeface="Times New Roman"/>
              </a:rPr>
              <a:t>incorporated</a:t>
            </a:r>
            <a:r>
              <a:rPr sz="2750" spc="20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at </a:t>
            </a:r>
            <a:r>
              <a:rPr sz="2750" dirty="0">
                <a:latin typeface="Times New Roman"/>
                <a:cs typeface="Times New Roman"/>
              </a:rPr>
              <a:t>Tesla</a:t>
            </a:r>
            <a:r>
              <a:rPr sz="2750" spc="-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Inc.</a:t>
            </a:r>
            <a:r>
              <a:rPr sz="2750" spc="-1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have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be</a:t>
            </a:r>
            <a:r>
              <a:rPr sz="2750" spc="4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clear.</a:t>
            </a:r>
            <a:endParaRPr sz="27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3682" rIns="0" bIns="0" rtlCol="0">
            <a:spAutoFit/>
          </a:bodyPr>
          <a:lstStyle/>
          <a:p>
            <a:pPr marL="4755515">
              <a:lnSpc>
                <a:spcPct val="100000"/>
              </a:lnSpc>
              <a:spcBef>
                <a:spcPts val="125"/>
              </a:spcBef>
            </a:pPr>
            <a:r>
              <a:rPr dirty="0"/>
              <a:t>Future</a:t>
            </a:r>
            <a:r>
              <a:rPr spc="-65" dirty="0"/>
              <a:t> </a:t>
            </a:r>
            <a:r>
              <a:rPr dirty="0"/>
              <a:t>of</a:t>
            </a:r>
            <a:r>
              <a:rPr spc="-130" dirty="0"/>
              <a:t> </a:t>
            </a:r>
            <a:r>
              <a:rPr dirty="0"/>
              <a:t>Work</a:t>
            </a:r>
            <a:r>
              <a:rPr spc="-45" dirty="0"/>
              <a:t> </a:t>
            </a:r>
            <a:r>
              <a:rPr spc="-10" dirty="0"/>
              <a:t>Implications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166491" y="1269618"/>
            <a:ext cx="11967210" cy="7757795"/>
            <a:chOff x="3166491" y="1269618"/>
            <a:chExt cx="11967210" cy="7757795"/>
          </a:xfrm>
        </p:grpSpPr>
        <p:sp>
          <p:nvSpPr>
            <p:cNvPr id="4" name="object 4"/>
            <p:cNvSpPr/>
            <p:nvPr/>
          </p:nvSpPr>
          <p:spPr>
            <a:xfrm>
              <a:off x="3179191" y="1282318"/>
              <a:ext cx="1616710" cy="7732395"/>
            </a:xfrm>
            <a:custGeom>
              <a:avLst/>
              <a:gdLst/>
              <a:ahLst/>
              <a:cxnLst/>
              <a:rect l="l" t="t" r="r" b="b"/>
              <a:pathLst>
                <a:path w="1616710" h="7732395">
                  <a:moveTo>
                    <a:pt x="15239" y="0"/>
                  </a:moveTo>
                  <a:lnTo>
                    <a:pt x="49310" y="34366"/>
                  </a:lnTo>
                  <a:lnTo>
                    <a:pt x="83013" y="68958"/>
                  </a:lnTo>
                  <a:lnTo>
                    <a:pt x="116351" y="103773"/>
                  </a:lnTo>
                  <a:lnTo>
                    <a:pt x="149322" y="138808"/>
                  </a:lnTo>
                  <a:lnTo>
                    <a:pt x="181927" y="174061"/>
                  </a:lnTo>
                  <a:lnTo>
                    <a:pt x="214165" y="209529"/>
                  </a:lnTo>
                  <a:lnTo>
                    <a:pt x="246037" y="245210"/>
                  </a:lnTo>
                  <a:lnTo>
                    <a:pt x="277543" y="281102"/>
                  </a:lnTo>
                  <a:lnTo>
                    <a:pt x="308682" y="317202"/>
                  </a:lnTo>
                  <a:lnTo>
                    <a:pt x="339455" y="353507"/>
                  </a:lnTo>
                  <a:lnTo>
                    <a:pt x="369862" y="390016"/>
                  </a:lnTo>
                  <a:lnTo>
                    <a:pt x="399902" y="426726"/>
                  </a:lnTo>
                  <a:lnTo>
                    <a:pt x="429577" y="463634"/>
                  </a:lnTo>
                  <a:lnTo>
                    <a:pt x="458884" y="500738"/>
                  </a:lnTo>
                  <a:lnTo>
                    <a:pt x="487825" y="538036"/>
                  </a:lnTo>
                  <a:lnTo>
                    <a:pt x="516400" y="575524"/>
                  </a:lnTo>
                  <a:lnTo>
                    <a:pt x="544609" y="613202"/>
                  </a:lnTo>
                  <a:lnTo>
                    <a:pt x="572451" y="651065"/>
                  </a:lnTo>
                  <a:lnTo>
                    <a:pt x="599927" y="689113"/>
                  </a:lnTo>
                  <a:lnTo>
                    <a:pt x="627037" y="727341"/>
                  </a:lnTo>
                  <a:lnTo>
                    <a:pt x="653780" y="765749"/>
                  </a:lnTo>
                  <a:lnTo>
                    <a:pt x="680157" y="804333"/>
                  </a:lnTo>
                  <a:lnTo>
                    <a:pt x="706168" y="843091"/>
                  </a:lnTo>
                  <a:lnTo>
                    <a:pt x="731812" y="882021"/>
                  </a:lnTo>
                  <a:lnTo>
                    <a:pt x="757090" y="921120"/>
                  </a:lnTo>
                  <a:lnTo>
                    <a:pt x="782001" y="960386"/>
                  </a:lnTo>
                  <a:lnTo>
                    <a:pt x="806546" y="999816"/>
                  </a:lnTo>
                  <a:lnTo>
                    <a:pt x="830725" y="1039408"/>
                  </a:lnTo>
                  <a:lnTo>
                    <a:pt x="854538" y="1079159"/>
                  </a:lnTo>
                  <a:lnTo>
                    <a:pt x="877984" y="1119067"/>
                  </a:lnTo>
                  <a:lnTo>
                    <a:pt x="901063" y="1159130"/>
                  </a:lnTo>
                  <a:lnTo>
                    <a:pt x="923777" y="1199345"/>
                  </a:lnTo>
                  <a:lnTo>
                    <a:pt x="946124" y="1239710"/>
                  </a:lnTo>
                  <a:lnTo>
                    <a:pt x="968105" y="1280222"/>
                  </a:lnTo>
                  <a:lnTo>
                    <a:pt x="989719" y="1320879"/>
                  </a:lnTo>
                  <a:lnTo>
                    <a:pt x="1010967" y="1361678"/>
                  </a:lnTo>
                  <a:lnTo>
                    <a:pt x="1031849" y="1402617"/>
                  </a:lnTo>
                  <a:lnTo>
                    <a:pt x="1052364" y="1443694"/>
                  </a:lnTo>
                  <a:lnTo>
                    <a:pt x="1072513" y="1484906"/>
                  </a:lnTo>
                  <a:lnTo>
                    <a:pt x="1092296" y="1526251"/>
                  </a:lnTo>
                  <a:lnTo>
                    <a:pt x="1111712" y="1567725"/>
                  </a:lnTo>
                  <a:lnTo>
                    <a:pt x="1130762" y="1609328"/>
                  </a:lnTo>
                  <a:lnTo>
                    <a:pt x="1149446" y="1651056"/>
                  </a:lnTo>
                  <a:lnTo>
                    <a:pt x="1167763" y="1692907"/>
                  </a:lnTo>
                  <a:lnTo>
                    <a:pt x="1185714" y="1734878"/>
                  </a:lnTo>
                  <a:lnTo>
                    <a:pt x="1203299" y="1776968"/>
                  </a:lnTo>
                  <a:lnTo>
                    <a:pt x="1220517" y="1819173"/>
                  </a:lnTo>
                  <a:lnTo>
                    <a:pt x="1237369" y="1861491"/>
                  </a:lnTo>
                  <a:lnTo>
                    <a:pt x="1253854" y="1903920"/>
                  </a:lnTo>
                  <a:lnTo>
                    <a:pt x="1269974" y="1946457"/>
                  </a:lnTo>
                  <a:lnTo>
                    <a:pt x="1285726" y="1989101"/>
                  </a:lnTo>
                  <a:lnTo>
                    <a:pt x="1301113" y="2031847"/>
                  </a:lnTo>
                  <a:lnTo>
                    <a:pt x="1316133" y="2074695"/>
                  </a:lnTo>
                  <a:lnTo>
                    <a:pt x="1330787" y="2117641"/>
                  </a:lnTo>
                  <a:lnTo>
                    <a:pt x="1345074" y="2160684"/>
                  </a:lnTo>
                  <a:lnTo>
                    <a:pt x="1358996" y="2203820"/>
                  </a:lnTo>
                  <a:lnTo>
                    <a:pt x="1372550" y="2247048"/>
                  </a:lnTo>
                  <a:lnTo>
                    <a:pt x="1385739" y="2290364"/>
                  </a:lnTo>
                  <a:lnTo>
                    <a:pt x="1398561" y="2333767"/>
                  </a:lnTo>
                  <a:lnTo>
                    <a:pt x="1411017" y="2377253"/>
                  </a:lnTo>
                  <a:lnTo>
                    <a:pt x="1423106" y="2420822"/>
                  </a:lnTo>
                  <a:lnTo>
                    <a:pt x="1434829" y="2464469"/>
                  </a:lnTo>
                  <a:lnTo>
                    <a:pt x="1446186" y="2508193"/>
                  </a:lnTo>
                  <a:lnTo>
                    <a:pt x="1457176" y="2551991"/>
                  </a:lnTo>
                  <a:lnTo>
                    <a:pt x="1467800" y="2595861"/>
                  </a:lnTo>
                  <a:lnTo>
                    <a:pt x="1478058" y="2639801"/>
                  </a:lnTo>
                  <a:lnTo>
                    <a:pt x="1487949" y="2683807"/>
                  </a:lnTo>
                  <a:lnTo>
                    <a:pt x="1497474" y="2727878"/>
                  </a:lnTo>
                  <a:lnTo>
                    <a:pt x="1506633" y="2772011"/>
                  </a:lnTo>
                  <a:lnTo>
                    <a:pt x="1515425" y="2816204"/>
                  </a:lnTo>
                  <a:lnTo>
                    <a:pt x="1523851" y="2860454"/>
                  </a:lnTo>
                  <a:lnTo>
                    <a:pt x="1531911" y="2904758"/>
                  </a:lnTo>
                  <a:lnTo>
                    <a:pt x="1539604" y="2949115"/>
                  </a:lnTo>
                  <a:lnTo>
                    <a:pt x="1546931" y="2993522"/>
                  </a:lnTo>
                  <a:lnTo>
                    <a:pt x="1553891" y="3037977"/>
                  </a:lnTo>
                  <a:lnTo>
                    <a:pt x="1560486" y="3082476"/>
                  </a:lnTo>
                  <a:lnTo>
                    <a:pt x="1566714" y="3127018"/>
                  </a:lnTo>
                  <a:lnTo>
                    <a:pt x="1572575" y="3171600"/>
                  </a:lnTo>
                  <a:lnTo>
                    <a:pt x="1578070" y="3216220"/>
                  </a:lnTo>
                  <a:lnTo>
                    <a:pt x="1583199" y="3260875"/>
                  </a:lnTo>
                  <a:lnTo>
                    <a:pt x="1587962" y="3305563"/>
                  </a:lnTo>
                  <a:lnTo>
                    <a:pt x="1592358" y="3350282"/>
                  </a:lnTo>
                  <a:lnTo>
                    <a:pt x="1596388" y="3395028"/>
                  </a:lnTo>
                  <a:lnTo>
                    <a:pt x="1600051" y="3439800"/>
                  </a:lnTo>
                  <a:lnTo>
                    <a:pt x="1603348" y="3484595"/>
                  </a:lnTo>
                  <a:lnTo>
                    <a:pt x="1606279" y="3529411"/>
                  </a:lnTo>
                  <a:lnTo>
                    <a:pt x="1608843" y="3574245"/>
                  </a:lnTo>
                  <a:lnTo>
                    <a:pt x="1611041" y="3619095"/>
                  </a:lnTo>
                  <a:lnTo>
                    <a:pt x="1612873" y="3663958"/>
                  </a:lnTo>
                  <a:lnTo>
                    <a:pt x="1614339" y="3708832"/>
                  </a:lnTo>
                  <a:lnTo>
                    <a:pt x="1615438" y="3753715"/>
                  </a:lnTo>
                  <a:lnTo>
                    <a:pt x="1616170" y="3798604"/>
                  </a:lnTo>
                  <a:lnTo>
                    <a:pt x="1616537" y="3843497"/>
                  </a:lnTo>
                  <a:lnTo>
                    <a:pt x="1616537" y="3888390"/>
                  </a:lnTo>
                  <a:lnTo>
                    <a:pt x="1616170" y="3933283"/>
                  </a:lnTo>
                  <a:lnTo>
                    <a:pt x="1615438" y="3978172"/>
                  </a:lnTo>
                  <a:lnTo>
                    <a:pt x="1614339" y="4023054"/>
                  </a:lnTo>
                  <a:lnTo>
                    <a:pt x="1612873" y="4067929"/>
                  </a:lnTo>
                  <a:lnTo>
                    <a:pt x="1611041" y="4112792"/>
                  </a:lnTo>
                  <a:lnTo>
                    <a:pt x="1608843" y="4157642"/>
                  </a:lnTo>
                  <a:lnTo>
                    <a:pt x="1606279" y="4202476"/>
                  </a:lnTo>
                  <a:lnTo>
                    <a:pt x="1603348" y="4247292"/>
                  </a:lnTo>
                  <a:lnTo>
                    <a:pt x="1600051" y="4292087"/>
                  </a:lnTo>
                  <a:lnTo>
                    <a:pt x="1596388" y="4336859"/>
                  </a:lnTo>
                  <a:lnTo>
                    <a:pt x="1592358" y="4381605"/>
                  </a:lnTo>
                  <a:lnTo>
                    <a:pt x="1587962" y="4426324"/>
                  </a:lnTo>
                  <a:lnTo>
                    <a:pt x="1583199" y="4471012"/>
                  </a:lnTo>
                  <a:lnTo>
                    <a:pt x="1578070" y="4515667"/>
                  </a:lnTo>
                  <a:lnTo>
                    <a:pt x="1572575" y="4560287"/>
                  </a:lnTo>
                  <a:lnTo>
                    <a:pt x="1566714" y="4604869"/>
                  </a:lnTo>
                  <a:lnTo>
                    <a:pt x="1560486" y="4649411"/>
                  </a:lnTo>
                  <a:lnTo>
                    <a:pt x="1553891" y="4693910"/>
                  </a:lnTo>
                  <a:lnTo>
                    <a:pt x="1546931" y="4738365"/>
                  </a:lnTo>
                  <a:lnTo>
                    <a:pt x="1539604" y="4782772"/>
                  </a:lnTo>
                  <a:lnTo>
                    <a:pt x="1531911" y="4827128"/>
                  </a:lnTo>
                  <a:lnTo>
                    <a:pt x="1523851" y="4871433"/>
                  </a:lnTo>
                  <a:lnTo>
                    <a:pt x="1515425" y="4915683"/>
                  </a:lnTo>
                  <a:lnTo>
                    <a:pt x="1506633" y="4959876"/>
                  </a:lnTo>
                  <a:lnTo>
                    <a:pt x="1497474" y="5004009"/>
                  </a:lnTo>
                  <a:lnTo>
                    <a:pt x="1487949" y="5048080"/>
                  </a:lnTo>
                  <a:lnTo>
                    <a:pt x="1478058" y="5092086"/>
                  </a:lnTo>
                  <a:lnTo>
                    <a:pt x="1467800" y="5136025"/>
                  </a:lnTo>
                  <a:lnTo>
                    <a:pt x="1457176" y="5179896"/>
                  </a:lnTo>
                  <a:lnTo>
                    <a:pt x="1446186" y="5223694"/>
                  </a:lnTo>
                  <a:lnTo>
                    <a:pt x="1434829" y="5267418"/>
                  </a:lnTo>
                  <a:lnTo>
                    <a:pt x="1423106" y="5311065"/>
                  </a:lnTo>
                  <a:lnTo>
                    <a:pt x="1411017" y="5354634"/>
                  </a:lnTo>
                  <a:lnTo>
                    <a:pt x="1398561" y="5398120"/>
                  </a:lnTo>
                  <a:lnTo>
                    <a:pt x="1385739" y="5441523"/>
                  </a:lnTo>
                  <a:lnTo>
                    <a:pt x="1372550" y="5484839"/>
                  </a:lnTo>
                  <a:lnTo>
                    <a:pt x="1358996" y="5528067"/>
                  </a:lnTo>
                  <a:lnTo>
                    <a:pt x="1345074" y="5571203"/>
                  </a:lnTo>
                  <a:lnTo>
                    <a:pt x="1330787" y="5614245"/>
                  </a:lnTo>
                  <a:lnTo>
                    <a:pt x="1316133" y="5657192"/>
                  </a:lnTo>
                  <a:lnTo>
                    <a:pt x="1301113" y="5700039"/>
                  </a:lnTo>
                  <a:lnTo>
                    <a:pt x="1285726" y="5742786"/>
                  </a:lnTo>
                  <a:lnTo>
                    <a:pt x="1269974" y="5785429"/>
                  </a:lnTo>
                  <a:lnTo>
                    <a:pt x="1253854" y="5827967"/>
                  </a:lnTo>
                  <a:lnTo>
                    <a:pt x="1237369" y="5870396"/>
                  </a:lnTo>
                  <a:lnTo>
                    <a:pt x="1220517" y="5912714"/>
                  </a:lnTo>
                  <a:lnTo>
                    <a:pt x="1203299" y="5954919"/>
                  </a:lnTo>
                  <a:lnTo>
                    <a:pt x="1185714" y="5997008"/>
                  </a:lnTo>
                  <a:lnTo>
                    <a:pt x="1167763" y="6038980"/>
                  </a:lnTo>
                  <a:lnTo>
                    <a:pt x="1149446" y="6080831"/>
                  </a:lnTo>
                  <a:lnTo>
                    <a:pt x="1130762" y="6122559"/>
                  </a:lnTo>
                  <a:lnTo>
                    <a:pt x="1111712" y="6164161"/>
                  </a:lnTo>
                  <a:lnTo>
                    <a:pt x="1092296" y="6205636"/>
                  </a:lnTo>
                  <a:lnTo>
                    <a:pt x="1072513" y="6246981"/>
                  </a:lnTo>
                  <a:lnTo>
                    <a:pt x="1052364" y="6288193"/>
                  </a:lnTo>
                  <a:lnTo>
                    <a:pt x="1031849" y="6329269"/>
                  </a:lnTo>
                  <a:lnTo>
                    <a:pt x="1010967" y="6370209"/>
                  </a:lnTo>
                  <a:lnTo>
                    <a:pt x="989719" y="6411008"/>
                  </a:lnTo>
                  <a:lnTo>
                    <a:pt x="968105" y="6451665"/>
                  </a:lnTo>
                  <a:lnTo>
                    <a:pt x="946124" y="6492177"/>
                  </a:lnTo>
                  <a:lnTo>
                    <a:pt x="923777" y="6532541"/>
                  </a:lnTo>
                  <a:lnTo>
                    <a:pt x="901063" y="6572757"/>
                  </a:lnTo>
                  <a:lnTo>
                    <a:pt x="877984" y="6612819"/>
                  </a:lnTo>
                  <a:lnTo>
                    <a:pt x="854538" y="6652728"/>
                  </a:lnTo>
                  <a:lnTo>
                    <a:pt x="830725" y="6692479"/>
                  </a:lnTo>
                  <a:lnTo>
                    <a:pt x="806546" y="6732071"/>
                  </a:lnTo>
                  <a:lnTo>
                    <a:pt x="782001" y="6771501"/>
                  </a:lnTo>
                  <a:lnTo>
                    <a:pt x="757090" y="6810767"/>
                  </a:lnTo>
                  <a:lnTo>
                    <a:pt x="731812" y="6849866"/>
                  </a:lnTo>
                  <a:lnTo>
                    <a:pt x="706168" y="6888795"/>
                  </a:lnTo>
                  <a:lnTo>
                    <a:pt x="680157" y="6927554"/>
                  </a:lnTo>
                  <a:lnTo>
                    <a:pt x="653780" y="6966138"/>
                  </a:lnTo>
                  <a:lnTo>
                    <a:pt x="627037" y="7004545"/>
                  </a:lnTo>
                  <a:lnTo>
                    <a:pt x="599927" y="7042774"/>
                  </a:lnTo>
                  <a:lnTo>
                    <a:pt x="572451" y="7080821"/>
                  </a:lnTo>
                  <a:lnTo>
                    <a:pt x="544609" y="7118685"/>
                  </a:lnTo>
                  <a:lnTo>
                    <a:pt x="516400" y="7156362"/>
                  </a:lnTo>
                  <a:lnTo>
                    <a:pt x="487825" y="7193851"/>
                  </a:lnTo>
                  <a:lnTo>
                    <a:pt x="458884" y="7231148"/>
                  </a:lnTo>
                  <a:lnTo>
                    <a:pt x="429577" y="7268252"/>
                  </a:lnTo>
                  <a:lnTo>
                    <a:pt x="399902" y="7305161"/>
                  </a:lnTo>
                  <a:lnTo>
                    <a:pt x="369862" y="7341870"/>
                  </a:lnTo>
                  <a:lnTo>
                    <a:pt x="339455" y="7378379"/>
                  </a:lnTo>
                  <a:lnTo>
                    <a:pt x="308682" y="7414685"/>
                  </a:lnTo>
                  <a:lnTo>
                    <a:pt x="277543" y="7450785"/>
                  </a:lnTo>
                  <a:lnTo>
                    <a:pt x="246037" y="7486676"/>
                  </a:lnTo>
                  <a:lnTo>
                    <a:pt x="214165" y="7522358"/>
                  </a:lnTo>
                  <a:lnTo>
                    <a:pt x="181927" y="7557826"/>
                  </a:lnTo>
                  <a:lnTo>
                    <a:pt x="149322" y="7593079"/>
                  </a:lnTo>
                  <a:lnTo>
                    <a:pt x="116351" y="7628114"/>
                  </a:lnTo>
                  <a:lnTo>
                    <a:pt x="83013" y="7662928"/>
                  </a:lnTo>
                  <a:lnTo>
                    <a:pt x="49310" y="7697520"/>
                  </a:lnTo>
                  <a:lnTo>
                    <a:pt x="15239" y="7731887"/>
                  </a:lnTo>
                  <a:lnTo>
                    <a:pt x="0" y="7716647"/>
                  </a:lnTo>
                  <a:lnTo>
                    <a:pt x="34115" y="7682230"/>
                  </a:lnTo>
                  <a:lnTo>
                    <a:pt x="67862" y="7647587"/>
                  </a:lnTo>
                  <a:lnTo>
                    <a:pt x="101241" y="7612720"/>
                  </a:lnTo>
                  <a:lnTo>
                    <a:pt x="134250" y="7577631"/>
                  </a:lnTo>
                  <a:lnTo>
                    <a:pt x="166890" y="7542323"/>
                  </a:lnTo>
                  <a:lnTo>
                    <a:pt x="199162" y="7506797"/>
                  </a:lnTo>
                  <a:lnTo>
                    <a:pt x="231065" y="7471058"/>
                  </a:lnTo>
                  <a:lnTo>
                    <a:pt x="262599" y="7435107"/>
                  </a:lnTo>
                  <a:lnTo>
                    <a:pt x="293764" y="7398946"/>
                  </a:lnTo>
                  <a:lnTo>
                    <a:pt x="324561" y="7362578"/>
                  </a:lnTo>
                  <a:lnTo>
                    <a:pt x="354989" y="7326006"/>
                  </a:lnTo>
                  <a:lnTo>
                    <a:pt x="385047" y="7289231"/>
                  </a:lnTo>
                  <a:lnTo>
                    <a:pt x="414737" y="7252258"/>
                  </a:lnTo>
                  <a:lnTo>
                    <a:pt x="444059" y="7215087"/>
                  </a:lnTo>
                  <a:lnTo>
                    <a:pt x="473011" y="7177721"/>
                  </a:lnTo>
                  <a:lnTo>
                    <a:pt x="501594" y="7140163"/>
                  </a:lnTo>
                  <a:lnTo>
                    <a:pt x="529809" y="7102416"/>
                  </a:lnTo>
                  <a:lnTo>
                    <a:pt x="557655" y="7064481"/>
                  </a:lnTo>
                  <a:lnTo>
                    <a:pt x="585132" y="7026361"/>
                  </a:lnTo>
                  <a:lnTo>
                    <a:pt x="612240" y="6988060"/>
                  </a:lnTo>
                  <a:lnTo>
                    <a:pt x="638980" y="6949578"/>
                  </a:lnTo>
                  <a:lnTo>
                    <a:pt x="665350" y="6910919"/>
                  </a:lnTo>
                  <a:lnTo>
                    <a:pt x="691352" y="6872085"/>
                  </a:lnTo>
                  <a:lnTo>
                    <a:pt x="716985" y="6833078"/>
                  </a:lnTo>
                  <a:lnTo>
                    <a:pt x="742249" y="6793902"/>
                  </a:lnTo>
                  <a:lnTo>
                    <a:pt x="767145" y="6754558"/>
                  </a:lnTo>
                  <a:lnTo>
                    <a:pt x="791671" y="6715049"/>
                  </a:lnTo>
                  <a:lnTo>
                    <a:pt x="815829" y="6675377"/>
                  </a:lnTo>
                  <a:lnTo>
                    <a:pt x="839618" y="6635545"/>
                  </a:lnTo>
                  <a:lnTo>
                    <a:pt x="863038" y="6595555"/>
                  </a:lnTo>
                  <a:lnTo>
                    <a:pt x="886089" y="6555411"/>
                  </a:lnTo>
                  <a:lnTo>
                    <a:pt x="908772" y="6515113"/>
                  </a:lnTo>
                  <a:lnTo>
                    <a:pt x="931085" y="6474665"/>
                  </a:lnTo>
                  <a:lnTo>
                    <a:pt x="953030" y="6434070"/>
                  </a:lnTo>
                  <a:lnTo>
                    <a:pt x="974606" y="6393329"/>
                  </a:lnTo>
                  <a:lnTo>
                    <a:pt x="995813" y="6352445"/>
                  </a:lnTo>
                  <a:lnTo>
                    <a:pt x="1016651" y="6311420"/>
                  </a:lnTo>
                  <a:lnTo>
                    <a:pt x="1037121" y="6270258"/>
                  </a:lnTo>
                  <a:lnTo>
                    <a:pt x="1057221" y="6228960"/>
                  </a:lnTo>
                  <a:lnTo>
                    <a:pt x="1076953" y="6187529"/>
                  </a:lnTo>
                  <a:lnTo>
                    <a:pt x="1096316" y="6145968"/>
                  </a:lnTo>
                  <a:lnTo>
                    <a:pt x="1115311" y="6104278"/>
                  </a:lnTo>
                  <a:lnTo>
                    <a:pt x="1133936" y="6062463"/>
                  </a:lnTo>
                  <a:lnTo>
                    <a:pt x="1152193" y="6020525"/>
                  </a:lnTo>
                  <a:lnTo>
                    <a:pt x="1170080" y="5978466"/>
                  </a:lnTo>
                  <a:lnTo>
                    <a:pt x="1187599" y="5936288"/>
                  </a:lnTo>
                  <a:lnTo>
                    <a:pt x="1204749" y="5893995"/>
                  </a:lnTo>
                  <a:lnTo>
                    <a:pt x="1221531" y="5851588"/>
                  </a:lnTo>
                  <a:lnTo>
                    <a:pt x="1237943" y="5809071"/>
                  </a:lnTo>
                  <a:lnTo>
                    <a:pt x="1253987" y="5766445"/>
                  </a:lnTo>
                  <a:lnTo>
                    <a:pt x="1269662" y="5723713"/>
                  </a:lnTo>
                  <a:lnTo>
                    <a:pt x="1284968" y="5680878"/>
                  </a:lnTo>
                  <a:lnTo>
                    <a:pt x="1299905" y="5637942"/>
                  </a:lnTo>
                  <a:lnTo>
                    <a:pt x="1314473" y="5594907"/>
                  </a:lnTo>
                  <a:lnTo>
                    <a:pt x="1328673" y="5551776"/>
                  </a:lnTo>
                  <a:lnTo>
                    <a:pt x="1342504" y="5508552"/>
                  </a:lnTo>
                  <a:lnTo>
                    <a:pt x="1355966" y="5465236"/>
                  </a:lnTo>
                  <a:lnTo>
                    <a:pt x="1369059" y="5421832"/>
                  </a:lnTo>
                  <a:lnTo>
                    <a:pt x="1381783" y="5378341"/>
                  </a:lnTo>
                  <a:lnTo>
                    <a:pt x="1394138" y="5334767"/>
                  </a:lnTo>
                  <a:lnTo>
                    <a:pt x="1406125" y="5291111"/>
                  </a:lnTo>
                  <a:lnTo>
                    <a:pt x="1417743" y="5247376"/>
                  </a:lnTo>
                  <a:lnTo>
                    <a:pt x="1428992" y="5203566"/>
                  </a:lnTo>
                  <a:lnTo>
                    <a:pt x="1439872" y="5159681"/>
                  </a:lnTo>
                  <a:lnTo>
                    <a:pt x="1450383" y="5115724"/>
                  </a:lnTo>
                  <a:lnTo>
                    <a:pt x="1460526" y="5071699"/>
                  </a:lnTo>
                  <a:lnTo>
                    <a:pt x="1470300" y="5027607"/>
                  </a:lnTo>
                  <a:lnTo>
                    <a:pt x="1479705" y="4983452"/>
                  </a:lnTo>
                  <a:lnTo>
                    <a:pt x="1488741" y="4939234"/>
                  </a:lnTo>
                  <a:lnTo>
                    <a:pt x="1497408" y="4894958"/>
                  </a:lnTo>
                  <a:lnTo>
                    <a:pt x="1505706" y="4850624"/>
                  </a:lnTo>
                  <a:lnTo>
                    <a:pt x="1513636" y="4806237"/>
                  </a:lnTo>
                  <a:lnTo>
                    <a:pt x="1521197" y="4761798"/>
                  </a:lnTo>
                  <a:lnTo>
                    <a:pt x="1528389" y="4717309"/>
                  </a:lnTo>
                  <a:lnTo>
                    <a:pt x="1535212" y="4672774"/>
                  </a:lnTo>
                  <a:lnTo>
                    <a:pt x="1541666" y="4628195"/>
                  </a:lnTo>
                  <a:lnTo>
                    <a:pt x="1547752" y="4583573"/>
                  </a:lnTo>
                  <a:lnTo>
                    <a:pt x="1553469" y="4538912"/>
                  </a:lnTo>
                  <a:lnTo>
                    <a:pt x="1558816" y="4494214"/>
                  </a:lnTo>
                  <a:lnTo>
                    <a:pt x="1563795" y="4449482"/>
                  </a:lnTo>
                  <a:lnTo>
                    <a:pt x="1568406" y="4404718"/>
                  </a:lnTo>
                  <a:lnTo>
                    <a:pt x="1572647" y="4359924"/>
                  </a:lnTo>
                  <a:lnTo>
                    <a:pt x="1576520" y="4315102"/>
                  </a:lnTo>
                  <a:lnTo>
                    <a:pt x="1580024" y="4270257"/>
                  </a:lnTo>
                  <a:lnTo>
                    <a:pt x="1583159" y="4225389"/>
                  </a:lnTo>
                  <a:lnTo>
                    <a:pt x="1585925" y="4180501"/>
                  </a:lnTo>
                  <a:lnTo>
                    <a:pt x="1588322" y="4135597"/>
                  </a:lnTo>
                  <a:lnTo>
                    <a:pt x="1590351" y="4090677"/>
                  </a:lnTo>
                  <a:lnTo>
                    <a:pt x="1592010" y="4045745"/>
                  </a:lnTo>
                  <a:lnTo>
                    <a:pt x="1593301" y="4000803"/>
                  </a:lnTo>
                  <a:lnTo>
                    <a:pt x="1594223" y="3955854"/>
                  </a:lnTo>
                  <a:lnTo>
                    <a:pt x="1594776" y="3910900"/>
                  </a:lnTo>
                  <a:lnTo>
                    <a:pt x="1594961" y="3865943"/>
                  </a:lnTo>
                  <a:lnTo>
                    <a:pt x="1594776" y="3820987"/>
                  </a:lnTo>
                  <a:lnTo>
                    <a:pt x="1594223" y="3776033"/>
                  </a:lnTo>
                  <a:lnTo>
                    <a:pt x="1593301" y="3731084"/>
                  </a:lnTo>
                  <a:lnTo>
                    <a:pt x="1592010" y="3686142"/>
                  </a:lnTo>
                  <a:lnTo>
                    <a:pt x="1590351" y="3641210"/>
                  </a:lnTo>
                  <a:lnTo>
                    <a:pt x="1588322" y="3596290"/>
                  </a:lnTo>
                  <a:lnTo>
                    <a:pt x="1585925" y="3551385"/>
                  </a:lnTo>
                  <a:lnTo>
                    <a:pt x="1583159" y="3506498"/>
                  </a:lnTo>
                  <a:lnTo>
                    <a:pt x="1580024" y="3461630"/>
                  </a:lnTo>
                  <a:lnTo>
                    <a:pt x="1576520" y="3416784"/>
                  </a:lnTo>
                  <a:lnTo>
                    <a:pt x="1572647" y="3371963"/>
                  </a:lnTo>
                  <a:lnTo>
                    <a:pt x="1568406" y="3327169"/>
                  </a:lnTo>
                  <a:lnTo>
                    <a:pt x="1563795" y="3282405"/>
                  </a:lnTo>
                  <a:lnTo>
                    <a:pt x="1558816" y="3237672"/>
                  </a:lnTo>
                  <a:lnTo>
                    <a:pt x="1553469" y="3192975"/>
                  </a:lnTo>
                  <a:lnTo>
                    <a:pt x="1547752" y="3148314"/>
                  </a:lnTo>
                  <a:lnTo>
                    <a:pt x="1541666" y="3103692"/>
                  </a:lnTo>
                  <a:lnTo>
                    <a:pt x="1535212" y="3059113"/>
                  </a:lnTo>
                  <a:lnTo>
                    <a:pt x="1528389" y="3014577"/>
                  </a:lnTo>
                  <a:lnTo>
                    <a:pt x="1521197" y="2970089"/>
                  </a:lnTo>
                  <a:lnTo>
                    <a:pt x="1513636" y="2925650"/>
                  </a:lnTo>
                  <a:lnTo>
                    <a:pt x="1505706" y="2881262"/>
                  </a:lnTo>
                  <a:lnTo>
                    <a:pt x="1497408" y="2836929"/>
                  </a:lnTo>
                  <a:lnTo>
                    <a:pt x="1488741" y="2792652"/>
                  </a:lnTo>
                  <a:lnTo>
                    <a:pt x="1479705" y="2748435"/>
                  </a:lnTo>
                  <a:lnTo>
                    <a:pt x="1470300" y="2704279"/>
                  </a:lnTo>
                  <a:lnTo>
                    <a:pt x="1460526" y="2660187"/>
                  </a:lnTo>
                  <a:lnTo>
                    <a:pt x="1450383" y="2616162"/>
                  </a:lnTo>
                  <a:lnTo>
                    <a:pt x="1439872" y="2572206"/>
                  </a:lnTo>
                  <a:lnTo>
                    <a:pt x="1428992" y="2528321"/>
                  </a:lnTo>
                  <a:lnTo>
                    <a:pt x="1417743" y="2484510"/>
                  </a:lnTo>
                  <a:lnTo>
                    <a:pt x="1406125" y="2440776"/>
                  </a:lnTo>
                  <a:lnTo>
                    <a:pt x="1394138" y="2397120"/>
                  </a:lnTo>
                  <a:lnTo>
                    <a:pt x="1381783" y="2353546"/>
                  </a:lnTo>
                  <a:lnTo>
                    <a:pt x="1369059" y="2310055"/>
                  </a:lnTo>
                  <a:lnTo>
                    <a:pt x="1355966" y="2266651"/>
                  </a:lnTo>
                  <a:lnTo>
                    <a:pt x="1342504" y="2223335"/>
                  </a:lnTo>
                  <a:lnTo>
                    <a:pt x="1328673" y="2180110"/>
                  </a:lnTo>
                  <a:lnTo>
                    <a:pt x="1314473" y="2136980"/>
                  </a:lnTo>
                  <a:lnTo>
                    <a:pt x="1299905" y="2093945"/>
                  </a:lnTo>
                  <a:lnTo>
                    <a:pt x="1284968" y="2051008"/>
                  </a:lnTo>
                  <a:lnTo>
                    <a:pt x="1269662" y="2008173"/>
                  </a:lnTo>
                  <a:lnTo>
                    <a:pt x="1253987" y="1965441"/>
                  </a:lnTo>
                  <a:lnTo>
                    <a:pt x="1237943" y="1922816"/>
                  </a:lnTo>
                  <a:lnTo>
                    <a:pt x="1221531" y="1880298"/>
                  </a:lnTo>
                  <a:lnTo>
                    <a:pt x="1204749" y="1837892"/>
                  </a:lnTo>
                  <a:lnTo>
                    <a:pt x="1187599" y="1795599"/>
                  </a:lnTo>
                  <a:lnTo>
                    <a:pt x="1170080" y="1753421"/>
                  </a:lnTo>
                  <a:lnTo>
                    <a:pt x="1152193" y="1711362"/>
                  </a:lnTo>
                  <a:lnTo>
                    <a:pt x="1133936" y="1669424"/>
                  </a:lnTo>
                  <a:lnTo>
                    <a:pt x="1115311" y="1627608"/>
                  </a:lnTo>
                  <a:lnTo>
                    <a:pt x="1096316" y="1585919"/>
                  </a:lnTo>
                  <a:lnTo>
                    <a:pt x="1076953" y="1544357"/>
                  </a:lnTo>
                  <a:lnTo>
                    <a:pt x="1057221" y="1502926"/>
                  </a:lnTo>
                  <a:lnTo>
                    <a:pt x="1037121" y="1461629"/>
                  </a:lnTo>
                  <a:lnTo>
                    <a:pt x="1016651" y="1420466"/>
                  </a:lnTo>
                  <a:lnTo>
                    <a:pt x="995813" y="1379442"/>
                  </a:lnTo>
                  <a:lnTo>
                    <a:pt x="974606" y="1338558"/>
                  </a:lnTo>
                  <a:lnTo>
                    <a:pt x="953030" y="1297817"/>
                  </a:lnTo>
                  <a:lnTo>
                    <a:pt x="931085" y="1257221"/>
                  </a:lnTo>
                  <a:lnTo>
                    <a:pt x="908772" y="1216774"/>
                  </a:lnTo>
                  <a:lnTo>
                    <a:pt x="886089" y="1176476"/>
                  </a:lnTo>
                  <a:lnTo>
                    <a:pt x="863038" y="1136331"/>
                  </a:lnTo>
                  <a:lnTo>
                    <a:pt x="839618" y="1096342"/>
                  </a:lnTo>
                  <a:lnTo>
                    <a:pt x="815829" y="1056510"/>
                  </a:lnTo>
                  <a:lnTo>
                    <a:pt x="791671" y="1016838"/>
                  </a:lnTo>
                  <a:lnTo>
                    <a:pt x="767145" y="977329"/>
                  </a:lnTo>
                  <a:lnTo>
                    <a:pt x="742249" y="937985"/>
                  </a:lnTo>
                  <a:lnTo>
                    <a:pt x="716985" y="898808"/>
                  </a:lnTo>
                  <a:lnTo>
                    <a:pt x="691352" y="859802"/>
                  </a:lnTo>
                  <a:lnTo>
                    <a:pt x="665350" y="820968"/>
                  </a:lnTo>
                  <a:lnTo>
                    <a:pt x="638980" y="782309"/>
                  </a:lnTo>
                  <a:lnTo>
                    <a:pt x="612240" y="743827"/>
                  </a:lnTo>
                  <a:lnTo>
                    <a:pt x="585132" y="705525"/>
                  </a:lnTo>
                  <a:lnTo>
                    <a:pt x="557655" y="667406"/>
                  </a:lnTo>
                  <a:lnTo>
                    <a:pt x="529809" y="629471"/>
                  </a:lnTo>
                  <a:lnTo>
                    <a:pt x="501594" y="591723"/>
                  </a:lnTo>
                  <a:lnTo>
                    <a:pt x="473011" y="554166"/>
                  </a:lnTo>
                  <a:lnTo>
                    <a:pt x="444059" y="516800"/>
                  </a:lnTo>
                  <a:lnTo>
                    <a:pt x="414737" y="479629"/>
                  </a:lnTo>
                  <a:lnTo>
                    <a:pt x="385047" y="442655"/>
                  </a:lnTo>
                  <a:lnTo>
                    <a:pt x="354989" y="405881"/>
                  </a:lnTo>
                  <a:lnTo>
                    <a:pt x="324561" y="369309"/>
                  </a:lnTo>
                  <a:lnTo>
                    <a:pt x="293764" y="332941"/>
                  </a:lnTo>
                  <a:lnTo>
                    <a:pt x="262599" y="296780"/>
                  </a:lnTo>
                  <a:lnTo>
                    <a:pt x="231065" y="260829"/>
                  </a:lnTo>
                  <a:lnTo>
                    <a:pt x="199162" y="225089"/>
                  </a:lnTo>
                  <a:lnTo>
                    <a:pt x="166890" y="189564"/>
                  </a:lnTo>
                  <a:lnTo>
                    <a:pt x="134250" y="154256"/>
                  </a:lnTo>
                  <a:lnTo>
                    <a:pt x="101241" y="119167"/>
                  </a:lnTo>
                  <a:lnTo>
                    <a:pt x="67862" y="84299"/>
                  </a:lnTo>
                  <a:lnTo>
                    <a:pt x="34115" y="49656"/>
                  </a:lnTo>
                  <a:lnTo>
                    <a:pt x="0" y="15240"/>
                  </a:lnTo>
                  <a:lnTo>
                    <a:pt x="15239" y="0"/>
                  </a:lnTo>
                  <a:close/>
                </a:path>
              </a:pathLst>
            </a:custGeom>
            <a:ln w="25400">
              <a:solidFill>
                <a:srgbClr val="16386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941570" y="1893506"/>
            <a:ext cx="9288780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750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Inc.,</a:t>
            </a:r>
            <a:r>
              <a:rPr sz="2750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its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manufacturing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sites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need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deploy</a:t>
            </a:r>
            <a:r>
              <a:rPr sz="2750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collaborative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robotics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optimising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efficiency</a:t>
            </a:r>
            <a:r>
              <a:rPr sz="2750" spc="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safety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level.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173476" y="1544574"/>
            <a:ext cx="11960225" cy="3302000"/>
            <a:chOff x="3173476" y="1544574"/>
            <a:chExt cx="11960225" cy="3302000"/>
          </a:xfrm>
        </p:grpSpPr>
        <p:sp>
          <p:nvSpPr>
            <p:cNvPr id="9" name="object 9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4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5"/>
                  </a:lnTo>
                  <a:lnTo>
                    <a:pt x="12581" y="921459"/>
                  </a:lnTo>
                  <a:lnTo>
                    <a:pt x="22150" y="966535"/>
                  </a:lnTo>
                  <a:lnTo>
                    <a:pt x="34269" y="1010611"/>
                  </a:lnTo>
                  <a:lnTo>
                    <a:pt x="48857" y="1053606"/>
                  </a:lnTo>
                  <a:lnTo>
                    <a:pt x="65834" y="1095438"/>
                  </a:lnTo>
                  <a:lnTo>
                    <a:pt x="85116" y="1136025"/>
                  </a:lnTo>
                  <a:lnTo>
                    <a:pt x="106623" y="1175286"/>
                  </a:lnTo>
                  <a:lnTo>
                    <a:pt x="130273" y="1213139"/>
                  </a:lnTo>
                  <a:lnTo>
                    <a:pt x="155984" y="1249502"/>
                  </a:lnTo>
                  <a:lnTo>
                    <a:pt x="183674" y="1284294"/>
                  </a:lnTo>
                  <a:lnTo>
                    <a:pt x="213262" y="1317433"/>
                  </a:lnTo>
                  <a:lnTo>
                    <a:pt x="244667" y="1348837"/>
                  </a:lnTo>
                  <a:lnTo>
                    <a:pt x="277805" y="1378425"/>
                  </a:lnTo>
                  <a:lnTo>
                    <a:pt x="312597" y="1406116"/>
                  </a:lnTo>
                  <a:lnTo>
                    <a:pt x="348961" y="1431826"/>
                  </a:lnTo>
                  <a:lnTo>
                    <a:pt x="386813" y="1455476"/>
                  </a:lnTo>
                  <a:lnTo>
                    <a:pt x="426074" y="1476983"/>
                  </a:lnTo>
                  <a:lnTo>
                    <a:pt x="466661" y="1496265"/>
                  </a:lnTo>
                  <a:lnTo>
                    <a:pt x="508493" y="1513242"/>
                  </a:lnTo>
                  <a:lnTo>
                    <a:pt x="551488" y="1527830"/>
                  </a:lnTo>
                  <a:lnTo>
                    <a:pt x="595564" y="1539949"/>
                  </a:lnTo>
                  <a:lnTo>
                    <a:pt x="640640" y="1549518"/>
                  </a:lnTo>
                  <a:lnTo>
                    <a:pt x="686634" y="1556453"/>
                  </a:lnTo>
                  <a:lnTo>
                    <a:pt x="733464" y="1560674"/>
                  </a:lnTo>
                  <a:lnTo>
                    <a:pt x="781050" y="1562100"/>
                  </a:lnTo>
                  <a:lnTo>
                    <a:pt x="828622" y="1560674"/>
                  </a:lnTo>
                  <a:lnTo>
                    <a:pt x="875441" y="1556453"/>
                  </a:lnTo>
                  <a:lnTo>
                    <a:pt x="921426" y="1549518"/>
                  </a:lnTo>
                  <a:lnTo>
                    <a:pt x="966494" y="1539949"/>
                  </a:lnTo>
                  <a:lnTo>
                    <a:pt x="1010564" y="1527830"/>
                  </a:lnTo>
                  <a:lnTo>
                    <a:pt x="1053555" y="1513242"/>
                  </a:lnTo>
                  <a:lnTo>
                    <a:pt x="1095384" y="1496265"/>
                  </a:lnTo>
                  <a:lnTo>
                    <a:pt x="1135969" y="1476983"/>
                  </a:lnTo>
                  <a:lnTo>
                    <a:pt x="1175229" y="1455476"/>
                  </a:lnTo>
                  <a:lnTo>
                    <a:pt x="1213083" y="1431826"/>
                  </a:lnTo>
                  <a:lnTo>
                    <a:pt x="1249447" y="1406116"/>
                  </a:lnTo>
                  <a:lnTo>
                    <a:pt x="1284241" y="1378425"/>
                  </a:lnTo>
                  <a:lnTo>
                    <a:pt x="1317383" y="1348837"/>
                  </a:lnTo>
                  <a:lnTo>
                    <a:pt x="1348791" y="1317433"/>
                  </a:lnTo>
                  <a:lnTo>
                    <a:pt x="1378383" y="1284294"/>
                  </a:lnTo>
                  <a:lnTo>
                    <a:pt x="1406078" y="1249502"/>
                  </a:lnTo>
                  <a:lnTo>
                    <a:pt x="1431793" y="1213139"/>
                  </a:lnTo>
                  <a:lnTo>
                    <a:pt x="1455448" y="1175286"/>
                  </a:lnTo>
                  <a:lnTo>
                    <a:pt x="1476959" y="1136025"/>
                  </a:lnTo>
                  <a:lnTo>
                    <a:pt x="1496246" y="1095438"/>
                  </a:lnTo>
                  <a:lnTo>
                    <a:pt x="1513227" y="1053606"/>
                  </a:lnTo>
                  <a:lnTo>
                    <a:pt x="1527820" y="1010611"/>
                  </a:lnTo>
                  <a:lnTo>
                    <a:pt x="1539942" y="966535"/>
                  </a:lnTo>
                  <a:lnTo>
                    <a:pt x="1549513" y="921459"/>
                  </a:lnTo>
                  <a:lnTo>
                    <a:pt x="1556451" y="875465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4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4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4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5"/>
                  </a:lnTo>
                  <a:lnTo>
                    <a:pt x="1549513" y="921459"/>
                  </a:lnTo>
                  <a:lnTo>
                    <a:pt x="1539942" y="966535"/>
                  </a:lnTo>
                  <a:lnTo>
                    <a:pt x="1527820" y="1010611"/>
                  </a:lnTo>
                  <a:lnTo>
                    <a:pt x="1513227" y="1053606"/>
                  </a:lnTo>
                  <a:lnTo>
                    <a:pt x="1496246" y="1095438"/>
                  </a:lnTo>
                  <a:lnTo>
                    <a:pt x="1476959" y="1136025"/>
                  </a:lnTo>
                  <a:lnTo>
                    <a:pt x="1455448" y="1175286"/>
                  </a:lnTo>
                  <a:lnTo>
                    <a:pt x="1431793" y="1213139"/>
                  </a:lnTo>
                  <a:lnTo>
                    <a:pt x="1406078" y="1249502"/>
                  </a:lnTo>
                  <a:lnTo>
                    <a:pt x="1378383" y="1284294"/>
                  </a:lnTo>
                  <a:lnTo>
                    <a:pt x="1348791" y="1317433"/>
                  </a:lnTo>
                  <a:lnTo>
                    <a:pt x="1317383" y="1348837"/>
                  </a:lnTo>
                  <a:lnTo>
                    <a:pt x="1284241" y="1378425"/>
                  </a:lnTo>
                  <a:lnTo>
                    <a:pt x="1249447" y="1406116"/>
                  </a:lnTo>
                  <a:lnTo>
                    <a:pt x="1213083" y="1431826"/>
                  </a:lnTo>
                  <a:lnTo>
                    <a:pt x="1175229" y="1455476"/>
                  </a:lnTo>
                  <a:lnTo>
                    <a:pt x="1135969" y="1476983"/>
                  </a:lnTo>
                  <a:lnTo>
                    <a:pt x="1095384" y="1496265"/>
                  </a:lnTo>
                  <a:lnTo>
                    <a:pt x="1053555" y="1513242"/>
                  </a:lnTo>
                  <a:lnTo>
                    <a:pt x="1010564" y="1527830"/>
                  </a:lnTo>
                  <a:lnTo>
                    <a:pt x="966494" y="1539949"/>
                  </a:lnTo>
                  <a:lnTo>
                    <a:pt x="921426" y="1549518"/>
                  </a:lnTo>
                  <a:lnTo>
                    <a:pt x="875441" y="1556453"/>
                  </a:lnTo>
                  <a:lnTo>
                    <a:pt x="828622" y="1560674"/>
                  </a:lnTo>
                  <a:lnTo>
                    <a:pt x="781050" y="1562100"/>
                  </a:lnTo>
                  <a:lnTo>
                    <a:pt x="733464" y="1560674"/>
                  </a:lnTo>
                  <a:lnTo>
                    <a:pt x="686634" y="1556453"/>
                  </a:lnTo>
                  <a:lnTo>
                    <a:pt x="640640" y="1549518"/>
                  </a:lnTo>
                  <a:lnTo>
                    <a:pt x="595564" y="1539949"/>
                  </a:lnTo>
                  <a:lnTo>
                    <a:pt x="551488" y="1527830"/>
                  </a:lnTo>
                  <a:lnTo>
                    <a:pt x="508493" y="1513242"/>
                  </a:lnTo>
                  <a:lnTo>
                    <a:pt x="466661" y="1496265"/>
                  </a:lnTo>
                  <a:lnTo>
                    <a:pt x="426074" y="1476983"/>
                  </a:lnTo>
                  <a:lnTo>
                    <a:pt x="386813" y="1455476"/>
                  </a:lnTo>
                  <a:lnTo>
                    <a:pt x="348961" y="1431826"/>
                  </a:lnTo>
                  <a:lnTo>
                    <a:pt x="312597" y="1406116"/>
                  </a:lnTo>
                  <a:lnTo>
                    <a:pt x="277805" y="1378425"/>
                  </a:lnTo>
                  <a:lnTo>
                    <a:pt x="244667" y="1348837"/>
                  </a:lnTo>
                  <a:lnTo>
                    <a:pt x="213262" y="1317433"/>
                  </a:lnTo>
                  <a:lnTo>
                    <a:pt x="183674" y="1284294"/>
                  </a:lnTo>
                  <a:lnTo>
                    <a:pt x="155984" y="1249502"/>
                  </a:lnTo>
                  <a:lnTo>
                    <a:pt x="130273" y="1213139"/>
                  </a:lnTo>
                  <a:lnTo>
                    <a:pt x="106623" y="1175286"/>
                  </a:lnTo>
                  <a:lnTo>
                    <a:pt x="85116" y="1136025"/>
                  </a:lnTo>
                  <a:lnTo>
                    <a:pt x="65834" y="1095438"/>
                  </a:lnTo>
                  <a:lnTo>
                    <a:pt x="48857" y="1053606"/>
                  </a:lnTo>
                  <a:lnTo>
                    <a:pt x="34269" y="1010611"/>
                  </a:lnTo>
                  <a:lnTo>
                    <a:pt x="22150" y="966535"/>
                  </a:lnTo>
                  <a:lnTo>
                    <a:pt x="12581" y="921459"/>
                  </a:lnTo>
                  <a:lnTo>
                    <a:pt x="5646" y="875465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681601" y="3586099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681601" y="3586099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5658865" y="3771201"/>
            <a:ext cx="8860790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Decision-making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task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allocation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need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done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</a:t>
            </a:r>
            <a:r>
              <a:rPr sz="2750" spc="-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manager</a:t>
            </a:r>
            <a:r>
              <a:rPr sz="2750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speed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up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operation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(Akeiber,</a:t>
            </a:r>
            <a:r>
              <a:rPr sz="2750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2025).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887851" y="3411473"/>
            <a:ext cx="11245850" cy="3311525"/>
            <a:chOff x="3887851" y="3411473"/>
            <a:chExt cx="11245850" cy="3311525"/>
          </a:xfrm>
        </p:grpSpPr>
        <p:sp>
          <p:nvSpPr>
            <p:cNvPr id="15" name="object 15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781050" y="0"/>
                  </a:moveTo>
                  <a:lnTo>
                    <a:pt x="733464" y="1434"/>
                  </a:lnTo>
                  <a:lnTo>
                    <a:pt x="686634" y="5683"/>
                  </a:lnTo>
                  <a:lnTo>
                    <a:pt x="640640" y="12663"/>
                  </a:lnTo>
                  <a:lnTo>
                    <a:pt x="595564" y="22293"/>
                  </a:lnTo>
                  <a:lnTo>
                    <a:pt x="551488" y="34491"/>
                  </a:lnTo>
                  <a:lnTo>
                    <a:pt x="508493" y="49174"/>
                  </a:lnTo>
                  <a:lnTo>
                    <a:pt x="466661" y="66259"/>
                  </a:lnTo>
                  <a:lnTo>
                    <a:pt x="426074" y="85665"/>
                  </a:lnTo>
                  <a:lnTo>
                    <a:pt x="386813" y="107310"/>
                  </a:lnTo>
                  <a:lnTo>
                    <a:pt x="348961" y="131110"/>
                  </a:lnTo>
                  <a:lnTo>
                    <a:pt x="312597" y="156985"/>
                  </a:lnTo>
                  <a:lnTo>
                    <a:pt x="277805" y="184850"/>
                  </a:lnTo>
                  <a:lnTo>
                    <a:pt x="244667" y="214625"/>
                  </a:lnTo>
                  <a:lnTo>
                    <a:pt x="213262" y="246227"/>
                  </a:lnTo>
                  <a:lnTo>
                    <a:pt x="183674" y="279574"/>
                  </a:lnTo>
                  <a:lnTo>
                    <a:pt x="155984" y="314583"/>
                  </a:lnTo>
                  <a:lnTo>
                    <a:pt x="130273" y="351172"/>
                  </a:lnTo>
                  <a:lnTo>
                    <a:pt x="106623" y="389259"/>
                  </a:lnTo>
                  <a:lnTo>
                    <a:pt x="85116" y="428762"/>
                  </a:lnTo>
                  <a:lnTo>
                    <a:pt x="65834" y="469598"/>
                  </a:lnTo>
                  <a:lnTo>
                    <a:pt x="48857" y="511686"/>
                  </a:lnTo>
                  <a:lnTo>
                    <a:pt x="34269" y="554942"/>
                  </a:lnTo>
                  <a:lnTo>
                    <a:pt x="22150" y="599284"/>
                  </a:lnTo>
                  <a:lnTo>
                    <a:pt x="12581" y="644631"/>
                  </a:lnTo>
                  <a:lnTo>
                    <a:pt x="5646" y="690900"/>
                  </a:lnTo>
                  <a:lnTo>
                    <a:pt x="1425" y="738009"/>
                  </a:lnTo>
                  <a:lnTo>
                    <a:pt x="0" y="785876"/>
                  </a:lnTo>
                  <a:lnTo>
                    <a:pt x="1425" y="833742"/>
                  </a:lnTo>
                  <a:lnTo>
                    <a:pt x="5646" y="880851"/>
                  </a:lnTo>
                  <a:lnTo>
                    <a:pt x="12581" y="927120"/>
                  </a:lnTo>
                  <a:lnTo>
                    <a:pt x="22150" y="972467"/>
                  </a:lnTo>
                  <a:lnTo>
                    <a:pt x="34269" y="1016809"/>
                  </a:lnTo>
                  <a:lnTo>
                    <a:pt x="48857" y="1060066"/>
                  </a:lnTo>
                  <a:lnTo>
                    <a:pt x="65834" y="1102153"/>
                  </a:lnTo>
                  <a:lnTo>
                    <a:pt x="85116" y="1142989"/>
                  </a:lnTo>
                  <a:lnTo>
                    <a:pt x="106623" y="1182492"/>
                  </a:lnTo>
                  <a:lnTo>
                    <a:pt x="130273" y="1220579"/>
                  </a:lnTo>
                  <a:lnTo>
                    <a:pt x="155984" y="1257168"/>
                  </a:lnTo>
                  <a:lnTo>
                    <a:pt x="183674" y="1292177"/>
                  </a:lnTo>
                  <a:lnTo>
                    <a:pt x="213262" y="1325524"/>
                  </a:lnTo>
                  <a:lnTo>
                    <a:pt x="244667" y="1357126"/>
                  </a:lnTo>
                  <a:lnTo>
                    <a:pt x="277805" y="1386901"/>
                  </a:lnTo>
                  <a:lnTo>
                    <a:pt x="312597" y="1414767"/>
                  </a:lnTo>
                  <a:lnTo>
                    <a:pt x="348961" y="1440641"/>
                  </a:lnTo>
                  <a:lnTo>
                    <a:pt x="386813" y="1464441"/>
                  </a:lnTo>
                  <a:lnTo>
                    <a:pt x="426074" y="1486086"/>
                  </a:lnTo>
                  <a:lnTo>
                    <a:pt x="466661" y="1505492"/>
                  </a:lnTo>
                  <a:lnTo>
                    <a:pt x="508493" y="1522577"/>
                  </a:lnTo>
                  <a:lnTo>
                    <a:pt x="551488" y="1537260"/>
                  </a:lnTo>
                  <a:lnTo>
                    <a:pt x="595564" y="1549458"/>
                  </a:lnTo>
                  <a:lnTo>
                    <a:pt x="640640" y="1559088"/>
                  </a:lnTo>
                  <a:lnTo>
                    <a:pt x="686634" y="1566068"/>
                  </a:lnTo>
                  <a:lnTo>
                    <a:pt x="733464" y="1570317"/>
                  </a:lnTo>
                  <a:lnTo>
                    <a:pt x="781050" y="1571752"/>
                  </a:lnTo>
                  <a:lnTo>
                    <a:pt x="828622" y="1570317"/>
                  </a:lnTo>
                  <a:lnTo>
                    <a:pt x="875441" y="1566068"/>
                  </a:lnTo>
                  <a:lnTo>
                    <a:pt x="921426" y="1559088"/>
                  </a:lnTo>
                  <a:lnTo>
                    <a:pt x="966494" y="1549458"/>
                  </a:lnTo>
                  <a:lnTo>
                    <a:pt x="1010564" y="1537260"/>
                  </a:lnTo>
                  <a:lnTo>
                    <a:pt x="1053555" y="1522577"/>
                  </a:lnTo>
                  <a:lnTo>
                    <a:pt x="1095384" y="1505492"/>
                  </a:lnTo>
                  <a:lnTo>
                    <a:pt x="1135969" y="1486086"/>
                  </a:lnTo>
                  <a:lnTo>
                    <a:pt x="1175229" y="1464441"/>
                  </a:lnTo>
                  <a:lnTo>
                    <a:pt x="1213083" y="1440641"/>
                  </a:lnTo>
                  <a:lnTo>
                    <a:pt x="1249447" y="1414767"/>
                  </a:lnTo>
                  <a:lnTo>
                    <a:pt x="1284241" y="1386901"/>
                  </a:lnTo>
                  <a:lnTo>
                    <a:pt x="1317383" y="1357126"/>
                  </a:lnTo>
                  <a:lnTo>
                    <a:pt x="1348791" y="1325524"/>
                  </a:lnTo>
                  <a:lnTo>
                    <a:pt x="1378383" y="1292177"/>
                  </a:lnTo>
                  <a:lnTo>
                    <a:pt x="1406078" y="1257168"/>
                  </a:lnTo>
                  <a:lnTo>
                    <a:pt x="1431793" y="1220579"/>
                  </a:lnTo>
                  <a:lnTo>
                    <a:pt x="1455448" y="1182492"/>
                  </a:lnTo>
                  <a:lnTo>
                    <a:pt x="1476959" y="1142989"/>
                  </a:lnTo>
                  <a:lnTo>
                    <a:pt x="1496246" y="1102153"/>
                  </a:lnTo>
                  <a:lnTo>
                    <a:pt x="1513227" y="1060066"/>
                  </a:lnTo>
                  <a:lnTo>
                    <a:pt x="1527820" y="1016809"/>
                  </a:lnTo>
                  <a:lnTo>
                    <a:pt x="1539942" y="972467"/>
                  </a:lnTo>
                  <a:lnTo>
                    <a:pt x="1549513" y="927120"/>
                  </a:lnTo>
                  <a:lnTo>
                    <a:pt x="1556451" y="880851"/>
                  </a:lnTo>
                  <a:lnTo>
                    <a:pt x="1560674" y="833742"/>
                  </a:lnTo>
                  <a:lnTo>
                    <a:pt x="1562100" y="785876"/>
                  </a:lnTo>
                  <a:lnTo>
                    <a:pt x="1560674" y="738009"/>
                  </a:lnTo>
                  <a:lnTo>
                    <a:pt x="1556451" y="690900"/>
                  </a:lnTo>
                  <a:lnTo>
                    <a:pt x="1549513" y="644631"/>
                  </a:lnTo>
                  <a:lnTo>
                    <a:pt x="1539942" y="599284"/>
                  </a:lnTo>
                  <a:lnTo>
                    <a:pt x="1527820" y="554942"/>
                  </a:lnTo>
                  <a:lnTo>
                    <a:pt x="1513227" y="511686"/>
                  </a:lnTo>
                  <a:lnTo>
                    <a:pt x="1496246" y="469598"/>
                  </a:lnTo>
                  <a:lnTo>
                    <a:pt x="1476959" y="428762"/>
                  </a:lnTo>
                  <a:lnTo>
                    <a:pt x="1455448" y="389259"/>
                  </a:lnTo>
                  <a:lnTo>
                    <a:pt x="1431793" y="351172"/>
                  </a:lnTo>
                  <a:lnTo>
                    <a:pt x="1406078" y="314583"/>
                  </a:lnTo>
                  <a:lnTo>
                    <a:pt x="1378383" y="279574"/>
                  </a:lnTo>
                  <a:lnTo>
                    <a:pt x="1348791" y="246227"/>
                  </a:lnTo>
                  <a:lnTo>
                    <a:pt x="1317383" y="214625"/>
                  </a:lnTo>
                  <a:lnTo>
                    <a:pt x="1284241" y="184850"/>
                  </a:lnTo>
                  <a:lnTo>
                    <a:pt x="1249447" y="156985"/>
                  </a:lnTo>
                  <a:lnTo>
                    <a:pt x="1213083" y="131110"/>
                  </a:lnTo>
                  <a:lnTo>
                    <a:pt x="1175229" y="107310"/>
                  </a:lnTo>
                  <a:lnTo>
                    <a:pt x="1135969" y="85665"/>
                  </a:lnTo>
                  <a:lnTo>
                    <a:pt x="1095384" y="66259"/>
                  </a:lnTo>
                  <a:lnTo>
                    <a:pt x="1053555" y="49174"/>
                  </a:lnTo>
                  <a:lnTo>
                    <a:pt x="1010564" y="34491"/>
                  </a:lnTo>
                  <a:lnTo>
                    <a:pt x="966494" y="22293"/>
                  </a:lnTo>
                  <a:lnTo>
                    <a:pt x="921426" y="12663"/>
                  </a:lnTo>
                  <a:lnTo>
                    <a:pt x="875441" y="5683"/>
                  </a:lnTo>
                  <a:lnTo>
                    <a:pt x="828622" y="1434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0" y="785876"/>
                  </a:moveTo>
                  <a:lnTo>
                    <a:pt x="1425" y="738009"/>
                  </a:lnTo>
                  <a:lnTo>
                    <a:pt x="5646" y="690900"/>
                  </a:lnTo>
                  <a:lnTo>
                    <a:pt x="12581" y="644631"/>
                  </a:lnTo>
                  <a:lnTo>
                    <a:pt x="22150" y="599284"/>
                  </a:lnTo>
                  <a:lnTo>
                    <a:pt x="34269" y="554942"/>
                  </a:lnTo>
                  <a:lnTo>
                    <a:pt x="48857" y="511686"/>
                  </a:lnTo>
                  <a:lnTo>
                    <a:pt x="65834" y="469598"/>
                  </a:lnTo>
                  <a:lnTo>
                    <a:pt x="85116" y="428762"/>
                  </a:lnTo>
                  <a:lnTo>
                    <a:pt x="106623" y="389259"/>
                  </a:lnTo>
                  <a:lnTo>
                    <a:pt x="130273" y="351172"/>
                  </a:lnTo>
                  <a:lnTo>
                    <a:pt x="155984" y="314583"/>
                  </a:lnTo>
                  <a:lnTo>
                    <a:pt x="183674" y="279574"/>
                  </a:lnTo>
                  <a:lnTo>
                    <a:pt x="213262" y="246227"/>
                  </a:lnTo>
                  <a:lnTo>
                    <a:pt x="244667" y="214625"/>
                  </a:lnTo>
                  <a:lnTo>
                    <a:pt x="277805" y="184850"/>
                  </a:lnTo>
                  <a:lnTo>
                    <a:pt x="312597" y="156985"/>
                  </a:lnTo>
                  <a:lnTo>
                    <a:pt x="348961" y="131110"/>
                  </a:lnTo>
                  <a:lnTo>
                    <a:pt x="386813" y="107310"/>
                  </a:lnTo>
                  <a:lnTo>
                    <a:pt x="426074" y="85665"/>
                  </a:lnTo>
                  <a:lnTo>
                    <a:pt x="466661" y="66259"/>
                  </a:lnTo>
                  <a:lnTo>
                    <a:pt x="508493" y="49174"/>
                  </a:lnTo>
                  <a:lnTo>
                    <a:pt x="551488" y="34491"/>
                  </a:lnTo>
                  <a:lnTo>
                    <a:pt x="595564" y="22293"/>
                  </a:lnTo>
                  <a:lnTo>
                    <a:pt x="640640" y="12663"/>
                  </a:lnTo>
                  <a:lnTo>
                    <a:pt x="686634" y="5683"/>
                  </a:lnTo>
                  <a:lnTo>
                    <a:pt x="733464" y="1434"/>
                  </a:lnTo>
                  <a:lnTo>
                    <a:pt x="781050" y="0"/>
                  </a:lnTo>
                  <a:lnTo>
                    <a:pt x="828622" y="1434"/>
                  </a:lnTo>
                  <a:lnTo>
                    <a:pt x="875441" y="5683"/>
                  </a:lnTo>
                  <a:lnTo>
                    <a:pt x="921426" y="12663"/>
                  </a:lnTo>
                  <a:lnTo>
                    <a:pt x="966494" y="22293"/>
                  </a:lnTo>
                  <a:lnTo>
                    <a:pt x="1010564" y="34491"/>
                  </a:lnTo>
                  <a:lnTo>
                    <a:pt x="1053555" y="49174"/>
                  </a:lnTo>
                  <a:lnTo>
                    <a:pt x="1095384" y="66259"/>
                  </a:lnTo>
                  <a:lnTo>
                    <a:pt x="1135969" y="85665"/>
                  </a:lnTo>
                  <a:lnTo>
                    <a:pt x="1175229" y="107310"/>
                  </a:lnTo>
                  <a:lnTo>
                    <a:pt x="1213083" y="131110"/>
                  </a:lnTo>
                  <a:lnTo>
                    <a:pt x="1249447" y="156985"/>
                  </a:lnTo>
                  <a:lnTo>
                    <a:pt x="1284241" y="184850"/>
                  </a:lnTo>
                  <a:lnTo>
                    <a:pt x="1317383" y="214625"/>
                  </a:lnTo>
                  <a:lnTo>
                    <a:pt x="1348791" y="246227"/>
                  </a:lnTo>
                  <a:lnTo>
                    <a:pt x="1378383" y="279574"/>
                  </a:lnTo>
                  <a:lnTo>
                    <a:pt x="1406078" y="314583"/>
                  </a:lnTo>
                  <a:lnTo>
                    <a:pt x="1431793" y="351172"/>
                  </a:lnTo>
                  <a:lnTo>
                    <a:pt x="1455448" y="389259"/>
                  </a:lnTo>
                  <a:lnTo>
                    <a:pt x="1476959" y="428762"/>
                  </a:lnTo>
                  <a:lnTo>
                    <a:pt x="1496246" y="469598"/>
                  </a:lnTo>
                  <a:lnTo>
                    <a:pt x="1513227" y="511686"/>
                  </a:lnTo>
                  <a:lnTo>
                    <a:pt x="1527820" y="554942"/>
                  </a:lnTo>
                  <a:lnTo>
                    <a:pt x="1539942" y="599284"/>
                  </a:lnTo>
                  <a:lnTo>
                    <a:pt x="1549513" y="644631"/>
                  </a:lnTo>
                  <a:lnTo>
                    <a:pt x="1556451" y="690900"/>
                  </a:lnTo>
                  <a:lnTo>
                    <a:pt x="1560674" y="738009"/>
                  </a:lnTo>
                  <a:lnTo>
                    <a:pt x="1562100" y="785876"/>
                  </a:lnTo>
                  <a:lnTo>
                    <a:pt x="1560674" y="833742"/>
                  </a:lnTo>
                  <a:lnTo>
                    <a:pt x="1556451" y="880851"/>
                  </a:lnTo>
                  <a:lnTo>
                    <a:pt x="1549513" y="927120"/>
                  </a:lnTo>
                  <a:lnTo>
                    <a:pt x="1539942" y="972467"/>
                  </a:lnTo>
                  <a:lnTo>
                    <a:pt x="1527820" y="1016809"/>
                  </a:lnTo>
                  <a:lnTo>
                    <a:pt x="1513227" y="1060066"/>
                  </a:lnTo>
                  <a:lnTo>
                    <a:pt x="1496246" y="1102153"/>
                  </a:lnTo>
                  <a:lnTo>
                    <a:pt x="1476959" y="1142989"/>
                  </a:lnTo>
                  <a:lnTo>
                    <a:pt x="1455448" y="1182492"/>
                  </a:lnTo>
                  <a:lnTo>
                    <a:pt x="1431793" y="1220579"/>
                  </a:lnTo>
                  <a:lnTo>
                    <a:pt x="1406078" y="1257168"/>
                  </a:lnTo>
                  <a:lnTo>
                    <a:pt x="1378383" y="1292177"/>
                  </a:lnTo>
                  <a:lnTo>
                    <a:pt x="1348791" y="1325524"/>
                  </a:lnTo>
                  <a:lnTo>
                    <a:pt x="1317383" y="1357126"/>
                  </a:lnTo>
                  <a:lnTo>
                    <a:pt x="1284241" y="1386901"/>
                  </a:lnTo>
                  <a:lnTo>
                    <a:pt x="1249447" y="1414767"/>
                  </a:lnTo>
                  <a:lnTo>
                    <a:pt x="1213083" y="1440641"/>
                  </a:lnTo>
                  <a:lnTo>
                    <a:pt x="1175229" y="1464441"/>
                  </a:lnTo>
                  <a:lnTo>
                    <a:pt x="1135969" y="1486086"/>
                  </a:lnTo>
                  <a:lnTo>
                    <a:pt x="1095384" y="1505492"/>
                  </a:lnTo>
                  <a:lnTo>
                    <a:pt x="1053555" y="1522577"/>
                  </a:lnTo>
                  <a:lnTo>
                    <a:pt x="1010564" y="1537260"/>
                  </a:lnTo>
                  <a:lnTo>
                    <a:pt x="966494" y="1549458"/>
                  </a:lnTo>
                  <a:lnTo>
                    <a:pt x="921426" y="1559088"/>
                  </a:lnTo>
                  <a:lnTo>
                    <a:pt x="875441" y="1566068"/>
                  </a:lnTo>
                  <a:lnTo>
                    <a:pt x="828622" y="1570317"/>
                  </a:lnTo>
                  <a:lnTo>
                    <a:pt x="781050" y="1571752"/>
                  </a:lnTo>
                  <a:lnTo>
                    <a:pt x="733464" y="1570317"/>
                  </a:lnTo>
                  <a:lnTo>
                    <a:pt x="686634" y="1566068"/>
                  </a:lnTo>
                  <a:lnTo>
                    <a:pt x="640640" y="1559088"/>
                  </a:lnTo>
                  <a:lnTo>
                    <a:pt x="595564" y="1549458"/>
                  </a:lnTo>
                  <a:lnTo>
                    <a:pt x="551488" y="1537260"/>
                  </a:lnTo>
                  <a:lnTo>
                    <a:pt x="508493" y="1522577"/>
                  </a:lnTo>
                  <a:lnTo>
                    <a:pt x="466661" y="1505492"/>
                  </a:lnTo>
                  <a:lnTo>
                    <a:pt x="426074" y="1486086"/>
                  </a:lnTo>
                  <a:lnTo>
                    <a:pt x="386813" y="1464441"/>
                  </a:lnTo>
                  <a:lnTo>
                    <a:pt x="348961" y="1440641"/>
                  </a:lnTo>
                  <a:lnTo>
                    <a:pt x="312597" y="1414767"/>
                  </a:lnTo>
                  <a:lnTo>
                    <a:pt x="277805" y="1386901"/>
                  </a:lnTo>
                  <a:lnTo>
                    <a:pt x="244667" y="1357126"/>
                  </a:lnTo>
                  <a:lnTo>
                    <a:pt x="213262" y="1325524"/>
                  </a:lnTo>
                  <a:lnTo>
                    <a:pt x="183674" y="1292177"/>
                  </a:lnTo>
                  <a:lnTo>
                    <a:pt x="155984" y="1257168"/>
                  </a:lnTo>
                  <a:lnTo>
                    <a:pt x="130273" y="1220579"/>
                  </a:lnTo>
                  <a:lnTo>
                    <a:pt x="106623" y="1182492"/>
                  </a:lnTo>
                  <a:lnTo>
                    <a:pt x="85116" y="1142989"/>
                  </a:lnTo>
                  <a:lnTo>
                    <a:pt x="65834" y="1102153"/>
                  </a:lnTo>
                  <a:lnTo>
                    <a:pt x="48857" y="1060066"/>
                  </a:lnTo>
                  <a:lnTo>
                    <a:pt x="34269" y="1016809"/>
                  </a:lnTo>
                  <a:lnTo>
                    <a:pt x="22150" y="972467"/>
                  </a:lnTo>
                  <a:lnTo>
                    <a:pt x="12581" y="927120"/>
                  </a:lnTo>
                  <a:lnTo>
                    <a:pt x="5646" y="880851"/>
                  </a:lnTo>
                  <a:lnTo>
                    <a:pt x="1425" y="833742"/>
                  </a:lnTo>
                  <a:lnTo>
                    <a:pt x="0" y="785876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5658865" y="5833173"/>
            <a:ext cx="9258300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Better</a:t>
            </a:r>
            <a:r>
              <a:rPr sz="2750" spc="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organisational</a:t>
            </a:r>
            <a:r>
              <a:rPr sz="2750" spc="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planning</a:t>
            </a:r>
            <a:r>
              <a:rPr sz="2750" spc="1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can</a:t>
            </a:r>
            <a:r>
              <a:rPr sz="2750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done</a:t>
            </a:r>
            <a:r>
              <a:rPr sz="2750" spc="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through</a:t>
            </a:r>
            <a:r>
              <a:rPr sz="2750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digital</a:t>
            </a:r>
            <a:r>
              <a:rPr sz="2750" spc="1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twins.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87851" y="5288026"/>
            <a:ext cx="11245850" cy="3311525"/>
            <a:chOff x="3887851" y="5288026"/>
            <a:chExt cx="11245850" cy="3311525"/>
          </a:xfrm>
        </p:grpSpPr>
        <p:sp>
          <p:nvSpPr>
            <p:cNvPr id="21" name="object 21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781050" y="0"/>
                  </a:moveTo>
                  <a:lnTo>
                    <a:pt x="733464" y="1433"/>
                  </a:lnTo>
                  <a:lnTo>
                    <a:pt x="686634" y="5681"/>
                  </a:lnTo>
                  <a:lnTo>
                    <a:pt x="640640" y="12659"/>
                  </a:lnTo>
                  <a:lnTo>
                    <a:pt x="595564" y="22286"/>
                  </a:lnTo>
                  <a:lnTo>
                    <a:pt x="551488" y="34480"/>
                  </a:lnTo>
                  <a:lnTo>
                    <a:pt x="508493" y="49158"/>
                  </a:lnTo>
                  <a:lnTo>
                    <a:pt x="466661" y="66238"/>
                  </a:lnTo>
                  <a:lnTo>
                    <a:pt x="426074" y="85639"/>
                  </a:lnTo>
                  <a:lnTo>
                    <a:pt x="386813" y="107277"/>
                  </a:lnTo>
                  <a:lnTo>
                    <a:pt x="348961" y="131071"/>
                  </a:lnTo>
                  <a:lnTo>
                    <a:pt x="312597" y="156938"/>
                  </a:lnTo>
                  <a:lnTo>
                    <a:pt x="277805" y="184797"/>
                  </a:lnTo>
                  <a:lnTo>
                    <a:pt x="244667" y="214565"/>
                  </a:lnTo>
                  <a:lnTo>
                    <a:pt x="213262" y="246160"/>
                  </a:lnTo>
                  <a:lnTo>
                    <a:pt x="183674" y="279500"/>
                  </a:lnTo>
                  <a:lnTo>
                    <a:pt x="155984" y="314502"/>
                  </a:lnTo>
                  <a:lnTo>
                    <a:pt x="130273" y="351084"/>
                  </a:lnTo>
                  <a:lnTo>
                    <a:pt x="106623" y="389165"/>
                  </a:lnTo>
                  <a:lnTo>
                    <a:pt x="85116" y="428662"/>
                  </a:lnTo>
                  <a:lnTo>
                    <a:pt x="65834" y="469492"/>
                  </a:lnTo>
                  <a:lnTo>
                    <a:pt x="48857" y="511574"/>
                  </a:lnTo>
                  <a:lnTo>
                    <a:pt x="34269" y="554826"/>
                  </a:lnTo>
                  <a:lnTo>
                    <a:pt x="22150" y="599165"/>
                  </a:lnTo>
                  <a:lnTo>
                    <a:pt x="12581" y="644509"/>
                  </a:lnTo>
                  <a:lnTo>
                    <a:pt x="5646" y="690775"/>
                  </a:lnTo>
                  <a:lnTo>
                    <a:pt x="1425" y="737883"/>
                  </a:lnTo>
                  <a:lnTo>
                    <a:pt x="0" y="785749"/>
                  </a:lnTo>
                  <a:lnTo>
                    <a:pt x="1425" y="833614"/>
                  </a:lnTo>
                  <a:lnTo>
                    <a:pt x="5646" y="880722"/>
                  </a:lnTo>
                  <a:lnTo>
                    <a:pt x="12581" y="926988"/>
                  </a:lnTo>
                  <a:lnTo>
                    <a:pt x="22150" y="972332"/>
                  </a:lnTo>
                  <a:lnTo>
                    <a:pt x="34269" y="1016671"/>
                  </a:lnTo>
                  <a:lnTo>
                    <a:pt x="48857" y="1059923"/>
                  </a:lnTo>
                  <a:lnTo>
                    <a:pt x="65834" y="1102005"/>
                  </a:lnTo>
                  <a:lnTo>
                    <a:pt x="85116" y="1142835"/>
                  </a:lnTo>
                  <a:lnTo>
                    <a:pt x="106623" y="1182332"/>
                  </a:lnTo>
                  <a:lnTo>
                    <a:pt x="130273" y="1220413"/>
                  </a:lnTo>
                  <a:lnTo>
                    <a:pt x="155984" y="1256995"/>
                  </a:lnTo>
                  <a:lnTo>
                    <a:pt x="183674" y="1291997"/>
                  </a:lnTo>
                  <a:lnTo>
                    <a:pt x="213262" y="1325337"/>
                  </a:lnTo>
                  <a:lnTo>
                    <a:pt x="244667" y="1356932"/>
                  </a:lnTo>
                  <a:lnTo>
                    <a:pt x="277805" y="1386700"/>
                  </a:lnTo>
                  <a:lnTo>
                    <a:pt x="312597" y="1414559"/>
                  </a:lnTo>
                  <a:lnTo>
                    <a:pt x="348961" y="1440426"/>
                  </a:lnTo>
                  <a:lnTo>
                    <a:pt x="386813" y="1464220"/>
                  </a:lnTo>
                  <a:lnTo>
                    <a:pt x="426074" y="1485858"/>
                  </a:lnTo>
                  <a:lnTo>
                    <a:pt x="466661" y="1505259"/>
                  </a:lnTo>
                  <a:lnTo>
                    <a:pt x="508493" y="1522339"/>
                  </a:lnTo>
                  <a:lnTo>
                    <a:pt x="551488" y="1537017"/>
                  </a:lnTo>
                  <a:lnTo>
                    <a:pt x="595564" y="1549211"/>
                  </a:lnTo>
                  <a:lnTo>
                    <a:pt x="640640" y="1558838"/>
                  </a:lnTo>
                  <a:lnTo>
                    <a:pt x="686634" y="1565816"/>
                  </a:lnTo>
                  <a:lnTo>
                    <a:pt x="733464" y="1570064"/>
                  </a:lnTo>
                  <a:lnTo>
                    <a:pt x="781050" y="1571498"/>
                  </a:lnTo>
                  <a:lnTo>
                    <a:pt x="828622" y="1570064"/>
                  </a:lnTo>
                  <a:lnTo>
                    <a:pt x="875441" y="1565816"/>
                  </a:lnTo>
                  <a:lnTo>
                    <a:pt x="921426" y="1558838"/>
                  </a:lnTo>
                  <a:lnTo>
                    <a:pt x="966494" y="1549211"/>
                  </a:lnTo>
                  <a:lnTo>
                    <a:pt x="1010564" y="1537017"/>
                  </a:lnTo>
                  <a:lnTo>
                    <a:pt x="1053555" y="1522339"/>
                  </a:lnTo>
                  <a:lnTo>
                    <a:pt x="1095384" y="1505259"/>
                  </a:lnTo>
                  <a:lnTo>
                    <a:pt x="1135969" y="1485858"/>
                  </a:lnTo>
                  <a:lnTo>
                    <a:pt x="1175229" y="1464220"/>
                  </a:lnTo>
                  <a:lnTo>
                    <a:pt x="1213083" y="1440426"/>
                  </a:lnTo>
                  <a:lnTo>
                    <a:pt x="1249447" y="1414559"/>
                  </a:lnTo>
                  <a:lnTo>
                    <a:pt x="1284241" y="1386700"/>
                  </a:lnTo>
                  <a:lnTo>
                    <a:pt x="1317383" y="1356932"/>
                  </a:lnTo>
                  <a:lnTo>
                    <a:pt x="1348791" y="1325337"/>
                  </a:lnTo>
                  <a:lnTo>
                    <a:pt x="1378383" y="1291997"/>
                  </a:lnTo>
                  <a:lnTo>
                    <a:pt x="1406078" y="1256995"/>
                  </a:lnTo>
                  <a:lnTo>
                    <a:pt x="1431793" y="1220413"/>
                  </a:lnTo>
                  <a:lnTo>
                    <a:pt x="1455448" y="1182332"/>
                  </a:lnTo>
                  <a:lnTo>
                    <a:pt x="1476959" y="1142835"/>
                  </a:lnTo>
                  <a:lnTo>
                    <a:pt x="1496246" y="1102005"/>
                  </a:lnTo>
                  <a:lnTo>
                    <a:pt x="1513227" y="1059923"/>
                  </a:lnTo>
                  <a:lnTo>
                    <a:pt x="1527820" y="1016671"/>
                  </a:lnTo>
                  <a:lnTo>
                    <a:pt x="1539942" y="972332"/>
                  </a:lnTo>
                  <a:lnTo>
                    <a:pt x="1549513" y="926988"/>
                  </a:lnTo>
                  <a:lnTo>
                    <a:pt x="1556451" y="880722"/>
                  </a:lnTo>
                  <a:lnTo>
                    <a:pt x="1560674" y="833614"/>
                  </a:lnTo>
                  <a:lnTo>
                    <a:pt x="1562100" y="785749"/>
                  </a:lnTo>
                  <a:lnTo>
                    <a:pt x="1560674" y="737883"/>
                  </a:lnTo>
                  <a:lnTo>
                    <a:pt x="1556451" y="690775"/>
                  </a:lnTo>
                  <a:lnTo>
                    <a:pt x="1549513" y="644509"/>
                  </a:lnTo>
                  <a:lnTo>
                    <a:pt x="1539942" y="599165"/>
                  </a:lnTo>
                  <a:lnTo>
                    <a:pt x="1527820" y="554826"/>
                  </a:lnTo>
                  <a:lnTo>
                    <a:pt x="1513227" y="511574"/>
                  </a:lnTo>
                  <a:lnTo>
                    <a:pt x="1496246" y="469492"/>
                  </a:lnTo>
                  <a:lnTo>
                    <a:pt x="1476959" y="428662"/>
                  </a:lnTo>
                  <a:lnTo>
                    <a:pt x="1455448" y="389165"/>
                  </a:lnTo>
                  <a:lnTo>
                    <a:pt x="1431793" y="351084"/>
                  </a:lnTo>
                  <a:lnTo>
                    <a:pt x="1406078" y="314502"/>
                  </a:lnTo>
                  <a:lnTo>
                    <a:pt x="1378383" y="279500"/>
                  </a:lnTo>
                  <a:lnTo>
                    <a:pt x="1348791" y="246160"/>
                  </a:lnTo>
                  <a:lnTo>
                    <a:pt x="1317383" y="214565"/>
                  </a:lnTo>
                  <a:lnTo>
                    <a:pt x="1284241" y="184797"/>
                  </a:lnTo>
                  <a:lnTo>
                    <a:pt x="1249447" y="156938"/>
                  </a:lnTo>
                  <a:lnTo>
                    <a:pt x="1213083" y="131071"/>
                  </a:lnTo>
                  <a:lnTo>
                    <a:pt x="1175229" y="107277"/>
                  </a:lnTo>
                  <a:lnTo>
                    <a:pt x="1135969" y="85639"/>
                  </a:lnTo>
                  <a:lnTo>
                    <a:pt x="1095384" y="66238"/>
                  </a:lnTo>
                  <a:lnTo>
                    <a:pt x="1053555" y="49158"/>
                  </a:lnTo>
                  <a:lnTo>
                    <a:pt x="1010564" y="34480"/>
                  </a:lnTo>
                  <a:lnTo>
                    <a:pt x="966494" y="22286"/>
                  </a:lnTo>
                  <a:lnTo>
                    <a:pt x="921426" y="12659"/>
                  </a:lnTo>
                  <a:lnTo>
                    <a:pt x="875441" y="5681"/>
                  </a:lnTo>
                  <a:lnTo>
                    <a:pt x="828622" y="1433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0" y="785749"/>
                  </a:moveTo>
                  <a:lnTo>
                    <a:pt x="1425" y="737883"/>
                  </a:lnTo>
                  <a:lnTo>
                    <a:pt x="5646" y="690775"/>
                  </a:lnTo>
                  <a:lnTo>
                    <a:pt x="12581" y="644509"/>
                  </a:lnTo>
                  <a:lnTo>
                    <a:pt x="22150" y="599165"/>
                  </a:lnTo>
                  <a:lnTo>
                    <a:pt x="34269" y="554826"/>
                  </a:lnTo>
                  <a:lnTo>
                    <a:pt x="48857" y="511574"/>
                  </a:lnTo>
                  <a:lnTo>
                    <a:pt x="65834" y="469492"/>
                  </a:lnTo>
                  <a:lnTo>
                    <a:pt x="85116" y="428662"/>
                  </a:lnTo>
                  <a:lnTo>
                    <a:pt x="106623" y="389165"/>
                  </a:lnTo>
                  <a:lnTo>
                    <a:pt x="130273" y="351084"/>
                  </a:lnTo>
                  <a:lnTo>
                    <a:pt x="155984" y="314502"/>
                  </a:lnTo>
                  <a:lnTo>
                    <a:pt x="183674" y="279500"/>
                  </a:lnTo>
                  <a:lnTo>
                    <a:pt x="213262" y="246160"/>
                  </a:lnTo>
                  <a:lnTo>
                    <a:pt x="244667" y="214565"/>
                  </a:lnTo>
                  <a:lnTo>
                    <a:pt x="277805" y="184797"/>
                  </a:lnTo>
                  <a:lnTo>
                    <a:pt x="312597" y="156938"/>
                  </a:lnTo>
                  <a:lnTo>
                    <a:pt x="348961" y="131071"/>
                  </a:lnTo>
                  <a:lnTo>
                    <a:pt x="386813" y="107277"/>
                  </a:lnTo>
                  <a:lnTo>
                    <a:pt x="426074" y="85639"/>
                  </a:lnTo>
                  <a:lnTo>
                    <a:pt x="466661" y="66238"/>
                  </a:lnTo>
                  <a:lnTo>
                    <a:pt x="508493" y="49158"/>
                  </a:lnTo>
                  <a:lnTo>
                    <a:pt x="551488" y="34480"/>
                  </a:lnTo>
                  <a:lnTo>
                    <a:pt x="595564" y="22286"/>
                  </a:lnTo>
                  <a:lnTo>
                    <a:pt x="640640" y="12659"/>
                  </a:lnTo>
                  <a:lnTo>
                    <a:pt x="686634" y="5681"/>
                  </a:lnTo>
                  <a:lnTo>
                    <a:pt x="733464" y="1433"/>
                  </a:lnTo>
                  <a:lnTo>
                    <a:pt x="781050" y="0"/>
                  </a:lnTo>
                  <a:lnTo>
                    <a:pt x="828622" y="1433"/>
                  </a:lnTo>
                  <a:lnTo>
                    <a:pt x="875441" y="5681"/>
                  </a:lnTo>
                  <a:lnTo>
                    <a:pt x="921426" y="12659"/>
                  </a:lnTo>
                  <a:lnTo>
                    <a:pt x="966494" y="22286"/>
                  </a:lnTo>
                  <a:lnTo>
                    <a:pt x="1010564" y="34480"/>
                  </a:lnTo>
                  <a:lnTo>
                    <a:pt x="1053555" y="49158"/>
                  </a:lnTo>
                  <a:lnTo>
                    <a:pt x="1095384" y="66238"/>
                  </a:lnTo>
                  <a:lnTo>
                    <a:pt x="1135969" y="85639"/>
                  </a:lnTo>
                  <a:lnTo>
                    <a:pt x="1175229" y="107277"/>
                  </a:lnTo>
                  <a:lnTo>
                    <a:pt x="1213083" y="131071"/>
                  </a:lnTo>
                  <a:lnTo>
                    <a:pt x="1249447" y="156938"/>
                  </a:lnTo>
                  <a:lnTo>
                    <a:pt x="1284241" y="184797"/>
                  </a:lnTo>
                  <a:lnTo>
                    <a:pt x="1317383" y="214565"/>
                  </a:lnTo>
                  <a:lnTo>
                    <a:pt x="1348791" y="246160"/>
                  </a:lnTo>
                  <a:lnTo>
                    <a:pt x="1378383" y="279500"/>
                  </a:lnTo>
                  <a:lnTo>
                    <a:pt x="1406078" y="314502"/>
                  </a:lnTo>
                  <a:lnTo>
                    <a:pt x="1431793" y="351084"/>
                  </a:lnTo>
                  <a:lnTo>
                    <a:pt x="1455448" y="389165"/>
                  </a:lnTo>
                  <a:lnTo>
                    <a:pt x="1476959" y="428662"/>
                  </a:lnTo>
                  <a:lnTo>
                    <a:pt x="1496246" y="469492"/>
                  </a:lnTo>
                  <a:lnTo>
                    <a:pt x="1513227" y="511574"/>
                  </a:lnTo>
                  <a:lnTo>
                    <a:pt x="1527820" y="554826"/>
                  </a:lnTo>
                  <a:lnTo>
                    <a:pt x="1539942" y="599165"/>
                  </a:lnTo>
                  <a:lnTo>
                    <a:pt x="1549513" y="644509"/>
                  </a:lnTo>
                  <a:lnTo>
                    <a:pt x="1556451" y="690775"/>
                  </a:lnTo>
                  <a:lnTo>
                    <a:pt x="1560674" y="737883"/>
                  </a:lnTo>
                  <a:lnTo>
                    <a:pt x="1562100" y="785749"/>
                  </a:lnTo>
                  <a:lnTo>
                    <a:pt x="1560674" y="833614"/>
                  </a:lnTo>
                  <a:lnTo>
                    <a:pt x="1556451" y="880722"/>
                  </a:lnTo>
                  <a:lnTo>
                    <a:pt x="1549513" y="926988"/>
                  </a:lnTo>
                  <a:lnTo>
                    <a:pt x="1539942" y="972332"/>
                  </a:lnTo>
                  <a:lnTo>
                    <a:pt x="1527820" y="1016671"/>
                  </a:lnTo>
                  <a:lnTo>
                    <a:pt x="1513227" y="1059923"/>
                  </a:lnTo>
                  <a:lnTo>
                    <a:pt x="1496246" y="1102005"/>
                  </a:lnTo>
                  <a:lnTo>
                    <a:pt x="1476959" y="1142835"/>
                  </a:lnTo>
                  <a:lnTo>
                    <a:pt x="1455448" y="1182332"/>
                  </a:lnTo>
                  <a:lnTo>
                    <a:pt x="1431793" y="1220413"/>
                  </a:lnTo>
                  <a:lnTo>
                    <a:pt x="1406078" y="1256995"/>
                  </a:lnTo>
                  <a:lnTo>
                    <a:pt x="1378383" y="1291997"/>
                  </a:lnTo>
                  <a:lnTo>
                    <a:pt x="1348791" y="1325337"/>
                  </a:lnTo>
                  <a:lnTo>
                    <a:pt x="1317383" y="1356932"/>
                  </a:lnTo>
                  <a:lnTo>
                    <a:pt x="1284241" y="1386700"/>
                  </a:lnTo>
                  <a:lnTo>
                    <a:pt x="1249447" y="1414559"/>
                  </a:lnTo>
                  <a:lnTo>
                    <a:pt x="1213083" y="1440426"/>
                  </a:lnTo>
                  <a:lnTo>
                    <a:pt x="1175229" y="1464220"/>
                  </a:lnTo>
                  <a:lnTo>
                    <a:pt x="1135969" y="1485858"/>
                  </a:lnTo>
                  <a:lnTo>
                    <a:pt x="1095384" y="1505259"/>
                  </a:lnTo>
                  <a:lnTo>
                    <a:pt x="1053555" y="1522339"/>
                  </a:lnTo>
                  <a:lnTo>
                    <a:pt x="1010564" y="1537017"/>
                  </a:lnTo>
                  <a:lnTo>
                    <a:pt x="966494" y="1549211"/>
                  </a:lnTo>
                  <a:lnTo>
                    <a:pt x="921426" y="1558838"/>
                  </a:lnTo>
                  <a:lnTo>
                    <a:pt x="875441" y="1565816"/>
                  </a:lnTo>
                  <a:lnTo>
                    <a:pt x="828622" y="1570064"/>
                  </a:lnTo>
                  <a:lnTo>
                    <a:pt x="781050" y="1571498"/>
                  </a:lnTo>
                  <a:lnTo>
                    <a:pt x="733464" y="1570064"/>
                  </a:lnTo>
                  <a:lnTo>
                    <a:pt x="686634" y="1565816"/>
                  </a:lnTo>
                  <a:lnTo>
                    <a:pt x="640640" y="1558838"/>
                  </a:lnTo>
                  <a:lnTo>
                    <a:pt x="595564" y="1549211"/>
                  </a:lnTo>
                  <a:lnTo>
                    <a:pt x="551488" y="1537017"/>
                  </a:lnTo>
                  <a:lnTo>
                    <a:pt x="508493" y="1522339"/>
                  </a:lnTo>
                  <a:lnTo>
                    <a:pt x="466661" y="1505259"/>
                  </a:lnTo>
                  <a:lnTo>
                    <a:pt x="426074" y="1485858"/>
                  </a:lnTo>
                  <a:lnTo>
                    <a:pt x="386813" y="1464220"/>
                  </a:lnTo>
                  <a:lnTo>
                    <a:pt x="348961" y="1440426"/>
                  </a:lnTo>
                  <a:lnTo>
                    <a:pt x="312597" y="1414559"/>
                  </a:lnTo>
                  <a:lnTo>
                    <a:pt x="277805" y="1386700"/>
                  </a:lnTo>
                  <a:lnTo>
                    <a:pt x="244667" y="1356932"/>
                  </a:lnTo>
                  <a:lnTo>
                    <a:pt x="213262" y="1325337"/>
                  </a:lnTo>
                  <a:lnTo>
                    <a:pt x="183674" y="1291997"/>
                  </a:lnTo>
                  <a:lnTo>
                    <a:pt x="155984" y="1256995"/>
                  </a:lnTo>
                  <a:lnTo>
                    <a:pt x="130273" y="1220413"/>
                  </a:lnTo>
                  <a:lnTo>
                    <a:pt x="106623" y="1182332"/>
                  </a:lnTo>
                  <a:lnTo>
                    <a:pt x="85116" y="1142835"/>
                  </a:lnTo>
                  <a:lnTo>
                    <a:pt x="65834" y="1102005"/>
                  </a:lnTo>
                  <a:lnTo>
                    <a:pt x="48857" y="1059923"/>
                  </a:lnTo>
                  <a:lnTo>
                    <a:pt x="34269" y="1016671"/>
                  </a:lnTo>
                  <a:lnTo>
                    <a:pt x="22150" y="972332"/>
                  </a:lnTo>
                  <a:lnTo>
                    <a:pt x="12581" y="926988"/>
                  </a:lnTo>
                  <a:lnTo>
                    <a:pt x="5646" y="880722"/>
                  </a:lnTo>
                  <a:lnTo>
                    <a:pt x="1425" y="833614"/>
                  </a:lnTo>
                  <a:lnTo>
                    <a:pt x="0" y="785749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4941570" y="7526718"/>
            <a:ext cx="9787255" cy="81089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Predictive</a:t>
            </a:r>
            <a:r>
              <a:rPr sz="2750" spc="1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workforce</a:t>
            </a:r>
            <a:r>
              <a:rPr sz="2750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analytics</a:t>
            </a:r>
            <a:r>
              <a:rPr sz="2750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presents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real-time</a:t>
            </a:r>
            <a:r>
              <a:rPr sz="2750" spc="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needs</a:t>
            </a:r>
            <a:r>
              <a:rPr sz="2750" spc="1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spc="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supports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adaptation</a:t>
            </a:r>
            <a:r>
              <a:rPr sz="2750" spc="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spc="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approaches</a:t>
            </a:r>
            <a:r>
              <a:rPr sz="2750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better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organisational</a:t>
            </a:r>
            <a:r>
              <a:rPr sz="2750" spc="1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outcomes.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173476" y="7164323"/>
            <a:ext cx="1587500" cy="1588135"/>
            <a:chOff x="3173476" y="7164323"/>
            <a:chExt cx="1587500" cy="1588135"/>
          </a:xfrm>
        </p:grpSpPr>
        <p:sp>
          <p:nvSpPr>
            <p:cNvPr id="27" name="object 27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5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7"/>
                  </a:lnTo>
                  <a:lnTo>
                    <a:pt x="12581" y="921464"/>
                  </a:lnTo>
                  <a:lnTo>
                    <a:pt x="22150" y="966543"/>
                  </a:lnTo>
                  <a:lnTo>
                    <a:pt x="34269" y="1010623"/>
                  </a:lnTo>
                  <a:lnTo>
                    <a:pt x="48857" y="1053622"/>
                  </a:lnTo>
                  <a:lnTo>
                    <a:pt x="65834" y="1095459"/>
                  </a:lnTo>
                  <a:lnTo>
                    <a:pt x="85116" y="1136052"/>
                  </a:lnTo>
                  <a:lnTo>
                    <a:pt x="106623" y="1175319"/>
                  </a:lnTo>
                  <a:lnTo>
                    <a:pt x="130273" y="1213178"/>
                  </a:lnTo>
                  <a:lnTo>
                    <a:pt x="155984" y="1249548"/>
                  </a:lnTo>
                  <a:lnTo>
                    <a:pt x="183674" y="1284346"/>
                  </a:lnTo>
                  <a:lnTo>
                    <a:pt x="213262" y="1317492"/>
                  </a:lnTo>
                  <a:lnTo>
                    <a:pt x="244667" y="1348904"/>
                  </a:lnTo>
                  <a:lnTo>
                    <a:pt x="277805" y="1378499"/>
                  </a:lnTo>
                  <a:lnTo>
                    <a:pt x="312597" y="1406196"/>
                  </a:lnTo>
                  <a:lnTo>
                    <a:pt x="348961" y="1431914"/>
                  </a:lnTo>
                  <a:lnTo>
                    <a:pt x="386813" y="1455570"/>
                  </a:lnTo>
                  <a:lnTo>
                    <a:pt x="426074" y="1477083"/>
                  </a:lnTo>
                  <a:lnTo>
                    <a:pt x="466661" y="1496371"/>
                  </a:lnTo>
                  <a:lnTo>
                    <a:pt x="508493" y="1513353"/>
                  </a:lnTo>
                  <a:lnTo>
                    <a:pt x="551488" y="1527946"/>
                  </a:lnTo>
                  <a:lnTo>
                    <a:pt x="595564" y="1540069"/>
                  </a:lnTo>
                  <a:lnTo>
                    <a:pt x="640640" y="1549640"/>
                  </a:lnTo>
                  <a:lnTo>
                    <a:pt x="686634" y="1556578"/>
                  </a:lnTo>
                  <a:lnTo>
                    <a:pt x="733464" y="1560801"/>
                  </a:lnTo>
                  <a:lnTo>
                    <a:pt x="781050" y="1562226"/>
                  </a:lnTo>
                  <a:lnTo>
                    <a:pt x="828622" y="1560801"/>
                  </a:lnTo>
                  <a:lnTo>
                    <a:pt x="875441" y="1556578"/>
                  </a:lnTo>
                  <a:lnTo>
                    <a:pt x="921426" y="1549640"/>
                  </a:lnTo>
                  <a:lnTo>
                    <a:pt x="966494" y="1540069"/>
                  </a:lnTo>
                  <a:lnTo>
                    <a:pt x="1010564" y="1527946"/>
                  </a:lnTo>
                  <a:lnTo>
                    <a:pt x="1053555" y="1513353"/>
                  </a:lnTo>
                  <a:lnTo>
                    <a:pt x="1095384" y="1496371"/>
                  </a:lnTo>
                  <a:lnTo>
                    <a:pt x="1135969" y="1477083"/>
                  </a:lnTo>
                  <a:lnTo>
                    <a:pt x="1175229" y="1455570"/>
                  </a:lnTo>
                  <a:lnTo>
                    <a:pt x="1213083" y="1431914"/>
                  </a:lnTo>
                  <a:lnTo>
                    <a:pt x="1249447" y="1406196"/>
                  </a:lnTo>
                  <a:lnTo>
                    <a:pt x="1284241" y="1378499"/>
                  </a:lnTo>
                  <a:lnTo>
                    <a:pt x="1317383" y="1348904"/>
                  </a:lnTo>
                  <a:lnTo>
                    <a:pt x="1348791" y="1317492"/>
                  </a:lnTo>
                  <a:lnTo>
                    <a:pt x="1378383" y="1284346"/>
                  </a:lnTo>
                  <a:lnTo>
                    <a:pt x="1406078" y="1249548"/>
                  </a:lnTo>
                  <a:lnTo>
                    <a:pt x="1431793" y="1213178"/>
                  </a:lnTo>
                  <a:lnTo>
                    <a:pt x="1455448" y="1175319"/>
                  </a:lnTo>
                  <a:lnTo>
                    <a:pt x="1476959" y="1136052"/>
                  </a:lnTo>
                  <a:lnTo>
                    <a:pt x="1496246" y="1095459"/>
                  </a:lnTo>
                  <a:lnTo>
                    <a:pt x="1513227" y="1053622"/>
                  </a:lnTo>
                  <a:lnTo>
                    <a:pt x="1527820" y="1010623"/>
                  </a:lnTo>
                  <a:lnTo>
                    <a:pt x="1539942" y="966543"/>
                  </a:lnTo>
                  <a:lnTo>
                    <a:pt x="1549513" y="921464"/>
                  </a:lnTo>
                  <a:lnTo>
                    <a:pt x="1556451" y="875467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5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5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5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7"/>
                  </a:lnTo>
                  <a:lnTo>
                    <a:pt x="1549513" y="921464"/>
                  </a:lnTo>
                  <a:lnTo>
                    <a:pt x="1539942" y="966543"/>
                  </a:lnTo>
                  <a:lnTo>
                    <a:pt x="1527820" y="1010623"/>
                  </a:lnTo>
                  <a:lnTo>
                    <a:pt x="1513227" y="1053622"/>
                  </a:lnTo>
                  <a:lnTo>
                    <a:pt x="1496246" y="1095459"/>
                  </a:lnTo>
                  <a:lnTo>
                    <a:pt x="1476959" y="1136052"/>
                  </a:lnTo>
                  <a:lnTo>
                    <a:pt x="1455448" y="1175319"/>
                  </a:lnTo>
                  <a:lnTo>
                    <a:pt x="1431793" y="1213178"/>
                  </a:lnTo>
                  <a:lnTo>
                    <a:pt x="1406078" y="1249548"/>
                  </a:lnTo>
                  <a:lnTo>
                    <a:pt x="1378383" y="1284346"/>
                  </a:lnTo>
                  <a:lnTo>
                    <a:pt x="1348791" y="1317492"/>
                  </a:lnTo>
                  <a:lnTo>
                    <a:pt x="1317383" y="1348904"/>
                  </a:lnTo>
                  <a:lnTo>
                    <a:pt x="1284241" y="1378499"/>
                  </a:lnTo>
                  <a:lnTo>
                    <a:pt x="1249447" y="1406196"/>
                  </a:lnTo>
                  <a:lnTo>
                    <a:pt x="1213083" y="1431914"/>
                  </a:lnTo>
                  <a:lnTo>
                    <a:pt x="1175229" y="1455570"/>
                  </a:lnTo>
                  <a:lnTo>
                    <a:pt x="1135969" y="1477083"/>
                  </a:lnTo>
                  <a:lnTo>
                    <a:pt x="1095384" y="1496371"/>
                  </a:lnTo>
                  <a:lnTo>
                    <a:pt x="1053555" y="1513353"/>
                  </a:lnTo>
                  <a:lnTo>
                    <a:pt x="1010564" y="1527946"/>
                  </a:lnTo>
                  <a:lnTo>
                    <a:pt x="966494" y="1540069"/>
                  </a:lnTo>
                  <a:lnTo>
                    <a:pt x="921426" y="1549640"/>
                  </a:lnTo>
                  <a:lnTo>
                    <a:pt x="875441" y="1556578"/>
                  </a:lnTo>
                  <a:lnTo>
                    <a:pt x="828622" y="1560801"/>
                  </a:lnTo>
                  <a:lnTo>
                    <a:pt x="781050" y="1562226"/>
                  </a:lnTo>
                  <a:lnTo>
                    <a:pt x="733464" y="1560801"/>
                  </a:lnTo>
                  <a:lnTo>
                    <a:pt x="686634" y="1556578"/>
                  </a:lnTo>
                  <a:lnTo>
                    <a:pt x="640640" y="1549640"/>
                  </a:lnTo>
                  <a:lnTo>
                    <a:pt x="595564" y="1540069"/>
                  </a:lnTo>
                  <a:lnTo>
                    <a:pt x="551488" y="1527946"/>
                  </a:lnTo>
                  <a:lnTo>
                    <a:pt x="508493" y="1513353"/>
                  </a:lnTo>
                  <a:lnTo>
                    <a:pt x="466661" y="1496371"/>
                  </a:lnTo>
                  <a:lnTo>
                    <a:pt x="426074" y="1477083"/>
                  </a:lnTo>
                  <a:lnTo>
                    <a:pt x="386813" y="1455570"/>
                  </a:lnTo>
                  <a:lnTo>
                    <a:pt x="348961" y="1431914"/>
                  </a:lnTo>
                  <a:lnTo>
                    <a:pt x="312597" y="1406196"/>
                  </a:lnTo>
                  <a:lnTo>
                    <a:pt x="277805" y="1378499"/>
                  </a:lnTo>
                  <a:lnTo>
                    <a:pt x="244667" y="1348904"/>
                  </a:lnTo>
                  <a:lnTo>
                    <a:pt x="213262" y="1317492"/>
                  </a:lnTo>
                  <a:lnTo>
                    <a:pt x="183674" y="1284346"/>
                  </a:lnTo>
                  <a:lnTo>
                    <a:pt x="155984" y="1249548"/>
                  </a:lnTo>
                  <a:lnTo>
                    <a:pt x="130273" y="1213178"/>
                  </a:lnTo>
                  <a:lnTo>
                    <a:pt x="106623" y="1175319"/>
                  </a:lnTo>
                  <a:lnTo>
                    <a:pt x="85116" y="1136052"/>
                  </a:lnTo>
                  <a:lnTo>
                    <a:pt x="65834" y="1095459"/>
                  </a:lnTo>
                  <a:lnTo>
                    <a:pt x="48857" y="1053622"/>
                  </a:lnTo>
                  <a:lnTo>
                    <a:pt x="34269" y="1010623"/>
                  </a:lnTo>
                  <a:lnTo>
                    <a:pt x="22150" y="966543"/>
                  </a:lnTo>
                  <a:lnTo>
                    <a:pt x="12581" y="921464"/>
                  </a:lnTo>
                  <a:lnTo>
                    <a:pt x="5646" y="875467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399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289050" y="1860550"/>
          <a:ext cx="16395700" cy="6779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311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750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296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3200" b="1" spc="-20" dirty="0">
                          <a:latin typeface="Times New Roman"/>
                          <a:cs typeface="Times New Roman"/>
                        </a:rPr>
                        <a:t>Year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4604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3200" b="1" spc="-10" dirty="0">
                          <a:latin typeface="Times New Roman"/>
                          <a:cs typeface="Times New Roman"/>
                        </a:rPr>
                        <a:t>Initiative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4604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9640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2026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587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AI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literacy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training</a:t>
                      </a:r>
                      <a:r>
                        <a:rPr sz="32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employes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587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2027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continuous</a:t>
                      </a:r>
                      <a:r>
                        <a:rPr sz="32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learning,</a:t>
                      </a:r>
                      <a:r>
                        <a:rPr sz="32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32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digital</a:t>
                      </a:r>
                      <a:r>
                        <a:rPr sz="32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skill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centre</a:t>
                      </a:r>
                      <a:r>
                        <a:rPr sz="32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development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2028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841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Successful</a:t>
                      </a:r>
                      <a:r>
                        <a:rPr sz="32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implementation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32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an</a:t>
                      </a:r>
                      <a:r>
                        <a:rPr sz="3200" spc="-2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AI</a:t>
                      </a:r>
                      <a:r>
                        <a:rPr sz="32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governance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framework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03960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2029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R="1905" algn="ct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Internal</a:t>
                      </a:r>
                      <a:r>
                        <a:rPr sz="3200" spc="-1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talent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platform</a:t>
                      </a:r>
                      <a:r>
                        <a:rPr sz="3200" spc="-1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introduction</a:t>
                      </a:r>
                      <a:r>
                        <a:rPr sz="32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better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career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advancement</a:t>
                      </a:r>
                      <a:r>
                        <a:rPr sz="32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opportunity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2030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Human–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AI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collaboration</a:t>
                      </a:r>
                      <a:r>
                        <a:rPr sz="32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model</a:t>
                      </a:r>
                      <a:r>
                        <a:rPr sz="32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adoption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2031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0096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Competent</a:t>
                      </a:r>
                      <a:r>
                        <a:rPr sz="32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future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workforce</a:t>
                      </a:r>
                      <a:r>
                        <a:rPr sz="32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development</a:t>
                      </a:r>
                      <a:r>
                        <a:rPr sz="3200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organisation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8973" rIns="0" bIns="0" rtlCol="0">
            <a:spAutoFit/>
          </a:bodyPr>
          <a:lstStyle/>
          <a:p>
            <a:pPr marL="2693035">
              <a:lnSpc>
                <a:spcPct val="100000"/>
              </a:lnSpc>
              <a:spcBef>
                <a:spcPts val="125"/>
              </a:spcBef>
            </a:pPr>
            <a:r>
              <a:rPr spc="-45" dirty="0"/>
              <a:t>Tesla</a:t>
            </a:r>
            <a:r>
              <a:rPr spc="-210" dirty="0"/>
              <a:t> </a:t>
            </a:r>
            <a:r>
              <a:rPr spc="-10" dirty="0"/>
              <a:t>Workforce</a:t>
            </a:r>
            <a:r>
              <a:rPr spc="-200" dirty="0"/>
              <a:t> </a:t>
            </a:r>
            <a:r>
              <a:rPr dirty="0"/>
              <a:t>Transformation</a:t>
            </a:r>
            <a:r>
              <a:rPr spc="-130" dirty="0"/>
              <a:t> </a:t>
            </a:r>
            <a:r>
              <a:rPr spc="-10" dirty="0"/>
              <a:t>Roadmap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667" rIns="0" bIns="0" rtlCol="0">
            <a:spAutoFit/>
          </a:bodyPr>
          <a:lstStyle/>
          <a:p>
            <a:pPr marL="5283835">
              <a:lnSpc>
                <a:spcPct val="100000"/>
              </a:lnSpc>
              <a:spcBef>
                <a:spcPts val="125"/>
              </a:spcBef>
            </a:pPr>
            <a:r>
              <a:rPr dirty="0"/>
              <a:t>Strategic</a:t>
            </a:r>
            <a:r>
              <a:rPr spc="50" dirty="0"/>
              <a:t> </a:t>
            </a:r>
            <a:r>
              <a:rPr dirty="0"/>
              <a:t>HRM</a:t>
            </a:r>
            <a:r>
              <a:rPr spc="95" dirty="0"/>
              <a:t> </a:t>
            </a:r>
            <a:r>
              <a:rPr spc="-10" dirty="0"/>
              <a:t>Model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1187" y="619125"/>
            <a:ext cx="15572105" cy="9172575"/>
            <a:chOff x="611187" y="619125"/>
            <a:chExt cx="15572105" cy="9172575"/>
          </a:xfrm>
        </p:grpSpPr>
        <p:sp>
          <p:nvSpPr>
            <p:cNvPr id="4" name="object 4"/>
            <p:cNvSpPr/>
            <p:nvPr/>
          </p:nvSpPr>
          <p:spPr>
            <a:xfrm>
              <a:off x="1876425" y="619125"/>
              <a:ext cx="14306550" cy="9172575"/>
            </a:xfrm>
            <a:custGeom>
              <a:avLst/>
              <a:gdLst/>
              <a:ahLst/>
              <a:cxnLst/>
              <a:rect l="l" t="t" r="r" b="b"/>
              <a:pathLst>
                <a:path w="14306550" h="9172575">
                  <a:moveTo>
                    <a:pt x="9720326" y="0"/>
                  </a:moveTo>
                  <a:lnTo>
                    <a:pt x="9720326" y="2293111"/>
                  </a:lnTo>
                  <a:lnTo>
                    <a:pt x="0" y="2293111"/>
                  </a:lnTo>
                  <a:lnTo>
                    <a:pt x="0" y="6879463"/>
                  </a:lnTo>
                  <a:lnTo>
                    <a:pt x="9720326" y="6879463"/>
                  </a:lnTo>
                  <a:lnTo>
                    <a:pt x="9720326" y="9172575"/>
                  </a:lnTo>
                  <a:lnTo>
                    <a:pt x="14306550" y="4586351"/>
                  </a:lnTo>
                  <a:lnTo>
                    <a:pt x="9720326" y="0"/>
                  </a:lnTo>
                  <a:close/>
                </a:path>
              </a:pathLst>
            </a:custGeom>
            <a:solidFill>
              <a:srgbClr val="CCC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23887" y="3376548"/>
              <a:ext cx="3734435" cy="3667125"/>
            </a:xfrm>
            <a:custGeom>
              <a:avLst/>
              <a:gdLst/>
              <a:ahLst/>
              <a:cxnLst/>
              <a:rect l="l" t="t" r="r" b="b"/>
              <a:pathLst>
                <a:path w="3734435" h="3667125">
                  <a:moveTo>
                    <a:pt x="3122612" y="0"/>
                  </a:moveTo>
                  <a:lnTo>
                    <a:pt x="611200" y="0"/>
                  </a:lnTo>
                  <a:lnTo>
                    <a:pt x="563435" y="1839"/>
                  </a:lnTo>
                  <a:lnTo>
                    <a:pt x="516676" y="7265"/>
                  </a:lnTo>
                  <a:lnTo>
                    <a:pt x="471058" y="16144"/>
                  </a:lnTo>
                  <a:lnTo>
                    <a:pt x="426717" y="28338"/>
                  </a:lnTo>
                  <a:lnTo>
                    <a:pt x="383790" y="43713"/>
                  </a:lnTo>
                  <a:lnTo>
                    <a:pt x="342411" y="62131"/>
                  </a:lnTo>
                  <a:lnTo>
                    <a:pt x="302717" y="83457"/>
                  </a:lnTo>
                  <a:lnTo>
                    <a:pt x="264843" y="107556"/>
                  </a:lnTo>
                  <a:lnTo>
                    <a:pt x="228926" y="134290"/>
                  </a:lnTo>
                  <a:lnTo>
                    <a:pt x="195102" y="163525"/>
                  </a:lnTo>
                  <a:lnTo>
                    <a:pt x="163506" y="195124"/>
                  </a:lnTo>
                  <a:lnTo>
                    <a:pt x="134274" y="228952"/>
                  </a:lnTo>
                  <a:lnTo>
                    <a:pt x="107543" y="264872"/>
                  </a:lnTo>
                  <a:lnTo>
                    <a:pt x="83447" y="302749"/>
                  </a:lnTo>
                  <a:lnTo>
                    <a:pt x="62123" y="342446"/>
                  </a:lnTo>
                  <a:lnTo>
                    <a:pt x="43707" y="383828"/>
                  </a:lnTo>
                  <a:lnTo>
                    <a:pt x="28335" y="426758"/>
                  </a:lnTo>
                  <a:lnTo>
                    <a:pt x="16142" y="471102"/>
                  </a:lnTo>
                  <a:lnTo>
                    <a:pt x="7264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4" y="3150525"/>
                  </a:lnTo>
                  <a:lnTo>
                    <a:pt x="16142" y="3196142"/>
                  </a:lnTo>
                  <a:lnTo>
                    <a:pt x="28335" y="3240480"/>
                  </a:lnTo>
                  <a:lnTo>
                    <a:pt x="43707" y="3283405"/>
                  </a:lnTo>
                  <a:lnTo>
                    <a:pt x="62123" y="3324780"/>
                  </a:lnTo>
                  <a:lnTo>
                    <a:pt x="83447" y="3364469"/>
                  </a:lnTo>
                  <a:lnTo>
                    <a:pt x="107543" y="3402338"/>
                  </a:lnTo>
                  <a:lnTo>
                    <a:pt x="134274" y="3438249"/>
                  </a:lnTo>
                  <a:lnTo>
                    <a:pt x="163506" y="3472068"/>
                  </a:lnTo>
                  <a:lnTo>
                    <a:pt x="195102" y="3503658"/>
                  </a:lnTo>
                  <a:lnTo>
                    <a:pt x="228926" y="3532884"/>
                  </a:lnTo>
                  <a:lnTo>
                    <a:pt x="264843" y="3559609"/>
                  </a:lnTo>
                  <a:lnTo>
                    <a:pt x="302717" y="3583700"/>
                  </a:lnTo>
                  <a:lnTo>
                    <a:pt x="342411" y="3605018"/>
                  </a:lnTo>
                  <a:lnTo>
                    <a:pt x="383790" y="3623429"/>
                  </a:lnTo>
                  <a:lnTo>
                    <a:pt x="426717" y="3638798"/>
                  </a:lnTo>
                  <a:lnTo>
                    <a:pt x="471058" y="3650987"/>
                  </a:lnTo>
                  <a:lnTo>
                    <a:pt x="516676" y="3659862"/>
                  </a:lnTo>
                  <a:lnTo>
                    <a:pt x="563435" y="3665286"/>
                  </a:lnTo>
                  <a:lnTo>
                    <a:pt x="611200" y="3667125"/>
                  </a:lnTo>
                  <a:lnTo>
                    <a:pt x="3122612" y="3667125"/>
                  </a:lnTo>
                  <a:lnTo>
                    <a:pt x="3170378" y="3665286"/>
                  </a:lnTo>
                  <a:lnTo>
                    <a:pt x="3217140" y="3659862"/>
                  </a:lnTo>
                  <a:lnTo>
                    <a:pt x="3262760" y="3650987"/>
                  </a:lnTo>
                  <a:lnTo>
                    <a:pt x="3307104" y="3638798"/>
                  </a:lnTo>
                  <a:lnTo>
                    <a:pt x="3350035" y="3623429"/>
                  </a:lnTo>
                  <a:lnTo>
                    <a:pt x="3391417" y="3605018"/>
                  </a:lnTo>
                  <a:lnTo>
                    <a:pt x="3431114" y="3583700"/>
                  </a:lnTo>
                  <a:lnTo>
                    <a:pt x="3468990" y="3559609"/>
                  </a:lnTo>
                  <a:lnTo>
                    <a:pt x="3504910" y="3532884"/>
                  </a:lnTo>
                  <a:lnTo>
                    <a:pt x="3538738" y="3503658"/>
                  </a:lnTo>
                  <a:lnTo>
                    <a:pt x="3570337" y="3472068"/>
                  </a:lnTo>
                  <a:lnTo>
                    <a:pt x="3599572" y="3438249"/>
                  </a:lnTo>
                  <a:lnTo>
                    <a:pt x="3626307" y="3402338"/>
                  </a:lnTo>
                  <a:lnTo>
                    <a:pt x="3650405" y="3364469"/>
                  </a:lnTo>
                  <a:lnTo>
                    <a:pt x="3671731" y="3324780"/>
                  </a:lnTo>
                  <a:lnTo>
                    <a:pt x="3690150" y="3283405"/>
                  </a:lnTo>
                  <a:lnTo>
                    <a:pt x="3705524" y="3240480"/>
                  </a:lnTo>
                  <a:lnTo>
                    <a:pt x="3717718" y="3196142"/>
                  </a:lnTo>
                  <a:lnTo>
                    <a:pt x="3726597" y="3150525"/>
                  </a:lnTo>
                  <a:lnTo>
                    <a:pt x="3732024" y="3103766"/>
                  </a:lnTo>
                  <a:lnTo>
                    <a:pt x="3733863" y="3056001"/>
                  </a:lnTo>
                  <a:lnTo>
                    <a:pt x="3733863" y="611251"/>
                  </a:lnTo>
                  <a:lnTo>
                    <a:pt x="3732024" y="563484"/>
                  </a:lnTo>
                  <a:lnTo>
                    <a:pt x="3726597" y="516723"/>
                  </a:lnTo>
                  <a:lnTo>
                    <a:pt x="3717718" y="471102"/>
                  </a:lnTo>
                  <a:lnTo>
                    <a:pt x="3705524" y="426758"/>
                  </a:lnTo>
                  <a:lnTo>
                    <a:pt x="3690150" y="383828"/>
                  </a:lnTo>
                  <a:lnTo>
                    <a:pt x="3671731" y="342446"/>
                  </a:lnTo>
                  <a:lnTo>
                    <a:pt x="3650405" y="302749"/>
                  </a:lnTo>
                  <a:lnTo>
                    <a:pt x="3626307" y="264872"/>
                  </a:lnTo>
                  <a:lnTo>
                    <a:pt x="3599572" y="228952"/>
                  </a:lnTo>
                  <a:lnTo>
                    <a:pt x="3570337" y="195124"/>
                  </a:lnTo>
                  <a:lnTo>
                    <a:pt x="3538738" y="163525"/>
                  </a:lnTo>
                  <a:lnTo>
                    <a:pt x="3504910" y="134290"/>
                  </a:lnTo>
                  <a:lnTo>
                    <a:pt x="3468990" y="107556"/>
                  </a:lnTo>
                  <a:lnTo>
                    <a:pt x="3431114" y="83457"/>
                  </a:lnTo>
                  <a:lnTo>
                    <a:pt x="3391417" y="62131"/>
                  </a:lnTo>
                  <a:lnTo>
                    <a:pt x="3350035" y="43713"/>
                  </a:lnTo>
                  <a:lnTo>
                    <a:pt x="3307104" y="28338"/>
                  </a:lnTo>
                  <a:lnTo>
                    <a:pt x="3262760" y="16144"/>
                  </a:lnTo>
                  <a:lnTo>
                    <a:pt x="3217140" y="7265"/>
                  </a:lnTo>
                  <a:lnTo>
                    <a:pt x="3170378" y="1839"/>
                  </a:lnTo>
                  <a:lnTo>
                    <a:pt x="3122612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23887" y="3376548"/>
              <a:ext cx="3734435" cy="3667125"/>
            </a:xfrm>
            <a:custGeom>
              <a:avLst/>
              <a:gdLst/>
              <a:ahLst/>
              <a:cxnLst/>
              <a:rect l="l" t="t" r="r" b="b"/>
              <a:pathLst>
                <a:path w="3734435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4" y="516723"/>
                  </a:lnTo>
                  <a:lnTo>
                    <a:pt x="16142" y="471102"/>
                  </a:lnTo>
                  <a:lnTo>
                    <a:pt x="28335" y="426758"/>
                  </a:lnTo>
                  <a:lnTo>
                    <a:pt x="43707" y="383828"/>
                  </a:lnTo>
                  <a:lnTo>
                    <a:pt x="62123" y="342446"/>
                  </a:lnTo>
                  <a:lnTo>
                    <a:pt x="83447" y="302749"/>
                  </a:lnTo>
                  <a:lnTo>
                    <a:pt x="107543" y="264872"/>
                  </a:lnTo>
                  <a:lnTo>
                    <a:pt x="134274" y="228952"/>
                  </a:lnTo>
                  <a:lnTo>
                    <a:pt x="163506" y="195124"/>
                  </a:lnTo>
                  <a:lnTo>
                    <a:pt x="195102" y="163525"/>
                  </a:lnTo>
                  <a:lnTo>
                    <a:pt x="228926" y="134290"/>
                  </a:lnTo>
                  <a:lnTo>
                    <a:pt x="264843" y="107556"/>
                  </a:lnTo>
                  <a:lnTo>
                    <a:pt x="302717" y="83457"/>
                  </a:lnTo>
                  <a:lnTo>
                    <a:pt x="342411" y="62131"/>
                  </a:lnTo>
                  <a:lnTo>
                    <a:pt x="383790" y="43713"/>
                  </a:lnTo>
                  <a:lnTo>
                    <a:pt x="426717" y="28338"/>
                  </a:lnTo>
                  <a:lnTo>
                    <a:pt x="471058" y="16144"/>
                  </a:lnTo>
                  <a:lnTo>
                    <a:pt x="516676" y="7265"/>
                  </a:lnTo>
                  <a:lnTo>
                    <a:pt x="563435" y="1839"/>
                  </a:lnTo>
                  <a:lnTo>
                    <a:pt x="611200" y="0"/>
                  </a:lnTo>
                  <a:lnTo>
                    <a:pt x="3122612" y="0"/>
                  </a:lnTo>
                  <a:lnTo>
                    <a:pt x="3170378" y="1839"/>
                  </a:lnTo>
                  <a:lnTo>
                    <a:pt x="3217140" y="7265"/>
                  </a:lnTo>
                  <a:lnTo>
                    <a:pt x="3262760" y="16144"/>
                  </a:lnTo>
                  <a:lnTo>
                    <a:pt x="3307104" y="28338"/>
                  </a:lnTo>
                  <a:lnTo>
                    <a:pt x="3350035" y="43713"/>
                  </a:lnTo>
                  <a:lnTo>
                    <a:pt x="3391417" y="62131"/>
                  </a:lnTo>
                  <a:lnTo>
                    <a:pt x="3431114" y="83457"/>
                  </a:lnTo>
                  <a:lnTo>
                    <a:pt x="3468990" y="107556"/>
                  </a:lnTo>
                  <a:lnTo>
                    <a:pt x="3504910" y="134290"/>
                  </a:lnTo>
                  <a:lnTo>
                    <a:pt x="3538738" y="163525"/>
                  </a:lnTo>
                  <a:lnTo>
                    <a:pt x="3570337" y="195124"/>
                  </a:lnTo>
                  <a:lnTo>
                    <a:pt x="3599572" y="228952"/>
                  </a:lnTo>
                  <a:lnTo>
                    <a:pt x="3626307" y="264872"/>
                  </a:lnTo>
                  <a:lnTo>
                    <a:pt x="3650405" y="302749"/>
                  </a:lnTo>
                  <a:lnTo>
                    <a:pt x="3671731" y="342446"/>
                  </a:lnTo>
                  <a:lnTo>
                    <a:pt x="3690150" y="383828"/>
                  </a:lnTo>
                  <a:lnTo>
                    <a:pt x="3705524" y="426758"/>
                  </a:lnTo>
                  <a:lnTo>
                    <a:pt x="3717718" y="471102"/>
                  </a:lnTo>
                  <a:lnTo>
                    <a:pt x="3726597" y="516723"/>
                  </a:lnTo>
                  <a:lnTo>
                    <a:pt x="3732024" y="563484"/>
                  </a:lnTo>
                  <a:lnTo>
                    <a:pt x="3733863" y="611251"/>
                  </a:lnTo>
                  <a:lnTo>
                    <a:pt x="3733863" y="3056001"/>
                  </a:lnTo>
                  <a:lnTo>
                    <a:pt x="3732024" y="3103766"/>
                  </a:lnTo>
                  <a:lnTo>
                    <a:pt x="3726597" y="3150525"/>
                  </a:lnTo>
                  <a:lnTo>
                    <a:pt x="3717718" y="3196142"/>
                  </a:lnTo>
                  <a:lnTo>
                    <a:pt x="3705524" y="3240480"/>
                  </a:lnTo>
                  <a:lnTo>
                    <a:pt x="3690150" y="3283405"/>
                  </a:lnTo>
                  <a:lnTo>
                    <a:pt x="3671731" y="3324780"/>
                  </a:lnTo>
                  <a:lnTo>
                    <a:pt x="3650405" y="3364469"/>
                  </a:lnTo>
                  <a:lnTo>
                    <a:pt x="3626307" y="3402338"/>
                  </a:lnTo>
                  <a:lnTo>
                    <a:pt x="3599572" y="3438249"/>
                  </a:lnTo>
                  <a:lnTo>
                    <a:pt x="3570337" y="3472068"/>
                  </a:lnTo>
                  <a:lnTo>
                    <a:pt x="3538738" y="3503658"/>
                  </a:lnTo>
                  <a:lnTo>
                    <a:pt x="3504910" y="3532884"/>
                  </a:lnTo>
                  <a:lnTo>
                    <a:pt x="3468990" y="3559609"/>
                  </a:lnTo>
                  <a:lnTo>
                    <a:pt x="3431114" y="3583700"/>
                  </a:lnTo>
                  <a:lnTo>
                    <a:pt x="3391417" y="3605018"/>
                  </a:lnTo>
                  <a:lnTo>
                    <a:pt x="3350035" y="3623429"/>
                  </a:lnTo>
                  <a:lnTo>
                    <a:pt x="3307104" y="3638798"/>
                  </a:lnTo>
                  <a:lnTo>
                    <a:pt x="3262760" y="3650987"/>
                  </a:lnTo>
                  <a:lnTo>
                    <a:pt x="3217140" y="3659862"/>
                  </a:lnTo>
                  <a:lnTo>
                    <a:pt x="3170378" y="3665286"/>
                  </a:lnTo>
                  <a:lnTo>
                    <a:pt x="3122612" y="3667125"/>
                  </a:lnTo>
                  <a:lnTo>
                    <a:pt x="611200" y="3667125"/>
                  </a:lnTo>
                  <a:lnTo>
                    <a:pt x="563435" y="3665286"/>
                  </a:lnTo>
                  <a:lnTo>
                    <a:pt x="516676" y="3659862"/>
                  </a:lnTo>
                  <a:lnTo>
                    <a:pt x="471058" y="3650987"/>
                  </a:lnTo>
                  <a:lnTo>
                    <a:pt x="426717" y="3638798"/>
                  </a:lnTo>
                  <a:lnTo>
                    <a:pt x="383790" y="3623429"/>
                  </a:lnTo>
                  <a:lnTo>
                    <a:pt x="342411" y="3605018"/>
                  </a:lnTo>
                  <a:lnTo>
                    <a:pt x="302717" y="3583700"/>
                  </a:lnTo>
                  <a:lnTo>
                    <a:pt x="264843" y="3559609"/>
                  </a:lnTo>
                  <a:lnTo>
                    <a:pt x="228926" y="3532884"/>
                  </a:lnTo>
                  <a:lnTo>
                    <a:pt x="195102" y="3503658"/>
                  </a:lnTo>
                  <a:lnTo>
                    <a:pt x="163506" y="3472068"/>
                  </a:lnTo>
                  <a:lnTo>
                    <a:pt x="134274" y="3438249"/>
                  </a:lnTo>
                  <a:lnTo>
                    <a:pt x="107543" y="3402338"/>
                  </a:lnTo>
                  <a:lnTo>
                    <a:pt x="83447" y="3364469"/>
                  </a:lnTo>
                  <a:lnTo>
                    <a:pt x="62123" y="3324780"/>
                  </a:lnTo>
                  <a:lnTo>
                    <a:pt x="43707" y="3283405"/>
                  </a:lnTo>
                  <a:lnTo>
                    <a:pt x="28335" y="3240480"/>
                  </a:lnTo>
                  <a:lnTo>
                    <a:pt x="16142" y="3196142"/>
                  </a:lnTo>
                  <a:lnTo>
                    <a:pt x="7264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39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907732" y="4507293"/>
            <a:ext cx="3152140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065" marR="5080" indent="1270" algn="ctr">
              <a:lnSpc>
                <a:spcPct val="86900"/>
              </a:lnSpc>
              <a:spcBef>
                <a:spcPts val="480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Successful</a:t>
            </a:r>
            <a:r>
              <a:rPr sz="24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digital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transformation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4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is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ensured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strong</a:t>
            </a:r>
            <a:r>
              <a:rPr sz="2400" i="1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strategy.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973701" y="3363848"/>
            <a:ext cx="3759200" cy="3692525"/>
            <a:chOff x="4973701" y="3363848"/>
            <a:chExt cx="3759200" cy="3692525"/>
          </a:xfrm>
        </p:grpSpPr>
        <p:sp>
          <p:nvSpPr>
            <p:cNvPr id="9" name="object 9"/>
            <p:cNvSpPr/>
            <p:nvPr/>
          </p:nvSpPr>
          <p:spPr>
            <a:xfrm>
              <a:off x="49864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9" y="0"/>
                  </a:moveTo>
                  <a:lnTo>
                    <a:pt x="611124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5" y="83457"/>
                  </a:lnTo>
                  <a:lnTo>
                    <a:pt x="264786" y="107556"/>
                  </a:lnTo>
                  <a:lnTo>
                    <a:pt x="228875" y="134290"/>
                  </a:lnTo>
                  <a:lnTo>
                    <a:pt x="195056" y="163525"/>
                  </a:lnTo>
                  <a:lnTo>
                    <a:pt x="163466" y="195124"/>
                  </a:lnTo>
                  <a:lnTo>
                    <a:pt x="134240" y="228952"/>
                  </a:lnTo>
                  <a:lnTo>
                    <a:pt x="107515" y="264872"/>
                  </a:lnTo>
                  <a:lnTo>
                    <a:pt x="83424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4" y="3364469"/>
                  </a:lnTo>
                  <a:lnTo>
                    <a:pt x="107515" y="3402338"/>
                  </a:lnTo>
                  <a:lnTo>
                    <a:pt x="134240" y="3438249"/>
                  </a:lnTo>
                  <a:lnTo>
                    <a:pt x="163466" y="3472068"/>
                  </a:lnTo>
                  <a:lnTo>
                    <a:pt x="195056" y="3503658"/>
                  </a:lnTo>
                  <a:lnTo>
                    <a:pt x="228875" y="3532884"/>
                  </a:lnTo>
                  <a:lnTo>
                    <a:pt x="264786" y="3559609"/>
                  </a:lnTo>
                  <a:lnTo>
                    <a:pt x="302655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4" y="3667125"/>
                  </a:lnTo>
                  <a:lnTo>
                    <a:pt x="3122549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1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5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5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1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9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9864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4" y="302749"/>
                  </a:lnTo>
                  <a:lnTo>
                    <a:pt x="107515" y="264872"/>
                  </a:lnTo>
                  <a:lnTo>
                    <a:pt x="134240" y="228952"/>
                  </a:lnTo>
                  <a:lnTo>
                    <a:pt x="163466" y="195124"/>
                  </a:lnTo>
                  <a:lnTo>
                    <a:pt x="195056" y="163525"/>
                  </a:lnTo>
                  <a:lnTo>
                    <a:pt x="228875" y="134290"/>
                  </a:lnTo>
                  <a:lnTo>
                    <a:pt x="264786" y="107556"/>
                  </a:lnTo>
                  <a:lnTo>
                    <a:pt x="302655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4" y="0"/>
                  </a:lnTo>
                  <a:lnTo>
                    <a:pt x="3122549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1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5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5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1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9" y="3667125"/>
                  </a:lnTo>
                  <a:lnTo>
                    <a:pt x="611124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5" y="3583700"/>
                  </a:lnTo>
                  <a:lnTo>
                    <a:pt x="264786" y="3559609"/>
                  </a:lnTo>
                  <a:lnTo>
                    <a:pt x="228875" y="3532884"/>
                  </a:lnTo>
                  <a:lnTo>
                    <a:pt x="195056" y="3503658"/>
                  </a:lnTo>
                  <a:lnTo>
                    <a:pt x="163466" y="3472068"/>
                  </a:lnTo>
                  <a:lnTo>
                    <a:pt x="134240" y="3438249"/>
                  </a:lnTo>
                  <a:lnTo>
                    <a:pt x="107515" y="3402338"/>
                  </a:lnTo>
                  <a:lnTo>
                    <a:pt x="83424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5283200" y="4192015"/>
            <a:ext cx="3137535" cy="197358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 marR="5080" indent="635" algn="ctr">
              <a:lnSpc>
                <a:spcPct val="86500"/>
              </a:lnSpc>
              <a:spcBef>
                <a:spcPts val="484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skills</a:t>
            </a:r>
            <a:r>
              <a:rPr sz="240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competencies</a:t>
            </a:r>
            <a:r>
              <a:rPr sz="2400" i="1" spc="-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4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strengthened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within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Tesla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through</a:t>
            </a:r>
            <a:r>
              <a:rPr sz="2400" i="1" spc="-1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workforce transition.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336151" y="3363848"/>
            <a:ext cx="3759200" cy="3692525"/>
            <a:chOff x="9336151" y="3363848"/>
            <a:chExt cx="3759200" cy="3692525"/>
          </a:xfrm>
        </p:grpSpPr>
        <p:sp>
          <p:nvSpPr>
            <p:cNvPr id="13" name="object 13"/>
            <p:cNvSpPr/>
            <p:nvPr/>
          </p:nvSpPr>
          <p:spPr>
            <a:xfrm>
              <a:off x="934885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9" y="0"/>
                  </a:moveTo>
                  <a:lnTo>
                    <a:pt x="611124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4" y="83457"/>
                  </a:lnTo>
                  <a:lnTo>
                    <a:pt x="264786" y="107556"/>
                  </a:lnTo>
                  <a:lnTo>
                    <a:pt x="228875" y="134290"/>
                  </a:lnTo>
                  <a:lnTo>
                    <a:pt x="195056" y="163525"/>
                  </a:lnTo>
                  <a:lnTo>
                    <a:pt x="163466" y="195124"/>
                  </a:lnTo>
                  <a:lnTo>
                    <a:pt x="134240" y="228952"/>
                  </a:lnTo>
                  <a:lnTo>
                    <a:pt x="107514" y="264872"/>
                  </a:lnTo>
                  <a:lnTo>
                    <a:pt x="83424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4" y="3364469"/>
                  </a:lnTo>
                  <a:lnTo>
                    <a:pt x="107514" y="3402338"/>
                  </a:lnTo>
                  <a:lnTo>
                    <a:pt x="134240" y="3438249"/>
                  </a:lnTo>
                  <a:lnTo>
                    <a:pt x="163466" y="3472068"/>
                  </a:lnTo>
                  <a:lnTo>
                    <a:pt x="195056" y="3503658"/>
                  </a:lnTo>
                  <a:lnTo>
                    <a:pt x="228875" y="3532884"/>
                  </a:lnTo>
                  <a:lnTo>
                    <a:pt x="264786" y="3559609"/>
                  </a:lnTo>
                  <a:lnTo>
                    <a:pt x="302654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4" y="3667125"/>
                  </a:lnTo>
                  <a:lnTo>
                    <a:pt x="3122549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1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5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5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1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9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934885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4" y="302749"/>
                  </a:lnTo>
                  <a:lnTo>
                    <a:pt x="107514" y="264872"/>
                  </a:lnTo>
                  <a:lnTo>
                    <a:pt x="134240" y="228952"/>
                  </a:lnTo>
                  <a:lnTo>
                    <a:pt x="163466" y="195124"/>
                  </a:lnTo>
                  <a:lnTo>
                    <a:pt x="195056" y="163525"/>
                  </a:lnTo>
                  <a:lnTo>
                    <a:pt x="228875" y="134290"/>
                  </a:lnTo>
                  <a:lnTo>
                    <a:pt x="264786" y="107556"/>
                  </a:lnTo>
                  <a:lnTo>
                    <a:pt x="302654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4" y="0"/>
                  </a:lnTo>
                  <a:lnTo>
                    <a:pt x="3122549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1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5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5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1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9" y="3667125"/>
                  </a:lnTo>
                  <a:lnTo>
                    <a:pt x="611124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4" y="3583700"/>
                  </a:lnTo>
                  <a:lnTo>
                    <a:pt x="264786" y="3559609"/>
                  </a:lnTo>
                  <a:lnTo>
                    <a:pt x="228875" y="3532884"/>
                  </a:lnTo>
                  <a:lnTo>
                    <a:pt x="195056" y="3503658"/>
                  </a:lnTo>
                  <a:lnTo>
                    <a:pt x="163466" y="3472068"/>
                  </a:lnTo>
                  <a:lnTo>
                    <a:pt x="134240" y="3438249"/>
                  </a:lnTo>
                  <a:lnTo>
                    <a:pt x="107514" y="3402338"/>
                  </a:lnTo>
                  <a:lnTo>
                    <a:pt x="83424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645650" y="4507293"/>
            <a:ext cx="3138805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3810" algn="ctr">
              <a:lnSpc>
                <a:spcPct val="86900"/>
              </a:lnSpc>
              <a:spcBef>
                <a:spcPts val="480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Active</a:t>
            </a:r>
            <a:r>
              <a:rPr sz="24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engagement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innovation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capabilities</a:t>
            </a:r>
            <a:r>
              <a:rPr sz="24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4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optimises</a:t>
            </a:r>
            <a:r>
              <a:rPr sz="24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improved</a:t>
            </a:r>
            <a:r>
              <a:rPr sz="2400" i="1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skills.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3698601" y="3363848"/>
            <a:ext cx="3759200" cy="3692525"/>
            <a:chOff x="13698601" y="3363848"/>
            <a:chExt cx="3759200" cy="3692525"/>
          </a:xfrm>
        </p:grpSpPr>
        <p:sp>
          <p:nvSpPr>
            <p:cNvPr id="17" name="object 17"/>
            <p:cNvSpPr/>
            <p:nvPr/>
          </p:nvSpPr>
          <p:spPr>
            <a:xfrm>
              <a:off x="137113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8" y="0"/>
                  </a:moveTo>
                  <a:lnTo>
                    <a:pt x="611123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5" y="83457"/>
                  </a:lnTo>
                  <a:lnTo>
                    <a:pt x="264787" y="107556"/>
                  </a:lnTo>
                  <a:lnTo>
                    <a:pt x="228875" y="134290"/>
                  </a:lnTo>
                  <a:lnTo>
                    <a:pt x="195057" y="163525"/>
                  </a:lnTo>
                  <a:lnTo>
                    <a:pt x="163466" y="195124"/>
                  </a:lnTo>
                  <a:lnTo>
                    <a:pt x="134241" y="228952"/>
                  </a:lnTo>
                  <a:lnTo>
                    <a:pt x="107515" y="264872"/>
                  </a:lnTo>
                  <a:lnTo>
                    <a:pt x="83425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5" y="3364469"/>
                  </a:lnTo>
                  <a:lnTo>
                    <a:pt x="107515" y="3402338"/>
                  </a:lnTo>
                  <a:lnTo>
                    <a:pt x="134241" y="3438249"/>
                  </a:lnTo>
                  <a:lnTo>
                    <a:pt x="163466" y="3472068"/>
                  </a:lnTo>
                  <a:lnTo>
                    <a:pt x="195057" y="3503658"/>
                  </a:lnTo>
                  <a:lnTo>
                    <a:pt x="228875" y="3532884"/>
                  </a:lnTo>
                  <a:lnTo>
                    <a:pt x="264787" y="3559609"/>
                  </a:lnTo>
                  <a:lnTo>
                    <a:pt x="302655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3" y="3667125"/>
                  </a:lnTo>
                  <a:lnTo>
                    <a:pt x="3122548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0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4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4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0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8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37113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5" y="302749"/>
                  </a:lnTo>
                  <a:lnTo>
                    <a:pt x="107515" y="264872"/>
                  </a:lnTo>
                  <a:lnTo>
                    <a:pt x="134241" y="228952"/>
                  </a:lnTo>
                  <a:lnTo>
                    <a:pt x="163466" y="195124"/>
                  </a:lnTo>
                  <a:lnTo>
                    <a:pt x="195057" y="163525"/>
                  </a:lnTo>
                  <a:lnTo>
                    <a:pt x="228875" y="134290"/>
                  </a:lnTo>
                  <a:lnTo>
                    <a:pt x="264787" y="107556"/>
                  </a:lnTo>
                  <a:lnTo>
                    <a:pt x="302655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3" y="0"/>
                  </a:lnTo>
                  <a:lnTo>
                    <a:pt x="3122548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0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4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4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0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8" y="3667125"/>
                  </a:lnTo>
                  <a:lnTo>
                    <a:pt x="611123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5" y="3583700"/>
                  </a:lnTo>
                  <a:lnTo>
                    <a:pt x="264787" y="3559609"/>
                  </a:lnTo>
                  <a:lnTo>
                    <a:pt x="228875" y="3532884"/>
                  </a:lnTo>
                  <a:lnTo>
                    <a:pt x="195057" y="3503658"/>
                  </a:lnTo>
                  <a:lnTo>
                    <a:pt x="163466" y="3472068"/>
                  </a:lnTo>
                  <a:lnTo>
                    <a:pt x="134241" y="3438249"/>
                  </a:lnTo>
                  <a:lnTo>
                    <a:pt x="107515" y="3402338"/>
                  </a:lnTo>
                  <a:lnTo>
                    <a:pt x="83425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3990955" y="4507293"/>
            <a:ext cx="3175635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7620" algn="ctr">
              <a:lnSpc>
                <a:spcPct val="86900"/>
              </a:lnSpc>
              <a:spcBef>
                <a:spcPts val="480"/>
              </a:spcBef>
            </a:pP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4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Inc.'s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competitive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positioning</a:t>
            </a:r>
            <a:r>
              <a:rPr sz="24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strengths</a:t>
            </a:r>
            <a:r>
              <a:rPr sz="24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continuous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focus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on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innovation.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4401820">
              <a:lnSpc>
                <a:spcPct val="100000"/>
              </a:lnSpc>
              <a:spcBef>
                <a:spcPts val="125"/>
              </a:spcBef>
            </a:pPr>
            <a:r>
              <a:rPr dirty="0"/>
              <a:t>Overall</a:t>
            </a:r>
            <a:r>
              <a:rPr spc="15" dirty="0"/>
              <a:t> </a:t>
            </a:r>
            <a:r>
              <a:rPr dirty="0"/>
              <a:t>Group</a:t>
            </a:r>
            <a:r>
              <a:rPr spc="50" dirty="0"/>
              <a:t> </a:t>
            </a:r>
            <a:r>
              <a:rPr spc="-10" dirty="0"/>
              <a:t>Conclusion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16526" y="1782698"/>
            <a:ext cx="7797800" cy="779786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794370" y="2056066"/>
            <a:ext cx="1642745" cy="190817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 algn="ctr">
              <a:lnSpc>
                <a:spcPct val="86000"/>
              </a:lnSpc>
              <a:spcBef>
                <a:spcPts val="459"/>
              </a:spcBef>
            </a:pP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Under</a:t>
            </a:r>
            <a:r>
              <a:rPr sz="20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stronger leadership, </a:t>
            </a:r>
            <a:r>
              <a:rPr sz="2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able</a:t>
            </a:r>
            <a:r>
              <a:rPr sz="20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to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successfully</a:t>
            </a:r>
            <a:r>
              <a:rPr sz="20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use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AI</a:t>
            </a:r>
            <a:r>
              <a:rPr sz="2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automation</a:t>
            </a:r>
            <a:r>
              <a:rPr sz="2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for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its</a:t>
            </a:r>
            <a:r>
              <a:rPr sz="2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operations.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407268" y="4569523"/>
            <a:ext cx="1704339" cy="217487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065" marR="5080" indent="3810" algn="ctr">
              <a:lnSpc>
                <a:spcPct val="86200"/>
              </a:lnSpc>
              <a:spcBef>
                <a:spcPts val="455"/>
              </a:spcBef>
            </a:pP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Skill</a:t>
            </a:r>
            <a:r>
              <a:rPr sz="2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competence development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through</a:t>
            </a:r>
            <a:r>
              <a:rPr sz="2000" i="1" spc="-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training optimises overall organisational productivity.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60334" y="6951281"/>
            <a:ext cx="1710689" cy="269938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5080" indent="-635" algn="ctr">
              <a:lnSpc>
                <a:spcPct val="86200"/>
              </a:lnSpc>
              <a:spcBef>
                <a:spcPts val="455"/>
              </a:spcBef>
            </a:pP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Job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displacement,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skill</a:t>
            </a:r>
            <a:r>
              <a:rPr sz="2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gaps</a:t>
            </a:r>
            <a:r>
              <a:rPr sz="2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privacy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concerns</a:t>
            </a:r>
            <a:r>
              <a:rPr sz="20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0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key</a:t>
            </a:r>
            <a:r>
              <a:rPr sz="20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reasons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which</a:t>
            </a:r>
            <a:r>
              <a:rPr sz="20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creates internal employee resistance.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92776" y="4306823"/>
            <a:ext cx="1555750" cy="269875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5080" indent="3175" algn="ctr">
              <a:lnSpc>
                <a:spcPct val="86200"/>
              </a:lnSpc>
              <a:spcBef>
                <a:spcPts val="455"/>
              </a:spcBef>
            </a:pP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This</a:t>
            </a:r>
            <a:r>
              <a:rPr sz="20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change become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successful</a:t>
            </a:r>
            <a:r>
              <a:rPr sz="2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human-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collaboration upskilling program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investment</a:t>
            </a:r>
            <a:r>
              <a:rPr sz="20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AI</a:t>
            </a:r>
            <a:r>
              <a:rPr sz="2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application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ethical</a:t>
            </a:r>
            <a:r>
              <a:rPr sz="20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based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08672" y="1429766"/>
            <a:ext cx="15808960" cy="85598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3040" indent="-180340">
              <a:lnSpc>
                <a:spcPct val="100000"/>
              </a:lnSpc>
              <a:spcBef>
                <a:spcPts val="125"/>
              </a:spcBef>
              <a:buSzPct val="93548"/>
              <a:buFont typeface="Wingdings"/>
              <a:buChar char=""/>
              <a:tabLst>
                <a:tab pos="193040" algn="l"/>
              </a:tabLst>
            </a:pPr>
            <a:r>
              <a:rPr sz="1550" spc="10" dirty="0">
                <a:latin typeface="Times New Roman"/>
                <a:cs typeface="Times New Roman"/>
              </a:rPr>
              <a:t>Tesla,</a:t>
            </a:r>
            <a:r>
              <a:rPr sz="1550" spc="4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(2026)</a:t>
            </a:r>
            <a:r>
              <a:rPr sz="1550" spc="-4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Available</a:t>
            </a:r>
            <a:r>
              <a:rPr sz="1550" spc="65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at:</a:t>
            </a:r>
            <a:r>
              <a:rPr sz="1550" spc="-45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AI</a:t>
            </a:r>
            <a:r>
              <a:rPr sz="1550" spc="85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&amp;</a:t>
            </a:r>
            <a:r>
              <a:rPr sz="1550" spc="7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Robotics</a:t>
            </a:r>
            <a:r>
              <a:rPr sz="1550" spc="40" dirty="0">
                <a:latin typeface="Times New Roman"/>
                <a:cs typeface="Times New Roman"/>
              </a:rPr>
              <a:t> </a:t>
            </a:r>
            <a:r>
              <a:rPr sz="1550" u="sng" spc="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https://www.tesla.com/en_in/AI</a:t>
            </a:r>
            <a:r>
              <a:rPr sz="1550" spc="45" dirty="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(Accessed:</a:t>
            </a:r>
            <a:r>
              <a:rPr sz="1550" spc="5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6</a:t>
            </a:r>
            <a:r>
              <a:rPr sz="1550" spc="6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th</a:t>
            </a:r>
            <a:r>
              <a:rPr sz="1550" spc="55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June</a:t>
            </a:r>
            <a:r>
              <a:rPr sz="1550" spc="30" dirty="0">
                <a:latin typeface="Times New Roman"/>
                <a:cs typeface="Times New Roman"/>
              </a:rPr>
              <a:t> </a:t>
            </a:r>
            <a:r>
              <a:rPr sz="1550" spc="-10" dirty="0">
                <a:latin typeface="Times New Roman"/>
                <a:cs typeface="Times New Roman"/>
              </a:rPr>
              <a:t>2026)</a:t>
            </a:r>
            <a:endParaRPr sz="1550">
              <a:latin typeface="Times New Roman"/>
              <a:cs typeface="Times New Roman"/>
            </a:endParaRPr>
          </a:p>
          <a:p>
            <a:pPr marL="184150" marR="5080" indent="-172085">
              <a:lnSpc>
                <a:spcPts val="1950"/>
              </a:lnSpc>
              <a:spcBef>
                <a:spcPts val="5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	Babashahi,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L.,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Barbosa,</a:t>
            </a:r>
            <a:r>
              <a:rPr sz="1550" spc="11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C.E.,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Lima,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spc="-35" dirty="0">
                <a:latin typeface="Times New Roman"/>
                <a:cs typeface="Times New Roman"/>
              </a:rPr>
              <a:t>Y.,</a:t>
            </a:r>
            <a:r>
              <a:rPr sz="1550" spc="1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Lyra,</a:t>
            </a:r>
            <a:r>
              <a:rPr sz="1550" spc="11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Salazar,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Argôlo,</a:t>
            </a:r>
            <a:r>
              <a:rPr sz="1550" spc="1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Almeida,</a:t>
            </a:r>
            <a:r>
              <a:rPr sz="1550" spc="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M.A.D.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Souza,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J.M.D.,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‘AI</a:t>
            </a:r>
            <a:r>
              <a:rPr sz="1550" spc="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1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</a:t>
            </a:r>
            <a:r>
              <a:rPr sz="1550" spc="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workplace: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 systematic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review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of</a:t>
            </a:r>
            <a:r>
              <a:rPr sz="1550" spc="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skill</a:t>
            </a:r>
            <a:r>
              <a:rPr sz="1550" spc="11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transformation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spc="-25" dirty="0">
                <a:latin typeface="Times New Roman"/>
                <a:cs typeface="Times New Roman"/>
              </a:rPr>
              <a:t>the </a:t>
            </a:r>
            <a:r>
              <a:rPr sz="1550" dirty="0">
                <a:latin typeface="Times New Roman"/>
                <a:cs typeface="Times New Roman"/>
              </a:rPr>
              <a:t>industry’.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Administrative</a:t>
            </a:r>
            <a:r>
              <a:rPr sz="1550" i="1" spc="24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Sciences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254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14</a:t>
            </a:r>
            <a:r>
              <a:rPr sz="1550" dirty="0">
                <a:latin typeface="Times New Roman"/>
                <a:cs typeface="Times New Roman"/>
              </a:rPr>
              <a:t>(6),</a:t>
            </a:r>
            <a:r>
              <a:rPr sz="1550" spc="2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p.127.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3"/>
              </a:rPr>
              <a:t>https://www.mdpi.com/2076-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3"/>
              </a:rPr>
              <a:t>3387/14/6/127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ts val="1800"/>
              </a:lnSpc>
              <a:buSzPct val="93548"/>
              <a:buFont typeface="Wingdings"/>
              <a:buChar char=""/>
              <a:tabLst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Nezhadkian,</a:t>
            </a:r>
            <a:r>
              <a:rPr sz="1550" spc="1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Zho,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W.,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(2025).</a:t>
            </a:r>
            <a:r>
              <a:rPr sz="1550" spc="1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‘Leveraging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AI</a:t>
            </a:r>
            <a:r>
              <a:rPr sz="1550" spc="1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IoT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for</a:t>
            </a:r>
            <a:r>
              <a:rPr sz="1550" spc="1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Industry</a:t>
            </a:r>
            <a:r>
              <a:rPr sz="1550" spc="1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Transformation:</a:t>
            </a:r>
            <a:r>
              <a:rPr sz="1550" spc="1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</a:t>
            </a:r>
            <a:r>
              <a:rPr sz="1550" spc="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Case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Study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of</a:t>
            </a:r>
            <a:r>
              <a:rPr sz="1550" spc="1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Tesla's</a:t>
            </a:r>
            <a:r>
              <a:rPr sz="1550" spc="1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Technological</a:t>
            </a:r>
            <a:r>
              <a:rPr sz="1550" spc="1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Integration</a:t>
            </a:r>
            <a:r>
              <a:rPr sz="1550" spc="1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Strategic</a:t>
            </a:r>
            <a:r>
              <a:rPr sz="1550" spc="1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Innovation’.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Information</a:t>
            </a:r>
            <a:r>
              <a:rPr sz="1550" i="1" spc="120" dirty="0">
                <a:latin typeface="Times New Roman"/>
                <a:cs typeface="Times New Roman"/>
              </a:rPr>
              <a:t> </a:t>
            </a:r>
            <a:r>
              <a:rPr sz="1550" i="1" spc="-10" dirty="0">
                <a:latin typeface="Times New Roman"/>
                <a:cs typeface="Times New Roman"/>
              </a:rPr>
              <a:t>sciences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90"/>
              </a:spcBef>
            </a:pPr>
            <a:r>
              <a:rPr sz="1550" i="1" dirty="0">
                <a:latin typeface="Times New Roman"/>
                <a:cs typeface="Times New Roman"/>
              </a:rPr>
              <a:t>and</a:t>
            </a:r>
            <a:r>
              <a:rPr sz="1550" i="1" spc="42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technological</a:t>
            </a:r>
            <a:r>
              <a:rPr sz="1550" i="1" spc="30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innovations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36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2</a:t>
            </a:r>
            <a:r>
              <a:rPr sz="1550" dirty="0">
                <a:latin typeface="Times New Roman"/>
                <a:cs typeface="Times New Roman"/>
              </a:rPr>
              <a:t>(1),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pp.24-34.</a:t>
            </a:r>
            <a:r>
              <a:rPr sz="1550" spc="360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4"/>
              </a:rPr>
              <a:t>https://isti.reapress.com/journal/article/download/29/24</a:t>
            </a:r>
            <a:endParaRPr sz="1550">
              <a:latin typeface="Times New Roman"/>
              <a:cs typeface="Times New Roman"/>
            </a:endParaRPr>
          </a:p>
          <a:p>
            <a:pPr marL="193675" indent="-180975">
              <a:lnSpc>
                <a:spcPct val="100000"/>
              </a:lnSpc>
              <a:spcBef>
                <a:spcPts val="90"/>
              </a:spcBef>
              <a:buSzPct val="93548"/>
              <a:buFont typeface="Wingdings"/>
              <a:buChar char=""/>
              <a:tabLst>
                <a:tab pos="193675" algn="l"/>
              </a:tabLst>
            </a:pPr>
            <a:r>
              <a:rPr sz="1550" dirty="0">
                <a:latin typeface="Times New Roman"/>
                <a:cs typeface="Times New Roman"/>
              </a:rPr>
              <a:t>Miller,</a:t>
            </a:r>
            <a:r>
              <a:rPr sz="1550" spc="2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T.,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Durlik,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I.,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Kostecka,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E.,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Borkowski,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P.</a:t>
            </a:r>
            <a:r>
              <a:rPr sz="1550" spc="2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3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Łobodzińska,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A.,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‘A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critical</a:t>
            </a:r>
            <a:r>
              <a:rPr sz="1550" spc="2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AI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view</a:t>
            </a:r>
            <a:r>
              <a:rPr sz="1550" spc="3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on</a:t>
            </a:r>
            <a:r>
              <a:rPr sz="1550" spc="2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autonomous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vehicle</a:t>
            </a:r>
            <a:r>
              <a:rPr sz="1550" spc="3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navigation:</a:t>
            </a:r>
            <a:r>
              <a:rPr sz="1550" spc="2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</a:t>
            </a:r>
            <a:r>
              <a:rPr sz="1550" spc="2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growing</a:t>
            </a:r>
            <a:r>
              <a:rPr sz="1550" spc="25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danger’.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Electronics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13</a:t>
            </a:r>
            <a:r>
              <a:rPr sz="1550" dirty="0">
                <a:latin typeface="Times New Roman"/>
                <a:cs typeface="Times New Roman"/>
              </a:rPr>
              <a:t>(18),</a:t>
            </a:r>
            <a:r>
              <a:rPr sz="1550" spc="295" dirty="0">
                <a:latin typeface="Times New Roman"/>
                <a:cs typeface="Times New Roman"/>
              </a:rPr>
              <a:t> </a:t>
            </a:r>
            <a:r>
              <a:rPr sz="1550" spc="-10" dirty="0">
                <a:latin typeface="Times New Roman"/>
                <a:cs typeface="Times New Roman"/>
              </a:rPr>
              <a:t>p.3660.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5"/>
              </a:rPr>
              <a:t>https://www.mdpi.com/2079-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5"/>
              </a:rPr>
              <a:t>9292/13/18/3660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ct val="100000"/>
              </a:lnSpc>
              <a:spcBef>
                <a:spcPts val="90"/>
              </a:spcBef>
              <a:buSzPct val="93548"/>
              <a:buFont typeface="Wingdings"/>
              <a:buChar char=""/>
              <a:tabLst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Forbes,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(2026)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Elon</a:t>
            </a:r>
            <a:r>
              <a:rPr sz="1550" i="1" spc="31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Musk</a:t>
            </a:r>
            <a:r>
              <a:rPr sz="1550" i="1" spc="32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Cops</a:t>
            </a:r>
            <a:r>
              <a:rPr sz="1550" i="1" spc="29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To</a:t>
            </a:r>
            <a:r>
              <a:rPr sz="1550" i="1" spc="31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Overpromising</a:t>
            </a:r>
            <a:r>
              <a:rPr sz="1550" i="1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On</a:t>
            </a:r>
            <a:r>
              <a:rPr sz="1550" i="1" spc="36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Automation,</a:t>
            </a:r>
            <a:r>
              <a:rPr sz="1550" i="1" spc="31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Then</a:t>
            </a:r>
            <a:r>
              <a:rPr sz="1550" i="1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Hikes</a:t>
            </a:r>
            <a:r>
              <a:rPr sz="1550" i="1" spc="36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Targets</a:t>
            </a:r>
            <a:r>
              <a:rPr sz="1550" i="1" spc="35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For</a:t>
            </a:r>
            <a:r>
              <a:rPr sz="1550" i="1" spc="30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Model</a:t>
            </a:r>
            <a:r>
              <a:rPr sz="1550" i="1" spc="31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3</a:t>
            </a:r>
            <a:r>
              <a:rPr sz="1550" i="1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And</a:t>
            </a:r>
            <a:r>
              <a:rPr sz="1550" i="1" spc="30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Profits</a:t>
            </a:r>
            <a:r>
              <a:rPr sz="1550" i="1" spc="3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Available</a:t>
            </a:r>
            <a:r>
              <a:rPr sz="1550" spc="3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at: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6"/>
              </a:rPr>
              <a:t>https://www.forbes.com/sites/joannmuller/2018/04/13/elon-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6"/>
              </a:rPr>
              <a:t>musk-scraps-automation-that-slowed-tesla-output-then-hikes-targets-for-model-3-and-profits/</a:t>
            </a:r>
            <a:r>
              <a:rPr sz="1550" dirty="0">
                <a:latin typeface="Times New Roman"/>
                <a:cs typeface="Times New Roman"/>
              </a:rPr>
              <a:t>(Accessed:</a:t>
            </a:r>
            <a:r>
              <a:rPr sz="1550" spc="7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6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th</a:t>
            </a:r>
            <a:r>
              <a:rPr sz="1550" spc="7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June</a:t>
            </a:r>
            <a:r>
              <a:rPr sz="1550" spc="60" dirty="0">
                <a:latin typeface="Times New Roman"/>
                <a:cs typeface="Times New Roman"/>
              </a:rPr>
              <a:t>  </a:t>
            </a:r>
            <a:r>
              <a:rPr sz="1550" spc="-10" dirty="0">
                <a:latin typeface="Times New Roman"/>
                <a:cs typeface="Times New Roman"/>
              </a:rPr>
              <a:t>2026)</a:t>
            </a:r>
            <a:endParaRPr sz="1550">
              <a:latin typeface="Times New Roman"/>
              <a:cs typeface="Times New Roman"/>
            </a:endParaRPr>
          </a:p>
          <a:p>
            <a:pPr marL="184150" marR="6985" indent="-172085">
              <a:lnSpc>
                <a:spcPct val="103600"/>
              </a:lnSpc>
              <a:spcBef>
                <a:spcPts val="25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	Madhuri,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A.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0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Kumar,</a:t>
            </a:r>
            <a:r>
              <a:rPr sz="1550" spc="10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B.R.,</a:t>
            </a:r>
            <a:r>
              <a:rPr sz="1550" spc="8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(2025).’</a:t>
            </a:r>
            <a:r>
              <a:rPr sz="1550" spc="4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HR</a:t>
            </a:r>
            <a:r>
              <a:rPr sz="1550" spc="10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analytics</a:t>
            </a:r>
            <a:r>
              <a:rPr sz="1550" spc="7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9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decision-making:</a:t>
            </a:r>
            <a:r>
              <a:rPr sz="1550" spc="8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</a:t>
            </a:r>
            <a:r>
              <a:rPr sz="1550" spc="459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data-driven</a:t>
            </a:r>
            <a:r>
              <a:rPr sz="1550" spc="9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approach</a:t>
            </a:r>
            <a:r>
              <a:rPr sz="1550" spc="7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to</a:t>
            </a:r>
            <a:r>
              <a:rPr sz="1550" spc="9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employee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performance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management’.</a:t>
            </a:r>
            <a:r>
              <a:rPr sz="1550" spc="8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Journal</a:t>
            </a:r>
            <a:r>
              <a:rPr sz="1550" i="1" spc="70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of</a:t>
            </a:r>
            <a:r>
              <a:rPr sz="1550" i="1" spc="7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Neonatal</a:t>
            </a:r>
            <a:r>
              <a:rPr sz="1550" i="1" spc="10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Surgery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85" dirty="0">
                <a:latin typeface="Times New Roman"/>
                <a:cs typeface="Times New Roman"/>
              </a:rPr>
              <a:t>  </a:t>
            </a:r>
            <a:r>
              <a:rPr sz="1550" i="1" spc="-10" dirty="0">
                <a:latin typeface="Times New Roman"/>
                <a:cs typeface="Times New Roman"/>
              </a:rPr>
              <a:t>14</a:t>
            </a:r>
            <a:r>
              <a:rPr sz="1550" spc="-10" dirty="0">
                <a:latin typeface="Times New Roman"/>
                <a:cs typeface="Times New Roman"/>
              </a:rPr>
              <a:t>(7s).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7"/>
              </a:rPr>
              <a:t>https://www.researchgate.net/profile/Br-Kumar/publication/390477819_HR_Analytics_and_Decision-Making_A_Data-Driven_Approach_to_Employee_Performance_Management/links/67fcfa7cbd3f1930dd5d8dd2/HR-Analytics-and-Decision-Making-A-Data-Driven-Approach-to-Employee-Performance-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7"/>
              </a:rPr>
              <a:t>Management.pdf</a:t>
            </a:r>
            <a:endParaRPr sz="1550">
              <a:latin typeface="Times New Roman"/>
              <a:cs typeface="Times New Roman"/>
            </a:endParaRPr>
          </a:p>
          <a:p>
            <a:pPr marL="184150" marR="7620" indent="-172085">
              <a:lnSpc>
                <a:spcPts val="1950"/>
              </a:lnSpc>
              <a:spcBef>
                <a:spcPts val="10"/>
              </a:spcBef>
              <a:buSzPct val="93548"/>
              <a:buFont typeface="Wingdings"/>
              <a:buChar char=""/>
              <a:tabLst>
                <a:tab pos="184150" algn="l"/>
                <a:tab pos="192405" algn="l"/>
                <a:tab pos="3200400" algn="l"/>
                <a:tab pos="6092825" algn="l"/>
                <a:tab pos="9309735" algn="l"/>
                <a:tab pos="12162155" algn="l"/>
              </a:tabLst>
            </a:pPr>
            <a:r>
              <a:rPr sz="1550" dirty="0">
                <a:latin typeface="Times New Roman"/>
                <a:cs typeface="Times New Roman"/>
              </a:rPr>
              <a:t>	Moch,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E.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Oberdieck,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T.,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‘Strategies</a:t>
            </a:r>
            <a:r>
              <a:rPr sz="1550" spc="2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for</a:t>
            </a:r>
            <a:r>
              <a:rPr sz="1550" spc="1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securing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further</a:t>
            </a:r>
            <a:r>
              <a:rPr sz="1550" spc="2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developing</a:t>
            </a:r>
            <a:r>
              <a:rPr sz="1550" spc="2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AI</a:t>
            </a:r>
            <a:r>
              <a:rPr sz="1550" spc="2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expertise: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measures</a:t>
            </a:r>
            <a:r>
              <a:rPr sz="1550" spc="2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to</a:t>
            </a:r>
            <a:r>
              <a:rPr sz="1550" spc="1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avoid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</a:t>
            </a:r>
            <a:r>
              <a:rPr sz="1550" spc="1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shortage</a:t>
            </a:r>
            <a:r>
              <a:rPr sz="1550" spc="1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of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skilled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workers</a:t>
            </a:r>
            <a:r>
              <a:rPr sz="1550" spc="1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1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</a:t>
            </a:r>
            <a:r>
              <a:rPr sz="1550" spc="1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artificial</a:t>
            </a:r>
            <a:r>
              <a:rPr sz="1550" spc="1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intelligence</a:t>
            </a:r>
            <a:r>
              <a:rPr sz="1550" spc="1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industry’.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Int</a:t>
            </a:r>
            <a:r>
              <a:rPr sz="1550" i="1" spc="170" dirty="0">
                <a:latin typeface="Times New Roman"/>
                <a:cs typeface="Times New Roman"/>
              </a:rPr>
              <a:t> </a:t>
            </a:r>
            <a:r>
              <a:rPr sz="1550" i="1" spc="-50" dirty="0">
                <a:latin typeface="Times New Roman"/>
                <a:cs typeface="Times New Roman"/>
              </a:rPr>
              <a:t>J </a:t>
            </a:r>
            <a:r>
              <a:rPr sz="1550" i="1" spc="-20" dirty="0">
                <a:latin typeface="Times New Roman"/>
                <a:cs typeface="Times New Roman"/>
              </a:rPr>
              <a:t>Acad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25" dirty="0">
                <a:latin typeface="Times New Roman"/>
                <a:cs typeface="Times New Roman"/>
              </a:rPr>
              <a:t>Res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Reflect</a:t>
            </a:r>
            <a:r>
              <a:rPr sz="1550" spc="-10" dirty="0">
                <a:latin typeface="Times New Roman"/>
                <a:cs typeface="Times New Roman"/>
              </a:rPr>
              <a:t>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i="1" spc="-25" dirty="0">
                <a:latin typeface="Times New Roman"/>
                <a:cs typeface="Times New Roman"/>
              </a:rPr>
              <a:t>12</a:t>
            </a:r>
            <a:r>
              <a:rPr sz="1550" spc="-25" dirty="0">
                <a:latin typeface="Times New Roman"/>
                <a:cs typeface="Times New Roman"/>
              </a:rPr>
              <a:t>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https://www.researchgate.net/profile/Tobias-</a:t>
            </a:r>
            <a:endParaRPr sz="1550">
              <a:latin typeface="Times New Roman"/>
              <a:cs typeface="Times New Roman"/>
            </a:endParaRPr>
          </a:p>
          <a:p>
            <a:pPr marL="184150" marR="13335">
              <a:lnSpc>
                <a:spcPts val="1880"/>
              </a:lnSpc>
              <a:spcBef>
                <a:spcPts val="6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Oberdieck/publication/378182785_Strategies_for_Securing_and_Further_Developing_AI_Expertise_Measures_to_Avoid_a_Shortage_of_Skilled_Workers_in_the_Artificial_Intelligence_Ind</a:t>
            </a:r>
            <a:r>
              <a:rPr sz="1550" spc="500" dirty="0">
                <a:solidFill>
                  <a:srgbClr val="0000FF"/>
                </a:solidFill>
                <a:latin typeface="Times New Roman"/>
                <a:cs typeface="Times New Roman"/>
              </a:rPr>
              <a:t>     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ustry/links/65cc65fc1e1ec12eff8e5d3f/Strategies-for-Securing-and-Further-Developing-AI-Expertise-Measures-to-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Avoid-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a-Shortage-of-Skilled-Workers-in-the-Artificial-Intelligence-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Industry.pdf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ct val="100000"/>
              </a:lnSpc>
              <a:spcBef>
                <a:spcPts val="20"/>
              </a:spcBef>
              <a:buSzPct val="93548"/>
              <a:buFont typeface="Wingdings"/>
              <a:buChar char=""/>
              <a:tabLst>
                <a:tab pos="193040" algn="l"/>
                <a:tab pos="1372870" algn="l"/>
                <a:tab pos="1754505" algn="l"/>
                <a:tab pos="2379345" algn="l"/>
                <a:tab pos="2710815" algn="l"/>
                <a:tab pos="3138170" algn="l"/>
                <a:tab pos="3661410" algn="l"/>
                <a:tab pos="4286885" algn="l"/>
                <a:tab pos="4946650" algn="l"/>
                <a:tab pos="5771515" algn="l"/>
                <a:tab pos="6845300" algn="l"/>
                <a:tab pos="7138670" algn="l"/>
                <a:tab pos="8190865" algn="l"/>
                <a:tab pos="8664575" algn="l"/>
                <a:tab pos="9723120" algn="l"/>
                <a:tab pos="11080115" algn="l"/>
                <a:tab pos="11911965" algn="l"/>
                <a:tab pos="13399769" algn="l"/>
                <a:tab pos="14592935" algn="l"/>
                <a:tab pos="14980919" algn="l"/>
              </a:tabLst>
            </a:pPr>
            <a:r>
              <a:rPr sz="1550" spc="-10" dirty="0">
                <a:latin typeface="Times New Roman"/>
                <a:cs typeface="Times New Roman"/>
              </a:rPr>
              <a:t>Dowthwaite,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A.,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0" dirty="0">
                <a:latin typeface="Times New Roman"/>
                <a:cs typeface="Times New Roman"/>
              </a:rPr>
              <a:t>Cook,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D.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and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0" dirty="0">
                <a:latin typeface="Times New Roman"/>
                <a:cs typeface="Times New Roman"/>
              </a:rPr>
              <a:t>Cox,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A.L.,(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2024).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‘Privacy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preferences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in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automotive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0" dirty="0">
                <a:latin typeface="Times New Roman"/>
                <a:cs typeface="Times New Roman"/>
              </a:rPr>
              <a:t>data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collection’.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Transportation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research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interdisciplinary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perspectives</a:t>
            </a:r>
            <a:r>
              <a:rPr sz="1550" spc="-10" dirty="0">
                <a:latin typeface="Times New Roman"/>
                <a:cs typeface="Times New Roman"/>
              </a:rPr>
              <a:t>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i="1" spc="-25" dirty="0">
                <a:latin typeface="Times New Roman"/>
                <a:cs typeface="Times New Roman"/>
              </a:rPr>
              <a:t>24</a:t>
            </a:r>
            <a:r>
              <a:rPr sz="1550" spc="-25" dirty="0">
                <a:latin typeface="Times New Roman"/>
                <a:cs typeface="Times New Roman"/>
              </a:rPr>
              <a:t>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p.101022.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9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9"/>
              </a:rPr>
              <a:t>https://www.sciencedirect.com/science/article/pii/S2590198224000083</a:t>
            </a:r>
            <a:endParaRPr sz="1550">
              <a:latin typeface="Times New Roman"/>
              <a:cs typeface="Times New Roman"/>
            </a:endParaRPr>
          </a:p>
          <a:p>
            <a:pPr marL="193675" indent="-180975">
              <a:lnSpc>
                <a:spcPct val="100000"/>
              </a:lnSpc>
              <a:spcBef>
                <a:spcPts val="90"/>
              </a:spcBef>
              <a:buSzPct val="93548"/>
              <a:buFont typeface="Wingdings"/>
              <a:buChar char=""/>
              <a:tabLst>
                <a:tab pos="193675" algn="l"/>
              </a:tabLst>
            </a:pPr>
            <a:r>
              <a:rPr sz="1550" dirty="0">
                <a:latin typeface="Times New Roman"/>
                <a:cs typeface="Times New Roman"/>
              </a:rPr>
              <a:t>Saranya,</a:t>
            </a:r>
            <a:r>
              <a:rPr sz="1550" spc="3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T.S.,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Ashalatha,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T.L.</a:t>
            </a:r>
            <a:r>
              <a:rPr sz="1550" spc="3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3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Gupta,</a:t>
            </a:r>
            <a:r>
              <a:rPr sz="1550" spc="3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S.K.,</a:t>
            </a:r>
            <a:r>
              <a:rPr sz="1550" spc="3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(2025),</a:t>
            </a:r>
            <a:r>
              <a:rPr sz="1550" spc="3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November.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‘AI-Driven</a:t>
            </a:r>
            <a:r>
              <a:rPr sz="1550" spc="3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Sustainable</a:t>
            </a:r>
            <a:r>
              <a:rPr sz="1550" spc="3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Management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Practices</a:t>
            </a:r>
            <a:r>
              <a:rPr sz="1550" spc="3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for</a:t>
            </a:r>
            <a:r>
              <a:rPr sz="1550" spc="3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Employee</a:t>
            </a:r>
            <a:r>
              <a:rPr sz="1550" spc="3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Engagement’.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3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International</a:t>
            </a:r>
            <a:r>
              <a:rPr sz="1550" i="1" spc="3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Conference</a:t>
            </a:r>
            <a:r>
              <a:rPr sz="1550" i="1" spc="38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on</a:t>
            </a:r>
            <a:r>
              <a:rPr sz="1550" i="1" spc="320" dirty="0">
                <a:latin typeface="Times New Roman"/>
                <a:cs typeface="Times New Roman"/>
              </a:rPr>
              <a:t> </a:t>
            </a:r>
            <a:r>
              <a:rPr sz="1550" i="1" spc="-10" dirty="0">
                <a:latin typeface="Times New Roman"/>
                <a:cs typeface="Times New Roman"/>
              </a:rPr>
              <a:t>Artificial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i="1" dirty="0">
                <a:latin typeface="Times New Roman"/>
                <a:cs typeface="Times New Roman"/>
              </a:rPr>
              <a:t>Intelligence</a:t>
            </a:r>
            <a:r>
              <a:rPr sz="1550" i="1" spc="18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</a:t>
            </a:r>
            <a:r>
              <a:rPr sz="1550" i="1" spc="204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Management</a:t>
            </a:r>
            <a:r>
              <a:rPr sz="1550" i="1" spc="1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for</a:t>
            </a:r>
            <a:r>
              <a:rPr sz="1550" i="1" spc="1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Business</a:t>
            </a:r>
            <a:r>
              <a:rPr sz="1550" i="1" spc="16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and</a:t>
            </a:r>
            <a:r>
              <a:rPr sz="1550" i="1" spc="2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Industrial</a:t>
            </a:r>
            <a:r>
              <a:rPr sz="1550" i="1" spc="16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Growth</a:t>
            </a:r>
            <a:r>
              <a:rPr sz="1550" i="1" spc="1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(AIMBIG</a:t>
            </a:r>
            <a:r>
              <a:rPr sz="1550" i="1" spc="26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2025)</a:t>
            </a:r>
            <a:r>
              <a:rPr sz="1550" i="1" spc="20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(pp.</a:t>
            </a:r>
            <a:r>
              <a:rPr sz="1550" spc="1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391-411).</a:t>
            </a:r>
            <a:r>
              <a:rPr sz="1550" spc="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Atlantis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Press.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0"/>
              </a:rPr>
              <a:t>https://www.atlantis-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0"/>
              </a:rPr>
              <a:t>press.com/article/126018200.pdf</a:t>
            </a:r>
            <a:endParaRPr sz="1550">
              <a:latin typeface="Times New Roman"/>
              <a:cs typeface="Times New Roman"/>
            </a:endParaRPr>
          </a:p>
          <a:p>
            <a:pPr marL="184150" marR="7620" indent="-172085">
              <a:lnSpc>
                <a:spcPct val="103000"/>
              </a:lnSpc>
              <a:spcBef>
                <a:spcPts val="35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  <a:tab pos="1066165" algn="l"/>
                <a:tab pos="1524635" algn="l"/>
                <a:tab pos="2327910" algn="l"/>
                <a:tab pos="3564890" algn="l"/>
                <a:tab pos="4669155" algn="l"/>
                <a:tab pos="5173345" algn="l"/>
                <a:tab pos="6245860" algn="l"/>
                <a:tab pos="7610475" algn="l"/>
                <a:tab pos="8613140" algn="l"/>
                <a:tab pos="9673590" algn="l"/>
                <a:tab pos="10041890" algn="l"/>
                <a:tab pos="10775315" algn="l"/>
                <a:tab pos="11501120" algn="l"/>
              </a:tabLst>
            </a:pP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McCall,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A.,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(2025).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‘Technology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acceptance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and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resistance: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understanding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employee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adaptation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to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digital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tools’.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1"/>
              </a:rPr>
              <a:t>https://www.researchgate.net/profile/Andrei-Mccall-2/publication/388753938_Technology_Acceptance_and_Resistance_Understanding_Employee_Adaptation_to_Digital_Tools/links/67a4bf4596e7fb48b9b960fc/Technology-Acceptance-and-Resistance-Understanding-Employee-Adaptation-to-Digital-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1"/>
              </a:rPr>
              <a:t>Tools.pdf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ct val="100000"/>
              </a:lnSpc>
              <a:spcBef>
                <a:spcPts val="90"/>
              </a:spcBef>
              <a:buSzPct val="93548"/>
              <a:buFont typeface="Wingdings"/>
              <a:buChar char=""/>
              <a:tabLst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Provitera,</a:t>
            </a:r>
            <a:r>
              <a:rPr sz="1550" spc="3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4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Sayyadi,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M.,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3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‘Tesla’s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approach</a:t>
            </a:r>
            <a:r>
              <a:rPr sz="1550" spc="3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to</a:t>
            </a:r>
            <a:r>
              <a:rPr sz="1550" spc="4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innovation</a:t>
            </a:r>
            <a:r>
              <a:rPr sz="1550" spc="409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culture’.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Rutgers</a:t>
            </a:r>
            <a:r>
              <a:rPr sz="1550" i="1" spc="434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Business</a:t>
            </a:r>
            <a:r>
              <a:rPr sz="1550" i="1" spc="36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Review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40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9</a:t>
            </a:r>
            <a:r>
              <a:rPr sz="1550" dirty="0">
                <a:latin typeface="Times New Roman"/>
                <a:cs typeface="Times New Roman"/>
              </a:rPr>
              <a:t>(1),</a:t>
            </a:r>
            <a:r>
              <a:rPr sz="1550" spc="4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pp.22-30.</a:t>
            </a:r>
            <a:r>
              <a:rPr sz="1550" spc="405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2"/>
              </a:rPr>
              <a:t>https://rbr.business.rutgers.edu/sites/default/files/documents/rbr-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2"/>
              </a:rPr>
              <a:t>090103.pdf</a:t>
            </a:r>
            <a:endParaRPr sz="1550">
              <a:latin typeface="Times New Roman"/>
              <a:cs typeface="Times New Roman"/>
            </a:endParaRPr>
          </a:p>
          <a:p>
            <a:pPr marL="193675" indent="-180975">
              <a:lnSpc>
                <a:spcPct val="100000"/>
              </a:lnSpc>
              <a:spcBef>
                <a:spcPts val="95"/>
              </a:spcBef>
              <a:buSzPct val="93548"/>
              <a:buFont typeface="Wingdings"/>
              <a:buChar char=""/>
              <a:tabLst>
                <a:tab pos="193675" algn="l"/>
              </a:tabLst>
            </a:pPr>
            <a:r>
              <a:rPr sz="1550" dirty="0">
                <a:latin typeface="Times New Roman"/>
                <a:cs typeface="Times New Roman"/>
              </a:rPr>
              <a:t>Weiss,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L.M.,</a:t>
            </a:r>
            <a:r>
              <a:rPr sz="1550" spc="3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(2026).</a:t>
            </a:r>
            <a:r>
              <a:rPr sz="1550" spc="31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‘Intelligent</a:t>
            </a:r>
            <a:r>
              <a:rPr sz="1550" spc="3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Hyperautomation</a:t>
            </a:r>
            <a:r>
              <a:rPr sz="1550" spc="3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3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Responsible</a:t>
            </a:r>
            <a:r>
              <a:rPr sz="1550" spc="3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Artificial</a:t>
            </a:r>
            <a:r>
              <a:rPr sz="1550" spc="31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Intelligence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Across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Socio-Technical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Systems:</a:t>
            </a:r>
            <a:r>
              <a:rPr sz="1550" spc="3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</a:t>
            </a:r>
            <a:r>
              <a:rPr sz="1550" spc="2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Unified</a:t>
            </a:r>
            <a:r>
              <a:rPr sz="1550" spc="3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Theoretical</a:t>
            </a:r>
            <a:r>
              <a:rPr sz="1550" spc="3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Applied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Framework’.</a:t>
            </a:r>
            <a:r>
              <a:rPr sz="1550" spc="320" dirty="0">
                <a:latin typeface="Times New Roman"/>
                <a:cs typeface="Times New Roman"/>
              </a:rPr>
              <a:t> </a:t>
            </a:r>
            <a:r>
              <a:rPr sz="1550" i="1" spc="-10" dirty="0">
                <a:latin typeface="Times New Roman"/>
                <a:cs typeface="Times New Roman"/>
              </a:rPr>
              <a:t>International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i="1" dirty="0">
                <a:latin typeface="Times New Roman"/>
                <a:cs typeface="Times New Roman"/>
              </a:rPr>
              <a:t>Journal</a:t>
            </a:r>
            <a:r>
              <a:rPr sz="1550" i="1" spc="29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of</a:t>
            </a:r>
            <a:r>
              <a:rPr sz="1550" i="1" spc="30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Modern</a:t>
            </a:r>
            <a:r>
              <a:rPr sz="1550" i="1" spc="35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Medicine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5</a:t>
            </a:r>
            <a:r>
              <a:rPr sz="1550" dirty="0">
                <a:latin typeface="Times New Roman"/>
                <a:cs typeface="Times New Roman"/>
              </a:rPr>
              <a:t>(01),</a:t>
            </a:r>
            <a:r>
              <a:rPr sz="1550" spc="3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pp.7-13.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3"/>
              </a:rPr>
              <a:t>https://intjmm.com/index.php/ijmm/article/download/91/90</a:t>
            </a:r>
            <a:endParaRPr sz="1550">
              <a:latin typeface="Times New Roman"/>
              <a:cs typeface="Times New Roman"/>
            </a:endParaRPr>
          </a:p>
          <a:p>
            <a:pPr marL="184150" marR="6985" indent="-172085">
              <a:lnSpc>
                <a:spcPts val="1950"/>
              </a:lnSpc>
              <a:spcBef>
                <a:spcPts val="80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	Oyekunle,</a:t>
            </a:r>
            <a:r>
              <a:rPr sz="1550" spc="2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D.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2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Boohene,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D.,</a:t>
            </a:r>
            <a:r>
              <a:rPr sz="1550" spc="2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‘Digital</a:t>
            </a:r>
            <a:r>
              <a:rPr sz="1550" spc="2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transformation</a:t>
            </a:r>
            <a:r>
              <a:rPr sz="1550" spc="2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potential: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</a:t>
            </a:r>
            <a:r>
              <a:rPr sz="1550" spc="2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role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of</a:t>
            </a:r>
            <a:r>
              <a:rPr sz="1550" spc="2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artificial</a:t>
            </a:r>
            <a:r>
              <a:rPr sz="1550" spc="25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intelligence</a:t>
            </a:r>
            <a:r>
              <a:rPr sz="1550" spc="2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business’.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International</a:t>
            </a:r>
            <a:r>
              <a:rPr sz="1550" i="1" spc="2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Journal</a:t>
            </a:r>
            <a:r>
              <a:rPr sz="1550" i="1" spc="19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of</a:t>
            </a:r>
            <a:r>
              <a:rPr sz="1550" i="1" spc="22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Professional</a:t>
            </a:r>
            <a:r>
              <a:rPr sz="1550" i="1" spc="31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Business</a:t>
            </a:r>
            <a:r>
              <a:rPr sz="1550" i="1" spc="21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Review:</a:t>
            </a:r>
            <a:r>
              <a:rPr sz="1550" i="1" spc="25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Int.</a:t>
            </a:r>
            <a:r>
              <a:rPr sz="1550" i="1" spc="2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J.</a:t>
            </a:r>
            <a:r>
              <a:rPr sz="1550" i="1" spc="240" dirty="0">
                <a:latin typeface="Times New Roman"/>
                <a:cs typeface="Times New Roman"/>
              </a:rPr>
              <a:t> </a:t>
            </a:r>
            <a:r>
              <a:rPr sz="1550" i="1" spc="-20" dirty="0">
                <a:latin typeface="Times New Roman"/>
                <a:cs typeface="Times New Roman"/>
              </a:rPr>
              <a:t>Prof. </a:t>
            </a:r>
            <a:r>
              <a:rPr sz="1550" i="1" dirty="0">
                <a:latin typeface="Times New Roman"/>
                <a:cs typeface="Times New Roman"/>
              </a:rPr>
              <a:t>Bus.</a:t>
            </a:r>
            <a:r>
              <a:rPr sz="1550" i="1" spc="24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Rev.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254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9</a:t>
            </a:r>
            <a:r>
              <a:rPr sz="1550" dirty="0">
                <a:latin typeface="Times New Roman"/>
                <a:cs typeface="Times New Roman"/>
              </a:rPr>
              <a:t>(3),</a:t>
            </a:r>
            <a:r>
              <a:rPr sz="1550" spc="2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p.1.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4"/>
              </a:rPr>
              <a:t>https://dialnet.unirioja.es/descarga/articulo/9426469.pdf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ts val="1800"/>
              </a:lnSpc>
              <a:buSzPct val="93548"/>
              <a:buFont typeface="Wingdings"/>
              <a:buChar char=""/>
              <a:tabLst>
                <a:tab pos="193040" algn="l"/>
                <a:tab pos="1027430" algn="l"/>
                <a:tab pos="1525270" algn="l"/>
                <a:tab pos="2369820" algn="l"/>
                <a:tab pos="3418840" algn="l"/>
                <a:tab pos="4863465" algn="l"/>
                <a:tab pos="5407660" algn="l"/>
                <a:tab pos="6699884" algn="l"/>
                <a:tab pos="7109459" algn="l"/>
                <a:tab pos="7631430" algn="l"/>
                <a:tab pos="8460105" algn="l"/>
                <a:tab pos="9571355" algn="l"/>
                <a:tab pos="9980930" algn="l"/>
                <a:tab pos="11160125" algn="l"/>
                <a:tab pos="12889230" algn="l"/>
                <a:tab pos="13909675" algn="l"/>
                <a:tab pos="14319250" algn="l"/>
                <a:tab pos="15031719" algn="l"/>
              </a:tabLst>
            </a:pPr>
            <a:r>
              <a:rPr sz="1550" spc="-10" dirty="0">
                <a:latin typeface="Times New Roman"/>
                <a:cs typeface="Times New Roman"/>
              </a:rPr>
              <a:t>Farinu,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U.,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(2025).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‘Fairness,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accountability,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and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transparency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in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AI: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Ethical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challenges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in</a:t>
            </a:r>
            <a:r>
              <a:rPr sz="1550" dirty="0">
                <a:latin typeface="Times New Roman"/>
                <a:cs typeface="Times New Roman"/>
              </a:rPr>
              <a:t>	data-</a:t>
            </a:r>
            <a:r>
              <a:rPr sz="1550" spc="-10" dirty="0">
                <a:latin typeface="Times New Roman"/>
                <a:cs typeface="Times New Roman"/>
              </a:rPr>
              <a:t>driven</a:t>
            </a:r>
            <a:r>
              <a:rPr sz="1550" dirty="0">
                <a:latin typeface="Times New Roman"/>
                <a:cs typeface="Times New Roman"/>
              </a:rPr>
              <a:t>	decision-</a:t>
            </a:r>
            <a:r>
              <a:rPr sz="1550" spc="-10" dirty="0">
                <a:latin typeface="Times New Roman"/>
                <a:cs typeface="Times New Roman"/>
              </a:rPr>
              <a:t>making’.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Available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25" dirty="0">
                <a:latin typeface="Times New Roman"/>
                <a:cs typeface="Times New Roman"/>
              </a:rPr>
              <a:t>at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20" dirty="0">
                <a:latin typeface="Times New Roman"/>
                <a:cs typeface="Times New Roman"/>
              </a:rPr>
              <a:t>SSRN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5128174</a:t>
            </a:r>
            <a:r>
              <a:rPr sz="1550" spc="-10" dirty="0">
                <a:latin typeface="Times New Roman"/>
                <a:cs typeface="Times New Roman"/>
              </a:rPr>
              <a:t>.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95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5"/>
              </a:rPr>
              <a:t>https://papers.ssrn.com/sol3/Delivery.cfm?abstractid=5128174</a:t>
            </a:r>
            <a:endParaRPr sz="1550">
              <a:latin typeface="Times New Roman"/>
              <a:cs typeface="Times New Roman"/>
            </a:endParaRPr>
          </a:p>
          <a:p>
            <a:pPr marL="184150" marR="6985" indent="-172085">
              <a:lnSpc>
                <a:spcPts val="1950"/>
              </a:lnSpc>
              <a:spcBef>
                <a:spcPts val="5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	Akeiber,</a:t>
            </a:r>
            <a:r>
              <a:rPr sz="1550" spc="4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H.J.,</a:t>
            </a:r>
            <a:r>
              <a:rPr sz="1550" spc="4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(2025).</a:t>
            </a:r>
            <a:r>
              <a:rPr sz="1550" spc="4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‘Artificial</a:t>
            </a:r>
            <a:r>
              <a:rPr sz="1550" spc="48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intelligence</a:t>
            </a:r>
            <a:r>
              <a:rPr sz="1550" spc="4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4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engineering</a:t>
            </a:r>
            <a:r>
              <a:rPr sz="1550" spc="7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management:</a:t>
            </a:r>
            <a:r>
              <a:rPr sz="1550" spc="48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revolutionizing</a:t>
            </a:r>
            <a:r>
              <a:rPr sz="1550" spc="7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decision-making</a:t>
            </a:r>
            <a:r>
              <a:rPr sz="1550" spc="43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5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automation’.</a:t>
            </a:r>
            <a:r>
              <a:rPr sz="1550" spc="47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Al-Rafidain</a:t>
            </a:r>
            <a:r>
              <a:rPr sz="1550" i="1" spc="5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Journal</a:t>
            </a:r>
            <a:r>
              <a:rPr sz="1550" i="1" spc="42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of</a:t>
            </a:r>
            <a:r>
              <a:rPr sz="1550" i="1" spc="459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Engineering</a:t>
            </a:r>
            <a:r>
              <a:rPr sz="1550" i="1" spc="5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Sciences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4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pp.317-</a:t>
            </a:r>
            <a:r>
              <a:rPr sz="1550" spc="-20" dirty="0">
                <a:latin typeface="Times New Roman"/>
                <a:cs typeface="Times New Roman"/>
              </a:rPr>
              <a:t>349.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6"/>
              </a:rPr>
              <a:t>https://rjes.iq/index.php/rjes/article/download/167/142</a:t>
            </a:r>
            <a:endParaRPr sz="1550">
              <a:latin typeface="Times New Roman"/>
              <a:cs typeface="Times New Roman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6195060">
              <a:lnSpc>
                <a:spcPct val="100000"/>
              </a:lnSpc>
              <a:spcBef>
                <a:spcPts val="125"/>
              </a:spcBef>
            </a:pPr>
            <a:r>
              <a:rPr spc="-10" dirty="0"/>
              <a:t>References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620256" y="3810635"/>
            <a:ext cx="3979545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600" spc="-10" dirty="0"/>
              <a:t>Thank</a:t>
            </a:r>
            <a:r>
              <a:rPr sz="6600" spc="-385" dirty="0"/>
              <a:t> </a:t>
            </a:r>
            <a:r>
              <a:rPr sz="6600" spc="-750" dirty="0"/>
              <a:t>Y</a:t>
            </a:r>
            <a:r>
              <a:rPr sz="6600" spc="-40" dirty="0"/>
              <a:t>o</a:t>
            </a:r>
            <a:r>
              <a:rPr sz="6600" spc="-45" dirty="0"/>
              <a:t>u</a:t>
            </a:r>
            <a:endParaRPr sz="6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</TotalTime>
  <Words>2435</Words>
  <Application>Microsoft Macintosh PowerPoint</Application>
  <PresentationFormat>Custom</PresentationFormat>
  <Paragraphs>173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Microsoft Sans Serif</vt:lpstr>
      <vt:lpstr>Times New Roman</vt:lpstr>
      <vt:lpstr>Wingdings</vt:lpstr>
      <vt:lpstr>Office Theme</vt:lpstr>
      <vt:lpstr>Tesla, Inc.: AI, Automation and Workforce Transformation – Strategic Implications for Human Capital Management</vt:lpstr>
      <vt:lpstr>Table of Contents</vt:lpstr>
      <vt:lpstr>Organisation Overview</vt:lpstr>
      <vt:lpstr>What is Workforce Transformation</vt:lpstr>
      <vt:lpstr>Current Tesla Policies and Practices</vt:lpstr>
      <vt:lpstr>Current AI Technologies Used</vt:lpstr>
      <vt:lpstr>Opportunities for Tesla</vt:lpstr>
      <vt:lpstr>Current Challenges</vt:lpstr>
      <vt:lpstr>Impact on Employee Experience</vt:lpstr>
      <vt:lpstr>AI SWOT Analysis</vt:lpstr>
      <vt:lpstr>Root Cause Analysis</vt:lpstr>
      <vt:lpstr>Evidence-Based Recommendation 1: AI-Human Collaboration Strategy</vt:lpstr>
      <vt:lpstr>Evidence-Based Recommendation 2: Strategic Upskilling Programme</vt:lpstr>
      <vt:lpstr>Evidence-Based Recommendation 3: Ethical AI Governance Framework</vt:lpstr>
      <vt:lpstr>Future of Work Implications</vt:lpstr>
      <vt:lpstr>Tesla Workforce Transformation Roadmap</vt:lpstr>
      <vt:lpstr>Strategic HRM Model</vt:lpstr>
      <vt:lpstr>Overall Group Conclusion</vt:lpstr>
      <vt:lpstr>References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LAKMI SINGH</dc:creator>
  <cp:keywords/>
  <dc:description/>
  <cp:lastModifiedBy>Shreman Bhushanbhai Mankad (2537843)</cp:lastModifiedBy>
  <cp:revision>8</cp:revision>
  <dcterms:created xsi:type="dcterms:W3CDTF">2026-07-05T08:13:35Z</dcterms:created>
  <dcterms:modified xsi:type="dcterms:W3CDTF">2026-07-05T12:44:48Z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2026-06-09T10:00:00Z</vt:filetime>
  </property>
  <property fmtid="{D5CDD505-2E9C-101B-9397-08002B2CF9AE}" pid="4" name="LastSaved">
    <vt:filetime>2026-07-05T10:00:00Z</vt:filetime>
  </property>
</Properties>
</file>