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2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662D96-F149-4ECE-BC22-31480DEE6D5F}" v="2266" dt="2023-04-26T13:40:17.522"/>
    <p1510:client id="{F9366B43-C3A9-4BDC-A544-34BA18922302}" v="114" dt="2023-04-26T00:01:20.6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4723AC-8341-479C-9E85-AF19E3FEC05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7CE2FA10-3AE6-4B1B-9576-62A044C6E263}">
      <dgm:prSet/>
      <dgm:spPr/>
      <dgm:t>
        <a:bodyPr/>
        <a:lstStyle/>
        <a:p>
          <a:pPr>
            <a:defRPr cap="all"/>
          </a:pPr>
          <a:r>
            <a:rPr lang="en-GB"/>
            <a:t>Discuss ideas and share passions and experiences (de Miranda et al., 2020)</a:t>
          </a:r>
          <a:endParaRPr lang="en-US"/>
        </a:p>
      </dgm:t>
    </dgm:pt>
    <dgm:pt modelId="{D9B2B8D5-5799-46CE-A81B-3D77DB9576A5}" type="parTrans" cxnId="{FF47AE1A-FD37-4BAF-B274-5C8FB18B9FF7}">
      <dgm:prSet/>
      <dgm:spPr/>
      <dgm:t>
        <a:bodyPr/>
        <a:lstStyle/>
        <a:p>
          <a:endParaRPr lang="en-US"/>
        </a:p>
      </dgm:t>
    </dgm:pt>
    <dgm:pt modelId="{DD33BCEA-71B6-42E2-ABB6-B80B9E509D66}" type="sibTrans" cxnId="{FF47AE1A-FD37-4BAF-B274-5C8FB18B9FF7}">
      <dgm:prSet/>
      <dgm:spPr/>
      <dgm:t>
        <a:bodyPr/>
        <a:lstStyle/>
        <a:p>
          <a:endParaRPr lang="en-US"/>
        </a:p>
      </dgm:t>
    </dgm:pt>
    <dgm:pt modelId="{363C4A3F-4953-4744-BE09-705AB8FE3E4A}">
      <dgm:prSet/>
      <dgm:spPr/>
      <dgm:t>
        <a:bodyPr/>
        <a:lstStyle/>
        <a:p>
          <a:pPr>
            <a:defRPr cap="all"/>
          </a:pPr>
          <a:r>
            <a:rPr lang="en-GB"/>
            <a:t>Virtual community</a:t>
          </a:r>
          <a:endParaRPr lang="en-US"/>
        </a:p>
      </dgm:t>
    </dgm:pt>
    <dgm:pt modelId="{7BA7A109-2A2D-448B-A95D-7F97C7BE27CF}" type="parTrans" cxnId="{4C17FD14-1613-4155-8A19-681B6629868C}">
      <dgm:prSet/>
      <dgm:spPr/>
      <dgm:t>
        <a:bodyPr/>
        <a:lstStyle/>
        <a:p>
          <a:endParaRPr lang="en-US"/>
        </a:p>
      </dgm:t>
    </dgm:pt>
    <dgm:pt modelId="{CD97E342-369B-487C-9D95-46DD1C60B947}" type="sibTrans" cxnId="{4C17FD14-1613-4155-8A19-681B6629868C}">
      <dgm:prSet/>
      <dgm:spPr/>
      <dgm:t>
        <a:bodyPr/>
        <a:lstStyle/>
        <a:p>
          <a:endParaRPr lang="en-US"/>
        </a:p>
      </dgm:t>
    </dgm:pt>
    <dgm:pt modelId="{0F8F4FEA-1BEA-4959-8AA3-C9A979C29579}">
      <dgm:prSet/>
      <dgm:spPr/>
      <dgm:t>
        <a:bodyPr/>
        <a:lstStyle/>
        <a:p>
          <a:pPr>
            <a:defRPr cap="all"/>
          </a:pPr>
          <a:r>
            <a:rPr lang="en-GB"/>
            <a:t>Online support groups (Dimberg et al., 2015)</a:t>
          </a:r>
          <a:endParaRPr lang="en-US"/>
        </a:p>
      </dgm:t>
    </dgm:pt>
    <dgm:pt modelId="{0E72EFF9-C638-44B4-A1B3-DC7DDC589E21}" type="parTrans" cxnId="{5B95CC35-411D-4ED0-AD41-073B878D247E}">
      <dgm:prSet/>
      <dgm:spPr/>
      <dgm:t>
        <a:bodyPr/>
        <a:lstStyle/>
        <a:p>
          <a:endParaRPr lang="en-US"/>
        </a:p>
      </dgm:t>
    </dgm:pt>
    <dgm:pt modelId="{5C1742F4-8E62-4385-B850-9EC3D6337D48}" type="sibTrans" cxnId="{5B95CC35-411D-4ED0-AD41-073B878D247E}">
      <dgm:prSet/>
      <dgm:spPr/>
      <dgm:t>
        <a:bodyPr/>
        <a:lstStyle/>
        <a:p>
          <a:endParaRPr lang="en-US"/>
        </a:p>
      </dgm:t>
    </dgm:pt>
    <dgm:pt modelId="{4BBC1E3A-7E2C-41CB-91C9-9961A7E2B607}">
      <dgm:prSet/>
      <dgm:spPr/>
      <dgm:t>
        <a:bodyPr/>
        <a:lstStyle/>
        <a:p>
          <a:pPr>
            <a:defRPr cap="all"/>
          </a:pPr>
          <a:r>
            <a:rPr lang="en-GB"/>
            <a:t>Easy access of world-wide news, articles and videos</a:t>
          </a:r>
          <a:endParaRPr lang="en-US"/>
        </a:p>
      </dgm:t>
    </dgm:pt>
    <dgm:pt modelId="{B660F9CF-E1C2-468D-AF84-3DBE182E5C0A}" type="parTrans" cxnId="{AC055189-9BB6-4657-ACCA-8AC6C7FEEB88}">
      <dgm:prSet/>
      <dgm:spPr/>
      <dgm:t>
        <a:bodyPr/>
        <a:lstStyle/>
        <a:p>
          <a:endParaRPr lang="en-US"/>
        </a:p>
      </dgm:t>
    </dgm:pt>
    <dgm:pt modelId="{A28ED246-A5F8-411C-B181-1DC834894AB2}" type="sibTrans" cxnId="{AC055189-9BB6-4657-ACCA-8AC6C7FEEB88}">
      <dgm:prSet/>
      <dgm:spPr/>
      <dgm:t>
        <a:bodyPr/>
        <a:lstStyle/>
        <a:p>
          <a:endParaRPr lang="en-US"/>
        </a:p>
      </dgm:t>
    </dgm:pt>
    <dgm:pt modelId="{C24A7A47-4536-448F-B0C8-ADC4B5A57D45}">
      <dgm:prSet/>
      <dgm:spPr/>
      <dgm:t>
        <a:bodyPr/>
        <a:lstStyle/>
        <a:p>
          <a:pPr>
            <a:defRPr cap="all"/>
          </a:pPr>
          <a:r>
            <a:rPr lang="en-GB"/>
            <a:t>Access online educational resources in classrooms</a:t>
          </a:r>
          <a:endParaRPr lang="en-US"/>
        </a:p>
      </dgm:t>
    </dgm:pt>
    <dgm:pt modelId="{BD309100-FDF9-4E17-8671-9B8C42D92749}" type="parTrans" cxnId="{4E1C9627-07F3-47E3-9CEF-FCE396A42F29}">
      <dgm:prSet/>
      <dgm:spPr/>
      <dgm:t>
        <a:bodyPr/>
        <a:lstStyle/>
        <a:p>
          <a:endParaRPr lang="en-US"/>
        </a:p>
      </dgm:t>
    </dgm:pt>
    <dgm:pt modelId="{73D8055D-24B2-44B2-99F8-22996FA9A04A}" type="sibTrans" cxnId="{4E1C9627-07F3-47E3-9CEF-FCE396A42F29}">
      <dgm:prSet/>
      <dgm:spPr/>
      <dgm:t>
        <a:bodyPr/>
        <a:lstStyle/>
        <a:p>
          <a:endParaRPr lang="en-US"/>
        </a:p>
      </dgm:t>
    </dgm:pt>
    <dgm:pt modelId="{55E0FD21-A34C-4B3F-AE9F-CAFB974846D4}" type="pres">
      <dgm:prSet presAssocID="{9F4723AC-8341-479C-9E85-AF19E3FEC056}" presName="root" presStyleCnt="0">
        <dgm:presLayoutVars>
          <dgm:dir/>
          <dgm:resizeHandles val="exact"/>
        </dgm:presLayoutVars>
      </dgm:prSet>
      <dgm:spPr/>
    </dgm:pt>
    <dgm:pt modelId="{EB0C0A15-E6F9-4815-B7B5-B81497E14D03}" type="pres">
      <dgm:prSet presAssocID="{7CE2FA10-3AE6-4B1B-9576-62A044C6E263}" presName="compNode" presStyleCnt="0"/>
      <dgm:spPr/>
    </dgm:pt>
    <dgm:pt modelId="{F93163F6-A658-4DEF-9650-21EA5005DC55}" type="pres">
      <dgm:prSet presAssocID="{7CE2FA10-3AE6-4B1B-9576-62A044C6E263}" presName="iconBgRect" presStyleLbl="bgShp" presStyleIdx="0" presStyleCnt="5"/>
      <dgm:spPr/>
    </dgm:pt>
    <dgm:pt modelId="{223977E3-D0B1-4722-BD29-EE6F27B15A2D}" type="pres">
      <dgm:prSet presAssocID="{7CE2FA10-3AE6-4B1B-9576-62A044C6E26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FC36B1EB-CD4B-4219-ADCA-71C03B0C94EF}" type="pres">
      <dgm:prSet presAssocID="{7CE2FA10-3AE6-4B1B-9576-62A044C6E263}" presName="spaceRect" presStyleCnt="0"/>
      <dgm:spPr/>
    </dgm:pt>
    <dgm:pt modelId="{59795F06-B0F2-440E-87E4-5836A4F7C769}" type="pres">
      <dgm:prSet presAssocID="{7CE2FA10-3AE6-4B1B-9576-62A044C6E263}" presName="textRect" presStyleLbl="revTx" presStyleIdx="0" presStyleCnt="5">
        <dgm:presLayoutVars>
          <dgm:chMax val="1"/>
          <dgm:chPref val="1"/>
        </dgm:presLayoutVars>
      </dgm:prSet>
      <dgm:spPr/>
    </dgm:pt>
    <dgm:pt modelId="{67DA9F0B-C672-4D29-848B-4E23E7CADD49}" type="pres">
      <dgm:prSet presAssocID="{DD33BCEA-71B6-42E2-ABB6-B80B9E509D66}" presName="sibTrans" presStyleCnt="0"/>
      <dgm:spPr/>
    </dgm:pt>
    <dgm:pt modelId="{4A68B41C-BE3A-4777-8265-E0A99D244894}" type="pres">
      <dgm:prSet presAssocID="{363C4A3F-4953-4744-BE09-705AB8FE3E4A}" presName="compNode" presStyleCnt="0"/>
      <dgm:spPr/>
    </dgm:pt>
    <dgm:pt modelId="{A2728143-96C8-4E5A-8433-E6BF4911E287}" type="pres">
      <dgm:prSet presAssocID="{363C4A3F-4953-4744-BE09-705AB8FE3E4A}" presName="iconBgRect" presStyleLbl="bgShp" presStyleIdx="1" presStyleCnt="5"/>
      <dgm:spPr/>
    </dgm:pt>
    <dgm:pt modelId="{36867E88-30D9-4D41-AC29-07AE7BB0A183}" type="pres">
      <dgm:prSet presAssocID="{363C4A3F-4953-4744-BE09-705AB8FE3E4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F97C6D6-E63E-43FE-909F-D195573306F3}" type="pres">
      <dgm:prSet presAssocID="{363C4A3F-4953-4744-BE09-705AB8FE3E4A}" presName="spaceRect" presStyleCnt="0"/>
      <dgm:spPr/>
    </dgm:pt>
    <dgm:pt modelId="{4BD2E542-63E7-48CD-AB10-4EC9CB536F53}" type="pres">
      <dgm:prSet presAssocID="{363C4A3F-4953-4744-BE09-705AB8FE3E4A}" presName="textRect" presStyleLbl="revTx" presStyleIdx="1" presStyleCnt="5">
        <dgm:presLayoutVars>
          <dgm:chMax val="1"/>
          <dgm:chPref val="1"/>
        </dgm:presLayoutVars>
      </dgm:prSet>
      <dgm:spPr/>
    </dgm:pt>
    <dgm:pt modelId="{E12E778C-F4B2-4D8E-AC5A-2A2762B36FB7}" type="pres">
      <dgm:prSet presAssocID="{CD97E342-369B-487C-9D95-46DD1C60B947}" presName="sibTrans" presStyleCnt="0"/>
      <dgm:spPr/>
    </dgm:pt>
    <dgm:pt modelId="{6BA50F67-EF1E-4482-B247-44B8E35B1D94}" type="pres">
      <dgm:prSet presAssocID="{0F8F4FEA-1BEA-4959-8AA3-C9A979C29579}" presName="compNode" presStyleCnt="0"/>
      <dgm:spPr/>
    </dgm:pt>
    <dgm:pt modelId="{FDA95947-BF9E-4EBE-8E84-CCFE95061160}" type="pres">
      <dgm:prSet presAssocID="{0F8F4FEA-1BEA-4959-8AA3-C9A979C29579}" presName="iconBgRect" presStyleLbl="bgShp" presStyleIdx="2" presStyleCnt="5"/>
      <dgm:spPr/>
    </dgm:pt>
    <dgm:pt modelId="{BBD85385-F4C7-4188-A0AC-5A5AFA22E075}" type="pres">
      <dgm:prSet presAssocID="{0F8F4FEA-1BEA-4959-8AA3-C9A979C2957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F0CC9B98-2D3E-4D15-BDC2-E570355B21E0}" type="pres">
      <dgm:prSet presAssocID="{0F8F4FEA-1BEA-4959-8AA3-C9A979C29579}" presName="spaceRect" presStyleCnt="0"/>
      <dgm:spPr/>
    </dgm:pt>
    <dgm:pt modelId="{ABAFB723-9A19-4258-AF06-67D1241C8916}" type="pres">
      <dgm:prSet presAssocID="{0F8F4FEA-1BEA-4959-8AA3-C9A979C29579}" presName="textRect" presStyleLbl="revTx" presStyleIdx="2" presStyleCnt="5">
        <dgm:presLayoutVars>
          <dgm:chMax val="1"/>
          <dgm:chPref val="1"/>
        </dgm:presLayoutVars>
      </dgm:prSet>
      <dgm:spPr/>
    </dgm:pt>
    <dgm:pt modelId="{1E9B257F-24AF-436A-9B58-303420A4CF5E}" type="pres">
      <dgm:prSet presAssocID="{5C1742F4-8E62-4385-B850-9EC3D6337D48}" presName="sibTrans" presStyleCnt="0"/>
      <dgm:spPr/>
    </dgm:pt>
    <dgm:pt modelId="{14905A51-5678-409D-AF9B-E06E566EEAE7}" type="pres">
      <dgm:prSet presAssocID="{4BBC1E3A-7E2C-41CB-91C9-9961A7E2B607}" presName="compNode" presStyleCnt="0"/>
      <dgm:spPr/>
    </dgm:pt>
    <dgm:pt modelId="{F218EAB9-E002-464D-BB9F-BEDB2697EA63}" type="pres">
      <dgm:prSet presAssocID="{4BBC1E3A-7E2C-41CB-91C9-9961A7E2B607}" presName="iconBgRect" presStyleLbl="bgShp" presStyleIdx="3" presStyleCnt="5"/>
      <dgm:spPr/>
    </dgm:pt>
    <dgm:pt modelId="{9289BA7C-C43F-4342-98CB-BEB3B17064B3}" type="pres">
      <dgm:prSet presAssocID="{4BBC1E3A-7E2C-41CB-91C9-9961A7E2B60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A0F7A575-23C2-4E4E-90F9-CC54BC8342CA}" type="pres">
      <dgm:prSet presAssocID="{4BBC1E3A-7E2C-41CB-91C9-9961A7E2B607}" presName="spaceRect" presStyleCnt="0"/>
      <dgm:spPr/>
    </dgm:pt>
    <dgm:pt modelId="{ABA5935E-DDD4-4B74-9767-86048DED9D1F}" type="pres">
      <dgm:prSet presAssocID="{4BBC1E3A-7E2C-41CB-91C9-9961A7E2B607}" presName="textRect" presStyleLbl="revTx" presStyleIdx="3" presStyleCnt="5">
        <dgm:presLayoutVars>
          <dgm:chMax val="1"/>
          <dgm:chPref val="1"/>
        </dgm:presLayoutVars>
      </dgm:prSet>
      <dgm:spPr/>
    </dgm:pt>
    <dgm:pt modelId="{5CE0AABF-F432-414F-A72E-8A6FCC8F779A}" type="pres">
      <dgm:prSet presAssocID="{A28ED246-A5F8-411C-B181-1DC834894AB2}" presName="sibTrans" presStyleCnt="0"/>
      <dgm:spPr/>
    </dgm:pt>
    <dgm:pt modelId="{EF691E4E-B6B2-42EE-B9FD-E8C3EF96C6E3}" type="pres">
      <dgm:prSet presAssocID="{C24A7A47-4536-448F-B0C8-ADC4B5A57D45}" presName="compNode" presStyleCnt="0"/>
      <dgm:spPr/>
    </dgm:pt>
    <dgm:pt modelId="{BF08B582-189F-4147-90F1-D4A05E8D74A5}" type="pres">
      <dgm:prSet presAssocID="{C24A7A47-4536-448F-B0C8-ADC4B5A57D45}" presName="iconBgRect" presStyleLbl="bgShp" presStyleIdx="4" presStyleCnt="5"/>
      <dgm:spPr/>
    </dgm:pt>
    <dgm:pt modelId="{F848079E-662C-4E4F-99EE-162126B9541D}" type="pres">
      <dgm:prSet presAssocID="{C24A7A47-4536-448F-B0C8-ADC4B5A57D4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90DF43B8-260F-4BF8-A74C-D63C89827EE7}" type="pres">
      <dgm:prSet presAssocID="{C24A7A47-4536-448F-B0C8-ADC4B5A57D45}" presName="spaceRect" presStyleCnt="0"/>
      <dgm:spPr/>
    </dgm:pt>
    <dgm:pt modelId="{721EF147-757A-436C-9283-92F415538BF6}" type="pres">
      <dgm:prSet presAssocID="{C24A7A47-4536-448F-B0C8-ADC4B5A57D4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C17FD14-1613-4155-8A19-681B6629868C}" srcId="{9F4723AC-8341-479C-9E85-AF19E3FEC056}" destId="{363C4A3F-4953-4744-BE09-705AB8FE3E4A}" srcOrd="1" destOrd="0" parTransId="{7BA7A109-2A2D-448B-A95D-7F97C7BE27CF}" sibTransId="{CD97E342-369B-487C-9D95-46DD1C60B947}"/>
    <dgm:cxn modelId="{FF47AE1A-FD37-4BAF-B274-5C8FB18B9FF7}" srcId="{9F4723AC-8341-479C-9E85-AF19E3FEC056}" destId="{7CE2FA10-3AE6-4B1B-9576-62A044C6E263}" srcOrd="0" destOrd="0" parTransId="{D9B2B8D5-5799-46CE-A81B-3D77DB9576A5}" sibTransId="{DD33BCEA-71B6-42E2-ABB6-B80B9E509D66}"/>
    <dgm:cxn modelId="{4E1C9627-07F3-47E3-9CEF-FCE396A42F29}" srcId="{9F4723AC-8341-479C-9E85-AF19E3FEC056}" destId="{C24A7A47-4536-448F-B0C8-ADC4B5A57D45}" srcOrd="4" destOrd="0" parTransId="{BD309100-FDF9-4E17-8671-9B8C42D92749}" sibTransId="{73D8055D-24B2-44B2-99F8-22996FA9A04A}"/>
    <dgm:cxn modelId="{5B95CC35-411D-4ED0-AD41-073B878D247E}" srcId="{9F4723AC-8341-479C-9E85-AF19E3FEC056}" destId="{0F8F4FEA-1BEA-4959-8AA3-C9A979C29579}" srcOrd="2" destOrd="0" parTransId="{0E72EFF9-C638-44B4-A1B3-DC7DDC589E21}" sibTransId="{5C1742F4-8E62-4385-B850-9EC3D6337D48}"/>
    <dgm:cxn modelId="{50A3766F-7988-4851-8A95-705F2EEF70F3}" type="presOf" srcId="{C24A7A47-4536-448F-B0C8-ADC4B5A57D45}" destId="{721EF147-757A-436C-9283-92F415538BF6}" srcOrd="0" destOrd="0" presId="urn:microsoft.com/office/officeart/2018/5/layout/IconCircleLabelList"/>
    <dgm:cxn modelId="{AC055189-9BB6-4657-ACCA-8AC6C7FEEB88}" srcId="{9F4723AC-8341-479C-9E85-AF19E3FEC056}" destId="{4BBC1E3A-7E2C-41CB-91C9-9961A7E2B607}" srcOrd="3" destOrd="0" parTransId="{B660F9CF-E1C2-468D-AF84-3DBE182E5C0A}" sibTransId="{A28ED246-A5F8-411C-B181-1DC834894AB2}"/>
    <dgm:cxn modelId="{8750A8B0-9D2D-4272-A3EB-CD25B0EBBD58}" type="presOf" srcId="{0F8F4FEA-1BEA-4959-8AA3-C9A979C29579}" destId="{ABAFB723-9A19-4258-AF06-67D1241C8916}" srcOrd="0" destOrd="0" presId="urn:microsoft.com/office/officeart/2018/5/layout/IconCircleLabelList"/>
    <dgm:cxn modelId="{E62B23B7-3630-49A8-B68A-9215A7600919}" type="presOf" srcId="{4BBC1E3A-7E2C-41CB-91C9-9961A7E2B607}" destId="{ABA5935E-DDD4-4B74-9767-86048DED9D1F}" srcOrd="0" destOrd="0" presId="urn:microsoft.com/office/officeart/2018/5/layout/IconCircleLabelList"/>
    <dgm:cxn modelId="{F09479D9-F935-458F-A52B-09DA4B926B44}" type="presOf" srcId="{7CE2FA10-3AE6-4B1B-9576-62A044C6E263}" destId="{59795F06-B0F2-440E-87E4-5836A4F7C769}" srcOrd="0" destOrd="0" presId="urn:microsoft.com/office/officeart/2018/5/layout/IconCircleLabelList"/>
    <dgm:cxn modelId="{56E4FEE1-F09A-4071-98C6-E05EC9CD89BB}" type="presOf" srcId="{9F4723AC-8341-479C-9E85-AF19E3FEC056}" destId="{55E0FD21-A34C-4B3F-AE9F-CAFB974846D4}" srcOrd="0" destOrd="0" presId="urn:microsoft.com/office/officeart/2018/5/layout/IconCircleLabelList"/>
    <dgm:cxn modelId="{920B6CFD-2CD7-456F-A78B-45DFD6DF0070}" type="presOf" srcId="{363C4A3F-4953-4744-BE09-705AB8FE3E4A}" destId="{4BD2E542-63E7-48CD-AB10-4EC9CB536F53}" srcOrd="0" destOrd="0" presId="urn:microsoft.com/office/officeart/2018/5/layout/IconCircleLabelList"/>
    <dgm:cxn modelId="{F1CFC30F-74C1-4BEB-8621-47E10C500110}" type="presParOf" srcId="{55E0FD21-A34C-4B3F-AE9F-CAFB974846D4}" destId="{EB0C0A15-E6F9-4815-B7B5-B81497E14D03}" srcOrd="0" destOrd="0" presId="urn:microsoft.com/office/officeart/2018/5/layout/IconCircleLabelList"/>
    <dgm:cxn modelId="{59C9A0C7-9ADE-43BB-86AC-9E2EF92740DB}" type="presParOf" srcId="{EB0C0A15-E6F9-4815-B7B5-B81497E14D03}" destId="{F93163F6-A658-4DEF-9650-21EA5005DC55}" srcOrd="0" destOrd="0" presId="urn:microsoft.com/office/officeart/2018/5/layout/IconCircleLabelList"/>
    <dgm:cxn modelId="{3C93E04A-17CC-412A-B789-7C3AF4690A91}" type="presParOf" srcId="{EB0C0A15-E6F9-4815-B7B5-B81497E14D03}" destId="{223977E3-D0B1-4722-BD29-EE6F27B15A2D}" srcOrd="1" destOrd="0" presId="urn:microsoft.com/office/officeart/2018/5/layout/IconCircleLabelList"/>
    <dgm:cxn modelId="{C72CF847-D63D-4A26-B880-E076FE2FF9F8}" type="presParOf" srcId="{EB0C0A15-E6F9-4815-B7B5-B81497E14D03}" destId="{FC36B1EB-CD4B-4219-ADCA-71C03B0C94EF}" srcOrd="2" destOrd="0" presId="urn:microsoft.com/office/officeart/2018/5/layout/IconCircleLabelList"/>
    <dgm:cxn modelId="{76805F58-D033-4B35-9E56-E845C88CB3BD}" type="presParOf" srcId="{EB0C0A15-E6F9-4815-B7B5-B81497E14D03}" destId="{59795F06-B0F2-440E-87E4-5836A4F7C769}" srcOrd="3" destOrd="0" presId="urn:microsoft.com/office/officeart/2018/5/layout/IconCircleLabelList"/>
    <dgm:cxn modelId="{A6F20286-CFE2-4E80-B84C-4975E1F4B96C}" type="presParOf" srcId="{55E0FD21-A34C-4B3F-AE9F-CAFB974846D4}" destId="{67DA9F0B-C672-4D29-848B-4E23E7CADD49}" srcOrd="1" destOrd="0" presId="urn:microsoft.com/office/officeart/2018/5/layout/IconCircleLabelList"/>
    <dgm:cxn modelId="{991DDD7E-3368-4BEB-8C7E-CB20ECEE5982}" type="presParOf" srcId="{55E0FD21-A34C-4B3F-AE9F-CAFB974846D4}" destId="{4A68B41C-BE3A-4777-8265-E0A99D244894}" srcOrd="2" destOrd="0" presId="urn:microsoft.com/office/officeart/2018/5/layout/IconCircleLabelList"/>
    <dgm:cxn modelId="{486B9884-71A5-4C16-A77B-82FD86E67AFF}" type="presParOf" srcId="{4A68B41C-BE3A-4777-8265-E0A99D244894}" destId="{A2728143-96C8-4E5A-8433-E6BF4911E287}" srcOrd="0" destOrd="0" presId="urn:microsoft.com/office/officeart/2018/5/layout/IconCircleLabelList"/>
    <dgm:cxn modelId="{004D47F1-5CC0-41E4-8BAF-7379D6DCC665}" type="presParOf" srcId="{4A68B41C-BE3A-4777-8265-E0A99D244894}" destId="{36867E88-30D9-4D41-AC29-07AE7BB0A183}" srcOrd="1" destOrd="0" presId="urn:microsoft.com/office/officeart/2018/5/layout/IconCircleLabelList"/>
    <dgm:cxn modelId="{6CB1DD81-C9CF-487D-AC71-16CDD582FE5A}" type="presParOf" srcId="{4A68B41C-BE3A-4777-8265-E0A99D244894}" destId="{9F97C6D6-E63E-43FE-909F-D195573306F3}" srcOrd="2" destOrd="0" presId="urn:microsoft.com/office/officeart/2018/5/layout/IconCircleLabelList"/>
    <dgm:cxn modelId="{0AAB70D4-DC1D-4832-9138-289F8B980B7E}" type="presParOf" srcId="{4A68B41C-BE3A-4777-8265-E0A99D244894}" destId="{4BD2E542-63E7-48CD-AB10-4EC9CB536F53}" srcOrd="3" destOrd="0" presId="urn:microsoft.com/office/officeart/2018/5/layout/IconCircleLabelList"/>
    <dgm:cxn modelId="{5802244C-89D9-4F04-B365-0F589129517D}" type="presParOf" srcId="{55E0FD21-A34C-4B3F-AE9F-CAFB974846D4}" destId="{E12E778C-F4B2-4D8E-AC5A-2A2762B36FB7}" srcOrd="3" destOrd="0" presId="urn:microsoft.com/office/officeart/2018/5/layout/IconCircleLabelList"/>
    <dgm:cxn modelId="{E5F39C91-A100-450C-BA6F-87A09A037574}" type="presParOf" srcId="{55E0FD21-A34C-4B3F-AE9F-CAFB974846D4}" destId="{6BA50F67-EF1E-4482-B247-44B8E35B1D94}" srcOrd="4" destOrd="0" presId="urn:microsoft.com/office/officeart/2018/5/layout/IconCircleLabelList"/>
    <dgm:cxn modelId="{7C765B2A-D019-4F1B-A595-86E0DB65795A}" type="presParOf" srcId="{6BA50F67-EF1E-4482-B247-44B8E35B1D94}" destId="{FDA95947-BF9E-4EBE-8E84-CCFE95061160}" srcOrd="0" destOrd="0" presId="urn:microsoft.com/office/officeart/2018/5/layout/IconCircleLabelList"/>
    <dgm:cxn modelId="{17642202-AA5F-40AF-B4D7-D96E46BB2C69}" type="presParOf" srcId="{6BA50F67-EF1E-4482-B247-44B8E35B1D94}" destId="{BBD85385-F4C7-4188-A0AC-5A5AFA22E075}" srcOrd="1" destOrd="0" presId="urn:microsoft.com/office/officeart/2018/5/layout/IconCircleLabelList"/>
    <dgm:cxn modelId="{ABEEF57E-14CE-4B15-B74F-28422392CA36}" type="presParOf" srcId="{6BA50F67-EF1E-4482-B247-44B8E35B1D94}" destId="{F0CC9B98-2D3E-4D15-BDC2-E570355B21E0}" srcOrd="2" destOrd="0" presId="urn:microsoft.com/office/officeart/2018/5/layout/IconCircleLabelList"/>
    <dgm:cxn modelId="{72126E74-6D3C-4DF8-B6DE-446128183CC0}" type="presParOf" srcId="{6BA50F67-EF1E-4482-B247-44B8E35B1D94}" destId="{ABAFB723-9A19-4258-AF06-67D1241C8916}" srcOrd="3" destOrd="0" presId="urn:microsoft.com/office/officeart/2018/5/layout/IconCircleLabelList"/>
    <dgm:cxn modelId="{163228A2-7560-444E-A62A-C23062335F8C}" type="presParOf" srcId="{55E0FD21-A34C-4B3F-AE9F-CAFB974846D4}" destId="{1E9B257F-24AF-436A-9B58-303420A4CF5E}" srcOrd="5" destOrd="0" presId="urn:microsoft.com/office/officeart/2018/5/layout/IconCircleLabelList"/>
    <dgm:cxn modelId="{4F9D0ABA-C4F8-403E-9E8D-409A98E3AC00}" type="presParOf" srcId="{55E0FD21-A34C-4B3F-AE9F-CAFB974846D4}" destId="{14905A51-5678-409D-AF9B-E06E566EEAE7}" srcOrd="6" destOrd="0" presId="urn:microsoft.com/office/officeart/2018/5/layout/IconCircleLabelList"/>
    <dgm:cxn modelId="{0D34462B-A2DF-4A88-A84F-C955D2A98536}" type="presParOf" srcId="{14905A51-5678-409D-AF9B-E06E566EEAE7}" destId="{F218EAB9-E002-464D-BB9F-BEDB2697EA63}" srcOrd="0" destOrd="0" presId="urn:microsoft.com/office/officeart/2018/5/layout/IconCircleLabelList"/>
    <dgm:cxn modelId="{4D2A34C2-312E-433D-BEE5-62205DC8E5D4}" type="presParOf" srcId="{14905A51-5678-409D-AF9B-E06E566EEAE7}" destId="{9289BA7C-C43F-4342-98CB-BEB3B17064B3}" srcOrd="1" destOrd="0" presId="urn:microsoft.com/office/officeart/2018/5/layout/IconCircleLabelList"/>
    <dgm:cxn modelId="{CBDD66D8-01AE-401F-9F35-499851912705}" type="presParOf" srcId="{14905A51-5678-409D-AF9B-E06E566EEAE7}" destId="{A0F7A575-23C2-4E4E-90F9-CC54BC8342CA}" srcOrd="2" destOrd="0" presId="urn:microsoft.com/office/officeart/2018/5/layout/IconCircleLabelList"/>
    <dgm:cxn modelId="{92042383-09AA-4999-9AC1-8F5D0E9CF333}" type="presParOf" srcId="{14905A51-5678-409D-AF9B-E06E566EEAE7}" destId="{ABA5935E-DDD4-4B74-9767-86048DED9D1F}" srcOrd="3" destOrd="0" presId="urn:microsoft.com/office/officeart/2018/5/layout/IconCircleLabelList"/>
    <dgm:cxn modelId="{3AD3A11C-8F74-48B1-863C-FBB7480CFE66}" type="presParOf" srcId="{55E0FD21-A34C-4B3F-AE9F-CAFB974846D4}" destId="{5CE0AABF-F432-414F-A72E-8A6FCC8F779A}" srcOrd="7" destOrd="0" presId="urn:microsoft.com/office/officeart/2018/5/layout/IconCircleLabelList"/>
    <dgm:cxn modelId="{5B9A57DA-BF55-44F4-8A45-D2FAE6BD723F}" type="presParOf" srcId="{55E0FD21-A34C-4B3F-AE9F-CAFB974846D4}" destId="{EF691E4E-B6B2-42EE-B9FD-E8C3EF96C6E3}" srcOrd="8" destOrd="0" presId="urn:microsoft.com/office/officeart/2018/5/layout/IconCircleLabelList"/>
    <dgm:cxn modelId="{9C2468A1-61FF-4972-99A8-9EC5EBEB1A41}" type="presParOf" srcId="{EF691E4E-B6B2-42EE-B9FD-E8C3EF96C6E3}" destId="{BF08B582-189F-4147-90F1-D4A05E8D74A5}" srcOrd="0" destOrd="0" presId="urn:microsoft.com/office/officeart/2018/5/layout/IconCircleLabelList"/>
    <dgm:cxn modelId="{99564F49-1FDE-4486-92AB-7C1AA6E61E75}" type="presParOf" srcId="{EF691E4E-B6B2-42EE-B9FD-E8C3EF96C6E3}" destId="{F848079E-662C-4E4F-99EE-162126B9541D}" srcOrd="1" destOrd="0" presId="urn:microsoft.com/office/officeart/2018/5/layout/IconCircleLabelList"/>
    <dgm:cxn modelId="{FF16A6CE-BF0E-4452-840C-4AF2EB09CE07}" type="presParOf" srcId="{EF691E4E-B6B2-42EE-B9FD-E8C3EF96C6E3}" destId="{90DF43B8-260F-4BF8-A74C-D63C89827EE7}" srcOrd="2" destOrd="0" presId="urn:microsoft.com/office/officeart/2018/5/layout/IconCircleLabelList"/>
    <dgm:cxn modelId="{64161260-40E3-45C1-B912-CE0C8BD823BF}" type="presParOf" srcId="{EF691E4E-B6B2-42EE-B9FD-E8C3EF96C6E3}" destId="{721EF147-757A-436C-9283-92F415538BF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163F6-A658-4DEF-9650-21EA5005DC55}">
      <dsp:nvSpPr>
        <dsp:cNvPr id="0" name=""/>
        <dsp:cNvSpPr/>
      </dsp:nvSpPr>
      <dsp:spPr>
        <a:xfrm>
          <a:off x="582451" y="743005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3977E3-D0B1-4722-BD29-EE6F27B15A2D}">
      <dsp:nvSpPr>
        <dsp:cNvPr id="0" name=""/>
        <dsp:cNvSpPr/>
      </dsp:nvSpPr>
      <dsp:spPr>
        <a:xfrm>
          <a:off x="816451" y="977005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95F06-B0F2-440E-87E4-5836A4F7C769}">
      <dsp:nvSpPr>
        <dsp:cNvPr id="0" name=""/>
        <dsp:cNvSpPr/>
      </dsp:nvSpPr>
      <dsp:spPr>
        <a:xfrm>
          <a:off x="231451" y="218300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Discuss ideas and share passions and experiences (de Miranda et al., 2020)</a:t>
          </a:r>
          <a:endParaRPr lang="en-US" sz="1200" kern="1200"/>
        </a:p>
      </dsp:txBody>
      <dsp:txXfrm>
        <a:off x="231451" y="2183005"/>
        <a:ext cx="1800000" cy="720000"/>
      </dsp:txXfrm>
    </dsp:sp>
    <dsp:sp modelId="{A2728143-96C8-4E5A-8433-E6BF4911E287}">
      <dsp:nvSpPr>
        <dsp:cNvPr id="0" name=""/>
        <dsp:cNvSpPr/>
      </dsp:nvSpPr>
      <dsp:spPr>
        <a:xfrm>
          <a:off x="2697451" y="743005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867E88-30D9-4D41-AC29-07AE7BB0A183}">
      <dsp:nvSpPr>
        <dsp:cNvPr id="0" name=""/>
        <dsp:cNvSpPr/>
      </dsp:nvSpPr>
      <dsp:spPr>
        <a:xfrm>
          <a:off x="2931451" y="977005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2E542-63E7-48CD-AB10-4EC9CB536F53}">
      <dsp:nvSpPr>
        <dsp:cNvPr id="0" name=""/>
        <dsp:cNvSpPr/>
      </dsp:nvSpPr>
      <dsp:spPr>
        <a:xfrm>
          <a:off x="2346451" y="218300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Virtual community</a:t>
          </a:r>
          <a:endParaRPr lang="en-US" sz="1200" kern="1200"/>
        </a:p>
      </dsp:txBody>
      <dsp:txXfrm>
        <a:off x="2346451" y="2183005"/>
        <a:ext cx="1800000" cy="720000"/>
      </dsp:txXfrm>
    </dsp:sp>
    <dsp:sp modelId="{FDA95947-BF9E-4EBE-8E84-CCFE95061160}">
      <dsp:nvSpPr>
        <dsp:cNvPr id="0" name=""/>
        <dsp:cNvSpPr/>
      </dsp:nvSpPr>
      <dsp:spPr>
        <a:xfrm>
          <a:off x="4812451" y="743005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D85385-F4C7-4188-A0AC-5A5AFA22E075}">
      <dsp:nvSpPr>
        <dsp:cNvPr id="0" name=""/>
        <dsp:cNvSpPr/>
      </dsp:nvSpPr>
      <dsp:spPr>
        <a:xfrm>
          <a:off x="5046451" y="977005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FB723-9A19-4258-AF06-67D1241C8916}">
      <dsp:nvSpPr>
        <dsp:cNvPr id="0" name=""/>
        <dsp:cNvSpPr/>
      </dsp:nvSpPr>
      <dsp:spPr>
        <a:xfrm>
          <a:off x="4461451" y="218300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Online support groups (Dimberg et al., 2015)</a:t>
          </a:r>
          <a:endParaRPr lang="en-US" sz="1200" kern="1200"/>
        </a:p>
      </dsp:txBody>
      <dsp:txXfrm>
        <a:off x="4461451" y="2183005"/>
        <a:ext cx="1800000" cy="720000"/>
      </dsp:txXfrm>
    </dsp:sp>
    <dsp:sp modelId="{F218EAB9-E002-464D-BB9F-BEDB2697EA63}">
      <dsp:nvSpPr>
        <dsp:cNvPr id="0" name=""/>
        <dsp:cNvSpPr/>
      </dsp:nvSpPr>
      <dsp:spPr>
        <a:xfrm>
          <a:off x="6927451" y="743005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9BA7C-C43F-4342-98CB-BEB3B17064B3}">
      <dsp:nvSpPr>
        <dsp:cNvPr id="0" name=""/>
        <dsp:cNvSpPr/>
      </dsp:nvSpPr>
      <dsp:spPr>
        <a:xfrm>
          <a:off x="7161451" y="977005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5935E-DDD4-4B74-9767-86048DED9D1F}">
      <dsp:nvSpPr>
        <dsp:cNvPr id="0" name=""/>
        <dsp:cNvSpPr/>
      </dsp:nvSpPr>
      <dsp:spPr>
        <a:xfrm>
          <a:off x="6576451" y="218300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Easy access of world-wide news, articles and videos</a:t>
          </a:r>
          <a:endParaRPr lang="en-US" sz="1200" kern="1200"/>
        </a:p>
      </dsp:txBody>
      <dsp:txXfrm>
        <a:off x="6576451" y="2183005"/>
        <a:ext cx="1800000" cy="720000"/>
      </dsp:txXfrm>
    </dsp:sp>
    <dsp:sp modelId="{BF08B582-189F-4147-90F1-D4A05E8D74A5}">
      <dsp:nvSpPr>
        <dsp:cNvPr id="0" name=""/>
        <dsp:cNvSpPr/>
      </dsp:nvSpPr>
      <dsp:spPr>
        <a:xfrm>
          <a:off x="9042451" y="743005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8079E-662C-4E4F-99EE-162126B9541D}">
      <dsp:nvSpPr>
        <dsp:cNvPr id="0" name=""/>
        <dsp:cNvSpPr/>
      </dsp:nvSpPr>
      <dsp:spPr>
        <a:xfrm>
          <a:off x="9276450" y="977005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EF147-757A-436C-9283-92F415538BF6}">
      <dsp:nvSpPr>
        <dsp:cNvPr id="0" name=""/>
        <dsp:cNvSpPr/>
      </dsp:nvSpPr>
      <dsp:spPr>
        <a:xfrm>
          <a:off x="8691451" y="218300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Access online educational resources in classrooms</a:t>
          </a:r>
          <a:endParaRPr lang="en-US" sz="1200" kern="1200"/>
        </a:p>
      </dsp:txBody>
      <dsp:txXfrm>
        <a:off x="8691451" y="2183005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2EF6789-4D93-43D8-B60D-0C5DEF3B644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D7B4A1-1589-4B83-9C22-DE251D95D0E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975488-675E-48BA-A9A2-BA0F5A60D82B}" type="datetime1">
              <a:rPr lang="en-GB" smtClean="0"/>
              <a:t>26/04/2023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4E724B-3C88-4DC9-855B-56F49D64A63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A42BBB-95F1-40A0-9691-67EFE9D0B76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C577BD-BE37-474B-8112-471F6F640A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086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BC9F49-C6C7-4BCF-B5B6-94EE3C9CB663}" type="datetime1">
              <a:rPr lang="en-GB" smtClean="0"/>
              <a:pPr/>
              <a:t>26/04/2023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EB474-4500-4CA8-A4FE-2423436EBB0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654248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4EB474-4500-4CA8-A4FE-2423436EBB0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083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260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234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905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927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31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076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953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8720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9692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199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520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4/26/2023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266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ejo/cju046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ciencedirect.com/science/article/abs/pii/S1087079214000811" TargetMode="External"/><Relationship Id="rId4" Type="http://schemas.openxmlformats.org/officeDocument/2006/relationships/hyperlink" Target="https://doi.org/10.1017/S0033291714002888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ijerph120809408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psychres.2020.113429" TargetMode="External"/><Relationship Id="rId4" Type="http://schemas.openxmlformats.org/officeDocument/2006/relationships/hyperlink" Target="https://doi.org/10.1016/j.jcjd.2013.08.266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8">
            <a:extLst>
              <a:ext uri="{FF2B5EF4-FFF2-40B4-BE49-F238E27FC236}">
                <a16:creationId xmlns:a16="http://schemas.microsoft.com/office/drawing/2014/main" id="{F616A82B-4290-46E7-BF7E-9119EFAF9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7966" y="1135530"/>
            <a:ext cx="4016188" cy="2892612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>
                <a:cs typeface="Calibri Light"/>
              </a:rPr>
              <a:t>The Impact of Digitalisation on Children and  Young People</a:t>
            </a:r>
            <a:endParaRPr lang="en-GB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41707" y="4793129"/>
            <a:ext cx="2868706" cy="1563219"/>
          </a:xfrm>
        </p:spPr>
        <p:txBody>
          <a:bodyPr rtlCol="0">
            <a:normAutofit/>
          </a:bodyPr>
          <a:lstStyle/>
          <a:p>
            <a:r>
              <a:rPr lang="en-GB" sz="1200">
                <a:cs typeface="Calibri"/>
              </a:rPr>
              <a:t>Madalina Neagu (2017359)</a:t>
            </a:r>
          </a:p>
          <a:p>
            <a:r>
              <a:rPr lang="en-GB" sz="1200">
                <a:cs typeface="Calibri"/>
              </a:rPr>
              <a:t>BMHP6019</a:t>
            </a:r>
          </a:p>
        </p:txBody>
      </p:sp>
      <p:pic>
        <p:nvPicPr>
          <p:cNvPr id="57" name="Picture 3">
            <a:extLst>
              <a:ext uri="{FF2B5EF4-FFF2-40B4-BE49-F238E27FC236}">
                <a16:creationId xmlns:a16="http://schemas.microsoft.com/office/drawing/2014/main" id="{E12C1993-A050-4576-6238-B15840F42B2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264" r="21225" b="-3"/>
          <a:stretch/>
        </p:blipFill>
        <p:spPr>
          <a:xfrm>
            <a:off x="20" y="-1"/>
            <a:ext cx="6915093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593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97508-0A92-F6EA-E9C7-1B7F2873F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Contents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0F319-9E52-C149-52C5-7DC00BEEC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1567115"/>
            <a:ext cx="4539129" cy="510872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/>
          </a:p>
          <a:p>
            <a:pPr>
              <a:buClr>
                <a:srgbClr val="ADBDB8"/>
              </a:buClr>
            </a:pPr>
            <a:r>
              <a:rPr lang="en-GB" sz="2800" dirty="0"/>
              <a:t>Reason to choose topic</a:t>
            </a:r>
          </a:p>
          <a:p>
            <a:pPr>
              <a:buClr>
                <a:srgbClr val="ADBDB8"/>
              </a:buClr>
            </a:pPr>
            <a:r>
              <a:rPr lang="en-GB" sz="2800" dirty="0"/>
              <a:t>Positive Impact</a:t>
            </a:r>
          </a:p>
          <a:p>
            <a:pPr>
              <a:buClr>
                <a:srgbClr val="ADBDB8"/>
              </a:buClr>
            </a:pPr>
            <a:r>
              <a:rPr lang="en-GB" sz="2800" dirty="0"/>
              <a:t>Negative Impact</a:t>
            </a:r>
          </a:p>
          <a:p>
            <a:pPr>
              <a:buClr>
                <a:srgbClr val="ADBDB8"/>
              </a:buClr>
            </a:pPr>
            <a:r>
              <a:rPr lang="en-GB" sz="2800" dirty="0"/>
              <a:t>Policy and Legislation</a:t>
            </a:r>
          </a:p>
          <a:p>
            <a:pPr>
              <a:buClr>
                <a:srgbClr val="ADBDB8"/>
              </a:buClr>
            </a:pPr>
            <a:r>
              <a:rPr lang="en-GB" sz="2800" dirty="0"/>
              <a:t>References</a:t>
            </a:r>
            <a:endParaRPr lang="en-GB" sz="2800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F770042C-AD78-91E1-2C60-7428E1AB28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80" r="16947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88" name="Group 87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89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2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7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8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9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2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1323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10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4" descr="Puzzle pieces">
            <a:extLst>
              <a:ext uri="{FF2B5EF4-FFF2-40B4-BE49-F238E27FC236}">
                <a16:creationId xmlns:a16="http://schemas.microsoft.com/office/drawing/2014/main" id="{F6F1C58C-99DF-F90F-EFE5-416D44C04B0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8482" r="20379" b="5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B46B2A-0760-9241-608B-BF691AF03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Reason to Choose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01FCB-CB8C-0822-E477-D4C41288A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76300"/>
            <a:ext cx="5219700" cy="5105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Young people`s well-being</a:t>
            </a:r>
          </a:p>
          <a:p>
            <a:pPr>
              <a:buClr>
                <a:srgbClr val="ADBDB8"/>
              </a:buClr>
            </a:pPr>
            <a:r>
              <a:rPr lang="en-GB" dirty="0"/>
              <a:t>Mental health</a:t>
            </a:r>
          </a:p>
          <a:p>
            <a:pPr>
              <a:buClr>
                <a:srgbClr val="ADBDB8"/>
              </a:buClr>
            </a:pPr>
            <a:r>
              <a:rPr lang="en-GB" dirty="0"/>
              <a:t>Connection with loved ones</a:t>
            </a:r>
          </a:p>
          <a:p>
            <a:pPr>
              <a:buClr>
                <a:srgbClr val="ADBDB8"/>
              </a:buClr>
            </a:pPr>
            <a:r>
              <a:rPr lang="en-GB" dirty="0"/>
              <a:t>Sharing information</a:t>
            </a:r>
          </a:p>
          <a:p>
            <a:pPr>
              <a:buClr>
                <a:srgbClr val="ADBDB8"/>
              </a:buClr>
            </a:pPr>
            <a:r>
              <a:rPr lang="en-GB" dirty="0"/>
              <a:t>Education on global events</a:t>
            </a:r>
          </a:p>
          <a:p>
            <a:pPr>
              <a:buClr>
                <a:srgbClr val="ADBDB8"/>
              </a:buClr>
            </a:pPr>
            <a:r>
              <a:rPr lang="en-GB" dirty="0"/>
              <a:t>Cause of stress, anxiety and other mental difficulties</a:t>
            </a:r>
          </a:p>
          <a:p>
            <a:pPr>
              <a:buClr>
                <a:srgbClr val="ADBDB8"/>
              </a:buClr>
            </a:pPr>
            <a:r>
              <a:rPr lang="en-GB" dirty="0"/>
              <a:t>Peer pressure related to appearance, comparison and validation</a:t>
            </a:r>
          </a:p>
        </p:txBody>
      </p:sp>
    </p:spTree>
    <p:extLst>
      <p:ext uri="{BB962C8B-B14F-4D97-AF65-F5344CB8AC3E}">
        <p14:creationId xmlns:p14="http://schemas.microsoft.com/office/powerpoint/2010/main" val="373946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80BC15-6F3E-4EDC-BB73-20706F743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18ACA3-84FA-96DB-1AFF-9B67B9628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326" y="792916"/>
            <a:ext cx="10426923" cy="84658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Positive Impact</a:t>
            </a:r>
            <a:endParaRPr lang="en-GB"/>
          </a:p>
        </p:txBody>
      </p:sp>
      <p:sp>
        <p:nvSpPr>
          <p:cNvPr id="11" name="Freeform 8">
            <a:extLst>
              <a:ext uri="{FF2B5EF4-FFF2-40B4-BE49-F238E27FC236}">
                <a16:creationId xmlns:a16="http://schemas.microsoft.com/office/drawing/2014/main" id="{E4E336B8-243A-49D9-9876-4BF3A08D3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018" y="1699031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110">
            <a:extLst>
              <a:ext uri="{FF2B5EF4-FFF2-40B4-BE49-F238E27FC236}">
                <a16:creationId xmlns:a16="http://schemas.microsoft.com/office/drawing/2014/main" id="{05F36030-F60E-436E-81FE-74DD0776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4969" y="1723504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106">
            <a:extLst>
              <a:ext uri="{FF2B5EF4-FFF2-40B4-BE49-F238E27FC236}">
                <a16:creationId xmlns:a16="http://schemas.microsoft.com/office/drawing/2014/main" id="{800D5F55-AC8B-4C26-ABB0-D8D609EC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0691" y="1706251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112">
            <a:extLst>
              <a:ext uri="{FF2B5EF4-FFF2-40B4-BE49-F238E27FC236}">
                <a16:creationId xmlns:a16="http://schemas.microsoft.com/office/drawing/2014/main" id="{2DF0B83D-C899-44CA-9B54-A9C57E8EB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5291" y="1689637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108">
            <a:extLst>
              <a:ext uri="{FF2B5EF4-FFF2-40B4-BE49-F238E27FC236}">
                <a16:creationId xmlns:a16="http://schemas.microsoft.com/office/drawing/2014/main" id="{E16B2E5A-8EC8-4C56-AB77-380486FD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3918" y="1718490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111">
            <a:extLst>
              <a:ext uri="{FF2B5EF4-FFF2-40B4-BE49-F238E27FC236}">
                <a16:creationId xmlns:a16="http://schemas.microsoft.com/office/drawing/2014/main" id="{C87A69CB-2620-4628-9781-88BD40636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07232" y="1733996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109">
            <a:extLst>
              <a:ext uri="{FF2B5EF4-FFF2-40B4-BE49-F238E27FC236}">
                <a16:creationId xmlns:a16="http://schemas.microsoft.com/office/drawing/2014/main" id="{CABAB4BD-890F-4563-A5CA-536788B1E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665993" y="1721756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105">
            <a:extLst>
              <a:ext uri="{FF2B5EF4-FFF2-40B4-BE49-F238E27FC236}">
                <a16:creationId xmlns:a16="http://schemas.microsoft.com/office/drawing/2014/main" id="{24690199-C217-4DCB-9B31-1A45649B0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958428" y="1694826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107">
            <a:extLst>
              <a:ext uri="{FF2B5EF4-FFF2-40B4-BE49-F238E27FC236}">
                <a16:creationId xmlns:a16="http://schemas.microsoft.com/office/drawing/2014/main" id="{77F70717-3071-4962-8A7C-F9A58151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8566" y="1782953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92">
            <a:extLst>
              <a:ext uri="{FF2B5EF4-FFF2-40B4-BE49-F238E27FC236}">
                <a16:creationId xmlns:a16="http://schemas.microsoft.com/office/drawing/2014/main" id="{9E870E95-FCD6-4158-861A-5CEC896F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43340" y="1718489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Freeform 104">
            <a:extLst>
              <a:ext uri="{FF2B5EF4-FFF2-40B4-BE49-F238E27FC236}">
                <a16:creationId xmlns:a16="http://schemas.microsoft.com/office/drawing/2014/main" id="{6E01758F-8AEC-4155-B791-2A8CB8A48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463918" y="1795720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91">
            <a:extLst>
              <a:ext uri="{FF2B5EF4-FFF2-40B4-BE49-F238E27FC236}">
                <a16:creationId xmlns:a16="http://schemas.microsoft.com/office/drawing/2014/main" id="{8379C6B3-49BE-4333-B322-AF02BBB41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699219" y="1781709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95">
            <a:extLst>
              <a:ext uri="{FF2B5EF4-FFF2-40B4-BE49-F238E27FC236}">
                <a16:creationId xmlns:a16="http://schemas.microsoft.com/office/drawing/2014/main" id="{6D7188E6-F4DA-4486-938D-F45FE01A2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38154" y="1771240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7" name="Freeform 93">
            <a:extLst>
              <a:ext uri="{FF2B5EF4-FFF2-40B4-BE49-F238E27FC236}">
                <a16:creationId xmlns:a16="http://schemas.microsoft.com/office/drawing/2014/main" id="{CD22207C-B504-40B2-A1EB-2DC9B8162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325078" y="1741047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Freeform 96">
            <a:extLst>
              <a:ext uri="{FF2B5EF4-FFF2-40B4-BE49-F238E27FC236}">
                <a16:creationId xmlns:a16="http://schemas.microsoft.com/office/drawing/2014/main" id="{0FBC38BC-DE18-4960-A9D4-F24C6F60C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6561" y="1777768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114">
            <a:extLst>
              <a:ext uri="{FF2B5EF4-FFF2-40B4-BE49-F238E27FC236}">
                <a16:creationId xmlns:a16="http://schemas.microsoft.com/office/drawing/2014/main" id="{BC872037-D6F5-4CE7-A090-32A977A79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18593" y="1841417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100">
            <a:extLst>
              <a:ext uri="{FF2B5EF4-FFF2-40B4-BE49-F238E27FC236}">
                <a16:creationId xmlns:a16="http://schemas.microsoft.com/office/drawing/2014/main" id="{D3C4B45C-266A-45BF-98FA-CA5409C46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77354" y="1780215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98">
            <a:extLst>
              <a:ext uri="{FF2B5EF4-FFF2-40B4-BE49-F238E27FC236}">
                <a16:creationId xmlns:a16="http://schemas.microsoft.com/office/drawing/2014/main" id="{76909582-A285-4EA4-AE72-9DBF0D565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31821" y="1780216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115">
            <a:extLst>
              <a:ext uri="{FF2B5EF4-FFF2-40B4-BE49-F238E27FC236}">
                <a16:creationId xmlns:a16="http://schemas.microsoft.com/office/drawing/2014/main" id="{A620CFBF-D373-4BA6-BE41-62B50B945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81447" y="1847130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99">
            <a:extLst>
              <a:ext uri="{FF2B5EF4-FFF2-40B4-BE49-F238E27FC236}">
                <a16:creationId xmlns:a16="http://schemas.microsoft.com/office/drawing/2014/main" id="{700BC7B2-0C3D-459F-92C1-3605AA3F0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25006" y="1780214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3">
            <a:extLst>
              <a:ext uri="{FF2B5EF4-FFF2-40B4-BE49-F238E27FC236}">
                <a16:creationId xmlns:a16="http://schemas.microsoft.com/office/drawing/2014/main" id="{24F4B005-B785-4A57-9E5A-82D85F00D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0621" y="1958820"/>
            <a:ext cx="140901" cy="93843"/>
          </a:xfrm>
          <a:custGeom>
            <a:avLst/>
            <a:gdLst>
              <a:gd name="T0" fmla="*/ 26 w 43"/>
              <a:gd name="T1" fmla="*/ 3 h 31"/>
              <a:gd name="T2" fmla="*/ 40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5" y="0"/>
                  <a:pt x="43" y="17"/>
                  <a:pt x="40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30">
            <a:extLst>
              <a:ext uri="{FF2B5EF4-FFF2-40B4-BE49-F238E27FC236}">
                <a16:creationId xmlns:a16="http://schemas.microsoft.com/office/drawing/2014/main" id="{196ED9B6-969E-4AC4-ACD0-95A421BAB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67876" y="1912264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94">
            <a:extLst>
              <a:ext uri="{FF2B5EF4-FFF2-40B4-BE49-F238E27FC236}">
                <a16:creationId xmlns:a16="http://schemas.microsoft.com/office/drawing/2014/main" id="{E317ADBB-3E4F-42D2-B7F2-A15924AD5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55785" y="1827137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35">
            <a:extLst>
              <a:ext uri="{FF2B5EF4-FFF2-40B4-BE49-F238E27FC236}">
                <a16:creationId xmlns:a16="http://schemas.microsoft.com/office/drawing/2014/main" id="{2E9B2055-E384-472D-91D3-74775CDA1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16796" y="1938826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97">
            <a:extLst>
              <a:ext uri="{FF2B5EF4-FFF2-40B4-BE49-F238E27FC236}">
                <a16:creationId xmlns:a16="http://schemas.microsoft.com/office/drawing/2014/main" id="{1F8EFF99-76BF-4F9B-ADAA-B8D310153B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41150" y="1822746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" name="Freeform 113">
            <a:extLst>
              <a:ext uri="{FF2B5EF4-FFF2-40B4-BE49-F238E27FC236}">
                <a16:creationId xmlns:a16="http://schemas.microsoft.com/office/drawing/2014/main" id="{626F1B89-B88E-4CE3-90BF-3704BAF48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52139" y="1841417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101">
            <a:extLst>
              <a:ext uri="{FF2B5EF4-FFF2-40B4-BE49-F238E27FC236}">
                <a16:creationId xmlns:a16="http://schemas.microsoft.com/office/drawing/2014/main" id="{C72C1CB8-8213-4EE7-AFFF-B0A74E7A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74567" y="1786745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 102">
            <a:extLst>
              <a:ext uri="{FF2B5EF4-FFF2-40B4-BE49-F238E27FC236}">
                <a16:creationId xmlns:a16="http://schemas.microsoft.com/office/drawing/2014/main" id="{2FF32C41-49E2-459E-9AC4-64269039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34759" y="1790057"/>
            <a:ext cx="121406" cy="99554"/>
          </a:xfrm>
          <a:custGeom>
            <a:avLst/>
            <a:gdLst>
              <a:gd name="T0" fmla="*/ 21 w 37"/>
              <a:gd name="T1" fmla="*/ 0 h 33"/>
              <a:gd name="T2" fmla="*/ 19 w 37"/>
              <a:gd name="T3" fmla="*/ 23 h 33"/>
              <a:gd name="T4" fmla="*/ 21 w 37"/>
              <a:gd name="T5" fmla="*/ 0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3">
                <a:moveTo>
                  <a:pt x="21" y="0"/>
                </a:moveTo>
                <a:cubicBezTo>
                  <a:pt x="37" y="0"/>
                  <a:pt x="29" y="33"/>
                  <a:pt x="19" y="23"/>
                </a:cubicBezTo>
                <a:cubicBezTo>
                  <a:pt x="0" y="30"/>
                  <a:pt x="3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7" name="Freeform 103">
            <a:extLst>
              <a:ext uri="{FF2B5EF4-FFF2-40B4-BE49-F238E27FC236}">
                <a16:creationId xmlns:a16="http://schemas.microsoft.com/office/drawing/2014/main" id="{06B5D5F0-EA51-440D-81A0-FE60CCFBA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14652" y="179572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9" name="Freeform 117">
            <a:extLst>
              <a:ext uri="{FF2B5EF4-FFF2-40B4-BE49-F238E27FC236}">
                <a16:creationId xmlns:a16="http://schemas.microsoft.com/office/drawing/2014/main" id="{B7CA6C2F-61C2-486F-B691-E8EB4BA27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976684" y="18593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" name="Freeform 120">
            <a:extLst>
              <a:ext uri="{FF2B5EF4-FFF2-40B4-BE49-F238E27FC236}">
                <a16:creationId xmlns:a16="http://schemas.microsoft.com/office/drawing/2014/main" id="{A6727626-8944-4EB7-B327-B696FE48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137524" y="179917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3" name="Freeform 106">
            <a:extLst>
              <a:ext uri="{FF2B5EF4-FFF2-40B4-BE49-F238E27FC236}">
                <a16:creationId xmlns:a16="http://schemas.microsoft.com/office/drawing/2014/main" id="{CFBBE0E2-8BDF-4B26-BEBC-DB799B8F6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1199" y="1883596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5" name="Freeform 137">
            <a:extLst>
              <a:ext uri="{FF2B5EF4-FFF2-40B4-BE49-F238E27FC236}">
                <a16:creationId xmlns:a16="http://schemas.microsoft.com/office/drawing/2014/main" id="{8EB99B25-2662-42DE-8F5D-E0F6F28C8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56267" y="1819794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7" name="Freeform 131">
            <a:extLst>
              <a:ext uri="{FF2B5EF4-FFF2-40B4-BE49-F238E27FC236}">
                <a16:creationId xmlns:a16="http://schemas.microsoft.com/office/drawing/2014/main" id="{496BF3B0-761A-4454-BE3C-86B4675DC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3018" y="1943167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9" name="Freeform 141">
            <a:extLst>
              <a:ext uri="{FF2B5EF4-FFF2-40B4-BE49-F238E27FC236}">
                <a16:creationId xmlns:a16="http://schemas.microsoft.com/office/drawing/2014/main" id="{B519F0F1-B284-44D5-91E9-5018219AF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277721" y="1971061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1" name="Freeform 122">
            <a:extLst>
              <a:ext uri="{FF2B5EF4-FFF2-40B4-BE49-F238E27FC236}">
                <a16:creationId xmlns:a16="http://schemas.microsoft.com/office/drawing/2014/main" id="{0ED49C08-BE23-43F9-A421-6CD45C78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572383" y="1946023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3" name="Freeform 119">
            <a:extLst>
              <a:ext uri="{FF2B5EF4-FFF2-40B4-BE49-F238E27FC236}">
                <a16:creationId xmlns:a16="http://schemas.microsoft.com/office/drawing/2014/main" id="{92F171FA-0CB2-4F4C-A2F3-1B7B6B028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54193" y="1803359"/>
            <a:ext cx="127608" cy="150965"/>
          </a:xfrm>
          <a:custGeom>
            <a:avLst/>
            <a:gdLst>
              <a:gd name="T0" fmla="*/ 13 w 39"/>
              <a:gd name="T1" fmla="*/ 6 h 50"/>
              <a:gd name="T2" fmla="*/ 0 w 39"/>
              <a:gd name="T3" fmla="*/ 23 h 50"/>
              <a:gd name="T4" fmla="*/ 13 w 39"/>
              <a:gd name="T5" fmla="*/ 6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50">
                <a:moveTo>
                  <a:pt x="13" y="6"/>
                </a:moveTo>
                <a:cubicBezTo>
                  <a:pt x="39" y="10"/>
                  <a:pt x="16" y="50"/>
                  <a:pt x="0" y="23"/>
                </a:cubicBezTo>
                <a:cubicBezTo>
                  <a:pt x="1" y="0"/>
                  <a:pt x="5" y="14"/>
                  <a:pt x="13" y="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5" name="Freeform 118">
            <a:extLst>
              <a:ext uri="{FF2B5EF4-FFF2-40B4-BE49-F238E27FC236}">
                <a16:creationId xmlns:a16="http://schemas.microsoft.com/office/drawing/2014/main" id="{A0073675-5E26-428E-A2F7-2A952D314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8" y="1862634"/>
            <a:ext cx="131153" cy="96290"/>
          </a:xfrm>
          <a:custGeom>
            <a:avLst/>
            <a:gdLst>
              <a:gd name="T0" fmla="*/ 22 w 40"/>
              <a:gd name="T1" fmla="*/ 0 h 32"/>
              <a:gd name="T2" fmla="*/ 16 w 40"/>
              <a:gd name="T3" fmla="*/ 25 h 32"/>
              <a:gd name="T4" fmla="*/ 22 w 40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32">
                <a:moveTo>
                  <a:pt x="22" y="0"/>
                </a:moveTo>
                <a:cubicBezTo>
                  <a:pt x="40" y="3"/>
                  <a:pt x="40" y="32"/>
                  <a:pt x="16" y="25"/>
                </a:cubicBezTo>
                <a:cubicBezTo>
                  <a:pt x="0" y="7"/>
                  <a:pt x="14" y="4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120">
            <a:extLst>
              <a:ext uri="{FF2B5EF4-FFF2-40B4-BE49-F238E27FC236}">
                <a16:creationId xmlns:a16="http://schemas.microsoft.com/office/drawing/2014/main" id="{D8C4C7E6-114C-4D16-9FC6-1260653C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19407" y="1807960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 110">
            <a:extLst>
              <a:ext uri="{FF2B5EF4-FFF2-40B4-BE49-F238E27FC236}">
                <a16:creationId xmlns:a16="http://schemas.microsoft.com/office/drawing/2014/main" id="{5FB2CD0B-BF87-4FEC-B6B6-0DA50B93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951575" y="1824318"/>
            <a:ext cx="127608" cy="114243"/>
          </a:xfrm>
          <a:custGeom>
            <a:avLst/>
            <a:gdLst>
              <a:gd name="T0" fmla="*/ 21 w 39"/>
              <a:gd name="T1" fmla="*/ 1 h 38"/>
              <a:gd name="T2" fmla="*/ 39 w 39"/>
              <a:gd name="T3" fmla="*/ 18 h 38"/>
              <a:gd name="T4" fmla="*/ 21 w 39"/>
              <a:gd name="T5" fmla="*/ 1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8">
                <a:moveTo>
                  <a:pt x="21" y="1"/>
                </a:moveTo>
                <a:cubicBezTo>
                  <a:pt x="35" y="0"/>
                  <a:pt x="38" y="8"/>
                  <a:pt x="39" y="18"/>
                </a:cubicBezTo>
                <a:cubicBezTo>
                  <a:pt x="25" y="38"/>
                  <a:pt x="0" y="13"/>
                  <a:pt x="21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Freeform 106">
            <a:extLst>
              <a:ext uri="{FF2B5EF4-FFF2-40B4-BE49-F238E27FC236}">
                <a16:creationId xmlns:a16="http://schemas.microsoft.com/office/drawing/2014/main" id="{D12EC8B9-DE60-44BC-9911-A9CD8EF50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230164" y="1807065"/>
            <a:ext cx="134697" cy="97107"/>
          </a:xfrm>
          <a:custGeom>
            <a:avLst/>
            <a:gdLst>
              <a:gd name="T0" fmla="*/ 25 w 41"/>
              <a:gd name="T1" fmla="*/ 0 h 32"/>
              <a:gd name="T2" fmla="*/ 4 w 41"/>
              <a:gd name="T3" fmla="*/ 18 h 32"/>
              <a:gd name="T4" fmla="*/ 25 w 41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32">
                <a:moveTo>
                  <a:pt x="25" y="0"/>
                </a:moveTo>
                <a:cubicBezTo>
                  <a:pt x="41" y="13"/>
                  <a:pt x="15" y="32"/>
                  <a:pt x="4" y="18"/>
                </a:cubicBezTo>
                <a:cubicBezTo>
                  <a:pt x="0" y="5"/>
                  <a:pt x="15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112">
            <a:extLst>
              <a:ext uri="{FF2B5EF4-FFF2-40B4-BE49-F238E27FC236}">
                <a16:creationId xmlns:a16="http://schemas.microsoft.com/office/drawing/2014/main" id="{9B0D6CF6-D17B-4DC7-828A-77363691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51876" y="1762806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1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Freeform 108">
            <a:extLst>
              <a:ext uri="{FF2B5EF4-FFF2-40B4-BE49-F238E27FC236}">
                <a16:creationId xmlns:a16="http://schemas.microsoft.com/office/drawing/2014/main" id="{8C6933FD-FAB6-403B-9CD4-EF0E06CF7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43391" y="1759541"/>
            <a:ext cx="121406" cy="90579"/>
          </a:xfrm>
          <a:custGeom>
            <a:avLst/>
            <a:gdLst>
              <a:gd name="T0" fmla="*/ 26 w 37"/>
              <a:gd name="T1" fmla="*/ 1 h 30"/>
              <a:gd name="T2" fmla="*/ 35 w 37"/>
              <a:gd name="T3" fmla="*/ 21 h 30"/>
              <a:gd name="T4" fmla="*/ 26 w 37"/>
              <a:gd name="T5" fmla="*/ 1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30">
                <a:moveTo>
                  <a:pt x="26" y="1"/>
                </a:moveTo>
                <a:cubicBezTo>
                  <a:pt x="35" y="0"/>
                  <a:pt x="37" y="13"/>
                  <a:pt x="35" y="21"/>
                </a:cubicBezTo>
                <a:cubicBezTo>
                  <a:pt x="14" y="30"/>
                  <a:pt x="0" y="8"/>
                  <a:pt x="26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7" name="Freeform 111">
            <a:extLst>
              <a:ext uri="{FF2B5EF4-FFF2-40B4-BE49-F238E27FC236}">
                <a16:creationId xmlns:a16="http://schemas.microsoft.com/office/drawing/2014/main" id="{5C2A4452-6B00-411C-80AB-29AE135B4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66705" y="1775047"/>
            <a:ext cx="131153" cy="87315"/>
          </a:xfrm>
          <a:custGeom>
            <a:avLst/>
            <a:gdLst>
              <a:gd name="T0" fmla="*/ 24 w 40"/>
              <a:gd name="T1" fmla="*/ 0 h 29"/>
              <a:gd name="T2" fmla="*/ 20 w 40"/>
              <a:gd name="T3" fmla="*/ 25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1"/>
                  <a:pt x="35" y="29"/>
                  <a:pt x="20" y="25"/>
                </a:cubicBezTo>
                <a:cubicBezTo>
                  <a:pt x="0" y="19"/>
                  <a:pt x="5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9" name="Freeform 109">
            <a:extLst>
              <a:ext uri="{FF2B5EF4-FFF2-40B4-BE49-F238E27FC236}">
                <a16:creationId xmlns:a16="http://schemas.microsoft.com/office/drawing/2014/main" id="{3F4D3F48-1D65-45EB-91E2-BEFFB2440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334906" y="1792187"/>
            <a:ext cx="154193" cy="84866"/>
          </a:xfrm>
          <a:custGeom>
            <a:avLst/>
            <a:gdLst>
              <a:gd name="T0" fmla="*/ 26 w 47"/>
              <a:gd name="T1" fmla="*/ 0 h 28"/>
              <a:gd name="T2" fmla="*/ 10 w 47"/>
              <a:gd name="T3" fmla="*/ 26 h 28"/>
              <a:gd name="T4" fmla="*/ 26 w 47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8">
                <a:moveTo>
                  <a:pt x="26" y="0"/>
                </a:moveTo>
                <a:cubicBezTo>
                  <a:pt x="47" y="13"/>
                  <a:pt x="28" y="28"/>
                  <a:pt x="10" y="26"/>
                </a:cubicBezTo>
                <a:cubicBezTo>
                  <a:pt x="0" y="13"/>
                  <a:pt x="15" y="4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1" name="Freeform 105">
            <a:extLst>
              <a:ext uri="{FF2B5EF4-FFF2-40B4-BE49-F238E27FC236}">
                <a16:creationId xmlns:a16="http://schemas.microsoft.com/office/drawing/2014/main" id="{F5A66334-17A8-4594-AB17-4C33A95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578638" y="1792714"/>
            <a:ext cx="140901" cy="93027"/>
          </a:xfrm>
          <a:custGeom>
            <a:avLst/>
            <a:gdLst>
              <a:gd name="T0" fmla="*/ 26 w 43"/>
              <a:gd name="T1" fmla="*/ 3 h 31"/>
              <a:gd name="T2" fmla="*/ 39 w 43"/>
              <a:gd name="T3" fmla="*/ 23 h 31"/>
              <a:gd name="T4" fmla="*/ 26 w 43"/>
              <a:gd name="T5" fmla="*/ 3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1">
                <a:moveTo>
                  <a:pt x="26" y="3"/>
                </a:moveTo>
                <a:cubicBezTo>
                  <a:pt x="34" y="0"/>
                  <a:pt x="43" y="17"/>
                  <a:pt x="39" y="23"/>
                </a:cubicBezTo>
                <a:cubicBezTo>
                  <a:pt x="20" y="31"/>
                  <a:pt x="0" y="15"/>
                  <a:pt x="26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3" name="Freeform 107">
            <a:extLst>
              <a:ext uri="{FF2B5EF4-FFF2-40B4-BE49-F238E27FC236}">
                <a16:creationId xmlns:a16="http://schemas.microsoft.com/office/drawing/2014/main" id="{FB7FEAD3-708C-4B79-B452-4445C277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858039" y="1824004"/>
            <a:ext cx="154193" cy="81603"/>
          </a:xfrm>
          <a:custGeom>
            <a:avLst/>
            <a:gdLst>
              <a:gd name="T0" fmla="*/ 31 w 47"/>
              <a:gd name="T1" fmla="*/ 0 h 27"/>
              <a:gd name="T2" fmla="*/ 17 w 47"/>
              <a:gd name="T3" fmla="*/ 23 h 27"/>
              <a:gd name="T4" fmla="*/ 31 w 47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7" h="27">
                <a:moveTo>
                  <a:pt x="31" y="0"/>
                </a:moveTo>
                <a:cubicBezTo>
                  <a:pt x="47" y="10"/>
                  <a:pt x="32" y="27"/>
                  <a:pt x="17" y="23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5" name="Freeform 92">
            <a:extLst>
              <a:ext uri="{FF2B5EF4-FFF2-40B4-BE49-F238E27FC236}">
                <a16:creationId xmlns:a16="http://schemas.microsoft.com/office/drawing/2014/main" id="{41281533-9B25-42A4-9F50-34B4F24C0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02813" y="1759540"/>
            <a:ext cx="140901" cy="102819"/>
          </a:xfrm>
          <a:custGeom>
            <a:avLst/>
            <a:gdLst>
              <a:gd name="T0" fmla="*/ 28 w 43"/>
              <a:gd name="T1" fmla="*/ 0 h 34"/>
              <a:gd name="T2" fmla="*/ 41 w 43"/>
              <a:gd name="T3" fmla="*/ 21 h 34"/>
              <a:gd name="T4" fmla="*/ 28 w 43"/>
              <a:gd name="T5" fmla="*/ 0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4">
                <a:moveTo>
                  <a:pt x="28" y="0"/>
                </a:moveTo>
                <a:cubicBezTo>
                  <a:pt x="35" y="1"/>
                  <a:pt x="43" y="11"/>
                  <a:pt x="41" y="21"/>
                </a:cubicBezTo>
                <a:cubicBezTo>
                  <a:pt x="23" y="34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7" name="Freeform 114">
            <a:extLst>
              <a:ext uri="{FF2B5EF4-FFF2-40B4-BE49-F238E27FC236}">
                <a16:creationId xmlns:a16="http://schemas.microsoft.com/office/drawing/2014/main" id="{007246F1-084B-45D9-BDD9-99BB53F6C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78066" y="1804776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1"/>
                  <a:pt x="2" y="2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9" name="Freeform 113">
            <a:extLst>
              <a:ext uri="{FF2B5EF4-FFF2-40B4-BE49-F238E27FC236}">
                <a16:creationId xmlns:a16="http://schemas.microsoft.com/office/drawing/2014/main" id="{77CDD712-F443-4EDC-B663-5EC5ACD7D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511612" y="1804776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1" name="Freeform 104">
            <a:extLst>
              <a:ext uri="{FF2B5EF4-FFF2-40B4-BE49-F238E27FC236}">
                <a16:creationId xmlns:a16="http://schemas.microsoft.com/office/drawing/2014/main" id="{4A695BE5-DE27-460F-845F-45BB814FE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23391" y="1836771"/>
            <a:ext cx="7089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3" name="Freeform 91">
            <a:extLst>
              <a:ext uri="{FF2B5EF4-FFF2-40B4-BE49-F238E27FC236}">
                <a16:creationId xmlns:a16="http://schemas.microsoft.com/office/drawing/2014/main" id="{DE28BE4E-1A59-46FF-810A-A8F9A46F7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58692" y="1822760"/>
            <a:ext cx="118747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0" y="1"/>
                  <a:pt x="36" y="24"/>
                  <a:pt x="21" y="27"/>
                </a:cubicBezTo>
                <a:cubicBezTo>
                  <a:pt x="1" y="26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5" name="Freeform 95">
            <a:extLst>
              <a:ext uri="{FF2B5EF4-FFF2-40B4-BE49-F238E27FC236}">
                <a16:creationId xmlns:a16="http://schemas.microsoft.com/office/drawing/2014/main" id="{A3CF799A-9839-4CB1-9381-DCC0C1FE1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97627" y="1812291"/>
            <a:ext cx="117860" cy="81603"/>
          </a:xfrm>
          <a:custGeom>
            <a:avLst/>
            <a:gdLst>
              <a:gd name="T0" fmla="*/ 19 w 36"/>
              <a:gd name="T1" fmla="*/ 1 h 27"/>
              <a:gd name="T2" fmla="*/ 21 w 36"/>
              <a:gd name="T3" fmla="*/ 27 h 27"/>
              <a:gd name="T4" fmla="*/ 19 w 36"/>
              <a:gd name="T5" fmla="*/ 1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7">
                <a:moveTo>
                  <a:pt x="19" y="1"/>
                </a:moveTo>
                <a:cubicBezTo>
                  <a:pt x="31" y="2"/>
                  <a:pt x="36" y="24"/>
                  <a:pt x="21" y="27"/>
                </a:cubicBezTo>
                <a:cubicBezTo>
                  <a:pt x="1" y="27"/>
                  <a:pt x="0" y="0"/>
                  <a:pt x="1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7" name="Freeform 115">
            <a:extLst>
              <a:ext uri="{FF2B5EF4-FFF2-40B4-BE49-F238E27FC236}">
                <a16:creationId xmlns:a16="http://schemas.microsoft.com/office/drawing/2014/main" id="{1EFA42E9-27C0-423D-93C8-794A9683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40920" y="1810489"/>
            <a:ext cx="6204" cy="5712"/>
          </a:xfrm>
          <a:custGeom>
            <a:avLst/>
            <a:gdLst>
              <a:gd name="T0" fmla="*/ 0 w 2"/>
              <a:gd name="T1" fmla="*/ 0 h 2"/>
              <a:gd name="T2" fmla="*/ 1 w 2"/>
              <a:gd name="T3" fmla="*/ 2 h 2"/>
              <a:gd name="T4" fmla="*/ 0 w 2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" h="2">
                <a:moveTo>
                  <a:pt x="0" y="0"/>
                </a:moveTo>
                <a:cubicBezTo>
                  <a:pt x="1" y="0"/>
                  <a:pt x="2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9" name="Freeform 93">
            <a:extLst>
              <a:ext uri="{FF2B5EF4-FFF2-40B4-BE49-F238E27FC236}">
                <a16:creationId xmlns:a16="http://schemas.microsoft.com/office/drawing/2014/main" id="{E5B56BED-7578-4E42-889D-34AA58F67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28451" y="1829760"/>
            <a:ext cx="127608" cy="79154"/>
          </a:xfrm>
          <a:custGeom>
            <a:avLst/>
            <a:gdLst>
              <a:gd name="T0" fmla="*/ 23 w 39"/>
              <a:gd name="T1" fmla="*/ 0 h 26"/>
              <a:gd name="T2" fmla="*/ 19 w 39"/>
              <a:gd name="T3" fmla="*/ 26 h 26"/>
              <a:gd name="T4" fmla="*/ 23 w 39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6">
                <a:moveTo>
                  <a:pt x="23" y="0"/>
                </a:moveTo>
                <a:cubicBezTo>
                  <a:pt x="39" y="4"/>
                  <a:pt x="34" y="25"/>
                  <a:pt x="19" y="26"/>
                </a:cubicBezTo>
                <a:cubicBezTo>
                  <a:pt x="0" y="20"/>
                  <a:pt x="7" y="4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1" name="Freeform 96">
            <a:extLst>
              <a:ext uri="{FF2B5EF4-FFF2-40B4-BE49-F238E27FC236}">
                <a16:creationId xmlns:a16="http://schemas.microsoft.com/office/drawing/2014/main" id="{FCC7DD6E-E0E5-46B9-81B7-3B2F7B333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216034" y="1818819"/>
            <a:ext cx="147104" cy="108531"/>
          </a:xfrm>
          <a:custGeom>
            <a:avLst/>
            <a:gdLst>
              <a:gd name="T0" fmla="*/ 28 w 45"/>
              <a:gd name="T1" fmla="*/ 0 h 36"/>
              <a:gd name="T2" fmla="*/ 41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2" y="0"/>
                  <a:pt x="45" y="13"/>
                  <a:pt x="41" y="20"/>
                </a:cubicBezTo>
                <a:cubicBezTo>
                  <a:pt x="24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3" name="Freeform 100">
            <a:extLst>
              <a:ext uri="{FF2B5EF4-FFF2-40B4-BE49-F238E27FC236}">
                <a16:creationId xmlns:a16="http://schemas.microsoft.com/office/drawing/2014/main" id="{9C83D9FD-E06E-407B-BA7C-2C2AD5B16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536827" y="1821266"/>
            <a:ext cx="128495" cy="93843"/>
          </a:xfrm>
          <a:custGeom>
            <a:avLst/>
            <a:gdLst>
              <a:gd name="T0" fmla="*/ 28 w 39"/>
              <a:gd name="T1" fmla="*/ 1 h 31"/>
              <a:gd name="T2" fmla="*/ 39 w 39"/>
              <a:gd name="T3" fmla="*/ 21 h 31"/>
              <a:gd name="T4" fmla="*/ 28 w 39"/>
              <a:gd name="T5" fmla="*/ 1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8" y="1"/>
                </a:moveTo>
                <a:cubicBezTo>
                  <a:pt x="38" y="0"/>
                  <a:pt x="38" y="12"/>
                  <a:pt x="39" y="21"/>
                </a:cubicBezTo>
                <a:cubicBezTo>
                  <a:pt x="18" y="31"/>
                  <a:pt x="0" y="12"/>
                  <a:pt x="28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5" name="Freeform 98">
            <a:extLst>
              <a:ext uri="{FF2B5EF4-FFF2-40B4-BE49-F238E27FC236}">
                <a16:creationId xmlns:a16="http://schemas.microsoft.com/office/drawing/2014/main" id="{3C1174EE-071E-4421-BD9C-2C2D84190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91294" y="1821267"/>
            <a:ext cx="147990" cy="79154"/>
          </a:xfrm>
          <a:custGeom>
            <a:avLst/>
            <a:gdLst>
              <a:gd name="T0" fmla="*/ 23 w 45"/>
              <a:gd name="T1" fmla="*/ 0 h 26"/>
              <a:gd name="T2" fmla="*/ 30 w 45"/>
              <a:gd name="T3" fmla="*/ 26 h 26"/>
              <a:gd name="T4" fmla="*/ 23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3" y="0"/>
                </a:moveTo>
                <a:cubicBezTo>
                  <a:pt x="33" y="2"/>
                  <a:pt x="45" y="21"/>
                  <a:pt x="30" y="26"/>
                </a:cubicBezTo>
                <a:cubicBezTo>
                  <a:pt x="10" y="24"/>
                  <a:pt x="0" y="8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7" name="Freeform 99">
            <a:extLst>
              <a:ext uri="{FF2B5EF4-FFF2-40B4-BE49-F238E27FC236}">
                <a16:creationId xmlns:a16="http://schemas.microsoft.com/office/drawing/2014/main" id="{6F280CAD-1F1B-4F43-99A3-B2EC2A7F3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084479" y="1821265"/>
            <a:ext cx="219770" cy="121588"/>
          </a:xfrm>
          <a:custGeom>
            <a:avLst/>
            <a:gdLst>
              <a:gd name="T0" fmla="*/ 36 w 67"/>
              <a:gd name="T1" fmla="*/ 0 h 40"/>
              <a:gd name="T2" fmla="*/ 44 w 67"/>
              <a:gd name="T3" fmla="*/ 2 h 40"/>
              <a:gd name="T4" fmla="*/ 31 w 67"/>
              <a:gd name="T5" fmla="*/ 2 h 40"/>
              <a:gd name="T6" fmla="*/ 36 w 67"/>
              <a:gd name="T7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" h="40">
                <a:moveTo>
                  <a:pt x="36" y="0"/>
                </a:moveTo>
                <a:cubicBezTo>
                  <a:pt x="39" y="3"/>
                  <a:pt x="41" y="0"/>
                  <a:pt x="44" y="2"/>
                </a:cubicBezTo>
                <a:cubicBezTo>
                  <a:pt x="67" y="40"/>
                  <a:pt x="0" y="25"/>
                  <a:pt x="31" y="2"/>
                </a:cubicBezTo>
                <a:cubicBezTo>
                  <a:pt x="24" y="11"/>
                  <a:pt x="31" y="5"/>
                  <a:pt x="3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9" name="Freeform 97">
            <a:extLst>
              <a:ext uri="{FF2B5EF4-FFF2-40B4-BE49-F238E27FC236}">
                <a16:creationId xmlns:a16="http://schemas.microsoft.com/office/drawing/2014/main" id="{0D5C974E-4B43-4FFA-8230-DB0E1993C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409702" y="1821267"/>
            <a:ext cx="190526" cy="121588"/>
          </a:xfrm>
          <a:custGeom>
            <a:avLst/>
            <a:gdLst>
              <a:gd name="T0" fmla="*/ 42 w 58"/>
              <a:gd name="T1" fmla="*/ 0 h 40"/>
              <a:gd name="T2" fmla="*/ 53 w 58"/>
              <a:gd name="T3" fmla="*/ 17 h 40"/>
              <a:gd name="T4" fmla="*/ 42 w 58"/>
              <a:gd name="T5" fmla="*/ 0 h 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8" h="40">
                <a:moveTo>
                  <a:pt x="42" y="0"/>
                </a:moveTo>
                <a:cubicBezTo>
                  <a:pt x="52" y="0"/>
                  <a:pt x="50" y="9"/>
                  <a:pt x="53" y="17"/>
                </a:cubicBezTo>
                <a:cubicBezTo>
                  <a:pt x="58" y="40"/>
                  <a:pt x="0" y="6"/>
                  <a:pt x="4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1" name="Freeform 101">
            <a:extLst>
              <a:ext uri="{FF2B5EF4-FFF2-40B4-BE49-F238E27FC236}">
                <a16:creationId xmlns:a16="http://schemas.microsoft.com/office/drawing/2014/main" id="{A1CACEBA-A7A9-45FB-897A-888150011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34040" y="1827796"/>
            <a:ext cx="138242" cy="81603"/>
          </a:xfrm>
          <a:custGeom>
            <a:avLst/>
            <a:gdLst>
              <a:gd name="T0" fmla="*/ 22 w 42"/>
              <a:gd name="T1" fmla="*/ 0 h 27"/>
              <a:gd name="T2" fmla="*/ 14 w 42"/>
              <a:gd name="T3" fmla="*/ 25 h 27"/>
              <a:gd name="T4" fmla="*/ 22 w 42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7">
                <a:moveTo>
                  <a:pt x="22" y="0"/>
                </a:moveTo>
                <a:cubicBezTo>
                  <a:pt x="42" y="7"/>
                  <a:pt x="28" y="27"/>
                  <a:pt x="14" y="25"/>
                </a:cubicBezTo>
                <a:cubicBezTo>
                  <a:pt x="0" y="18"/>
                  <a:pt x="9" y="2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" name="Freeform 94">
            <a:extLst>
              <a:ext uri="{FF2B5EF4-FFF2-40B4-BE49-F238E27FC236}">
                <a16:creationId xmlns:a16="http://schemas.microsoft.com/office/drawing/2014/main" id="{583E2F4A-E235-4600-A80D-18C1C36EE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915258" y="1868188"/>
            <a:ext cx="138242" cy="102819"/>
          </a:xfrm>
          <a:custGeom>
            <a:avLst/>
            <a:gdLst>
              <a:gd name="T0" fmla="*/ 29 w 42"/>
              <a:gd name="T1" fmla="*/ 1 h 34"/>
              <a:gd name="T2" fmla="*/ 40 w 42"/>
              <a:gd name="T3" fmla="*/ 20 h 34"/>
              <a:gd name="T4" fmla="*/ 29 w 42"/>
              <a:gd name="T5" fmla="*/ 1 h 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4">
                <a:moveTo>
                  <a:pt x="29" y="1"/>
                </a:moveTo>
                <a:cubicBezTo>
                  <a:pt x="38" y="0"/>
                  <a:pt x="42" y="12"/>
                  <a:pt x="40" y="20"/>
                </a:cubicBezTo>
                <a:cubicBezTo>
                  <a:pt x="22" y="34"/>
                  <a:pt x="0" y="9"/>
                  <a:pt x="29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5" name="Freeform 132">
            <a:extLst>
              <a:ext uri="{FF2B5EF4-FFF2-40B4-BE49-F238E27FC236}">
                <a16:creationId xmlns:a16="http://schemas.microsoft.com/office/drawing/2014/main" id="{F16259CF-A0BC-4673-91C7-A7D3CDF7C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880494" y="1984585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7" name="Freeform 134">
            <a:extLst>
              <a:ext uri="{FF2B5EF4-FFF2-40B4-BE49-F238E27FC236}">
                <a16:creationId xmlns:a16="http://schemas.microsoft.com/office/drawing/2014/main" id="{B09A934A-4464-4C9B-ACAD-9128E0B61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076791" y="1990554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9" name="Freeform 125">
            <a:extLst>
              <a:ext uri="{FF2B5EF4-FFF2-40B4-BE49-F238E27FC236}">
                <a16:creationId xmlns:a16="http://schemas.microsoft.com/office/drawing/2014/main" id="{CB010BB8-6FD4-498C-994D-53C8DC749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314022" y="2016723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1" name="Freeform 125">
            <a:extLst>
              <a:ext uri="{FF2B5EF4-FFF2-40B4-BE49-F238E27FC236}">
                <a16:creationId xmlns:a16="http://schemas.microsoft.com/office/drawing/2014/main" id="{2D373437-2902-4D8A-B887-F6941556C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28670" y="2009731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3" name="Freeform 128">
            <a:extLst>
              <a:ext uri="{FF2B5EF4-FFF2-40B4-BE49-F238E27FC236}">
                <a16:creationId xmlns:a16="http://schemas.microsoft.com/office/drawing/2014/main" id="{217D616F-FDFA-439E-8B09-E55F8234B0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752808" y="2031819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5" name="Freeform 140">
            <a:extLst>
              <a:ext uri="{FF2B5EF4-FFF2-40B4-BE49-F238E27FC236}">
                <a16:creationId xmlns:a16="http://schemas.microsoft.com/office/drawing/2014/main" id="{0F74D32E-67FC-452C-A52B-988DB4984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995484" y="1997173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7" name="Freeform 126">
            <a:extLst>
              <a:ext uri="{FF2B5EF4-FFF2-40B4-BE49-F238E27FC236}">
                <a16:creationId xmlns:a16="http://schemas.microsoft.com/office/drawing/2014/main" id="{B8F74E45-2803-4A11-9333-3639A1C2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250834" y="2028557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9" name="Freeform 121">
            <a:extLst>
              <a:ext uri="{FF2B5EF4-FFF2-40B4-BE49-F238E27FC236}">
                <a16:creationId xmlns:a16="http://schemas.microsoft.com/office/drawing/2014/main" id="{106009C3-0971-47AF-8BD9-2EC8A6A4B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37067" y="2038617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1" name="Freeform 120">
            <a:extLst>
              <a:ext uri="{FF2B5EF4-FFF2-40B4-BE49-F238E27FC236}">
                <a16:creationId xmlns:a16="http://schemas.microsoft.com/office/drawing/2014/main" id="{ED29B115-F34D-4E41-A4A2-C0CE41C69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822857" y="2027626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" name="Freeform 6">
            <a:extLst>
              <a:ext uri="{FF2B5EF4-FFF2-40B4-BE49-F238E27FC236}">
                <a16:creationId xmlns:a16="http://schemas.microsoft.com/office/drawing/2014/main" id="{19D4861C-7907-48BF-84E7-96C0E098D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32866" y="2045318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5" name="Freeform 127">
            <a:extLst>
              <a:ext uri="{FF2B5EF4-FFF2-40B4-BE49-F238E27FC236}">
                <a16:creationId xmlns:a16="http://schemas.microsoft.com/office/drawing/2014/main" id="{AEF03EB9-6D77-4E55-BCF2-4402550D3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25618" y="2028556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7" name="Freeform 133">
            <a:extLst>
              <a:ext uri="{FF2B5EF4-FFF2-40B4-BE49-F238E27FC236}">
                <a16:creationId xmlns:a16="http://schemas.microsoft.com/office/drawing/2014/main" id="{1C9C3C8B-A28D-44DF-AA29-02B28AED7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507420" y="2040797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9" name="Freeform 129">
            <a:extLst>
              <a:ext uri="{FF2B5EF4-FFF2-40B4-BE49-F238E27FC236}">
                <a16:creationId xmlns:a16="http://schemas.microsoft.com/office/drawing/2014/main" id="{1EB7CB2D-F6AA-4861-B158-DA3E6B923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00604" y="2031819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1" name="Freeform 142">
            <a:extLst>
              <a:ext uri="{FF2B5EF4-FFF2-40B4-BE49-F238E27FC236}">
                <a16:creationId xmlns:a16="http://schemas.microsoft.com/office/drawing/2014/main" id="{48203367-1F19-4C4F-B38D-929816F78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766179" y="2095470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3" name="Freeform 138">
            <a:extLst>
              <a:ext uri="{FF2B5EF4-FFF2-40B4-BE49-F238E27FC236}">
                <a16:creationId xmlns:a16="http://schemas.microsoft.com/office/drawing/2014/main" id="{B89B3B49-0A7E-4573-9B52-D1B06598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016079" y="2058750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5" name="Freeform 137">
            <a:extLst>
              <a:ext uri="{FF2B5EF4-FFF2-40B4-BE49-F238E27FC236}">
                <a16:creationId xmlns:a16="http://schemas.microsoft.com/office/drawing/2014/main" id="{0288BD39-0846-445A-BD81-1E34E0E99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268636" y="2056301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7" name="Freeform 136">
            <a:extLst>
              <a:ext uri="{FF2B5EF4-FFF2-40B4-BE49-F238E27FC236}">
                <a16:creationId xmlns:a16="http://schemas.microsoft.com/office/drawing/2014/main" id="{BA82150B-D747-458F-8C52-72FBA52BCD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568517" y="2052663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9" name="Freeform 143">
            <a:extLst>
              <a:ext uri="{FF2B5EF4-FFF2-40B4-BE49-F238E27FC236}">
                <a16:creationId xmlns:a16="http://schemas.microsoft.com/office/drawing/2014/main" id="{FEBB9D94-7802-4607-9BA4-62FB212BF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793248" y="2045573"/>
            <a:ext cx="121406" cy="78339"/>
          </a:xfrm>
          <a:custGeom>
            <a:avLst/>
            <a:gdLst>
              <a:gd name="T0" fmla="*/ 21 w 37"/>
              <a:gd name="T1" fmla="*/ 0 h 26"/>
              <a:gd name="T2" fmla="*/ 22 w 37"/>
              <a:gd name="T3" fmla="*/ 26 h 26"/>
              <a:gd name="T4" fmla="*/ 21 w 37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6">
                <a:moveTo>
                  <a:pt x="21" y="0"/>
                </a:moveTo>
                <a:cubicBezTo>
                  <a:pt x="32" y="2"/>
                  <a:pt x="37" y="23"/>
                  <a:pt x="22" y="26"/>
                </a:cubicBezTo>
                <a:cubicBezTo>
                  <a:pt x="3" y="26"/>
                  <a:pt x="0" y="1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1" name="Freeform 144">
            <a:extLst>
              <a:ext uri="{FF2B5EF4-FFF2-40B4-BE49-F238E27FC236}">
                <a16:creationId xmlns:a16="http://schemas.microsoft.com/office/drawing/2014/main" id="{24743784-06E3-4913-9DFD-2FCBF9D92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29200" y="2043044"/>
            <a:ext cx="141786" cy="90579"/>
          </a:xfrm>
          <a:custGeom>
            <a:avLst/>
            <a:gdLst>
              <a:gd name="T0" fmla="*/ 28 w 43"/>
              <a:gd name="T1" fmla="*/ 2 h 30"/>
              <a:gd name="T2" fmla="*/ 41 w 43"/>
              <a:gd name="T3" fmla="*/ 20 h 30"/>
              <a:gd name="T4" fmla="*/ 28 w 43"/>
              <a:gd name="T5" fmla="*/ 2 h 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" h="30">
                <a:moveTo>
                  <a:pt x="28" y="2"/>
                </a:moveTo>
                <a:cubicBezTo>
                  <a:pt x="36" y="0"/>
                  <a:pt x="43" y="12"/>
                  <a:pt x="41" y="20"/>
                </a:cubicBezTo>
                <a:cubicBezTo>
                  <a:pt x="24" y="30"/>
                  <a:pt x="0" y="14"/>
                  <a:pt x="28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3" name="Freeform 145">
            <a:extLst>
              <a:ext uri="{FF2B5EF4-FFF2-40B4-BE49-F238E27FC236}">
                <a16:creationId xmlns:a16="http://schemas.microsoft.com/office/drawing/2014/main" id="{25CD3315-6611-406F-AF95-2EF9F5A5B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92025" y="2027462"/>
            <a:ext cx="121406" cy="66913"/>
          </a:xfrm>
          <a:custGeom>
            <a:avLst/>
            <a:gdLst>
              <a:gd name="T0" fmla="*/ 19 w 37"/>
              <a:gd name="T1" fmla="*/ 0 h 22"/>
              <a:gd name="T2" fmla="*/ 19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1"/>
                  <a:pt x="37" y="22"/>
                  <a:pt x="19" y="22"/>
                </a:cubicBezTo>
                <a:cubicBezTo>
                  <a:pt x="6" y="18"/>
                  <a:pt x="0" y="4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5" name="Freeform 139">
            <a:extLst>
              <a:ext uri="{FF2B5EF4-FFF2-40B4-BE49-F238E27FC236}">
                <a16:creationId xmlns:a16="http://schemas.microsoft.com/office/drawing/2014/main" id="{EB447648-FE0A-4D8E-86B8-D38D5F9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37627" y="2065277"/>
            <a:ext cx="131153" cy="87315"/>
          </a:xfrm>
          <a:custGeom>
            <a:avLst/>
            <a:gdLst>
              <a:gd name="T0" fmla="*/ 24 w 40"/>
              <a:gd name="T1" fmla="*/ 0 h 29"/>
              <a:gd name="T2" fmla="*/ 19 w 40"/>
              <a:gd name="T3" fmla="*/ 26 h 29"/>
              <a:gd name="T4" fmla="*/ 24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4" y="0"/>
                </a:moveTo>
                <a:cubicBezTo>
                  <a:pt x="40" y="2"/>
                  <a:pt x="34" y="29"/>
                  <a:pt x="19" y="26"/>
                </a:cubicBezTo>
                <a:cubicBezTo>
                  <a:pt x="0" y="19"/>
                  <a:pt x="4" y="2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7" name="Freeform 8">
            <a:extLst>
              <a:ext uri="{FF2B5EF4-FFF2-40B4-BE49-F238E27FC236}">
                <a16:creationId xmlns:a16="http://schemas.microsoft.com/office/drawing/2014/main" id="{4B0A51D7-FF65-4E97-9E1A-8C4688E86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27269" y="2059158"/>
            <a:ext cx="131153" cy="88130"/>
          </a:xfrm>
          <a:custGeom>
            <a:avLst/>
            <a:gdLst>
              <a:gd name="T0" fmla="*/ 26 w 40"/>
              <a:gd name="T1" fmla="*/ 0 h 29"/>
              <a:gd name="T2" fmla="*/ 39 w 40"/>
              <a:gd name="T3" fmla="*/ 20 h 29"/>
              <a:gd name="T4" fmla="*/ 26 w 40"/>
              <a:gd name="T5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9">
                <a:moveTo>
                  <a:pt x="26" y="0"/>
                </a:moveTo>
                <a:cubicBezTo>
                  <a:pt x="34" y="0"/>
                  <a:pt x="40" y="10"/>
                  <a:pt x="39" y="20"/>
                </a:cubicBezTo>
                <a:cubicBezTo>
                  <a:pt x="17" y="29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9" name="Freeform 130">
            <a:extLst>
              <a:ext uri="{FF2B5EF4-FFF2-40B4-BE49-F238E27FC236}">
                <a16:creationId xmlns:a16="http://schemas.microsoft.com/office/drawing/2014/main" id="{008FF77B-AC18-4E35-BB9B-0CA39278F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50053" y="2062420"/>
            <a:ext cx="157737" cy="81603"/>
          </a:xfrm>
          <a:custGeom>
            <a:avLst/>
            <a:gdLst>
              <a:gd name="T0" fmla="*/ 31 w 48"/>
              <a:gd name="T1" fmla="*/ 0 h 27"/>
              <a:gd name="T2" fmla="*/ 18 w 48"/>
              <a:gd name="T3" fmla="*/ 24 h 27"/>
              <a:gd name="T4" fmla="*/ 31 w 48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" h="27">
                <a:moveTo>
                  <a:pt x="31" y="0"/>
                </a:moveTo>
                <a:cubicBezTo>
                  <a:pt x="48" y="10"/>
                  <a:pt x="32" y="27"/>
                  <a:pt x="18" y="24"/>
                </a:cubicBezTo>
                <a:cubicBezTo>
                  <a:pt x="0" y="14"/>
                  <a:pt x="18" y="0"/>
                  <a:pt x="3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1" name="Freeform 135">
            <a:extLst>
              <a:ext uri="{FF2B5EF4-FFF2-40B4-BE49-F238E27FC236}">
                <a16:creationId xmlns:a16="http://schemas.microsoft.com/office/drawing/2014/main" id="{E71F6428-AC25-4A5A-8439-04768A1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349601" y="2004283"/>
            <a:ext cx="128495" cy="84051"/>
          </a:xfrm>
          <a:custGeom>
            <a:avLst/>
            <a:gdLst>
              <a:gd name="T0" fmla="*/ 21 w 39"/>
              <a:gd name="T1" fmla="*/ 0 h 28"/>
              <a:gd name="T2" fmla="*/ 6 w 39"/>
              <a:gd name="T3" fmla="*/ 20 h 28"/>
              <a:gd name="T4" fmla="*/ 21 w 39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8">
                <a:moveTo>
                  <a:pt x="21" y="0"/>
                </a:moveTo>
                <a:cubicBezTo>
                  <a:pt x="39" y="12"/>
                  <a:pt x="22" y="28"/>
                  <a:pt x="6" y="20"/>
                </a:cubicBezTo>
                <a:cubicBezTo>
                  <a:pt x="0" y="7"/>
                  <a:pt x="7" y="0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3" name="Freeform 131">
            <a:extLst>
              <a:ext uri="{FF2B5EF4-FFF2-40B4-BE49-F238E27FC236}">
                <a16:creationId xmlns:a16="http://schemas.microsoft.com/office/drawing/2014/main" id="{F237A1D4-9D62-4DEA-BD39-E5EC93B33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635670" y="1985929"/>
            <a:ext cx="117860" cy="87315"/>
          </a:xfrm>
          <a:custGeom>
            <a:avLst/>
            <a:gdLst>
              <a:gd name="T0" fmla="*/ 15 w 36"/>
              <a:gd name="T1" fmla="*/ 0 h 29"/>
              <a:gd name="T2" fmla="*/ 25 w 36"/>
              <a:gd name="T3" fmla="*/ 15 h 29"/>
              <a:gd name="T4" fmla="*/ 13 w 36"/>
              <a:gd name="T5" fmla="*/ 21 h 29"/>
              <a:gd name="T6" fmla="*/ 15 w 36"/>
              <a:gd name="T7" fmla="*/ 0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6" h="29">
                <a:moveTo>
                  <a:pt x="15" y="0"/>
                </a:moveTo>
                <a:cubicBezTo>
                  <a:pt x="21" y="0"/>
                  <a:pt x="36" y="13"/>
                  <a:pt x="25" y="15"/>
                </a:cubicBezTo>
                <a:cubicBezTo>
                  <a:pt x="20" y="19"/>
                  <a:pt x="20" y="22"/>
                  <a:pt x="13" y="21"/>
                </a:cubicBezTo>
                <a:cubicBezTo>
                  <a:pt x="0" y="29"/>
                  <a:pt x="0" y="0"/>
                  <a:pt x="1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5" name="Freeform 141">
            <a:extLst>
              <a:ext uri="{FF2B5EF4-FFF2-40B4-BE49-F238E27FC236}">
                <a16:creationId xmlns:a16="http://schemas.microsoft.com/office/drawing/2014/main" id="{87E919CC-AC41-4F0D-A842-792D7A418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16961" y="1988004"/>
            <a:ext cx="163941" cy="163205"/>
          </a:xfrm>
          <a:custGeom>
            <a:avLst/>
            <a:gdLst>
              <a:gd name="T0" fmla="*/ 37 w 50"/>
              <a:gd name="T1" fmla="*/ 3 h 54"/>
              <a:gd name="T2" fmla="*/ 42 w 50"/>
              <a:gd name="T3" fmla="*/ 17 h 54"/>
              <a:gd name="T4" fmla="*/ 37 w 50"/>
              <a:gd name="T5" fmla="*/ 3 h 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50" h="54">
                <a:moveTo>
                  <a:pt x="37" y="3"/>
                </a:moveTo>
                <a:cubicBezTo>
                  <a:pt x="50" y="3"/>
                  <a:pt x="36" y="13"/>
                  <a:pt x="42" y="17"/>
                </a:cubicBezTo>
                <a:cubicBezTo>
                  <a:pt x="35" y="54"/>
                  <a:pt x="0" y="0"/>
                  <a:pt x="37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7" name="Freeform 136">
            <a:extLst>
              <a:ext uri="{FF2B5EF4-FFF2-40B4-BE49-F238E27FC236}">
                <a16:creationId xmlns:a16="http://schemas.microsoft.com/office/drawing/2014/main" id="{965D7305-50C2-4D93-8832-19DC70C5B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081089" y="2011634"/>
            <a:ext cx="127608" cy="69362"/>
          </a:xfrm>
          <a:custGeom>
            <a:avLst/>
            <a:gdLst>
              <a:gd name="T0" fmla="*/ 21 w 39"/>
              <a:gd name="T1" fmla="*/ 0 h 23"/>
              <a:gd name="T2" fmla="*/ 22 w 39"/>
              <a:gd name="T3" fmla="*/ 23 h 23"/>
              <a:gd name="T4" fmla="*/ 21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21" y="0"/>
                </a:moveTo>
                <a:cubicBezTo>
                  <a:pt x="37" y="0"/>
                  <a:pt x="39" y="22"/>
                  <a:pt x="22" y="23"/>
                </a:cubicBezTo>
                <a:cubicBezTo>
                  <a:pt x="7" y="22"/>
                  <a:pt x="0" y="5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9" name="Freeform 122">
            <a:extLst>
              <a:ext uri="{FF2B5EF4-FFF2-40B4-BE49-F238E27FC236}">
                <a16:creationId xmlns:a16="http://schemas.microsoft.com/office/drawing/2014/main" id="{E0E5EA9F-6192-466D-BF45-46D9BCE3B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264051" y="1999395"/>
            <a:ext cx="127608" cy="81603"/>
          </a:xfrm>
          <a:custGeom>
            <a:avLst/>
            <a:gdLst>
              <a:gd name="T0" fmla="*/ 24 w 39"/>
              <a:gd name="T1" fmla="*/ 0 h 27"/>
              <a:gd name="T2" fmla="*/ 20 w 39"/>
              <a:gd name="T3" fmla="*/ 26 h 27"/>
              <a:gd name="T4" fmla="*/ 24 w 39"/>
              <a:gd name="T5" fmla="*/ 0 h 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7">
                <a:moveTo>
                  <a:pt x="24" y="0"/>
                </a:moveTo>
                <a:cubicBezTo>
                  <a:pt x="39" y="3"/>
                  <a:pt x="36" y="27"/>
                  <a:pt x="20" y="26"/>
                </a:cubicBezTo>
                <a:cubicBezTo>
                  <a:pt x="0" y="19"/>
                  <a:pt x="4" y="3"/>
                  <a:pt x="24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1" name="Freeform 132">
            <a:extLst>
              <a:ext uri="{FF2B5EF4-FFF2-40B4-BE49-F238E27FC236}">
                <a16:creationId xmlns:a16="http://schemas.microsoft.com/office/drawing/2014/main" id="{CFF6BE31-4842-4659-8D68-63423F826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492157" y="2025636"/>
            <a:ext cx="127608" cy="69362"/>
          </a:xfrm>
          <a:custGeom>
            <a:avLst/>
            <a:gdLst>
              <a:gd name="T0" fmla="*/ 16 w 39"/>
              <a:gd name="T1" fmla="*/ 0 h 23"/>
              <a:gd name="T2" fmla="*/ 11 w 39"/>
              <a:gd name="T3" fmla="*/ 23 h 23"/>
              <a:gd name="T4" fmla="*/ 16 w 39"/>
              <a:gd name="T5" fmla="*/ 0 h 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23">
                <a:moveTo>
                  <a:pt x="16" y="0"/>
                </a:moveTo>
                <a:cubicBezTo>
                  <a:pt x="39" y="8"/>
                  <a:pt x="31" y="17"/>
                  <a:pt x="11" y="23"/>
                </a:cubicBezTo>
                <a:cubicBezTo>
                  <a:pt x="0" y="16"/>
                  <a:pt x="4" y="2"/>
                  <a:pt x="1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3" name="Freeform 134">
            <a:extLst>
              <a:ext uri="{FF2B5EF4-FFF2-40B4-BE49-F238E27FC236}">
                <a16:creationId xmlns:a16="http://schemas.microsoft.com/office/drawing/2014/main" id="{3EC2112B-E2EC-492A-8AF9-D78F4B4A9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688454" y="2031605"/>
            <a:ext cx="124063" cy="117507"/>
          </a:xfrm>
          <a:custGeom>
            <a:avLst/>
            <a:gdLst>
              <a:gd name="T0" fmla="*/ 20 w 38"/>
              <a:gd name="T1" fmla="*/ 2 h 39"/>
              <a:gd name="T2" fmla="*/ 38 w 38"/>
              <a:gd name="T3" fmla="*/ 19 h 39"/>
              <a:gd name="T4" fmla="*/ 20 w 38"/>
              <a:gd name="T5" fmla="*/ 2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39">
                <a:moveTo>
                  <a:pt x="20" y="2"/>
                </a:moveTo>
                <a:cubicBezTo>
                  <a:pt x="34" y="0"/>
                  <a:pt x="38" y="8"/>
                  <a:pt x="38" y="19"/>
                </a:cubicBezTo>
                <a:cubicBezTo>
                  <a:pt x="24" y="39"/>
                  <a:pt x="0" y="13"/>
                  <a:pt x="20" y="2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5" name="Freeform 125">
            <a:extLst>
              <a:ext uri="{FF2B5EF4-FFF2-40B4-BE49-F238E27FC236}">
                <a16:creationId xmlns:a16="http://schemas.microsoft.com/office/drawing/2014/main" id="{EB635BC8-61BC-44D5-AA11-9A308B3BA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925685" y="2057774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7" name="Freeform 125">
            <a:extLst>
              <a:ext uri="{FF2B5EF4-FFF2-40B4-BE49-F238E27FC236}">
                <a16:creationId xmlns:a16="http://schemas.microsoft.com/office/drawing/2014/main" id="{7E9ACE65-00C6-4A75-8F61-CCADAF3EC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140333" y="2050782"/>
            <a:ext cx="147990" cy="79154"/>
          </a:xfrm>
          <a:custGeom>
            <a:avLst/>
            <a:gdLst>
              <a:gd name="T0" fmla="*/ 22 w 45"/>
              <a:gd name="T1" fmla="*/ 0 h 26"/>
              <a:gd name="T2" fmla="*/ 28 w 45"/>
              <a:gd name="T3" fmla="*/ 26 h 26"/>
              <a:gd name="T4" fmla="*/ 22 w 45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26">
                <a:moveTo>
                  <a:pt x="22" y="0"/>
                </a:moveTo>
                <a:cubicBezTo>
                  <a:pt x="32" y="2"/>
                  <a:pt x="45" y="22"/>
                  <a:pt x="28" y="26"/>
                </a:cubicBezTo>
                <a:cubicBezTo>
                  <a:pt x="9" y="24"/>
                  <a:pt x="0" y="9"/>
                  <a:pt x="22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9" name="Freeform 128">
            <a:extLst>
              <a:ext uri="{FF2B5EF4-FFF2-40B4-BE49-F238E27FC236}">
                <a16:creationId xmlns:a16="http://schemas.microsoft.com/office/drawing/2014/main" id="{5D7163FE-5ADD-41E7-985B-F95E7E048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64471" y="2072870"/>
            <a:ext cx="131153" cy="78339"/>
          </a:xfrm>
          <a:custGeom>
            <a:avLst/>
            <a:gdLst>
              <a:gd name="T0" fmla="*/ 18 w 40"/>
              <a:gd name="T1" fmla="*/ 0 h 26"/>
              <a:gd name="T2" fmla="*/ 7 w 40"/>
              <a:gd name="T3" fmla="*/ 20 h 26"/>
              <a:gd name="T4" fmla="*/ 18 w 40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0" h="26">
                <a:moveTo>
                  <a:pt x="18" y="0"/>
                </a:moveTo>
                <a:cubicBezTo>
                  <a:pt x="40" y="9"/>
                  <a:pt x="28" y="26"/>
                  <a:pt x="7" y="20"/>
                </a:cubicBezTo>
                <a:cubicBezTo>
                  <a:pt x="0" y="8"/>
                  <a:pt x="6" y="1"/>
                  <a:pt x="1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1" name="Freeform 140">
            <a:extLst>
              <a:ext uri="{FF2B5EF4-FFF2-40B4-BE49-F238E27FC236}">
                <a16:creationId xmlns:a16="http://schemas.microsoft.com/office/drawing/2014/main" id="{DCD7108A-C70D-4FD9-B91A-0E9F9501A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607147" y="2055076"/>
            <a:ext cx="137356" cy="96290"/>
          </a:xfrm>
          <a:custGeom>
            <a:avLst/>
            <a:gdLst>
              <a:gd name="T0" fmla="*/ 25 w 42"/>
              <a:gd name="T1" fmla="*/ 0 h 32"/>
              <a:gd name="T2" fmla="*/ 4 w 42"/>
              <a:gd name="T3" fmla="*/ 18 h 32"/>
              <a:gd name="T4" fmla="*/ 25 w 42"/>
              <a:gd name="T5" fmla="*/ 0 h 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2">
                <a:moveTo>
                  <a:pt x="25" y="0"/>
                </a:moveTo>
                <a:cubicBezTo>
                  <a:pt x="42" y="13"/>
                  <a:pt x="15" y="32"/>
                  <a:pt x="4" y="18"/>
                </a:cubicBezTo>
                <a:cubicBezTo>
                  <a:pt x="0" y="5"/>
                  <a:pt x="16" y="0"/>
                  <a:pt x="25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3" name="Freeform 126">
            <a:extLst>
              <a:ext uri="{FF2B5EF4-FFF2-40B4-BE49-F238E27FC236}">
                <a16:creationId xmlns:a16="http://schemas.microsoft.com/office/drawing/2014/main" id="{3C0CF799-2713-48A8-94DF-F8CB5F332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862497" y="2069608"/>
            <a:ext cx="151535" cy="79154"/>
          </a:xfrm>
          <a:custGeom>
            <a:avLst/>
            <a:gdLst>
              <a:gd name="T0" fmla="*/ 23 w 46"/>
              <a:gd name="T1" fmla="*/ 0 h 26"/>
              <a:gd name="T2" fmla="*/ 29 w 46"/>
              <a:gd name="T3" fmla="*/ 26 h 26"/>
              <a:gd name="T4" fmla="*/ 23 w 4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6" h="26">
                <a:moveTo>
                  <a:pt x="23" y="0"/>
                </a:moveTo>
                <a:cubicBezTo>
                  <a:pt x="32" y="2"/>
                  <a:pt x="46" y="22"/>
                  <a:pt x="29" y="26"/>
                </a:cubicBezTo>
                <a:cubicBezTo>
                  <a:pt x="10" y="24"/>
                  <a:pt x="0" y="9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5" name="Freeform 121">
            <a:extLst>
              <a:ext uri="{FF2B5EF4-FFF2-40B4-BE49-F238E27FC236}">
                <a16:creationId xmlns:a16="http://schemas.microsoft.com/office/drawing/2014/main" id="{00B8B62E-6551-4805-BD5A-5188FE5D3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139671" y="2062635"/>
            <a:ext cx="133812" cy="84866"/>
          </a:xfrm>
          <a:custGeom>
            <a:avLst/>
            <a:gdLst>
              <a:gd name="T0" fmla="*/ 26 w 41"/>
              <a:gd name="T1" fmla="*/ 0 h 28"/>
              <a:gd name="T2" fmla="*/ 38 w 41"/>
              <a:gd name="T3" fmla="*/ 19 h 28"/>
              <a:gd name="T4" fmla="*/ 26 w 41"/>
              <a:gd name="T5" fmla="*/ 0 h 2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1" h="28">
                <a:moveTo>
                  <a:pt x="26" y="0"/>
                </a:moveTo>
                <a:cubicBezTo>
                  <a:pt x="33" y="0"/>
                  <a:pt x="41" y="10"/>
                  <a:pt x="38" y="19"/>
                </a:cubicBezTo>
                <a:cubicBezTo>
                  <a:pt x="16" y="28"/>
                  <a:pt x="0" y="10"/>
                  <a:pt x="26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7" name="Freeform 120">
            <a:extLst>
              <a:ext uri="{FF2B5EF4-FFF2-40B4-BE49-F238E27FC236}">
                <a16:creationId xmlns:a16="http://schemas.microsoft.com/office/drawing/2014/main" id="{DFCCEBA8-5961-480A-9134-51605F650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443822" y="2039414"/>
            <a:ext cx="121406" cy="66913"/>
          </a:xfrm>
          <a:custGeom>
            <a:avLst/>
            <a:gdLst>
              <a:gd name="T0" fmla="*/ 19 w 37"/>
              <a:gd name="T1" fmla="*/ 0 h 22"/>
              <a:gd name="T2" fmla="*/ 20 w 37"/>
              <a:gd name="T3" fmla="*/ 22 h 22"/>
              <a:gd name="T4" fmla="*/ 19 w 37"/>
              <a:gd name="T5" fmla="*/ 0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7" h="22">
                <a:moveTo>
                  <a:pt x="19" y="0"/>
                </a:moveTo>
                <a:cubicBezTo>
                  <a:pt x="35" y="2"/>
                  <a:pt x="37" y="21"/>
                  <a:pt x="20" y="22"/>
                </a:cubicBezTo>
                <a:cubicBezTo>
                  <a:pt x="7" y="18"/>
                  <a:pt x="0" y="6"/>
                  <a:pt x="19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09" name="Freeform 6">
            <a:extLst>
              <a:ext uri="{FF2B5EF4-FFF2-40B4-BE49-F238E27FC236}">
                <a16:creationId xmlns:a16="http://schemas.microsoft.com/office/drawing/2014/main" id="{724D4F80-B109-4438-BC6D-ABB522B44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635678" y="2029214"/>
            <a:ext cx="124063" cy="87315"/>
          </a:xfrm>
          <a:custGeom>
            <a:avLst/>
            <a:gdLst>
              <a:gd name="T0" fmla="*/ 12 w 38"/>
              <a:gd name="T1" fmla="*/ 3 h 29"/>
              <a:gd name="T2" fmla="*/ 15 w 38"/>
              <a:gd name="T3" fmla="*/ 29 h 29"/>
              <a:gd name="T4" fmla="*/ 12 w 38"/>
              <a:gd name="T5" fmla="*/ 3 h 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8" h="29">
                <a:moveTo>
                  <a:pt x="12" y="3"/>
                </a:moveTo>
                <a:cubicBezTo>
                  <a:pt x="34" y="0"/>
                  <a:pt x="38" y="26"/>
                  <a:pt x="15" y="29"/>
                </a:cubicBezTo>
                <a:cubicBezTo>
                  <a:pt x="4" y="23"/>
                  <a:pt x="0" y="9"/>
                  <a:pt x="12" y="3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1" name="Freeform 127">
            <a:extLst>
              <a:ext uri="{FF2B5EF4-FFF2-40B4-BE49-F238E27FC236}">
                <a16:creationId xmlns:a16="http://schemas.microsoft.com/office/drawing/2014/main" id="{52A7149F-5A3F-4537-981A-974C7409C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837281" y="2069607"/>
            <a:ext cx="137356" cy="79154"/>
          </a:xfrm>
          <a:custGeom>
            <a:avLst/>
            <a:gdLst>
              <a:gd name="T0" fmla="*/ 28 w 42"/>
              <a:gd name="T1" fmla="*/ 0 h 26"/>
              <a:gd name="T2" fmla="*/ 23 w 42"/>
              <a:gd name="T3" fmla="*/ 26 h 26"/>
              <a:gd name="T4" fmla="*/ 28 w 42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26">
                <a:moveTo>
                  <a:pt x="28" y="0"/>
                </a:moveTo>
                <a:cubicBezTo>
                  <a:pt x="42" y="4"/>
                  <a:pt x="38" y="23"/>
                  <a:pt x="23" y="26"/>
                </a:cubicBezTo>
                <a:cubicBezTo>
                  <a:pt x="0" y="26"/>
                  <a:pt x="8" y="5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3" name="Freeform 133">
            <a:extLst>
              <a:ext uri="{FF2B5EF4-FFF2-40B4-BE49-F238E27FC236}">
                <a16:creationId xmlns:a16="http://schemas.microsoft.com/office/drawing/2014/main" id="{89A8D3E3-3518-4738-B94E-F7DD9818D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9083" y="2081848"/>
            <a:ext cx="137356" cy="100371"/>
          </a:xfrm>
          <a:custGeom>
            <a:avLst/>
            <a:gdLst>
              <a:gd name="T0" fmla="*/ 25 w 42"/>
              <a:gd name="T1" fmla="*/ 1 h 33"/>
              <a:gd name="T2" fmla="*/ 4 w 42"/>
              <a:gd name="T3" fmla="*/ 19 h 33"/>
              <a:gd name="T4" fmla="*/ 25 w 42"/>
              <a:gd name="T5" fmla="*/ 1 h 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2" h="33">
                <a:moveTo>
                  <a:pt x="25" y="1"/>
                </a:moveTo>
                <a:cubicBezTo>
                  <a:pt x="42" y="14"/>
                  <a:pt x="15" y="33"/>
                  <a:pt x="4" y="19"/>
                </a:cubicBezTo>
                <a:cubicBezTo>
                  <a:pt x="0" y="6"/>
                  <a:pt x="15" y="0"/>
                  <a:pt x="25" y="1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5" name="Freeform 129">
            <a:extLst>
              <a:ext uri="{FF2B5EF4-FFF2-40B4-BE49-F238E27FC236}">
                <a16:creationId xmlns:a16="http://schemas.microsoft.com/office/drawing/2014/main" id="{FA796F21-7CE5-4483-A137-919B3D433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12267" y="2072870"/>
            <a:ext cx="147990" cy="109348"/>
          </a:xfrm>
          <a:custGeom>
            <a:avLst/>
            <a:gdLst>
              <a:gd name="T0" fmla="*/ 28 w 45"/>
              <a:gd name="T1" fmla="*/ 0 h 36"/>
              <a:gd name="T2" fmla="*/ 42 w 45"/>
              <a:gd name="T3" fmla="*/ 20 h 36"/>
              <a:gd name="T4" fmla="*/ 28 w 45"/>
              <a:gd name="T5" fmla="*/ 0 h 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5" h="36">
                <a:moveTo>
                  <a:pt x="28" y="0"/>
                </a:moveTo>
                <a:cubicBezTo>
                  <a:pt x="34" y="1"/>
                  <a:pt x="45" y="11"/>
                  <a:pt x="42" y="20"/>
                </a:cubicBezTo>
                <a:cubicBezTo>
                  <a:pt x="25" y="36"/>
                  <a:pt x="0" y="7"/>
                  <a:pt x="28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7" name="Freeform 142">
            <a:extLst>
              <a:ext uri="{FF2B5EF4-FFF2-40B4-BE49-F238E27FC236}">
                <a16:creationId xmlns:a16="http://schemas.microsoft.com/office/drawing/2014/main" id="{57FC30BB-0D8F-43B0-910E-7DDE8C933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77842" y="2136521"/>
            <a:ext cx="3545" cy="5712"/>
          </a:xfrm>
          <a:custGeom>
            <a:avLst/>
            <a:gdLst>
              <a:gd name="T0" fmla="*/ 0 w 1"/>
              <a:gd name="T1" fmla="*/ 0 h 2"/>
              <a:gd name="T2" fmla="*/ 1 w 1"/>
              <a:gd name="T3" fmla="*/ 2 h 2"/>
              <a:gd name="T4" fmla="*/ 0 w 1"/>
              <a:gd name="T5" fmla="*/ 0 h 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" h="2">
                <a:moveTo>
                  <a:pt x="0" y="0"/>
                </a:moveTo>
                <a:cubicBezTo>
                  <a:pt x="1" y="1"/>
                  <a:pt x="1" y="1"/>
                  <a:pt x="1" y="2"/>
                </a:cubicBezTo>
                <a:cubicBezTo>
                  <a:pt x="0" y="2"/>
                  <a:pt x="0" y="1"/>
                  <a:pt x="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9" name="Freeform 138">
            <a:extLst>
              <a:ext uri="{FF2B5EF4-FFF2-40B4-BE49-F238E27FC236}">
                <a16:creationId xmlns:a16="http://schemas.microsoft.com/office/drawing/2014/main" id="{D938207F-A865-48E5-A15D-FD578BC59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27742" y="2099801"/>
            <a:ext cx="117860" cy="79154"/>
          </a:xfrm>
          <a:custGeom>
            <a:avLst/>
            <a:gdLst>
              <a:gd name="T0" fmla="*/ 21 w 36"/>
              <a:gd name="T1" fmla="*/ 0 h 26"/>
              <a:gd name="T2" fmla="*/ 21 w 36"/>
              <a:gd name="T3" fmla="*/ 26 h 26"/>
              <a:gd name="T4" fmla="*/ 21 w 36"/>
              <a:gd name="T5" fmla="*/ 0 h 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6" h="26">
                <a:moveTo>
                  <a:pt x="21" y="0"/>
                </a:moveTo>
                <a:cubicBezTo>
                  <a:pt x="32" y="4"/>
                  <a:pt x="36" y="23"/>
                  <a:pt x="21" y="26"/>
                </a:cubicBezTo>
                <a:cubicBezTo>
                  <a:pt x="1" y="24"/>
                  <a:pt x="0" y="2"/>
                  <a:pt x="2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1" name="Freeform 137">
            <a:extLst>
              <a:ext uri="{FF2B5EF4-FFF2-40B4-BE49-F238E27FC236}">
                <a16:creationId xmlns:a16="http://schemas.microsoft.com/office/drawing/2014/main" id="{04637E45-0880-40BC-B488-4EA4CA43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880299" y="2097352"/>
            <a:ext cx="127608" cy="93843"/>
          </a:xfrm>
          <a:custGeom>
            <a:avLst/>
            <a:gdLst>
              <a:gd name="T0" fmla="*/ 23 w 39"/>
              <a:gd name="T1" fmla="*/ 0 h 31"/>
              <a:gd name="T2" fmla="*/ 17 w 39"/>
              <a:gd name="T3" fmla="*/ 26 h 31"/>
              <a:gd name="T4" fmla="*/ 23 w 39"/>
              <a:gd name="T5" fmla="*/ 0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9" h="31">
                <a:moveTo>
                  <a:pt x="23" y="0"/>
                </a:moveTo>
                <a:cubicBezTo>
                  <a:pt x="39" y="3"/>
                  <a:pt x="39" y="31"/>
                  <a:pt x="17" y="26"/>
                </a:cubicBezTo>
                <a:cubicBezTo>
                  <a:pt x="0" y="6"/>
                  <a:pt x="15" y="5"/>
                  <a:pt x="23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9D01F7-F6D2-915D-7EFF-A09544212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9393775"/>
              </p:ext>
            </p:extLst>
          </p:nvPr>
        </p:nvGraphicFramePr>
        <p:xfrm>
          <a:off x="877326" y="2599512"/>
          <a:ext cx="10722902" cy="3646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8808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7" name="Rectangle 216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7" name="Picture 146" descr="Exclamation mark on a yellow background">
            <a:extLst>
              <a:ext uri="{FF2B5EF4-FFF2-40B4-BE49-F238E27FC236}">
                <a16:creationId xmlns:a16="http://schemas.microsoft.com/office/drawing/2014/main" id="{33513631-4365-356A-FE4F-E96E6091A7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7567" r="14672" b="-2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727D69-DC91-672C-01AD-08DC5D86B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Positive Impact</a:t>
            </a:r>
          </a:p>
        </p:txBody>
      </p:sp>
      <p:sp>
        <p:nvSpPr>
          <p:cNvPr id="143" name="Content Placeholder 2">
            <a:extLst>
              <a:ext uri="{FF2B5EF4-FFF2-40B4-BE49-F238E27FC236}">
                <a16:creationId xmlns:a16="http://schemas.microsoft.com/office/drawing/2014/main" id="{DD5B1F3C-08BF-0AE8-5AD4-36220F22B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6604" y="315584"/>
            <a:ext cx="5737284" cy="6356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</a:pPr>
            <a:r>
              <a:rPr lang="en-GB" dirty="0">
                <a:ea typeface="+mn-lt"/>
                <a:cs typeface="+mn-lt"/>
              </a:rPr>
              <a:t>Access to mental health resources- support groups and helplines (Erskine et al., 2015)</a:t>
            </a:r>
          </a:p>
          <a:p>
            <a:pPr>
              <a:lnSpc>
                <a:spcPct val="140000"/>
              </a:lnSpc>
              <a:buClr>
                <a:srgbClr val="ADBDB8"/>
              </a:buClr>
            </a:pPr>
            <a:r>
              <a:rPr lang="en-GB" dirty="0"/>
              <a:t>Youth-serving organisations on social media- National Society for the Prevention of Cruelty to Children- Facebook account; The Samaritans- Twitter account (Hale and Guan, 2015)</a:t>
            </a:r>
          </a:p>
          <a:p>
            <a:pPr>
              <a:lnSpc>
                <a:spcPct val="140000"/>
              </a:lnSpc>
              <a:buClr>
                <a:srgbClr val="ADBDB8"/>
              </a:buClr>
            </a:pPr>
            <a:r>
              <a:rPr lang="en-GB" dirty="0"/>
              <a:t>Raised level of awareness</a:t>
            </a:r>
          </a:p>
          <a:p>
            <a:pPr>
              <a:lnSpc>
                <a:spcPct val="140000"/>
              </a:lnSpc>
              <a:buClr>
                <a:srgbClr val="ADBDB8"/>
              </a:buClr>
            </a:pPr>
            <a:r>
              <a:rPr lang="en-GB" dirty="0"/>
              <a:t>A better understanding of the risk of cyberbullying and online harassment</a:t>
            </a:r>
          </a:p>
          <a:p>
            <a:pPr>
              <a:lnSpc>
                <a:spcPct val="140000"/>
              </a:lnSpc>
              <a:buClr>
                <a:srgbClr val="ADBDB8"/>
              </a:buClr>
            </a:pPr>
            <a:r>
              <a:rPr lang="en-GB" dirty="0"/>
              <a:t>Value of privacy control (Van </a:t>
            </a:r>
            <a:r>
              <a:rPr lang="en-GB" dirty="0" err="1"/>
              <a:t>Bijleveld</a:t>
            </a:r>
            <a:r>
              <a:rPr lang="en-GB" dirty="0"/>
              <a:t> et al., 2015)</a:t>
            </a: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D2F9B329-6C23-C31E-8C65-EDEBC14E3A3F}"/>
              </a:ext>
            </a:extLst>
          </p:cNvPr>
          <p:cNvSpPr txBox="1"/>
          <p:nvPr/>
        </p:nvSpPr>
        <p:spPr>
          <a:xfrm>
            <a:off x="8594651" y="1453116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412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8" name="Group 8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6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139" name="Rectangle 67">
            <a:extLst>
              <a:ext uri="{FF2B5EF4-FFF2-40B4-BE49-F238E27FC236}">
                <a16:creationId xmlns:a16="http://schemas.microsoft.com/office/drawing/2014/main" id="{58789E63-C78D-4210-8A38-DD6FB3B6B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0" name="Picture 4" descr="Camera lens close up">
            <a:extLst>
              <a:ext uri="{FF2B5EF4-FFF2-40B4-BE49-F238E27FC236}">
                <a16:creationId xmlns:a16="http://schemas.microsoft.com/office/drawing/2014/main" id="{22C08229-D611-08FA-24AB-6DD92204C7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05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1" name="Rectangle 69">
            <a:extLst>
              <a:ext uri="{FF2B5EF4-FFF2-40B4-BE49-F238E27FC236}">
                <a16:creationId xmlns:a16="http://schemas.microsoft.com/office/drawing/2014/main" id="{AC8494C5-ED44-4EAD-9213-4FBAA4BB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82" cy="421341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42DA7-DA9D-07F8-14EB-B39798D2B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0" y="573741"/>
            <a:ext cx="8572500" cy="17331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Negative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362D74-5361-C5D8-D8C4-C39283D095E8}"/>
              </a:ext>
            </a:extLst>
          </p:cNvPr>
          <p:cNvSpPr txBox="1"/>
          <p:nvPr/>
        </p:nvSpPr>
        <p:spPr>
          <a:xfrm>
            <a:off x="483080" y="2438400"/>
            <a:ext cx="1086640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sz="2400" dirty="0">
                <a:solidFill>
                  <a:schemeClr val="bg1"/>
                </a:solidFill>
                <a:cs typeface="Arial"/>
              </a:rPr>
              <a:t>Cyberbullying is rising due to the use of social media (Lee, 2020)</a:t>
            </a:r>
            <a:r>
              <a:rPr lang="en-US" sz="2400" dirty="0">
                <a:solidFill>
                  <a:schemeClr val="bg1"/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400" dirty="0">
                <a:solidFill>
                  <a:schemeClr val="bg1"/>
                </a:solidFill>
                <a:cs typeface="Arial"/>
              </a:rPr>
              <a:t>As a result of cyberbullying, despair, anxiety, depression and suicide rates are rising (Swann et al., 2020)</a:t>
            </a:r>
            <a:r>
              <a:rPr lang="en-US" sz="2400" dirty="0">
                <a:solidFill>
                  <a:schemeClr val="bg1"/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400" dirty="0">
                <a:solidFill>
                  <a:schemeClr val="bg1"/>
                </a:solidFill>
                <a:cs typeface="Arial"/>
              </a:rPr>
              <a:t>loneliness and isolation are rising</a:t>
            </a:r>
            <a:r>
              <a:rPr lang="en-US" sz="2400" dirty="0">
                <a:solidFill>
                  <a:schemeClr val="bg1"/>
                </a:solidFill>
                <a:cs typeface="Arial"/>
              </a:rPr>
              <a:t>​</a:t>
            </a:r>
          </a:p>
          <a:p>
            <a:pPr>
              <a:buChar char="•"/>
            </a:pPr>
            <a:r>
              <a:rPr lang="en-GB" sz="2400" dirty="0">
                <a:solidFill>
                  <a:schemeClr val="bg1"/>
                </a:solidFill>
                <a:cs typeface="Arial"/>
              </a:rPr>
              <a:t>Violent and sexually explicit media has a negative effect on mental health</a:t>
            </a:r>
            <a:r>
              <a:rPr lang="en-US" sz="2400" dirty="0">
                <a:solidFill>
                  <a:schemeClr val="bg1"/>
                </a:solidFill>
                <a:cs typeface="Arial"/>
              </a:rPr>
              <a:t>​</a:t>
            </a:r>
            <a:endParaRPr lang="en-US" sz="2400" dirty="0">
              <a:solidFill>
                <a:srgbClr val="231B32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17952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2" name="Rectangle 35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17163-9483-4425-2ED5-EF4FFF115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Negative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C7C4C0-F33F-609D-E813-1457F8A3A33D}"/>
              </a:ext>
            </a:extLst>
          </p:cNvPr>
          <p:cNvSpPr txBox="1"/>
          <p:nvPr/>
        </p:nvSpPr>
        <p:spPr>
          <a:xfrm>
            <a:off x="434196" y="2257229"/>
            <a:ext cx="5861845" cy="385789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2000" dirty="0">
                <a:solidFill>
                  <a:schemeClr val="tx2"/>
                </a:solidFill>
              </a:rPr>
              <a:t>The pressure to adhere to beauty standards and live a perfect life results in feeling inadequate (Stallard, 2019)​​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2000" dirty="0">
                <a:solidFill>
                  <a:schemeClr val="tx2"/>
                </a:solidFill>
              </a:rPr>
              <a:t>Undermine children and young people`s self-worth​​</a:t>
            </a:r>
          </a:p>
          <a:p>
            <a:pPr defTabSz="914400">
              <a:lnSpc>
                <a:spcPct val="15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2000" dirty="0">
                <a:solidFill>
                  <a:schemeClr val="tx2"/>
                </a:solidFill>
              </a:rPr>
              <a:t>Need of validation (</a:t>
            </a:r>
            <a:r>
              <a:rPr lang="en-US" sz="2000" dirty="0" err="1">
                <a:solidFill>
                  <a:schemeClr val="tx2"/>
                </a:solidFill>
              </a:rPr>
              <a:t>McGorry</a:t>
            </a:r>
            <a:r>
              <a:rPr lang="en-US" sz="2000" dirty="0">
                <a:solidFill>
                  <a:schemeClr val="tx2"/>
                </a:solidFill>
              </a:rPr>
              <a:t> et al., 2013), comparison, competitiveness and superficiality (Sohn et al., 2019)​​</a:t>
            </a:r>
          </a:p>
        </p:txBody>
      </p:sp>
      <p:pic>
        <p:nvPicPr>
          <p:cNvPr id="182" name="Picture 4" descr="Abstract background of gold dots against black">
            <a:extLst>
              <a:ext uri="{FF2B5EF4-FFF2-40B4-BE49-F238E27FC236}">
                <a16:creationId xmlns:a16="http://schemas.microsoft.com/office/drawing/2014/main" id="{5A793C74-8549-E534-DF91-8A7E5699F9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975" r="20589" b="-1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356" name="Group 355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357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8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9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0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1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2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3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4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5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6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8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2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3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1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3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4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5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6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7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8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9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0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1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2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3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4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5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6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7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8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9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0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1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2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3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58793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4" name="Group 171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173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4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5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6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7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8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9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0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1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2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3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4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5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6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7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8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9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0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1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2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3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4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5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6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7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8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9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0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1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2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3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4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5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6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7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8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9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0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1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2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3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4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5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6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7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8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9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0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1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2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3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4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5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6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7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8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9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295" name="Rectangle 230">
            <a:extLst>
              <a:ext uri="{FF2B5EF4-FFF2-40B4-BE49-F238E27FC236}">
                <a16:creationId xmlns:a16="http://schemas.microsoft.com/office/drawing/2014/main" id="{58789E63-C78D-4210-8A38-DD6FB3B6B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6" name="Picture 4" descr="Front steps and columns of a majestic city building">
            <a:extLst>
              <a:ext uri="{FF2B5EF4-FFF2-40B4-BE49-F238E27FC236}">
                <a16:creationId xmlns:a16="http://schemas.microsoft.com/office/drawing/2014/main" id="{C2117B29-BC3A-D296-F9F7-D8247E89EE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" b="1568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96" name="Rectangle 232">
            <a:extLst>
              <a:ext uri="{FF2B5EF4-FFF2-40B4-BE49-F238E27FC236}">
                <a16:creationId xmlns:a16="http://schemas.microsoft.com/office/drawing/2014/main" id="{AC8494C5-ED44-4EAD-9213-4FBAA4BB7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82" cy="4213412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93E24D-ABB5-0995-41B8-78EA4719E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9750" y="300570"/>
            <a:ext cx="8572500" cy="12155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Policy and Legislation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AB84-589E-DF1B-D727-DB2C23F99AA2}"/>
              </a:ext>
            </a:extLst>
          </p:cNvPr>
          <p:cNvSpPr txBox="1"/>
          <p:nvPr/>
        </p:nvSpPr>
        <p:spPr>
          <a:xfrm>
            <a:off x="363446" y="1862703"/>
            <a:ext cx="11455879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/>
              <a:t>Data Protection Act 2018</a:t>
            </a:r>
          </a:p>
          <a:p>
            <a:r>
              <a:rPr lang="en-GB" sz="2800" b="1" dirty="0"/>
              <a:t>General Data Protection Regulation</a:t>
            </a:r>
          </a:p>
          <a:p>
            <a:r>
              <a:rPr lang="en-GB" sz="2800" dirty="0"/>
              <a:t>It is illegal to knowingly or recklessly expose personal information of minors (Rosiek et al., 2015)</a:t>
            </a:r>
          </a:p>
          <a:p>
            <a:r>
              <a:rPr lang="en-GB" sz="2800" dirty="0"/>
              <a:t>Young people`s rights to privacy online are protected by law- </a:t>
            </a:r>
            <a:r>
              <a:rPr lang="en-GB" sz="2800" b="1" dirty="0"/>
              <a:t>Children`s Online Privacy Protection Act</a:t>
            </a:r>
          </a:p>
          <a:p>
            <a:r>
              <a:rPr lang="en-GB" sz="2800" dirty="0"/>
              <a:t>It is required by law to have privacy policy and need of parental approval before children and young people`s personal data is collected (Sanders et al., 2014)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348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9F5B1327-667A-11EB-7634-A5C7E7EEE0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0243" r="38353" b="3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04C948-410B-4667-3E4B-28061372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Policy and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AAC54-0923-ABA3-A107-36CCA2114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76300"/>
            <a:ext cx="5219700" cy="51054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40000"/>
              </a:lnSpc>
              <a:spcBef>
                <a:spcPts val="0"/>
              </a:spcBef>
            </a:pPr>
            <a:r>
              <a:rPr lang="en-GB" sz="1900" b="1" dirty="0">
                <a:latin typeface="Segoe UI"/>
                <a:cs typeface="Segoe UI"/>
              </a:rPr>
              <a:t>Counterterrorism and Security Act 2015</a:t>
            </a:r>
            <a:r>
              <a:rPr lang="en-GB" sz="1900" dirty="0">
                <a:latin typeface="Segoe UI"/>
                <a:cs typeface="Segoe UI"/>
              </a:rPr>
              <a:t> and the </a:t>
            </a:r>
            <a:r>
              <a:rPr lang="en-GB" sz="1900" b="1" dirty="0">
                <a:latin typeface="Segoe UI"/>
                <a:cs typeface="Segoe UI"/>
              </a:rPr>
              <a:t>Prevent Duty</a:t>
            </a:r>
            <a:r>
              <a:rPr lang="en-GB" sz="1900" dirty="0">
                <a:latin typeface="Segoe UI"/>
                <a:cs typeface="Segoe UI"/>
              </a:rPr>
              <a:t>-for institutions like schools and governments to identify and shield vulnerable individuals against radicalization (Shneider and Loffler, 2016)</a:t>
            </a:r>
            <a:endParaRPr lang="en-US" sz="1900" dirty="0">
              <a:latin typeface="Segoe UI"/>
              <a:cs typeface="Segoe UI"/>
            </a:endParaRPr>
          </a:p>
          <a:p>
            <a:pPr>
              <a:lnSpc>
                <a:spcPct val="140000"/>
              </a:lnSpc>
              <a:spcBef>
                <a:spcPts val="0"/>
              </a:spcBef>
              <a:buClr>
                <a:srgbClr val="ADBDB8"/>
              </a:buClr>
            </a:pPr>
            <a:r>
              <a:rPr lang="en-GB" sz="1900" b="1" dirty="0">
                <a:latin typeface="Segoe UI"/>
                <a:cs typeface="Segoe UI"/>
              </a:rPr>
              <a:t>Digital Economy Act 2017</a:t>
            </a:r>
            <a:r>
              <a:rPr lang="en-GB" sz="1900" dirty="0">
                <a:latin typeface="Segoe UI"/>
                <a:cs typeface="Segoe UI"/>
              </a:rPr>
              <a:t>- check content for suitability for children before releasing it to public (Singh et al., 2020)</a:t>
            </a:r>
            <a:endParaRPr lang="en-US" sz="1900" dirty="0">
              <a:latin typeface="Segoe UI"/>
              <a:cs typeface="Segoe UI"/>
            </a:endParaRPr>
          </a:p>
          <a:p>
            <a:pPr>
              <a:lnSpc>
                <a:spcPct val="140000"/>
              </a:lnSpc>
              <a:spcBef>
                <a:spcPts val="0"/>
              </a:spcBef>
              <a:buClr>
                <a:srgbClr val="ADBDB8"/>
              </a:buClr>
            </a:pPr>
            <a:r>
              <a:rPr lang="en-GB" sz="1900" dirty="0">
                <a:latin typeface="Segoe UI"/>
                <a:cs typeface="Segoe UI"/>
              </a:rPr>
              <a:t>Age limits, content filters, eliminating potentially hazardous material are covered by </a:t>
            </a:r>
            <a:r>
              <a:rPr lang="en-GB" sz="1900" b="1" dirty="0">
                <a:latin typeface="Segoe UI"/>
                <a:cs typeface="Segoe UI"/>
              </a:rPr>
              <a:t>Malicious Communications Act 1988 </a:t>
            </a:r>
            <a:r>
              <a:rPr lang="en-GB" sz="1900" dirty="0">
                <a:latin typeface="Segoe UI"/>
                <a:cs typeface="Segoe UI"/>
              </a:rPr>
              <a:t>and the </a:t>
            </a:r>
            <a:r>
              <a:rPr lang="en-GB" sz="1900" b="1" dirty="0">
                <a:latin typeface="Segoe UI"/>
                <a:cs typeface="Segoe UI"/>
              </a:rPr>
              <a:t>Protection from Harassment Act 1997</a:t>
            </a:r>
            <a:endParaRPr lang="en-US" sz="1900" b="1">
              <a:latin typeface="Segoe UI"/>
              <a:cs typeface="Segoe UI"/>
            </a:endParaRPr>
          </a:p>
          <a:p>
            <a:pPr>
              <a:lnSpc>
                <a:spcPct val="140000"/>
              </a:lnSpc>
              <a:buClr>
                <a:srgbClr val="ADBDB8"/>
              </a:buClr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775170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2" name="Rectangle 371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0" name="Picture 189" descr="Files in folders">
            <a:extLst>
              <a:ext uri="{FF2B5EF4-FFF2-40B4-BE49-F238E27FC236}">
                <a16:creationId xmlns:a16="http://schemas.microsoft.com/office/drawing/2014/main" id="{A07D7244-92F2-74AD-EE75-CB694B0A380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1770" r="26823" b="-1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6821DD-194D-0F8A-62D0-84B7AA72E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67" name="TextBox 366">
            <a:extLst>
              <a:ext uri="{FF2B5EF4-FFF2-40B4-BE49-F238E27FC236}">
                <a16:creationId xmlns:a16="http://schemas.microsoft.com/office/drawing/2014/main" id="{37763050-CC43-CDAC-4BDD-ABE6708EA9AC}"/>
              </a:ext>
            </a:extLst>
          </p:cNvPr>
          <p:cNvSpPr txBox="1"/>
          <p:nvPr/>
        </p:nvSpPr>
        <p:spPr>
          <a:xfrm>
            <a:off x="5362755" y="344338"/>
            <a:ext cx="6829963" cy="563736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914400">
              <a:lnSpc>
                <a:spcPct val="14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1400" dirty="0">
                <a:solidFill>
                  <a:schemeClr val="tx2"/>
                </a:solidFill>
              </a:rPr>
              <a:t>de Miranda, D. M., da Silva </a:t>
            </a:r>
            <a:r>
              <a:rPr lang="en-US" sz="1400" dirty="0" err="1">
                <a:solidFill>
                  <a:schemeClr val="tx2"/>
                </a:solidFill>
              </a:rPr>
              <a:t>Athanasio</a:t>
            </a:r>
            <a:r>
              <a:rPr lang="en-US" sz="1400" dirty="0">
                <a:solidFill>
                  <a:schemeClr val="tx2"/>
                </a:solidFill>
              </a:rPr>
              <a:t>, B., Oliveira, A. C. S., &amp; Simoes-e-Silva, A. C. (2020). How is COVID-19 pandemic impacting mental health of children and adolescents? International Journal of Disaster Risk Reduction, 51, 101845.​</a:t>
            </a:r>
          </a:p>
          <a:p>
            <a:pPr defTabSz="914400">
              <a:lnSpc>
                <a:spcPct val="14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1400" dirty="0" err="1">
                <a:solidFill>
                  <a:schemeClr val="tx2"/>
                </a:solidFill>
              </a:rPr>
              <a:t>Dimberg</a:t>
            </a:r>
            <a:r>
              <a:rPr lang="en-US" sz="1400" dirty="0">
                <a:solidFill>
                  <a:schemeClr val="tx2"/>
                </a:solidFill>
              </a:rPr>
              <a:t>, L., </a:t>
            </a:r>
            <a:r>
              <a:rPr lang="en-US" sz="1400" dirty="0" err="1">
                <a:solidFill>
                  <a:schemeClr val="tx2"/>
                </a:solidFill>
              </a:rPr>
              <a:t>Arnrup</a:t>
            </a:r>
            <a:r>
              <a:rPr lang="en-US" sz="1400" dirty="0">
                <a:solidFill>
                  <a:schemeClr val="tx2"/>
                </a:solidFill>
              </a:rPr>
              <a:t>, K., &amp; </a:t>
            </a:r>
            <a:r>
              <a:rPr lang="en-US" sz="1400" dirty="0" err="1">
                <a:solidFill>
                  <a:schemeClr val="tx2"/>
                </a:solidFill>
              </a:rPr>
              <a:t>Bondemark</a:t>
            </a:r>
            <a:r>
              <a:rPr lang="en-US" sz="1400" dirty="0">
                <a:solidFill>
                  <a:schemeClr val="tx2"/>
                </a:solidFill>
              </a:rPr>
              <a:t>, L. (2015). The impact of malocclusion on the quality of life among children and adolescents: A systematic review of quantitative studies. European Journal of Orthodontics, 37(3), 238–247. Available at: </a:t>
            </a:r>
            <a:r>
              <a:rPr lang="en-US" sz="1400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https://doi.org/10.1093/ejo/cju046</a:t>
            </a:r>
            <a:r>
              <a:rPr lang="en-US" sz="1400" dirty="0">
                <a:solidFill>
                  <a:schemeClr val="tx2"/>
                </a:solidFill>
              </a:rPr>
              <a:t>​</a:t>
            </a:r>
          </a:p>
          <a:p>
            <a:pPr defTabSz="914400">
              <a:lnSpc>
                <a:spcPct val="14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1400" dirty="0">
                <a:solidFill>
                  <a:schemeClr val="tx2"/>
                </a:solidFill>
              </a:rPr>
              <a:t>Erskine, H. E., Moffitt, T. E., Copeland, W. E., Costello, E. J., Ferrari, A. J., Patton, G., Degenhardt, L., Vos, T., Whiteford, H. A., &amp; Scott, J. G. (2015). A heavy burden on young minds: The global burden of mental and substance use disorders in children and youth. Psychological Medicine, 45(7), 1551–1563. Available at: </a:t>
            </a:r>
            <a:r>
              <a:rPr lang="en-US" sz="1400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https://doi.org/10.1017/S0033291714002888</a:t>
            </a:r>
            <a:r>
              <a:rPr lang="en-US" sz="1400" dirty="0">
                <a:solidFill>
                  <a:schemeClr val="tx2"/>
                </a:solidFill>
              </a:rPr>
              <a:t>​</a:t>
            </a:r>
          </a:p>
          <a:p>
            <a:pPr defTabSz="914400">
              <a:lnSpc>
                <a:spcPct val="14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1400" dirty="0">
                <a:solidFill>
                  <a:schemeClr val="tx2"/>
                </a:solidFill>
              </a:rPr>
              <a:t>Hale, L., &amp; Guan, S. (2015). Screen time and sleep among school-aged children and adolescents: A systematic literature review—ScienceDirect. Available at: </a:t>
            </a:r>
            <a:r>
              <a:rPr lang="en-US" sz="1400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https://www.sciencedirect.com/science/article/abs/pii/S1087079214000811</a:t>
            </a:r>
            <a:r>
              <a:rPr lang="en-US" sz="1400" dirty="0">
                <a:solidFill>
                  <a:schemeClr val="tx2"/>
                </a:solidFill>
              </a:rPr>
              <a:t>​</a:t>
            </a:r>
          </a:p>
          <a:p>
            <a:pPr defTabSz="914400">
              <a:lnSpc>
                <a:spcPct val="14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1400" dirty="0">
                <a:solidFill>
                  <a:schemeClr val="tx2"/>
                </a:solidFill>
              </a:rPr>
              <a:t>Lee, J. (2020). Mental health effects of school closures during COVID-19. The Lancet Child &amp; Adolescent Health, 4(6), 421.​</a:t>
            </a:r>
          </a:p>
          <a:p>
            <a:pPr defTabSz="914400">
              <a:lnSpc>
                <a:spcPct val="140000"/>
              </a:lnSpc>
              <a:spcAft>
                <a:spcPts val="600"/>
              </a:spcAft>
              <a:buClr>
                <a:schemeClr val="bg2">
                  <a:lumMod val="75000"/>
                </a:schemeClr>
              </a:buClr>
              <a:buChar char="•"/>
            </a:pPr>
            <a:r>
              <a:rPr lang="en-US" sz="1400" dirty="0" err="1">
                <a:solidFill>
                  <a:schemeClr val="tx2"/>
                </a:solidFill>
              </a:rPr>
              <a:t>McGorry</a:t>
            </a:r>
            <a:r>
              <a:rPr lang="en-US" sz="1400" dirty="0">
                <a:solidFill>
                  <a:schemeClr val="tx2"/>
                </a:solidFill>
              </a:rPr>
              <a:t>, P., Bates, T., &amp; Birchwood, M. (2013). Designing youth mental health services for the 21st century: Examples from Australia, Ireland and the UK. The British Journal of Psychiatry, 202(s54), s30–s35.​</a:t>
            </a:r>
          </a:p>
        </p:txBody>
      </p:sp>
    </p:spTree>
    <p:extLst>
      <p:ext uri="{BB962C8B-B14F-4D97-AF65-F5344CB8AC3E}">
        <p14:creationId xmlns:p14="http://schemas.microsoft.com/office/powerpoint/2010/main" val="1169221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731FD9D9-C9E7-F55E-05F4-251D22BD6A0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3181" r="35412" b="-1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812B4E-04AD-602F-7C19-454DAD910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D80E1-A5B6-55F8-B1A6-3DAF759CA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642" y="315584"/>
            <a:ext cx="6556793" cy="566611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40000"/>
              </a:lnSpc>
              <a:spcBef>
                <a:spcPts val="0"/>
              </a:spcBef>
            </a:pPr>
            <a:r>
              <a:rPr lang="en-US" sz="1600" dirty="0">
                <a:latin typeface="Calibri"/>
                <a:cs typeface="Calibri"/>
              </a:rPr>
              <a:t>Rosiek, A., Maciejewska, N. F., </a:t>
            </a:r>
            <a:r>
              <a:rPr lang="en-US" sz="1600" dirty="0" err="1">
                <a:latin typeface="Calibri"/>
                <a:cs typeface="Calibri"/>
              </a:rPr>
              <a:t>Leksowski</a:t>
            </a:r>
            <a:r>
              <a:rPr lang="en-US" sz="1600" dirty="0">
                <a:latin typeface="Calibri"/>
                <a:cs typeface="Calibri"/>
              </a:rPr>
              <a:t>, K., Rosiek-</a:t>
            </a:r>
            <a:r>
              <a:rPr lang="en-US" sz="1600" dirty="0" err="1">
                <a:latin typeface="Calibri"/>
                <a:cs typeface="Calibri"/>
              </a:rPr>
              <a:t>Kryszewska</a:t>
            </a:r>
            <a:r>
              <a:rPr lang="en-US" sz="1600" dirty="0">
                <a:latin typeface="Calibri"/>
                <a:cs typeface="Calibri"/>
              </a:rPr>
              <a:t>, A., &amp; </a:t>
            </a:r>
            <a:r>
              <a:rPr lang="en-US" sz="1600" dirty="0" err="1">
                <a:latin typeface="Calibri"/>
                <a:cs typeface="Calibri"/>
              </a:rPr>
              <a:t>Leksowski</a:t>
            </a:r>
            <a:r>
              <a:rPr lang="en-US" sz="1600" dirty="0">
                <a:latin typeface="Calibri"/>
                <a:cs typeface="Calibri"/>
              </a:rPr>
              <a:t>, Ł. (2015). Effect of Television on Obesity and Excess of Weight and Consequences of Health. International Journal of Environmental Research and Public Health, 12(8), Article 8. Available at: </a:t>
            </a:r>
            <a:r>
              <a:rPr lang="en-US" sz="1600" dirty="0">
                <a:latin typeface="Calibri"/>
                <a:cs typeface="Calibri"/>
                <a:hlinkClick r:id="rId3"/>
              </a:rPr>
              <a:t>https://doi.org/10.3390/ijerph120809408</a:t>
            </a:r>
            <a:r>
              <a:rPr lang="en-US" sz="1600" dirty="0">
                <a:latin typeface="Calibri"/>
                <a:cs typeface="Calibri"/>
              </a:rPr>
              <a:t> </a:t>
            </a:r>
          </a:p>
          <a:p>
            <a:pPr>
              <a:lnSpc>
                <a:spcPct val="140000"/>
              </a:lnSpc>
              <a:buClr>
                <a:srgbClr val="ADBDB8"/>
              </a:buClr>
            </a:pPr>
            <a:r>
              <a:rPr lang="en-GB" sz="1600" dirty="0">
                <a:latin typeface="Times New Roman"/>
                <a:cs typeface="Times New Roman"/>
              </a:rPr>
              <a:t>Saunders, T. J., Chaput, J.-P., &amp; Tremblay, M. S. (2014). Sedentary Behaviour as an Emerging Risk Factor for Cardiometabolic Diseases in Children and Youth. </a:t>
            </a:r>
            <a:r>
              <a:rPr lang="en-GB" sz="1600" i="1" dirty="0">
                <a:latin typeface="Times New Roman"/>
                <a:cs typeface="Times New Roman"/>
              </a:rPr>
              <a:t>Canadian Journal of Diabetes</a:t>
            </a:r>
            <a:r>
              <a:rPr lang="en-GB" sz="1600" dirty="0">
                <a:latin typeface="Times New Roman"/>
                <a:cs typeface="Times New Roman"/>
              </a:rPr>
              <a:t>, </a:t>
            </a:r>
            <a:r>
              <a:rPr lang="en-GB" sz="1600" i="1" dirty="0">
                <a:latin typeface="Times New Roman"/>
                <a:cs typeface="Times New Roman"/>
              </a:rPr>
              <a:t>38</a:t>
            </a:r>
            <a:r>
              <a:rPr lang="en-GB" sz="1600" dirty="0">
                <a:latin typeface="Times New Roman"/>
                <a:cs typeface="Times New Roman"/>
              </a:rPr>
              <a:t>(1), 53–61. Available at: </a:t>
            </a:r>
            <a:r>
              <a:rPr lang="en-GB" sz="1600" u="sng" dirty="0">
                <a:latin typeface="Times New Roman"/>
                <a:cs typeface="Times New Roman"/>
                <a:hlinkClick r:id="rId4"/>
              </a:rPr>
              <a:t>https://doi.org/10.1016/j.jcjd.2013.08.266</a:t>
            </a:r>
            <a:endParaRPr lang="en-GB" sz="1600" u="sng">
              <a:latin typeface="Times New Roman"/>
              <a:cs typeface="Times New Roman"/>
            </a:endParaRPr>
          </a:p>
          <a:p>
            <a:pPr>
              <a:lnSpc>
                <a:spcPct val="140000"/>
              </a:lnSpc>
              <a:buClr>
                <a:srgbClr val="ADBDB8"/>
              </a:buClr>
            </a:pPr>
            <a:r>
              <a:rPr lang="en-GB" sz="1600" dirty="0">
                <a:latin typeface="Times New Roman"/>
                <a:cs typeface="Times New Roman"/>
              </a:rPr>
              <a:t>Schneider, W., &amp; Löffler, E. (2016). The development of metacognitive knowledge in children and adolescents. In </a:t>
            </a:r>
            <a:r>
              <a:rPr lang="en-GB" sz="1600" i="1" dirty="0">
                <a:latin typeface="Times New Roman"/>
                <a:cs typeface="Times New Roman"/>
              </a:rPr>
              <a:t>The Oxford handbook of metamemory</a:t>
            </a:r>
            <a:r>
              <a:rPr lang="en-GB" sz="1600" dirty="0">
                <a:latin typeface="Times New Roman"/>
                <a:cs typeface="Times New Roman"/>
              </a:rPr>
              <a:t> (pp. 491–518). Oxford University Press.</a:t>
            </a:r>
          </a:p>
          <a:p>
            <a:pPr>
              <a:lnSpc>
                <a:spcPct val="140000"/>
              </a:lnSpc>
              <a:buClr>
                <a:srgbClr val="ADBDB8"/>
              </a:buClr>
            </a:pPr>
            <a:r>
              <a:rPr lang="en-GB" sz="1600" dirty="0">
                <a:latin typeface="Times New Roman"/>
                <a:cs typeface="Times New Roman"/>
              </a:rPr>
              <a:t>Singh, S., Roy, D., Sinha, K., Parveen, S., Sharma, G., &amp; Joshi, G. (2020). Impact of COVID-19 and lockdown on mental health of children and adolescents: A narrative review with recommendations. </a:t>
            </a:r>
            <a:r>
              <a:rPr lang="en-GB" sz="1600" i="1" dirty="0">
                <a:latin typeface="Times New Roman"/>
                <a:cs typeface="Times New Roman"/>
              </a:rPr>
              <a:t>Psychiatry Research</a:t>
            </a:r>
            <a:r>
              <a:rPr lang="en-GB" sz="1600" dirty="0">
                <a:latin typeface="Times New Roman"/>
                <a:cs typeface="Times New Roman"/>
              </a:rPr>
              <a:t>, </a:t>
            </a:r>
            <a:r>
              <a:rPr lang="en-GB" sz="1600" i="1" dirty="0">
                <a:latin typeface="Times New Roman"/>
                <a:cs typeface="Times New Roman"/>
              </a:rPr>
              <a:t>293</a:t>
            </a:r>
            <a:r>
              <a:rPr lang="en-GB" sz="1600" dirty="0">
                <a:latin typeface="Times New Roman"/>
                <a:cs typeface="Times New Roman"/>
              </a:rPr>
              <a:t>, 113429. Available at: </a:t>
            </a:r>
            <a:r>
              <a:rPr lang="en-GB" sz="1600" u="sng" dirty="0">
                <a:latin typeface="Times New Roman"/>
                <a:cs typeface="Times New Roman"/>
                <a:hlinkClick r:id="rId5"/>
              </a:rPr>
              <a:t>https://doi.org/10.1016/j.psychres.2020.113429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722945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53D3C3-F24F-4317-98B6-A05ECD304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" y="1713"/>
            <a:ext cx="5289354" cy="686618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85AA60CB-8FC3-1FBC-1DAA-363FBFC787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48594" r="3" b="3"/>
          <a:stretch/>
        </p:blipFill>
        <p:spPr>
          <a:xfrm>
            <a:off x="-1" y="1"/>
            <a:ext cx="5295331" cy="68758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49C245-CC33-2C07-6DBE-1154799D4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674" y="1395699"/>
            <a:ext cx="4223965" cy="411183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73AEC-D21B-F2F9-1697-C2CF4BF58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5284" y="157433"/>
            <a:ext cx="6528038" cy="582426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1600" dirty="0">
                <a:latin typeface="Segoe UI"/>
                <a:cs typeface="Segoe UI"/>
              </a:rPr>
              <a:t>Sohn, S. Y., Rees, P., Wildridge, B., Kalk, N. J., &amp; Carter, B. (2019). Prevalence of problematic smartphone usage and associated mental health outcomes amongst children and young people: A systematic review, meta-analysis and GRADE of the evidence. </a:t>
            </a:r>
            <a:r>
              <a:rPr lang="en-US" sz="1600" i="1" dirty="0">
                <a:latin typeface="Segoe UI"/>
                <a:cs typeface="Segoe UI"/>
              </a:rPr>
              <a:t>BMC Psychiatry</a:t>
            </a:r>
            <a:r>
              <a:rPr lang="en-US" sz="1600" dirty="0">
                <a:latin typeface="Segoe UI"/>
                <a:cs typeface="Segoe UI"/>
              </a:rPr>
              <a:t>, </a:t>
            </a:r>
            <a:r>
              <a:rPr lang="en-US" sz="1600" i="1" dirty="0">
                <a:latin typeface="Segoe UI"/>
                <a:cs typeface="Segoe UI"/>
              </a:rPr>
              <a:t>19</a:t>
            </a:r>
            <a:r>
              <a:rPr lang="en-US" sz="1600" dirty="0">
                <a:latin typeface="Segoe UI"/>
                <a:cs typeface="Segoe UI"/>
              </a:rPr>
              <a:t>(1), 1–10.</a:t>
            </a: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  <a:buClr>
                <a:srgbClr val="ADBDB8"/>
              </a:buClr>
            </a:pPr>
            <a:r>
              <a:rPr lang="en-US" sz="1600" dirty="0">
                <a:latin typeface="Segoe UI"/>
                <a:cs typeface="Segoe UI"/>
              </a:rPr>
              <a:t>Stallard, P. (2019). </a:t>
            </a:r>
            <a:r>
              <a:rPr lang="en-US" sz="1600" i="1" dirty="0">
                <a:latin typeface="Segoe UI"/>
                <a:cs typeface="Segoe UI"/>
              </a:rPr>
              <a:t>Think Good, Feel Good: A Cognitive </a:t>
            </a:r>
            <a:r>
              <a:rPr lang="en-US" sz="1600" i="1" dirty="0" err="1">
                <a:latin typeface="Segoe UI"/>
                <a:cs typeface="Segoe UI"/>
              </a:rPr>
              <a:t>Behavioural</a:t>
            </a:r>
            <a:r>
              <a:rPr lang="en-US" sz="1600" i="1" dirty="0">
                <a:latin typeface="Segoe UI"/>
                <a:cs typeface="Segoe UI"/>
              </a:rPr>
              <a:t> Therapy Workbook for Children and Young People</a:t>
            </a:r>
            <a:r>
              <a:rPr lang="en-US" sz="1600" dirty="0">
                <a:latin typeface="Segoe UI"/>
                <a:cs typeface="Segoe UI"/>
              </a:rPr>
              <a:t>. John Wiley &amp; Sons.</a:t>
            </a: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  <a:buClr>
                <a:srgbClr val="ADBDB8"/>
              </a:buClr>
            </a:pPr>
            <a:r>
              <a:rPr lang="en-US" sz="1600" dirty="0">
                <a:latin typeface="Segoe UI"/>
                <a:cs typeface="Segoe UI"/>
              </a:rPr>
              <a:t>Swann, O. V., Holden, K. A., Turtle, L., Pollock, L., Fairfield, C. J., Drake, T. M., Seth, S., Egan, C., Hardwick, H. E., &amp; Halpin, S. (2020). Clinical characteristics of children and young people admitted to hospital with covid-19 in United Kingdom: Prospective </a:t>
            </a:r>
            <a:r>
              <a:rPr lang="en-US" sz="1600" dirty="0" err="1">
                <a:latin typeface="Segoe UI"/>
                <a:cs typeface="Segoe UI"/>
              </a:rPr>
              <a:t>multicentre</a:t>
            </a:r>
            <a:r>
              <a:rPr lang="en-US" sz="1600" dirty="0">
                <a:latin typeface="Segoe UI"/>
                <a:cs typeface="Segoe UI"/>
              </a:rPr>
              <a:t> observational cohort study. </a:t>
            </a:r>
            <a:r>
              <a:rPr lang="en-US" sz="1600" i="1" dirty="0" err="1">
                <a:latin typeface="Segoe UI"/>
                <a:cs typeface="Segoe UI"/>
              </a:rPr>
              <a:t>Bmj</a:t>
            </a:r>
            <a:r>
              <a:rPr lang="en-US" sz="1600" dirty="0">
                <a:latin typeface="Segoe UI"/>
                <a:cs typeface="Segoe UI"/>
              </a:rPr>
              <a:t>, </a:t>
            </a:r>
            <a:r>
              <a:rPr lang="en-US" sz="1600" i="1" dirty="0">
                <a:latin typeface="Segoe UI"/>
                <a:cs typeface="Segoe UI"/>
              </a:rPr>
              <a:t>370</a:t>
            </a:r>
            <a:r>
              <a:rPr lang="en-US" sz="1600" dirty="0">
                <a:latin typeface="Segoe UI"/>
                <a:cs typeface="Segoe UI"/>
              </a:rPr>
              <a:t>.</a:t>
            </a:r>
          </a:p>
          <a:p>
            <a:pPr>
              <a:lnSpc>
                <a:spcPct val="140000"/>
              </a:lnSpc>
              <a:spcBef>
                <a:spcPts val="0"/>
              </a:spcBef>
              <a:spcAft>
                <a:spcPts val="600"/>
              </a:spcAft>
              <a:buClr>
                <a:srgbClr val="ADBDB8"/>
              </a:buClr>
            </a:pPr>
            <a:r>
              <a:rPr lang="en-US" sz="1600" dirty="0">
                <a:latin typeface="Segoe UI"/>
                <a:cs typeface="Segoe UI"/>
              </a:rPr>
              <a:t>Van </a:t>
            </a:r>
            <a:r>
              <a:rPr lang="en-US" sz="1600" dirty="0" err="1">
                <a:latin typeface="Segoe UI"/>
                <a:cs typeface="Segoe UI"/>
              </a:rPr>
              <a:t>Bijleveld</a:t>
            </a:r>
            <a:r>
              <a:rPr lang="en-US" sz="1600" dirty="0">
                <a:latin typeface="Segoe UI"/>
                <a:cs typeface="Segoe UI"/>
              </a:rPr>
              <a:t>, G. G., </a:t>
            </a:r>
            <a:r>
              <a:rPr lang="en-US" sz="1600" dirty="0" err="1">
                <a:latin typeface="Segoe UI"/>
                <a:cs typeface="Segoe UI"/>
              </a:rPr>
              <a:t>Dedding</a:t>
            </a:r>
            <a:r>
              <a:rPr lang="en-US" sz="1600" dirty="0">
                <a:latin typeface="Segoe UI"/>
                <a:cs typeface="Segoe UI"/>
              </a:rPr>
              <a:t>, C. W., &amp; Bunders‐</a:t>
            </a:r>
            <a:r>
              <a:rPr lang="en-US" sz="1600" dirty="0" err="1">
                <a:latin typeface="Segoe UI"/>
                <a:cs typeface="Segoe UI"/>
              </a:rPr>
              <a:t>Aelen</a:t>
            </a:r>
            <a:r>
              <a:rPr lang="en-US" sz="1600" dirty="0">
                <a:latin typeface="Segoe UI"/>
                <a:cs typeface="Segoe UI"/>
              </a:rPr>
              <a:t>, J. F. (2015). Children’s and young people’s participation within child welfare and child protection services: A state‐of‐the‐art review. </a:t>
            </a:r>
            <a:r>
              <a:rPr lang="en-US" sz="1600" i="1" dirty="0">
                <a:latin typeface="Segoe UI"/>
                <a:cs typeface="Segoe UI"/>
              </a:rPr>
              <a:t>Child &amp; Family Social Work</a:t>
            </a:r>
            <a:r>
              <a:rPr lang="en-US" sz="1600" dirty="0">
                <a:latin typeface="Segoe UI"/>
                <a:cs typeface="Segoe UI"/>
              </a:rPr>
              <a:t>, </a:t>
            </a:r>
            <a:r>
              <a:rPr lang="en-US" sz="1600" i="1" dirty="0">
                <a:latin typeface="Segoe UI"/>
                <a:cs typeface="Segoe UI"/>
              </a:rPr>
              <a:t>20</a:t>
            </a:r>
            <a:r>
              <a:rPr lang="en-US" sz="1600" dirty="0">
                <a:latin typeface="Segoe UI"/>
                <a:cs typeface="Segoe UI"/>
              </a:rPr>
              <a:t>(2), 129–138.</a:t>
            </a:r>
            <a:endParaRPr lang="en-GB" sz="1600" dirty="0">
              <a:latin typeface="Segoe UI"/>
              <a:cs typeface="Segoe UI"/>
            </a:endParaRPr>
          </a:p>
          <a:p>
            <a:pPr>
              <a:lnSpc>
                <a:spcPct val="140000"/>
              </a:lnSpc>
              <a:buClr>
                <a:srgbClr val="ADBDB8"/>
              </a:buClr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4294848279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AnalogousFromDarkSeedLeftStep">
      <a:dk1>
        <a:srgbClr val="000000"/>
      </a:dk1>
      <a:lt1>
        <a:srgbClr val="FFFFFF"/>
      </a:lt1>
      <a:dk2>
        <a:srgbClr val="231B32"/>
      </a:dk2>
      <a:lt2>
        <a:srgbClr val="F0F3F2"/>
      </a:lt2>
      <a:accent1>
        <a:srgbClr val="C34D7C"/>
      </a:accent1>
      <a:accent2>
        <a:srgbClr val="B13B9B"/>
      </a:accent2>
      <a:accent3>
        <a:srgbClr val="A84DC3"/>
      </a:accent3>
      <a:accent4>
        <a:srgbClr val="653BB1"/>
      </a:accent4>
      <a:accent5>
        <a:srgbClr val="4D54C3"/>
      </a:accent5>
      <a:accent6>
        <a:srgbClr val="3B74B1"/>
      </a:accent6>
      <a:hlink>
        <a:srgbClr val="665BC8"/>
      </a:hlink>
      <a:folHlink>
        <a:srgbClr val="7F7F7F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0</TotalTime>
  <Words>1</Words>
  <Application>Microsoft Office PowerPoint</Application>
  <PresentationFormat>Widescreen</PresentationFormat>
  <Paragraphs>1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BohemianVTI</vt:lpstr>
      <vt:lpstr>The Impact of Digitalisation on Children and  Young People</vt:lpstr>
      <vt:lpstr>Contents</vt:lpstr>
      <vt:lpstr>Reason to Choose Topic</vt:lpstr>
      <vt:lpstr>Positive Impact</vt:lpstr>
      <vt:lpstr>Positive Impact</vt:lpstr>
      <vt:lpstr>Negative Impact</vt:lpstr>
      <vt:lpstr>Negative Impact</vt:lpstr>
      <vt:lpstr>Policy and Legislation</vt:lpstr>
      <vt:lpstr>Policy and Legislation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519</cp:revision>
  <dcterms:created xsi:type="dcterms:W3CDTF">2023-04-25T23:49:02Z</dcterms:created>
  <dcterms:modified xsi:type="dcterms:W3CDTF">2023-04-26T13:41:07Z</dcterms:modified>
</cp:coreProperties>
</file>