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9" r:id="rId13"/>
    <p:sldId id="272" r:id="rId14"/>
    <p:sldId id="273" r:id="rId15"/>
    <p:sldId id="274" r:id="rId16"/>
    <p:sldId id="275" r:id="rId17"/>
    <p:sldId id="276" r:id="rId18"/>
    <p:sldId id="277" r:id="rId19"/>
    <p:sldId id="278" r:id="rId20"/>
    <p:sldId id="280" r:id="rId21"/>
    <p:sldId id="281" r:id="rId22"/>
    <p:sldId id="282" r:id="rId23"/>
    <p:sldId id="283"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7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9C0CCE-2E21-444D-9BF9-FBBCBA8C9E9A}" type="doc">
      <dgm:prSet loTypeId="urn:microsoft.com/office/officeart/2005/8/layout/cycle8" loCatId="cycle" qsTypeId="urn:microsoft.com/office/officeart/2005/8/quickstyle/simple1" qsCatId="simple" csTypeId="urn:microsoft.com/office/officeart/2005/8/colors/accent1_2" csCatId="accent1" phldr="1"/>
      <dgm:spPr/>
    </dgm:pt>
    <dgm:pt modelId="{77ED8FAE-EB39-4DF4-BB0B-19A3468B3DAD}">
      <dgm:prSet phldrT="[Text]"/>
      <dgm:spPr/>
      <dgm:t>
        <a:bodyPr/>
        <a:lstStyle/>
        <a:p>
          <a:r>
            <a:rPr lang="en-GB" dirty="0" smtClean="0"/>
            <a:t>Integrity</a:t>
          </a:r>
          <a:endParaRPr lang="en-US" dirty="0"/>
        </a:p>
      </dgm:t>
    </dgm:pt>
    <dgm:pt modelId="{7BC03B57-99B8-4831-9486-80D31F6131A5}" type="parTrans" cxnId="{F322104E-FC91-43C9-80E2-9F4271BE8340}">
      <dgm:prSet/>
      <dgm:spPr/>
      <dgm:t>
        <a:bodyPr/>
        <a:lstStyle/>
        <a:p>
          <a:endParaRPr lang="en-US"/>
        </a:p>
      </dgm:t>
    </dgm:pt>
    <dgm:pt modelId="{1EC2830D-B79C-4D69-846F-F021B00ABB28}" type="sibTrans" cxnId="{F322104E-FC91-43C9-80E2-9F4271BE8340}">
      <dgm:prSet/>
      <dgm:spPr/>
      <dgm:t>
        <a:bodyPr/>
        <a:lstStyle/>
        <a:p>
          <a:endParaRPr lang="en-US"/>
        </a:p>
      </dgm:t>
    </dgm:pt>
    <dgm:pt modelId="{0CB90317-4EEA-40DD-B175-83F0E9C03FCE}">
      <dgm:prSet phldrT="[Text]"/>
      <dgm:spPr/>
      <dgm:t>
        <a:bodyPr/>
        <a:lstStyle/>
        <a:p>
          <a:r>
            <a:rPr lang="en-GB" dirty="0" smtClean="0"/>
            <a:t>Loyalty</a:t>
          </a:r>
          <a:endParaRPr lang="en-US" dirty="0"/>
        </a:p>
      </dgm:t>
    </dgm:pt>
    <dgm:pt modelId="{F608A51F-5EC1-41BB-9C08-954C6CE5DF65}" type="parTrans" cxnId="{9F91ECDD-0403-4CA3-AED3-02D9C23C860C}">
      <dgm:prSet/>
      <dgm:spPr/>
      <dgm:t>
        <a:bodyPr/>
        <a:lstStyle/>
        <a:p>
          <a:endParaRPr lang="en-US"/>
        </a:p>
      </dgm:t>
    </dgm:pt>
    <dgm:pt modelId="{9331EE80-829A-4CD9-9742-95B6CF8849A7}" type="sibTrans" cxnId="{9F91ECDD-0403-4CA3-AED3-02D9C23C860C}">
      <dgm:prSet/>
      <dgm:spPr/>
      <dgm:t>
        <a:bodyPr/>
        <a:lstStyle/>
        <a:p>
          <a:endParaRPr lang="en-US"/>
        </a:p>
      </dgm:t>
    </dgm:pt>
    <dgm:pt modelId="{D375B2C7-E278-4C49-9808-F487EAE597A5}">
      <dgm:prSet phldrT="[Text]"/>
      <dgm:spPr/>
      <dgm:t>
        <a:bodyPr/>
        <a:lstStyle/>
        <a:p>
          <a:r>
            <a:rPr lang="en-GB" dirty="0" smtClean="0"/>
            <a:t>Ability</a:t>
          </a:r>
          <a:endParaRPr lang="en-US" dirty="0"/>
        </a:p>
      </dgm:t>
    </dgm:pt>
    <dgm:pt modelId="{62E02131-CACC-4277-9EEB-A8752FF99B73}" type="parTrans" cxnId="{D39A8845-1C1E-40B2-807A-D206D332F304}">
      <dgm:prSet/>
      <dgm:spPr/>
      <dgm:t>
        <a:bodyPr/>
        <a:lstStyle/>
        <a:p>
          <a:endParaRPr lang="en-US"/>
        </a:p>
      </dgm:t>
    </dgm:pt>
    <dgm:pt modelId="{319B60A8-B766-46C9-B427-9648742185F6}" type="sibTrans" cxnId="{D39A8845-1C1E-40B2-807A-D206D332F304}">
      <dgm:prSet/>
      <dgm:spPr/>
      <dgm:t>
        <a:bodyPr/>
        <a:lstStyle/>
        <a:p>
          <a:endParaRPr lang="en-US"/>
        </a:p>
      </dgm:t>
    </dgm:pt>
    <dgm:pt modelId="{B8BC90CF-56A5-463C-9233-E1E6FF6C3122}" type="pres">
      <dgm:prSet presAssocID="{F79C0CCE-2E21-444D-9BF9-FBBCBA8C9E9A}" presName="compositeShape" presStyleCnt="0">
        <dgm:presLayoutVars>
          <dgm:chMax val="7"/>
          <dgm:dir/>
          <dgm:resizeHandles val="exact"/>
        </dgm:presLayoutVars>
      </dgm:prSet>
      <dgm:spPr/>
    </dgm:pt>
    <dgm:pt modelId="{6E03C27E-982A-4C25-B9D6-72078BFA61DF}" type="pres">
      <dgm:prSet presAssocID="{F79C0CCE-2E21-444D-9BF9-FBBCBA8C9E9A}" presName="wedge1" presStyleLbl="node1" presStyleIdx="0" presStyleCnt="3"/>
      <dgm:spPr/>
      <dgm:t>
        <a:bodyPr/>
        <a:lstStyle/>
        <a:p>
          <a:endParaRPr lang="en-US"/>
        </a:p>
      </dgm:t>
    </dgm:pt>
    <dgm:pt modelId="{9485E111-501D-4D9F-B6A5-F5302EED15A6}" type="pres">
      <dgm:prSet presAssocID="{F79C0CCE-2E21-444D-9BF9-FBBCBA8C9E9A}" presName="dummy1a" presStyleCnt="0"/>
      <dgm:spPr/>
    </dgm:pt>
    <dgm:pt modelId="{7713AE2B-BA4E-43A8-BE38-FCA818C601A5}" type="pres">
      <dgm:prSet presAssocID="{F79C0CCE-2E21-444D-9BF9-FBBCBA8C9E9A}" presName="dummy1b" presStyleCnt="0"/>
      <dgm:spPr/>
    </dgm:pt>
    <dgm:pt modelId="{48BC36E6-7B84-4FEF-9275-E4131F092637}" type="pres">
      <dgm:prSet presAssocID="{F79C0CCE-2E21-444D-9BF9-FBBCBA8C9E9A}" presName="wedge1Tx" presStyleLbl="node1" presStyleIdx="0" presStyleCnt="3">
        <dgm:presLayoutVars>
          <dgm:chMax val="0"/>
          <dgm:chPref val="0"/>
          <dgm:bulletEnabled val="1"/>
        </dgm:presLayoutVars>
      </dgm:prSet>
      <dgm:spPr/>
      <dgm:t>
        <a:bodyPr/>
        <a:lstStyle/>
        <a:p>
          <a:endParaRPr lang="en-US"/>
        </a:p>
      </dgm:t>
    </dgm:pt>
    <dgm:pt modelId="{A9C05C31-C776-4272-A056-42F23ED78FF0}" type="pres">
      <dgm:prSet presAssocID="{F79C0CCE-2E21-444D-9BF9-FBBCBA8C9E9A}" presName="wedge2" presStyleLbl="node1" presStyleIdx="1" presStyleCnt="3"/>
      <dgm:spPr/>
      <dgm:t>
        <a:bodyPr/>
        <a:lstStyle/>
        <a:p>
          <a:endParaRPr lang="en-US"/>
        </a:p>
      </dgm:t>
    </dgm:pt>
    <dgm:pt modelId="{CA94FC29-AD8F-4CE3-903F-0684AE848E68}" type="pres">
      <dgm:prSet presAssocID="{F79C0CCE-2E21-444D-9BF9-FBBCBA8C9E9A}" presName="dummy2a" presStyleCnt="0"/>
      <dgm:spPr/>
    </dgm:pt>
    <dgm:pt modelId="{83DEB6F2-86CB-4FA9-9524-0CF3FF182A6D}" type="pres">
      <dgm:prSet presAssocID="{F79C0CCE-2E21-444D-9BF9-FBBCBA8C9E9A}" presName="dummy2b" presStyleCnt="0"/>
      <dgm:spPr/>
    </dgm:pt>
    <dgm:pt modelId="{45F4773A-56E0-4DCA-AA5C-97A13DFEB892}" type="pres">
      <dgm:prSet presAssocID="{F79C0CCE-2E21-444D-9BF9-FBBCBA8C9E9A}" presName="wedge2Tx" presStyleLbl="node1" presStyleIdx="1" presStyleCnt="3">
        <dgm:presLayoutVars>
          <dgm:chMax val="0"/>
          <dgm:chPref val="0"/>
          <dgm:bulletEnabled val="1"/>
        </dgm:presLayoutVars>
      </dgm:prSet>
      <dgm:spPr/>
      <dgm:t>
        <a:bodyPr/>
        <a:lstStyle/>
        <a:p>
          <a:endParaRPr lang="en-US"/>
        </a:p>
      </dgm:t>
    </dgm:pt>
    <dgm:pt modelId="{432D8074-6679-4652-ACD4-E5DD59CAA3E9}" type="pres">
      <dgm:prSet presAssocID="{F79C0CCE-2E21-444D-9BF9-FBBCBA8C9E9A}" presName="wedge3" presStyleLbl="node1" presStyleIdx="2" presStyleCnt="3"/>
      <dgm:spPr/>
      <dgm:t>
        <a:bodyPr/>
        <a:lstStyle/>
        <a:p>
          <a:endParaRPr lang="en-US"/>
        </a:p>
      </dgm:t>
    </dgm:pt>
    <dgm:pt modelId="{1A32C892-9BFF-40DB-B32F-C5CE39758228}" type="pres">
      <dgm:prSet presAssocID="{F79C0CCE-2E21-444D-9BF9-FBBCBA8C9E9A}" presName="dummy3a" presStyleCnt="0"/>
      <dgm:spPr/>
    </dgm:pt>
    <dgm:pt modelId="{DA50FFBA-4CD6-470A-8BEA-150A6618760A}" type="pres">
      <dgm:prSet presAssocID="{F79C0CCE-2E21-444D-9BF9-FBBCBA8C9E9A}" presName="dummy3b" presStyleCnt="0"/>
      <dgm:spPr/>
    </dgm:pt>
    <dgm:pt modelId="{A46776BF-ADAE-400D-B163-CCBEE4D6C302}" type="pres">
      <dgm:prSet presAssocID="{F79C0CCE-2E21-444D-9BF9-FBBCBA8C9E9A}" presName="wedge3Tx" presStyleLbl="node1" presStyleIdx="2" presStyleCnt="3">
        <dgm:presLayoutVars>
          <dgm:chMax val="0"/>
          <dgm:chPref val="0"/>
          <dgm:bulletEnabled val="1"/>
        </dgm:presLayoutVars>
      </dgm:prSet>
      <dgm:spPr/>
      <dgm:t>
        <a:bodyPr/>
        <a:lstStyle/>
        <a:p>
          <a:endParaRPr lang="en-US"/>
        </a:p>
      </dgm:t>
    </dgm:pt>
    <dgm:pt modelId="{9DC54F37-258D-4415-9920-19E9C4C717C8}" type="pres">
      <dgm:prSet presAssocID="{1EC2830D-B79C-4D69-846F-F021B00ABB28}" presName="arrowWedge1" presStyleLbl="fgSibTrans2D1" presStyleIdx="0" presStyleCnt="3"/>
      <dgm:spPr/>
    </dgm:pt>
    <dgm:pt modelId="{CC621537-D12B-45A8-9D2A-FEBD9388E5F7}" type="pres">
      <dgm:prSet presAssocID="{9331EE80-829A-4CD9-9742-95B6CF8849A7}" presName="arrowWedge2" presStyleLbl="fgSibTrans2D1" presStyleIdx="1" presStyleCnt="3"/>
      <dgm:spPr/>
    </dgm:pt>
    <dgm:pt modelId="{1CEE93EB-2543-43E0-92BA-1D2A9D7BCE7F}" type="pres">
      <dgm:prSet presAssocID="{319B60A8-B766-46C9-B427-9648742185F6}" presName="arrowWedge3" presStyleLbl="fgSibTrans2D1" presStyleIdx="2" presStyleCnt="3"/>
      <dgm:spPr/>
    </dgm:pt>
  </dgm:ptLst>
  <dgm:cxnLst>
    <dgm:cxn modelId="{F322104E-FC91-43C9-80E2-9F4271BE8340}" srcId="{F79C0CCE-2E21-444D-9BF9-FBBCBA8C9E9A}" destId="{77ED8FAE-EB39-4DF4-BB0B-19A3468B3DAD}" srcOrd="0" destOrd="0" parTransId="{7BC03B57-99B8-4831-9486-80D31F6131A5}" sibTransId="{1EC2830D-B79C-4D69-846F-F021B00ABB28}"/>
    <dgm:cxn modelId="{AB7186E3-AE97-4D73-8ED0-0ED67B392AC1}" type="presOf" srcId="{D375B2C7-E278-4C49-9808-F487EAE597A5}" destId="{A46776BF-ADAE-400D-B163-CCBEE4D6C302}" srcOrd="1" destOrd="0" presId="urn:microsoft.com/office/officeart/2005/8/layout/cycle8"/>
    <dgm:cxn modelId="{85962063-5892-4819-AF27-6F1470962BDE}" type="presOf" srcId="{0CB90317-4EEA-40DD-B175-83F0E9C03FCE}" destId="{45F4773A-56E0-4DCA-AA5C-97A13DFEB892}" srcOrd="1" destOrd="0" presId="urn:microsoft.com/office/officeart/2005/8/layout/cycle8"/>
    <dgm:cxn modelId="{6DF64A39-EEA1-4B2B-9AF1-AD73F6C8701B}" type="presOf" srcId="{0CB90317-4EEA-40DD-B175-83F0E9C03FCE}" destId="{A9C05C31-C776-4272-A056-42F23ED78FF0}" srcOrd="0" destOrd="0" presId="urn:microsoft.com/office/officeart/2005/8/layout/cycle8"/>
    <dgm:cxn modelId="{149E724A-F457-4FAF-8974-B83C42A74966}" type="presOf" srcId="{F79C0CCE-2E21-444D-9BF9-FBBCBA8C9E9A}" destId="{B8BC90CF-56A5-463C-9233-E1E6FF6C3122}" srcOrd="0" destOrd="0" presId="urn:microsoft.com/office/officeart/2005/8/layout/cycle8"/>
    <dgm:cxn modelId="{371A6F08-E1D7-46B2-80BB-EEF8D7F6440D}" type="presOf" srcId="{77ED8FAE-EB39-4DF4-BB0B-19A3468B3DAD}" destId="{6E03C27E-982A-4C25-B9D6-72078BFA61DF}" srcOrd="0" destOrd="0" presId="urn:microsoft.com/office/officeart/2005/8/layout/cycle8"/>
    <dgm:cxn modelId="{D39A8845-1C1E-40B2-807A-D206D332F304}" srcId="{F79C0CCE-2E21-444D-9BF9-FBBCBA8C9E9A}" destId="{D375B2C7-E278-4C49-9808-F487EAE597A5}" srcOrd="2" destOrd="0" parTransId="{62E02131-CACC-4277-9EEB-A8752FF99B73}" sibTransId="{319B60A8-B766-46C9-B427-9648742185F6}"/>
    <dgm:cxn modelId="{793A313C-7A9B-4D52-9644-3D821A5E29AF}" type="presOf" srcId="{D375B2C7-E278-4C49-9808-F487EAE597A5}" destId="{432D8074-6679-4652-ACD4-E5DD59CAA3E9}" srcOrd="0" destOrd="0" presId="urn:microsoft.com/office/officeart/2005/8/layout/cycle8"/>
    <dgm:cxn modelId="{9F91ECDD-0403-4CA3-AED3-02D9C23C860C}" srcId="{F79C0CCE-2E21-444D-9BF9-FBBCBA8C9E9A}" destId="{0CB90317-4EEA-40DD-B175-83F0E9C03FCE}" srcOrd="1" destOrd="0" parTransId="{F608A51F-5EC1-41BB-9C08-954C6CE5DF65}" sibTransId="{9331EE80-829A-4CD9-9742-95B6CF8849A7}"/>
    <dgm:cxn modelId="{0A2104F5-7468-46BB-9D4A-00F9736AC212}" type="presOf" srcId="{77ED8FAE-EB39-4DF4-BB0B-19A3468B3DAD}" destId="{48BC36E6-7B84-4FEF-9275-E4131F092637}" srcOrd="1" destOrd="0" presId="urn:microsoft.com/office/officeart/2005/8/layout/cycle8"/>
    <dgm:cxn modelId="{65B88E2B-FBA9-4FD1-9459-62D43BFB253C}" type="presParOf" srcId="{B8BC90CF-56A5-463C-9233-E1E6FF6C3122}" destId="{6E03C27E-982A-4C25-B9D6-72078BFA61DF}" srcOrd="0" destOrd="0" presId="urn:microsoft.com/office/officeart/2005/8/layout/cycle8"/>
    <dgm:cxn modelId="{49F34A76-B43C-4F65-9349-2D5D9B4540B4}" type="presParOf" srcId="{B8BC90CF-56A5-463C-9233-E1E6FF6C3122}" destId="{9485E111-501D-4D9F-B6A5-F5302EED15A6}" srcOrd="1" destOrd="0" presId="urn:microsoft.com/office/officeart/2005/8/layout/cycle8"/>
    <dgm:cxn modelId="{F6D6D761-ED5F-4C79-99D7-0D2A6259FDD8}" type="presParOf" srcId="{B8BC90CF-56A5-463C-9233-E1E6FF6C3122}" destId="{7713AE2B-BA4E-43A8-BE38-FCA818C601A5}" srcOrd="2" destOrd="0" presId="urn:microsoft.com/office/officeart/2005/8/layout/cycle8"/>
    <dgm:cxn modelId="{64351E3B-8636-4A09-90D9-BB45F715FD32}" type="presParOf" srcId="{B8BC90CF-56A5-463C-9233-E1E6FF6C3122}" destId="{48BC36E6-7B84-4FEF-9275-E4131F092637}" srcOrd="3" destOrd="0" presId="urn:microsoft.com/office/officeart/2005/8/layout/cycle8"/>
    <dgm:cxn modelId="{5B7ECA64-65CF-4DD8-9439-9706D19ED4DE}" type="presParOf" srcId="{B8BC90CF-56A5-463C-9233-E1E6FF6C3122}" destId="{A9C05C31-C776-4272-A056-42F23ED78FF0}" srcOrd="4" destOrd="0" presId="urn:microsoft.com/office/officeart/2005/8/layout/cycle8"/>
    <dgm:cxn modelId="{DB7DA041-5650-4363-A969-493E0E518C34}" type="presParOf" srcId="{B8BC90CF-56A5-463C-9233-E1E6FF6C3122}" destId="{CA94FC29-AD8F-4CE3-903F-0684AE848E68}" srcOrd="5" destOrd="0" presId="urn:microsoft.com/office/officeart/2005/8/layout/cycle8"/>
    <dgm:cxn modelId="{BF9A23C2-BCA2-448E-9D5F-64BB5EC45C79}" type="presParOf" srcId="{B8BC90CF-56A5-463C-9233-E1E6FF6C3122}" destId="{83DEB6F2-86CB-4FA9-9524-0CF3FF182A6D}" srcOrd="6" destOrd="0" presId="urn:microsoft.com/office/officeart/2005/8/layout/cycle8"/>
    <dgm:cxn modelId="{1CAE62A2-97F2-4E37-B844-10C0275A7E4B}" type="presParOf" srcId="{B8BC90CF-56A5-463C-9233-E1E6FF6C3122}" destId="{45F4773A-56E0-4DCA-AA5C-97A13DFEB892}" srcOrd="7" destOrd="0" presId="urn:microsoft.com/office/officeart/2005/8/layout/cycle8"/>
    <dgm:cxn modelId="{F41C44B7-55E8-43E1-A80A-A9D6BAD30F13}" type="presParOf" srcId="{B8BC90CF-56A5-463C-9233-E1E6FF6C3122}" destId="{432D8074-6679-4652-ACD4-E5DD59CAA3E9}" srcOrd="8" destOrd="0" presId="urn:microsoft.com/office/officeart/2005/8/layout/cycle8"/>
    <dgm:cxn modelId="{B6A9CB52-C673-4D01-9041-1023FFD6C657}" type="presParOf" srcId="{B8BC90CF-56A5-463C-9233-E1E6FF6C3122}" destId="{1A32C892-9BFF-40DB-B32F-C5CE39758228}" srcOrd="9" destOrd="0" presId="urn:microsoft.com/office/officeart/2005/8/layout/cycle8"/>
    <dgm:cxn modelId="{D4654DF1-08DC-4CF9-8A52-709A83D91528}" type="presParOf" srcId="{B8BC90CF-56A5-463C-9233-E1E6FF6C3122}" destId="{DA50FFBA-4CD6-470A-8BEA-150A6618760A}" srcOrd="10" destOrd="0" presId="urn:microsoft.com/office/officeart/2005/8/layout/cycle8"/>
    <dgm:cxn modelId="{E67B3190-162D-42EA-B255-B4678288148A}" type="presParOf" srcId="{B8BC90CF-56A5-463C-9233-E1E6FF6C3122}" destId="{A46776BF-ADAE-400D-B163-CCBEE4D6C302}" srcOrd="11" destOrd="0" presId="urn:microsoft.com/office/officeart/2005/8/layout/cycle8"/>
    <dgm:cxn modelId="{7A2DF6C6-3523-4E7B-8F72-46E9099787FE}" type="presParOf" srcId="{B8BC90CF-56A5-463C-9233-E1E6FF6C3122}" destId="{9DC54F37-258D-4415-9920-19E9C4C717C8}" srcOrd="12" destOrd="0" presId="urn:microsoft.com/office/officeart/2005/8/layout/cycle8"/>
    <dgm:cxn modelId="{ACFAF22E-F138-42F8-8C5D-B54234D73982}" type="presParOf" srcId="{B8BC90CF-56A5-463C-9233-E1E6FF6C3122}" destId="{CC621537-D12B-45A8-9D2A-FEBD9388E5F7}" srcOrd="13" destOrd="0" presId="urn:microsoft.com/office/officeart/2005/8/layout/cycle8"/>
    <dgm:cxn modelId="{E857EE7A-D2A0-4A0D-8541-DDF174C4BA0C}" type="presParOf" srcId="{B8BC90CF-56A5-463C-9233-E1E6FF6C3122}" destId="{1CEE93EB-2543-43E0-92BA-1D2A9D7BCE7F}" srcOrd="14" destOrd="0" presId="urn:microsoft.com/office/officeart/2005/8/layout/cycle8"/>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E03C27E-982A-4C25-B9D6-72078BFA61DF}">
      <dsp:nvSpPr>
        <dsp:cNvPr id="0" name=""/>
        <dsp:cNvSpPr/>
      </dsp:nvSpPr>
      <dsp:spPr>
        <a:xfrm>
          <a:off x="2292195" y="294187"/>
          <a:ext cx="3801808" cy="3801808"/>
        </a:xfrm>
        <a:prstGeom prst="pie">
          <a:avLst>
            <a:gd name="adj1" fmla="val 16200000"/>
            <a:gd name="adj2" fmla="val 18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Integrity</a:t>
          </a:r>
          <a:endParaRPr lang="en-US" sz="2500" kern="1200" dirty="0"/>
        </a:p>
      </dsp:txBody>
      <dsp:txXfrm>
        <a:off x="4295838" y="1099808"/>
        <a:ext cx="1357788" cy="1131490"/>
      </dsp:txXfrm>
    </dsp:sp>
    <dsp:sp modelId="{A9C05C31-C776-4272-A056-42F23ED78FF0}">
      <dsp:nvSpPr>
        <dsp:cNvPr id="0" name=""/>
        <dsp:cNvSpPr/>
      </dsp:nvSpPr>
      <dsp:spPr>
        <a:xfrm>
          <a:off x="2213895" y="429966"/>
          <a:ext cx="3801808" cy="3801808"/>
        </a:xfrm>
        <a:prstGeom prst="pie">
          <a:avLst>
            <a:gd name="adj1" fmla="val 1800000"/>
            <a:gd name="adj2" fmla="val 90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Loyalty</a:t>
          </a:r>
          <a:endParaRPr lang="en-US" sz="2500" kern="1200" dirty="0"/>
        </a:p>
      </dsp:txBody>
      <dsp:txXfrm>
        <a:off x="3119088" y="2896615"/>
        <a:ext cx="2036682" cy="995711"/>
      </dsp:txXfrm>
    </dsp:sp>
    <dsp:sp modelId="{432D8074-6679-4652-ACD4-E5DD59CAA3E9}">
      <dsp:nvSpPr>
        <dsp:cNvPr id="0" name=""/>
        <dsp:cNvSpPr/>
      </dsp:nvSpPr>
      <dsp:spPr>
        <a:xfrm>
          <a:off x="2135596" y="294187"/>
          <a:ext cx="3801808" cy="3801808"/>
        </a:xfrm>
        <a:prstGeom prst="pie">
          <a:avLst>
            <a:gd name="adj1" fmla="val 9000000"/>
            <a:gd name="adj2" fmla="val 162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Ability</a:t>
          </a:r>
          <a:endParaRPr lang="en-US" sz="2500" kern="1200" dirty="0"/>
        </a:p>
      </dsp:txBody>
      <dsp:txXfrm>
        <a:off x="2575972" y="1099808"/>
        <a:ext cx="1357788" cy="1131490"/>
      </dsp:txXfrm>
    </dsp:sp>
    <dsp:sp modelId="{9DC54F37-258D-4415-9920-19E9C4C717C8}">
      <dsp:nvSpPr>
        <dsp:cNvPr id="0" name=""/>
        <dsp:cNvSpPr/>
      </dsp:nvSpPr>
      <dsp:spPr>
        <a:xfrm>
          <a:off x="2057158" y="58837"/>
          <a:ext cx="4272508" cy="4272508"/>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621537-D12B-45A8-9D2A-FEBD9388E5F7}">
      <dsp:nvSpPr>
        <dsp:cNvPr id="0" name=""/>
        <dsp:cNvSpPr/>
      </dsp:nvSpPr>
      <dsp:spPr>
        <a:xfrm>
          <a:off x="1978545" y="194375"/>
          <a:ext cx="4272508" cy="4272508"/>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CEE93EB-2543-43E0-92BA-1D2A9D7BCE7F}">
      <dsp:nvSpPr>
        <dsp:cNvPr id="0" name=""/>
        <dsp:cNvSpPr/>
      </dsp:nvSpPr>
      <dsp:spPr>
        <a:xfrm>
          <a:off x="1899932" y="58837"/>
          <a:ext cx="4272508" cy="4272508"/>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9DC9346-C907-4314-B78A-C10F3388DB4F}" type="datetimeFigureOut">
              <a:rPr lang="en-US" smtClean="0"/>
              <a:pPr/>
              <a:t>5/3/2018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8AE1BE1-FAB4-47B4-8C2C-C730231D6F5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18AE1BE1-FAB4-47B4-8C2C-C730231D6F53}"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18AE1BE1-FAB4-47B4-8C2C-C730231D6F53}"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18AE1BE1-FAB4-47B4-8C2C-C730231D6F53}"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18AE1BE1-FAB4-47B4-8C2C-C730231D6F5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18AE1BE1-FAB4-47B4-8C2C-C730231D6F53}"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18AE1BE1-FAB4-47B4-8C2C-C730231D6F5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F9DC9346-C907-4314-B78A-C10F3388DB4F}" type="datetimeFigureOut">
              <a:rPr lang="en-US" smtClean="0"/>
              <a:pPr/>
              <a:t>5/3/2018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18AE1BE1-FAB4-47B4-8C2C-C730231D6F5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9DC9346-C907-4314-B78A-C10F3388DB4F}" type="datetimeFigureOut">
              <a:rPr lang="en-US" smtClean="0"/>
              <a:pPr/>
              <a:t>5/3/2018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8AE1BE1-FAB4-47B4-8C2C-C730231D6F53}"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18AE1BE1-FAB4-47B4-8C2C-C730231D6F5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9DC9346-C907-4314-B78A-C10F3388DB4F}" type="datetimeFigureOut">
              <a:rPr lang="en-US" smtClean="0"/>
              <a:pPr/>
              <a:t>5/3/2018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18AE1BE1-FAB4-47B4-8C2C-C730231D6F5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9DC9346-C907-4314-B78A-C10F3388DB4F}" type="datetimeFigureOut">
              <a:rPr lang="en-US" smtClean="0"/>
              <a:pPr/>
              <a:t>5/3/2018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8AE1BE1-FAB4-47B4-8C2C-C730231D6F5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monster.com/career-advice/6"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HnREEetR87s" TargetMode="External"/><Relationship Id="rId2" Type="http://schemas.openxmlformats.org/officeDocument/2006/relationships/hyperlink" Target="https://ec.europa.eu/esco/port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indtools.com/pages/article/newHTE_91.htm"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ec.europa.eu/esco/portal" TargetMode="External"/><Relationship Id="rId2" Type="http://schemas.openxmlformats.org/officeDocument/2006/relationships/hyperlink" Target="https://www.monster.com/career-advice/6" TargetMode="External"/><Relationship Id="rId1" Type="http://schemas.openxmlformats.org/officeDocument/2006/relationships/slideLayout" Target="../slideLayouts/slideLayout2.xml"/><Relationship Id="rId6" Type="http://schemas.openxmlformats.org/officeDocument/2006/relationships/hyperlink" Target="https://www.skillsyouneed.com/learn/critical-thinking.html" TargetMode="External"/><Relationship Id="rId5" Type="http://schemas.openxmlformats.org/officeDocument/2006/relationships/hyperlink" Target="https://www.mindtools.com/pages/article/newHTE_91.htm" TargetMode="External"/><Relationship Id="rId4" Type="http://schemas.openxmlformats.org/officeDocument/2006/relationships/hyperlink" Target="https://youtu.be/HnREEetR87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ACADEMIC AND EMPLOYABILITY SKILLS</a:t>
            </a:r>
            <a:endParaRPr lang="en-US" dirty="0"/>
          </a:p>
        </p:txBody>
      </p:sp>
      <p:sp>
        <p:nvSpPr>
          <p:cNvPr id="3" name="Subtitle 2"/>
          <p:cNvSpPr>
            <a:spLocks noGrp="1"/>
          </p:cNvSpPr>
          <p:nvPr>
            <p:ph type="subTitle" idx="1"/>
          </p:nvPr>
        </p:nvSpPr>
        <p:spPr/>
        <p:txBody>
          <a:bodyPr>
            <a:normAutofit fontScale="92500" lnSpcReduction="20000"/>
          </a:bodyPr>
          <a:lstStyle/>
          <a:p>
            <a:r>
              <a:rPr lang="en-GB" dirty="0" smtClean="0"/>
              <a:t>Lecture name : SHAO-LAN</a:t>
            </a:r>
          </a:p>
          <a:p>
            <a:r>
              <a:rPr lang="en-GB" dirty="0" smtClean="0"/>
              <a:t>Student number:1707320</a:t>
            </a:r>
          </a:p>
          <a:p>
            <a:r>
              <a:rPr lang="en-GB" dirty="0" smtClean="0"/>
              <a:t>Student name: Anna </a:t>
            </a:r>
            <a:r>
              <a:rPr lang="en-GB" dirty="0" err="1" smtClean="0"/>
              <a:t>Furmanska</a:t>
            </a:r>
            <a:endParaRPr lang="en-GB" dirty="0" smtClean="0"/>
          </a:p>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18488" cy="4525963"/>
          </a:xfrm>
        </p:spPr>
        <p:txBody>
          <a:bodyPr>
            <a:normAutofit fontScale="25000" lnSpcReduction="20000"/>
          </a:bodyPr>
          <a:lstStyle/>
          <a:p>
            <a:r>
              <a:rPr lang="en-GB" sz="7600" dirty="0" smtClean="0"/>
              <a:t>I would like to start with ‘Trust’ because it seems to me that is one of the most important and the most difficult topic in achieving the set goals, now I understand that it is not without reason that the lecturer started to raise this subject already in our first lesson </a:t>
            </a:r>
          </a:p>
          <a:p>
            <a:endParaRPr lang="en-GB" sz="7600" dirty="0"/>
          </a:p>
          <a:p>
            <a:r>
              <a:rPr lang="en-GB" sz="7600" dirty="0" smtClean="0"/>
              <a:t>The development of trust in business relations is supported by many factors , including  the opinion on the partner functioning in the market , transfer of reliable information , and satisfaction  with the existing cooperation . </a:t>
            </a:r>
          </a:p>
          <a:p>
            <a:r>
              <a:rPr lang="en-GB" sz="7600" dirty="0" smtClean="0"/>
              <a:t>Trust plays  a very important role as a factor stimulating social and business interactions between the parties </a:t>
            </a:r>
          </a:p>
          <a:p>
            <a:r>
              <a:rPr lang="en-GB" sz="7600" dirty="0" smtClean="0"/>
              <a:t>Trust affects investment , relationship marketing , inter-cultural communication. </a:t>
            </a:r>
          </a:p>
          <a:p>
            <a:r>
              <a:rPr lang="en-GB" sz="7600" dirty="0" smtClean="0"/>
              <a:t>Trust is an important element in the functioning of the organization , especially in maintaining competitive advantage  , team work and maintaining interpersonal relations , negotiations with business partners</a:t>
            </a:r>
            <a:r>
              <a:rPr lang="en-GB" dirty="0" smtClean="0"/>
              <a:t>.</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normAutofit fontScale="77500" lnSpcReduction="20000"/>
          </a:bodyPr>
          <a:lstStyle/>
          <a:p>
            <a:r>
              <a:rPr lang="en-GB" dirty="0" smtClean="0"/>
              <a:t>In an article at Monster employment website , </a:t>
            </a:r>
            <a:r>
              <a:rPr lang="en-GB" sz="3600" b="1" dirty="0" smtClean="0"/>
              <a:t>Daniel </a:t>
            </a:r>
            <a:r>
              <a:rPr lang="en-GB" sz="3600" b="1" dirty="0" err="1" smtClean="0"/>
              <a:t>Bortz</a:t>
            </a:r>
            <a:r>
              <a:rPr lang="en-GB" sz="3600" b="1" dirty="0" smtClean="0"/>
              <a:t> </a:t>
            </a:r>
            <a:r>
              <a:rPr lang="en-GB" sz="3600" dirty="0" smtClean="0"/>
              <a:t>talks about how to build trust at work: </a:t>
            </a:r>
            <a:r>
              <a:rPr lang="en-GB" sz="3600" b="1" dirty="0" smtClean="0"/>
              <a:t>Pay attention to non-verbal communication </a:t>
            </a:r>
          </a:p>
          <a:p>
            <a:pPr>
              <a:buNone/>
            </a:pPr>
            <a:r>
              <a:rPr lang="en-GB" sz="3600" b="1" dirty="0" smtClean="0"/>
              <a:t>“ Your body language can help you build trust with co-workers, but it can also undermine your efforts if you’re not careful.”                     </a:t>
            </a:r>
          </a:p>
          <a:p>
            <a:pPr>
              <a:buNone/>
            </a:pPr>
            <a:r>
              <a:rPr lang="en-GB" sz="3600" b="1" dirty="0" smtClean="0">
                <a:hlinkClick r:id="rId2"/>
              </a:rPr>
              <a:t>https://www.monster.com/career-advice/6</a:t>
            </a:r>
            <a:r>
              <a:rPr lang="en-GB" sz="3600" b="1" dirty="0"/>
              <a:t> </a:t>
            </a:r>
            <a:r>
              <a:rPr lang="en-GB" sz="3600" b="1" dirty="0" smtClean="0"/>
              <a:t>steps-to-building-trust-in-the-workplace-hot-jobs </a:t>
            </a:r>
          </a:p>
          <a:p>
            <a:pPr>
              <a:buNone/>
            </a:pPr>
            <a:r>
              <a:rPr lang="en-GB" sz="3600" b="1" dirty="0"/>
              <a:t> </a:t>
            </a:r>
            <a:endParaRPr lang="en-GB" sz="3600" b="1" dirty="0" smtClean="0"/>
          </a:p>
          <a:p>
            <a:pPr>
              <a:buNone/>
            </a:pPr>
            <a:r>
              <a:rPr lang="en-GB" sz="3600" b="1" dirty="0" smtClean="0"/>
              <a:t>  </a:t>
            </a:r>
            <a:endParaRPr lang="en-US"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Building Trust plays an important role . Trust facilitates management , taking risk</a:t>
            </a:r>
          </a:p>
          <a:p>
            <a:r>
              <a:rPr lang="en-GB" dirty="0" smtClean="0"/>
              <a:t>In order for trust in the organization to take place , the following managing behaviours are needed; consistency in action , corrects communication , showing interest and attention to employees. </a:t>
            </a:r>
          </a:p>
          <a:p>
            <a:endParaRPr lang="en-GB" dirty="0"/>
          </a:p>
          <a:p>
            <a:endParaRPr lang="en-US" dirty="0"/>
          </a:p>
        </p:txBody>
      </p:sp>
      <p:sp>
        <p:nvSpPr>
          <p:cNvPr id="2" name="Title 1"/>
          <p:cNvSpPr>
            <a:spLocks noGrp="1"/>
          </p:cNvSpPr>
          <p:nvPr>
            <p:ph type="title"/>
          </p:nvPr>
        </p:nvSpPr>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lstStyle/>
          <a:p>
            <a:r>
              <a:rPr lang="en-GB" dirty="0" smtClean="0"/>
              <a:t>Body languages like a nudge of the head gesture can work wonders. A simple smile can make others feel comfortable.  A positive body language can create a welcoming environment for everyone in a group. People often don’t hesitate to share ideas and feedback when they have a good non-verbal relationship with their  co-workers.</a:t>
            </a:r>
            <a:endParaRPr lang="en-GB" sz="4000" dirty="0" smtClean="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solidFill>
            <a:schemeClr val="accent2"/>
          </a:solidFill>
        </p:spPr>
        <p:txBody>
          <a:bodyPr/>
          <a:lstStyle/>
          <a:p>
            <a:r>
              <a:rPr lang="en-GB" b="1" dirty="0" smtClean="0"/>
              <a:t>3 Dimensions of Trust</a:t>
            </a:r>
            <a:endParaRPr lang="en-US"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
            </a:r>
            <a:br>
              <a:rPr lang="en-US" dirty="0" smtClean="0"/>
            </a:br>
            <a:r>
              <a:rPr lang="en-US" dirty="0"/>
              <a:t>How to surprise our employer by writing a good CV</a:t>
            </a:r>
            <a:r>
              <a:rPr lang="en-US" dirty="0" smtClean="0"/>
              <a:t>?</a:t>
            </a:r>
          </a:p>
          <a:p>
            <a:r>
              <a:rPr lang="en-US" dirty="0" smtClean="0"/>
              <a:t>the problem that most of us have to deal with. Remember that it's the content of my application that decides if I get a job. I can be a great candidate, but if I can not describe my willingness to act, I will not present my experience in a convincing way, my CV will not even be read</a:t>
            </a:r>
            <a:endParaRPr lang="en-US" dirty="0"/>
          </a:p>
        </p:txBody>
      </p:sp>
      <p:sp>
        <p:nvSpPr>
          <p:cNvPr id="2" name="Title 1"/>
          <p:cNvSpPr>
            <a:spLocks noGrp="1"/>
          </p:cNvSpPr>
          <p:nvPr>
            <p:ph type="title"/>
          </p:nvPr>
        </p:nvSpPr>
        <p:spPr/>
        <p:txBody>
          <a:bodyPr/>
          <a:lstStyle/>
          <a:p>
            <a:r>
              <a:rPr lang="en-GB" dirty="0" smtClean="0"/>
              <a:t>Best CV</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normAutofit fontScale="92500" lnSpcReduction="10000"/>
          </a:bodyPr>
          <a:lstStyle/>
          <a:p>
            <a:r>
              <a:rPr lang="en-US" dirty="0"/>
              <a:t>above all, I am very grateful to my lecturer because it was she who first showed me how you can really write a resume that must convince my employer that I may be a necessary person in his company and that I need a job for it.</a:t>
            </a:r>
          </a:p>
          <a:p>
            <a:r>
              <a:rPr lang="en-US" dirty="0" smtClean="0"/>
              <a:t/>
            </a:r>
            <a:br>
              <a:rPr lang="en-US" dirty="0" smtClean="0"/>
            </a:br>
            <a:r>
              <a:rPr lang="en-US" dirty="0" smtClean="0"/>
              <a:t> </a:t>
            </a:r>
            <a:br>
              <a:rPr lang="en-US" dirty="0" smtClean="0"/>
            </a:br>
            <a:r>
              <a:rPr lang="en-US" dirty="0"/>
              <a:t>on lectures I found out that my </a:t>
            </a:r>
            <a:r>
              <a:rPr lang="en-US" dirty="0" err="1"/>
              <a:t>Cv</a:t>
            </a:r>
            <a:r>
              <a:rPr lang="en-US" dirty="0"/>
              <a:t> is not for me but to make my future employer </a:t>
            </a:r>
            <a:r>
              <a:rPr lang="en-US" dirty="0" smtClean="0"/>
              <a:t>happy</a:t>
            </a:r>
          </a:p>
          <a:p>
            <a:r>
              <a:rPr lang="en-US" dirty="0" smtClean="0"/>
              <a:t/>
            </a:r>
            <a:br>
              <a:rPr lang="en-US" dirty="0" smtClean="0"/>
            </a:br>
            <a:r>
              <a:rPr lang="en-US" dirty="0"/>
              <a:t>I found out I need to convince my employer that my </a:t>
            </a:r>
            <a:r>
              <a:rPr lang="en-US" dirty="0" err="1"/>
              <a:t>Cv</a:t>
            </a:r>
            <a:r>
              <a:rPr lang="en-US" dirty="0"/>
              <a:t> wants me to have a better life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lstStyle/>
          <a:p>
            <a:r>
              <a:rPr lang="en-US" dirty="0" smtClean="0"/>
              <a:t>3 things that should contain CV that’s </a:t>
            </a:r>
            <a:br>
              <a:rPr lang="en-US" dirty="0" smtClean="0"/>
            </a:br>
            <a:r>
              <a:rPr lang="en-US" dirty="0"/>
              <a:t>how can I help my employer</a:t>
            </a:r>
            <a:r>
              <a:rPr lang="en-US" dirty="0" smtClean="0"/>
              <a:t>?</a:t>
            </a:r>
          </a:p>
          <a:p>
            <a:r>
              <a:rPr lang="en-US" dirty="0" smtClean="0"/>
              <a:t> </a:t>
            </a:r>
            <a:r>
              <a:rPr lang="en-US" dirty="0"/>
              <a:t>save money </a:t>
            </a:r>
            <a:endParaRPr lang="en-US" dirty="0" smtClean="0"/>
          </a:p>
          <a:p>
            <a:r>
              <a:rPr lang="en-US" dirty="0" smtClean="0"/>
              <a:t>save </a:t>
            </a:r>
            <a:r>
              <a:rPr lang="en-US" dirty="0"/>
              <a:t>time </a:t>
            </a:r>
            <a:r>
              <a:rPr lang="en-US" dirty="0" smtClean="0"/>
              <a:t>and</a:t>
            </a:r>
          </a:p>
          <a:p>
            <a:r>
              <a:rPr lang="en-US" dirty="0" smtClean="0"/>
              <a:t> </a:t>
            </a:r>
            <a:r>
              <a:rPr lang="en-US" dirty="0"/>
              <a:t>gain reputation which he depends on</a:t>
            </a:r>
            <a:r>
              <a:rPr lang="en-US" dirty="0" smtClean="0"/>
              <a:t>   </a:t>
            </a:r>
          </a:p>
          <a:p>
            <a:pPr>
              <a:buNone/>
            </a:pPr>
            <a:r>
              <a:rPr lang="en-US"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smtClean="0"/>
              <a:t/>
            </a:r>
            <a:br>
              <a:rPr lang="en-US" dirty="0" smtClean="0"/>
            </a:br>
            <a:r>
              <a:rPr lang="en-US" dirty="0"/>
              <a:t>necessary for the entry of a good resume is the key sentence that must interest the employer enough to want to read </a:t>
            </a:r>
            <a:r>
              <a:rPr lang="en-US" dirty="0" smtClean="0"/>
              <a:t>further</a:t>
            </a:r>
          </a:p>
          <a:p>
            <a:r>
              <a:rPr lang="en-US" dirty="0" smtClean="0"/>
              <a:t/>
            </a:r>
            <a:br>
              <a:rPr lang="en-US" dirty="0" smtClean="0"/>
            </a:br>
            <a:r>
              <a:rPr lang="en-US" dirty="0"/>
              <a:t>in my case where I would like to open my own business in Poland</a:t>
            </a:r>
            <a:r>
              <a:rPr lang="en-US" dirty="0" smtClean="0"/>
              <a:t>, It’s a World buffet Restaurant, I think that with the key opinion </a:t>
            </a:r>
            <a:r>
              <a:rPr lang="en-US" b="1" dirty="0" smtClean="0"/>
              <a:t>I would like to make people happy  </a:t>
            </a:r>
            <a:r>
              <a:rPr lang="en-US" dirty="0" smtClean="0"/>
              <a:t/>
            </a:r>
            <a:br>
              <a:rPr lang="en-US" dirty="0" smtClean="0"/>
            </a:br>
            <a:r>
              <a:rPr lang="en-US" dirty="0" smtClean="0"/>
              <a:t>I, </a:t>
            </a:r>
            <a:r>
              <a:rPr lang="en-US" dirty="0"/>
              <a:t>would like to cook dishes that would remind them of their </a:t>
            </a:r>
            <a:r>
              <a:rPr lang="en-US" dirty="0" smtClean="0"/>
              <a:t>country, fragrances that will remember childhood,</a:t>
            </a:r>
            <a:endParaRPr lang="en-US" dirty="0"/>
          </a:p>
        </p:txBody>
      </p:sp>
      <p:sp>
        <p:nvSpPr>
          <p:cNvPr id="2" name="Title 1"/>
          <p:cNvSpPr>
            <a:spLocks noGrp="1"/>
          </p:cNvSpPr>
          <p:nvPr>
            <p:ph type="title"/>
          </p:nvPr>
        </p:nvSpPr>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normAutofit fontScale="92500" lnSpcReduction="20000"/>
          </a:bodyPr>
          <a:lstStyle/>
          <a:p>
            <a:r>
              <a:rPr lang="en-US" dirty="0" smtClean="0"/>
              <a:t/>
            </a:r>
            <a:br>
              <a:rPr lang="en-US" dirty="0" smtClean="0"/>
            </a:br>
            <a:r>
              <a:rPr lang="en-US" dirty="0"/>
              <a:t>I will have to convince investors that by helping me in the opening of a business I will gain a lot, I have experience in the kitchen in Poland and England. in England I cooked as a chef for over 250 students in a school with different nationalities and I know what they need to be happy, I still study because I need more knowledge on this subject, however, there is a topic that also makes me happy because I love to cook and creating dishes that are </a:t>
            </a:r>
            <a:r>
              <a:rPr lang="en-US" dirty="0" smtClean="0"/>
              <a:t>amazing. </a:t>
            </a:r>
            <a:br>
              <a:rPr lang="en-US" dirty="0" smtClean="0"/>
            </a:br>
            <a:r>
              <a:rPr lang="en-US" dirty="0"/>
              <a:t>I've been cooking with my mum since I was a child and I know that with almost anything you can create a dish that will be tasty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Wingdings" pitchFamily="2" charset="2"/>
              <a:buChar char="v"/>
            </a:pPr>
            <a:r>
              <a:rPr lang="en-GB" dirty="0" smtClean="0"/>
              <a:t>Make it simple</a:t>
            </a:r>
          </a:p>
          <a:p>
            <a:pPr>
              <a:buFont typeface="Wingdings" pitchFamily="2" charset="2"/>
              <a:buChar char="v"/>
            </a:pPr>
            <a:r>
              <a:rPr lang="en-GB" dirty="0" smtClean="0"/>
              <a:t>Be Focus</a:t>
            </a:r>
          </a:p>
          <a:p>
            <a:pPr>
              <a:buFont typeface="Wingdings" pitchFamily="2" charset="2"/>
              <a:buChar char="v"/>
            </a:pPr>
            <a:r>
              <a:rPr lang="en-GB" dirty="0" smtClean="0"/>
              <a:t>Basic information</a:t>
            </a:r>
          </a:p>
          <a:p>
            <a:pPr>
              <a:buFont typeface="Wingdings" pitchFamily="2" charset="2"/>
              <a:buChar char="v"/>
            </a:pPr>
            <a:r>
              <a:rPr lang="en-US" dirty="0" smtClean="0"/>
              <a:t>key phrase</a:t>
            </a:r>
          </a:p>
          <a:p>
            <a:pPr>
              <a:buFont typeface="Wingdings" pitchFamily="2" charset="2"/>
              <a:buChar char="v"/>
            </a:pPr>
            <a:r>
              <a:rPr lang="en-GB" dirty="0" smtClean="0"/>
              <a:t>Prioritize the content</a:t>
            </a:r>
          </a:p>
          <a:p>
            <a:pPr>
              <a:buFont typeface="Wingdings" pitchFamily="2" charset="2"/>
              <a:buChar char="v"/>
            </a:pPr>
            <a:r>
              <a:rPr lang="en-GB" dirty="0" smtClean="0"/>
              <a:t>Key Skills Visible</a:t>
            </a:r>
            <a:endParaRPr lang="en-US" dirty="0" smtClean="0"/>
          </a:p>
          <a:p>
            <a:pPr>
              <a:buFont typeface="Wingdings" pitchFamily="2" charset="2"/>
              <a:buChar char="v"/>
            </a:pPr>
            <a:endParaRPr lang="en-US" dirty="0"/>
          </a:p>
        </p:txBody>
      </p:sp>
      <p:sp>
        <p:nvSpPr>
          <p:cNvPr id="2" name="Title 1"/>
          <p:cNvSpPr>
            <a:spLocks noGrp="1"/>
          </p:cNvSpPr>
          <p:nvPr>
            <p:ph type="title"/>
          </p:nvPr>
        </p:nvSpPr>
        <p:spPr/>
        <p:txBody>
          <a:bodyPr/>
          <a:lstStyle/>
          <a:p>
            <a:r>
              <a:rPr lang="en-GB" dirty="0" smtClean="0"/>
              <a:t>How to write a good CV</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92500" lnSpcReduction="20000"/>
          </a:bodyPr>
          <a:lstStyle/>
          <a:p>
            <a:r>
              <a:rPr lang="en-US" dirty="0" smtClean="0"/>
              <a:t/>
            </a:r>
            <a:br>
              <a:rPr lang="en-US" dirty="0" smtClean="0"/>
            </a:br>
            <a:r>
              <a:rPr lang="en-US" dirty="0"/>
              <a:t>There are constant changes on the labor market. Skills, competences and qualifications needed in the labor market are constantly changing. To deal with these changes, we must have all kinds of basic skills, such as literacy, numeracy, foreign language skills and science and digital technology skills. General skills, such as the ability to learn and take initiatives, help in solving problems resulting from the unpredictable development of diverse professional careers. Entrepreneurship skills contribute in particular to increasing employability</a:t>
            </a:r>
          </a:p>
        </p:txBody>
      </p:sp>
      <p:sp>
        <p:nvSpPr>
          <p:cNvPr id="4" name="Title 3"/>
          <p:cNvSpPr>
            <a:spLocks noGrp="1"/>
          </p:cNvSpPr>
          <p:nvPr>
            <p:ph type="title"/>
          </p:nvPr>
        </p:nvSpPr>
        <p:spPr/>
        <p:txBody>
          <a:bodyPr>
            <a:normAutofit fontScale="90000"/>
          </a:bodyPr>
          <a:lstStyle/>
          <a:p>
            <a:r>
              <a:rPr lang="en-GB" dirty="0" smtClean="0"/>
              <a:t>Development of Employability Skills</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a:buNone/>
            </a:pPr>
            <a:r>
              <a:rPr lang="en-US" dirty="0"/>
              <a:t> </a:t>
            </a:r>
            <a:r>
              <a:rPr lang="en-US" dirty="0" smtClean="0"/>
              <a:t>    European skills development initiatives: under the 'New Approach to Education' initiative, specific advice can be obtained on how EU countries can invest in skills development to achieve better results in the socio-economic field, in 2006 a Recommendation was adopted on key competences for lifelong learning which is to support EU countries in promoting the development of key competences among all citizens as part of national lifelong learning strategies. In January 2018, the European Commission proposed an update of this recommendation, a huge coalition for jobs in the digital sector  is a multilateral partnership whose aim is to remedy deficiencies in digital skills and the problem of vacant jobs related to information and communication technologies, Entrepreneurship 2020 Action Plan  these are guidelines for action to unlock the European entrepreneurial potential, remove obstacles in this field and revolutionize the entrepreneurial culture in Europe.</a:t>
            </a:r>
            <a:endParaRPr lang="en-US" dirty="0"/>
          </a:p>
        </p:txBody>
      </p:sp>
      <p:sp>
        <p:nvSpPr>
          <p:cNvPr id="2" name="Title 1"/>
          <p:cNvSpPr>
            <a:spLocks noGrp="1"/>
          </p:cNvSpPr>
          <p:nvPr>
            <p:ph type="title"/>
          </p:nvPr>
        </p:nvSpPr>
        <p:spPr/>
        <p:txBody>
          <a:bodyPr/>
          <a:lstStyle/>
          <a:p>
            <a:r>
              <a:rPr lang="en-GB" dirty="0" smtClean="0"/>
              <a:t>What has been done so far</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US" dirty="0" smtClean="0"/>
              <a:t/>
            </a:r>
            <a:br>
              <a:rPr lang="en-US" dirty="0" smtClean="0"/>
            </a:br>
            <a:r>
              <a:rPr lang="en-US" dirty="0" smtClean="0"/>
              <a:t>ESCO is </a:t>
            </a:r>
            <a:r>
              <a:rPr lang="en-US" dirty="0"/>
              <a:t>a multilingual European classification of skills, competences, qualifications and professions. It introduced standardized terminology in 25 European languages ​​and categorized skills, competences, qualifications and professions relevant to the EU labor market as well as education and training, the EU panorama of skills  helps in forecasting the demand for skills and their assessments on a national and European level on a regular basis. It is a central access point containing data and information on the development of demand for specific skills in various professions and sectors at national and European level</a:t>
            </a:r>
            <a:r>
              <a:rPr lang="en-US" dirty="0" smtClean="0"/>
              <a:t>.</a:t>
            </a:r>
          </a:p>
          <a:p>
            <a:r>
              <a:rPr lang="en-US" b="1" dirty="0" smtClean="0">
                <a:hlinkClick r:id="rId2"/>
              </a:rPr>
              <a:t>https://ec.europa.eu/esco/portal</a:t>
            </a:r>
            <a:endParaRPr lang="en-US" b="1" dirty="0" smtClean="0"/>
          </a:p>
          <a:p>
            <a:r>
              <a:rPr lang="en-US" b="1" dirty="0" smtClean="0">
                <a:hlinkClick r:id="rId3"/>
              </a:rPr>
              <a:t>https://youtu.be/HnREEetR87s</a:t>
            </a:r>
            <a:endParaRPr lang="en-US" b="1" dirty="0" smtClean="0"/>
          </a:p>
          <a:p>
            <a:endParaRPr lang="en-US" b="1" dirty="0" smtClean="0"/>
          </a:p>
          <a:p>
            <a:endParaRPr lang="en-US" b="1" dirty="0"/>
          </a:p>
        </p:txBody>
      </p:sp>
      <p:sp>
        <p:nvSpPr>
          <p:cNvPr id="2" name="Title 1"/>
          <p:cNvSpPr>
            <a:spLocks noGrp="1"/>
          </p:cNvSpPr>
          <p:nvPr>
            <p:ph type="title"/>
          </p:nvPr>
        </p:nvSpPr>
        <p:spPr/>
        <p:txBody>
          <a:bodyPr>
            <a:normAutofit fontScale="90000"/>
          </a:bodyPr>
          <a:lstStyle/>
          <a:p>
            <a:r>
              <a:rPr lang="en-US" dirty="0" smtClean="0"/>
              <a:t>European initiatives for managing the availability of skills needed:</a:t>
            </a:r>
            <a:r>
              <a:rPr lang="pl-PL" b="1" dirty="0"/>
              <a:t/>
            </a:r>
            <a:br>
              <a:rPr lang="pl-PL" b="1" dirty="0"/>
            </a:b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US" dirty="0" smtClean="0"/>
              <a:t>Time management and priorities. It is not about doing as much as possible and duration. It can be totally not talk about time here. An important moment of advantage and skill is now the level of energy and the ability to mobilize.</a:t>
            </a:r>
          </a:p>
          <a:p>
            <a:r>
              <a:rPr lang="en-US" dirty="0"/>
              <a:t>Eisenhower's </a:t>
            </a:r>
            <a:r>
              <a:rPr lang="en-US" dirty="0" smtClean="0"/>
              <a:t>urgent/Important </a:t>
            </a:r>
            <a:r>
              <a:rPr lang="en-US" dirty="0"/>
              <a:t>Principle helps you think about your priorities, and determine which of your activities are important and which are</a:t>
            </a:r>
            <a:r>
              <a:rPr lang="en-US" dirty="0" smtClean="0"/>
              <a:t>,</a:t>
            </a:r>
          </a:p>
          <a:p>
            <a:r>
              <a:rPr lang="en-US" dirty="0" smtClean="0"/>
              <a:t> </a:t>
            </a:r>
            <a:r>
              <a:rPr lang="en-US" dirty="0"/>
              <a:t>essentially, </a:t>
            </a:r>
            <a:r>
              <a:rPr lang="en-US" dirty="0" err="1" smtClean="0"/>
              <a:t>distractions</a:t>
            </a:r>
            <a:r>
              <a:rPr lang="en-US" dirty="0" err="1"/>
              <a:t>In</a:t>
            </a:r>
            <a:r>
              <a:rPr lang="en-US" dirty="0"/>
              <a:t> a 1954 speech to the Second Assembly of the World Council of Churches, former U.S. President Dwight D. Eisenhower, who was quoting Dr J. Roscoe Miller, president of Northwestern University, said: "I have two kinds of problems: the urgent and the important. The urgent are not important, and the important are never urgent." This "Eisenhower Principle" is said to be how he organized his workload and priorities</a:t>
            </a:r>
            <a:endParaRPr lang="en-US" dirty="0" smtClean="0"/>
          </a:p>
          <a:p>
            <a:pPr>
              <a:buNone/>
            </a:pPr>
            <a:endParaRPr lang="en-US" b="1" dirty="0"/>
          </a:p>
        </p:txBody>
      </p:sp>
      <p:sp>
        <p:nvSpPr>
          <p:cNvPr id="2" name="Title 1"/>
          <p:cNvSpPr>
            <a:spLocks noGrp="1"/>
          </p:cNvSpPr>
          <p:nvPr>
            <p:ph type="title"/>
          </p:nvPr>
        </p:nvSpPr>
        <p:spPr/>
        <p:txBody>
          <a:bodyPr>
            <a:normAutofit fontScale="90000"/>
          </a:bodyPr>
          <a:lstStyle/>
          <a:p>
            <a:r>
              <a:rPr lang="en-GB" dirty="0" smtClean="0"/>
              <a:t>Time </a:t>
            </a:r>
            <a:r>
              <a:rPr lang="en-GB" dirty="0" err="1" smtClean="0"/>
              <a:t>menagement</a:t>
            </a:r>
            <a:r>
              <a:rPr lang="en-GB" dirty="0" smtClean="0"/>
              <a:t/>
            </a:r>
            <a:br>
              <a:rPr lang="en-GB" dirty="0" smtClean="0"/>
            </a:b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normAutofit fontScale="92500" lnSpcReduction="10000"/>
          </a:bodyPr>
          <a:lstStyle/>
          <a:p>
            <a:r>
              <a:rPr lang="en-US" b="1" dirty="0"/>
              <a:t/>
            </a:r>
            <a:br>
              <a:rPr lang="en-US" b="1" dirty="0"/>
            </a:br>
            <a:r>
              <a:rPr lang="en-US" b="1" dirty="0"/>
              <a:t>Important</a:t>
            </a:r>
            <a:r>
              <a:rPr lang="en-US" dirty="0" smtClean="0"/>
              <a:t> activities have an outcome that leads to us achieving our goals, whether these are professional or personal.</a:t>
            </a:r>
          </a:p>
          <a:p>
            <a:r>
              <a:rPr lang="en-US" b="1" dirty="0" smtClean="0"/>
              <a:t>Urgent</a:t>
            </a:r>
            <a:r>
              <a:rPr lang="en-US" dirty="0" smtClean="0"/>
              <a:t> activities demand immediate attention, and are usually associated with achieving someone else's goals. They are often the ones we concentrate on and they demand attention because the consequences of not dealing with them are immediate.</a:t>
            </a:r>
          </a:p>
          <a:p>
            <a:r>
              <a:rPr lang="en-US" b="1" dirty="0" smtClean="0">
                <a:hlinkClick r:id="rId2"/>
              </a:rPr>
              <a:t>https://www.mindtools.com/pages/article/newHTE_91.htm</a:t>
            </a:r>
            <a:endParaRPr lang="en-US" b="1" dirty="0" smtClean="0"/>
          </a:p>
          <a:p>
            <a:endParaRPr lang="en-US"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b="1" dirty="0" smtClean="0"/>
              <a:t>Analyse and Evaluate</a:t>
            </a:r>
            <a:endParaRPr lang="en-US" b="1" dirty="0" smtClean="0"/>
          </a:p>
          <a:p>
            <a:r>
              <a:rPr lang="en-US" dirty="0" smtClean="0"/>
              <a:t>Every day we experience the uncertainty, risks, and emotional exposure that define what it means to be vulnerable or to dare greatly. Based on twelve years of pioneering research, Dr. </a:t>
            </a:r>
            <a:r>
              <a:rPr lang="en-US" dirty="0" err="1" smtClean="0"/>
              <a:t>Brené</a:t>
            </a:r>
            <a:r>
              <a:rPr lang="en-US" dirty="0" smtClean="0"/>
              <a:t> Brown dispels the cultural myth that vulnerability is weakness and argues that it is, in truth, our most accurate measure of courage.</a:t>
            </a:r>
          </a:p>
          <a:p>
            <a:pPr>
              <a:buNone/>
            </a:pPr>
            <a:endParaRPr lang="en-US" dirty="0" smtClean="0"/>
          </a:p>
          <a:p>
            <a:r>
              <a:rPr lang="en-US" dirty="0" smtClean="0"/>
              <a:t>Brown explains how vulnerability is both the core of difficult emotions like fear, grief, and disappointment, and the birthplace of love, belonging, joy, empathy, innovation, and creativity. She writes: “When we shut ourselves off from vulnerability, we distance ourselves from the experiences that bring purpose and meaning to our lives.”</a:t>
            </a:r>
          </a:p>
          <a:p>
            <a:r>
              <a:rPr lang="en-US" dirty="0"/>
              <a:t>Critical Thinking is:</a:t>
            </a:r>
          </a:p>
          <a:p>
            <a:r>
              <a:rPr lang="en-US" dirty="0"/>
              <a:t>A way of thinking about particular things at a particular time; it is not the accumulation of facts and knowledge or something that you can learn once and then use in that form forever, such as the nine times table you learn and use in </a:t>
            </a:r>
            <a:r>
              <a:rPr lang="en-US" dirty="0" smtClean="0"/>
              <a:t>school</a:t>
            </a:r>
          </a:p>
          <a:p>
            <a:r>
              <a:rPr lang="en-US" dirty="0" smtClean="0">
                <a:hlinkClick r:id="rId2"/>
              </a:rPr>
              <a:t>https</a:t>
            </a:r>
            <a:r>
              <a:rPr lang="en-US" dirty="0" smtClean="0"/>
              <a:t>://www.</a:t>
            </a:r>
            <a:r>
              <a:rPr lang="en-US" dirty="0" smtClean="0">
                <a:hlinkClick r:id="rId2"/>
              </a:rPr>
              <a:t>skillsyouneed.com/learn/critical-thinking.html</a:t>
            </a:r>
            <a:endParaRPr lang="en-US" dirty="0"/>
          </a:p>
        </p:txBody>
      </p:sp>
      <p:sp>
        <p:nvSpPr>
          <p:cNvPr id="2" name="Title 1"/>
          <p:cNvSpPr>
            <a:spLocks noGrp="1"/>
          </p:cNvSpPr>
          <p:nvPr>
            <p:ph type="title"/>
          </p:nvPr>
        </p:nvSpPr>
        <p:spPr/>
        <p:txBody>
          <a:bodyPr>
            <a:normAutofit fontScale="90000"/>
          </a:bodyPr>
          <a:lstStyle/>
          <a:p>
            <a:r>
              <a:rPr lang="en-GB" dirty="0" smtClean="0"/>
              <a:t>Critical Thinking</a:t>
            </a:r>
            <a:br>
              <a:rPr lang="en-GB" dirty="0" smtClean="0"/>
            </a:b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600200"/>
            <a:ext cx="8229600" cy="4525963"/>
          </a:xfrm>
        </p:spPr>
        <p:txBody>
          <a:bodyPr/>
          <a:lstStyle/>
          <a:p>
            <a:pPr>
              <a:buNone/>
            </a:pPr>
            <a:r>
              <a:rPr lang="en-US" dirty="0" smtClean="0"/>
              <a:t>A </a:t>
            </a:r>
            <a:r>
              <a:rPr lang="en-US" dirty="0"/>
              <a:t>person who thinks critically can: understand the logical relationship between facts; predict (through deduction) the consequences of known facts; evaluate, verify and formulate arguments; to perceive inaccuracies and errors in reasoning; identify the essence of problems; look critically at your own beliefs and value system.</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Effective Team Working</a:t>
            </a:r>
            <a:br>
              <a:rPr lang="en-GB" dirty="0" smtClean="0"/>
            </a:br>
            <a:endParaRPr lang="en-US" dirty="0"/>
          </a:p>
        </p:txBody>
      </p:sp>
      <p:sp>
        <p:nvSpPr>
          <p:cNvPr id="3" name="Content Placeholder 2"/>
          <p:cNvSpPr>
            <a:spLocks noGrp="1"/>
          </p:cNvSpPr>
          <p:nvPr>
            <p:ph idx="1"/>
          </p:nvPr>
        </p:nvSpPr>
        <p:spPr/>
        <p:txBody>
          <a:bodyPr/>
          <a:lstStyle/>
          <a:p>
            <a:pPr>
              <a:buFont typeface="Arial" pitchFamily="34" charset="0"/>
              <a:buChar char="•"/>
            </a:pPr>
            <a:r>
              <a:rPr lang="en-GB" dirty="0" smtClean="0"/>
              <a:t>Effective Teams Can make or break an organization. When they work out , amazing things happen and their contributions can help organizations make big progresses. The flip side of this is the dysfunctional team that gets pulled down , fails to deliver , and costs the organization in terms of lost productivity, missed goals and sinking morale. </a:t>
            </a:r>
          </a:p>
          <a:p>
            <a:pPr>
              <a:buFont typeface="Arial" pitchFamily="34" charset="0"/>
              <a:buChar char="•"/>
            </a:pPr>
            <a:endParaRPr lang="en-GB"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
            </a:r>
            <a:br>
              <a:rPr lang="en-US" dirty="0" smtClean="0"/>
            </a:br>
            <a:r>
              <a:rPr lang="en-US" b="0" dirty="0" smtClean="0"/>
              <a:t>Theory according to </a:t>
            </a:r>
            <a:r>
              <a:rPr lang="en-US" b="0" dirty="0" err="1" smtClean="0"/>
              <a:t>Belbin</a:t>
            </a:r>
            <a:r>
              <a:rPr lang="en-US" b="0" dirty="0" smtClean="0"/>
              <a:t> </a:t>
            </a:r>
            <a:endParaRPr lang="en-US" dirty="0"/>
          </a:p>
        </p:txBody>
      </p:sp>
      <p:sp>
        <p:nvSpPr>
          <p:cNvPr id="5" name="Content Placeholder 4"/>
          <p:cNvSpPr>
            <a:spLocks noGrp="1"/>
          </p:cNvSpPr>
          <p:nvPr>
            <p:ph idx="1"/>
          </p:nvPr>
        </p:nvSpPr>
        <p:spPr/>
        <p:txBody>
          <a:bodyPr>
            <a:normAutofit fontScale="62500" lnSpcReduction="20000"/>
          </a:bodyPr>
          <a:lstStyle/>
          <a:p>
            <a:pPr>
              <a:buNone/>
            </a:pPr>
            <a:r>
              <a:rPr lang="en-GB" dirty="0" smtClean="0"/>
              <a:t>For successful team development, the main components are: </a:t>
            </a:r>
          </a:p>
          <a:p>
            <a:pPr>
              <a:buFont typeface="Wingdings" pitchFamily="2" charset="2"/>
              <a:buChar char="Ø"/>
            </a:pPr>
            <a:r>
              <a:rPr lang="en-GB" dirty="0" smtClean="0"/>
              <a:t>1 Forming</a:t>
            </a:r>
          </a:p>
          <a:p>
            <a:pPr>
              <a:buFont typeface="Wingdings" pitchFamily="2" charset="2"/>
              <a:buChar char="§"/>
            </a:pPr>
            <a:r>
              <a:rPr lang="en-GB" dirty="0" smtClean="0"/>
              <a:t> Competent members, Positive + Polite , Confused , Purposeless , Socialising ,</a:t>
            </a:r>
          </a:p>
          <a:p>
            <a:pPr>
              <a:buFont typeface="Wingdings" pitchFamily="2" charset="2"/>
              <a:buChar char="Ø"/>
            </a:pPr>
            <a:r>
              <a:rPr lang="en-GB" dirty="0" smtClean="0"/>
              <a:t>2 Storming</a:t>
            </a:r>
          </a:p>
          <a:p>
            <a:pPr>
              <a:buFont typeface="Wingdings" pitchFamily="2" charset="2"/>
              <a:buChar char="§"/>
            </a:pPr>
            <a:r>
              <a:rPr lang="en-GB" dirty="0" smtClean="0"/>
              <a:t>Roles&amp; responsibility-Conflict-Team members resist task-Positions in the team-Finding tolerance &amp; patience level</a:t>
            </a:r>
          </a:p>
          <a:p>
            <a:pPr>
              <a:buFont typeface="Wingdings" pitchFamily="2" charset="2"/>
              <a:buChar char="Ø"/>
            </a:pPr>
            <a:r>
              <a:rPr lang="en-GB" dirty="0" smtClean="0"/>
              <a:t>3 </a:t>
            </a:r>
            <a:r>
              <a:rPr lang="en-GB" dirty="0" err="1" smtClean="0"/>
              <a:t>Norming</a:t>
            </a:r>
            <a:r>
              <a:rPr lang="en-GB" dirty="0" smtClean="0"/>
              <a:t> </a:t>
            </a:r>
          </a:p>
          <a:p>
            <a:pPr>
              <a:buFont typeface="Wingdings" pitchFamily="2" charset="2"/>
              <a:buChar char="§"/>
            </a:pPr>
            <a:r>
              <a:rPr lang="en-GB" dirty="0" smtClean="0"/>
              <a:t>Clear sense of direction-togetherness-shared purpose . Everyone should understand the expected outcomes of the team-what their role is-how their team’s output will </a:t>
            </a:r>
            <a:r>
              <a:rPr lang="en-GB" dirty="0" err="1" smtClean="0"/>
              <a:t>contributeto</a:t>
            </a:r>
            <a:r>
              <a:rPr lang="en-GB" dirty="0" smtClean="0"/>
              <a:t> corporate goals.</a:t>
            </a:r>
          </a:p>
          <a:p>
            <a:pPr>
              <a:buFont typeface="Wingdings" pitchFamily="2" charset="2"/>
              <a:buChar char="Ø"/>
            </a:pPr>
            <a:r>
              <a:rPr lang="en-GB" dirty="0" smtClean="0"/>
              <a:t>4 Performing</a:t>
            </a:r>
          </a:p>
          <a:p>
            <a:pPr>
              <a:buFont typeface="Wingdings" pitchFamily="2" charset="2"/>
              <a:buChar char="v"/>
            </a:pPr>
            <a:r>
              <a:rPr lang="en-GB" dirty="0" smtClean="0"/>
              <a:t>Creative , Trust , Effective ,Confident </a:t>
            </a:r>
          </a:p>
          <a:p>
            <a:pPr>
              <a:buFont typeface="Wingdings" pitchFamily="2" charset="2"/>
              <a:buChar char="§"/>
            </a:pPr>
            <a:r>
              <a:rPr lang="en-GB" dirty="0" smtClean="0"/>
              <a:t>Achieved Team –work , Roles are flexible and fully supported , </a:t>
            </a:r>
            <a:r>
              <a:rPr lang="en-GB" dirty="0" err="1" smtClean="0"/>
              <a:t>Solucions</a:t>
            </a:r>
            <a:r>
              <a:rPr lang="en-GB" dirty="0" smtClean="0"/>
              <a:t> are found and implemented</a:t>
            </a:r>
          </a:p>
          <a:p>
            <a:pPr>
              <a:buFont typeface="Wingdings" pitchFamily="2" charset="2"/>
              <a:buChar char="§"/>
            </a:pPr>
            <a:endParaRPr lang="en-GB" dirty="0" smtClean="0"/>
          </a:p>
          <a:p>
            <a:pPr>
              <a:buFont typeface="Wingdings" pitchFamily="2" charset="2"/>
              <a:buChar char="v"/>
            </a:pPr>
            <a:endParaRPr lang="en-GB" dirty="0" smtClean="0"/>
          </a:p>
          <a:p>
            <a:pPr>
              <a:buNone/>
            </a:pPr>
            <a:r>
              <a:rPr lang="en-GB" dirty="0" smtClean="0"/>
              <a:t> </a:t>
            </a:r>
          </a:p>
          <a:p>
            <a:pPr>
              <a:buFont typeface="Wingdings" pitchFamily="2" charset="2"/>
              <a:buChar char="§"/>
            </a:pPr>
            <a:endParaRPr lang="en-GB" dirty="0" smtClean="0"/>
          </a:p>
          <a:p>
            <a:pPr>
              <a:buFont typeface="Wingdings" pitchFamily="2" charset="2"/>
              <a:buChar char="§"/>
            </a:pP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0" y="1481138"/>
            <a:ext cx="8229600" cy="4525962"/>
          </a:xfrm>
        </p:spPr>
        <p:txBody>
          <a:bodyPr/>
          <a:lstStyle/>
          <a:p>
            <a:r>
              <a:rPr lang="en-GB" dirty="0" smtClean="0"/>
              <a:t>Meredith </a:t>
            </a:r>
            <a:r>
              <a:rPr lang="en-GB" dirty="0" err="1" smtClean="0"/>
              <a:t>Belbin</a:t>
            </a:r>
            <a:r>
              <a:rPr lang="en-GB" dirty="0" smtClean="0"/>
              <a:t> argues that the optimum size for a team is 4 people, for good balance understanding.  Beyond this number , individuals do not work closely enough together to constitute a team and are defined as a group</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US" dirty="0"/>
          </a:p>
        </p:txBody>
      </p:sp>
      <p:sp>
        <p:nvSpPr>
          <p:cNvPr id="3" name="Content Placeholder 2"/>
          <p:cNvSpPr>
            <a:spLocks noGrp="1"/>
          </p:cNvSpPr>
          <p:nvPr>
            <p:ph idx="1"/>
          </p:nvPr>
        </p:nvSpPr>
        <p:spPr/>
        <p:txBody>
          <a:bodyPr/>
          <a:lstStyle/>
          <a:p>
            <a:r>
              <a:rPr lang="en-US" dirty="0" smtClean="0"/>
              <a:t>summarizing my study from the Academic and Employability skills theme, I think with the experience I needed to learn to think differently</a:t>
            </a:r>
          </a:p>
          <a:p>
            <a:r>
              <a:rPr lang="en-GB" dirty="0" smtClean="0"/>
              <a:t>Make people differently</a:t>
            </a:r>
          </a:p>
          <a:p>
            <a:pPr>
              <a:buFont typeface="Wingdings" pitchFamily="2" charset="2"/>
              <a:buChar char="Ø"/>
            </a:pPr>
            <a:r>
              <a:rPr lang="en-US" dirty="0" smtClean="0"/>
              <a:t>it helped me believe in my own ability, it helped me to make decision and make action</a:t>
            </a:r>
          </a:p>
          <a:p>
            <a:pPr>
              <a:buFont typeface="Wingdings" pitchFamily="2" charset="2"/>
              <a:buChar char="Ø"/>
            </a:pPr>
            <a:endParaRPr lang="en-US"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smtClean="0">
                <a:hlinkClick r:id="rId2"/>
              </a:rPr>
              <a:t>https://www.monster.com/career-advice/6</a:t>
            </a:r>
            <a:r>
              <a:rPr lang="en-GB" b="1" dirty="0" smtClean="0"/>
              <a:t> steps-to-building-trust-in-the-workplace-hot-jobs </a:t>
            </a:r>
          </a:p>
          <a:p>
            <a:r>
              <a:rPr lang="en-US" b="1" dirty="0" smtClean="0">
                <a:hlinkClick r:id="rId3"/>
              </a:rPr>
              <a:t>https://ec.europa.eu/esco/portal</a:t>
            </a:r>
            <a:endParaRPr lang="en-US" b="1" dirty="0" smtClean="0"/>
          </a:p>
          <a:p>
            <a:r>
              <a:rPr lang="en-US" b="1" dirty="0" smtClean="0">
                <a:hlinkClick r:id="rId4"/>
              </a:rPr>
              <a:t>https://youtu.be/HnREEetR87s</a:t>
            </a:r>
            <a:endParaRPr lang="en-US" b="1" dirty="0" smtClean="0"/>
          </a:p>
          <a:p>
            <a:r>
              <a:rPr lang="en-US" b="1" dirty="0" smtClean="0">
                <a:hlinkClick r:id="rId5"/>
              </a:rPr>
              <a:t>https://www.mindtools.com/pages/article/newHTE_91.htm</a:t>
            </a:r>
            <a:endParaRPr lang="en-US" b="1" dirty="0" smtClean="0"/>
          </a:p>
          <a:p>
            <a:r>
              <a:rPr lang="en-US" dirty="0" smtClean="0"/>
              <a:t> </a:t>
            </a:r>
            <a:r>
              <a:rPr lang="en-US" dirty="0" smtClean="0">
                <a:hlinkClick r:id="rId6"/>
              </a:rPr>
              <a:t>https://www.skillsyouneed.com/learn/critical-thinking.html</a:t>
            </a:r>
            <a:endParaRPr lang="en-US" dirty="0" smtClean="0"/>
          </a:p>
          <a:p>
            <a:r>
              <a:rPr lang="en-US" dirty="0" smtClean="0">
                <a:hlinkClick r:id="rId6"/>
              </a:rPr>
              <a:t>https</a:t>
            </a:r>
            <a:r>
              <a:rPr lang="en-US" dirty="0" smtClean="0"/>
              <a:t>://www.</a:t>
            </a:r>
            <a:r>
              <a:rPr lang="en-US" dirty="0" smtClean="0">
                <a:hlinkClick r:id="rId6"/>
              </a:rPr>
              <a:t>skillsyouneed.com/learn/critical-thinking.html</a:t>
            </a:r>
            <a:endParaRPr lang="en-US" dirty="0" smtClean="0"/>
          </a:p>
          <a:p>
            <a:endParaRPr lang="en-US" dirty="0" smtClean="0"/>
          </a:p>
          <a:p>
            <a:endParaRPr lang="en-US" b="1" dirty="0" smtClean="0"/>
          </a:p>
          <a:p>
            <a:endParaRPr lang="en-GB" b="1" dirty="0" smtClean="0"/>
          </a:p>
          <a:p>
            <a:endParaRPr lang="en-US" dirty="0"/>
          </a:p>
        </p:txBody>
      </p:sp>
      <p:sp>
        <p:nvSpPr>
          <p:cNvPr id="2" name="Title 1"/>
          <p:cNvSpPr>
            <a:spLocks noGrp="1"/>
          </p:cNvSpPr>
          <p:nvPr>
            <p:ph type="title"/>
          </p:nvPr>
        </p:nvSpPr>
        <p:spPr/>
        <p:txBody>
          <a:bodyPr>
            <a:normAutofit/>
          </a:bodyPr>
          <a:lstStyle/>
          <a:p>
            <a:r>
              <a:rPr lang="en-GB" dirty="0" smtClean="0"/>
              <a:t>Referencing</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854</TotalTime>
  <Words>1176</Words>
  <Application>Microsoft Office PowerPoint</Application>
  <PresentationFormat>On-screen Show (4:3)</PresentationFormat>
  <Paragraphs>97</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Concourse</vt:lpstr>
      <vt:lpstr>ACADEMIC AND EMPLOYABILITY SKILLS</vt:lpstr>
      <vt:lpstr>Slide 2</vt:lpstr>
      <vt:lpstr>Slide 3</vt:lpstr>
      <vt:lpstr>Slide 4</vt:lpstr>
      <vt:lpstr>Slide 5</vt:lpstr>
      <vt:lpstr>3 Dimensions of Trust</vt:lpstr>
      <vt:lpstr>Best CV</vt:lpstr>
      <vt:lpstr>Slide 8</vt:lpstr>
      <vt:lpstr>Slide 9</vt:lpstr>
      <vt:lpstr>Slide 10</vt:lpstr>
      <vt:lpstr>Slide 11</vt:lpstr>
      <vt:lpstr>How to write a good CV</vt:lpstr>
      <vt:lpstr>Development of Employability Skills</vt:lpstr>
      <vt:lpstr>What has been done so far</vt:lpstr>
      <vt:lpstr>European initiatives for managing the availability of skills needed: </vt:lpstr>
      <vt:lpstr>Time menagement </vt:lpstr>
      <vt:lpstr>Slide 17</vt:lpstr>
      <vt:lpstr>Critical Thinking </vt:lpstr>
      <vt:lpstr>Slide 19</vt:lpstr>
      <vt:lpstr>Effective Team Working </vt:lpstr>
      <vt:lpstr> Theory according to Belbin </vt:lpstr>
      <vt:lpstr>Slide 22</vt:lpstr>
      <vt:lpstr>conclusion</vt:lpstr>
      <vt:lpstr>Referencing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AnnaF</dc:creator>
  <cp:lastModifiedBy>AnnaF</cp:lastModifiedBy>
  <cp:revision>45</cp:revision>
  <dcterms:created xsi:type="dcterms:W3CDTF">2018-05-02T20:34:44Z</dcterms:created>
  <dcterms:modified xsi:type="dcterms:W3CDTF">2018-05-03T10:54:13Z</dcterms:modified>
</cp:coreProperties>
</file>