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handoutMasterIdLst>
    <p:handoutMasterId r:id="rId20"/>
  </p:handoutMasterIdLst>
  <p:sldIdLst>
    <p:sldId id="256" r:id="rId2"/>
    <p:sldId id="273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4" r:id="rId12"/>
    <p:sldId id="269" r:id="rId13"/>
    <p:sldId id="270" r:id="rId14"/>
    <p:sldId id="271" r:id="rId15"/>
    <p:sldId id="272" r:id="rId16"/>
    <p:sldId id="267" r:id="rId17"/>
    <p:sldId id="26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6745E1-4C66-4012-973A-9AF02B45CF08}" v="7" dt="2026-02-15T16:19:47.6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947" autoAdjust="0"/>
    <p:restoredTop sz="94660"/>
  </p:normalViewPr>
  <p:slideViewPr>
    <p:cSldViewPr snapToGrid="0">
      <p:cViewPr>
        <p:scale>
          <a:sx n="50" d="100"/>
          <a:sy n="50" d="100"/>
        </p:scale>
        <p:origin x="1360" y="2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ae dinu" userId="25682129045cbcec" providerId="LiveId" clId="{ACC7D2E9-7C9C-4BFF-84F0-457368E2D047}"/>
    <pc:docChg chg="custSel modSld">
      <pc:chgData name="nicolae dinu" userId="25682129045cbcec" providerId="LiveId" clId="{ACC7D2E9-7C9C-4BFF-84F0-457368E2D047}" dt="2026-02-15T16:22:50.743" v="71" actId="20577"/>
      <pc:docMkLst>
        <pc:docMk/>
      </pc:docMkLst>
      <pc:sldChg chg="addSp modSp mod">
        <pc:chgData name="nicolae dinu" userId="25682129045cbcec" providerId="LiveId" clId="{ACC7D2E9-7C9C-4BFF-84F0-457368E2D047}" dt="2026-02-15T16:19:47.653" v="50" actId="14100"/>
        <pc:sldMkLst>
          <pc:docMk/>
          <pc:sldMk cId="2341813934" sldId="256"/>
        </pc:sldMkLst>
        <pc:spChg chg="mod">
          <ac:chgData name="nicolae dinu" userId="25682129045cbcec" providerId="LiveId" clId="{ACC7D2E9-7C9C-4BFF-84F0-457368E2D047}" dt="2026-02-15T16:19:26.435" v="45" actId="14100"/>
          <ac:spMkLst>
            <pc:docMk/>
            <pc:sldMk cId="2341813934" sldId="256"/>
            <ac:spMk id="4" creationId="{C8B6EDAB-7269-EBFF-2D6E-1DAD89489D36}"/>
          </ac:spMkLst>
        </pc:spChg>
        <pc:spChg chg="mod">
          <ac:chgData name="nicolae dinu" userId="25682129045cbcec" providerId="LiveId" clId="{ACC7D2E9-7C9C-4BFF-84F0-457368E2D047}" dt="2026-02-15T16:18:07.335" v="42" actId="20577"/>
          <ac:spMkLst>
            <pc:docMk/>
            <pc:sldMk cId="2341813934" sldId="256"/>
            <ac:spMk id="12" creationId="{CF7F93D9-AE26-BC07-AB84-689255C3AADB}"/>
          </ac:spMkLst>
        </pc:spChg>
        <pc:picChg chg="add mod">
          <ac:chgData name="nicolae dinu" userId="25682129045cbcec" providerId="LiveId" clId="{ACC7D2E9-7C9C-4BFF-84F0-457368E2D047}" dt="2026-02-15T16:19:47.653" v="50" actId="14100"/>
          <ac:picMkLst>
            <pc:docMk/>
            <pc:sldMk cId="2341813934" sldId="256"/>
            <ac:picMk id="1026" creationId="{3E14E955-50B6-61CB-6456-A7C1CC0F60E9}"/>
          </ac:picMkLst>
        </pc:picChg>
      </pc:sldChg>
      <pc:sldChg chg="modSp mod">
        <pc:chgData name="nicolae dinu" userId="25682129045cbcec" providerId="LiveId" clId="{ACC7D2E9-7C9C-4BFF-84F0-457368E2D047}" dt="2026-02-15T16:22:50.743" v="71" actId="20577"/>
        <pc:sldMkLst>
          <pc:docMk/>
          <pc:sldMk cId="1006851447" sldId="263"/>
        </pc:sldMkLst>
        <pc:spChg chg="mod">
          <ac:chgData name="nicolae dinu" userId="25682129045cbcec" providerId="LiveId" clId="{ACC7D2E9-7C9C-4BFF-84F0-457368E2D047}" dt="2026-02-15T16:22:50.743" v="71" actId="20577"/>
          <ac:spMkLst>
            <pc:docMk/>
            <pc:sldMk cId="1006851447" sldId="263"/>
            <ac:spMk id="6" creationId="{F1442182-A6B7-BDA0-7FA6-7F453F283D6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1D6F2DD-0D75-BA23-2509-104325DA0D0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7E4CCA-66AD-6C79-B4C5-B71013244F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874B-6415-433F-AC31-6F7CB17BCC25}" type="datetimeFigureOut">
              <a:rPr lang="en-GB" smtClean="0"/>
              <a:pPr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91FECE-F930-BEDA-8E49-6978AF02917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B85AC7-2091-E01A-CB5D-51508D14D52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7CE9F8-A450-4BDC-B649-76805A98FD7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261795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45A54C-4D92-4CC4-9F58-AB1664BBC8E3}" type="datetimeFigureOut">
              <a:rPr lang="en-GB" smtClean="0"/>
              <a:pPr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788E59-3932-497E-B2EE-49A1F81DF2A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862469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4476EB5-AC13-4115-9ECA-BACF720CC27C}" type="datetime1">
              <a:rPr lang="en-GB" smtClean="0"/>
              <a:pPr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4E7F0CB-B1C5-40EB-AC60-6D23A9B4FD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174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FA668-1201-49A2-98CE-2FC97A1AF1FE}" type="datetime1">
              <a:rPr lang="en-GB" smtClean="0"/>
              <a:pPr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14E7F0CB-B1C5-40EB-AC60-6D23A9B4FD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767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3033645-F387-4C1F-B731-17CD68620D73}" type="datetime1">
              <a:rPr lang="en-GB" smtClean="0"/>
              <a:pPr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4E7F0CB-B1C5-40EB-AC60-6D23A9B4FD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921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8FD96-C64B-48B6-A512-974E5534ABA3}" type="datetime1">
              <a:rPr lang="en-GB" smtClean="0"/>
              <a:pPr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916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36056-A7EA-4EE4-BD69-323F1AA7F271}" type="datetime1">
              <a:rPr lang="en-GB" smtClean="0"/>
              <a:pPr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102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320C-89E9-4121-9E73-073D482B8586}" type="datetime1">
              <a:rPr lang="en-GB" smtClean="0"/>
              <a:pPr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7090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60BC-50DF-4EAC-BF27-761A34DBACC0}" type="datetime1">
              <a:rPr lang="en-GB" smtClean="0"/>
              <a:pPr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875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9FAB75A-3345-4826-BF78-E75D1CF123DB}" type="datetime1">
              <a:rPr lang="en-GB" smtClean="0"/>
              <a:pPr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4E7F0CB-B1C5-40EB-AC60-6D23A9B4FD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630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EDDB8-D6DA-4BC5-AC45-6DB3FCF8CD53}" type="datetime1">
              <a:rPr lang="en-GB" smtClean="0"/>
              <a:pPr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360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6F814-B740-4A38-938C-DAA692CD98B0}" type="datetime1">
              <a:rPr lang="en-GB" smtClean="0"/>
              <a:pPr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282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E3BCC8F-2AAC-41A5-83D0-A57AD2D89EC0}" type="datetime1">
              <a:rPr lang="en-GB" smtClean="0"/>
              <a:pPr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4E7F0CB-B1C5-40EB-AC60-6D23A9B4FD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306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095DD77B-D824-440A-8E56-0707DAAAD8B2}" type="datetime1">
              <a:rPr lang="en-GB" smtClean="0"/>
              <a:pPr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14E7F0CB-B1C5-40EB-AC60-6D23A9B4FDC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657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educsci11030116" TargetMode="External"/><Relationship Id="rId7" Type="http://schemas.openxmlformats.org/officeDocument/2006/relationships/hyperlink" Target="https://www.tescoplc.com/" TargetMode="External"/><Relationship Id="rId2" Type="http://schemas.openxmlformats.org/officeDocument/2006/relationships/hyperlink" Target="https://doi.org/10.2139/ssrn.4453477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careers.tesco.com/en_GB/careers/searchjobs" TargetMode="External"/><Relationship Id="rId5" Type="http://schemas.openxmlformats.org/officeDocument/2006/relationships/hyperlink" Target="https://doi.org/10.1016/j.hrmr.2021.100835" TargetMode="External"/><Relationship Id="rId4" Type="http://schemas.openxmlformats.org/officeDocument/2006/relationships/hyperlink" Target="https://www.cipd.org/uk/knowledge/reports/resourcing-surveys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100;p1">
            <a:extLst>
              <a:ext uri="{FF2B5EF4-FFF2-40B4-BE49-F238E27FC236}">
                <a16:creationId xmlns:a16="http://schemas.microsoft.com/office/drawing/2014/main" id="{C8B6EDAB-7269-EBFF-2D6E-1DAD89489D3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91824" y="1636776"/>
            <a:ext cx="10993549" cy="826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Gill Sans"/>
              <a:buNone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WELCOME TO THE PRESENTATION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83E110-3DF1-71BB-BEAA-07FD0E18D28C}"/>
              </a:ext>
            </a:extLst>
          </p:cNvPr>
          <p:cNvSpPr txBox="1"/>
          <p:nvPr/>
        </p:nvSpPr>
        <p:spPr bwMode="black">
          <a:xfrm>
            <a:off x="1363797" y="3212436"/>
            <a:ext cx="9205135" cy="70788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Teams: Recruitment &amp; Development Strategy at Tesco UK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F7F93D9-AE26-BC07-AB84-689255C3AADB}"/>
              </a:ext>
            </a:extLst>
          </p:cNvPr>
          <p:cNvSpPr txBox="1"/>
          <p:nvPr/>
        </p:nvSpPr>
        <p:spPr>
          <a:xfrm>
            <a:off x="3508744" y="5084406"/>
            <a:ext cx="3294292" cy="1021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NICOLAE DINU</a:t>
            </a:r>
          </a:p>
          <a:p>
            <a:pPr algn="ctr"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STUDENT ID: 2214244</a:t>
            </a:r>
          </a:p>
          <a:p>
            <a:pPr algn="ctr"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Date: 16/02/2026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BC4587-B6D2-8320-065F-ADFF18A5F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8933" y="5924239"/>
            <a:ext cx="1016440" cy="365125"/>
          </a:xfrm>
        </p:spPr>
        <p:txBody>
          <a:bodyPr/>
          <a:lstStyle/>
          <a:p>
            <a:pPr algn="ctr"/>
            <a:fld id="{14E7F0CB-B1C5-40EB-AC60-6D23A9B4FDC5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1</a:t>
            </a:fld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022A83-3D10-377D-62AB-97C2EA4A7391}"/>
              </a:ext>
            </a:extLst>
          </p:cNvPr>
          <p:cNvSpPr txBox="1"/>
          <p:nvPr/>
        </p:nvSpPr>
        <p:spPr>
          <a:xfrm>
            <a:off x="2751174" y="4143664"/>
            <a:ext cx="681812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LCLM5002: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Teams 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Named UK University of the Year for Teaching Quality">
            <a:extLst>
              <a:ext uri="{FF2B5EF4-FFF2-40B4-BE49-F238E27FC236}">
                <a16:creationId xmlns:a16="http://schemas.microsoft.com/office/drawing/2014/main" id="{3E14E955-50B6-61CB-6456-A7C1CC0F60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747" y="777240"/>
            <a:ext cx="2197989" cy="101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8139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5CD7D46-3A36-EA01-BC85-9321B06222FD}"/>
              </a:ext>
            </a:extLst>
          </p:cNvPr>
          <p:cNvSpPr txBox="1"/>
          <p:nvPr/>
        </p:nvSpPr>
        <p:spPr>
          <a:xfrm>
            <a:off x="836970" y="899340"/>
            <a:ext cx="1044417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D3E123-A849-1E3F-6279-7CAA6D6BDCE2}"/>
              </a:ext>
            </a:extLst>
          </p:cNvPr>
          <p:cNvSpPr txBox="1"/>
          <p:nvPr/>
        </p:nvSpPr>
        <p:spPr>
          <a:xfrm>
            <a:off x="4590607" y="1871330"/>
            <a:ext cx="3766584" cy="465768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lvl="0" indent="-342900" algn="just"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b="1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ntroduction </a:t>
            </a:r>
            <a:endParaRPr lang="en-GB" sz="1200" b="1" kern="1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Role selected + why it matters</a:t>
            </a:r>
          </a:p>
          <a:p>
            <a:pPr marL="342900" lvl="0" indent="-342900" algn="just"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Steps to recruit the right team member</a:t>
            </a:r>
          </a:p>
          <a:p>
            <a:pPr marL="342900" lvl="0" indent="-342900" algn="just"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Job analysis</a:t>
            </a:r>
          </a:p>
          <a:p>
            <a:pPr marL="342900" lvl="0" indent="-342900" algn="just"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Job description</a:t>
            </a:r>
          </a:p>
          <a:p>
            <a:pPr marL="342900" lvl="0" indent="-342900" algn="just"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 specification</a:t>
            </a:r>
          </a:p>
          <a:p>
            <a:pPr marL="342900" lvl="0" indent="-342900" algn="just"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Recruitment &amp; selection process</a:t>
            </a:r>
          </a:p>
          <a:p>
            <a:pPr marL="342900" lvl="0" indent="-342900" algn="just"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Interview type + sample questions</a:t>
            </a:r>
          </a:p>
          <a:p>
            <a:pPr marL="342900" lvl="0" indent="-342900" algn="just"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this process ensures smooth running</a:t>
            </a:r>
          </a:p>
          <a:p>
            <a:pPr marL="342900" lvl="0" indent="-342900" algn="just"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&amp; development needs</a:t>
            </a:r>
          </a:p>
          <a:p>
            <a:pPr marL="342900" lvl="0" indent="-342900" algn="just"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Development theories supporting the plan</a:t>
            </a:r>
          </a:p>
          <a:p>
            <a:pPr marL="342900" lvl="0" indent="-342900" algn="just"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Training methods</a:t>
            </a:r>
          </a:p>
          <a:p>
            <a:pPr marL="342900" lvl="0" indent="-342900" algn="just"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Performance management link</a:t>
            </a:r>
          </a:p>
          <a:p>
            <a:pPr marL="342900" lvl="0" indent="-342900" algn="just"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Risks &amp; improvements</a:t>
            </a:r>
          </a:p>
          <a:p>
            <a:pPr marL="342900" lvl="0" indent="-342900" algn="just"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55B8949-0C0D-8B61-2CC8-880D488F4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7129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2886679-81EC-A595-958F-D17F7066900E}"/>
              </a:ext>
            </a:extLst>
          </p:cNvPr>
          <p:cNvSpPr txBox="1"/>
          <p:nvPr/>
        </p:nvSpPr>
        <p:spPr>
          <a:xfrm>
            <a:off x="836971" y="899340"/>
            <a:ext cx="609845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2DE93A-A0C3-369D-6AE6-8CE0E229C594}"/>
              </a:ext>
            </a:extLst>
          </p:cNvPr>
          <p:cNvSpPr txBox="1"/>
          <p:nvPr/>
        </p:nvSpPr>
        <p:spPr>
          <a:xfrm>
            <a:off x="459903" y="2005253"/>
            <a:ext cx="6475526" cy="461151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Tesco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one of the largest UK retailers with stores, online delivery, and distribution networks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Operates in a high-volume, customer-focused service environment (Tesco, 2025)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success depends strongly on frontline staff performance, especially customer assistants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HR priorities include: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service quality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availability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compliance and safety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teamwork and productivity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79460C-61BF-A5BA-FDDE-23C8B7D3817A}"/>
              </a:ext>
            </a:extLst>
          </p:cNvPr>
          <p:cNvSpPr txBox="1"/>
          <p:nvPr/>
        </p:nvSpPr>
        <p:spPr>
          <a:xfrm>
            <a:off x="8059389" y="5557022"/>
            <a:ext cx="30658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(Tesco PLC,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ABC41A-941C-B9C9-30C9-50D196B678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0523" y="2204588"/>
            <a:ext cx="4708982" cy="3139321"/>
          </a:xfrm>
          <a:prstGeom prst="rect">
            <a:avLst/>
          </a:prstGeom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D002806-D037-3DCB-F56F-1F3BAF6C9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44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3D651CC-F05F-2DDD-21E1-CD8B81CA33CD}"/>
              </a:ext>
            </a:extLst>
          </p:cNvPr>
          <p:cNvSpPr txBox="1"/>
          <p:nvPr/>
        </p:nvSpPr>
        <p:spPr>
          <a:xfrm>
            <a:off x="999204" y="987830"/>
            <a:ext cx="60984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Selected Job Role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96CACB-A060-5976-069A-6367ED1C99D8}"/>
              </a:ext>
            </a:extLst>
          </p:cNvPr>
          <p:cNvSpPr txBox="1"/>
          <p:nvPr/>
        </p:nvSpPr>
        <p:spPr>
          <a:xfrm>
            <a:off x="321733" y="2074964"/>
            <a:ext cx="7136321" cy="461151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Chosen role: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Tesco Customer Assistant (Store Team Member)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this role is important for smooth running: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Directly supports customer experience and brand reputation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Ensures shelves are stocked and stores stay operational (Bratton et al., 2021)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Works within teams under shift-based workload pressure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hiring leads to: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service failure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higher turnover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training waste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 complaints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958FC6-4469-2B17-1942-5E7D5DD0E7B0}"/>
              </a:ext>
            </a:extLst>
          </p:cNvPr>
          <p:cNvSpPr txBox="1"/>
          <p:nvPr/>
        </p:nvSpPr>
        <p:spPr>
          <a:xfrm>
            <a:off x="8786639" y="5710401"/>
            <a:ext cx="27045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(Tesco,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A26DF8-4CBE-4D42-A133-60020797CC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2400" y="2354148"/>
            <a:ext cx="4337191" cy="3157955"/>
          </a:xfrm>
          <a:prstGeom prst="rect">
            <a:avLst/>
          </a:prstGeom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3A3E4B3-6212-AD57-35A7-0F6AE8DE0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566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E4EE494-B64F-7B36-5940-551AE47C6D6D}"/>
              </a:ext>
            </a:extLst>
          </p:cNvPr>
          <p:cNvSpPr txBox="1"/>
          <p:nvPr/>
        </p:nvSpPr>
        <p:spPr>
          <a:xfrm>
            <a:off x="954956" y="914088"/>
            <a:ext cx="93206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Step 1: Workforce Planning &amp; Vacancy Identification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EB2882-04B3-12EA-0BB3-F46F746DD373}"/>
              </a:ext>
            </a:extLst>
          </p:cNvPr>
          <p:cNvSpPr txBox="1"/>
          <p:nvPr/>
        </p:nvSpPr>
        <p:spPr>
          <a:xfrm>
            <a:off x="519881" y="2078021"/>
            <a:ext cx="6749600" cy="378052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Goal: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Recruit the right person at the right time</a:t>
            </a:r>
          </a:p>
          <a:p>
            <a:pPr marL="285750" lvl="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HR workforce planning checks: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store demand forecasts (peak hours)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 capacity gaps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absence rates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seasonal needs (Christmas, promotions)</a:t>
            </a:r>
          </a:p>
          <a:p>
            <a:pPr marL="285750" lvl="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Line manager submits vacancy request (budget + schedule)</a:t>
            </a:r>
          </a:p>
          <a:p>
            <a:pPr marL="285750" lvl="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HR confirms role type: permanent / temporary / part-time (Taylor, 2021)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4C0E8D-5713-F0F7-0585-E6680655A8E1}"/>
              </a:ext>
            </a:extLst>
          </p:cNvPr>
          <p:cNvSpPr txBox="1"/>
          <p:nvPr/>
        </p:nvSpPr>
        <p:spPr>
          <a:xfrm>
            <a:off x="8562340" y="5347766"/>
            <a:ext cx="29184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(Tesco,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57A409-3B23-3CBD-0945-263CAE96E9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6244" y="2299397"/>
            <a:ext cx="4252556" cy="2835037"/>
          </a:xfrm>
          <a:prstGeom prst="rect">
            <a:avLst/>
          </a:prstGeom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C9EF43DE-9C66-C8FE-C2A0-4DBF8A50A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310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938304-029E-5B47-28A2-8BC0559B7D99}"/>
              </a:ext>
            </a:extLst>
          </p:cNvPr>
          <p:cNvSpPr txBox="1"/>
          <p:nvPr/>
        </p:nvSpPr>
        <p:spPr>
          <a:xfrm>
            <a:off x="777977" y="928836"/>
            <a:ext cx="60984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Step 2: Job Analysis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1027EE-F68E-9075-BE82-BA7928898FFC}"/>
              </a:ext>
            </a:extLst>
          </p:cNvPr>
          <p:cNvSpPr txBox="1"/>
          <p:nvPr/>
        </p:nvSpPr>
        <p:spPr>
          <a:xfrm>
            <a:off x="406638" y="2287315"/>
            <a:ext cx="6959361" cy="341342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Job analysis methods Tesco can use: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observation of Customer Assistants during shifts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interviews with current staff and team leaders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review of past performance data (errors, customer feedback) (Saks, 2022)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task checklist (checkout, stock refill, customer queries)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job tasks identified: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 interaction and service support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shelf restocking &amp; availability checks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handling cash/card transactions correctly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teamwork &amp; shift handover communication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following food safety, health &amp; safety procedures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45F6B14-11CB-EADB-A420-7B12BB9377E6}"/>
              </a:ext>
            </a:extLst>
          </p:cNvPr>
          <p:cNvSpPr txBox="1"/>
          <p:nvPr/>
        </p:nvSpPr>
        <p:spPr>
          <a:xfrm>
            <a:off x="8365067" y="5331405"/>
            <a:ext cx="3081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(Tesco PLC,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17675D-35D1-642C-595A-98575BE54A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2400" y="2484120"/>
            <a:ext cx="3940629" cy="2630309"/>
          </a:xfrm>
          <a:prstGeom prst="rect">
            <a:avLst/>
          </a:prstGeom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9876E9A-496F-FA54-2E1A-A701B269A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803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C11C79D-BE71-3CE3-1DDA-54A894B95922}"/>
              </a:ext>
            </a:extLst>
          </p:cNvPr>
          <p:cNvSpPr txBox="1"/>
          <p:nvPr/>
        </p:nvSpPr>
        <p:spPr>
          <a:xfrm>
            <a:off x="914400" y="878828"/>
            <a:ext cx="103632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Step 3: Job Description 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FC2E7D-77F5-C4DC-6523-E95D32A0F18B}"/>
              </a:ext>
            </a:extLst>
          </p:cNvPr>
          <p:cNvSpPr txBox="1"/>
          <p:nvPr/>
        </p:nvSpPr>
        <p:spPr>
          <a:xfrm>
            <a:off x="412109" y="2102522"/>
            <a:ext cx="6914358" cy="4611519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Job Title: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Customer Assistant (Store Operations)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Department: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Store Operations / Grocery / Front End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Reports to: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Team Leader / Shift Manager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Main duties: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deliver high-quality customer service at all times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operate tills and process payments accurately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replenish shelves and maintain store standards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promotions and product availability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follow Tesco policies on food safety and compliance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communicate clearly with team during shift changes (Armstrong and Taylor, 2023)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0A2253E-BB8F-E9BC-CBFA-7A818C35D28D}"/>
              </a:ext>
            </a:extLst>
          </p:cNvPr>
          <p:cNvSpPr txBox="1"/>
          <p:nvPr/>
        </p:nvSpPr>
        <p:spPr>
          <a:xfrm>
            <a:off x="8322713" y="5447996"/>
            <a:ext cx="30734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(Tesco PLC,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7BD79A0-DBCD-B05B-C937-BE0314B7B9A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4129" y="2317582"/>
            <a:ext cx="4405404" cy="2937510"/>
          </a:xfrm>
          <a:prstGeom prst="rect">
            <a:avLst/>
          </a:prstGeom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A08B99A-A4DA-71AC-0CBC-666F7CE91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148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CA6BF57-7885-6751-AC7D-882771BA9CAC}"/>
              </a:ext>
            </a:extLst>
          </p:cNvPr>
          <p:cNvSpPr txBox="1"/>
          <p:nvPr/>
        </p:nvSpPr>
        <p:spPr>
          <a:xfrm>
            <a:off x="1028699" y="973083"/>
            <a:ext cx="829228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Step 4: Person Specification 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C48898-90A4-6C34-CA32-25B51309E7C5}"/>
              </a:ext>
            </a:extLst>
          </p:cNvPr>
          <p:cNvSpPr txBox="1"/>
          <p:nvPr/>
        </p:nvSpPr>
        <p:spPr>
          <a:xfrm>
            <a:off x="426930" y="2075028"/>
            <a:ext cx="6843303" cy="3693319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Essential criteria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communication and customer service attitude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basic numeracy and attention to detail (cash handling)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teamwork and reliability (shift work)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willingness to learn and follow procedures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physical ability for light stocking duties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Desirable criteria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previous retail or hospitality experience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flexibility (evenings/weekends)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confidence with technology (self-checkout support)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person specification matters: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sets fair selection criteria (Noe, 2023)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supports equality and reduces bias in decision-making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040DC9-EFE9-03A6-DB42-271CD9C2FC9D}"/>
              </a:ext>
            </a:extLst>
          </p:cNvPr>
          <p:cNvSpPr txBox="1"/>
          <p:nvPr/>
        </p:nvSpPr>
        <p:spPr>
          <a:xfrm>
            <a:off x="8305868" y="5399015"/>
            <a:ext cx="31338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(Tesco,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5C1EEB-8C82-A8F4-135B-E63C00B6EB8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1996" y="2136130"/>
            <a:ext cx="4664579" cy="3108960"/>
          </a:xfrm>
          <a:prstGeom prst="rect">
            <a:avLst/>
          </a:prstGeom>
        </p:spPr>
      </p:pic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57508EB-114C-F9C3-CC0A-92F6BAD6F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1887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C93EFF0-B09D-217E-561B-3657CF40B2DB}"/>
              </a:ext>
            </a:extLst>
          </p:cNvPr>
          <p:cNvSpPr txBox="1"/>
          <p:nvPr/>
        </p:nvSpPr>
        <p:spPr>
          <a:xfrm>
            <a:off x="1102441" y="943586"/>
            <a:ext cx="91427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Step 5: Tesco Recruitment Channels + Attraction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442182-A6B7-BDA0-7FA6-7F453F283D66}"/>
              </a:ext>
            </a:extLst>
          </p:cNvPr>
          <p:cNvSpPr txBox="1"/>
          <p:nvPr/>
        </p:nvSpPr>
        <p:spPr>
          <a:xfrm>
            <a:off x="263625" y="2138517"/>
            <a:ext cx="6205755" cy="3693319"/>
          </a:xfrm>
          <a:prstGeom prst="rect">
            <a:avLst/>
          </a:prstGeom>
          <a:solidFill>
            <a:schemeClr val="bg2">
              <a:alpha val="46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Where Tesco recruits: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Tesco careers website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online job boards (Indeed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/LinkedIn 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recruitment (existing staff progression)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referrals (controlled and fair process)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Attraction factors (why people apply):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flexible shifts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training and progression opportunities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stable brand and job security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it supports smooth running: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larger applicant pool = higher chance of best fit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mobility improves motivation and retention (CIPD, 2024)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9D738B-70BC-FFA7-5BF9-380986C4DA40}"/>
              </a:ext>
            </a:extLst>
          </p:cNvPr>
          <p:cNvSpPr txBox="1"/>
          <p:nvPr/>
        </p:nvSpPr>
        <p:spPr>
          <a:xfrm>
            <a:off x="7958583" y="6296095"/>
            <a:ext cx="255701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(Tesco,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4C62E44-18D0-CAF0-E293-50D8BEBF47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8011" y="2138517"/>
            <a:ext cx="4853205" cy="4157579"/>
          </a:xfrm>
          <a:prstGeom prst="rect">
            <a:avLst/>
          </a:prstGeom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EBFB89F-5F04-484A-7FF7-33040A03C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8514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B85AEBE-C949-A84C-7605-9E18845B8F75}"/>
              </a:ext>
            </a:extLst>
          </p:cNvPr>
          <p:cNvSpPr txBox="1"/>
          <p:nvPr/>
        </p:nvSpPr>
        <p:spPr>
          <a:xfrm>
            <a:off x="940210" y="928837"/>
            <a:ext cx="795306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Step 6: Selection Process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6FCE35-81B7-2CD9-1AC2-84DE3EA71FDF}"/>
              </a:ext>
            </a:extLst>
          </p:cNvPr>
          <p:cNvSpPr txBox="1"/>
          <p:nvPr/>
        </p:nvSpPr>
        <p:spPr>
          <a:xfrm>
            <a:off x="365761" y="2335649"/>
            <a:ext cx="7258050" cy="341632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Tesco selection steps (recommended):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application screening (availability + minimum requirements)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shortlisting against person spec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structured interview (behavioural questions)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job-related assessment (situational judgement / role-play)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 checks + right-to-work checks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offer + induction scheduling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structured selection works: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improves fairness and consistency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predicts performance better than unstructured interviews (Abdelazim, 2022)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reduces discrimination risk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103750-29C2-5FD6-A1A9-E1EA1EBABF89}"/>
              </a:ext>
            </a:extLst>
          </p:cNvPr>
          <p:cNvSpPr txBox="1"/>
          <p:nvPr/>
        </p:nvSpPr>
        <p:spPr>
          <a:xfrm>
            <a:off x="8303189" y="5567303"/>
            <a:ext cx="32792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(Tesco PLC,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1055A2-98BA-933E-5ABF-B39762FAEA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6624" y="2572923"/>
            <a:ext cx="4235021" cy="2902047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D927F60-86F7-3B53-83A8-C250E60EC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6836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8F9206-CD88-9DB0-E1B1-144A5DE824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F138B7F-5211-3167-2BD2-F7AF88F5E92F}"/>
              </a:ext>
            </a:extLst>
          </p:cNvPr>
          <p:cNvSpPr txBox="1"/>
          <p:nvPr/>
        </p:nvSpPr>
        <p:spPr>
          <a:xfrm>
            <a:off x="940210" y="928837"/>
            <a:ext cx="795306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Interview type + sample questions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41E2E1-4D67-CF5D-F0AB-3A9CBCE5DC47}"/>
              </a:ext>
            </a:extLst>
          </p:cNvPr>
          <p:cNvSpPr txBox="1"/>
          <p:nvPr/>
        </p:nvSpPr>
        <p:spPr>
          <a:xfrm>
            <a:off x="400051" y="2125242"/>
            <a:ext cx="7258050" cy="419602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Interview Type (Tesco example)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Structured interview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Competency-based interview (Armstrong and Taylor, 2023)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Situational judgement / scenario questions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STAR method (Situation–Task–Action–Result)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Example Questions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“Tell me about a time you helped a difficult customer.”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“What would you do if a customer is angry about a wrong price?”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“How do you manage pressure during busy hours?”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0318C0-107A-E67B-25FE-52F24FE58178}"/>
              </a:ext>
            </a:extLst>
          </p:cNvPr>
          <p:cNvSpPr txBox="1"/>
          <p:nvPr/>
        </p:nvSpPr>
        <p:spPr>
          <a:xfrm>
            <a:off x="8303189" y="5567303"/>
            <a:ext cx="32792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(Tesco PLC,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8782217E-F2A7-1114-D163-ECB8E0CC8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A98B63-DB7C-14BE-F228-E4C862F5E3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5126" y="2417708"/>
            <a:ext cx="3130093" cy="3130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9135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A805D1F-5237-D595-C9E1-6E9B1C0CB404}"/>
              </a:ext>
            </a:extLst>
          </p:cNvPr>
          <p:cNvSpPr txBox="1"/>
          <p:nvPr/>
        </p:nvSpPr>
        <p:spPr>
          <a:xfrm>
            <a:off x="429881" y="2055643"/>
            <a:ext cx="6302389" cy="419602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Recruiting the “right” team member reduces: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absenteeism and lateness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turnover costs and rehiring needs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service disruptions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operational errors (cash, safety, stock issues)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Improves: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productivity and teamwork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 satisfaction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compliance and safety (Taylor, 2021)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employee engagement and morale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820684-1EA8-4B2F-972A-D27766F4A9EE}"/>
              </a:ext>
            </a:extLst>
          </p:cNvPr>
          <p:cNvSpPr txBox="1"/>
          <p:nvPr/>
        </p:nvSpPr>
        <p:spPr>
          <a:xfrm>
            <a:off x="940210" y="928837"/>
            <a:ext cx="90297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How This Recruitment Ensures Smooth Running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FE31D7A-7A59-762F-0350-CBDDFDF734CA}"/>
              </a:ext>
            </a:extLst>
          </p:cNvPr>
          <p:cNvSpPr txBox="1"/>
          <p:nvPr/>
        </p:nvSpPr>
        <p:spPr>
          <a:xfrm>
            <a:off x="8517854" y="5559831"/>
            <a:ext cx="26412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(Saks, 2022)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586D06-BF1E-2B5C-DAB8-D1640BF06D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4156" y="2285047"/>
            <a:ext cx="4719254" cy="3144203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BD32A7-E4BB-5BEE-0AB2-A6E110550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7352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FE9CE6-BF3F-FBF5-39B0-9F21BF5EBB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CBD0992-7BDB-51F7-9C24-9AC3CCEEB48B}"/>
              </a:ext>
            </a:extLst>
          </p:cNvPr>
          <p:cNvSpPr txBox="1"/>
          <p:nvPr/>
        </p:nvSpPr>
        <p:spPr>
          <a:xfrm>
            <a:off x="429881" y="2055643"/>
            <a:ext cx="6759589" cy="452431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learning/training needs after recruitment: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Customer service skills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handling complaints professionally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 and confidence</a:t>
            </a:r>
          </a:p>
          <a:p>
            <a:pPr marL="285750" lvl="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Checkout/till system training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scanning accuracy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preventing errors and fraud (Armstrong and Taylor, 2023)</a:t>
            </a:r>
          </a:p>
          <a:p>
            <a:pPr marL="285750" lvl="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Product knowledge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promotions, returns, store layout</a:t>
            </a:r>
          </a:p>
          <a:p>
            <a:pPr marL="285750" lvl="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&amp; safety / food hygiene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compliance and safe working</a:t>
            </a:r>
          </a:p>
          <a:p>
            <a:pPr marL="285750" lvl="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Teamwork skills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shift handovers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supporting busy periods</a:t>
            </a:r>
          </a:p>
          <a:p>
            <a:pPr marL="285750" lvl="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Time management &amp; stress control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prioritising tasks during peak hours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782A0-D59B-6164-1450-0D27BB0F2934}"/>
              </a:ext>
            </a:extLst>
          </p:cNvPr>
          <p:cNvSpPr txBox="1"/>
          <p:nvPr/>
        </p:nvSpPr>
        <p:spPr>
          <a:xfrm>
            <a:off x="940210" y="928837"/>
            <a:ext cx="90297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Training &amp; Development Needs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6DEFD2-32DD-B509-5C52-DD3BFD425391}"/>
              </a:ext>
            </a:extLst>
          </p:cNvPr>
          <p:cNvSpPr txBox="1"/>
          <p:nvPr/>
        </p:nvSpPr>
        <p:spPr>
          <a:xfrm>
            <a:off x="8111067" y="5723646"/>
            <a:ext cx="32132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(Abdelazim, 2022)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995FE5-3831-5904-C7CB-61CC36D6E4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200" y="2415540"/>
            <a:ext cx="4739639" cy="3151860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45B086-6997-6EBD-22FA-F3748225B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5708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96456F-E410-B774-9F26-3D19CFBD33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7E89235-8C56-48E6-0CDD-C1413CC77C10}"/>
              </a:ext>
            </a:extLst>
          </p:cNvPr>
          <p:cNvSpPr txBox="1"/>
          <p:nvPr/>
        </p:nvSpPr>
        <p:spPr>
          <a:xfrm>
            <a:off x="429881" y="2055643"/>
            <a:ext cx="7159639" cy="4247317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1) Behaviourist theory (learning through reinforcement)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clear rules + practice + feedback improve job behaviour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Example: Praising correct customer handling reinforces good service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2) Cognitivist theory (learning through understanding)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employee must understand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procedures exist (Bratton et al., 2021)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Example: Understanding food safety rules helps apply them consistently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3) Humanist theory (motivation and self-development)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perform better when respected and supported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coaching increases confidence and job satisfaction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4) Experiential learning (learning through doing)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“learn by doing” on shift training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reflection improves future performance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3B4C62-1208-E291-8208-B0F76B68FBF3}"/>
              </a:ext>
            </a:extLst>
          </p:cNvPr>
          <p:cNvSpPr txBox="1"/>
          <p:nvPr/>
        </p:nvSpPr>
        <p:spPr>
          <a:xfrm>
            <a:off x="940210" y="928837"/>
            <a:ext cx="90297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Learning Theories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3FC315-151A-42EA-879B-7FB2456A62DD}"/>
              </a:ext>
            </a:extLst>
          </p:cNvPr>
          <p:cNvSpPr txBox="1"/>
          <p:nvPr/>
        </p:nvSpPr>
        <p:spPr>
          <a:xfrm>
            <a:off x="8356244" y="5418846"/>
            <a:ext cx="32273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(Bratton et al., 2021)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EDDDDE-C613-9864-26C2-E11AD5D43E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8090" y="2489119"/>
            <a:ext cx="4238170" cy="2791541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9502D4-85B1-1125-DCF4-5BF89991E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9862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725482-A169-0779-E6FC-D12DD5A870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8F1E7C8-525E-B328-4E11-1E83658CD3F2}"/>
              </a:ext>
            </a:extLst>
          </p:cNvPr>
          <p:cNvSpPr txBox="1"/>
          <p:nvPr/>
        </p:nvSpPr>
        <p:spPr>
          <a:xfrm>
            <a:off x="429881" y="2055643"/>
            <a:ext cx="7011049" cy="3970318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Recommended development approach (blended):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induction training (policies + culture + expectations)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shadowing (buddy system) for 1–2 weeks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e-learning modules (compliance, safety)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role-play (customer complaints, service recovery)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coaching by team leader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on-the-job task rotation (checkout + shop floor)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Measuring training effectiveness:</a:t>
            </a: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performance KPIs (accuracy, speed, customer feedback)</a:t>
            </a: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observation and supervisor feedback</a:t>
            </a: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reduced errors and complaints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Sustainable performance impact: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training improves retention, confidence, service consistency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helps progression into Team Leader roles (CIPD, 2024)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C42B6F-77E8-1798-9E57-DC2D8D4E2815}"/>
              </a:ext>
            </a:extLst>
          </p:cNvPr>
          <p:cNvSpPr txBox="1"/>
          <p:nvPr/>
        </p:nvSpPr>
        <p:spPr>
          <a:xfrm>
            <a:off x="940210" y="928837"/>
            <a:ext cx="96439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Training Methods + Development Mechanisms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2A1E3C6-DD93-FAEE-7D7D-62893120FB5A}"/>
              </a:ext>
            </a:extLst>
          </p:cNvPr>
          <p:cNvSpPr txBox="1"/>
          <p:nvPr/>
        </p:nvSpPr>
        <p:spPr>
          <a:xfrm>
            <a:off x="8382387" y="5744497"/>
            <a:ext cx="26920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(Tesco,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0DAFBF-F06F-CE22-E362-922FDFED77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9916" y="2714244"/>
            <a:ext cx="4337304" cy="2891536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1FF1C1-F77D-D71D-A534-FD8FA57BD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2377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E3F2E8C-5343-1ADF-EDD1-FF8E2CDB1063}"/>
              </a:ext>
            </a:extLst>
          </p:cNvPr>
          <p:cNvSpPr txBox="1"/>
          <p:nvPr/>
        </p:nvSpPr>
        <p:spPr>
          <a:xfrm>
            <a:off x="1117190" y="1032076"/>
            <a:ext cx="60984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EE0F8F-8C77-A47D-5049-B144A47742C1}"/>
              </a:ext>
            </a:extLst>
          </p:cNvPr>
          <p:cNvSpPr txBox="1"/>
          <p:nvPr/>
        </p:nvSpPr>
        <p:spPr>
          <a:xfrm>
            <a:off x="462484" y="2224635"/>
            <a:ext cx="6406946" cy="41960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Tesco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can ensure smooth organisational running by recruiting the right Customer Assistant through: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clear workforce planning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analysis → accurate JD &amp; person specification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structured recruitment and fair selection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induction and ongoing development</a:t>
            </a:r>
          </a:p>
          <a:p>
            <a:pPr algn="just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&amp; development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essential because it: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builds skills, confidence, and compliance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increases job performance and teamwork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supports sustainable business performance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12EA8F-5CF7-D1B2-001C-8BEA09B88925}"/>
              </a:ext>
            </a:extLst>
          </p:cNvPr>
          <p:cNvSpPr txBox="1"/>
          <p:nvPr/>
        </p:nvSpPr>
        <p:spPr>
          <a:xfrm>
            <a:off x="8010207" y="5786407"/>
            <a:ext cx="316579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(Tesco PLC,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FA2DE7-60F6-703B-E6E1-86E6260E11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0095" y="2441805"/>
            <a:ext cx="4916800" cy="3218872"/>
          </a:xfrm>
          <a:prstGeom prst="rect">
            <a:avLst/>
          </a:prstGeom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E8FB0F2-0B5C-862D-A198-3ABFDD5FA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228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716C6365-79D0-0254-1619-B9B98D2B88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" y="1815232"/>
            <a:ext cx="11704320" cy="4524315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Abdelazim, Z. (2022) ‘Organization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– TESCO Case’.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SSRN Electronic Journal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https://doi.org/10.2139/ssrn.4453477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Alsalamah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 and Callinan, C. (2021) ‘Adaptation of Kirkpatrick’s four-level model of training criteria to evaluate training programmes for head teachers’,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Education Sciences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11(3), p. 116.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https://doi.org/10.3390/educsci11030116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Armstrong, M. and Taylor, S.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Practice: A Guide to the Theory and Practice of People Management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16th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Bratton, J., Gold, J., Bratton, A. and Steele, L. (2021)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Management: Theory and Practice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Bloomsbury Publishing.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CIPD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Resourcing and Talent Planning Survey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https://www.cipd.org/uk/knowledge/reports/resourcing-surveys/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26 January 2026).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Noe, R.A.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Employee Training and Development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9th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New York: McGraw-Hill Education.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Saks, A.M. (2022) ‘Caring human resources management and employee engagement’,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 Review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32(3), p. 100835.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https://doi.org/10.1016/j.hrmr.2021.100835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Taylor, S. (2021)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Resourcing and Talent Management: The Theory and Practice of Recruiting and Developing a Workforce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8th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CIPD/Kogan Page.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Tesco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Find Jobs – Tesco Careers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https://careers.tesco.com/en_GB/careers/searchjobs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28 January 2026).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Tesco PLC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Tesco PLC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https://www.tescoplc.com/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C634B8-4AF3-4918-C0CD-43817F4631BE}"/>
              </a:ext>
            </a:extLst>
          </p:cNvPr>
          <p:cNvSpPr txBox="1"/>
          <p:nvPr/>
        </p:nvSpPr>
        <p:spPr>
          <a:xfrm>
            <a:off x="1117190" y="1032076"/>
            <a:ext cx="60984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2326FD-37DB-8992-4EF9-B3F7F8F55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7F0CB-B1C5-40EB-AC60-6D23A9B4FDC5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17</a:t>
            </a:fld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682393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Dividend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66F1C100-1D2B-4BEA-AD01-C4F230B3B96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448</TotalTime>
  <Words>1630</Words>
  <Application>Microsoft Office PowerPoint</Application>
  <PresentationFormat>Widescreen</PresentationFormat>
  <Paragraphs>230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Aptos</vt:lpstr>
      <vt:lpstr>Arial</vt:lpstr>
      <vt:lpstr>Calibri</vt:lpstr>
      <vt:lpstr>Courier New</vt:lpstr>
      <vt:lpstr>Gill Sans</vt:lpstr>
      <vt:lpstr>Gill Sans MT</vt:lpstr>
      <vt:lpstr>Wingdings</vt:lpstr>
      <vt:lpstr>Wingdings 2</vt:lpstr>
      <vt:lpstr>Dividend</vt:lpstr>
      <vt:lpstr>WELCOME TO THE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THE PRESENTATION</dc:title>
  <dc:creator>HP</dc:creator>
  <cp:lastModifiedBy>nicolae dinu</cp:lastModifiedBy>
  <cp:revision>15</cp:revision>
  <dcterms:created xsi:type="dcterms:W3CDTF">2025-02-13T19:54:00Z</dcterms:created>
  <dcterms:modified xsi:type="dcterms:W3CDTF">2026-02-15T16:22:57Z</dcterms:modified>
</cp:coreProperties>
</file>