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7"/>
  </p:notesMasterIdLst>
  <p:sldIdLst>
    <p:sldId id="256" r:id="rId2"/>
    <p:sldId id="281" r:id="rId3"/>
    <p:sldId id="298" r:id="rId4"/>
    <p:sldId id="286" r:id="rId5"/>
    <p:sldId id="293" r:id="rId6"/>
    <p:sldId id="299" r:id="rId7"/>
    <p:sldId id="287" r:id="rId8"/>
    <p:sldId id="288" r:id="rId9"/>
    <p:sldId id="289" r:id="rId10"/>
    <p:sldId id="290" r:id="rId11"/>
    <p:sldId id="291" r:id="rId12"/>
    <p:sldId id="292" r:id="rId13"/>
    <p:sldId id="302" r:id="rId14"/>
    <p:sldId id="300" r:id="rId15"/>
    <p:sldId id="301" r:id="rId16"/>
    <p:sldId id="283" r:id="rId17"/>
    <p:sldId id="295" r:id="rId18"/>
    <p:sldId id="294" r:id="rId19"/>
    <p:sldId id="303" r:id="rId20"/>
    <p:sldId id="259" r:id="rId21"/>
    <p:sldId id="265" r:id="rId22"/>
    <p:sldId id="266" r:id="rId23"/>
    <p:sldId id="279" r:id="rId24"/>
    <p:sldId id="280" r:id="rId25"/>
    <p:sldId id="26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281"/>
            <p14:sldId id="298"/>
            <p14:sldId id="286"/>
            <p14:sldId id="293"/>
            <p14:sldId id="299"/>
            <p14:sldId id="287"/>
            <p14:sldId id="288"/>
            <p14:sldId id="289"/>
            <p14:sldId id="290"/>
            <p14:sldId id="291"/>
            <p14:sldId id="292"/>
            <p14:sldId id="302"/>
            <p14:sldId id="300"/>
            <p14:sldId id="301"/>
            <p14:sldId id="283"/>
            <p14:sldId id="295"/>
            <p14:sldId id="294"/>
            <p14:sldId id="303"/>
            <p14:sldId id="259"/>
            <p14:sldId id="265"/>
            <p14:sldId id="266"/>
            <p14:sldId id="279"/>
            <p14:sldId id="280"/>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varScale="1">
        <p:scale>
          <a:sx n="91" d="100"/>
          <a:sy n="91" d="100"/>
        </p:scale>
        <p:origin x="54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10/23/2018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3783411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3504669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1836433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10/23/2018</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64956" y="4805916"/>
            <a:ext cx="5252484" cy="830997"/>
          </a:xfrm>
          <a:prstGeom prst="rect">
            <a:avLst/>
          </a:prstGeom>
          <a:noFill/>
        </p:spPr>
        <p:txBody>
          <a:bodyPr wrap="square" rtlCol="0">
            <a:spAutoFit/>
          </a:bodyPr>
          <a:lstStyle/>
          <a:p>
            <a:pPr algn="ctr"/>
            <a:r>
              <a:rPr lang="en-GB" sz="2400" dirty="0" smtClean="0">
                <a:solidFill>
                  <a:schemeClr val="bg1"/>
                </a:solidFill>
              </a:rPr>
              <a:t>Gareth Evans</a:t>
            </a:r>
          </a:p>
          <a:p>
            <a:pPr algn="ctr"/>
            <a:r>
              <a:rPr lang="en-GB" sz="2400" dirty="0" smtClean="0">
                <a:solidFill>
                  <a:schemeClr val="bg1"/>
                </a:solidFill>
              </a:rPr>
              <a:t>Director of Education Policy</a:t>
            </a:r>
            <a:endParaRPr lang="en-US" sz="2400" dirty="0">
              <a:solidFill>
                <a:schemeClr val="bg1"/>
              </a:solidFill>
            </a:endParaRPr>
          </a:p>
        </p:txBody>
      </p:sp>
      <p:sp>
        <p:nvSpPr>
          <p:cNvPr id="4" name="TextBox 3"/>
          <p:cNvSpPr txBox="1"/>
          <p:nvPr/>
        </p:nvSpPr>
        <p:spPr>
          <a:xfrm>
            <a:off x="2026622" y="1327121"/>
            <a:ext cx="5329152" cy="1200329"/>
          </a:xfrm>
          <a:prstGeom prst="rect">
            <a:avLst/>
          </a:prstGeom>
          <a:noFill/>
        </p:spPr>
        <p:txBody>
          <a:bodyPr wrap="square" rtlCol="0">
            <a:spAutoFit/>
          </a:bodyPr>
          <a:lstStyle/>
          <a:p>
            <a:pPr algn="ctr"/>
            <a:r>
              <a:rPr lang="en-GB" sz="2400" dirty="0" smtClean="0">
                <a:solidFill>
                  <a:schemeClr val="bg1"/>
                </a:solidFill>
              </a:rPr>
              <a:t>EdD</a:t>
            </a:r>
            <a:r>
              <a:rPr lang="en-GB" sz="2400" dirty="0">
                <a:solidFill>
                  <a:schemeClr val="bg1"/>
                </a:solidFill>
              </a:rPr>
              <a:t>:</a:t>
            </a:r>
            <a:r>
              <a:rPr lang="en-GB" sz="2400" dirty="0" smtClean="0">
                <a:solidFill>
                  <a:schemeClr val="bg1"/>
                </a:solidFill>
              </a:rPr>
              <a:t> Module 1</a:t>
            </a:r>
          </a:p>
          <a:p>
            <a:pPr algn="ctr"/>
            <a:r>
              <a:rPr lang="en-GB" sz="2400" dirty="0">
                <a:solidFill>
                  <a:schemeClr val="bg1"/>
                </a:solidFill>
              </a:rPr>
              <a:t>Webinar 1: The Great Debate</a:t>
            </a:r>
          </a:p>
          <a:p>
            <a:pPr algn="ct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56930" y="1105786"/>
            <a:ext cx="7198242" cy="3908762"/>
          </a:xfrm>
          <a:prstGeom prst="rect">
            <a:avLst/>
          </a:prstGeom>
          <a:noFill/>
        </p:spPr>
        <p:txBody>
          <a:bodyPr wrap="square" rtlCol="0">
            <a:spAutoFit/>
          </a:bodyPr>
          <a:lstStyle/>
          <a:p>
            <a:pPr algn="ctr"/>
            <a:r>
              <a:rPr lang="en-GB" sz="2800" b="1" dirty="0" smtClean="0"/>
              <a:t>The dichotomy of education</a:t>
            </a:r>
          </a:p>
          <a:p>
            <a:endParaRPr lang="en-GB" sz="2800" dirty="0" smtClean="0"/>
          </a:p>
          <a:p>
            <a:pPr algn="ctr"/>
            <a:r>
              <a:rPr lang="en-GB" sz="2400" dirty="0" smtClean="0"/>
              <a:t>Conservative vs Labour</a:t>
            </a:r>
          </a:p>
          <a:p>
            <a:pPr algn="ctr"/>
            <a:r>
              <a:rPr lang="en-GB" sz="2400" dirty="0" smtClean="0"/>
              <a:t>Grammar vs Comprehensive</a:t>
            </a:r>
          </a:p>
          <a:p>
            <a:pPr algn="ctr"/>
            <a:r>
              <a:rPr lang="en-GB" sz="2400" dirty="0" smtClean="0"/>
              <a:t>Higher education vs Further education</a:t>
            </a:r>
          </a:p>
          <a:p>
            <a:pPr algn="ctr"/>
            <a:r>
              <a:rPr lang="en-GB" sz="2400" dirty="0" smtClean="0"/>
              <a:t>Primary vs Secondary</a:t>
            </a:r>
          </a:p>
          <a:p>
            <a:pPr algn="ctr"/>
            <a:r>
              <a:rPr lang="en-GB" sz="2400" dirty="0" smtClean="0"/>
              <a:t>Wales vs England</a:t>
            </a:r>
          </a:p>
          <a:p>
            <a:pPr algn="ctr"/>
            <a:r>
              <a:rPr lang="en-GB" sz="2400" dirty="0" smtClean="0"/>
              <a:t>FSM vs Non-FSM</a:t>
            </a:r>
          </a:p>
          <a:p>
            <a:pPr algn="ctr"/>
            <a:r>
              <a:rPr lang="en-GB" sz="2400" dirty="0" smtClean="0"/>
              <a:t>Pass vs Fail</a:t>
            </a:r>
          </a:p>
          <a:p>
            <a:endParaRPr lang="en-US" sz="2400" dirty="0"/>
          </a:p>
        </p:txBody>
      </p:sp>
    </p:spTree>
    <p:extLst>
      <p:ext uri="{BB962C8B-B14F-4D97-AF65-F5344CB8AC3E}">
        <p14:creationId xmlns:p14="http://schemas.microsoft.com/office/powerpoint/2010/main" val="2366168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03768" y="1095153"/>
            <a:ext cx="7495954" cy="3785652"/>
          </a:xfrm>
          <a:prstGeom prst="rect">
            <a:avLst/>
          </a:prstGeom>
          <a:noFill/>
        </p:spPr>
        <p:txBody>
          <a:bodyPr wrap="square" rtlCol="0">
            <a:spAutoFit/>
          </a:bodyPr>
          <a:lstStyle/>
          <a:p>
            <a:r>
              <a:rPr lang="en-GB" sz="2400" b="1" dirty="0" smtClean="0"/>
              <a:t>So what’s the problem?</a:t>
            </a:r>
          </a:p>
          <a:p>
            <a:endParaRPr lang="en-GB" dirty="0"/>
          </a:p>
          <a:p>
            <a:endParaRPr lang="en-GB" dirty="0"/>
          </a:p>
          <a:p>
            <a:pPr algn="just"/>
            <a:r>
              <a:rPr lang="en-GB" dirty="0" smtClean="0"/>
              <a:t>‘Over the last 20 years or so, successive British governments of different political orientations have made educational reform a priority. This has led to a plethora of centrally driven interventions. Whilst the nature of these responses has varied significantly, they tend to all start from an instinctive assumption that schools – and by implication teachers – are the </a:t>
            </a:r>
            <a:r>
              <a:rPr lang="en-GB" dirty="0"/>
              <a:t>m</a:t>
            </a:r>
            <a:r>
              <a:rPr lang="en-GB" dirty="0" smtClean="0"/>
              <a:t>ain source of the problem. Consequently, massive efforts have been made to deal with these perceived deficits through a combination of top-down interventions, accountability measures and changes in governance arrangements.’</a:t>
            </a:r>
          </a:p>
          <a:p>
            <a:pPr algn="just"/>
            <a:endParaRPr lang="en-GB" dirty="0"/>
          </a:p>
          <a:p>
            <a:pPr algn="just"/>
            <a:r>
              <a:rPr lang="en-GB" dirty="0" smtClean="0"/>
              <a:t>						(Ainscow, 2015)</a:t>
            </a:r>
            <a:endParaRPr lang="en-US" dirty="0"/>
          </a:p>
        </p:txBody>
      </p:sp>
    </p:spTree>
    <p:extLst>
      <p:ext uri="{BB962C8B-B14F-4D97-AF65-F5344CB8AC3E}">
        <p14:creationId xmlns:p14="http://schemas.microsoft.com/office/powerpoint/2010/main" val="3228390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69851" y="995064"/>
            <a:ext cx="7963786" cy="4708981"/>
          </a:xfrm>
          <a:prstGeom prst="rect">
            <a:avLst/>
          </a:prstGeom>
        </p:spPr>
        <p:txBody>
          <a:bodyPr wrap="square">
            <a:spAutoFit/>
          </a:bodyPr>
          <a:lstStyle/>
          <a:p>
            <a:pPr algn="just"/>
            <a:r>
              <a:rPr lang="en-US" sz="2000" dirty="0" smtClean="0">
                <a:latin typeface="Calibri" panose="020F0502020204030204" pitchFamily="34" charset="0"/>
                <a:ea typeface="Calibri" panose="020F0502020204030204" pitchFamily="34" charset="0"/>
                <a:cs typeface="Times New Roman" panose="02020603050405020304" pitchFamily="18" charset="0"/>
              </a:rPr>
              <a:t>Education </a:t>
            </a:r>
            <a:r>
              <a:rPr lang="en-US" sz="2000" dirty="0">
                <a:latin typeface="Calibri" panose="020F0502020204030204" pitchFamily="34" charset="0"/>
                <a:ea typeface="Calibri" panose="020F0502020204030204" pitchFamily="34" charset="0"/>
                <a:cs typeface="Times New Roman" panose="02020603050405020304" pitchFamily="18" charset="0"/>
              </a:rPr>
              <a:t>systems tend to work on three inter-connected levels</a:t>
            </a:r>
            <a:r>
              <a:rPr lang="en-US" sz="2000" dirty="0" smtClean="0">
                <a:latin typeface="Calibri" panose="020F0502020204030204" pitchFamily="34" charset="0"/>
                <a:ea typeface="Calibri" panose="020F0502020204030204" pitchFamily="34" charset="0"/>
                <a:cs typeface="Times New Roman" panose="02020603050405020304" pitchFamily="18" charset="0"/>
              </a:rPr>
              <a:t>:</a:t>
            </a:r>
          </a:p>
          <a:p>
            <a:pPr algn="just"/>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gn="just"/>
            <a:r>
              <a:rPr lang="en-US" sz="2000" dirty="0">
                <a:latin typeface="Calibri" panose="020F0502020204030204" pitchFamily="34" charset="0"/>
                <a:ea typeface="Calibri" panose="020F0502020204030204" pitchFamily="34" charset="0"/>
                <a:cs typeface="Times New Roman" panose="02020603050405020304" pitchFamily="18" charset="0"/>
              </a:rPr>
              <a:t>a) the macro level – where national policies are developed and negotiated;</a:t>
            </a:r>
          </a:p>
          <a:p>
            <a:pPr algn="just"/>
            <a:r>
              <a:rPr lang="en-US" sz="2000" dirty="0">
                <a:latin typeface="Calibri" panose="020F0502020204030204" pitchFamily="34" charset="0"/>
                <a:ea typeface="Calibri" panose="020F0502020204030204" pitchFamily="34" charset="0"/>
                <a:cs typeface="Times New Roman" panose="02020603050405020304" pitchFamily="18" charset="0"/>
              </a:rPr>
              <a:t>b) the meso level – which oversees the implementation of national policy into practice, this is often located in the equivalent of provincial/local departments of education;</a:t>
            </a:r>
          </a:p>
          <a:p>
            <a:pPr algn="just"/>
            <a:r>
              <a:rPr lang="en-US" sz="2000" dirty="0">
                <a:latin typeface="Calibri" panose="020F0502020204030204" pitchFamily="34" charset="0"/>
                <a:ea typeface="Calibri" panose="020F0502020204030204" pitchFamily="34" charset="0"/>
                <a:cs typeface="Times New Roman" panose="02020603050405020304" pitchFamily="18" charset="0"/>
              </a:rPr>
              <a:t>c) the micro </a:t>
            </a:r>
            <a:r>
              <a:rPr lang="en-US" sz="2000" dirty="0" smtClean="0">
                <a:latin typeface="Calibri" panose="020F0502020204030204" pitchFamily="34" charset="0"/>
                <a:ea typeface="Calibri" panose="020F0502020204030204" pitchFamily="34" charset="0"/>
                <a:cs typeface="Times New Roman" panose="02020603050405020304" pitchFamily="18" charset="0"/>
              </a:rPr>
              <a:t>level – </a:t>
            </a:r>
            <a:r>
              <a:rPr lang="en-US" sz="2000" dirty="0">
                <a:latin typeface="Calibri" panose="020F0502020204030204" pitchFamily="34" charset="0"/>
                <a:ea typeface="Calibri" panose="020F0502020204030204" pitchFamily="34" charset="0"/>
                <a:cs typeface="Times New Roman" panose="02020603050405020304" pitchFamily="18" charset="0"/>
              </a:rPr>
              <a:t>the schools and communities where policies are put into practice, and where educational stakeholders want to see change in practices in education.</a:t>
            </a:r>
          </a:p>
          <a:p>
            <a:pPr algn="just"/>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gn="just"/>
            <a:r>
              <a:rPr lang="en-US" sz="2000" dirty="0">
                <a:latin typeface="Calibri" panose="020F0502020204030204" pitchFamily="34" charset="0"/>
                <a:ea typeface="Calibri" panose="020F0502020204030204" pitchFamily="34" charset="0"/>
                <a:cs typeface="Times New Roman" panose="02020603050405020304" pitchFamily="18" charset="0"/>
              </a:rPr>
              <a:t>‘Effective communications in formal education systems therefore have to take place at a range of levels and include diverse groups of actors, depending on the messages and ideas being communicated.’</a:t>
            </a:r>
          </a:p>
          <a:p>
            <a:endParaRPr lang="en-GB" sz="2000" dirty="0">
              <a:latin typeface="Calibri" panose="020F0502020204030204" pitchFamily="34" charset="0"/>
              <a:cs typeface="Times New Roman" panose="02020603050405020304" pitchFamily="18" charset="0"/>
            </a:endParaRPr>
          </a:p>
          <a:p>
            <a:r>
              <a:rPr lang="en-GB" sz="2000" dirty="0">
                <a:latin typeface="Calibri" panose="020F0502020204030204" pitchFamily="34" charset="0"/>
                <a:cs typeface="Times New Roman" panose="02020603050405020304" pitchFamily="18" charset="0"/>
              </a:rPr>
              <a:t>					</a:t>
            </a:r>
            <a:r>
              <a:rPr lang="en-GB" sz="2000" dirty="0" smtClean="0">
                <a:latin typeface="Calibri" panose="020F0502020204030204" pitchFamily="34" charset="0"/>
                <a:cs typeface="Times New Roman" panose="02020603050405020304" pitchFamily="18" charset="0"/>
              </a:rPr>
              <a:t>	</a:t>
            </a:r>
            <a:r>
              <a:rPr lang="en-GB" sz="2000" dirty="0">
                <a:latin typeface="Calibri" panose="020F0502020204030204" pitchFamily="34" charset="0"/>
                <a:cs typeface="Times New Roman" panose="02020603050405020304" pitchFamily="18" charset="0"/>
              </a:rPr>
              <a:t>	(Hunt, 2007)</a:t>
            </a:r>
            <a:endParaRPr lang="en-US" sz="2000" dirty="0"/>
          </a:p>
        </p:txBody>
      </p:sp>
      <p:sp>
        <p:nvSpPr>
          <p:cNvPr id="3" name="Rectangle 2"/>
          <p:cNvSpPr/>
          <p:nvPr/>
        </p:nvSpPr>
        <p:spPr>
          <a:xfrm>
            <a:off x="2601118" y="343051"/>
            <a:ext cx="4101251" cy="461665"/>
          </a:xfrm>
          <a:prstGeom prst="rect">
            <a:avLst/>
          </a:prstGeom>
        </p:spPr>
        <p:txBody>
          <a:bodyPr wrap="none">
            <a:spAutoFit/>
          </a:bodyPr>
          <a:lstStyle/>
          <a:p>
            <a:r>
              <a:rPr lang="en-GB" altLang="en-US" sz="2400" b="1" dirty="0"/>
              <a:t>Three levels of communication</a:t>
            </a:r>
            <a:endParaRPr lang="en-US" sz="2400" b="1" dirty="0"/>
          </a:p>
        </p:txBody>
      </p:sp>
    </p:spTree>
    <p:extLst>
      <p:ext uri="{BB962C8B-B14F-4D97-AF65-F5344CB8AC3E}">
        <p14:creationId xmlns:p14="http://schemas.microsoft.com/office/powerpoint/2010/main" val="26322444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34856" y="1743235"/>
            <a:ext cx="4572000" cy="3046988"/>
          </a:xfrm>
          <a:prstGeom prst="rect">
            <a:avLst/>
          </a:prstGeom>
        </p:spPr>
        <p:txBody>
          <a:bodyPr>
            <a:spAutoFit/>
          </a:bodyPr>
          <a:lstStyle/>
          <a:p>
            <a:r>
              <a:rPr lang="en-GB" sz="2400" b="1" dirty="0"/>
              <a:t>Tier 1</a:t>
            </a:r>
            <a:r>
              <a:rPr lang="en-GB" sz="2400" dirty="0"/>
              <a:t>: Welsh Government</a:t>
            </a:r>
          </a:p>
          <a:p>
            <a:endParaRPr lang="en-GB" sz="2400" dirty="0"/>
          </a:p>
          <a:p>
            <a:r>
              <a:rPr lang="en-GB" sz="2400" b="1" dirty="0"/>
              <a:t>Tier 2</a:t>
            </a:r>
            <a:r>
              <a:rPr lang="en-GB" sz="2400" dirty="0"/>
              <a:t>: Regional consortia, local authorities, diocesan authorities, Estyn, Qualifications Wales, EWC, exam boards, higher education</a:t>
            </a:r>
          </a:p>
          <a:p>
            <a:endParaRPr lang="en-GB" sz="2400" dirty="0"/>
          </a:p>
          <a:p>
            <a:r>
              <a:rPr lang="en-GB" sz="2400" b="1" dirty="0"/>
              <a:t>Tier 3</a:t>
            </a:r>
            <a:r>
              <a:rPr lang="en-GB" sz="2400" dirty="0"/>
              <a:t>: Schools </a:t>
            </a:r>
          </a:p>
        </p:txBody>
      </p:sp>
      <p:sp>
        <p:nvSpPr>
          <p:cNvPr id="3" name="Up-Down Arrow 2"/>
          <p:cNvSpPr/>
          <p:nvPr/>
        </p:nvSpPr>
        <p:spPr>
          <a:xfrm>
            <a:off x="1550188" y="1623579"/>
            <a:ext cx="484632" cy="3286299"/>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1694930" y="288483"/>
            <a:ext cx="6350072" cy="523220"/>
          </a:xfrm>
          <a:prstGeom prst="rect">
            <a:avLst/>
          </a:prstGeom>
        </p:spPr>
        <p:txBody>
          <a:bodyPr wrap="none">
            <a:spAutoFit/>
          </a:bodyPr>
          <a:lstStyle/>
          <a:p>
            <a:r>
              <a:rPr lang="en-GB" sz="2800" b="1" dirty="0"/>
              <a:t>Education in Wales: Our National Mission</a:t>
            </a:r>
            <a:endParaRPr lang="en-US" sz="2800" b="1" dirty="0"/>
          </a:p>
        </p:txBody>
      </p:sp>
    </p:spTree>
    <p:extLst>
      <p:ext uri="{BB962C8B-B14F-4D97-AF65-F5344CB8AC3E}">
        <p14:creationId xmlns:p14="http://schemas.microsoft.com/office/powerpoint/2010/main" val="7911596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2019" y="233111"/>
            <a:ext cx="4412512" cy="3139321"/>
          </a:xfrm>
          <a:prstGeom prst="rect">
            <a:avLst/>
          </a:prstGeom>
        </p:spPr>
        <p:txBody>
          <a:bodyPr wrap="square">
            <a:spAutoFit/>
          </a:bodyPr>
          <a:lstStyle/>
          <a:p>
            <a:r>
              <a:rPr lang="en-GB" dirty="0" smtClean="0"/>
              <a:t>‘A </a:t>
            </a:r>
            <a:r>
              <a:rPr lang="en-GB" dirty="0"/>
              <a:t>nation’s economic prosperity, social cohesion and well-being are built on the foundations of a strong and successful education system. That is why I describe our focus on raising school standards, reducing the attainment gap between different groups of learners and delivering an education system that is a source of national pride and  </a:t>
            </a:r>
            <a:r>
              <a:rPr lang="en-GB" b="1" dirty="0">
                <a:solidFill>
                  <a:srgbClr val="00B0F0"/>
                </a:solidFill>
              </a:rPr>
              <a:t>public confidence </a:t>
            </a:r>
            <a:r>
              <a:rPr lang="en-GB" dirty="0"/>
              <a:t>as our national mission</a:t>
            </a:r>
            <a:r>
              <a:rPr lang="en-GB" dirty="0" smtClean="0"/>
              <a:t>.’</a:t>
            </a:r>
          </a:p>
          <a:p>
            <a:r>
              <a:rPr lang="en-GB" dirty="0" smtClean="0"/>
              <a:t>						(Kirsty Williams, 2017)</a:t>
            </a:r>
            <a:endParaRPr lang="en-GB" dirty="0"/>
          </a:p>
        </p:txBody>
      </p:sp>
      <p:sp>
        <p:nvSpPr>
          <p:cNvPr id="3" name="Rectangle 2"/>
          <p:cNvSpPr/>
          <p:nvPr/>
        </p:nvSpPr>
        <p:spPr>
          <a:xfrm>
            <a:off x="4997303" y="2424224"/>
            <a:ext cx="4146697" cy="3693319"/>
          </a:xfrm>
          <a:prstGeom prst="rect">
            <a:avLst/>
          </a:prstGeom>
        </p:spPr>
        <p:txBody>
          <a:bodyPr wrap="square">
            <a:spAutoFit/>
          </a:bodyPr>
          <a:lstStyle/>
          <a:p>
            <a:r>
              <a:rPr lang="en-GB" dirty="0" smtClean="0"/>
              <a:t>‘It’s also </a:t>
            </a:r>
            <a:r>
              <a:rPr lang="en-GB" dirty="0"/>
              <a:t>important that we evolve our safeguards around propriety and good management and management of public funds. So things like the rules that we bring in on related-party transactions and challenging on high pay and making sure there’s transparency, these are all very important for </a:t>
            </a:r>
            <a:r>
              <a:rPr lang="en-GB" b="1" dirty="0">
                <a:solidFill>
                  <a:srgbClr val="00B0F0"/>
                </a:solidFill>
              </a:rPr>
              <a:t>public confidence </a:t>
            </a:r>
            <a:r>
              <a:rPr lang="en-GB" dirty="0"/>
              <a:t>in our system</a:t>
            </a:r>
            <a:r>
              <a:rPr lang="en-GB" dirty="0" smtClean="0"/>
              <a:t>.’</a:t>
            </a:r>
          </a:p>
          <a:p>
            <a:endParaRPr lang="en-GB" dirty="0"/>
          </a:p>
          <a:p>
            <a:r>
              <a:rPr lang="en-GB" dirty="0" smtClean="0"/>
              <a:t>		(Damian Hinds, 2018)</a:t>
            </a:r>
          </a:p>
          <a:p>
            <a:endParaRPr lang="en-GB" dirty="0">
              <a:solidFill>
                <a:srgbClr val="212529"/>
              </a:solidFill>
              <a:latin typeface="Maga-Book"/>
            </a:endParaRPr>
          </a:p>
          <a:p>
            <a:endParaRPr lang="en-US"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5538" y="3372432"/>
            <a:ext cx="2905474" cy="2039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80074" y="233111"/>
            <a:ext cx="3172495" cy="2019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6614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5247" y="104818"/>
            <a:ext cx="8761856" cy="5333123"/>
          </a:xfrm>
          <a:prstGeom prst="rect">
            <a:avLst/>
          </a:prstGeom>
        </p:spPr>
      </p:pic>
    </p:spTree>
    <p:extLst>
      <p:ext uri="{BB962C8B-B14F-4D97-AF65-F5344CB8AC3E}">
        <p14:creationId xmlns:p14="http://schemas.microsoft.com/office/powerpoint/2010/main" val="2593162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1627" y="1300601"/>
            <a:ext cx="4572000" cy="2862322"/>
          </a:xfrm>
          <a:prstGeom prst="rect">
            <a:avLst/>
          </a:prstGeom>
        </p:spPr>
        <p:txBody>
          <a:bodyPr>
            <a:spAutoFit/>
          </a:bodyPr>
          <a:lstStyle/>
          <a:p>
            <a:pPr algn="just"/>
            <a:r>
              <a:rPr lang="en-GB" i="1" dirty="0" smtClean="0"/>
              <a:t>‘</a:t>
            </a:r>
            <a:r>
              <a:rPr lang="en-GB" sz="2000" i="1" dirty="0" smtClean="0"/>
              <a:t>Ontario </a:t>
            </a:r>
            <a:r>
              <a:rPr lang="en-GB" sz="2000" i="1" dirty="0"/>
              <a:t>has a clear mission, it aims to achieve excellence, ensure equity, promote wellbeing and crucially looks to enhance public confidence in education. The clarity and simplicity of the mission provides direction for the system.’</a:t>
            </a:r>
          </a:p>
          <a:p>
            <a:endParaRPr lang="en-GB" sz="2000" dirty="0"/>
          </a:p>
          <a:p>
            <a:r>
              <a:rPr lang="en-GB" sz="2000" dirty="0"/>
              <a:t>Chris Parry, Headteacher, Lewis School Pengam, Caerphilly</a:t>
            </a:r>
            <a:endParaRPr lang="en-US" sz="20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03069" y="705178"/>
            <a:ext cx="3546764" cy="4770002"/>
          </a:xfrm>
          <a:prstGeom prst="rect">
            <a:avLst/>
          </a:prstGeom>
        </p:spPr>
      </p:pic>
    </p:spTree>
    <p:extLst>
      <p:ext uri="{BB962C8B-B14F-4D97-AF65-F5344CB8AC3E}">
        <p14:creationId xmlns:p14="http://schemas.microsoft.com/office/powerpoint/2010/main" val="3016680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9609" y="1332223"/>
            <a:ext cx="4572000" cy="3477875"/>
          </a:xfrm>
          <a:prstGeom prst="rect">
            <a:avLst/>
          </a:prstGeom>
        </p:spPr>
        <p:txBody>
          <a:bodyPr>
            <a:spAutoFit/>
          </a:bodyPr>
          <a:lstStyle/>
          <a:p>
            <a:pPr algn="just"/>
            <a:r>
              <a:rPr lang="en-GB" sz="2000" i="1" dirty="0" smtClean="0"/>
              <a:t>‘Throughout </a:t>
            </a:r>
            <a:r>
              <a:rPr lang="en-GB" sz="2000" i="1" dirty="0"/>
              <a:t>the visit, it became very clear that there was a cohesiveness amongst the stakeholders, all working towards achieving three key goals: raising the bar, closing the gap and raising confidence. Three very clear goals that everyone in the system could tell you what they were aiming for.’</a:t>
            </a:r>
          </a:p>
          <a:p>
            <a:endParaRPr lang="en-GB" sz="2000" dirty="0"/>
          </a:p>
          <a:p>
            <a:r>
              <a:rPr lang="en-GB" sz="2000" dirty="0"/>
              <a:t>Michele Thomas, Headteacher, Pembroke Dock Community School, Pembrokeshire</a:t>
            </a:r>
            <a:endParaRPr lang="en-US" sz="2000"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791" t="6705" r="26209" b="12211"/>
          <a:stretch/>
        </p:blipFill>
        <p:spPr>
          <a:xfrm>
            <a:off x="5071730" y="1332223"/>
            <a:ext cx="3847363" cy="3463061"/>
          </a:xfrm>
          <a:prstGeom prst="rect">
            <a:avLst/>
          </a:prstGeom>
        </p:spPr>
      </p:pic>
    </p:spTree>
    <p:extLst>
      <p:ext uri="{BB962C8B-B14F-4D97-AF65-F5344CB8AC3E}">
        <p14:creationId xmlns:p14="http://schemas.microsoft.com/office/powerpoint/2010/main" val="2477128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6568" y="969228"/>
            <a:ext cx="4572000" cy="3785652"/>
          </a:xfrm>
          <a:prstGeom prst="rect">
            <a:avLst/>
          </a:prstGeom>
        </p:spPr>
        <p:txBody>
          <a:bodyPr>
            <a:spAutoFit/>
          </a:bodyPr>
          <a:lstStyle/>
          <a:p>
            <a:pPr algn="just"/>
            <a:r>
              <a:rPr lang="en-GB" sz="2000" i="1" dirty="0"/>
              <a:t>‘Wales needs to hold its own; it needs to keep on the path it is travelling – a path, such as that in Ontario, where every child is expected to achieve and it is everyone’s responsibility to get them there. We have to recognise the importance of developing our own public confidence, in order to grow that all-important sense of mutual trust and respect.’</a:t>
            </a:r>
          </a:p>
          <a:p>
            <a:endParaRPr lang="en-GB" sz="2000" dirty="0"/>
          </a:p>
          <a:p>
            <a:r>
              <a:rPr lang="en-GB" sz="2000" dirty="0"/>
              <a:t>Russell Dwyer, Headteacher, St Thomas Community Primary School, Swansea</a:t>
            </a:r>
            <a:endParaRPr lang="en-US" sz="20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93421" y="698268"/>
            <a:ext cx="3521853" cy="4056612"/>
          </a:xfrm>
          <a:prstGeom prst="rect">
            <a:avLst/>
          </a:prstGeom>
        </p:spPr>
      </p:pic>
    </p:spTree>
    <p:extLst>
      <p:ext uri="{BB962C8B-B14F-4D97-AF65-F5344CB8AC3E}">
        <p14:creationId xmlns:p14="http://schemas.microsoft.com/office/powerpoint/2010/main" val="3318471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03953" y="976693"/>
            <a:ext cx="3545429" cy="3830016"/>
          </a:xfrm>
          <a:prstGeom prst="rect">
            <a:avLst/>
          </a:prstGeom>
        </p:spPr>
      </p:pic>
      <p:sp>
        <p:nvSpPr>
          <p:cNvPr id="3" name="Rectangle 2"/>
          <p:cNvSpPr/>
          <p:nvPr/>
        </p:nvSpPr>
        <p:spPr>
          <a:xfrm>
            <a:off x="340241" y="1211306"/>
            <a:ext cx="4572000" cy="3170099"/>
          </a:xfrm>
          <a:prstGeom prst="rect">
            <a:avLst/>
          </a:prstGeom>
        </p:spPr>
        <p:txBody>
          <a:bodyPr>
            <a:spAutoFit/>
          </a:bodyPr>
          <a:lstStyle/>
          <a:p>
            <a:pPr algn="just"/>
            <a:r>
              <a:rPr lang="en-GB" sz="2000" i="1" dirty="0"/>
              <a:t>‘Ontario’s success in establishing a shared vision on all levels was evident in the momentum you could feel in its schools. The respect and confidence gradually developed in the education system and teaching profession was evident.’</a:t>
            </a:r>
          </a:p>
          <a:p>
            <a:endParaRPr lang="en-GB" sz="2000" dirty="0"/>
          </a:p>
          <a:p>
            <a:r>
              <a:rPr lang="en-US" sz="2000" dirty="0"/>
              <a:t>Rhian Morgan Ellis, Headteacher, Ysgol Gyfun Cymer Rhondda, Rhondda Cynon Taf </a:t>
            </a:r>
          </a:p>
        </p:txBody>
      </p:sp>
    </p:spTree>
    <p:extLst>
      <p:ext uri="{BB962C8B-B14F-4D97-AF65-F5344CB8AC3E}">
        <p14:creationId xmlns:p14="http://schemas.microsoft.com/office/powerpoint/2010/main" val="13520255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9098" y="1369254"/>
            <a:ext cx="3434316" cy="3170099"/>
          </a:xfrm>
          <a:prstGeom prst="rect">
            <a:avLst/>
          </a:prstGeom>
        </p:spPr>
        <p:txBody>
          <a:bodyPr wrap="square">
            <a:spAutoFit/>
          </a:bodyPr>
          <a:lstStyle/>
          <a:p>
            <a:pPr algn="just"/>
            <a:r>
              <a:rPr lang="en-GB" sz="2000" i="1" dirty="0" smtClean="0"/>
              <a:t>‘It </a:t>
            </a:r>
            <a:r>
              <a:rPr lang="en-GB" sz="2000" i="1" dirty="0"/>
              <a:t>is fair to say that there is a sense of pride and self-belief in what they are trying to achieve and with that comes the professional confidence from within and the respect for the profession without.’ </a:t>
            </a:r>
          </a:p>
          <a:p>
            <a:endParaRPr lang="en-GB" sz="2000" dirty="0"/>
          </a:p>
          <a:p>
            <a:r>
              <a:rPr lang="en-US" sz="2000" dirty="0"/>
              <a:t>Tegwen Ellis, Headteacher, Ysgol Cynwyd Sant, Bridgend </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84922" y="1250195"/>
            <a:ext cx="4582542" cy="3408218"/>
          </a:xfrm>
          <a:prstGeom prst="rect">
            <a:avLst/>
          </a:prstGeom>
        </p:spPr>
      </p:pic>
    </p:spTree>
    <p:extLst>
      <p:ext uri="{BB962C8B-B14F-4D97-AF65-F5344CB8AC3E}">
        <p14:creationId xmlns:p14="http://schemas.microsoft.com/office/powerpoint/2010/main" val="3610140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92164" y="1434662"/>
            <a:ext cx="6069725" cy="523220"/>
          </a:xfrm>
          <a:prstGeom prst="rect">
            <a:avLst/>
          </a:prstGeom>
          <a:noFill/>
        </p:spPr>
        <p:txBody>
          <a:bodyPr wrap="square" rtlCol="0">
            <a:spAutoFit/>
          </a:bodyPr>
          <a:lstStyle/>
          <a:p>
            <a:r>
              <a:rPr lang="en-GB" sz="2800" b="1" dirty="0" smtClean="0"/>
              <a:t>How is public confidence achieved?</a:t>
            </a:r>
            <a:endParaRPr lang="en-US" sz="2800" b="1" dirty="0"/>
          </a:p>
        </p:txBody>
      </p:sp>
      <p:sp>
        <p:nvSpPr>
          <p:cNvPr id="5" name="TextBox 4"/>
          <p:cNvSpPr txBox="1"/>
          <p:nvPr/>
        </p:nvSpPr>
        <p:spPr>
          <a:xfrm>
            <a:off x="3310758" y="2438399"/>
            <a:ext cx="4041228" cy="1754326"/>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Macro</a:t>
            </a:r>
          </a:p>
          <a:p>
            <a:pPr marL="285750" indent="-285750">
              <a:buFont typeface="Arial" panose="020B0604020202020204" pitchFamily="34" charset="0"/>
              <a:buChar char="•"/>
            </a:pPr>
            <a:r>
              <a:rPr lang="en-GB" sz="2400" dirty="0" err="1" smtClean="0"/>
              <a:t>Meso</a:t>
            </a:r>
            <a:endParaRPr lang="en-GB" sz="2400" dirty="0" smtClean="0"/>
          </a:p>
          <a:p>
            <a:pPr marL="285750" indent="-285750">
              <a:buFont typeface="Arial" panose="020B0604020202020204" pitchFamily="34" charset="0"/>
              <a:buChar char="•"/>
            </a:pPr>
            <a:r>
              <a:rPr lang="en-GB" sz="2400" dirty="0" smtClean="0"/>
              <a:t>Micro</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05501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73445" y="454041"/>
            <a:ext cx="5927653" cy="2031325"/>
          </a:xfrm>
          <a:prstGeom prst="rect">
            <a:avLst/>
          </a:prstGeom>
        </p:spPr>
        <p:txBody>
          <a:bodyPr wrap="square">
            <a:spAutoFit/>
          </a:bodyPr>
          <a:lstStyle/>
          <a:p>
            <a:r>
              <a:rPr lang="en-GB" dirty="0" smtClean="0">
                <a:solidFill>
                  <a:srgbClr val="000000"/>
                </a:solidFill>
                <a:latin typeface="Verdana" panose="020B0604030504040204" pitchFamily="34" charset="0"/>
              </a:rPr>
              <a:t>‘An </a:t>
            </a:r>
            <a:r>
              <a:rPr lang="en-GB" dirty="0">
                <a:solidFill>
                  <a:srgbClr val="000000"/>
                </a:solidFill>
                <a:latin typeface="Verdana" panose="020B0604030504040204" pitchFamily="34" charset="0"/>
              </a:rPr>
              <a:t>education system that is sustainable, responsible, accountable and transparent inspires public confidence and contributes to positive student outcomes. Public trust is built when the education system makes decisions based on evidence and research, and when it is seen as a good steward of public resources</a:t>
            </a:r>
            <a:r>
              <a:rPr lang="en-GB" dirty="0" smtClean="0">
                <a:solidFill>
                  <a:srgbClr val="000000"/>
                </a:solidFill>
                <a:latin typeface="Verdana" panose="020B0604030504040204" pitchFamily="34" charset="0"/>
              </a:rPr>
              <a:t>.’</a:t>
            </a:r>
            <a:endParaRPr lang="en-US" dirty="0"/>
          </a:p>
        </p:txBody>
      </p:sp>
      <p:sp>
        <p:nvSpPr>
          <p:cNvPr id="3" name="Rectangle 2"/>
          <p:cNvSpPr/>
          <p:nvPr/>
        </p:nvSpPr>
        <p:spPr>
          <a:xfrm>
            <a:off x="3875570" y="3641886"/>
            <a:ext cx="5268430" cy="1754326"/>
          </a:xfrm>
          <a:prstGeom prst="rect">
            <a:avLst/>
          </a:prstGeom>
        </p:spPr>
        <p:txBody>
          <a:bodyPr wrap="square">
            <a:spAutoFit/>
          </a:bodyPr>
          <a:lstStyle/>
          <a:p>
            <a:r>
              <a:rPr lang="en-GB" dirty="0" smtClean="0">
                <a:solidFill>
                  <a:srgbClr val="000000"/>
                </a:solidFill>
                <a:latin typeface="Verdana" panose="020B0604030504040204" pitchFamily="34" charset="0"/>
              </a:rPr>
              <a:t>‘Our </a:t>
            </a:r>
            <a:r>
              <a:rPr lang="en-GB" dirty="0">
                <a:solidFill>
                  <a:srgbClr val="000000"/>
                </a:solidFill>
                <a:latin typeface="Verdana" panose="020B0604030504040204" pitchFamily="34" charset="0"/>
              </a:rPr>
              <a:t>education system is consistently recognized as one of the best in the world, and for good reason. This international recognition also builds confidence among Ontario's parents and families, who have come to expect extraordinary results</a:t>
            </a:r>
            <a:r>
              <a:rPr lang="en-GB" dirty="0" smtClean="0">
                <a:solidFill>
                  <a:srgbClr val="000000"/>
                </a:solidFill>
                <a:latin typeface="Verdana" panose="020B0604030504040204" pitchFamily="34" charset="0"/>
              </a:rPr>
              <a:t>.’</a:t>
            </a:r>
            <a:r>
              <a:rPr lang="en-GB" dirty="0">
                <a:solidFill>
                  <a:srgbClr val="000000"/>
                </a:solidFill>
                <a:latin typeface="Verdana" panose="020B0604030504040204" pitchFamily="34" charset="0"/>
              </a:rPr>
              <a:t> </a:t>
            </a:r>
            <a:endParaRPr lang="en-US" dirty="0"/>
          </a:p>
        </p:txBody>
      </p:sp>
      <p:pic>
        <p:nvPicPr>
          <p:cNvPr id="5" name="Picture 4"/>
          <p:cNvPicPr>
            <a:picLocks noChangeAspect="1"/>
          </p:cNvPicPr>
          <p:nvPr/>
        </p:nvPicPr>
        <p:blipFill>
          <a:blip r:embed="rId2"/>
          <a:stretch>
            <a:fillRect/>
          </a:stretch>
        </p:blipFill>
        <p:spPr>
          <a:xfrm rot="21059788">
            <a:off x="433132" y="1990771"/>
            <a:ext cx="2492647" cy="3230298"/>
          </a:xfrm>
          <a:prstGeom prst="rect">
            <a:avLst/>
          </a:prstGeom>
          <a:ln>
            <a:solidFill>
              <a:schemeClr val="tx1"/>
            </a:solidFill>
          </a:ln>
        </p:spPr>
      </p:pic>
      <p:sp>
        <p:nvSpPr>
          <p:cNvPr id="6" name="TextBox 5"/>
          <p:cNvSpPr txBox="1"/>
          <p:nvPr/>
        </p:nvSpPr>
        <p:spPr>
          <a:xfrm>
            <a:off x="3413049" y="2808445"/>
            <a:ext cx="4848446" cy="523220"/>
          </a:xfrm>
          <a:prstGeom prst="rect">
            <a:avLst/>
          </a:prstGeom>
          <a:noFill/>
        </p:spPr>
        <p:txBody>
          <a:bodyPr wrap="square" rtlCol="0">
            <a:spAutoFit/>
          </a:bodyPr>
          <a:lstStyle/>
          <a:p>
            <a:r>
              <a:rPr lang="en-GB" sz="2800" b="1" dirty="0" smtClean="0"/>
              <a:t>Enhancing public confidence</a:t>
            </a:r>
            <a:endParaRPr lang="en-US" sz="2800" b="1" dirty="0"/>
          </a:p>
        </p:txBody>
      </p:sp>
    </p:spTree>
    <p:extLst>
      <p:ext uri="{BB962C8B-B14F-4D97-AF65-F5344CB8AC3E}">
        <p14:creationId xmlns:p14="http://schemas.microsoft.com/office/powerpoint/2010/main" val="36938669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0361" y="605820"/>
            <a:ext cx="8410355" cy="4708981"/>
          </a:xfrm>
          <a:prstGeom prst="rect">
            <a:avLst/>
          </a:prstGeom>
        </p:spPr>
        <p:txBody>
          <a:bodyPr wrap="square">
            <a:spAutoFit/>
          </a:bodyPr>
          <a:lstStyle/>
          <a:p>
            <a:pPr fontAlgn="base"/>
            <a:r>
              <a:rPr lang="en-GB" sz="2000" dirty="0" smtClean="0">
                <a:solidFill>
                  <a:srgbClr val="000000"/>
                </a:solidFill>
              </a:rPr>
              <a:t>To </a:t>
            </a:r>
            <a:r>
              <a:rPr lang="en-GB" sz="2000" dirty="0">
                <a:solidFill>
                  <a:srgbClr val="000000"/>
                </a:solidFill>
              </a:rPr>
              <a:t>achieve success, Ontario will</a:t>
            </a:r>
            <a:r>
              <a:rPr lang="en-GB" sz="2000" dirty="0" smtClean="0">
                <a:solidFill>
                  <a:srgbClr val="000000"/>
                </a:solidFill>
              </a:rPr>
              <a:t>:</a:t>
            </a:r>
          </a:p>
          <a:p>
            <a:pPr fontAlgn="base"/>
            <a:endParaRPr lang="en-GB" sz="2000" dirty="0">
              <a:solidFill>
                <a:srgbClr val="000000"/>
              </a:solidFill>
            </a:endParaRPr>
          </a:p>
          <a:p>
            <a:pPr fontAlgn="t">
              <a:buFont typeface="Arial" panose="020B0604020202020204" pitchFamily="34" charset="0"/>
              <a:buChar char="•"/>
            </a:pPr>
            <a:r>
              <a:rPr lang="en-GB" sz="2000" dirty="0" smtClean="0">
                <a:solidFill>
                  <a:srgbClr val="000000"/>
                </a:solidFill>
              </a:rPr>
              <a:t> Partner </a:t>
            </a:r>
            <a:r>
              <a:rPr lang="en-GB" sz="2000" dirty="0">
                <a:solidFill>
                  <a:srgbClr val="000000"/>
                </a:solidFill>
              </a:rPr>
              <a:t>with community organizations and businesses to provide students with more experiential learning opportunities.</a:t>
            </a:r>
          </a:p>
          <a:p>
            <a:pPr fontAlgn="t">
              <a:buFont typeface="Arial" panose="020B0604020202020204" pitchFamily="34" charset="0"/>
              <a:buChar char="•"/>
            </a:pPr>
            <a:r>
              <a:rPr lang="en-GB" sz="2000" dirty="0" smtClean="0">
                <a:solidFill>
                  <a:srgbClr val="000000"/>
                </a:solidFill>
              </a:rPr>
              <a:t> Promote </a:t>
            </a:r>
            <a:r>
              <a:rPr lang="en-GB" sz="2000" dirty="0">
                <a:solidFill>
                  <a:srgbClr val="000000"/>
                </a:solidFill>
              </a:rPr>
              <a:t>greater collaboration between early years and education partners.</a:t>
            </a:r>
          </a:p>
          <a:p>
            <a:pPr fontAlgn="t">
              <a:buFont typeface="Arial" panose="020B0604020202020204" pitchFamily="34" charset="0"/>
              <a:buChar char="•"/>
            </a:pPr>
            <a:r>
              <a:rPr lang="en-GB" sz="2000" dirty="0" smtClean="0">
                <a:solidFill>
                  <a:srgbClr val="000000"/>
                </a:solidFill>
              </a:rPr>
              <a:t> Foster </a:t>
            </a:r>
            <a:r>
              <a:rPr lang="en-GB" sz="2000" dirty="0">
                <a:solidFill>
                  <a:srgbClr val="000000"/>
                </a:solidFill>
              </a:rPr>
              <a:t>increased parent engagement through ongoing communication about what their children are doing in school and how parents, guardians and caregivers can further contribute to their learning.</a:t>
            </a:r>
          </a:p>
          <a:p>
            <a:pPr fontAlgn="t">
              <a:buFont typeface="Arial" panose="020B0604020202020204" pitchFamily="34" charset="0"/>
              <a:buChar char="•"/>
            </a:pPr>
            <a:r>
              <a:rPr lang="en-GB" sz="2000" dirty="0" smtClean="0">
                <a:solidFill>
                  <a:srgbClr val="000000"/>
                </a:solidFill>
              </a:rPr>
              <a:t> Work </a:t>
            </a:r>
            <a:r>
              <a:rPr lang="en-GB" sz="2000" dirty="0">
                <a:solidFill>
                  <a:srgbClr val="000000"/>
                </a:solidFill>
              </a:rPr>
              <a:t>with the Open Government initiative to provide the public with relevant information about Ontario's publicly funded education system.</a:t>
            </a:r>
          </a:p>
          <a:p>
            <a:pPr fontAlgn="t">
              <a:buFont typeface="Arial" panose="020B0604020202020204" pitchFamily="34" charset="0"/>
              <a:buChar char="•"/>
            </a:pPr>
            <a:r>
              <a:rPr lang="en-GB" sz="2000" dirty="0" smtClean="0">
                <a:solidFill>
                  <a:srgbClr val="000000"/>
                </a:solidFill>
              </a:rPr>
              <a:t> Increase </a:t>
            </a:r>
            <a:r>
              <a:rPr lang="en-GB" sz="2000" dirty="0">
                <a:solidFill>
                  <a:srgbClr val="000000"/>
                </a:solidFill>
              </a:rPr>
              <a:t>public awareness and understanding of the innovation and learning taking place in schools.</a:t>
            </a:r>
          </a:p>
          <a:p>
            <a:pPr fontAlgn="t">
              <a:buFont typeface="Arial" panose="020B0604020202020204" pitchFamily="34" charset="0"/>
              <a:buChar char="•"/>
            </a:pPr>
            <a:r>
              <a:rPr lang="en-GB" sz="2000" dirty="0" smtClean="0">
                <a:solidFill>
                  <a:srgbClr val="000000"/>
                </a:solidFill>
              </a:rPr>
              <a:t> Collaborate </a:t>
            </a:r>
            <a:r>
              <a:rPr lang="en-GB" sz="2000" dirty="0">
                <a:solidFill>
                  <a:srgbClr val="000000"/>
                </a:solidFill>
              </a:rPr>
              <a:t>with education partners across the province to ensure that this renewed vision becomes a reality</a:t>
            </a:r>
            <a:r>
              <a:rPr lang="en-GB" sz="2000" dirty="0" smtClean="0">
                <a:solidFill>
                  <a:srgbClr val="000000"/>
                </a:solidFill>
              </a:rPr>
              <a:t>.</a:t>
            </a:r>
          </a:p>
          <a:p>
            <a:pPr fontAlgn="t"/>
            <a:r>
              <a:rPr lang="en-GB" sz="2000" dirty="0">
                <a:solidFill>
                  <a:srgbClr val="000000"/>
                </a:solidFill>
              </a:rPr>
              <a:t>	</a:t>
            </a:r>
            <a:r>
              <a:rPr lang="en-GB" sz="2000" dirty="0" smtClean="0">
                <a:solidFill>
                  <a:srgbClr val="000000"/>
                </a:solidFill>
              </a:rPr>
              <a:t>			(Ontario Ministry of Education, 2014)</a:t>
            </a:r>
            <a:endParaRPr lang="en-GB" sz="2000" dirty="0">
              <a:solidFill>
                <a:srgbClr val="000000"/>
              </a:solidFill>
            </a:endParaRPr>
          </a:p>
        </p:txBody>
      </p:sp>
    </p:spTree>
    <p:extLst>
      <p:ext uri="{BB962C8B-B14F-4D97-AF65-F5344CB8AC3E}">
        <p14:creationId xmlns:p14="http://schemas.microsoft.com/office/powerpoint/2010/main" val="15307041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michael full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103" y="241166"/>
            <a:ext cx="2575067" cy="343342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82933" y="311204"/>
            <a:ext cx="2656765" cy="3985565"/>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57596" y="2264889"/>
            <a:ext cx="2992911" cy="3187391"/>
          </a:xfrm>
          <a:prstGeom prst="rect">
            <a:avLst/>
          </a:prstGeom>
        </p:spPr>
      </p:pic>
      <p:pic>
        <p:nvPicPr>
          <p:cNvPr id="5" name="Picture 4"/>
          <p:cNvPicPr>
            <a:picLocks noChangeAspect="1"/>
          </p:cNvPicPr>
          <p:nvPr/>
        </p:nvPicPr>
        <p:blipFill rotWithShape="1">
          <a:blip r:embed="rId6">
            <a:extLst>
              <a:ext uri="{28A0092B-C50C-407E-A947-70E740481C1C}">
                <a14:useLocalDpi xmlns:a14="http://schemas.microsoft.com/office/drawing/2010/main" val="0"/>
              </a:ext>
            </a:extLst>
          </a:blip>
          <a:srcRect b="7754"/>
          <a:stretch/>
        </p:blipFill>
        <p:spPr>
          <a:xfrm>
            <a:off x="3781541" y="311204"/>
            <a:ext cx="1629103" cy="1597572"/>
          </a:xfrm>
          <a:prstGeom prst="rect">
            <a:avLst/>
          </a:prstGeom>
        </p:spPr>
      </p:pic>
    </p:spTree>
    <p:extLst>
      <p:ext uri="{BB962C8B-B14F-4D97-AF65-F5344CB8AC3E}">
        <p14:creationId xmlns:p14="http://schemas.microsoft.com/office/powerpoint/2010/main" val="7089782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6929" y="1640123"/>
            <a:ext cx="7336465" cy="3043205"/>
          </a:xfrm>
          <a:prstGeom prst="rect">
            <a:avLst/>
          </a:prstGeom>
        </p:spPr>
        <p:txBody>
          <a:bodyPr wrap="square">
            <a:spAutoFit/>
          </a:bodyPr>
          <a:lstStyle/>
          <a:p>
            <a:pPr lvl="0" algn="just">
              <a:lnSpc>
                <a:spcPct val="107000"/>
              </a:lnSpc>
              <a:spcAft>
                <a:spcPts val="800"/>
              </a:spcAft>
            </a:pPr>
            <a:r>
              <a:rPr lang="en-US" sz="2800" dirty="0" smtClean="0">
                <a:latin typeface="Calibri" panose="020F0502020204030204" pitchFamily="34" charset="0"/>
                <a:ea typeface="Calibri" panose="020F0502020204030204" pitchFamily="34" charset="0"/>
                <a:cs typeface="Times New Roman" panose="02020603050405020304" pitchFamily="18" charset="0"/>
              </a:rPr>
              <a:t>‘The </a:t>
            </a:r>
            <a:r>
              <a:rPr lang="en-US" sz="2800" dirty="0">
                <a:latin typeface="Calibri" panose="020F0502020204030204" pitchFamily="34" charset="0"/>
                <a:ea typeface="Calibri" panose="020F0502020204030204" pitchFamily="34" charset="0"/>
                <a:cs typeface="Times New Roman" panose="02020603050405020304" pitchFamily="18" charset="0"/>
              </a:rPr>
              <a:t>idea is to engage citizens at the bottom of the public service delivery chain by providing easy access to information on the workings of public programs intended for their benefit.’</a:t>
            </a:r>
          </a:p>
          <a:p>
            <a:pPr lvl="0">
              <a:lnSpc>
                <a:spcPct val="107000"/>
              </a:lnSpc>
              <a:spcAft>
                <a:spcPts val="800"/>
              </a:spcAft>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		</a:t>
            </a:r>
            <a:r>
              <a:rPr lang="en-GB" sz="2800" dirty="0" smtClean="0">
                <a:latin typeface="Calibri" panose="020F0502020204030204" pitchFamily="34" charset="0"/>
                <a:ea typeface="Calibri" panose="020F0502020204030204" pitchFamily="34" charset="0"/>
                <a:cs typeface="Times New Roman" panose="02020603050405020304" pitchFamily="18" charset="0"/>
              </a:rPr>
              <a:t> 	  </a:t>
            </a:r>
            <a:r>
              <a:rPr lang="en-GB" sz="2800" dirty="0">
                <a:latin typeface="Calibri" panose="020F0502020204030204" pitchFamily="34" charset="0"/>
                <a:ea typeface="Calibri" panose="020F0502020204030204" pitchFamily="34" charset="0"/>
                <a:cs typeface="Times New Roman" panose="02020603050405020304" pitchFamily="18" charset="0"/>
              </a:rPr>
              <a:t>(Reinikka &amp; Svensson, 2003)</a:t>
            </a: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5871109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3014" y="1795268"/>
            <a:ext cx="7804298" cy="3416320"/>
          </a:xfrm>
          <a:prstGeom prst="rect">
            <a:avLst/>
          </a:prstGeom>
        </p:spPr>
        <p:txBody>
          <a:bodyPr wrap="square">
            <a:spAutoFit/>
          </a:bodyPr>
          <a:lstStyle/>
          <a:p>
            <a:pPr algn="just"/>
            <a:r>
              <a:rPr lang="en-US" sz="2400" dirty="0" smtClean="0"/>
              <a:t>‘Schools </a:t>
            </a:r>
            <a:r>
              <a:rPr lang="en-US" sz="2400" dirty="0"/>
              <a:t>are generally the end-spaces where centrally made decisions are enacted. Policy tends to be top-down, but the social spaces of schools mean they can be interpreted and re-interpreted in multiplicities of ways in the implementation phase. The independence of schools to reinterpret policy is enhanced if monitoring systems and connections with local and national education authorities are weak.’</a:t>
            </a:r>
          </a:p>
          <a:p>
            <a:r>
              <a:rPr lang="en-GB" sz="2400" dirty="0"/>
              <a:t>								</a:t>
            </a:r>
            <a:r>
              <a:rPr lang="en-GB" sz="2400" dirty="0" smtClean="0"/>
              <a:t>						(</a:t>
            </a:r>
            <a:r>
              <a:rPr lang="en-GB" sz="2400" dirty="0"/>
              <a:t>Hunt, 2007)</a:t>
            </a:r>
            <a:endParaRPr lang="en-US" sz="2400" dirty="0"/>
          </a:p>
        </p:txBody>
      </p:sp>
      <p:sp>
        <p:nvSpPr>
          <p:cNvPr id="3" name="Rectangle 2"/>
          <p:cNvSpPr/>
          <p:nvPr/>
        </p:nvSpPr>
        <p:spPr>
          <a:xfrm>
            <a:off x="3545080" y="820110"/>
            <a:ext cx="2457875" cy="523220"/>
          </a:xfrm>
          <a:prstGeom prst="rect">
            <a:avLst/>
          </a:prstGeom>
        </p:spPr>
        <p:txBody>
          <a:bodyPr wrap="square">
            <a:spAutoFit/>
          </a:bodyPr>
          <a:lstStyle/>
          <a:p>
            <a:r>
              <a:rPr lang="en-GB" sz="2800" b="1" dirty="0"/>
              <a:t>‘End-spaces’</a:t>
            </a:r>
            <a:endParaRPr lang="en-US" sz="2800" b="1" dirty="0"/>
          </a:p>
        </p:txBody>
      </p:sp>
    </p:spTree>
    <p:extLst>
      <p:ext uri="{BB962C8B-B14F-4D97-AF65-F5344CB8AC3E}">
        <p14:creationId xmlns:p14="http://schemas.microsoft.com/office/powerpoint/2010/main" val="25473719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8891" y="1678293"/>
            <a:ext cx="7717113" cy="3139321"/>
          </a:xfrm>
          <a:prstGeom prst="rect">
            <a:avLst/>
          </a:prstGeom>
        </p:spPr>
        <p:txBody>
          <a:bodyPr wrap="none">
            <a:spAutoFit/>
          </a:bodyPr>
          <a:lstStyle/>
          <a:p>
            <a:r>
              <a:rPr lang="en-GB" b="1" dirty="0" smtClean="0"/>
              <a:t>1. If schools are the ‘end-spaces’, where do parents get their information from?</a:t>
            </a:r>
          </a:p>
          <a:p>
            <a:endParaRPr lang="en-GB" b="1" dirty="0"/>
          </a:p>
          <a:p>
            <a:endParaRPr lang="en-GB" b="1" dirty="0" smtClean="0"/>
          </a:p>
          <a:p>
            <a:endParaRPr lang="en-GB" b="1" dirty="0"/>
          </a:p>
          <a:p>
            <a:r>
              <a:rPr lang="en-GB" b="1" dirty="0" smtClean="0"/>
              <a:t>2. Who is responsible for sharing this information?</a:t>
            </a:r>
          </a:p>
          <a:p>
            <a:endParaRPr lang="en-GB" b="1" dirty="0"/>
          </a:p>
          <a:p>
            <a:endParaRPr lang="en-GB" b="1" dirty="0" smtClean="0"/>
          </a:p>
          <a:p>
            <a:endParaRPr lang="en-GB" b="1" dirty="0" smtClean="0"/>
          </a:p>
          <a:p>
            <a:r>
              <a:rPr lang="en-GB" b="1" dirty="0" smtClean="0"/>
              <a:t>3. How much should parents know about what goes on in their child’s school?</a:t>
            </a:r>
          </a:p>
          <a:p>
            <a:endParaRPr lang="en-GB" b="1" dirty="0"/>
          </a:p>
          <a:p>
            <a:endParaRPr lang="en-US" b="1" dirty="0"/>
          </a:p>
        </p:txBody>
      </p:sp>
    </p:spTree>
    <p:extLst>
      <p:ext uri="{BB962C8B-B14F-4D97-AF65-F5344CB8AC3E}">
        <p14:creationId xmlns:p14="http://schemas.microsoft.com/office/powerpoint/2010/main" val="271231666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15053" y="556610"/>
            <a:ext cx="5539563" cy="584775"/>
          </a:xfrm>
          <a:prstGeom prst="rect">
            <a:avLst/>
          </a:prstGeom>
          <a:noFill/>
        </p:spPr>
        <p:txBody>
          <a:bodyPr wrap="square" rtlCol="0">
            <a:spAutoFit/>
          </a:bodyPr>
          <a:lstStyle/>
          <a:p>
            <a:pPr algn="ctr"/>
            <a:r>
              <a:rPr lang="en-GB" sz="3200" b="1" dirty="0" smtClean="0">
                <a:cs typeface="Arial" panose="020B0604020202020204" pitchFamily="34" charset="0"/>
              </a:rPr>
              <a:t>Standardisation</a:t>
            </a:r>
            <a:endParaRPr lang="en-US" sz="3200" b="1" dirty="0">
              <a:cs typeface="Arial" panose="020B0604020202020204" pitchFamily="34" charset="0"/>
            </a:endParaRPr>
          </a:p>
        </p:txBody>
      </p:sp>
      <p:sp>
        <p:nvSpPr>
          <p:cNvPr id="7" name="TextBox 6"/>
          <p:cNvSpPr txBox="1"/>
          <p:nvPr/>
        </p:nvSpPr>
        <p:spPr>
          <a:xfrm>
            <a:off x="4109485" y="1510542"/>
            <a:ext cx="1127050" cy="646331"/>
          </a:xfrm>
          <a:prstGeom prst="rect">
            <a:avLst/>
          </a:prstGeom>
          <a:noFill/>
        </p:spPr>
        <p:txBody>
          <a:bodyPr wrap="square" rtlCol="0">
            <a:spAutoFit/>
          </a:bodyPr>
          <a:lstStyle/>
          <a:p>
            <a:pPr algn="ctr"/>
            <a:r>
              <a:rPr lang="en-GB" dirty="0" smtClean="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smtClean="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smtClean="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smtClean="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smtClean="0">
                <a:solidFill>
                  <a:schemeClr val="bg1"/>
                </a:solidFill>
              </a:rPr>
              <a:t>Media</a:t>
            </a:r>
            <a:endParaRPr lang="en-US" dirty="0">
              <a:solidFill>
                <a:schemeClr val="bg1"/>
              </a:solidFill>
            </a:endParaRPr>
          </a:p>
        </p:txBody>
      </p:sp>
      <p:sp>
        <p:nvSpPr>
          <p:cNvPr id="3" name="Rectangle 2"/>
          <p:cNvSpPr/>
          <p:nvPr/>
        </p:nvSpPr>
        <p:spPr>
          <a:xfrm>
            <a:off x="998483" y="1375266"/>
            <a:ext cx="7572704" cy="3477875"/>
          </a:xfrm>
          <a:prstGeom prst="rect">
            <a:avLst/>
          </a:prstGeom>
        </p:spPr>
        <p:txBody>
          <a:bodyPr wrap="square">
            <a:spAutoFit/>
          </a:bodyPr>
          <a:lstStyle/>
          <a:p>
            <a:r>
              <a:rPr lang="en-GB" sz="2800" dirty="0" smtClean="0">
                <a:solidFill>
                  <a:srgbClr val="333333"/>
                </a:solidFill>
              </a:rPr>
              <a:t>‘Education is </a:t>
            </a:r>
            <a:r>
              <a:rPr lang="en-GB" sz="2800" dirty="0">
                <a:solidFill>
                  <a:srgbClr val="333333"/>
                </a:solidFill>
              </a:rPr>
              <a:t>increasingly standardised and about conformity, and kids, who are living in the most stimulating age in history, fail to see the point of going to school, which is about ‘finding the right answers to pass the tests’ rather than about stimulating divergent thinking</a:t>
            </a:r>
            <a:r>
              <a:rPr lang="en-GB" sz="2800" dirty="0" smtClean="0">
                <a:solidFill>
                  <a:srgbClr val="333333"/>
                </a:solidFill>
              </a:rPr>
              <a:t>.’</a:t>
            </a:r>
          </a:p>
          <a:p>
            <a:endParaRPr lang="en-GB" sz="2400" dirty="0">
              <a:solidFill>
                <a:srgbClr val="333333"/>
              </a:solidFill>
            </a:endParaRPr>
          </a:p>
          <a:p>
            <a:r>
              <a:rPr lang="en-GB" sz="2400" dirty="0" smtClean="0">
                <a:solidFill>
                  <a:srgbClr val="333333"/>
                </a:solidFill>
              </a:rPr>
              <a:t>				(</a:t>
            </a:r>
            <a:r>
              <a:rPr lang="en-GB" sz="2800" dirty="0" smtClean="0">
                <a:solidFill>
                  <a:srgbClr val="333333"/>
                </a:solidFill>
              </a:rPr>
              <a:t>Sir Ken Robinson, 2008)</a:t>
            </a:r>
            <a:endParaRPr lang="en-US" sz="2800" dirty="0"/>
          </a:p>
        </p:txBody>
      </p:sp>
    </p:spTree>
    <p:extLst>
      <p:ext uri="{BB962C8B-B14F-4D97-AF65-F5344CB8AC3E}">
        <p14:creationId xmlns:p14="http://schemas.microsoft.com/office/powerpoint/2010/main" val="418203215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3405" y="188095"/>
            <a:ext cx="8548576" cy="5416868"/>
          </a:xfrm>
          <a:prstGeom prst="rect">
            <a:avLst/>
          </a:prstGeom>
        </p:spPr>
        <p:txBody>
          <a:bodyPr wrap="square">
            <a:spAutoFit/>
          </a:bodyPr>
          <a:lstStyle/>
          <a:p>
            <a:pPr algn="ctr" fontAlgn="base"/>
            <a:r>
              <a:rPr lang="en-GB" sz="2800" b="1" dirty="0" smtClean="0">
                <a:solidFill>
                  <a:srgbClr val="000000"/>
                </a:solidFill>
              </a:rPr>
              <a:t>Industrial paradigm</a:t>
            </a:r>
          </a:p>
          <a:p>
            <a:pPr algn="ctr" fontAlgn="base"/>
            <a:endParaRPr lang="en-GB" dirty="0">
              <a:solidFill>
                <a:srgbClr val="333333"/>
              </a:solidFill>
              <a:latin typeface="Georgia" panose="02040502050405020303" pitchFamily="18" charset="0"/>
            </a:endParaRPr>
          </a:p>
          <a:p>
            <a:pPr fontAlgn="base"/>
            <a:r>
              <a:rPr lang="en-GB" sz="2000" dirty="0" smtClean="0">
                <a:solidFill>
                  <a:srgbClr val="333333"/>
                </a:solidFill>
              </a:rPr>
              <a:t>The </a:t>
            </a:r>
            <a:r>
              <a:rPr lang="en-GB" sz="2000" dirty="0">
                <a:solidFill>
                  <a:srgbClr val="333333"/>
                </a:solidFill>
              </a:rPr>
              <a:t>school system is run for the benefit of industry, and in many senses along industrial lines, mirroring a factory system of production in at least the following ways</a:t>
            </a:r>
            <a:r>
              <a:rPr lang="en-GB" sz="2000" dirty="0" smtClean="0">
                <a:solidFill>
                  <a:srgbClr val="333333"/>
                </a:solidFill>
              </a:rPr>
              <a:t>:</a:t>
            </a:r>
          </a:p>
          <a:p>
            <a:pPr fontAlgn="base"/>
            <a:endParaRPr lang="en-GB" sz="2000" dirty="0">
              <a:solidFill>
                <a:srgbClr val="333333"/>
              </a:solidFill>
            </a:endParaRPr>
          </a:p>
          <a:p>
            <a:pPr fontAlgn="base">
              <a:buFont typeface="+mj-lt"/>
              <a:buAutoNum type="arabicPeriod"/>
            </a:pPr>
            <a:r>
              <a:rPr lang="en-GB" sz="2000" b="1" dirty="0">
                <a:solidFill>
                  <a:srgbClr val="333333"/>
                </a:solidFill>
              </a:rPr>
              <a:t>Ringing bells</a:t>
            </a:r>
          </a:p>
          <a:p>
            <a:pPr fontAlgn="base">
              <a:buFont typeface="+mj-lt"/>
              <a:buAutoNum type="arabicPeriod"/>
            </a:pPr>
            <a:r>
              <a:rPr lang="en-GB" sz="2000" b="1" dirty="0">
                <a:solidFill>
                  <a:srgbClr val="333333"/>
                </a:solidFill>
              </a:rPr>
              <a:t>Separate facilities</a:t>
            </a:r>
          </a:p>
          <a:p>
            <a:pPr fontAlgn="base">
              <a:buFont typeface="+mj-lt"/>
              <a:buAutoNum type="arabicPeriod"/>
            </a:pPr>
            <a:r>
              <a:rPr lang="en-GB" sz="2000" b="1" dirty="0">
                <a:solidFill>
                  <a:srgbClr val="333333"/>
                </a:solidFill>
              </a:rPr>
              <a:t>Specialised subjects</a:t>
            </a:r>
          </a:p>
          <a:p>
            <a:pPr fontAlgn="base">
              <a:buFont typeface="+mj-lt"/>
              <a:buAutoNum type="arabicPeriod"/>
            </a:pPr>
            <a:r>
              <a:rPr lang="en-GB" sz="2000" b="1" dirty="0">
                <a:solidFill>
                  <a:srgbClr val="333333"/>
                </a:solidFill>
              </a:rPr>
              <a:t>We still educate children by batches (‘as if the most important thing about them is the date of their manufacture</a:t>
            </a:r>
            <a:r>
              <a:rPr lang="en-GB" sz="2000" b="1" dirty="0" smtClean="0">
                <a:solidFill>
                  <a:srgbClr val="333333"/>
                </a:solidFill>
              </a:rPr>
              <a:t>’)</a:t>
            </a:r>
          </a:p>
          <a:p>
            <a:pPr fontAlgn="base">
              <a:buFont typeface="+mj-lt"/>
              <a:buAutoNum type="arabicPeriod"/>
            </a:pPr>
            <a:endParaRPr lang="en-GB" sz="2000" dirty="0">
              <a:solidFill>
                <a:srgbClr val="333333"/>
              </a:solidFill>
            </a:endParaRPr>
          </a:p>
          <a:p>
            <a:pPr fontAlgn="base"/>
            <a:r>
              <a:rPr lang="en-GB" sz="2000" dirty="0">
                <a:solidFill>
                  <a:srgbClr val="333333"/>
                </a:solidFill>
              </a:rPr>
              <a:t>Increasingly education is about conformity, and </a:t>
            </a:r>
            <a:r>
              <a:rPr lang="en-GB" sz="2000" dirty="0" smtClean="0">
                <a:solidFill>
                  <a:srgbClr val="333333"/>
                </a:solidFill>
              </a:rPr>
              <a:t>you </a:t>
            </a:r>
            <a:r>
              <a:rPr lang="en-GB" sz="2000" dirty="0">
                <a:solidFill>
                  <a:srgbClr val="333333"/>
                </a:solidFill>
              </a:rPr>
              <a:t>see </a:t>
            </a:r>
            <a:r>
              <a:rPr lang="en-GB" sz="2000" dirty="0" smtClean="0">
                <a:solidFill>
                  <a:srgbClr val="333333"/>
                </a:solidFill>
              </a:rPr>
              <a:t>it in </a:t>
            </a:r>
            <a:r>
              <a:rPr lang="en-GB" sz="2000" dirty="0">
                <a:solidFill>
                  <a:srgbClr val="333333"/>
                </a:solidFill>
              </a:rPr>
              <a:t>the growth of standardised curricula and standardised testing. The current paradigm is mainly to do with standardisation, and we need to shift the paradigm and go in the other </a:t>
            </a:r>
            <a:r>
              <a:rPr lang="en-GB" sz="2000" dirty="0" smtClean="0">
                <a:solidFill>
                  <a:srgbClr val="333333"/>
                </a:solidFill>
              </a:rPr>
              <a:t>direction…</a:t>
            </a:r>
          </a:p>
          <a:p>
            <a:pPr fontAlgn="base"/>
            <a:r>
              <a:rPr lang="en-GB" sz="2000" b="0" i="0" dirty="0" smtClean="0">
                <a:solidFill>
                  <a:srgbClr val="333333"/>
                </a:solidFill>
                <a:effectLst/>
              </a:rPr>
              <a:t>						(Sir </a:t>
            </a:r>
            <a:r>
              <a:rPr lang="en-GB" sz="2000" i="0" dirty="0" smtClean="0">
                <a:solidFill>
                  <a:srgbClr val="333333"/>
                </a:solidFill>
                <a:effectLst/>
              </a:rPr>
              <a:t>Ken Robinson, 2008)</a:t>
            </a:r>
            <a:endParaRPr lang="en-GB" sz="2000" i="0" dirty="0">
              <a:solidFill>
                <a:srgbClr val="333333"/>
              </a:solidFill>
              <a:effectLst/>
            </a:endParaRPr>
          </a:p>
        </p:txBody>
      </p:sp>
    </p:spTree>
    <p:extLst>
      <p:ext uri="{BB962C8B-B14F-4D97-AF65-F5344CB8AC3E}">
        <p14:creationId xmlns:p14="http://schemas.microsoft.com/office/powerpoint/2010/main" val="56460416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6447" y="223284"/>
            <a:ext cx="8601739" cy="5273749"/>
          </a:xfrm>
          <a:prstGeom prst="rect">
            <a:avLst/>
          </a:prstGeom>
        </p:spPr>
      </p:pic>
    </p:spTree>
    <p:extLst>
      <p:ext uri="{BB962C8B-B14F-4D97-AF65-F5344CB8AC3E}">
        <p14:creationId xmlns:p14="http://schemas.microsoft.com/office/powerpoint/2010/main" val="18334421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factory-model-education.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425303"/>
            <a:ext cx="8686800" cy="5050464"/>
          </a:xfrm>
          <a:prstGeom prst="rect">
            <a:avLst/>
          </a:prstGeom>
        </p:spPr>
      </p:pic>
    </p:spTree>
    <p:extLst>
      <p:ext uri="{BB962C8B-B14F-4D97-AF65-F5344CB8AC3E}">
        <p14:creationId xmlns:p14="http://schemas.microsoft.com/office/powerpoint/2010/main" val="244132064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1116" y="477936"/>
            <a:ext cx="7453424" cy="1938992"/>
          </a:xfrm>
          <a:prstGeom prst="rect">
            <a:avLst/>
          </a:prstGeom>
        </p:spPr>
        <p:txBody>
          <a:bodyPr wrap="square">
            <a:spAutoFit/>
          </a:bodyPr>
          <a:lstStyle/>
          <a:p>
            <a:pPr fontAlgn="base"/>
            <a:r>
              <a:rPr lang="en-GB" sz="2000" b="1" dirty="0" smtClean="0"/>
              <a:t>Ken Robinson on </a:t>
            </a:r>
            <a:r>
              <a:rPr lang="en-GB" sz="2000" b="1" dirty="0"/>
              <a:t>Academic </a:t>
            </a:r>
            <a:r>
              <a:rPr lang="en-GB" sz="2000" b="1" dirty="0" smtClean="0"/>
              <a:t>Ability…</a:t>
            </a:r>
          </a:p>
          <a:p>
            <a:pPr fontAlgn="base"/>
            <a:endParaRPr lang="en-GB" sz="2000" dirty="0"/>
          </a:p>
          <a:p>
            <a:pPr fontAlgn="base"/>
            <a:r>
              <a:rPr lang="en-GB" sz="2000" i="1" dirty="0"/>
              <a:t>‘What is education for? Who succeeds? Who are the winners? The purpose is to produce university academics. The whole system is predicated on academic ability, a protracted process of University entrance. Our system has mined our minds for this commodity</a:t>
            </a:r>
            <a:r>
              <a:rPr lang="en-GB" sz="2000" dirty="0"/>
              <a:t>….’</a:t>
            </a:r>
            <a:endParaRPr lang="en-GB" sz="2000" i="0" dirty="0">
              <a:effectLst/>
            </a:endParaRPr>
          </a:p>
        </p:txBody>
      </p:sp>
      <p:sp>
        <p:nvSpPr>
          <p:cNvPr id="6" name="Rectangle 5"/>
          <p:cNvSpPr/>
          <p:nvPr/>
        </p:nvSpPr>
        <p:spPr>
          <a:xfrm>
            <a:off x="2105246" y="2753026"/>
            <a:ext cx="6730410" cy="1938992"/>
          </a:xfrm>
          <a:prstGeom prst="rect">
            <a:avLst/>
          </a:prstGeom>
        </p:spPr>
        <p:txBody>
          <a:bodyPr wrap="square">
            <a:spAutoFit/>
          </a:bodyPr>
          <a:lstStyle/>
          <a:p>
            <a:pPr fontAlgn="base"/>
            <a:r>
              <a:rPr lang="en-GB" sz="2000" b="1" dirty="0" smtClean="0"/>
              <a:t>Ken Robinson on Creativity…</a:t>
            </a:r>
          </a:p>
          <a:p>
            <a:pPr fontAlgn="base"/>
            <a:endParaRPr lang="en-GB" sz="2000" dirty="0"/>
          </a:p>
          <a:p>
            <a:pPr fontAlgn="base"/>
            <a:r>
              <a:rPr lang="en-GB" sz="2000" i="1" dirty="0"/>
              <a:t>‘Schools kill creativity</a:t>
            </a:r>
            <a:r>
              <a:rPr lang="en-GB" sz="2000" i="1" dirty="0" smtClean="0"/>
              <a:t>. Creativity</a:t>
            </a:r>
            <a:r>
              <a:rPr lang="en-GB" sz="2000" i="1" dirty="0"/>
              <a:t> is as important as literacy, and we should treat it with the same status</a:t>
            </a:r>
            <a:r>
              <a:rPr lang="en-GB" sz="2000" i="1" dirty="0" smtClean="0"/>
              <a:t>. Creativity </a:t>
            </a:r>
            <a:r>
              <a:rPr lang="en-GB" sz="2000" i="1" dirty="0"/>
              <a:t>as I mean it is just a metaphor for multiple talents and </a:t>
            </a:r>
            <a:r>
              <a:rPr lang="en-GB" sz="2000" i="1" dirty="0" smtClean="0"/>
              <a:t>intelligences. The </a:t>
            </a:r>
            <a:r>
              <a:rPr lang="en-GB" sz="2000" i="1" dirty="0"/>
              <a:t>education system discourages creativity.’</a:t>
            </a:r>
            <a:endParaRPr lang="en-GB" sz="2000" i="1" dirty="0">
              <a:effectLst/>
            </a:endParaRPr>
          </a:p>
        </p:txBody>
      </p:sp>
      <p:sp>
        <p:nvSpPr>
          <p:cNvPr id="7" name="TextBox 6"/>
          <p:cNvSpPr txBox="1"/>
          <p:nvPr/>
        </p:nvSpPr>
        <p:spPr>
          <a:xfrm>
            <a:off x="6225362" y="4869712"/>
            <a:ext cx="5837275" cy="584775"/>
          </a:xfrm>
          <a:prstGeom prst="rect">
            <a:avLst/>
          </a:prstGeom>
          <a:noFill/>
        </p:spPr>
        <p:txBody>
          <a:bodyPr wrap="square" rtlCol="0">
            <a:spAutoFit/>
          </a:bodyPr>
          <a:lstStyle/>
          <a:p>
            <a:r>
              <a:rPr lang="en-GB" sz="3200" b="1" dirty="0" smtClean="0"/>
              <a:t>Do you agree?</a:t>
            </a:r>
            <a:endParaRPr lang="en-US" sz="3200" b="1" dirty="0"/>
          </a:p>
        </p:txBody>
      </p:sp>
    </p:spTree>
    <p:extLst>
      <p:ext uri="{BB962C8B-B14F-4D97-AF65-F5344CB8AC3E}">
        <p14:creationId xmlns:p14="http://schemas.microsoft.com/office/powerpoint/2010/main" val="22089329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smtClean="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t>
            </a:r>
            <a:r>
              <a:rPr lang="en-GB" sz="3200" dirty="0" smtClean="0">
                <a:solidFill>
                  <a:schemeClr val="bg1"/>
                </a:solidFill>
              </a:rPr>
              <a:t>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1335</TotalTime>
  <Words>1319</Words>
  <Application>Microsoft Office PowerPoint</Application>
  <PresentationFormat>On-screen Show (4:3)</PresentationFormat>
  <Paragraphs>121</Paragraphs>
  <Slides>25</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Calibri Light</vt:lpstr>
      <vt:lpstr>Georgia</vt:lpstr>
      <vt:lpstr>Maga-Book</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84</cp:revision>
  <dcterms:created xsi:type="dcterms:W3CDTF">2017-02-08T11:33:06Z</dcterms:created>
  <dcterms:modified xsi:type="dcterms:W3CDTF">2018-10-23T18:37:29Z</dcterms:modified>
</cp:coreProperties>
</file>