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6"/>
  </p:notesMasterIdLst>
  <p:sldIdLst>
    <p:sldId id="256" r:id="rId2"/>
    <p:sldId id="257" r:id="rId3"/>
    <p:sldId id="302" r:id="rId4"/>
    <p:sldId id="260" r:id="rId5"/>
    <p:sldId id="279" r:id="rId6"/>
    <p:sldId id="280" r:id="rId7"/>
    <p:sldId id="258" r:id="rId8"/>
    <p:sldId id="278" r:id="rId9"/>
    <p:sldId id="277" r:id="rId10"/>
    <p:sldId id="259" r:id="rId11"/>
    <p:sldId id="267" r:id="rId12"/>
    <p:sldId id="281" r:id="rId13"/>
    <p:sldId id="282" r:id="rId14"/>
    <p:sldId id="283" r:id="rId15"/>
    <p:sldId id="284" r:id="rId16"/>
    <p:sldId id="263" r:id="rId17"/>
    <p:sldId id="301" r:id="rId18"/>
    <p:sldId id="266" r:id="rId19"/>
    <p:sldId id="285" r:id="rId20"/>
    <p:sldId id="287" r:id="rId21"/>
    <p:sldId id="289" r:id="rId22"/>
    <p:sldId id="288" r:id="rId23"/>
    <p:sldId id="286" r:id="rId24"/>
    <p:sldId id="290" r:id="rId25"/>
    <p:sldId id="291" r:id="rId26"/>
    <p:sldId id="294" r:id="rId27"/>
    <p:sldId id="268" r:id="rId28"/>
    <p:sldId id="269" r:id="rId29"/>
    <p:sldId id="271" r:id="rId30"/>
    <p:sldId id="273" r:id="rId31"/>
    <p:sldId id="295" r:id="rId32"/>
    <p:sldId id="274" r:id="rId33"/>
    <p:sldId id="296" r:id="rId34"/>
    <p:sldId id="297" r:id="rId35"/>
    <p:sldId id="298" r:id="rId36"/>
    <p:sldId id="299" r:id="rId37"/>
    <p:sldId id="300" r:id="rId38"/>
    <p:sldId id="276" r:id="rId39"/>
    <p:sldId id="303" r:id="rId40"/>
    <p:sldId id="304" r:id="rId41"/>
    <p:sldId id="305" r:id="rId42"/>
    <p:sldId id="306" r:id="rId43"/>
    <p:sldId id="307" r:id="rId44"/>
    <p:sldId id="308"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231" autoAdjust="0"/>
  </p:normalViewPr>
  <p:slideViewPr>
    <p:cSldViewPr>
      <p:cViewPr varScale="1">
        <p:scale>
          <a:sx n="99" d="100"/>
          <a:sy n="99" d="100"/>
        </p:scale>
        <p:origin x="194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oleObject" Target="file:///C:\Users\Liam\Desktop\Work\Masters\POD\POD1\POD.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C:\Users\Liam\Desktop\Work\Masters\POD\pod2\NDT%202.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dirty="0" smtClean="0"/>
              <a:t>POD</a:t>
            </a:r>
            <a:endParaRPr lang="en-GB" dirty="0"/>
          </a:p>
        </c:rich>
      </c:tx>
      <c:layout/>
      <c:overlay val="0"/>
    </c:title>
    <c:autoTitleDeleted val="0"/>
    <c:plotArea>
      <c:layout/>
      <c:scatterChart>
        <c:scatterStyle val="lineMarker"/>
        <c:varyColors val="0"/>
        <c:ser>
          <c:idx val="0"/>
          <c:order val="0"/>
          <c:spPr>
            <a:ln w="28575">
              <a:noFill/>
            </a:ln>
          </c:spPr>
          <c:xVal>
            <c:numRef>
              <c:f>'Op 1'!$B$2:$B$29</c:f>
              <c:numCache>
                <c:formatCode>General</c:formatCode>
                <c:ptCount val="28"/>
                <c:pt idx="0">
                  <c:v>0.1</c:v>
                </c:pt>
                <c:pt idx="1">
                  <c:v>0.2</c:v>
                </c:pt>
                <c:pt idx="2">
                  <c:v>0.3</c:v>
                </c:pt>
                <c:pt idx="3">
                  <c:v>0.4</c:v>
                </c:pt>
                <c:pt idx="4">
                  <c:v>0.5</c:v>
                </c:pt>
                <c:pt idx="5">
                  <c:v>0.6</c:v>
                </c:pt>
                <c:pt idx="6">
                  <c:v>0.7</c:v>
                </c:pt>
                <c:pt idx="7">
                  <c:v>0.8</c:v>
                </c:pt>
                <c:pt idx="8">
                  <c:v>0.9</c:v>
                </c:pt>
                <c:pt idx="9">
                  <c:v>1</c:v>
                </c:pt>
                <c:pt idx="10">
                  <c:v>1.1000000000000001</c:v>
                </c:pt>
                <c:pt idx="11">
                  <c:v>1.2</c:v>
                </c:pt>
                <c:pt idx="12">
                  <c:v>1.3</c:v>
                </c:pt>
                <c:pt idx="13">
                  <c:v>1.4</c:v>
                </c:pt>
                <c:pt idx="14">
                  <c:v>1.5</c:v>
                </c:pt>
                <c:pt idx="15">
                  <c:v>1.6</c:v>
                </c:pt>
                <c:pt idx="16">
                  <c:v>1.7</c:v>
                </c:pt>
                <c:pt idx="17">
                  <c:v>1.7</c:v>
                </c:pt>
                <c:pt idx="18">
                  <c:v>1.8</c:v>
                </c:pt>
                <c:pt idx="19">
                  <c:v>1.9</c:v>
                </c:pt>
                <c:pt idx="20">
                  <c:v>2</c:v>
                </c:pt>
                <c:pt idx="21">
                  <c:v>2</c:v>
                </c:pt>
                <c:pt idx="22">
                  <c:v>2.1</c:v>
                </c:pt>
                <c:pt idx="23">
                  <c:v>2.2000000000000002</c:v>
                </c:pt>
                <c:pt idx="24">
                  <c:v>2.25</c:v>
                </c:pt>
                <c:pt idx="25">
                  <c:v>2.2999999999999998</c:v>
                </c:pt>
                <c:pt idx="26">
                  <c:v>2.4</c:v>
                </c:pt>
                <c:pt idx="27">
                  <c:v>3</c:v>
                </c:pt>
              </c:numCache>
            </c:numRef>
          </c:xVal>
          <c:yVal>
            <c:numRef>
              <c:f>'Op 1'!$D$2:$D$29</c:f>
              <c:numCache>
                <c:formatCode>General</c:formatCode>
                <c:ptCount val="28"/>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1</c:v>
                </c:pt>
                <c:pt idx="18">
                  <c:v>0</c:v>
                </c:pt>
                <c:pt idx="19">
                  <c:v>0</c:v>
                </c:pt>
                <c:pt idx="20">
                  <c:v>1</c:v>
                </c:pt>
                <c:pt idx="21">
                  <c:v>0</c:v>
                </c:pt>
                <c:pt idx="22">
                  <c:v>1</c:v>
                </c:pt>
                <c:pt idx="23">
                  <c:v>0</c:v>
                </c:pt>
                <c:pt idx="24">
                  <c:v>1</c:v>
                </c:pt>
                <c:pt idx="25">
                  <c:v>1</c:v>
                </c:pt>
                <c:pt idx="26">
                  <c:v>1</c:v>
                </c:pt>
                <c:pt idx="27">
                  <c:v>1</c:v>
                </c:pt>
              </c:numCache>
            </c:numRef>
          </c:yVal>
          <c:smooth val="0"/>
        </c:ser>
        <c:ser>
          <c:idx val="1"/>
          <c:order val="1"/>
          <c:spPr>
            <a:ln w="28575">
              <a:solidFill>
                <a:srgbClr val="FF0000"/>
              </a:solidFill>
            </a:ln>
          </c:spPr>
          <c:marker>
            <c:symbol val="none"/>
          </c:marker>
          <c:xVal>
            <c:numRef>
              <c:f>'Op 1'!$B$2:$B$29</c:f>
              <c:numCache>
                <c:formatCode>General</c:formatCode>
                <c:ptCount val="28"/>
                <c:pt idx="0">
                  <c:v>0.1</c:v>
                </c:pt>
                <c:pt idx="1">
                  <c:v>0.2</c:v>
                </c:pt>
                <c:pt idx="2">
                  <c:v>0.3</c:v>
                </c:pt>
                <c:pt idx="3">
                  <c:v>0.4</c:v>
                </c:pt>
                <c:pt idx="4">
                  <c:v>0.5</c:v>
                </c:pt>
                <c:pt idx="5">
                  <c:v>0.6</c:v>
                </c:pt>
                <c:pt idx="6">
                  <c:v>0.7</c:v>
                </c:pt>
                <c:pt idx="7">
                  <c:v>0.8</c:v>
                </c:pt>
                <c:pt idx="8">
                  <c:v>0.9</c:v>
                </c:pt>
                <c:pt idx="9">
                  <c:v>1</c:v>
                </c:pt>
                <c:pt idx="10">
                  <c:v>1.1000000000000001</c:v>
                </c:pt>
                <c:pt idx="11">
                  <c:v>1.2</c:v>
                </c:pt>
                <c:pt idx="12">
                  <c:v>1.3</c:v>
                </c:pt>
                <c:pt idx="13">
                  <c:v>1.4</c:v>
                </c:pt>
                <c:pt idx="14">
                  <c:v>1.5</c:v>
                </c:pt>
                <c:pt idx="15">
                  <c:v>1.6</c:v>
                </c:pt>
                <c:pt idx="16">
                  <c:v>1.7</c:v>
                </c:pt>
                <c:pt idx="17">
                  <c:v>1.7</c:v>
                </c:pt>
                <c:pt idx="18">
                  <c:v>1.8</c:v>
                </c:pt>
                <c:pt idx="19">
                  <c:v>1.9</c:v>
                </c:pt>
                <c:pt idx="20">
                  <c:v>2</c:v>
                </c:pt>
                <c:pt idx="21">
                  <c:v>2</c:v>
                </c:pt>
                <c:pt idx="22">
                  <c:v>2.1</c:v>
                </c:pt>
                <c:pt idx="23">
                  <c:v>2.2000000000000002</c:v>
                </c:pt>
                <c:pt idx="24">
                  <c:v>2.25</c:v>
                </c:pt>
                <c:pt idx="25">
                  <c:v>2.2999999999999998</c:v>
                </c:pt>
                <c:pt idx="26">
                  <c:v>2.4</c:v>
                </c:pt>
                <c:pt idx="27">
                  <c:v>3</c:v>
                </c:pt>
              </c:numCache>
            </c:numRef>
          </c:xVal>
          <c:yVal>
            <c:numRef>
              <c:f>'Op 1'!$F$2:$F$29</c:f>
              <c:numCache>
                <c:formatCode>General</c:formatCode>
                <c:ptCount val="28"/>
                <c:pt idx="0">
                  <c:v>2.1537392525335889E-4</c:v>
                </c:pt>
                <c:pt idx="1">
                  <c:v>3.7144991931016215E-3</c:v>
                </c:pt>
                <c:pt idx="2">
                  <c:v>1.9379187242318869E-2</c:v>
                </c:pt>
                <c:pt idx="3">
                  <c:v>6.0616279569841794E-2</c:v>
                </c:pt>
                <c:pt idx="4">
                  <c:v>0.13909800991548357</c:v>
                </c:pt>
                <c:pt idx="5">
                  <c:v>0.25486019258806919</c:v>
                </c:pt>
                <c:pt idx="6">
                  <c:v>0.39203000544332661</c:v>
                </c:pt>
                <c:pt idx="7">
                  <c:v>0.52758917585798126</c:v>
                </c:pt>
                <c:pt idx="8">
                  <c:v>0.64449942977194008</c:v>
                </c:pt>
                <c:pt idx="9">
                  <c:v>0.736591534135141</c:v>
                </c:pt>
                <c:pt idx="10">
                  <c:v>0.80539608942291896</c:v>
                </c:pt>
                <c:pt idx="11">
                  <c:v>0.85548345116828728</c:v>
                </c:pt>
                <c:pt idx="12">
                  <c:v>0.89163128210864817</c:v>
                </c:pt>
                <c:pt idx="13">
                  <c:v>0.91776363710136355</c:v>
                </c:pt>
                <c:pt idx="14">
                  <c:v>0.93679798021173633</c:v>
                </c:pt>
                <c:pt idx="15">
                  <c:v>0.95080880548062696</c:v>
                </c:pt>
                <c:pt idx="16">
                  <c:v>0.96124487727461561</c:v>
                </c:pt>
                <c:pt idx="17">
                  <c:v>0.96124487727461561</c:v>
                </c:pt>
                <c:pt idx="18">
                  <c:v>0.96911391899568322</c:v>
                </c:pt>
                <c:pt idx="19">
                  <c:v>0.97511940622930204</c:v>
                </c:pt>
                <c:pt idx="20">
                  <c:v>0.97975623658373123</c:v>
                </c:pt>
                <c:pt idx="21">
                  <c:v>0.97975623658373123</c:v>
                </c:pt>
                <c:pt idx="22">
                  <c:v>0.98337603280499875</c:v>
                </c:pt>
                <c:pt idx="23">
                  <c:v>0.98623135935999118</c:v>
                </c:pt>
                <c:pt idx="24">
                  <c:v>0.98743177016220063</c:v>
                </c:pt>
                <c:pt idx="25">
                  <c:v>0.98850567872893946</c:v>
                </c:pt>
                <c:pt idx="26">
                  <c:v>0.99033375581385019</c:v>
                </c:pt>
                <c:pt idx="27">
                  <c:v>0.9961170161744477</c:v>
                </c:pt>
              </c:numCache>
            </c:numRef>
          </c:yVal>
          <c:smooth val="0"/>
        </c:ser>
        <c:dLbls>
          <c:showLegendKey val="0"/>
          <c:showVal val="0"/>
          <c:showCatName val="0"/>
          <c:showSerName val="0"/>
          <c:showPercent val="0"/>
          <c:showBubbleSize val="0"/>
        </c:dLbls>
        <c:axId val="200709408"/>
        <c:axId val="200709800"/>
      </c:scatterChart>
      <c:valAx>
        <c:axId val="200709408"/>
        <c:scaling>
          <c:orientation val="minMax"/>
        </c:scaling>
        <c:delete val="0"/>
        <c:axPos val="b"/>
        <c:title>
          <c:tx>
            <c:rich>
              <a:bodyPr/>
              <a:lstStyle/>
              <a:p>
                <a:pPr>
                  <a:defRPr/>
                </a:pPr>
                <a:r>
                  <a:rPr lang="en-GB"/>
                  <a:t>Defect size (mm)</a:t>
                </a:r>
              </a:p>
            </c:rich>
          </c:tx>
          <c:layout/>
          <c:overlay val="0"/>
        </c:title>
        <c:numFmt formatCode="General" sourceLinked="1"/>
        <c:majorTickMark val="none"/>
        <c:minorTickMark val="none"/>
        <c:tickLblPos val="nextTo"/>
        <c:crossAx val="200709800"/>
        <c:crosses val="autoZero"/>
        <c:crossBetween val="midCat"/>
      </c:valAx>
      <c:valAx>
        <c:axId val="200709800"/>
        <c:scaling>
          <c:orientation val="minMax"/>
        </c:scaling>
        <c:delete val="0"/>
        <c:axPos val="l"/>
        <c:majorGridlines/>
        <c:title>
          <c:tx>
            <c:rich>
              <a:bodyPr/>
              <a:lstStyle/>
              <a:p>
                <a:pPr>
                  <a:defRPr/>
                </a:pPr>
                <a:r>
                  <a:rPr lang="en-GB"/>
                  <a:t>Probability </a:t>
                </a:r>
              </a:p>
            </c:rich>
          </c:tx>
          <c:layout/>
          <c:overlay val="0"/>
        </c:title>
        <c:numFmt formatCode="General" sourceLinked="1"/>
        <c:majorTickMark val="none"/>
        <c:minorTickMark val="none"/>
        <c:tickLblPos val="nextTo"/>
        <c:crossAx val="200709408"/>
        <c:crosses val="autoZero"/>
        <c:crossBetween val="midCat"/>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dirty="0" smtClean="0"/>
              <a:t>POS</a:t>
            </a:r>
            <a:endParaRPr lang="en-GB" dirty="0"/>
          </a:p>
        </c:rich>
      </c:tx>
      <c:layout>
        <c:manualLayout>
          <c:xMode val="edge"/>
          <c:yMode val="edge"/>
          <c:x val="0.32830287892730381"/>
          <c:y val="2.5906735751295335E-2"/>
        </c:manualLayout>
      </c:layout>
      <c:overlay val="0"/>
    </c:title>
    <c:autoTitleDeleted val="0"/>
    <c:plotArea>
      <c:layout/>
      <c:scatterChart>
        <c:scatterStyle val="lineMarker"/>
        <c:varyColors val="0"/>
        <c:ser>
          <c:idx val="0"/>
          <c:order val="0"/>
          <c:tx>
            <c:strRef>
              <c:f>'[NDT 2.xlsx]Sheet1'!$C$1</c:f>
              <c:strCache>
                <c:ptCount val="1"/>
                <c:pt idx="0">
                  <c:v>Estimated size</c:v>
                </c:pt>
              </c:strCache>
            </c:strRef>
          </c:tx>
          <c:spPr>
            <a:ln w="19050">
              <a:noFill/>
            </a:ln>
          </c:spPr>
          <c:trendline>
            <c:spPr>
              <a:ln>
                <a:solidFill>
                  <a:srgbClr val="00B0F0"/>
                </a:solidFill>
              </a:ln>
            </c:spPr>
            <c:trendlineType val="linear"/>
            <c:dispRSqr val="0"/>
            <c:dispEq val="0"/>
          </c:trendline>
          <c:xVal>
            <c:numRef>
              <c:f>'[NDT 2.xlsx]Sheet1'!$B$2:$B$22</c:f>
              <c:numCache>
                <c:formatCode>General</c:formatCode>
                <c:ptCount val="21"/>
                <c:pt idx="0">
                  <c:v>0.25</c:v>
                </c:pt>
                <c:pt idx="1">
                  <c:v>0.27</c:v>
                </c:pt>
                <c:pt idx="2">
                  <c:v>0.28000000000000003</c:v>
                </c:pt>
                <c:pt idx="3">
                  <c:v>0.4</c:v>
                </c:pt>
                <c:pt idx="4">
                  <c:v>0.4</c:v>
                </c:pt>
                <c:pt idx="5">
                  <c:v>0.5</c:v>
                </c:pt>
                <c:pt idx="6">
                  <c:v>0.52</c:v>
                </c:pt>
                <c:pt idx="7">
                  <c:v>0.55000000000000004</c:v>
                </c:pt>
                <c:pt idx="8">
                  <c:v>0.7</c:v>
                </c:pt>
                <c:pt idx="9">
                  <c:v>0.98</c:v>
                </c:pt>
                <c:pt idx="10">
                  <c:v>1.1200000000000001</c:v>
                </c:pt>
                <c:pt idx="11">
                  <c:v>1.1499999999999999</c:v>
                </c:pt>
                <c:pt idx="12">
                  <c:v>1.1000000000000001</c:v>
                </c:pt>
                <c:pt idx="13">
                  <c:v>1.3</c:v>
                </c:pt>
                <c:pt idx="14">
                  <c:v>1.6</c:v>
                </c:pt>
                <c:pt idx="15">
                  <c:v>1.8</c:v>
                </c:pt>
                <c:pt idx="16">
                  <c:v>2.1</c:v>
                </c:pt>
                <c:pt idx="17">
                  <c:v>2.7</c:v>
                </c:pt>
                <c:pt idx="18">
                  <c:v>4.9000000000000004</c:v>
                </c:pt>
                <c:pt idx="19">
                  <c:v>6</c:v>
                </c:pt>
                <c:pt idx="20">
                  <c:v>7.5</c:v>
                </c:pt>
              </c:numCache>
            </c:numRef>
          </c:xVal>
          <c:yVal>
            <c:numRef>
              <c:f>'[NDT 2.xlsx]Sheet1'!$C$2:$C$22</c:f>
              <c:numCache>
                <c:formatCode>0.0</c:formatCode>
                <c:ptCount val="21"/>
                <c:pt idx="0">
                  <c:v>0.4</c:v>
                </c:pt>
                <c:pt idx="1">
                  <c:v>1</c:v>
                </c:pt>
                <c:pt idx="2">
                  <c:v>0.8</c:v>
                </c:pt>
                <c:pt idx="3">
                  <c:v>0.9</c:v>
                </c:pt>
                <c:pt idx="4">
                  <c:v>0.8</c:v>
                </c:pt>
                <c:pt idx="5">
                  <c:v>0.4</c:v>
                </c:pt>
                <c:pt idx="6">
                  <c:v>0.7</c:v>
                </c:pt>
                <c:pt idx="7">
                  <c:v>0.5</c:v>
                </c:pt>
                <c:pt idx="8">
                  <c:v>1.2</c:v>
                </c:pt>
                <c:pt idx="9">
                  <c:v>1.5</c:v>
                </c:pt>
                <c:pt idx="10">
                  <c:v>1.2</c:v>
                </c:pt>
                <c:pt idx="11">
                  <c:v>1.5</c:v>
                </c:pt>
                <c:pt idx="12">
                  <c:v>1.7</c:v>
                </c:pt>
                <c:pt idx="13">
                  <c:v>1.8</c:v>
                </c:pt>
                <c:pt idx="14">
                  <c:v>1.4</c:v>
                </c:pt>
                <c:pt idx="15">
                  <c:v>1.3</c:v>
                </c:pt>
                <c:pt idx="16">
                  <c:v>2.5</c:v>
                </c:pt>
                <c:pt idx="17">
                  <c:v>2.5</c:v>
                </c:pt>
                <c:pt idx="18">
                  <c:v>5.5</c:v>
                </c:pt>
                <c:pt idx="19">
                  <c:v>6.5</c:v>
                </c:pt>
                <c:pt idx="20">
                  <c:v>6.5</c:v>
                </c:pt>
              </c:numCache>
            </c:numRef>
          </c:yVal>
          <c:smooth val="0"/>
        </c:ser>
        <c:ser>
          <c:idx val="1"/>
          <c:order val="1"/>
          <c:tx>
            <c:strRef>
              <c:f>'[NDT 2.xlsx]Sheet1'!$E$1</c:f>
              <c:strCache>
                <c:ptCount val="1"/>
                <c:pt idx="0">
                  <c:v>Lower confidence</c:v>
                </c:pt>
              </c:strCache>
            </c:strRef>
          </c:tx>
          <c:spPr>
            <a:ln w="19050">
              <a:noFill/>
            </a:ln>
          </c:spPr>
          <c:trendline>
            <c:spPr>
              <a:ln>
                <a:solidFill>
                  <a:srgbClr val="FF0000"/>
                </a:solidFill>
              </a:ln>
            </c:spPr>
            <c:trendlineType val="linear"/>
            <c:dispRSqr val="0"/>
            <c:dispEq val="0"/>
          </c:trendline>
          <c:xVal>
            <c:numRef>
              <c:f>'[NDT 2.xlsx]Sheet1'!$B$2:$B$22</c:f>
              <c:numCache>
                <c:formatCode>General</c:formatCode>
                <c:ptCount val="21"/>
                <c:pt idx="0">
                  <c:v>0.25</c:v>
                </c:pt>
                <c:pt idx="1">
                  <c:v>0.27</c:v>
                </c:pt>
                <c:pt idx="2">
                  <c:v>0.28000000000000003</c:v>
                </c:pt>
                <c:pt idx="3">
                  <c:v>0.4</c:v>
                </c:pt>
                <c:pt idx="4">
                  <c:v>0.4</c:v>
                </c:pt>
                <c:pt idx="5">
                  <c:v>0.5</c:v>
                </c:pt>
                <c:pt idx="6">
                  <c:v>0.52</c:v>
                </c:pt>
                <c:pt idx="7">
                  <c:v>0.55000000000000004</c:v>
                </c:pt>
                <c:pt idx="8">
                  <c:v>0.7</c:v>
                </c:pt>
                <c:pt idx="9">
                  <c:v>0.98</c:v>
                </c:pt>
                <c:pt idx="10">
                  <c:v>1.1200000000000001</c:v>
                </c:pt>
                <c:pt idx="11">
                  <c:v>1.1499999999999999</c:v>
                </c:pt>
                <c:pt idx="12">
                  <c:v>1.1000000000000001</c:v>
                </c:pt>
                <c:pt idx="13">
                  <c:v>1.3</c:v>
                </c:pt>
                <c:pt idx="14">
                  <c:v>1.6</c:v>
                </c:pt>
                <c:pt idx="15">
                  <c:v>1.8</c:v>
                </c:pt>
                <c:pt idx="16">
                  <c:v>2.1</c:v>
                </c:pt>
                <c:pt idx="17">
                  <c:v>2.7</c:v>
                </c:pt>
                <c:pt idx="18">
                  <c:v>4.9000000000000004</c:v>
                </c:pt>
                <c:pt idx="19">
                  <c:v>6</c:v>
                </c:pt>
                <c:pt idx="20">
                  <c:v>7.5</c:v>
                </c:pt>
              </c:numCache>
            </c:numRef>
          </c:xVal>
          <c:yVal>
            <c:numRef>
              <c:f>'[NDT 2.xlsx]Sheet1'!$E$2:$E$22</c:f>
              <c:numCache>
                <c:formatCode>General</c:formatCode>
                <c:ptCount val="21"/>
                <c:pt idx="0" formatCode="0.00">
                  <c:v>-0.25473358309885197</c:v>
                </c:pt>
                <c:pt idx="20" formatCode="0.00">
                  <c:v>6.3427664169011484</c:v>
                </c:pt>
              </c:numCache>
            </c:numRef>
          </c:yVal>
          <c:smooth val="0"/>
        </c:ser>
        <c:ser>
          <c:idx val="2"/>
          <c:order val="2"/>
          <c:tx>
            <c:strRef>
              <c:f>'[NDT 2.xlsx]Sheet1'!$F$1</c:f>
              <c:strCache>
                <c:ptCount val="1"/>
                <c:pt idx="0">
                  <c:v>Upper confidence</c:v>
                </c:pt>
              </c:strCache>
            </c:strRef>
          </c:tx>
          <c:spPr>
            <a:ln w="19050">
              <a:noFill/>
            </a:ln>
          </c:spPr>
          <c:trendline>
            <c:spPr>
              <a:ln>
                <a:solidFill>
                  <a:srgbClr val="FF0000"/>
                </a:solidFill>
              </a:ln>
            </c:spPr>
            <c:trendlineType val="linear"/>
            <c:dispRSqr val="0"/>
            <c:dispEq val="0"/>
          </c:trendline>
          <c:xVal>
            <c:numRef>
              <c:f>'[NDT 2.xlsx]Sheet1'!$B$2:$B$22</c:f>
              <c:numCache>
                <c:formatCode>General</c:formatCode>
                <c:ptCount val="21"/>
                <c:pt idx="0">
                  <c:v>0.25</c:v>
                </c:pt>
                <c:pt idx="1">
                  <c:v>0.27</c:v>
                </c:pt>
                <c:pt idx="2">
                  <c:v>0.28000000000000003</c:v>
                </c:pt>
                <c:pt idx="3">
                  <c:v>0.4</c:v>
                </c:pt>
                <c:pt idx="4">
                  <c:v>0.4</c:v>
                </c:pt>
                <c:pt idx="5">
                  <c:v>0.5</c:v>
                </c:pt>
                <c:pt idx="6">
                  <c:v>0.52</c:v>
                </c:pt>
                <c:pt idx="7">
                  <c:v>0.55000000000000004</c:v>
                </c:pt>
                <c:pt idx="8">
                  <c:v>0.7</c:v>
                </c:pt>
                <c:pt idx="9">
                  <c:v>0.98</c:v>
                </c:pt>
                <c:pt idx="10">
                  <c:v>1.1200000000000001</c:v>
                </c:pt>
                <c:pt idx="11">
                  <c:v>1.1499999999999999</c:v>
                </c:pt>
                <c:pt idx="12">
                  <c:v>1.1000000000000001</c:v>
                </c:pt>
                <c:pt idx="13">
                  <c:v>1.3</c:v>
                </c:pt>
                <c:pt idx="14">
                  <c:v>1.6</c:v>
                </c:pt>
                <c:pt idx="15">
                  <c:v>1.8</c:v>
                </c:pt>
                <c:pt idx="16">
                  <c:v>2.1</c:v>
                </c:pt>
                <c:pt idx="17">
                  <c:v>2.7</c:v>
                </c:pt>
                <c:pt idx="18">
                  <c:v>4.9000000000000004</c:v>
                </c:pt>
                <c:pt idx="19">
                  <c:v>6</c:v>
                </c:pt>
                <c:pt idx="20">
                  <c:v>7.5</c:v>
                </c:pt>
              </c:numCache>
            </c:numRef>
          </c:xVal>
          <c:yVal>
            <c:numRef>
              <c:f>'[NDT 2.xlsx]Sheet1'!$F$2:$F$22</c:f>
              <c:numCache>
                <c:formatCode>General</c:formatCode>
                <c:ptCount val="21"/>
                <c:pt idx="0" formatCode="0.00">
                  <c:v>1.427733583098852</c:v>
                </c:pt>
                <c:pt idx="20">
                  <c:v>8.0252335830988528</c:v>
                </c:pt>
              </c:numCache>
            </c:numRef>
          </c:yVal>
          <c:smooth val="0"/>
        </c:ser>
        <c:dLbls>
          <c:showLegendKey val="0"/>
          <c:showVal val="0"/>
          <c:showCatName val="0"/>
          <c:showSerName val="0"/>
          <c:showPercent val="0"/>
          <c:showBubbleSize val="0"/>
        </c:dLbls>
        <c:axId val="200711760"/>
        <c:axId val="200712152"/>
      </c:scatterChart>
      <c:valAx>
        <c:axId val="200711760"/>
        <c:scaling>
          <c:orientation val="minMax"/>
        </c:scaling>
        <c:delete val="0"/>
        <c:axPos val="b"/>
        <c:title>
          <c:tx>
            <c:rich>
              <a:bodyPr/>
              <a:lstStyle/>
              <a:p>
                <a:pPr>
                  <a:defRPr/>
                </a:pPr>
                <a:r>
                  <a:rPr lang="en-GB"/>
                  <a:t>True size (mm)</a:t>
                </a:r>
              </a:p>
            </c:rich>
          </c:tx>
          <c:layout/>
          <c:overlay val="0"/>
        </c:title>
        <c:numFmt formatCode="General" sourceLinked="1"/>
        <c:majorTickMark val="none"/>
        <c:minorTickMark val="none"/>
        <c:tickLblPos val="nextTo"/>
        <c:crossAx val="200712152"/>
        <c:crosses val="autoZero"/>
        <c:crossBetween val="midCat"/>
      </c:valAx>
      <c:valAx>
        <c:axId val="200712152"/>
        <c:scaling>
          <c:orientation val="minMax"/>
          <c:min val="0"/>
        </c:scaling>
        <c:delete val="0"/>
        <c:axPos val="l"/>
        <c:majorGridlines/>
        <c:title>
          <c:tx>
            <c:rich>
              <a:bodyPr/>
              <a:lstStyle/>
              <a:p>
                <a:pPr>
                  <a:defRPr/>
                </a:pPr>
                <a:r>
                  <a:rPr lang="en-GB"/>
                  <a:t>Estimated size</a:t>
                </a:r>
                <a:r>
                  <a:rPr lang="en-GB" baseline="0"/>
                  <a:t> (mm)</a:t>
                </a:r>
                <a:endParaRPr lang="en-GB"/>
              </a:p>
            </c:rich>
          </c:tx>
          <c:layout/>
          <c:overlay val="0"/>
        </c:title>
        <c:numFmt formatCode="0.0" sourceLinked="1"/>
        <c:majorTickMark val="none"/>
        <c:minorTickMark val="none"/>
        <c:tickLblPos val="nextTo"/>
        <c:crossAx val="200711760"/>
        <c:crosses val="autoZero"/>
        <c:crossBetween val="midCat"/>
      </c:valAx>
    </c:plotArea>
    <c:plotVisOnly val="1"/>
    <c:dispBlanksAs val="gap"/>
    <c:showDLblsOverMax val="0"/>
  </c:chart>
  <c:externalData r:id="rId1">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27.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42.emf"/><Relationship Id="rId7" Type="http://schemas.openxmlformats.org/officeDocument/2006/relationships/image" Target="../media/image46.emf"/><Relationship Id="rId2" Type="http://schemas.openxmlformats.org/officeDocument/2006/relationships/image" Target="../media/image41.emf"/><Relationship Id="rId1" Type="http://schemas.openxmlformats.org/officeDocument/2006/relationships/image" Target="../media/image40.emf"/><Relationship Id="rId6" Type="http://schemas.openxmlformats.org/officeDocument/2006/relationships/image" Target="../media/image45.emf"/><Relationship Id="rId5" Type="http://schemas.openxmlformats.org/officeDocument/2006/relationships/image" Target="../media/image44.emf"/><Relationship Id="rId4" Type="http://schemas.openxmlformats.org/officeDocument/2006/relationships/image" Target="../media/image43.e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42.emf"/><Relationship Id="rId7" Type="http://schemas.openxmlformats.org/officeDocument/2006/relationships/image" Target="../media/image49.emf"/><Relationship Id="rId2" Type="http://schemas.openxmlformats.org/officeDocument/2006/relationships/image" Target="../media/image47.emf"/><Relationship Id="rId1" Type="http://schemas.openxmlformats.org/officeDocument/2006/relationships/image" Target="../media/image40.emf"/><Relationship Id="rId6" Type="http://schemas.openxmlformats.org/officeDocument/2006/relationships/image" Target="../media/image48.emf"/><Relationship Id="rId5" Type="http://schemas.openxmlformats.org/officeDocument/2006/relationships/image" Target="../media/image44.emf"/><Relationship Id="rId4" Type="http://schemas.openxmlformats.org/officeDocument/2006/relationships/image" Target="../media/image43.e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52.emf"/><Relationship Id="rId7" Type="http://schemas.openxmlformats.org/officeDocument/2006/relationships/image" Target="../media/image55.emf"/><Relationship Id="rId2" Type="http://schemas.openxmlformats.org/officeDocument/2006/relationships/image" Target="../media/image51.emf"/><Relationship Id="rId1" Type="http://schemas.openxmlformats.org/officeDocument/2006/relationships/image" Target="../media/image50.emf"/><Relationship Id="rId6" Type="http://schemas.openxmlformats.org/officeDocument/2006/relationships/image" Target="../media/image54.emf"/><Relationship Id="rId5" Type="http://schemas.openxmlformats.org/officeDocument/2006/relationships/image" Target="../media/image43.emf"/><Relationship Id="rId4" Type="http://schemas.openxmlformats.org/officeDocument/2006/relationships/image" Target="../media/image53.emf"/></Relationships>
</file>

<file path=ppt/drawings/_rels/vmlDrawing5.vml.rels><?xml version="1.0" encoding="UTF-8" standalone="yes"?>
<Relationships xmlns="http://schemas.openxmlformats.org/package/2006/relationships"><Relationship Id="rId3" Type="http://schemas.openxmlformats.org/officeDocument/2006/relationships/image" Target="../media/image52.emf"/><Relationship Id="rId7" Type="http://schemas.openxmlformats.org/officeDocument/2006/relationships/image" Target="../media/image57.emf"/><Relationship Id="rId2" Type="http://schemas.openxmlformats.org/officeDocument/2006/relationships/image" Target="../media/image51.emf"/><Relationship Id="rId1" Type="http://schemas.openxmlformats.org/officeDocument/2006/relationships/image" Target="../media/image50.emf"/><Relationship Id="rId6" Type="http://schemas.openxmlformats.org/officeDocument/2006/relationships/image" Target="../media/image54.emf"/><Relationship Id="rId5" Type="http://schemas.openxmlformats.org/officeDocument/2006/relationships/image" Target="../media/image43.emf"/><Relationship Id="rId4" Type="http://schemas.openxmlformats.org/officeDocument/2006/relationships/image" Target="../media/image5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E9D2025-1EFB-42E2-81C7-D78BAFF81D7A}" type="datetimeFigureOut">
              <a:rPr lang="en-GB" smtClean="0"/>
              <a:t>16/11/2016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D29350-25F4-4988-B3C4-D0FCD3F6B5BD}" type="slidenum">
              <a:rPr lang="en-GB" smtClean="0"/>
              <a:t>‹#›</a:t>
            </a:fld>
            <a:endParaRPr lang="en-GB"/>
          </a:p>
        </p:txBody>
      </p:sp>
    </p:spTree>
    <p:extLst>
      <p:ext uri="{BB962C8B-B14F-4D97-AF65-F5344CB8AC3E}">
        <p14:creationId xmlns:p14="http://schemas.microsoft.com/office/powerpoint/2010/main" val="4063220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same as normal sound but above frequency of hearing. (20 to 20k Hz) </a:t>
            </a:r>
          </a:p>
          <a:p>
            <a:r>
              <a:rPr lang="en-GB" baseline="0" dirty="0" smtClean="0"/>
              <a:t>2 main types compression and transverse. Both travel in a straight line.</a:t>
            </a:r>
          </a:p>
          <a:p>
            <a:r>
              <a:rPr lang="en-GB" baseline="0" dirty="0" smtClean="0"/>
              <a:t> Transverse only possible in solids, Can mode convert. </a:t>
            </a:r>
          </a:p>
          <a:p>
            <a:r>
              <a:rPr lang="en-GB" dirty="0" smtClean="0"/>
              <a:t>The directed energy in an ultrasonic wave is reflected by boundaries between materials</a:t>
            </a:r>
            <a:r>
              <a:rPr lang="en-GB" baseline="0" dirty="0" smtClean="0"/>
              <a:t> </a:t>
            </a:r>
            <a:r>
              <a:rPr lang="en-GB" sz="1050" i="1" dirty="0" smtClean="0"/>
              <a:t>acoustic impedance</a:t>
            </a:r>
          </a:p>
          <a:p>
            <a:r>
              <a:rPr lang="en-GB" sz="1050" i="1" dirty="0" smtClean="0"/>
              <a:t>Doesn’t matter if liquid solid</a:t>
            </a:r>
            <a:r>
              <a:rPr lang="en-GB" sz="1050" i="1" baseline="0" dirty="0" smtClean="0"/>
              <a:t> </a:t>
            </a:r>
            <a:r>
              <a:rPr lang="en-GB" sz="1050" i="1" baseline="0" dirty="0" err="1" smtClean="0"/>
              <a:t>gass</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4</a:t>
            </a:fld>
            <a:endParaRPr lang="en-GB"/>
          </a:p>
        </p:txBody>
      </p:sp>
    </p:spTree>
    <p:extLst>
      <p:ext uri="{BB962C8B-B14F-4D97-AF65-F5344CB8AC3E}">
        <p14:creationId xmlns:p14="http://schemas.microsoft.com/office/powerpoint/2010/main" val="728372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Constructive/deconstructive Interference </a:t>
            </a:r>
          </a:p>
          <a:p>
            <a:r>
              <a:rPr lang="en-GB" dirty="0" smtClean="0"/>
              <a:t>Formula for half beam spread </a:t>
            </a:r>
            <a:r>
              <a:rPr lang="en-GB" dirty="0" err="1" smtClean="0"/>
              <a:t>ie</a:t>
            </a:r>
            <a:r>
              <a:rPr lang="en-GB" dirty="0" smtClean="0"/>
              <a:t> one side</a:t>
            </a:r>
          </a:p>
          <a:p>
            <a:r>
              <a:rPr lang="en-GB" dirty="0" smtClean="0"/>
              <a:t>K is a constant depending on</a:t>
            </a:r>
            <a:r>
              <a:rPr lang="en-GB" baseline="0" dirty="0" smtClean="0"/>
              <a:t> the energy limit loss most commonly used are -6db (0.56) and theoretical absolute limit (1.22)</a:t>
            </a:r>
          </a:p>
          <a:p>
            <a:r>
              <a:rPr lang="en-GB" baseline="0" dirty="0" smtClean="0"/>
              <a:t>Smaller the frequency higher the beam spread</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6</a:t>
            </a:fld>
            <a:endParaRPr lang="en-GB"/>
          </a:p>
        </p:txBody>
      </p:sp>
    </p:spTree>
    <p:extLst>
      <p:ext uri="{BB962C8B-B14F-4D97-AF65-F5344CB8AC3E}">
        <p14:creationId xmlns:p14="http://schemas.microsoft.com/office/powerpoint/2010/main" val="4113295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System sends signal pulse to a piezo electric transducer which expands</a:t>
            </a:r>
            <a:r>
              <a:rPr lang="en-GB" baseline="0" dirty="0" smtClean="0"/>
              <a:t> then rings</a:t>
            </a:r>
            <a:r>
              <a:rPr lang="en-GB" dirty="0" smtClean="0"/>
              <a:t>. This creates a compression</a:t>
            </a:r>
            <a:r>
              <a:rPr lang="en-GB" baseline="0" dirty="0" smtClean="0"/>
              <a:t> wave (always) with frequency dependant on crystal thickness V/2t (</a:t>
            </a:r>
            <a:r>
              <a:rPr lang="en-GB" baseline="0" dirty="0" err="1" smtClean="0"/>
              <a:t>velocity,thickness</a:t>
            </a:r>
            <a:r>
              <a:rPr lang="en-GB" baseline="0" dirty="0" smtClean="0"/>
              <a:t>).</a:t>
            </a:r>
            <a:r>
              <a:rPr lang="en-GB" dirty="0" smtClean="0"/>
              <a:t> Send</a:t>
            </a:r>
            <a:r>
              <a:rPr lang="en-GB" baseline="0" dirty="0" smtClean="0"/>
              <a:t> sound out and receive, time of flight used to calculate distance. </a:t>
            </a:r>
          </a:p>
          <a:p>
            <a:r>
              <a:rPr lang="en-GB" dirty="0" smtClean="0"/>
              <a:t>Lead </a:t>
            </a:r>
            <a:r>
              <a:rPr lang="en-GB" dirty="0" err="1" smtClean="0"/>
              <a:t>Zirkonate</a:t>
            </a:r>
            <a:r>
              <a:rPr lang="en-GB" dirty="0" smtClean="0"/>
              <a:t> </a:t>
            </a:r>
            <a:r>
              <a:rPr lang="en-GB" dirty="0" err="1" smtClean="0"/>
              <a:t>Titanate</a:t>
            </a:r>
            <a:r>
              <a:rPr lang="en-GB" dirty="0" smtClean="0"/>
              <a:t> most common,</a:t>
            </a:r>
            <a:r>
              <a:rPr lang="en-GB" baseline="0" dirty="0" smtClean="0"/>
              <a:t> </a:t>
            </a:r>
            <a:r>
              <a:rPr lang="en-GB" baseline="0" dirty="0" err="1" smtClean="0"/>
              <a:t>Litium</a:t>
            </a:r>
            <a:r>
              <a:rPr lang="en-GB" baseline="0" dirty="0" smtClean="0"/>
              <a:t> sulphate soluble in water</a:t>
            </a:r>
          </a:p>
          <a:p>
            <a:r>
              <a:rPr lang="en-GB" baseline="0" dirty="0" smtClean="0"/>
              <a:t>can use one or two probes</a:t>
            </a:r>
          </a:p>
          <a:p>
            <a:r>
              <a:rPr lang="en-GB" baseline="0" dirty="0" smtClean="0"/>
              <a:t> transmit/</a:t>
            </a:r>
            <a:r>
              <a:rPr lang="en-GB" baseline="0" dirty="0" err="1" smtClean="0"/>
              <a:t>recieve</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7</a:t>
            </a:fld>
            <a:endParaRPr lang="en-GB"/>
          </a:p>
        </p:txBody>
      </p:sp>
    </p:spTree>
    <p:extLst>
      <p:ext uri="{BB962C8B-B14F-4D97-AF65-F5344CB8AC3E}">
        <p14:creationId xmlns:p14="http://schemas.microsoft.com/office/powerpoint/2010/main" val="1785212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Actual crack would look different</a:t>
            </a:r>
          </a:p>
          <a:p>
            <a:r>
              <a:rPr lang="en-GB" dirty="0" smtClean="0"/>
              <a:t>Dead zone </a:t>
            </a:r>
          </a:p>
          <a:p>
            <a:r>
              <a:rPr lang="en-GB" dirty="0" smtClean="0"/>
              <a:t>Want two</a:t>
            </a:r>
            <a:r>
              <a:rPr lang="en-GB" baseline="0" dirty="0" smtClean="0"/>
              <a:t> BWE</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8</a:t>
            </a:fld>
            <a:endParaRPr lang="en-GB"/>
          </a:p>
        </p:txBody>
      </p:sp>
    </p:spTree>
    <p:extLst>
      <p:ext uri="{BB962C8B-B14F-4D97-AF65-F5344CB8AC3E}">
        <p14:creationId xmlns:p14="http://schemas.microsoft.com/office/powerpoint/2010/main" val="3244564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9</a:t>
            </a:fld>
            <a:endParaRPr lang="en-GB"/>
          </a:p>
        </p:txBody>
      </p:sp>
    </p:spTree>
    <p:extLst>
      <p:ext uri="{BB962C8B-B14F-4D97-AF65-F5344CB8AC3E}">
        <p14:creationId xmlns:p14="http://schemas.microsoft.com/office/powerpoint/2010/main" val="4054291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Mode conversion, </a:t>
            </a:r>
            <a:r>
              <a:rPr lang="en-GB" dirty="0" err="1" smtClean="0"/>
              <a:t>snells</a:t>
            </a:r>
            <a:r>
              <a:rPr lang="en-GB" dirty="0" smtClean="0"/>
              <a:t> </a:t>
            </a:r>
          </a:p>
          <a:p>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10</a:t>
            </a:fld>
            <a:endParaRPr lang="en-GB"/>
          </a:p>
        </p:txBody>
      </p:sp>
    </p:spTree>
    <p:extLst>
      <p:ext uri="{BB962C8B-B14F-4D97-AF65-F5344CB8AC3E}">
        <p14:creationId xmlns:p14="http://schemas.microsoft.com/office/powerpoint/2010/main" val="2692649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Modelled in </a:t>
            </a:r>
            <a:r>
              <a:rPr lang="en-GB" dirty="0" err="1" smtClean="0"/>
              <a:t>civa</a:t>
            </a:r>
            <a:r>
              <a:rPr lang="en-GB" dirty="0" smtClean="0"/>
              <a:t> 3 defects exactly the same except for orientation </a:t>
            </a:r>
          </a:p>
          <a:p>
            <a:r>
              <a:rPr lang="en-GB" dirty="0" smtClean="0"/>
              <a:t>Sound</a:t>
            </a:r>
            <a:r>
              <a:rPr lang="en-GB" baseline="0" dirty="0" smtClean="0"/>
              <a:t> travels in a straight line so scatters dependant on defect.</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11</a:t>
            </a:fld>
            <a:endParaRPr lang="en-GB"/>
          </a:p>
        </p:txBody>
      </p:sp>
    </p:spTree>
    <p:extLst>
      <p:ext uri="{BB962C8B-B14F-4D97-AF65-F5344CB8AC3E}">
        <p14:creationId xmlns:p14="http://schemas.microsoft.com/office/powerpoint/2010/main" val="2524346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Modelled in </a:t>
            </a:r>
            <a:r>
              <a:rPr lang="en-GB" dirty="0" err="1" smtClean="0"/>
              <a:t>civa</a:t>
            </a:r>
            <a:r>
              <a:rPr lang="en-GB" dirty="0" smtClean="0"/>
              <a:t> 3 defects exactly the same except for orientation </a:t>
            </a:r>
          </a:p>
          <a:p>
            <a:r>
              <a:rPr lang="en-GB" dirty="0" smtClean="0"/>
              <a:t>Sound</a:t>
            </a:r>
            <a:r>
              <a:rPr lang="en-GB" baseline="0" dirty="0" smtClean="0"/>
              <a:t> travels in a straight line so scatters dependant on defect.</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12</a:t>
            </a:fld>
            <a:endParaRPr lang="en-GB"/>
          </a:p>
        </p:txBody>
      </p:sp>
    </p:spTree>
    <p:extLst>
      <p:ext uri="{BB962C8B-B14F-4D97-AF65-F5344CB8AC3E}">
        <p14:creationId xmlns:p14="http://schemas.microsoft.com/office/powerpoint/2010/main" val="2524346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Modelled in </a:t>
            </a:r>
            <a:r>
              <a:rPr lang="en-GB" dirty="0" err="1" smtClean="0"/>
              <a:t>civa</a:t>
            </a:r>
            <a:r>
              <a:rPr lang="en-GB" dirty="0" smtClean="0"/>
              <a:t> 3 defects exactly the same except for orientation </a:t>
            </a:r>
          </a:p>
          <a:p>
            <a:r>
              <a:rPr lang="en-GB" dirty="0" smtClean="0"/>
              <a:t>Sound</a:t>
            </a:r>
            <a:r>
              <a:rPr lang="en-GB" baseline="0" dirty="0" smtClean="0"/>
              <a:t> travels in a straight line so scatters dependant on defect.</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13</a:t>
            </a:fld>
            <a:endParaRPr lang="en-GB"/>
          </a:p>
        </p:txBody>
      </p:sp>
    </p:spTree>
    <p:extLst>
      <p:ext uri="{BB962C8B-B14F-4D97-AF65-F5344CB8AC3E}">
        <p14:creationId xmlns:p14="http://schemas.microsoft.com/office/powerpoint/2010/main" val="2524346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Modelled in </a:t>
            </a:r>
            <a:r>
              <a:rPr lang="en-GB" dirty="0" err="1" smtClean="0"/>
              <a:t>civa</a:t>
            </a:r>
            <a:r>
              <a:rPr lang="en-GB" dirty="0" smtClean="0"/>
              <a:t> 3 defects exactly the same except for orientation </a:t>
            </a:r>
          </a:p>
          <a:p>
            <a:r>
              <a:rPr lang="en-GB" dirty="0" smtClean="0"/>
              <a:t>Sound</a:t>
            </a:r>
            <a:r>
              <a:rPr lang="en-GB" baseline="0" dirty="0" smtClean="0"/>
              <a:t> travels in a straight line so scatters dependant on defect.</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14</a:t>
            </a:fld>
            <a:endParaRPr lang="en-GB"/>
          </a:p>
        </p:txBody>
      </p:sp>
    </p:spTree>
    <p:extLst>
      <p:ext uri="{BB962C8B-B14F-4D97-AF65-F5344CB8AC3E}">
        <p14:creationId xmlns:p14="http://schemas.microsoft.com/office/powerpoint/2010/main" val="25243469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Modelled in </a:t>
            </a:r>
            <a:r>
              <a:rPr lang="en-GB" dirty="0" err="1" smtClean="0"/>
              <a:t>civa</a:t>
            </a:r>
            <a:r>
              <a:rPr lang="en-GB" dirty="0" smtClean="0"/>
              <a:t> 3 defects exactly the same except for orientation </a:t>
            </a:r>
          </a:p>
          <a:p>
            <a:r>
              <a:rPr lang="en-GB" dirty="0" smtClean="0"/>
              <a:t>Sound</a:t>
            </a:r>
            <a:r>
              <a:rPr lang="en-GB" baseline="0" dirty="0" smtClean="0"/>
              <a:t> travels in a straight line so scatters dependant on defect.</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15</a:t>
            </a:fld>
            <a:endParaRPr lang="en-GB"/>
          </a:p>
        </p:txBody>
      </p:sp>
    </p:spTree>
    <p:extLst>
      <p:ext uri="{BB962C8B-B14F-4D97-AF65-F5344CB8AC3E}">
        <p14:creationId xmlns:p14="http://schemas.microsoft.com/office/powerpoint/2010/main" val="2524346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18</a:t>
            </a:fld>
            <a:endParaRPr lang="en-GB"/>
          </a:p>
        </p:txBody>
      </p:sp>
    </p:spTree>
    <p:extLst>
      <p:ext uri="{BB962C8B-B14F-4D97-AF65-F5344CB8AC3E}">
        <p14:creationId xmlns:p14="http://schemas.microsoft.com/office/powerpoint/2010/main" val="7715601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Phased Array Linear Scanning</a:t>
            </a:r>
            <a:r>
              <a:rPr lang="en-GB" dirty="0" smtClean="0"/>
              <a:t/>
            </a:r>
            <a:br>
              <a:rPr lang="en-GB" dirty="0" smtClean="0"/>
            </a:br>
            <a:r>
              <a:rPr lang="en-GB" dirty="0" smtClean="0"/>
              <a:t>Of course, you can operate the array a few elements at a time, therefore moving the index point.  Fewer elements mean smaller aperture, wider beam and extended depth-of-field.  This is useful for performing electronic B-scanning.</a:t>
            </a:r>
          </a:p>
          <a:p>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19</a:t>
            </a:fld>
            <a:endParaRPr lang="en-GB"/>
          </a:p>
        </p:txBody>
      </p:sp>
    </p:spTree>
    <p:extLst>
      <p:ext uri="{BB962C8B-B14F-4D97-AF65-F5344CB8AC3E}">
        <p14:creationId xmlns:p14="http://schemas.microsoft.com/office/powerpoint/2010/main" val="38775382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Tallk</a:t>
            </a:r>
            <a:r>
              <a:rPr lang="en-GB" dirty="0" smtClean="0"/>
              <a:t> about </a:t>
            </a:r>
            <a:r>
              <a:rPr lang="en-GB" dirty="0" err="1" smtClean="0"/>
              <a:t>sectoral</a:t>
            </a:r>
            <a:r>
              <a:rPr lang="en-GB" dirty="0" smtClean="0"/>
              <a:t> scan</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maximum sweep range of phased arrays is determined by the element size and wavelength using the classical ultrasonic testing formula for calculating beam spread (where </a:t>
            </a:r>
            <a:r>
              <a:rPr lang="en-GB" i="1" dirty="0" smtClean="0"/>
              <a:t>e</a:t>
            </a:r>
            <a:r>
              <a:rPr lang="en-GB" dirty="0" smtClean="0"/>
              <a:t> is the element size)</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20</a:t>
            </a:fld>
            <a:endParaRPr lang="en-GB"/>
          </a:p>
        </p:txBody>
      </p:sp>
    </p:spTree>
    <p:extLst>
      <p:ext uri="{BB962C8B-B14F-4D97-AF65-F5344CB8AC3E}">
        <p14:creationId xmlns:p14="http://schemas.microsoft.com/office/powerpoint/2010/main" val="3877538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Tallk</a:t>
            </a:r>
            <a:r>
              <a:rPr lang="en-GB" dirty="0" smtClean="0"/>
              <a:t> about </a:t>
            </a:r>
            <a:r>
              <a:rPr lang="en-GB" dirty="0" err="1" smtClean="0"/>
              <a:t>sectoral</a:t>
            </a:r>
            <a:r>
              <a:rPr lang="en-GB" dirty="0" smtClean="0"/>
              <a:t> scan</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maximum sweep range of phased arrays is determined by the element size and wavelength using the classical ultrasonic testing formula for calculating beam spread (where </a:t>
            </a:r>
            <a:r>
              <a:rPr lang="en-GB" i="1" dirty="0" smtClean="0"/>
              <a:t>e</a:t>
            </a:r>
            <a:r>
              <a:rPr lang="en-GB" dirty="0" smtClean="0"/>
              <a:t> is the element size)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Sound still</a:t>
            </a:r>
            <a:r>
              <a:rPr lang="en-GB" baseline="0" dirty="0" smtClean="0"/>
              <a:t> travels in straight line </a:t>
            </a:r>
            <a:r>
              <a:rPr lang="en-GB" baseline="0" dirty="0" err="1" smtClean="0"/>
              <a:t>ie</a:t>
            </a:r>
            <a:r>
              <a:rPr lang="en-GB" baseline="0" dirty="0" smtClean="0"/>
              <a:t> cannot be curved.</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21</a:t>
            </a:fld>
            <a:endParaRPr lang="en-GB"/>
          </a:p>
        </p:txBody>
      </p:sp>
    </p:spTree>
    <p:extLst>
      <p:ext uri="{BB962C8B-B14F-4D97-AF65-F5344CB8AC3E}">
        <p14:creationId xmlns:p14="http://schemas.microsoft.com/office/powerpoint/2010/main" val="38775382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Must be within near field of total </a:t>
            </a:r>
            <a:r>
              <a:rPr lang="en-GB" dirty="0" err="1" smtClean="0"/>
              <a:t>aperature</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22</a:t>
            </a:fld>
            <a:endParaRPr lang="en-GB"/>
          </a:p>
        </p:txBody>
      </p:sp>
    </p:spTree>
    <p:extLst>
      <p:ext uri="{BB962C8B-B14F-4D97-AF65-F5344CB8AC3E}">
        <p14:creationId xmlns:p14="http://schemas.microsoft.com/office/powerpoint/2010/main" val="38775382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Made of multiple A scans. </a:t>
            </a:r>
          </a:p>
          <a:p>
            <a:r>
              <a:rPr lang="en-GB" dirty="0" smtClean="0"/>
              <a:t>Usually</a:t>
            </a:r>
            <a:r>
              <a:rPr lang="en-GB" baseline="0" dirty="0" smtClean="0"/>
              <a:t> cant get this with </a:t>
            </a:r>
            <a:r>
              <a:rPr lang="en-GB" baseline="0" dirty="0" err="1" smtClean="0"/>
              <a:t>ndt</a:t>
            </a:r>
            <a:r>
              <a:rPr lang="en-GB" baseline="0" dirty="0" smtClean="0"/>
              <a:t> UT due to impedance mismatch</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23</a:t>
            </a:fld>
            <a:endParaRPr lang="en-GB"/>
          </a:p>
        </p:txBody>
      </p:sp>
    </p:spTree>
    <p:extLst>
      <p:ext uri="{BB962C8B-B14F-4D97-AF65-F5344CB8AC3E}">
        <p14:creationId xmlns:p14="http://schemas.microsoft.com/office/powerpoint/2010/main" val="36582115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Made of multiple A scans. </a:t>
            </a:r>
          </a:p>
          <a:p>
            <a:r>
              <a:rPr lang="en-GB" dirty="0" smtClean="0"/>
              <a:t>Usually</a:t>
            </a:r>
            <a:r>
              <a:rPr lang="en-GB" baseline="0" dirty="0" smtClean="0"/>
              <a:t> cant get this with </a:t>
            </a:r>
            <a:r>
              <a:rPr lang="en-GB" baseline="0" dirty="0" err="1" smtClean="0"/>
              <a:t>ndt</a:t>
            </a:r>
            <a:r>
              <a:rPr lang="en-GB" baseline="0" dirty="0" smtClean="0"/>
              <a:t> UT due to impedance mismatch</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24</a:t>
            </a:fld>
            <a:endParaRPr lang="en-GB"/>
          </a:p>
        </p:txBody>
      </p:sp>
    </p:spTree>
    <p:extLst>
      <p:ext uri="{BB962C8B-B14F-4D97-AF65-F5344CB8AC3E}">
        <p14:creationId xmlns:p14="http://schemas.microsoft.com/office/powerpoint/2010/main" val="36582115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Importance</a:t>
            </a:r>
            <a:r>
              <a:rPr lang="en-GB" baseline="0" dirty="0" smtClean="0"/>
              <a:t> of previous knowledge of component</a:t>
            </a:r>
            <a:endParaRPr lang="en-GB" dirty="0" smtClean="0"/>
          </a:p>
        </p:txBody>
      </p:sp>
      <p:sp>
        <p:nvSpPr>
          <p:cNvPr id="4" name="Slide Number Placeholder 3"/>
          <p:cNvSpPr>
            <a:spLocks noGrp="1"/>
          </p:cNvSpPr>
          <p:nvPr>
            <p:ph type="sldNum" sz="quarter" idx="10"/>
          </p:nvPr>
        </p:nvSpPr>
        <p:spPr/>
        <p:txBody>
          <a:bodyPr/>
          <a:lstStyle/>
          <a:p>
            <a:fld id="{6FD29350-25F4-4988-B3C4-D0FCD3F6B5BD}" type="slidenum">
              <a:rPr lang="en-GB" smtClean="0"/>
              <a:t>25</a:t>
            </a:fld>
            <a:endParaRPr lang="en-GB"/>
          </a:p>
        </p:txBody>
      </p:sp>
    </p:spTree>
    <p:extLst>
      <p:ext uri="{BB962C8B-B14F-4D97-AF65-F5344CB8AC3E}">
        <p14:creationId xmlns:p14="http://schemas.microsoft.com/office/powerpoint/2010/main" val="36582115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 what a flange is what needs to be tested, types of corrosion</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27</a:t>
            </a:fld>
            <a:endParaRPr lang="en-GB"/>
          </a:p>
        </p:txBody>
      </p:sp>
    </p:spTree>
    <p:extLst>
      <p:ext uri="{BB962C8B-B14F-4D97-AF65-F5344CB8AC3E}">
        <p14:creationId xmlns:p14="http://schemas.microsoft.com/office/powerpoint/2010/main" val="18272021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6 month period in </a:t>
            </a:r>
            <a:r>
              <a:rPr lang="en-GB" dirty="0" err="1" smtClean="0"/>
              <a:t>usa</a:t>
            </a:r>
            <a:r>
              <a:rPr lang="en-GB" dirty="0" smtClean="0"/>
              <a:t> 13  incidents, 2 deaths.</a:t>
            </a:r>
            <a:r>
              <a:rPr lang="en-GB" baseline="0" dirty="0" smtClean="0"/>
              <a:t> Large </a:t>
            </a:r>
            <a:r>
              <a:rPr lang="en-GB" baseline="0" dirty="0" err="1" smtClean="0"/>
              <a:t>amaont</a:t>
            </a:r>
            <a:r>
              <a:rPr lang="en-GB" baseline="0" dirty="0" smtClean="0"/>
              <a:t> of oil in </a:t>
            </a:r>
            <a:r>
              <a:rPr lang="en-GB" baseline="0" dirty="0" err="1" smtClean="0"/>
              <a:t>enviroment</a:t>
            </a:r>
            <a:r>
              <a:rPr lang="en-GB" baseline="0" dirty="0" smtClean="0"/>
              <a:t> last one alone 45000 gallons. This all in the us where </a:t>
            </a:r>
            <a:r>
              <a:rPr lang="en-GB" baseline="0" dirty="0" err="1" smtClean="0"/>
              <a:t>regs</a:t>
            </a:r>
            <a:r>
              <a:rPr lang="en-GB" baseline="0" dirty="0" smtClean="0"/>
              <a:t> are tighter than for example </a:t>
            </a:r>
            <a:r>
              <a:rPr lang="en-GB" baseline="0" dirty="0" err="1" smtClean="0"/>
              <a:t>africa</a:t>
            </a:r>
            <a:r>
              <a:rPr lang="en-GB" baseline="0" dirty="0" smtClean="0"/>
              <a:t> and south </a:t>
            </a:r>
            <a:r>
              <a:rPr lang="en-GB" baseline="0" dirty="0" err="1" smtClean="0"/>
              <a:t>america</a:t>
            </a:r>
            <a:r>
              <a:rPr lang="en-GB" baseline="0" dirty="0" smtClean="0"/>
              <a:t>.</a:t>
            </a:r>
          </a:p>
          <a:p>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28</a:t>
            </a:fld>
            <a:endParaRPr lang="en-GB"/>
          </a:p>
        </p:txBody>
      </p:sp>
    </p:spTree>
    <p:extLst>
      <p:ext uri="{BB962C8B-B14F-4D97-AF65-F5344CB8AC3E}">
        <p14:creationId xmlns:p14="http://schemas.microsoft.com/office/powerpoint/2010/main" val="42069314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Defect location, accessibility due to angle (beam steering) and bolts., material. Corrosion/erosion, </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29</a:t>
            </a:fld>
            <a:endParaRPr lang="en-GB"/>
          </a:p>
        </p:txBody>
      </p:sp>
    </p:spTree>
    <p:extLst>
      <p:ext uri="{BB962C8B-B14F-4D97-AF65-F5344CB8AC3E}">
        <p14:creationId xmlns:p14="http://schemas.microsoft.com/office/powerpoint/2010/main" val="41673766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accesability</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30</a:t>
            </a:fld>
            <a:endParaRPr lang="en-GB"/>
          </a:p>
        </p:txBody>
      </p:sp>
    </p:spTree>
    <p:extLst>
      <p:ext uri="{BB962C8B-B14F-4D97-AF65-F5344CB8AC3E}">
        <p14:creationId xmlns:p14="http://schemas.microsoft.com/office/powerpoint/2010/main" val="39806904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accesability</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31</a:t>
            </a:fld>
            <a:endParaRPr lang="en-GB"/>
          </a:p>
        </p:txBody>
      </p:sp>
    </p:spTree>
    <p:extLst>
      <p:ext uri="{BB962C8B-B14F-4D97-AF65-F5344CB8AC3E}">
        <p14:creationId xmlns:p14="http://schemas.microsoft.com/office/powerpoint/2010/main" val="39806904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Personal certification </a:t>
            </a:r>
            <a:r>
              <a:rPr lang="en-GB" dirty="0" err="1" smtClean="0"/>
              <a:t>ndt</a:t>
            </a:r>
            <a:endParaRPr lang="en-GB" dirty="0" smtClean="0"/>
          </a:p>
          <a:p>
            <a:r>
              <a:rPr lang="en-GB" dirty="0" smtClean="0"/>
              <a:t>American society of </a:t>
            </a:r>
            <a:r>
              <a:rPr lang="en-GB" dirty="0" err="1" smtClean="0"/>
              <a:t>ndt</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38</a:t>
            </a:fld>
            <a:endParaRPr lang="en-GB"/>
          </a:p>
        </p:txBody>
      </p:sp>
    </p:spTree>
    <p:extLst>
      <p:ext uri="{BB962C8B-B14F-4D97-AF65-F5344CB8AC3E}">
        <p14:creationId xmlns:p14="http://schemas.microsoft.com/office/powerpoint/2010/main" val="5813182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V1 calibration block 25mm thick 100mm deep with 1.5mm </a:t>
            </a:r>
            <a:r>
              <a:rPr lang="en-GB" dirty="0" err="1" smtClean="0"/>
              <a:t>sdh</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40</a:t>
            </a:fld>
            <a:endParaRPr lang="en-GB"/>
          </a:p>
        </p:txBody>
      </p:sp>
    </p:spTree>
    <p:extLst>
      <p:ext uri="{BB962C8B-B14F-4D97-AF65-F5344CB8AC3E}">
        <p14:creationId xmlns:p14="http://schemas.microsoft.com/office/powerpoint/2010/main" val="38639260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V1 calibration block 25mm thick 100mm deep with 1.5mm </a:t>
            </a:r>
            <a:r>
              <a:rPr lang="en-GB" dirty="0" err="1" smtClean="0"/>
              <a:t>sdh</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41</a:t>
            </a:fld>
            <a:endParaRPr lang="en-GB"/>
          </a:p>
        </p:txBody>
      </p:sp>
    </p:spTree>
    <p:extLst>
      <p:ext uri="{BB962C8B-B14F-4D97-AF65-F5344CB8AC3E}">
        <p14:creationId xmlns:p14="http://schemas.microsoft.com/office/powerpoint/2010/main" val="19052736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V1 calibration block 25mm thick 100mm deep with 1.5mm </a:t>
            </a:r>
            <a:r>
              <a:rPr lang="en-GB" dirty="0" err="1" smtClean="0"/>
              <a:t>sdh</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42</a:t>
            </a:fld>
            <a:endParaRPr lang="en-GB"/>
          </a:p>
        </p:txBody>
      </p:sp>
    </p:spTree>
    <p:extLst>
      <p:ext uri="{BB962C8B-B14F-4D97-AF65-F5344CB8AC3E}">
        <p14:creationId xmlns:p14="http://schemas.microsoft.com/office/powerpoint/2010/main" val="7907072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V1 calibration block 25mm thick 100mm deep with 1.5mm </a:t>
            </a:r>
            <a:r>
              <a:rPr lang="en-GB" dirty="0" err="1" smtClean="0"/>
              <a:t>sdh</a:t>
            </a:r>
            <a:endParaRPr lang="en-GB" dirty="0"/>
          </a:p>
        </p:txBody>
      </p:sp>
      <p:sp>
        <p:nvSpPr>
          <p:cNvPr id="4" name="Slide Number Placeholder 3"/>
          <p:cNvSpPr>
            <a:spLocks noGrp="1"/>
          </p:cNvSpPr>
          <p:nvPr>
            <p:ph type="sldNum" sz="quarter" idx="10"/>
          </p:nvPr>
        </p:nvSpPr>
        <p:spPr/>
        <p:txBody>
          <a:bodyPr/>
          <a:lstStyle/>
          <a:p>
            <a:fld id="{6FD29350-25F4-4988-B3C4-D0FCD3F6B5BD}" type="slidenum">
              <a:rPr lang="en-GB" smtClean="0"/>
              <a:t>43</a:t>
            </a:fld>
            <a:endParaRPr lang="en-GB"/>
          </a:p>
        </p:txBody>
      </p:sp>
    </p:spTree>
    <p:extLst>
      <p:ext uri="{BB962C8B-B14F-4D97-AF65-F5344CB8AC3E}">
        <p14:creationId xmlns:p14="http://schemas.microsoft.com/office/powerpoint/2010/main" val="4139355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6264C5A-C2FC-414D-BDDC-6E18A86BC7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A65DB-6FCC-4EA6-AF0C-CAE6850E9B9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6264C5A-C2FC-414D-BDDC-6E18A86BC7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A65DB-6FCC-4EA6-AF0C-CAE6850E9B9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E6264C5A-C2FC-414D-BDDC-6E18A86BC7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A65DB-6FCC-4EA6-AF0C-CAE6850E9B9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6264C5A-C2FC-414D-BDDC-6E18A86BC701}"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AA65DB-6FCC-4EA6-AF0C-CAE6850E9B99}"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264C5A-C2FC-414D-BDDC-6E18A86BC701}" type="datetimeFigureOut">
              <a:rPr lang="en-GB" smtClean="0"/>
              <a:t>16/11/2016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AA65DB-6FCC-4EA6-AF0C-CAE6850E9B9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6264C5A-C2FC-414D-BDDC-6E18A86BC701}" type="datetimeFigureOut">
              <a:rPr lang="en-GB" smtClean="0"/>
              <a:t>16/11/2016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AA65DB-6FCC-4EA6-AF0C-CAE6850E9B9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264C5A-C2FC-414D-BDDC-6E18A86BC701}" type="datetimeFigureOut">
              <a:rPr lang="en-GB" smtClean="0"/>
              <a:t>16/11/2016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AA65DB-6FCC-4EA6-AF0C-CAE6850E9B9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E6264C5A-C2FC-414D-BDDC-6E18A86BC701}" type="datetimeFigureOut">
              <a:rPr lang="en-GB" smtClean="0"/>
              <a:t>16/11/2016</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99AA65DB-6FCC-4EA6-AF0C-CAE6850E9B9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264C5A-C2FC-414D-BDDC-6E18A86BC701}"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AA65DB-6FCC-4EA6-AF0C-CAE6850E9B9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6264C5A-C2FC-414D-BDDC-6E18A86BC7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A65DB-6FCC-4EA6-AF0C-CAE6850E9B9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6264C5A-C2FC-414D-BDDC-6E18A86BC7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A65DB-6FCC-4EA6-AF0C-CAE6850E9B9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E6264C5A-C2FC-414D-BDDC-6E18A86BC701}" type="datetimeFigureOut">
              <a:rPr lang="en-GB" smtClean="0"/>
              <a:t>16/11/2016</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99AA65DB-6FCC-4EA6-AF0C-CAE6850E9B9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5.gif"/></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7"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27.wmf"/><Relationship Id="rId5" Type="http://schemas.openxmlformats.org/officeDocument/2006/relationships/oleObject" Target="../embeddings/oleObject1.bin"/><Relationship Id="rId4" Type="http://schemas.openxmlformats.org/officeDocument/2006/relationships/image" Target="../media/image26.gif"/></Relationships>
</file>

<file path=ppt/slides/_rels/slide22.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hyperlink" Target="http://upload.wikimedia.org/wikipedia/commons/a/aa/Chamo.gi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30.jpeg"/><Relationship Id="rId4" Type="http://schemas.openxmlformats.org/officeDocument/2006/relationships/image" Target="../media/image29.gif"/></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3.xml"/><Relationship Id="rId4" Type="http://schemas.openxmlformats.org/officeDocument/2006/relationships/image" Target="../media/image33.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36.png"/><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39.png"/></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8" Type="http://schemas.openxmlformats.org/officeDocument/2006/relationships/oleObject" Target="../embeddings/oleObject4.bin"/><Relationship Id="rId13" Type="http://schemas.openxmlformats.org/officeDocument/2006/relationships/image" Target="../media/image44.emf"/><Relationship Id="rId1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41.emf"/><Relationship Id="rId12" Type="http://schemas.openxmlformats.org/officeDocument/2006/relationships/oleObject" Target="../embeddings/oleObject6.bin"/><Relationship Id="rId17" Type="http://schemas.openxmlformats.org/officeDocument/2006/relationships/image" Target="../media/image46.emf"/><Relationship Id="rId2" Type="http://schemas.openxmlformats.org/officeDocument/2006/relationships/tags" Target="../tags/tag1.xml"/><Relationship Id="rId16" Type="http://schemas.openxmlformats.org/officeDocument/2006/relationships/oleObject" Target="../embeddings/oleObject8.bin"/><Relationship Id="rId1" Type="http://schemas.openxmlformats.org/officeDocument/2006/relationships/vmlDrawing" Target="../drawings/vmlDrawing2.vml"/><Relationship Id="rId6" Type="http://schemas.openxmlformats.org/officeDocument/2006/relationships/oleObject" Target="../embeddings/oleObject3.bin"/><Relationship Id="rId11" Type="http://schemas.openxmlformats.org/officeDocument/2006/relationships/image" Target="../media/image43.emf"/><Relationship Id="rId5" Type="http://schemas.openxmlformats.org/officeDocument/2006/relationships/image" Target="../media/image40.emf"/><Relationship Id="rId15" Type="http://schemas.openxmlformats.org/officeDocument/2006/relationships/image" Target="../media/image45.emf"/><Relationship Id="rId10" Type="http://schemas.openxmlformats.org/officeDocument/2006/relationships/oleObject" Target="../embeddings/oleObject5.bin"/><Relationship Id="rId4" Type="http://schemas.openxmlformats.org/officeDocument/2006/relationships/oleObject" Target="../embeddings/oleObject2.bin"/><Relationship Id="rId9" Type="http://schemas.openxmlformats.org/officeDocument/2006/relationships/image" Target="../media/image42.emf"/><Relationship Id="rId14" Type="http://schemas.openxmlformats.org/officeDocument/2006/relationships/oleObject" Target="../embeddings/oleObject7.bin"/></Relationships>
</file>

<file path=ppt/slides/_rels/slide34.xml.rels><?xml version="1.0" encoding="UTF-8" standalone="yes"?>
<Relationships xmlns="http://schemas.openxmlformats.org/package/2006/relationships"><Relationship Id="rId8" Type="http://schemas.openxmlformats.org/officeDocument/2006/relationships/oleObject" Target="../embeddings/oleObject11.bin"/><Relationship Id="rId13" Type="http://schemas.openxmlformats.org/officeDocument/2006/relationships/image" Target="../media/image44.emf"/><Relationship Id="rId1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47.emf"/><Relationship Id="rId12" Type="http://schemas.openxmlformats.org/officeDocument/2006/relationships/oleObject" Target="../embeddings/oleObject13.bin"/><Relationship Id="rId17" Type="http://schemas.openxmlformats.org/officeDocument/2006/relationships/image" Target="../media/image49.emf"/><Relationship Id="rId2" Type="http://schemas.openxmlformats.org/officeDocument/2006/relationships/tags" Target="../tags/tag2.xml"/><Relationship Id="rId16" Type="http://schemas.openxmlformats.org/officeDocument/2006/relationships/oleObject" Target="../embeddings/oleObject15.bin"/><Relationship Id="rId1" Type="http://schemas.openxmlformats.org/officeDocument/2006/relationships/vmlDrawing" Target="../drawings/vmlDrawing3.vml"/><Relationship Id="rId6" Type="http://schemas.openxmlformats.org/officeDocument/2006/relationships/oleObject" Target="../embeddings/oleObject10.bin"/><Relationship Id="rId11" Type="http://schemas.openxmlformats.org/officeDocument/2006/relationships/image" Target="../media/image43.emf"/><Relationship Id="rId5" Type="http://schemas.openxmlformats.org/officeDocument/2006/relationships/image" Target="../media/image40.emf"/><Relationship Id="rId15" Type="http://schemas.openxmlformats.org/officeDocument/2006/relationships/image" Target="../media/image48.emf"/><Relationship Id="rId10" Type="http://schemas.openxmlformats.org/officeDocument/2006/relationships/oleObject" Target="../embeddings/oleObject12.bin"/><Relationship Id="rId4" Type="http://schemas.openxmlformats.org/officeDocument/2006/relationships/oleObject" Target="../embeddings/oleObject9.bin"/><Relationship Id="rId9" Type="http://schemas.openxmlformats.org/officeDocument/2006/relationships/image" Target="../media/image42.emf"/><Relationship Id="rId14" Type="http://schemas.openxmlformats.org/officeDocument/2006/relationships/oleObject" Target="../embeddings/oleObject14.bin"/></Relationships>
</file>

<file path=ppt/slides/_rels/slide35.xml.rels><?xml version="1.0" encoding="UTF-8" standalone="yes"?>
<Relationships xmlns="http://schemas.openxmlformats.org/package/2006/relationships"><Relationship Id="rId8" Type="http://schemas.openxmlformats.org/officeDocument/2006/relationships/oleObject" Target="../embeddings/oleObject18.bin"/><Relationship Id="rId13" Type="http://schemas.openxmlformats.org/officeDocument/2006/relationships/image" Target="../media/image43.emf"/><Relationship Id="rId1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51.emf"/><Relationship Id="rId12" Type="http://schemas.openxmlformats.org/officeDocument/2006/relationships/oleObject" Target="../embeddings/oleObject20.bin"/><Relationship Id="rId17" Type="http://schemas.openxmlformats.org/officeDocument/2006/relationships/image" Target="../media/image55.emf"/><Relationship Id="rId2" Type="http://schemas.openxmlformats.org/officeDocument/2006/relationships/tags" Target="../tags/tag3.xml"/><Relationship Id="rId16" Type="http://schemas.openxmlformats.org/officeDocument/2006/relationships/oleObject" Target="../embeddings/oleObject22.bin"/><Relationship Id="rId1" Type="http://schemas.openxmlformats.org/officeDocument/2006/relationships/vmlDrawing" Target="../drawings/vmlDrawing4.vml"/><Relationship Id="rId6" Type="http://schemas.openxmlformats.org/officeDocument/2006/relationships/oleObject" Target="../embeddings/oleObject17.bin"/><Relationship Id="rId11" Type="http://schemas.openxmlformats.org/officeDocument/2006/relationships/image" Target="../media/image53.emf"/><Relationship Id="rId5" Type="http://schemas.openxmlformats.org/officeDocument/2006/relationships/image" Target="../media/image50.emf"/><Relationship Id="rId15" Type="http://schemas.openxmlformats.org/officeDocument/2006/relationships/image" Target="../media/image54.emf"/><Relationship Id="rId10" Type="http://schemas.openxmlformats.org/officeDocument/2006/relationships/oleObject" Target="../embeddings/oleObject19.bin"/><Relationship Id="rId4" Type="http://schemas.openxmlformats.org/officeDocument/2006/relationships/oleObject" Target="../embeddings/oleObject16.bin"/><Relationship Id="rId9" Type="http://schemas.openxmlformats.org/officeDocument/2006/relationships/image" Target="../media/image52.emf"/><Relationship Id="rId14" Type="http://schemas.openxmlformats.org/officeDocument/2006/relationships/oleObject" Target="../embeddings/oleObject21.bin"/></Relationships>
</file>

<file path=ppt/slides/_rels/slide36.xml.rels><?xml version="1.0" encoding="UTF-8" standalone="yes"?>
<Relationships xmlns="http://schemas.openxmlformats.org/package/2006/relationships"><Relationship Id="rId8" Type="http://schemas.openxmlformats.org/officeDocument/2006/relationships/oleObject" Target="../embeddings/oleObject25.bin"/><Relationship Id="rId13" Type="http://schemas.openxmlformats.org/officeDocument/2006/relationships/image" Target="../media/image43.emf"/><Relationship Id="rId1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51.emf"/><Relationship Id="rId12" Type="http://schemas.openxmlformats.org/officeDocument/2006/relationships/oleObject" Target="../embeddings/oleObject27.bin"/><Relationship Id="rId17" Type="http://schemas.openxmlformats.org/officeDocument/2006/relationships/image" Target="../media/image57.emf"/><Relationship Id="rId2" Type="http://schemas.openxmlformats.org/officeDocument/2006/relationships/tags" Target="../tags/tag4.xml"/><Relationship Id="rId16" Type="http://schemas.openxmlformats.org/officeDocument/2006/relationships/oleObject" Target="../embeddings/oleObject29.bin"/><Relationship Id="rId1" Type="http://schemas.openxmlformats.org/officeDocument/2006/relationships/vmlDrawing" Target="../drawings/vmlDrawing5.vml"/><Relationship Id="rId6" Type="http://schemas.openxmlformats.org/officeDocument/2006/relationships/oleObject" Target="../embeddings/oleObject24.bin"/><Relationship Id="rId11" Type="http://schemas.openxmlformats.org/officeDocument/2006/relationships/image" Target="../media/image56.emf"/><Relationship Id="rId5" Type="http://schemas.openxmlformats.org/officeDocument/2006/relationships/image" Target="../media/image50.emf"/><Relationship Id="rId15" Type="http://schemas.openxmlformats.org/officeDocument/2006/relationships/image" Target="../media/image54.emf"/><Relationship Id="rId10" Type="http://schemas.openxmlformats.org/officeDocument/2006/relationships/oleObject" Target="../embeddings/oleObject26.bin"/><Relationship Id="rId4" Type="http://schemas.openxmlformats.org/officeDocument/2006/relationships/oleObject" Target="../embeddings/oleObject23.bin"/><Relationship Id="rId9" Type="http://schemas.openxmlformats.org/officeDocument/2006/relationships/image" Target="../media/image52.emf"/><Relationship Id="rId14" Type="http://schemas.openxmlformats.org/officeDocument/2006/relationships/oleObject" Target="../embeddings/oleObject28.bin"/></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1.png"/><Relationship Id="rId4" Type="http://schemas.openxmlformats.org/officeDocument/2006/relationships/image" Target="../media/image60.png"/></Relationships>
</file>

<file path=ppt/slides/_rels/slide4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hart" Target="../charts/char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1321943" y="2469916"/>
            <a:ext cx="5648623" cy="1204306"/>
          </a:xfrm>
        </p:spPr>
        <p:txBody>
          <a:bodyPr/>
          <a:lstStyle/>
          <a:p>
            <a:r>
              <a:rPr lang="en-GB" dirty="0" smtClean="0"/>
              <a:t>Phased array ultrasonic testing </a:t>
            </a:r>
            <a:r>
              <a:rPr lang="en-GB" dirty="0"/>
              <a:t>And Flange bore inspection</a:t>
            </a:r>
            <a:br>
              <a:rPr lang="en-GB" dirty="0"/>
            </a:br>
            <a:endParaRPr lang="en-GB" dirty="0"/>
          </a:p>
        </p:txBody>
      </p:sp>
      <p:pic>
        <p:nvPicPr>
          <p:cNvPr id="15362" name="Picture 2" descr="http://www.oceaneering.com/wp-content/themes/design_oii/img/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364088" y="4725144"/>
            <a:ext cx="3600400" cy="1477328"/>
          </a:xfrm>
          <a:prstGeom prst="rect">
            <a:avLst/>
          </a:prstGeom>
          <a:noFill/>
        </p:spPr>
        <p:txBody>
          <a:bodyPr wrap="square" rtlCol="0">
            <a:spAutoFit/>
          </a:bodyPr>
          <a:lstStyle/>
          <a:p>
            <a:r>
              <a:rPr lang="en-GB" dirty="0" smtClean="0"/>
              <a:t>Student: Liam Penaluna</a:t>
            </a:r>
          </a:p>
          <a:p>
            <a:endParaRPr lang="en-GB" dirty="0"/>
          </a:p>
          <a:p>
            <a:r>
              <a:rPr lang="en-GB" dirty="0" smtClean="0"/>
              <a:t>Supervisor: Dr </a:t>
            </a:r>
            <a:r>
              <a:rPr lang="en-GB" dirty="0" smtClean="0"/>
              <a:t>Peter </a:t>
            </a:r>
            <a:r>
              <a:rPr lang="en-GB" dirty="0" smtClean="0"/>
              <a:t>Charlton</a:t>
            </a:r>
          </a:p>
          <a:p>
            <a:endParaRPr lang="en-GB" dirty="0"/>
          </a:p>
          <a:p>
            <a:r>
              <a:rPr lang="en-GB" dirty="0" smtClean="0"/>
              <a:t>2</a:t>
            </a:r>
            <a:r>
              <a:rPr lang="en-GB" baseline="30000" dirty="0" smtClean="0"/>
              <a:t>nd</a:t>
            </a:r>
            <a:r>
              <a:rPr lang="en-GB" dirty="0" smtClean="0"/>
              <a:t> Supervisor: Dr Stephan Mosey </a:t>
            </a:r>
            <a:endParaRPr lang="en-GB" dirty="0"/>
          </a:p>
        </p:txBody>
      </p:sp>
    </p:spTree>
    <p:extLst>
      <p:ext uri="{BB962C8B-B14F-4D97-AF65-F5344CB8AC3E}">
        <p14:creationId xmlns:p14="http://schemas.microsoft.com/office/powerpoint/2010/main" val="13389819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p:txBody>
          <a:bodyPr/>
          <a:lstStyle/>
          <a:p>
            <a:endParaRPr lang="en-GB" dirty="0" smtClean="0"/>
          </a:p>
          <a:p>
            <a:pPr>
              <a:buFont typeface="Arial" panose="020B0604020202020204" pitchFamily="34" charset="0"/>
              <a:buChar char="•"/>
            </a:pPr>
            <a:r>
              <a:rPr lang="en-GB" dirty="0" smtClean="0"/>
              <a:t>Conventional Ultrasound</a:t>
            </a:r>
          </a:p>
          <a:p>
            <a:pPr>
              <a:buFont typeface="Arial" panose="020B0604020202020204" pitchFamily="34" charset="0"/>
              <a:buChar char="•"/>
            </a:pPr>
            <a:endParaRPr lang="en-GB" dirty="0" smtClean="0"/>
          </a:p>
          <a:p>
            <a:pPr>
              <a:buFont typeface="Arial" panose="020B0604020202020204" pitchFamily="34" charset="0"/>
              <a:buChar char="•"/>
            </a:pPr>
            <a:r>
              <a:rPr lang="en-GB" dirty="0" smtClean="0"/>
              <a:t>Phased </a:t>
            </a:r>
            <a:r>
              <a:rPr lang="en-GB" dirty="0" smtClean="0"/>
              <a:t>Array</a:t>
            </a:r>
          </a:p>
          <a:p>
            <a:pPr>
              <a:buFont typeface="Arial" panose="020B0604020202020204" pitchFamily="34" charset="0"/>
              <a:buChar char="•"/>
            </a:pPr>
            <a:endParaRPr lang="en-GB" dirty="0" smtClean="0"/>
          </a:p>
          <a:p>
            <a:pPr>
              <a:buFont typeface="Arial" panose="020B0604020202020204" pitchFamily="34" charset="0"/>
              <a:buChar char="•"/>
            </a:pPr>
            <a:r>
              <a:rPr lang="en-GB" dirty="0" smtClean="0"/>
              <a:t>Flange </a:t>
            </a:r>
            <a:r>
              <a:rPr lang="en-GB" dirty="0" smtClean="0"/>
              <a:t>Bore Inspection</a:t>
            </a:r>
          </a:p>
          <a:p>
            <a:pPr>
              <a:buFont typeface="Arial" panose="020B0604020202020204" pitchFamily="34" charset="0"/>
              <a:buChar char="•"/>
            </a:pPr>
            <a:endParaRPr lang="en-GB" dirty="0" smtClean="0"/>
          </a:p>
          <a:p>
            <a:pPr>
              <a:buFont typeface="Arial" panose="020B0604020202020204" pitchFamily="34" charset="0"/>
              <a:buChar char="•"/>
            </a:pPr>
            <a:r>
              <a:rPr lang="en-GB" dirty="0" smtClean="0"/>
              <a:t>Time </a:t>
            </a:r>
            <a:r>
              <a:rPr lang="en-GB" dirty="0" smtClean="0"/>
              <a:t>reversal</a:t>
            </a:r>
          </a:p>
          <a:p>
            <a:endParaRPr lang="en-GB" dirty="0"/>
          </a:p>
        </p:txBody>
      </p:sp>
      <p:pic>
        <p:nvPicPr>
          <p:cNvPr id="6" name="Picture 2" descr="http://www.oceaneering.com/wp-content/themes/design_oii/img/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1058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Conventional Ultrasound</a:t>
            </a:r>
            <a:endParaRPr lang="en-GB" dirty="0"/>
          </a:p>
        </p:txBody>
      </p:sp>
      <p:sp>
        <p:nvSpPr>
          <p:cNvPr id="4" name="Text Placeholder 3"/>
          <p:cNvSpPr>
            <a:spLocks noGrp="1"/>
          </p:cNvSpPr>
          <p:nvPr>
            <p:ph type="body" idx="1"/>
          </p:nvPr>
        </p:nvSpPr>
        <p:spPr/>
        <p:txBody>
          <a:bodyPr/>
          <a:lstStyle/>
          <a:p>
            <a:endParaRPr lang="en-GB"/>
          </a:p>
        </p:txBody>
      </p:sp>
      <p:pic>
        <p:nvPicPr>
          <p:cNvPr id="5" name="Picture 2" descr="http://www.oceaneering.com/wp-content/themes/design_oii/img/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4506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ultrasound</a:t>
            </a:r>
            <a:endParaRPr lang="en-GB" dirty="0"/>
          </a:p>
        </p:txBody>
      </p:sp>
      <p:sp>
        <p:nvSpPr>
          <p:cNvPr id="4" name="AutoShape 4" descr="Image result for transverse sound wav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transverse sound wave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p:nvPr/>
        </p:nvPicPr>
        <p:blipFill>
          <a:blip r:embed="rId3" cstate="print"/>
          <a:srcRect/>
          <a:stretch>
            <a:fillRect/>
          </a:stretch>
        </p:blipFill>
        <p:spPr bwMode="auto">
          <a:xfrm>
            <a:off x="542868" y="1285314"/>
            <a:ext cx="8143932" cy="2071678"/>
          </a:xfrm>
          <a:prstGeom prst="rect">
            <a:avLst/>
          </a:prstGeom>
          <a:noFill/>
          <a:ln w="9525">
            <a:noFill/>
            <a:miter lim="800000"/>
            <a:headEnd/>
            <a:tailEnd/>
          </a:ln>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99792" y="3573016"/>
            <a:ext cx="3840088" cy="2880066"/>
          </a:xfrm>
          <a:prstGeom prst="rect">
            <a:avLst/>
          </a:prstGeom>
        </p:spPr>
      </p:pic>
      <p:pic>
        <p:nvPicPr>
          <p:cNvPr id="8" name="Picture 2" descr="http://www.oceaneering.com/wp-content/themes/design_oii/img/logo.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85419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Beam spread</a:t>
            </a:r>
            <a:endParaRPr lang="en-GB" dirty="0"/>
          </a:p>
        </p:txBody>
      </p:sp>
      <p:pic>
        <p:nvPicPr>
          <p:cNvPr id="4" name="Picture 3"/>
          <p:cNvPicPr>
            <a:picLocks noChangeAspect="1"/>
          </p:cNvPicPr>
          <p:nvPr/>
        </p:nvPicPr>
        <p:blipFill>
          <a:blip r:embed="rId2"/>
          <a:stretch>
            <a:fillRect/>
          </a:stretch>
        </p:blipFill>
        <p:spPr>
          <a:xfrm>
            <a:off x="2339752" y="1844824"/>
            <a:ext cx="4733925" cy="4133850"/>
          </a:xfrm>
          <a:prstGeom prst="rect">
            <a:avLst/>
          </a:prstGeom>
        </p:spPr>
      </p:pic>
      <p:pic>
        <p:nvPicPr>
          <p:cNvPr id="6" name="Picture 2" descr="http://www.oceaneering.com/wp-content/themes/design_oii/img/logo.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87286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Beam spread</a:t>
            </a:r>
            <a:endParaRPr lang="en-GB" dirty="0"/>
          </a:p>
        </p:txBody>
      </p:sp>
      <p:pic>
        <p:nvPicPr>
          <p:cNvPr id="4" name="Picture 3"/>
          <p:cNvPicPr>
            <a:picLocks noChangeAspect="1"/>
          </p:cNvPicPr>
          <p:nvPr/>
        </p:nvPicPr>
        <p:blipFill>
          <a:blip r:embed="rId3"/>
          <a:stretch>
            <a:fillRect/>
          </a:stretch>
        </p:blipFill>
        <p:spPr>
          <a:xfrm>
            <a:off x="2339752" y="1844824"/>
            <a:ext cx="4733925" cy="4133850"/>
          </a:xfrm>
          <a:prstGeom prst="rect">
            <a:avLst/>
          </a:prstGeom>
        </p:spPr>
      </p:pic>
      <p:cxnSp>
        <p:nvCxnSpPr>
          <p:cNvPr id="6" name="Straight Connector 5"/>
          <p:cNvCxnSpPr/>
          <p:nvPr/>
        </p:nvCxnSpPr>
        <p:spPr>
          <a:xfrm>
            <a:off x="4067944" y="1700808"/>
            <a:ext cx="0" cy="2160240"/>
          </a:xfrm>
          <a:prstGeom prst="line">
            <a:avLst/>
          </a:prstGeom>
        </p:spPr>
        <p:style>
          <a:lnRef idx="2">
            <a:schemeClr val="accent2"/>
          </a:lnRef>
          <a:fillRef idx="0">
            <a:schemeClr val="accent2"/>
          </a:fillRef>
          <a:effectRef idx="1">
            <a:schemeClr val="accent2"/>
          </a:effectRef>
          <a:fontRef idx="minor">
            <a:schemeClr val="tx1"/>
          </a:fontRef>
        </p:style>
      </p:cxnSp>
      <p:cxnSp>
        <p:nvCxnSpPr>
          <p:cNvPr id="7" name="Straight Connector 6"/>
          <p:cNvCxnSpPr/>
          <p:nvPr/>
        </p:nvCxnSpPr>
        <p:spPr>
          <a:xfrm>
            <a:off x="5436096" y="1700808"/>
            <a:ext cx="0" cy="2160240"/>
          </a:xfrm>
          <a:prstGeom prst="line">
            <a:avLst/>
          </a:prstGeom>
        </p:spPr>
        <p:style>
          <a:lnRef idx="2">
            <a:schemeClr val="accent2"/>
          </a:lnRef>
          <a:fillRef idx="0">
            <a:schemeClr val="accent2"/>
          </a:fillRef>
          <a:effectRef idx="1">
            <a:schemeClr val="accent2"/>
          </a:effectRef>
          <a:fontRef idx="minor">
            <a:schemeClr val="tx1"/>
          </a:fontRef>
        </p:style>
      </p:cxnSp>
      <p:cxnSp>
        <p:nvCxnSpPr>
          <p:cNvPr id="8" name="Straight Connector 7"/>
          <p:cNvCxnSpPr/>
          <p:nvPr/>
        </p:nvCxnSpPr>
        <p:spPr>
          <a:xfrm>
            <a:off x="5436096" y="3861048"/>
            <a:ext cx="288032" cy="2261642"/>
          </a:xfrm>
          <a:prstGeom prst="line">
            <a:avLst/>
          </a:prstGeom>
        </p:spPr>
        <p:style>
          <a:lnRef idx="2">
            <a:schemeClr val="accent2"/>
          </a:lnRef>
          <a:fillRef idx="0">
            <a:schemeClr val="accent2"/>
          </a:fillRef>
          <a:effectRef idx="1">
            <a:schemeClr val="accent2"/>
          </a:effectRef>
          <a:fontRef idx="minor">
            <a:schemeClr val="tx1"/>
          </a:fontRef>
        </p:style>
      </p:cxnSp>
      <p:cxnSp>
        <p:nvCxnSpPr>
          <p:cNvPr id="10" name="Straight Connector 9"/>
          <p:cNvCxnSpPr/>
          <p:nvPr/>
        </p:nvCxnSpPr>
        <p:spPr>
          <a:xfrm flipH="1">
            <a:off x="3779912" y="3873355"/>
            <a:ext cx="288032" cy="2219941"/>
          </a:xfrm>
          <a:prstGeom prst="line">
            <a:avLst/>
          </a:prstGeom>
        </p:spPr>
        <p:style>
          <a:lnRef idx="2">
            <a:schemeClr val="accent2"/>
          </a:lnRef>
          <a:fillRef idx="0">
            <a:schemeClr val="accent2"/>
          </a:fillRef>
          <a:effectRef idx="1">
            <a:schemeClr val="accent2"/>
          </a:effectRef>
          <a:fontRef idx="minor">
            <a:schemeClr val="tx1"/>
          </a:fontRef>
        </p:style>
      </p:cxnSp>
      <p:sp>
        <p:nvSpPr>
          <p:cNvPr id="13" name="TextBox 12"/>
          <p:cNvSpPr txBox="1"/>
          <p:nvPr/>
        </p:nvSpPr>
        <p:spPr>
          <a:xfrm>
            <a:off x="7217479" y="2596262"/>
            <a:ext cx="1368152" cy="369332"/>
          </a:xfrm>
          <a:prstGeom prst="rect">
            <a:avLst/>
          </a:prstGeom>
          <a:noFill/>
        </p:spPr>
        <p:txBody>
          <a:bodyPr wrap="square" rtlCol="0">
            <a:spAutoFit/>
          </a:bodyPr>
          <a:lstStyle/>
          <a:p>
            <a:r>
              <a:rPr lang="en-GB" dirty="0" smtClean="0"/>
              <a:t>Near field</a:t>
            </a:r>
            <a:endParaRPr lang="en-GB" dirty="0"/>
          </a:p>
        </p:txBody>
      </p:sp>
      <p:sp>
        <p:nvSpPr>
          <p:cNvPr id="14" name="TextBox 13"/>
          <p:cNvSpPr txBox="1"/>
          <p:nvPr/>
        </p:nvSpPr>
        <p:spPr>
          <a:xfrm>
            <a:off x="7318648" y="4983325"/>
            <a:ext cx="1368152" cy="369332"/>
          </a:xfrm>
          <a:prstGeom prst="rect">
            <a:avLst/>
          </a:prstGeom>
          <a:noFill/>
        </p:spPr>
        <p:txBody>
          <a:bodyPr wrap="square" rtlCol="0">
            <a:spAutoFit/>
          </a:bodyPr>
          <a:lstStyle/>
          <a:p>
            <a:r>
              <a:rPr lang="en-GB" dirty="0" smtClean="0"/>
              <a:t>Far field</a:t>
            </a:r>
            <a:endParaRPr lang="en-GB" dirty="0"/>
          </a:p>
        </p:txBody>
      </p:sp>
      <p:cxnSp>
        <p:nvCxnSpPr>
          <p:cNvPr id="15" name="Straight Connector 14"/>
          <p:cNvCxnSpPr/>
          <p:nvPr/>
        </p:nvCxnSpPr>
        <p:spPr>
          <a:xfrm flipH="1">
            <a:off x="3064131" y="3877547"/>
            <a:ext cx="5521500" cy="0"/>
          </a:xfrm>
          <a:prstGeom prst="line">
            <a:avLst/>
          </a:prstGeom>
          <a:ln w="12700">
            <a:prstDash val="sysDot"/>
          </a:ln>
        </p:spPr>
        <p:style>
          <a:lnRef idx="2">
            <a:schemeClr val="accent2"/>
          </a:lnRef>
          <a:fillRef idx="0">
            <a:schemeClr val="accent2"/>
          </a:fillRef>
          <a:effectRef idx="1">
            <a:schemeClr val="accent2"/>
          </a:effectRef>
          <a:fontRef idx="minor">
            <a:schemeClr val="tx1"/>
          </a:fontRef>
        </p:style>
      </p:cxnSp>
      <p:cxnSp>
        <p:nvCxnSpPr>
          <p:cNvPr id="19" name="Straight Arrow Connector 18"/>
          <p:cNvCxnSpPr/>
          <p:nvPr/>
        </p:nvCxnSpPr>
        <p:spPr>
          <a:xfrm flipH="1">
            <a:off x="7792819" y="2968342"/>
            <a:ext cx="14583" cy="850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7807402" y="5470348"/>
            <a:ext cx="0" cy="5845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807402" y="3911749"/>
            <a:ext cx="0" cy="10715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7812069" y="1844824"/>
            <a:ext cx="0" cy="751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112365"/>
            <a:ext cx="2144811" cy="9774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2" descr="http://www.oceaneering.com/wp-content/themes/design_oii/img/logo.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23528" y="2420888"/>
            <a:ext cx="1584176" cy="369332"/>
          </a:xfrm>
          <a:prstGeom prst="rect">
            <a:avLst/>
          </a:prstGeom>
          <a:noFill/>
        </p:spPr>
        <p:txBody>
          <a:bodyPr wrap="square" rtlCol="0">
            <a:spAutoFit/>
          </a:bodyPr>
          <a:lstStyle/>
          <a:p>
            <a:r>
              <a:rPr lang="en-GB" dirty="0" smtClean="0"/>
              <a:t>Spread angle</a:t>
            </a:r>
            <a:endParaRPr lang="en-GB" dirty="0"/>
          </a:p>
        </p:txBody>
      </p:sp>
    </p:spTree>
    <p:extLst>
      <p:ext uri="{BB962C8B-B14F-4D97-AF65-F5344CB8AC3E}">
        <p14:creationId xmlns:p14="http://schemas.microsoft.com/office/powerpoint/2010/main" val="15888471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Inspection</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7649" y="2060848"/>
            <a:ext cx="6588702" cy="3680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0292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A-scan</a:t>
            </a:r>
            <a:endParaRPr lang="en-GB" dirty="0"/>
          </a:p>
        </p:txBody>
      </p:sp>
      <p:pic>
        <p:nvPicPr>
          <p:cNvPr id="5" name="Picture 4"/>
          <p:cNvPicPr>
            <a:picLocks noChangeAspect="1"/>
          </p:cNvPicPr>
          <p:nvPr/>
        </p:nvPicPr>
        <p:blipFill>
          <a:blip r:embed="rId3"/>
          <a:stretch>
            <a:fillRect/>
          </a:stretch>
        </p:blipFill>
        <p:spPr>
          <a:xfrm>
            <a:off x="2046005" y="1772816"/>
            <a:ext cx="5051990" cy="3744416"/>
          </a:xfrm>
          <a:prstGeom prst="rect">
            <a:avLst/>
          </a:prstGeom>
        </p:spPr>
      </p:pic>
      <p:pic>
        <p:nvPicPr>
          <p:cNvPr id="4"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47867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Snell's Law</a:t>
            </a:r>
            <a:endParaRPr lang="en-GB"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624" y="1781150"/>
            <a:ext cx="4002875" cy="3295700"/>
          </a:xfrm>
          <a:prstGeom prst="rect">
            <a:avLst/>
          </a:prstGeom>
        </p:spPr>
      </p:pic>
      <p:pic>
        <p:nvPicPr>
          <p:cNvPr id="1433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2780928"/>
            <a:ext cx="2304256" cy="1669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descr="http://www.oceaneering.com/wp-content/themes/design_oii/img/logo.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371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0° and </a:t>
            </a:r>
            <a:r>
              <a:rPr lang="en-GB" dirty="0" smtClean="0"/>
              <a:t>angled</a:t>
            </a:r>
            <a:endParaRPr lang="en-GB" dirty="0"/>
          </a:p>
        </p:txBody>
      </p:sp>
      <p:pic>
        <p:nvPicPr>
          <p:cNvPr id="6" name="Picture 5"/>
          <p:cNvPicPr>
            <a:picLocks noChangeAspect="1"/>
          </p:cNvPicPr>
          <p:nvPr/>
        </p:nvPicPr>
        <p:blipFill>
          <a:blip r:embed="rId3"/>
          <a:stretch>
            <a:fillRect/>
          </a:stretch>
        </p:blipFill>
        <p:spPr>
          <a:xfrm>
            <a:off x="1697186" y="2276872"/>
            <a:ext cx="5749627" cy="3246099"/>
          </a:xfrm>
          <a:prstGeom prst="rect">
            <a:avLst/>
          </a:prstGeom>
        </p:spPr>
      </p:pic>
      <p:pic>
        <p:nvPicPr>
          <p:cNvPr id="4"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51156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Defect orientation</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6479" y="1844825"/>
            <a:ext cx="3310022"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427" y="2406774"/>
            <a:ext cx="4200525" cy="1009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Arrow Connector 3"/>
          <p:cNvCxnSpPr/>
          <p:nvPr/>
        </p:nvCxnSpPr>
        <p:spPr>
          <a:xfrm>
            <a:off x="1835696" y="2708920"/>
            <a:ext cx="216024" cy="20267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0427" y="3533766"/>
            <a:ext cx="6477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2" descr="http://www.oceaneering.com/wp-content/themes/design_oii/img/logo.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7913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Defect orientation</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1302688"/>
            <a:ext cx="4446374" cy="1277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7818" y="2348879"/>
            <a:ext cx="3886226" cy="4185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2" descr="http://www.oceaneering.com/wp-content/themes/design_oii/img/logo.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40202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Defect orientation</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1302688"/>
            <a:ext cx="4446374" cy="1277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6304" y="1108817"/>
            <a:ext cx="4752528" cy="14710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808" y="2420888"/>
            <a:ext cx="4007520" cy="42660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descr="http://www.oceaneering.com/wp-content/themes/design_oii/img/logo.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51920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Defect orientation</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1302688"/>
            <a:ext cx="4446374" cy="1277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6304" y="1108817"/>
            <a:ext cx="4752528" cy="14710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1400462"/>
            <a:ext cx="4446374" cy="10260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89252" y="2448453"/>
            <a:ext cx="4003358" cy="4210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2" descr="http://www.oceaneering.com/wp-content/themes/design_oii/img/logo.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7034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Defect orientation</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1302688"/>
            <a:ext cx="4446374" cy="1277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56840" y="1228840"/>
            <a:ext cx="4035770" cy="1091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56840" y="2300683"/>
            <a:ext cx="3915360" cy="4150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2" descr="http://www.oceaneering.com/wp-content/themes/design_oii/img/logo.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44022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Considerations</a:t>
            </a:r>
            <a:endParaRPr lang="en-GB" dirty="0"/>
          </a:p>
        </p:txBody>
      </p:sp>
      <p:sp>
        <p:nvSpPr>
          <p:cNvPr id="3" name="Content Placeholder 2"/>
          <p:cNvSpPr>
            <a:spLocks noGrp="1"/>
          </p:cNvSpPr>
          <p:nvPr>
            <p:ph idx="1"/>
          </p:nvPr>
        </p:nvSpPr>
        <p:spPr>
          <a:xfrm>
            <a:off x="822960" y="1412776"/>
            <a:ext cx="7520940" cy="3579849"/>
          </a:xfrm>
        </p:spPr>
        <p:txBody>
          <a:bodyPr/>
          <a:lstStyle/>
          <a:p>
            <a:r>
              <a:rPr lang="en-GB" dirty="0"/>
              <a:t>Acoustic impedance</a:t>
            </a:r>
          </a:p>
          <a:p>
            <a:r>
              <a:rPr lang="en-GB" dirty="0" smtClean="0"/>
              <a:t>Attenuation</a:t>
            </a:r>
          </a:p>
          <a:p>
            <a:r>
              <a:rPr lang="en-GB" dirty="0" smtClean="0"/>
              <a:t>Calibration</a:t>
            </a:r>
          </a:p>
          <a:p>
            <a:r>
              <a:rPr lang="en-GB" dirty="0" smtClean="0"/>
              <a:t>Coupling</a:t>
            </a:r>
          </a:p>
          <a:p>
            <a:r>
              <a:rPr lang="en-GB" dirty="0" smtClean="0"/>
              <a:t>Crystal ringing time</a:t>
            </a:r>
          </a:p>
          <a:p>
            <a:r>
              <a:rPr lang="en-GB" dirty="0"/>
              <a:t>Distance amplitude </a:t>
            </a:r>
            <a:r>
              <a:rPr lang="en-GB" dirty="0" smtClean="0"/>
              <a:t>correction</a:t>
            </a:r>
          </a:p>
          <a:p>
            <a:r>
              <a:rPr lang="en-GB" dirty="0" err="1" smtClean="0"/>
              <a:t>Interferance</a:t>
            </a:r>
            <a:endParaRPr lang="en-GB" dirty="0" smtClean="0"/>
          </a:p>
          <a:p>
            <a:r>
              <a:rPr lang="en-GB" dirty="0" smtClean="0"/>
              <a:t>Pulse repetition frequency</a:t>
            </a:r>
          </a:p>
          <a:p>
            <a:r>
              <a:rPr lang="en-GB" dirty="0" smtClean="0"/>
              <a:t>Signal/noise</a:t>
            </a:r>
          </a:p>
          <a:p>
            <a:r>
              <a:rPr lang="en-GB" dirty="0" smtClean="0"/>
              <a:t>Rectification</a:t>
            </a:r>
          </a:p>
        </p:txBody>
      </p:sp>
      <p:pic>
        <p:nvPicPr>
          <p:cNvPr id="4" name="Picture 2" descr="http://www.oceaneering.com/wp-content/themes/design_oii/img/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58884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Phased Array</a:t>
            </a:r>
            <a:endParaRPr lang="en-GB" dirty="0"/>
          </a:p>
        </p:txBody>
      </p:sp>
      <p:sp>
        <p:nvSpPr>
          <p:cNvPr id="4" name="Text Placeholder 3"/>
          <p:cNvSpPr>
            <a:spLocks noGrp="1"/>
          </p:cNvSpPr>
          <p:nvPr>
            <p:ph type="body" idx="1"/>
          </p:nvPr>
        </p:nvSpPr>
        <p:spPr/>
        <p:txBody>
          <a:bodyPr/>
          <a:lstStyle/>
          <a:p>
            <a:endParaRPr lang="en-GB"/>
          </a:p>
        </p:txBody>
      </p:sp>
      <p:pic>
        <p:nvPicPr>
          <p:cNvPr id="5" name="Picture 2" descr="http://www.oceaneering.com/wp-content/themes/design_oii/img/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46199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Phased array</a:t>
            </a:r>
            <a:endParaRPr lang="en-GB" dirty="0"/>
          </a:p>
        </p:txBody>
      </p:sp>
      <p:pic>
        <p:nvPicPr>
          <p:cNvPr id="7170" name="Picture 2" descr="Phased Array Prob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3171" y="2060848"/>
            <a:ext cx="6942952" cy="331236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736348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 scan</a:t>
            </a:r>
            <a:endParaRPr lang="en-GB" dirty="0"/>
          </a:p>
        </p:txBody>
      </p:sp>
      <p:pic>
        <p:nvPicPr>
          <p:cNvPr id="7" name="Picture 2" descr="http://www.harfangmicro.com/Media/pa_scan-2.gif"/>
          <p:cNvPicPr>
            <a:picLocks noChangeAspect="1" noChangeArrowheads="1" noCrop="1"/>
          </p:cNvPicPr>
          <p:nvPr/>
        </p:nvPicPr>
        <p:blipFill>
          <a:blip r:embed="rId3" cstate="print"/>
          <a:srcRect/>
          <a:stretch>
            <a:fillRect/>
          </a:stretch>
        </p:blipFill>
        <p:spPr bwMode="auto">
          <a:xfrm>
            <a:off x="2607455" y="2348879"/>
            <a:ext cx="3929090" cy="3026131"/>
          </a:xfrm>
          <a:prstGeom prst="rect">
            <a:avLst/>
          </a:prstGeom>
          <a:noFill/>
        </p:spPr>
      </p:pic>
      <p:pic>
        <p:nvPicPr>
          <p:cNvPr id="12"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7388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Beam steer</a:t>
            </a:r>
            <a:endParaRPr lang="en-GB" dirty="0"/>
          </a:p>
        </p:txBody>
      </p:sp>
      <p:pic>
        <p:nvPicPr>
          <p:cNvPr id="6" name="Picture 2" descr="http://www.harfangmicro.com/Media/pa_angle-2.gif"/>
          <p:cNvPicPr>
            <a:picLocks noChangeAspect="1" noChangeArrowheads="1" noCrop="1"/>
          </p:cNvPicPr>
          <p:nvPr/>
        </p:nvPicPr>
        <p:blipFill>
          <a:blip r:embed="rId3" cstate="print"/>
          <a:srcRect/>
          <a:stretch>
            <a:fillRect/>
          </a:stretch>
        </p:blipFill>
        <p:spPr bwMode="auto">
          <a:xfrm>
            <a:off x="2339850" y="2142773"/>
            <a:ext cx="4464299" cy="3438342"/>
          </a:xfrm>
          <a:prstGeom prst="rect">
            <a:avLst/>
          </a:prstGeom>
          <a:noFill/>
        </p:spPr>
      </p:pic>
      <p:pic>
        <p:nvPicPr>
          <p:cNvPr id="8"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21948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Beam steer</a:t>
            </a:r>
            <a:endParaRPr lang="en-GB" dirty="0"/>
          </a:p>
        </p:txBody>
      </p:sp>
      <p:pic>
        <p:nvPicPr>
          <p:cNvPr id="6" name="Picture 2" descr="http://www.harfangmicro.com/Media/pa_angle-2.gif"/>
          <p:cNvPicPr>
            <a:picLocks noChangeAspect="1" noChangeArrowheads="1" noCrop="1"/>
          </p:cNvPicPr>
          <p:nvPr/>
        </p:nvPicPr>
        <p:blipFill>
          <a:blip r:embed="rId4" cstate="print"/>
          <a:srcRect/>
          <a:stretch>
            <a:fillRect/>
          </a:stretch>
        </p:blipFill>
        <p:spPr bwMode="auto">
          <a:xfrm>
            <a:off x="2339850" y="2142773"/>
            <a:ext cx="4464299" cy="3438342"/>
          </a:xfrm>
          <a:prstGeom prst="rect">
            <a:avLst/>
          </a:prstGeom>
          <a:noFill/>
        </p:spPr>
      </p:pic>
      <p:graphicFrame>
        <p:nvGraphicFramePr>
          <p:cNvPr id="3" name="Object 2"/>
          <p:cNvGraphicFramePr>
            <a:graphicFrameLocks noChangeAspect="1"/>
          </p:cNvGraphicFramePr>
          <p:nvPr>
            <p:extLst>
              <p:ext uri="{D42A27DB-BD31-4B8C-83A1-F6EECF244321}">
                <p14:modId xmlns:p14="http://schemas.microsoft.com/office/powerpoint/2010/main" val="1646465499"/>
              </p:ext>
            </p:extLst>
          </p:nvPr>
        </p:nvGraphicFramePr>
        <p:xfrm>
          <a:off x="3697286" y="5877272"/>
          <a:ext cx="1749425" cy="785813"/>
        </p:xfrm>
        <a:graphic>
          <a:graphicData uri="http://schemas.openxmlformats.org/presentationml/2006/ole">
            <mc:AlternateContent xmlns:mc="http://schemas.openxmlformats.org/markup-compatibility/2006">
              <mc:Choice xmlns:v="urn:schemas-microsoft-com:vml" Requires="v">
                <p:oleObj spid="_x0000_s9239" name="Equation" r:id="rId5" imgW="875920" imgH="393529" progId="Equation.3">
                  <p:embed/>
                </p:oleObj>
              </mc:Choice>
              <mc:Fallback>
                <p:oleObj name="Equation" r:id="rId5" imgW="875920" imgH="393529" progId="Equation.3">
                  <p:embed/>
                  <p:pic>
                    <p:nvPicPr>
                      <p:cNvPr id="0" name="Object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97286" y="5877272"/>
                        <a:ext cx="1749425"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7" name="Picture 2" descr="http://www.oceaneering.com/wp-content/themes/design_oii/img/logo.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96772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Focusing</a:t>
            </a:r>
            <a:endParaRPr lang="en-GB" dirty="0"/>
          </a:p>
        </p:txBody>
      </p:sp>
      <p:pic>
        <p:nvPicPr>
          <p:cNvPr id="7" name="Picture 2" descr="http://www.harfangmicro.com/Media/pa_focus-2.gif"/>
          <p:cNvPicPr>
            <a:picLocks noChangeAspect="1" noChangeArrowheads="1" noCrop="1"/>
          </p:cNvPicPr>
          <p:nvPr/>
        </p:nvPicPr>
        <p:blipFill>
          <a:blip r:embed="rId3" cstate="print"/>
          <a:srcRect/>
          <a:stretch>
            <a:fillRect/>
          </a:stretch>
        </p:blipFill>
        <p:spPr bwMode="auto">
          <a:xfrm>
            <a:off x="2538409" y="2295700"/>
            <a:ext cx="4067182" cy="3132488"/>
          </a:xfrm>
          <a:prstGeom prst="rect">
            <a:avLst/>
          </a:prstGeom>
          <a:noFill/>
        </p:spPr>
      </p:pic>
      <p:pic>
        <p:nvPicPr>
          <p:cNvPr id="8"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6888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visualisation</a:t>
            </a:r>
            <a:endParaRPr lang="en-GB" dirty="0"/>
          </a:p>
        </p:txBody>
      </p:sp>
      <p:pic>
        <p:nvPicPr>
          <p:cNvPr id="4" name="Picture 6" descr="Image:Chamo.gif">
            <a:hlinkClick r:id="rId3"/>
          </p:cNvPr>
          <p:cNvPicPr>
            <a:picLocks noChangeAspect="1" noChangeArrowheads="1" noCrop="1"/>
          </p:cNvPicPr>
          <p:nvPr/>
        </p:nvPicPr>
        <p:blipFill>
          <a:blip r:embed="rId4" cstate="print"/>
          <a:srcRect/>
          <a:stretch>
            <a:fillRect/>
          </a:stretch>
        </p:blipFill>
        <p:spPr bwMode="auto">
          <a:xfrm>
            <a:off x="2830608" y="1268760"/>
            <a:ext cx="3620673" cy="2602359"/>
          </a:xfrm>
          <a:prstGeom prst="rect">
            <a:avLst/>
          </a:prstGeom>
          <a:noFill/>
        </p:spPr>
      </p:pic>
      <p:pic>
        <p:nvPicPr>
          <p:cNvPr id="5" name="Picture 2" descr="Image result for phased array ut linie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62634" y="4112545"/>
            <a:ext cx="3956620" cy="253058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www.oceaneering.com/wp-content/themes/design_oii/img/logo.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635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visualisation</a:t>
            </a:r>
            <a:endParaRPr lang="en-GB" dirty="0"/>
          </a:p>
        </p:txBody>
      </p:sp>
      <p:cxnSp>
        <p:nvCxnSpPr>
          <p:cNvPr id="5" name="Straight Connector 4"/>
          <p:cNvCxnSpPr/>
          <p:nvPr/>
        </p:nvCxnSpPr>
        <p:spPr>
          <a:xfrm>
            <a:off x="4499992" y="1556792"/>
            <a:ext cx="0" cy="360040"/>
          </a:xfrm>
          <a:prstGeom prst="line">
            <a:avLst/>
          </a:prstGeom>
        </p:spPr>
        <p:style>
          <a:lnRef idx="1">
            <a:schemeClr val="accent1"/>
          </a:lnRef>
          <a:fillRef idx="0">
            <a:schemeClr val="accent1"/>
          </a:fillRef>
          <a:effectRef idx="0">
            <a:schemeClr val="accent1"/>
          </a:effectRef>
          <a:fontRef idx="minor">
            <a:schemeClr val="tx1"/>
          </a:fontRef>
        </p:style>
      </p:cxnSp>
      <p:pic>
        <p:nvPicPr>
          <p:cNvPr id="11267" name="Picture 3" descr="C:\Users\Liam\Desktop\New folder\photos press\zzzz withou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292" y="1559541"/>
            <a:ext cx="6883400" cy="51562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163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visualisation</a:t>
            </a:r>
            <a:endParaRPr lang="en-GB" dirty="0"/>
          </a:p>
        </p:txBody>
      </p:sp>
      <p:cxnSp>
        <p:nvCxnSpPr>
          <p:cNvPr id="5" name="Straight Connector 4"/>
          <p:cNvCxnSpPr/>
          <p:nvPr/>
        </p:nvCxnSpPr>
        <p:spPr>
          <a:xfrm>
            <a:off x="4499992" y="1556792"/>
            <a:ext cx="0" cy="360040"/>
          </a:xfrm>
          <a:prstGeom prst="line">
            <a:avLst/>
          </a:prstGeom>
        </p:spPr>
        <p:style>
          <a:lnRef idx="1">
            <a:schemeClr val="accent1"/>
          </a:lnRef>
          <a:fillRef idx="0">
            <a:schemeClr val="accent1"/>
          </a:fillRef>
          <a:effectRef idx="0">
            <a:schemeClr val="accent1"/>
          </a:effectRef>
          <a:fontRef idx="minor">
            <a:schemeClr val="tx1"/>
          </a:fontRef>
        </p:style>
      </p:cxnSp>
      <p:pic>
        <p:nvPicPr>
          <p:cNvPr id="12290" name="Picture 2" descr="C:\Users\Liam\Desktop\New folder\photos press\zzzz wit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292" y="1556792"/>
            <a:ext cx="6883400" cy="51562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559183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Phased Array Considerations</a:t>
            </a:r>
            <a:endParaRPr lang="en-GB" dirty="0"/>
          </a:p>
        </p:txBody>
      </p:sp>
      <p:sp>
        <p:nvSpPr>
          <p:cNvPr id="3" name="Content Placeholder 2"/>
          <p:cNvSpPr>
            <a:spLocks noGrp="1"/>
          </p:cNvSpPr>
          <p:nvPr>
            <p:ph idx="1"/>
          </p:nvPr>
        </p:nvSpPr>
        <p:spPr>
          <a:xfrm>
            <a:off x="822960" y="1100628"/>
            <a:ext cx="7520940" cy="4560620"/>
          </a:xfrm>
        </p:spPr>
        <p:txBody>
          <a:bodyPr>
            <a:normAutofit/>
          </a:bodyPr>
          <a:lstStyle/>
          <a:p>
            <a:r>
              <a:rPr lang="en-GB" dirty="0"/>
              <a:t>Acoustic impedance</a:t>
            </a:r>
          </a:p>
          <a:p>
            <a:r>
              <a:rPr lang="en-GB" dirty="0" err="1" smtClean="0"/>
              <a:t>Apodization</a:t>
            </a:r>
            <a:endParaRPr lang="en-GB" dirty="0" smtClean="0"/>
          </a:p>
          <a:p>
            <a:r>
              <a:rPr lang="en-GB" dirty="0" smtClean="0"/>
              <a:t>Calibration </a:t>
            </a:r>
            <a:r>
              <a:rPr lang="en-GB" dirty="0"/>
              <a:t>standards</a:t>
            </a:r>
          </a:p>
          <a:p>
            <a:r>
              <a:rPr lang="en-GB" dirty="0"/>
              <a:t>Encoding</a:t>
            </a:r>
          </a:p>
          <a:p>
            <a:r>
              <a:rPr lang="en-GB" dirty="0"/>
              <a:t>Filtering</a:t>
            </a:r>
          </a:p>
          <a:p>
            <a:r>
              <a:rPr lang="en-GB" dirty="0"/>
              <a:t>Pulse repetition frequency</a:t>
            </a:r>
          </a:p>
          <a:p>
            <a:r>
              <a:rPr lang="en-GB" dirty="0"/>
              <a:t>Sample rate</a:t>
            </a:r>
          </a:p>
          <a:p>
            <a:r>
              <a:rPr lang="en-GB" dirty="0"/>
              <a:t>Sensitivity</a:t>
            </a:r>
          </a:p>
          <a:p>
            <a:r>
              <a:rPr lang="en-GB" dirty="0"/>
              <a:t>Side </a:t>
            </a:r>
            <a:r>
              <a:rPr lang="en-GB" dirty="0" smtClean="0"/>
              <a:t>lobes</a:t>
            </a:r>
          </a:p>
          <a:p>
            <a:r>
              <a:rPr lang="en-GB" dirty="0" smtClean="0"/>
              <a:t>Signal Averaging</a:t>
            </a:r>
            <a:endParaRPr lang="en-GB" dirty="0"/>
          </a:p>
          <a:p>
            <a:r>
              <a:rPr lang="en-GB" dirty="0"/>
              <a:t>Signal/noise</a:t>
            </a:r>
          </a:p>
          <a:p>
            <a:r>
              <a:rPr lang="en-GB" dirty="0"/>
              <a:t>TCG – Time corrected gain</a:t>
            </a:r>
          </a:p>
          <a:p>
            <a:r>
              <a:rPr lang="en-GB" dirty="0"/>
              <a:t>Wedge delay</a:t>
            </a:r>
          </a:p>
        </p:txBody>
      </p:sp>
      <p:pic>
        <p:nvPicPr>
          <p:cNvPr id="4" name="Picture 2" descr="http://www.oceaneering.com/wp-content/themes/design_oii/img/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690665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Flange bore inspection</a:t>
            </a:r>
            <a:endParaRPr lang="en-GB" dirty="0"/>
          </a:p>
        </p:txBody>
      </p:sp>
      <p:sp>
        <p:nvSpPr>
          <p:cNvPr id="7" name="Text Placeholder 6"/>
          <p:cNvSpPr>
            <a:spLocks noGrp="1"/>
          </p:cNvSpPr>
          <p:nvPr>
            <p:ph type="body" idx="1"/>
          </p:nvPr>
        </p:nvSpPr>
        <p:spPr/>
        <p:txBody>
          <a:bodyPr/>
          <a:lstStyle/>
          <a:p>
            <a:endParaRPr lang="en-GB"/>
          </a:p>
        </p:txBody>
      </p:sp>
      <p:pic>
        <p:nvPicPr>
          <p:cNvPr id="6" name="Picture 2" descr="http://www.oceaneering.com/wp-content/themes/design_oii/img/logo.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4357854" y="3339217"/>
            <a:ext cx="4363789" cy="3107087"/>
          </a:xfrm>
          <a:prstGeom prst="rect">
            <a:avLst/>
          </a:prstGeom>
        </p:spPr>
      </p:pic>
    </p:spTree>
    <p:extLst>
      <p:ext uri="{BB962C8B-B14F-4D97-AF65-F5344CB8AC3E}">
        <p14:creationId xmlns:p14="http://schemas.microsoft.com/office/powerpoint/2010/main" val="164682555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a:t>
            </a:r>
            <a:endParaRPr lang="en-GB" dirty="0"/>
          </a:p>
        </p:txBody>
      </p:sp>
      <p:sp>
        <p:nvSpPr>
          <p:cNvPr id="4" name="Content Placeholder 3"/>
          <p:cNvSpPr>
            <a:spLocks noGrp="1"/>
          </p:cNvSpPr>
          <p:nvPr>
            <p:ph idx="1"/>
          </p:nvPr>
        </p:nvSpPr>
        <p:spPr>
          <a:xfrm>
            <a:off x="467544" y="1052736"/>
            <a:ext cx="8352928" cy="5437965"/>
          </a:xfrm>
        </p:spPr>
        <p:txBody>
          <a:bodyPr>
            <a:noAutofit/>
          </a:bodyPr>
          <a:lstStyle/>
          <a:p>
            <a:pPr lvl="0"/>
            <a:endParaRPr lang="en-GB" sz="1150" dirty="0" smtClean="0">
              <a:latin typeface="Times New Roman" pitchFamily="18" charset="0"/>
              <a:cs typeface="Times New Roman" pitchFamily="18" charset="0"/>
            </a:endParaRPr>
          </a:p>
          <a:p>
            <a:pPr lvl="0"/>
            <a:r>
              <a:rPr lang="en-GB" sz="1150" dirty="0" smtClean="0">
                <a:latin typeface="Times New Roman" pitchFamily="18" charset="0"/>
                <a:cs typeface="Times New Roman" pitchFamily="18" charset="0"/>
              </a:rPr>
              <a:t>On </a:t>
            </a:r>
            <a:r>
              <a:rPr lang="en-GB" sz="1150" dirty="0">
                <a:latin typeface="Times New Roman" pitchFamily="18" charset="0"/>
                <a:cs typeface="Times New Roman" pitchFamily="18" charset="0"/>
              </a:rPr>
              <a:t>January 9, a 30-inch </a:t>
            </a:r>
            <a:r>
              <a:rPr lang="en-GB" sz="1150" dirty="0" err="1">
                <a:latin typeface="Times New Roman" pitchFamily="18" charset="0"/>
                <a:cs typeface="Times New Roman" pitchFamily="18" charset="0"/>
              </a:rPr>
              <a:t>Atmos</a:t>
            </a:r>
            <a:r>
              <a:rPr lang="en-GB" sz="1150" dirty="0">
                <a:latin typeface="Times New Roman" pitchFamily="18" charset="0"/>
                <a:cs typeface="Times New Roman" pitchFamily="18" charset="0"/>
              </a:rPr>
              <a:t> Energy gas transmission pipeline exploded and burned in Robertson County, Texas. 4 families nearby were evacuated</a:t>
            </a:r>
            <a:r>
              <a:rPr lang="en-GB" sz="1150" dirty="0" smtClean="0">
                <a:latin typeface="Times New Roman" pitchFamily="18" charset="0"/>
                <a:cs typeface="Times New Roman" pitchFamily="18" charset="0"/>
              </a:rPr>
              <a:t>.</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January 11, butane leaking from a pipeline storage facility, in Conway, Kansas, forced a closure of a nearby highway for a time</a:t>
            </a:r>
            <a:r>
              <a:rPr lang="en-GB" sz="1150" dirty="0" smtClean="0">
                <a:latin typeface="Times New Roman" pitchFamily="18" charset="0"/>
                <a:cs typeface="Times New Roman" pitchFamily="18" charset="0"/>
              </a:rPr>
              <a:t>. </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February 14, a 6-inch crude oil pipeline broke near </a:t>
            </a:r>
            <a:r>
              <a:rPr lang="en-GB" sz="1150" dirty="0" err="1">
                <a:latin typeface="Times New Roman" pitchFamily="18" charset="0"/>
                <a:cs typeface="Times New Roman" pitchFamily="18" charset="0"/>
              </a:rPr>
              <a:t>Rozet</a:t>
            </a:r>
            <a:r>
              <a:rPr lang="en-GB" sz="1150" dirty="0">
                <a:latin typeface="Times New Roman" pitchFamily="18" charset="0"/>
                <a:cs typeface="Times New Roman" pitchFamily="18" charset="0"/>
              </a:rPr>
              <a:t>, Wyoming, spilling about 1,500 gallons of crude oil into a creek bed</a:t>
            </a:r>
            <a:r>
              <a:rPr lang="en-GB" sz="1150" dirty="0" smtClean="0">
                <a:latin typeface="Times New Roman" pitchFamily="18" charset="0"/>
                <a:cs typeface="Times New Roman" pitchFamily="18" charset="0"/>
              </a:rPr>
              <a:t>. </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February 16, an explosion and fire occurred at a gas plant in </a:t>
            </a:r>
            <a:r>
              <a:rPr lang="en-GB" sz="1150" dirty="0" err="1">
                <a:latin typeface="Times New Roman" pitchFamily="18" charset="0"/>
                <a:cs typeface="Times New Roman" pitchFamily="18" charset="0"/>
              </a:rPr>
              <a:t>Frio</a:t>
            </a:r>
            <a:r>
              <a:rPr lang="en-GB" sz="1150" dirty="0">
                <a:latin typeface="Times New Roman" pitchFamily="18" charset="0"/>
                <a:cs typeface="Times New Roman" pitchFamily="18" charset="0"/>
              </a:rPr>
              <a:t> County, Texas. 2 employees at the plant were injured</a:t>
            </a:r>
            <a:r>
              <a:rPr lang="en-GB" sz="1150" dirty="0" smtClean="0">
                <a:latin typeface="Times New Roman" pitchFamily="18" charset="0"/>
                <a:cs typeface="Times New Roman" pitchFamily="18" charset="0"/>
              </a:rPr>
              <a:t>. </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February 24, a 10-inch propane pipeline exploded and burned, near Sulphur, Louisiana. There were no injuries. About 208,000 gallons of propane were burned. The cause was from manufacturing defects</a:t>
            </a:r>
            <a:r>
              <a:rPr lang="en-GB" sz="1150" dirty="0" smtClean="0">
                <a:latin typeface="Times New Roman" pitchFamily="18" charset="0"/>
                <a:cs typeface="Times New Roman" pitchFamily="18" charset="0"/>
              </a:rPr>
              <a:t>. </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March 11, about 30,000 gallons of gasoline spilled from a leaking plug on a pipeline, at a tank farm in Sioux City, Iowa</a:t>
            </a:r>
            <a:r>
              <a:rPr lang="en-GB" sz="1150" dirty="0" smtClean="0">
                <a:latin typeface="Times New Roman" pitchFamily="18" charset="0"/>
                <a:cs typeface="Times New Roman" pitchFamily="18" charset="0"/>
              </a:rPr>
              <a:t>. </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March 22, about 4,000 gallons of gasoline spilled from a 6-inch petroleum products pipeline in Harwood, North Dakota</a:t>
            </a:r>
            <a:r>
              <a:rPr lang="en-GB" sz="1150" dirty="0" smtClean="0">
                <a:latin typeface="Times New Roman" pitchFamily="18" charset="0"/>
                <a:cs typeface="Times New Roman" pitchFamily="18" charset="0"/>
              </a:rPr>
              <a:t>. </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April 2, the TransCanada Corporation Keystone Pipeline was observed by a local resident to be leaking, near Freeman, South Dakota. The cause was a crack in a girth weld, and amount of tar sands </a:t>
            </a:r>
            <a:r>
              <a:rPr lang="en-GB" sz="1150" dirty="0" err="1">
                <a:latin typeface="Times New Roman" pitchFamily="18" charset="0"/>
                <a:cs typeface="Times New Roman" pitchFamily="18" charset="0"/>
              </a:rPr>
              <a:t>dilbit</a:t>
            </a:r>
            <a:r>
              <a:rPr lang="en-GB" sz="1150" dirty="0">
                <a:latin typeface="Times New Roman" pitchFamily="18" charset="0"/>
                <a:cs typeface="Times New Roman" pitchFamily="18" charset="0"/>
              </a:rPr>
              <a:t> spill was about 16,800 gallons</a:t>
            </a:r>
            <a:r>
              <a:rPr lang="en-GB" sz="1150" dirty="0" smtClean="0">
                <a:latin typeface="Times New Roman" pitchFamily="18" charset="0"/>
                <a:cs typeface="Times New Roman" pitchFamily="18" charset="0"/>
              </a:rPr>
              <a:t>.</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April 12, a pipeline at a gas plant in Woodsboro, Texas exploded, killing 2 men, and injured another worker</a:t>
            </a:r>
            <a:r>
              <a:rPr lang="en-GB" sz="1150" dirty="0" smtClean="0">
                <a:latin typeface="Times New Roman" pitchFamily="18" charset="0"/>
                <a:cs typeface="Times New Roman" pitchFamily="18" charset="0"/>
              </a:rPr>
              <a:t>.</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April 17, a 10 petroleum products pipeline failed in Wabash County, Illinois, resulting in a sheen on the Wabash River. About 48,000 gallons of diesel fuel was spilled</a:t>
            </a:r>
            <a:r>
              <a:rPr lang="en-GB" sz="1150" dirty="0" smtClean="0">
                <a:latin typeface="Times New Roman" pitchFamily="18" charset="0"/>
                <a:cs typeface="Times New Roman" pitchFamily="18" charset="0"/>
              </a:rPr>
              <a:t>.</a:t>
            </a:r>
            <a:endParaRPr lang="en-GB" sz="1150" dirty="0">
              <a:latin typeface="Times New Roman" pitchFamily="18" charset="0"/>
              <a:cs typeface="Times New Roman" pitchFamily="18" charset="0"/>
            </a:endParaRPr>
          </a:p>
          <a:p>
            <a:pPr lvl="0"/>
            <a:r>
              <a:rPr lang="en-GB" sz="1150" dirty="0">
                <a:latin typeface="Times New Roman" pitchFamily="18" charset="0"/>
                <a:cs typeface="Times New Roman" pitchFamily="18" charset="0"/>
              </a:rPr>
              <a:t>On April 29, a 30-inch Texas Eastern/Spectra Energy pipeline exploded, injuring one man, destroying his home and damaging several others. The incident was reported at 8:17 a.m., near the intersection of Routes 819 and 22 in Salem Township, Westmoreland County, Pennsylvania. Later, Spectra Energy Corp. announced plans to dig up and assess 263 miles of that pipeline, from Pennsylvania to New Jersey. Corrosion had been detected at the failed seam 4 years before the </a:t>
            </a:r>
            <a:r>
              <a:rPr lang="en-GB" sz="1150" dirty="0" smtClean="0">
                <a:latin typeface="Times New Roman" pitchFamily="18" charset="0"/>
                <a:cs typeface="Times New Roman" pitchFamily="18" charset="0"/>
              </a:rPr>
              <a:t>rupture.</a:t>
            </a:r>
          </a:p>
          <a:p>
            <a:pPr lvl="0"/>
            <a:r>
              <a:rPr lang="en-GB" sz="1150" dirty="0" smtClean="0">
                <a:latin typeface="Times New Roman" pitchFamily="18" charset="0"/>
                <a:cs typeface="Times New Roman" pitchFamily="18" charset="0"/>
              </a:rPr>
              <a:t>On </a:t>
            </a:r>
            <a:r>
              <a:rPr lang="en-GB" sz="1150" dirty="0">
                <a:latin typeface="Times New Roman" pitchFamily="18" charset="0"/>
                <a:cs typeface="Times New Roman" pitchFamily="18" charset="0"/>
              </a:rPr>
              <a:t>May 20, a Shell Oil Company pipeline leaked near Tracy, California, spilling about 21,000 gallons of crude </a:t>
            </a:r>
            <a:r>
              <a:rPr lang="en-GB" sz="1150" dirty="0" smtClean="0">
                <a:latin typeface="Times New Roman" pitchFamily="18" charset="0"/>
                <a:cs typeface="Times New Roman" pitchFamily="18" charset="0"/>
              </a:rPr>
              <a:t>oil.</a:t>
            </a:r>
            <a:endParaRPr lang="en-GB" sz="1150" baseline="30000" dirty="0">
              <a:latin typeface="Times New Roman" pitchFamily="18" charset="0"/>
              <a:cs typeface="Times New Roman" pitchFamily="18" charset="0"/>
            </a:endParaRPr>
          </a:p>
          <a:p>
            <a:pPr lvl="0"/>
            <a:r>
              <a:rPr lang="en-GB" sz="1150" dirty="0" smtClean="0">
                <a:latin typeface="Times New Roman" pitchFamily="18" charset="0"/>
                <a:cs typeface="Times New Roman" pitchFamily="18" charset="0"/>
              </a:rPr>
              <a:t>On </a:t>
            </a:r>
            <a:r>
              <a:rPr lang="en-GB" sz="1150" dirty="0">
                <a:latin typeface="Times New Roman" pitchFamily="18" charset="0"/>
                <a:cs typeface="Times New Roman" pitchFamily="18" charset="0"/>
              </a:rPr>
              <a:t>June 23, a Crimson Pipeline crude oil line leaked in Ventura County, California. Initial reports said the spill size was from 25,200 gallons to 29,000 gallons, but, later reports estimate 45,000 gallons of crude were spilled</a:t>
            </a:r>
            <a:r>
              <a:rPr lang="en-GB" sz="1150" dirty="0" smtClean="0">
                <a:latin typeface="Times New Roman" pitchFamily="18" charset="0"/>
                <a:cs typeface="Times New Roman" pitchFamily="18" charset="0"/>
              </a:rPr>
              <a:t>.</a:t>
            </a:r>
            <a:r>
              <a:rPr lang="en-GB" sz="1150" baseline="30000" dirty="0" smtClean="0">
                <a:latin typeface="Times New Roman" pitchFamily="18" charset="0"/>
                <a:cs typeface="Times New Roman" pitchFamily="18" charset="0"/>
              </a:rPr>
              <a:t>[</a:t>
            </a:r>
            <a:endParaRPr lang="en-GB" sz="1150" dirty="0">
              <a:latin typeface="Times New Roman" pitchFamily="18" charset="0"/>
              <a:cs typeface="Times New Roman" pitchFamily="18" charset="0"/>
            </a:endParaRPr>
          </a:p>
        </p:txBody>
      </p:sp>
      <p:pic>
        <p:nvPicPr>
          <p:cNvPr id="5" name="Picture 2" descr="http://www.oceaneering.com/wp-content/themes/design_oii/img/logo.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59965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Typical flange</a:t>
            </a:r>
            <a:endParaRPr lang="en-GB" dirty="0"/>
          </a:p>
        </p:txBody>
      </p:sp>
      <p:pic>
        <p:nvPicPr>
          <p:cNvPr id="1945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848" y="1268759"/>
            <a:ext cx="2533573" cy="1899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584" y="3573016"/>
            <a:ext cx="3289176" cy="2449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60032" y="3554533"/>
            <a:ext cx="3301985" cy="24680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descr="http://www.oceaneering.com/wp-content/themes/design_oii/img/logo.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84800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Crazy flange</a:t>
            </a:r>
            <a:endParaRPr lang="en-GB" dirty="0"/>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500" y="1268760"/>
            <a:ext cx="6983413" cy="520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781281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Crazy flange</a:t>
            </a:r>
            <a:endParaRPr lang="en-GB" dirty="0"/>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844824"/>
            <a:ext cx="4356655" cy="3264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4845" y="1826822"/>
            <a:ext cx="4412717" cy="33002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descr="http://www.oceaneering.com/wp-content/themes/design_oii/img/logo.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62469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reversal </a:t>
            </a:r>
            <a:endParaRPr lang="en-GB" dirty="0"/>
          </a:p>
        </p:txBody>
      </p:sp>
      <p:sp>
        <p:nvSpPr>
          <p:cNvPr id="4" name="Text Placeholder 3"/>
          <p:cNvSpPr>
            <a:spLocks noGrp="1"/>
          </p:cNvSpPr>
          <p:nvPr>
            <p:ph type="body" idx="1"/>
          </p:nvPr>
        </p:nvSpPr>
        <p:spPr/>
        <p:txBody>
          <a:bodyPr/>
          <a:lstStyle/>
          <a:p>
            <a:endParaRPr lang="en-GB"/>
          </a:p>
        </p:txBody>
      </p:sp>
      <p:pic>
        <p:nvPicPr>
          <p:cNvPr id="5" name="Picture 2" descr="http://www.oceaneering.com/wp-content/themes/design_oii/img/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633836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p:cNvGraphicFramePr>
            <a:graphicFrameLocks noChangeAspect="1"/>
          </p:cNvGraphicFramePr>
          <p:nvPr>
            <p:extLst>
              <p:ext uri="{D42A27DB-BD31-4B8C-83A1-F6EECF244321}">
                <p14:modId xmlns:p14="http://schemas.microsoft.com/office/powerpoint/2010/main" val="1232277356"/>
              </p:ext>
            </p:extLst>
          </p:nvPr>
        </p:nvGraphicFramePr>
        <p:xfrm>
          <a:off x="838200" y="1417638"/>
          <a:ext cx="7570234" cy="3992562"/>
        </p:xfrm>
        <a:graphic>
          <a:graphicData uri="http://schemas.openxmlformats.org/presentationml/2006/ole">
            <mc:AlternateContent xmlns:mc="http://schemas.openxmlformats.org/markup-compatibility/2006">
              <mc:Choice xmlns:v="urn:schemas-microsoft-com:vml" Requires="v">
                <p:oleObj spid="_x0000_s22586" name="Visio" r:id="rId4" imgW="4007692" imgH="2117610" progId="Visio.Drawing.11">
                  <p:embed/>
                </p:oleObj>
              </mc:Choice>
              <mc:Fallback>
                <p:oleObj name="Visio" r:id="rId4" imgW="4007692" imgH="2117610" progId="Visio.Drawing.11">
                  <p:embed/>
                  <p:pic>
                    <p:nvPicPr>
                      <p:cNvPr id="0" name=""/>
                      <p:cNvPicPr/>
                      <p:nvPr/>
                    </p:nvPicPr>
                    <p:blipFill>
                      <a:blip r:embed="rId5"/>
                      <a:stretch>
                        <a:fillRect/>
                      </a:stretch>
                    </p:blipFill>
                    <p:spPr>
                      <a:xfrm>
                        <a:off x="838200" y="1417638"/>
                        <a:ext cx="7570234" cy="3992562"/>
                      </a:xfrm>
                      <a:prstGeom prst="rect">
                        <a:avLst/>
                      </a:prstGeom>
                    </p:spPr>
                  </p:pic>
                </p:oleObj>
              </mc:Fallback>
            </mc:AlternateContent>
          </a:graphicData>
        </a:graphic>
      </p:graphicFrame>
      <p:graphicFrame>
        <p:nvGraphicFramePr>
          <p:cNvPr id="13" name="Object 12"/>
          <p:cNvGraphicFramePr>
            <a:graphicFrameLocks noChangeAspect="1"/>
          </p:cNvGraphicFramePr>
          <p:nvPr>
            <p:extLst>
              <p:ext uri="{D42A27DB-BD31-4B8C-83A1-F6EECF244321}">
                <p14:modId xmlns:p14="http://schemas.microsoft.com/office/powerpoint/2010/main" val="3181354419"/>
              </p:ext>
            </p:extLst>
          </p:nvPr>
        </p:nvGraphicFramePr>
        <p:xfrm>
          <a:off x="4886325" y="4292843"/>
          <a:ext cx="2590800" cy="779729"/>
        </p:xfrm>
        <a:graphic>
          <a:graphicData uri="http://schemas.openxmlformats.org/presentationml/2006/ole">
            <mc:AlternateContent xmlns:mc="http://schemas.openxmlformats.org/markup-compatibility/2006">
              <mc:Choice xmlns:v="urn:schemas-microsoft-com:vml" Requires="v">
                <p:oleObj spid="_x0000_s22587" name="Visio" r:id="rId6" imgW="1487892" imgH="448200" progId="Visio.Drawing.11">
                  <p:embed/>
                </p:oleObj>
              </mc:Choice>
              <mc:Fallback>
                <p:oleObj name="Visio" r:id="rId6" imgW="1487892" imgH="448200" progId="Visio.Drawing.11">
                  <p:embed/>
                  <p:pic>
                    <p:nvPicPr>
                      <p:cNvPr id="0" name=""/>
                      <p:cNvPicPr/>
                      <p:nvPr/>
                    </p:nvPicPr>
                    <p:blipFill>
                      <a:blip r:embed="rId7"/>
                      <a:stretch>
                        <a:fillRect/>
                      </a:stretch>
                    </p:blipFill>
                    <p:spPr>
                      <a:xfrm>
                        <a:off x="4886325" y="4292843"/>
                        <a:ext cx="2590800" cy="779729"/>
                      </a:xfrm>
                      <a:prstGeom prst="rect">
                        <a:avLst/>
                      </a:prstGeom>
                    </p:spPr>
                  </p:pic>
                </p:oleObj>
              </mc:Fallback>
            </mc:AlternateContent>
          </a:graphicData>
        </a:graphic>
      </p:graphicFrame>
      <p:graphicFrame>
        <p:nvGraphicFramePr>
          <p:cNvPr id="7" name="Object 6"/>
          <p:cNvGraphicFramePr>
            <a:graphicFrameLocks noChangeAspect="1"/>
          </p:cNvGraphicFramePr>
          <p:nvPr>
            <p:extLst>
              <p:ext uri="{D42A27DB-BD31-4B8C-83A1-F6EECF244321}">
                <p14:modId xmlns:p14="http://schemas.microsoft.com/office/powerpoint/2010/main" val="3136279990"/>
              </p:ext>
            </p:extLst>
          </p:nvPr>
        </p:nvGraphicFramePr>
        <p:xfrm>
          <a:off x="4886325" y="2891615"/>
          <a:ext cx="2590800" cy="160369"/>
        </p:xfrm>
        <a:graphic>
          <a:graphicData uri="http://schemas.openxmlformats.org/presentationml/2006/ole">
            <mc:AlternateContent xmlns:mc="http://schemas.openxmlformats.org/markup-compatibility/2006">
              <mc:Choice xmlns:v="urn:schemas-microsoft-com:vml" Requires="v">
                <p:oleObj spid="_x0000_s22588" name="Visio" r:id="rId8" imgW="1487622" imgH="91800" progId="Visio.Drawing.11">
                  <p:embed/>
                </p:oleObj>
              </mc:Choice>
              <mc:Fallback>
                <p:oleObj name="Visio" r:id="rId8" imgW="1487622" imgH="91800" progId="Visio.Drawing.11">
                  <p:embed/>
                  <p:pic>
                    <p:nvPicPr>
                      <p:cNvPr id="0" name=""/>
                      <p:cNvPicPr/>
                      <p:nvPr/>
                    </p:nvPicPr>
                    <p:blipFill>
                      <a:blip r:embed="rId9"/>
                      <a:stretch>
                        <a:fillRect/>
                      </a:stretch>
                    </p:blipFill>
                    <p:spPr>
                      <a:xfrm>
                        <a:off x="4886325" y="2891615"/>
                        <a:ext cx="2590800" cy="160369"/>
                      </a:xfrm>
                      <a:prstGeom prst="rect">
                        <a:avLst/>
                      </a:prstGeom>
                    </p:spPr>
                  </p:pic>
                </p:oleObj>
              </mc:Fallback>
            </mc:AlternateContent>
          </a:graphicData>
        </a:graphic>
      </p:graphicFrame>
      <p:graphicFrame>
        <p:nvGraphicFramePr>
          <p:cNvPr id="9" name="Object 8"/>
          <p:cNvGraphicFramePr>
            <a:graphicFrameLocks noChangeAspect="1"/>
          </p:cNvGraphicFramePr>
          <p:nvPr>
            <p:extLst>
              <p:ext uri="{D42A27DB-BD31-4B8C-83A1-F6EECF244321}">
                <p14:modId xmlns:p14="http://schemas.microsoft.com/office/powerpoint/2010/main" val="2670938924"/>
              </p:ext>
            </p:extLst>
          </p:nvPr>
        </p:nvGraphicFramePr>
        <p:xfrm>
          <a:off x="4572000" y="2219670"/>
          <a:ext cx="3200400" cy="1133130"/>
        </p:xfrm>
        <a:graphic>
          <a:graphicData uri="http://schemas.openxmlformats.org/presentationml/2006/ole">
            <mc:AlternateContent xmlns:mc="http://schemas.openxmlformats.org/markup-compatibility/2006">
              <mc:Choice xmlns:v="urn:schemas-microsoft-com:vml" Requires="v">
                <p:oleObj spid="_x0000_s22589" name="Visio" r:id="rId10" imgW="1837985" imgH="650160" progId="Visio.Drawing.11">
                  <p:embed/>
                </p:oleObj>
              </mc:Choice>
              <mc:Fallback>
                <p:oleObj name="Visio" r:id="rId10" imgW="1837985" imgH="650160" progId="Visio.Drawing.11">
                  <p:embed/>
                  <p:pic>
                    <p:nvPicPr>
                      <p:cNvPr id="0" name=""/>
                      <p:cNvPicPr/>
                      <p:nvPr/>
                    </p:nvPicPr>
                    <p:blipFill>
                      <a:blip r:embed="rId11"/>
                      <a:stretch>
                        <a:fillRect/>
                      </a:stretch>
                    </p:blipFill>
                    <p:spPr>
                      <a:xfrm>
                        <a:off x="4572000" y="2219670"/>
                        <a:ext cx="3200400" cy="1133130"/>
                      </a:xfrm>
                      <a:prstGeom prst="rect">
                        <a:avLst/>
                      </a:prstGeom>
                    </p:spPr>
                  </p:pic>
                </p:oleObj>
              </mc:Fallback>
            </mc:AlternateContent>
          </a:graphicData>
        </a:graphic>
      </p:graphicFrame>
      <p:sp>
        <p:nvSpPr>
          <p:cNvPr id="2" name="Title 1"/>
          <p:cNvSpPr>
            <a:spLocks noGrp="1"/>
          </p:cNvSpPr>
          <p:nvPr>
            <p:ph type="title"/>
          </p:nvPr>
        </p:nvSpPr>
        <p:spPr/>
        <p:txBody>
          <a:bodyPr/>
          <a:lstStyle/>
          <a:p>
            <a:r>
              <a:rPr lang="fr-CA" dirty="0" smtClean="0"/>
              <a:t>How </a:t>
            </a:r>
            <a:r>
              <a:rPr lang="fr-CA" dirty="0" err="1" smtClean="0"/>
              <a:t>does</a:t>
            </a:r>
            <a:r>
              <a:rPr lang="fr-CA" dirty="0" smtClean="0"/>
              <a:t> </a:t>
            </a:r>
            <a:r>
              <a:rPr lang="fr-CA" b="1" i="1" dirty="0" smtClean="0"/>
              <a:t>Time Reversal</a:t>
            </a:r>
            <a:r>
              <a:rPr lang="fr-CA" b="1" dirty="0" smtClean="0"/>
              <a:t> </a:t>
            </a:r>
            <a:r>
              <a:rPr lang="fr-CA" dirty="0" err="1" smtClean="0"/>
              <a:t>work</a:t>
            </a:r>
            <a:r>
              <a:rPr lang="fr-CA" dirty="0" smtClean="0"/>
              <a:t>?</a:t>
            </a:r>
            <a:endParaRPr lang="en-US" dirty="0"/>
          </a:p>
        </p:txBody>
      </p:sp>
      <p:sp>
        <p:nvSpPr>
          <p:cNvPr id="4" name="Slide Number Placeholder 3"/>
          <p:cNvSpPr>
            <a:spLocks noGrp="1"/>
          </p:cNvSpPr>
          <p:nvPr>
            <p:ph type="sldNum" sz="quarter" idx="12"/>
          </p:nvPr>
        </p:nvSpPr>
        <p:spPr/>
        <p:txBody>
          <a:bodyPr/>
          <a:lstStyle/>
          <a:p>
            <a:fld id="{FFC87126-EC5A-9740-9B2D-FA5BEFFFDBF7}" type="slidenum">
              <a:rPr lang="en-US" smtClean="0"/>
              <a:pPr/>
              <a:t>33</a:t>
            </a:fld>
            <a:endParaRPr lang="en-US"/>
          </a:p>
        </p:txBody>
      </p:sp>
      <p:graphicFrame>
        <p:nvGraphicFramePr>
          <p:cNvPr id="12" name="Object 11"/>
          <p:cNvGraphicFramePr>
            <a:graphicFrameLocks noChangeAspect="1"/>
          </p:cNvGraphicFramePr>
          <p:nvPr>
            <p:extLst>
              <p:ext uri="{D42A27DB-BD31-4B8C-83A1-F6EECF244321}">
                <p14:modId xmlns:p14="http://schemas.microsoft.com/office/powerpoint/2010/main" val="2379231913"/>
              </p:ext>
            </p:extLst>
          </p:nvPr>
        </p:nvGraphicFramePr>
        <p:xfrm>
          <a:off x="1225310" y="2971800"/>
          <a:ext cx="2432290" cy="175419"/>
        </p:xfrm>
        <a:graphic>
          <a:graphicData uri="http://schemas.openxmlformats.org/presentationml/2006/ole">
            <mc:AlternateContent xmlns:mc="http://schemas.openxmlformats.org/markup-compatibility/2006">
              <mc:Choice xmlns:v="urn:schemas-microsoft-com:vml" Requires="v">
                <p:oleObj spid="_x0000_s22590" name="Visio" r:id="rId12" imgW="1474926" imgH="106920" progId="Visio.Drawing.11">
                  <p:embed/>
                </p:oleObj>
              </mc:Choice>
              <mc:Fallback>
                <p:oleObj name="Visio" r:id="rId12" imgW="1474926" imgH="106920" progId="Visio.Drawing.11">
                  <p:embed/>
                  <p:pic>
                    <p:nvPicPr>
                      <p:cNvPr id="0" name=""/>
                      <p:cNvPicPr/>
                      <p:nvPr/>
                    </p:nvPicPr>
                    <p:blipFill>
                      <a:blip r:embed="rId13"/>
                      <a:stretch>
                        <a:fillRect/>
                      </a:stretch>
                    </p:blipFill>
                    <p:spPr>
                      <a:xfrm>
                        <a:off x="1225310" y="2971800"/>
                        <a:ext cx="2432290" cy="175419"/>
                      </a:xfrm>
                      <a:prstGeom prst="rect">
                        <a:avLst/>
                      </a:prstGeom>
                    </p:spPr>
                  </p:pic>
                </p:oleObj>
              </mc:Fallback>
            </mc:AlternateContent>
          </a:graphicData>
        </a:graphic>
      </p:graphicFrame>
      <p:sp>
        <p:nvSpPr>
          <p:cNvPr id="15" name="TextBox 14"/>
          <p:cNvSpPr txBox="1"/>
          <p:nvPr/>
        </p:nvSpPr>
        <p:spPr>
          <a:xfrm>
            <a:off x="924817" y="3704272"/>
            <a:ext cx="2971800" cy="1200329"/>
          </a:xfrm>
          <a:prstGeom prst="rect">
            <a:avLst/>
          </a:prstGeom>
          <a:noFill/>
        </p:spPr>
        <p:txBody>
          <a:bodyPr wrap="square" rtlCol="0">
            <a:spAutoFit/>
          </a:bodyPr>
          <a:lstStyle/>
          <a:p>
            <a:pPr algn="ctr"/>
            <a:r>
              <a:rPr lang="en-CA" dirty="0"/>
              <a:t>All active elements of the probe are fired with no delay difference between them to create a flat wave front.</a:t>
            </a:r>
            <a:endParaRPr lang="en-US" dirty="0"/>
          </a:p>
        </p:txBody>
      </p:sp>
      <p:sp>
        <p:nvSpPr>
          <p:cNvPr id="16" name="TextBox 15"/>
          <p:cNvSpPr txBox="1"/>
          <p:nvPr/>
        </p:nvSpPr>
        <p:spPr>
          <a:xfrm>
            <a:off x="981968" y="3427274"/>
            <a:ext cx="2857500" cy="1754326"/>
          </a:xfrm>
          <a:prstGeom prst="rect">
            <a:avLst/>
          </a:prstGeom>
          <a:noFill/>
        </p:spPr>
        <p:txBody>
          <a:bodyPr wrap="square" rtlCol="0">
            <a:spAutoFit/>
          </a:bodyPr>
          <a:lstStyle/>
          <a:p>
            <a:pPr algn="ctr"/>
            <a:r>
              <a:rPr lang="en-CA" dirty="0"/>
              <a:t>Reflected wave front is shaped by the part shape and returns back to the probe. It is received using the same delay law used for the emission.</a:t>
            </a:r>
            <a:endParaRPr lang="en-US" dirty="0"/>
          </a:p>
        </p:txBody>
      </p:sp>
      <p:sp>
        <p:nvSpPr>
          <p:cNvPr id="18" name="TextBox 17"/>
          <p:cNvSpPr txBox="1"/>
          <p:nvPr/>
        </p:nvSpPr>
        <p:spPr>
          <a:xfrm>
            <a:off x="1669854" y="1490261"/>
            <a:ext cx="1577611" cy="400110"/>
          </a:xfrm>
          <a:prstGeom prst="rect">
            <a:avLst/>
          </a:prstGeom>
          <a:noFill/>
        </p:spPr>
        <p:txBody>
          <a:bodyPr wrap="none" rtlCol="0">
            <a:spAutoFit/>
          </a:bodyPr>
          <a:lstStyle/>
          <a:p>
            <a:r>
              <a:rPr lang="fr-CA" sz="2000" b="1" dirty="0" err="1" smtClean="0">
                <a:solidFill>
                  <a:srgbClr val="C00000"/>
                </a:solidFill>
              </a:rPr>
              <a:t>Firing</a:t>
            </a:r>
            <a:r>
              <a:rPr lang="fr-CA" sz="2000" b="1" dirty="0" smtClean="0">
                <a:solidFill>
                  <a:srgbClr val="C00000"/>
                </a:solidFill>
              </a:rPr>
              <a:t> Cycle 1</a:t>
            </a:r>
            <a:endParaRPr lang="en-US" sz="2000" b="1" dirty="0">
              <a:solidFill>
                <a:srgbClr val="C00000"/>
              </a:solidFill>
            </a:endParaRPr>
          </a:p>
        </p:txBody>
      </p:sp>
      <p:graphicFrame>
        <p:nvGraphicFramePr>
          <p:cNvPr id="14" name="Object 13"/>
          <p:cNvGraphicFramePr>
            <a:graphicFrameLocks noChangeAspect="1"/>
          </p:cNvGraphicFramePr>
          <p:nvPr>
            <p:extLst>
              <p:ext uri="{D42A27DB-BD31-4B8C-83A1-F6EECF244321}">
                <p14:modId xmlns:p14="http://schemas.microsoft.com/office/powerpoint/2010/main" val="2363847801"/>
              </p:ext>
            </p:extLst>
          </p:nvPr>
        </p:nvGraphicFramePr>
        <p:xfrm>
          <a:off x="4905375" y="1600200"/>
          <a:ext cx="2549920" cy="912398"/>
        </p:xfrm>
        <a:graphic>
          <a:graphicData uri="http://schemas.openxmlformats.org/presentationml/2006/ole">
            <mc:AlternateContent xmlns:mc="http://schemas.openxmlformats.org/markup-compatibility/2006">
              <mc:Choice xmlns:v="urn:schemas-microsoft-com:vml" Requires="v">
                <p:oleObj spid="_x0000_s22591" name="Visio" r:id="rId14" imgW="1457097" imgH="521370" progId="Visio.Drawing.11">
                  <p:embed/>
                </p:oleObj>
              </mc:Choice>
              <mc:Fallback>
                <p:oleObj name="Visio" r:id="rId14" imgW="1457097" imgH="521370" progId="Visio.Drawing.11">
                  <p:embed/>
                  <p:pic>
                    <p:nvPicPr>
                      <p:cNvPr id="0" name=""/>
                      <p:cNvPicPr/>
                      <p:nvPr/>
                    </p:nvPicPr>
                    <p:blipFill>
                      <a:blip r:embed="rId15"/>
                      <a:stretch>
                        <a:fillRect/>
                      </a:stretch>
                    </p:blipFill>
                    <p:spPr>
                      <a:xfrm>
                        <a:off x="4905375" y="1600200"/>
                        <a:ext cx="2549920" cy="912398"/>
                      </a:xfrm>
                      <a:prstGeom prst="rect">
                        <a:avLst/>
                      </a:prstGeom>
                    </p:spPr>
                  </p:pic>
                </p:oleObj>
              </mc:Fallback>
            </mc:AlternateContent>
          </a:graphicData>
        </a:graphic>
      </p:graphicFrame>
      <p:sp>
        <p:nvSpPr>
          <p:cNvPr id="19" name="Rectangle 18"/>
          <p:cNvSpPr/>
          <p:nvPr/>
        </p:nvSpPr>
        <p:spPr>
          <a:xfrm>
            <a:off x="1012448" y="3427274"/>
            <a:ext cx="2854325" cy="1754326"/>
          </a:xfrm>
          <a:prstGeom prst="rect">
            <a:avLst/>
          </a:prstGeom>
        </p:spPr>
        <p:txBody>
          <a:bodyPr wrap="square">
            <a:spAutoFit/>
          </a:bodyPr>
          <a:lstStyle/>
          <a:p>
            <a:pPr algn="ctr"/>
            <a:r>
              <a:rPr lang="en-CA" dirty="0"/>
              <a:t>Elementary A-Scans are recorded for each probe </a:t>
            </a:r>
            <a:r>
              <a:rPr lang="en-CA" dirty="0" smtClean="0"/>
              <a:t>element</a:t>
            </a:r>
            <a:r>
              <a:rPr lang="en-CA" dirty="0"/>
              <a:t>. </a:t>
            </a:r>
            <a:endParaRPr lang="en-US" dirty="0"/>
          </a:p>
          <a:p>
            <a:pPr algn="ctr"/>
            <a:r>
              <a:rPr lang="en-CA" dirty="0"/>
              <a:t>Received signals are offset according to the profile of the piece.</a:t>
            </a:r>
            <a:endParaRPr lang="en-US" dirty="0"/>
          </a:p>
        </p:txBody>
      </p:sp>
      <p:graphicFrame>
        <p:nvGraphicFramePr>
          <p:cNvPr id="11" name="Object 10"/>
          <p:cNvGraphicFramePr>
            <a:graphicFrameLocks noChangeAspect="1"/>
          </p:cNvGraphicFramePr>
          <p:nvPr>
            <p:extLst>
              <p:ext uri="{D42A27DB-BD31-4B8C-83A1-F6EECF244321}">
                <p14:modId xmlns:p14="http://schemas.microsoft.com/office/powerpoint/2010/main" val="4206018310"/>
              </p:ext>
            </p:extLst>
          </p:nvPr>
        </p:nvGraphicFramePr>
        <p:xfrm>
          <a:off x="4874895" y="4182670"/>
          <a:ext cx="2666213" cy="1122660"/>
        </p:xfrm>
        <a:graphic>
          <a:graphicData uri="http://schemas.openxmlformats.org/presentationml/2006/ole">
            <mc:AlternateContent xmlns:mc="http://schemas.openxmlformats.org/markup-compatibility/2006">
              <mc:Choice xmlns:v="urn:schemas-microsoft-com:vml" Requires="v">
                <p:oleObj spid="_x0000_s22592" name="Visio" r:id="rId16" imgW="1523550" imgH="641520" progId="Visio.Drawing.11">
                  <p:embed/>
                </p:oleObj>
              </mc:Choice>
              <mc:Fallback>
                <p:oleObj name="Visio" r:id="rId16" imgW="1523550" imgH="641520" progId="Visio.Drawing.11">
                  <p:embed/>
                  <p:pic>
                    <p:nvPicPr>
                      <p:cNvPr id="0" name=""/>
                      <p:cNvPicPr/>
                      <p:nvPr/>
                    </p:nvPicPr>
                    <p:blipFill>
                      <a:blip r:embed="rId17"/>
                      <a:stretch>
                        <a:fillRect/>
                      </a:stretch>
                    </p:blipFill>
                    <p:spPr>
                      <a:xfrm>
                        <a:off x="4874895" y="4182670"/>
                        <a:ext cx="2666213" cy="1122660"/>
                      </a:xfrm>
                      <a:prstGeom prst="rect">
                        <a:avLst/>
                      </a:prstGeom>
                    </p:spPr>
                  </p:pic>
                </p:oleObj>
              </mc:Fallback>
            </mc:AlternateContent>
          </a:graphicData>
        </a:graphic>
      </p:graphicFrame>
      <p:sp>
        <p:nvSpPr>
          <p:cNvPr id="3" name="Rectangle 2"/>
          <p:cNvSpPr/>
          <p:nvPr/>
        </p:nvSpPr>
        <p:spPr>
          <a:xfrm>
            <a:off x="924818" y="1981200"/>
            <a:ext cx="2971800" cy="369332"/>
          </a:xfrm>
          <a:prstGeom prst="rect">
            <a:avLst/>
          </a:prstGeom>
        </p:spPr>
        <p:txBody>
          <a:bodyPr wrap="square">
            <a:spAutoFit/>
          </a:bodyPr>
          <a:lstStyle/>
          <a:p>
            <a:pPr algn="ctr"/>
            <a:r>
              <a:rPr lang="en-US" dirty="0" smtClean="0"/>
              <a:t>Firing &amp; Receiving Delays</a:t>
            </a:r>
            <a:endParaRPr lang="en-US" dirty="0"/>
          </a:p>
        </p:txBody>
      </p:sp>
      <p:sp>
        <p:nvSpPr>
          <p:cNvPr id="20" name="Rectangle 19"/>
          <p:cNvSpPr/>
          <p:nvPr/>
        </p:nvSpPr>
        <p:spPr>
          <a:xfrm>
            <a:off x="1012447" y="3981271"/>
            <a:ext cx="2854325" cy="646331"/>
          </a:xfrm>
          <a:prstGeom prst="rect">
            <a:avLst/>
          </a:prstGeom>
        </p:spPr>
        <p:txBody>
          <a:bodyPr wrap="square">
            <a:spAutoFit/>
          </a:bodyPr>
          <a:lstStyle/>
          <a:p>
            <a:pPr algn="ctr"/>
            <a:r>
              <a:rPr lang="fr-CA" dirty="0" err="1" smtClean="0"/>
              <a:t>Elementary</a:t>
            </a:r>
            <a:r>
              <a:rPr lang="fr-CA" dirty="0" smtClean="0"/>
              <a:t> A-Scan TOF are </a:t>
            </a:r>
            <a:r>
              <a:rPr lang="fr-CA" dirty="0" err="1" smtClean="0"/>
              <a:t>affected</a:t>
            </a:r>
            <a:r>
              <a:rPr lang="fr-CA" dirty="0" smtClean="0"/>
              <a:t> by the part profile</a:t>
            </a:r>
            <a:endParaRPr lang="en-US" dirty="0"/>
          </a:p>
        </p:txBody>
      </p:sp>
      <p:sp>
        <p:nvSpPr>
          <p:cNvPr id="6" name="Rectangle 5"/>
          <p:cNvSpPr/>
          <p:nvPr/>
        </p:nvSpPr>
        <p:spPr>
          <a:xfrm>
            <a:off x="1147905" y="2057400"/>
            <a:ext cx="2525623" cy="1200329"/>
          </a:xfrm>
          <a:prstGeom prst="rect">
            <a:avLst/>
          </a:prstGeom>
        </p:spPr>
        <p:txBody>
          <a:bodyPr wrap="square">
            <a:spAutoFit/>
          </a:bodyPr>
          <a:lstStyle/>
          <a:p>
            <a:pPr algn="ctr"/>
            <a:r>
              <a:rPr lang="en-US" sz="2400" dirty="0" smtClean="0"/>
              <a:t>The effect of the part profile on  ultrasonic signals</a:t>
            </a:r>
            <a:endParaRPr lang="en-US" sz="2400" dirty="0"/>
          </a:p>
        </p:txBody>
      </p:sp>
      <p:pic>
        <p:nvPicPr>
          <p:cNvPr id="21" name="Picture 2" descr="http://www.oceaneering.com/wp-content/themes/design_oii/img/logo.png"/>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2"/>
    </p:custDataLst>
    <p:extLst>
      <p:ext uri="{BB962C8B-B14F-4D97-AF65-F5344CB8AC3E}">
        <p14:creationId xmlns:p14="http://schemas.microsoft.com/office/powerpoint/2010/main" val="3497723426"/>
      </p:ext>
    </p:extLst>
  </p:cSld>
  <p:clrMapOvr>
    <a:masterClrMapping/>
  </p:clrMapOvr>
  <mc:AlternateContent xmlns:mc="http://schemas.openxmlformats.org/markup-compatibility/2006" xmlns:p14="http://schemas.microsoft.com/office/powerpoint/2010/main">
    <mc:Choice Requires="p14">
      <p:transition spd="slow" p14:dur="2000" advTm="10071"/>
    </mc:Choice>
    <mc:Fallback xmlns="">
      <p:transition spd="slow" advTm="10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5"/>
                                        </p:tgtEl>
                                        <p:attrNameLst>
                                          <p:attrName>style.visibility</p:attrName>
                                        </p:attrNameLst>
                                      </p:cBhvr>
                                      <p:to>
                                        <p:strVal val="visible"/>
                                      </p:to>
                                    </p:set>
                                  </p:childTnLst>
                                </p:cTn>
                              </p:par>
                            </p:childTnLst>
                          </p:cTn>
                        </p:par>
                        <p:par>
                          <p:cTn id="7" fill="hold">
                            <p:stCondLst>
                              <p:cond delay="1000"/>
                            </p:stCondLst>
                            <p:childTnLst>
                              <p:par>
                                <p:cTn id="8" presetID="1" presetClass="entr" presetSubtype="0" fill="hold" grpId="0" nodeType="afterEffect">
                                  <p:stCondLst>
                                    <p:cond delay="1000"/>
                                  </p:stCondLst>
                                  <p:childTnLst>
                                    <p:set>
                                      <p:cBhvr>
                                        <p:cTn id="9" dur="1" fill="hold">
                                          <p:stCondLst>
                                            <p:cond delay="0"/>
                                          </p:stCondLst>
                                        </p:cTn>
                                        <p:tgtEl>
                                          <p:spTgt spid="18"/>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par>
                          <p:cTn id="13" fill="hold">
                            <p:stCondLst>
                              <p:cond delay="2000"/>
                            </p:stCondLst>
                            <p:childTnLst>
                              <p:par>
                                <p:cTn id="14" presetID="1" presetClass="exit" presetSubtype="0" fill="hold" grpId="1" nodeType="afterEffect">
                                  <p:stCondLst>
                                    <p:cond delay="3000"/>
                                  </p:stCondLst>
                                  <p:childTnLst>
                                    <p:set>
                                      <p:cBhvr>
                                        <p:cTn id="15" dur="1" fill="hold">
                                          <p:stCondLst>
                                            <p:cond delay="0"/>
                                          </p:stCondLst>
                                        </p:cTn>
                                        <p:tgtEl>
                                          <p:spTgt spid="6"/>
                                        </p:tgtEl>
                                        <p:attrNameLst>
                                          <p:attrName>style.visibility</p:attrName>
                                        </p:attrNameLst>
                                      </p:cBhvr>
                                      <p:to>
                                        <p:strVal val="hidden"/>
                                      </p:to>
                                    </p:set>
                                  </p:childTnLst>
                                </p:cTn>
                              </p:par>
                              <p:par>
                                <p:cTn id="16" presetID="1" presetClass="entr" presetSubtype="0" fill="hold" nodeType="withEffect">
                                  <p:stCondLst>
                                    <p:cond delay="3000"/>
                                  </p:stCondLst>
                                  <p:childTnLst>
                                    <p:set>
                                      <p:cBhvr>
                                        <p:cTn id="17" dur="1" fill="hold">
                                          <p:stCondLst>
                                            <p:cond delay="0"/>
                                          </p:stCondLst>
                                        </p:cTn>
                                        <p:tgtEl>
                                          <p:spTgt spid="9"/>
                                        </p:tgtEl>
                                        <p:attrNameLst>
                                          <p:attrName>style.visibility</p:attrName>
                                        </p:attrNameLst>
                                      </p:cBhvr>
                                      <p:to>
                                        <p:strVal val="visible"/>
                                      </p:to>
                                    </p:set>
                                  </p:childTnLst>
                                </p:cTn>
                              </p:par>
                              <p:par>
                                <p:cTn id="18" presetID="1" presetClass="entr" presetSubtype="0" fill="hold" nodeType="withEffect">
                                  <p:stCondLst>
                                    <p:cond delay="3000"/>
                                  </p:stCondLst>
                                  <p:childTnLst>
                                    <p:set>
                                      <p:cBhvr>
                                        <p:cTn id="19" dur="1" fill="hold">
                                          <p:stCondLst>
                                            <p:cond delay="0"/>
                                          </p:stCondLst>
                                        </p:cTn>
                                        <p:tgtEl>
                                          <p:spTgt spid="11"/>
                                        </p:tgtEl>
                                        <p:attrNameLst>
                                          <p:attrName>style.visibility</p:attrName>
                                        </p:attrNameLst>
                                      </p:cBhvr>
                                      <p:to>
                                        <p:strVal val="visible"/>
                                      </p:to>
                                    </p:set>
                                  </p:childTnLst>
                                </p:cTn>
                              </p:par>
                            </p:childTnLst>
                          </p:cTn>
                        </p:par>
                        <p:par>
                          <p:cTn id="20" fill="hold">
                            <p:stCondLst>
                              <p:cond delay="5000"/>
                            </p:stCondLst>
                            <p:childTnLst>
                              <p:par>
                                <p:cTn id="21" presetID="1" presetClass="entr" presetSubtype="0" fill="hold" nodeType="afterEffect">
                                  <p:stCondLst>
                                    <p:cond delay="1000"/>
                                  </p:stCondLst>
                                  <p:childTnLst>
                                    <p:set>
                                      <p:cBhvr>
                                        <p:cTn id="22" dur="1" fill="hold">
                                          <p:stCondLst>
                                            <p:cond delay="0"/>
                                          </p:stCondLst>
                                        </p:cTn>
                                        <p:tgtEl>
                                          <p:spTgt spid="12"/>
                                        </p:tgtEl>
                                        <p:attrNameLst>
                                          <p:attrName>style.visibility</p:attrName>
                                        </p:attrNameLst>
                                      </p:cBhvr>
                                      <p:to>
                                        <p:strVal val="visible"/>
                                      </p:to>
                                    </p:set>
                                  </p:childTnLst>
                                </p:cTn>
                              </p:par>
                            </p:childTnLst>
                          </p:cTn>
                        </p:par>
                        <p:par>
                          <p:cTn id="23" fill="hold">
                            <p:stCondLst>
                              <p:cond delay="6000"/>
                            </p:stCondLst>
                            <p:childTnLst>
                              <p:par>
                                <p:cTn id="24" presetID="1" presetClass="entr" presetSubtype="0"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childTnLst>
                                </p:cTn>
                              </p:par>
                            </p:childTnLst>
                          </p:cTn>
                        </p:par>
                        <p:par>
                          <p:cTn id="26" fill="hold">
                            <p:stCondLst>
                              <p:cond delay="6000"/>
                            </p:stCondLst>
                            <p:childTnLst>
                              <p:par>
                                <p:cTn id="27" presetID="1" presetClass="entr" presetSubtype="0" fill="hold" grpId="0" nodeType="after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par>
                          <p:cTn id="29" fill="hold">
                            <p:stCondLst>
                              <p:cond delay="6000"/>
                            </p:stCondLst>
                            <p:childTnLst>
                              <p:par>
                                <p:cTn id="30" presetID="1" presetClass="entr" presetSubtype="0" fill="hold" nodeType="afterEffect">
                                  <p:stCondLst>
                                    <p:cond delay="1000"/>
                                  </p:stCondLst>
                                  <p:childTnLst>
                                    <p:set>
                                      <p:cBhvr>
                                        <p:cTn id="31" dur="1" fill="hold">
                                          <p:stCondLst>
                                            <p:cond delay="0"/>
                                          </p:stCondLst>
                                        </p:cTn>
                                        <p:tgtEl>
                                          <p:spTgt spid="7"/>
                                        </p:tgtEl>
                                        <p:attrNameLst>
                                          <p:attrName>style.visibility</p:attrName>
                                        </p:attrNameLst>
                                      </p:cBhvr>
                                      <p:to>
                                        <p:strVal val="visible"/>
                                      </p:to>
                                    </p:set>
                                  </p:childTnLst>
                                </p:cTn>
                              </p:par>
                            </p:childTnLst>
                          </p:cTn>
                        </p:par>
                        <p:par>
                          <p:cTn id="32" fill="hold">
                            <p:stCondLst>
                              <p:cond delay="7000"/>
                            </p:stCondLst>
                            <p:childTnLst>
                              <p:par>
                                <p:cTn id="33" presetID="42" presetClass="path" presetSubtype="0" accel="50000" decel="50000" fill="hold" nodeType="afterEffect">
                                  <p:stCondLst>
                                    <p:cond delay="1000"/>
                                  </p:stCondLst>
                                  <p:childTnLst>
                                    <p:animMotion origin="layout" path="M -3.33333E-6 -0.00024 L -3.33333E-6 0.24976 " pathEditMode="relative" rAng="0" ptsTypes="AA">
                                      <p:cBhvr>
                                        <p:cTn id="34" dur="3000" fill="hold"/>
                                        <p:tgtEl>
                                          <p:spTgt spid="7"/>
                                        </p:tgtEl>
                                        <p:attrNameLst>
                                          <p:attrName>ppt_x</p:attrName>
                                          <p:attrName>ppt_y</p:attrName>
                                        </p:attrNameLst>
                                      </p:cBhvr>
                                      <p:rCtr x="0" y="12500"/>
                                    </p:animMotion>
                                  </p:childTnLst>
                                </p:cTn>
                              </p:par>
                              <p:par>
                                <p:cTn id="35" presetID="1" presetClass="exit" presetSubtype="0" fill="hold" grpId="1" nodeType="withEffect">
                                  <p:stCondLst>
                                    <p:cond delay="6000"/>
                                  </p:stCondLst>
                                  <p:childTnLst>
                                    <p:set>
                                      <p:cBhvr>
                                        <p:cTn id="36" dur="1" fill="hold">
                                          <p:stCondLst>
                                            <p:cond delay="0"/>
                                          </p:stCondLst>
                                        </p:cTn>
                                        <p:tgtEl>
                                          <p:spTgt spid="15"/>
                                        </p:tgtEl>
                                        <p:attrNameLst>
                                          <p:attrName>style.visibility</p:attrName>
                                        </p:attrNameLst>
                                      </p:cBhvr>
                                      <p:to>
                                        <p:strVal val="hidden"/>
                                      </p:to>
                                    </p:set>
                                  </p:childTnLst>
                                </p:cTn>
                              </p:par>
                              <p:par>
                                <p:cTn id="37" presetID="1" presetClass="entr" presetSubtype="0" fill="hold" nodeType="withEffect">
                                  <p:stCondLst>
                                    <p:cond delay="7000"/>
                                  </p:stCondLst>
                                  <p:childTnLst>
                                    <p:set>
                                      <p:cBhvr>
                                        <p:cTn id="38" dur="1" fill="hold">
                                          <p:stCondLst>
                                            <p:cond delay="0"/>
                                          </p:stCondLst>
                                        </p:cTn>
                                        <p:tgtEl>
                                          <p:spTgt spid="13"/>
                                        </p:tgtEl>
                                        <p:attrNameLst>
                                          <p:attrName>style.visibility</p:attrName>
                                        </p:attrNameLst>
                                      </p:cBhvr>
                                      <p:to>
                                        <p:strVal val="visible"/>
                                      </p:to>
                                    </p:set>
                                  </p:childTnLst>
                                </p:cTn>
                              </p:par>
                            </p:childTnLst>
                          </p:cTn>
                        </p:par>
                        <p:par>
                          <p:cTn id="39" fill="hold">
                            <p:stCondLst>
                              <p:cond delay="14000"/>
                            </p:stCondLst>
                            <p:childTnLst>
                              <p:par>
                                <p:cTn id="40" presetID="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childTnLst>
                                </p:cTn>
                              </p:par>
                              <p:par>
                                <p:cTn id="42" presetID="42" presetClass="path" presetSubtype="0" accel="50000" decel="50000" fill="hold" nodeType="withEffect">
                                  <p:stCondLst>
                                    <p:cond delay="3000"/>
                                  </p:stCondLst>
                                  <p:childTnLst>
                                    <p:animMotion origin="layout" path="M -1.66667E-6 0.00046 L -1.66667E-6 -0.27107 " pathEditMode="relative" rAng="0" ptsTypes="AA">
                                      <p:cBhvr>
                                        <p:cTn id="43" dur="3000" fill="hold"/>
                                        <p:tgtEl>
                                          <p:spTgt spid="13"/>
                                        </p:tgtEl>
                                        <p:attrNameLst>
                                          <p:attrName>ppt_x</p:attrName>
                                          <p:attrName>ppt_y</p:attrName>
                                        </p:attrNameLst>
                                      </p:cBhvr>
                                      <p:rCtr x="0" y="-13588"/>
                                    </p:animMotion>
                                  </p:childTnLst>
                                </p:cTn>
                              </p:par>
                              <p:par>
                                <p:cTn id="44" presetID="22" presetClass="entr" presetSubtype="1" fill="hold" nodeType="withEffect">
                                  <p:stCondLst>
                                    <p:cond delay="4000"/>
                                  </p:stCondLst>
                                  <p:childTnLst>
                                    <p:set>
                                      <p:cBhvr>
                                        <p:cTn id="45" dur="1" fill="hold">
                                          <p:stCondLst>
                                            <p:cond delay="0"/>
                                          </p:stCondLst>
                                        </p:cTn>
                                        <p:tgtEl>
                                          <p:spTgt spid="14"/>
                                        </p:tgtEl>
                                        <p:attrNameLst>
                                          <p:attrName>style.visibility</p:attrName>
                                        </p:attrNameLst>
                                      </p:cBhvr>
                                      <p:to>
                                        <p:strVal val="visible"/>
                                      </p:to>
                                    </p:set>
                                    <p:animEffect transition="in" filter="wipe(up)">
                                      <p:cBhvr>
                                        <p:cTn id="46" dur="2000"/>
                                        <p:tgtEl>
                                          <p:spTgt spid="14"/>
                                        </p:tgtEl>
                                      </p:cBhvr>
                                    </p:animEffect>
                                  </p:childTnLst>
                                </p:cTn>
                              </p:par>
                            </p:childTnLst>
                          </p:cTn>
                        </p:par>
                        <p:par>
                          <p:cTn id="47" fill="hold">
                            <p:stCondLst>
                              <p:cond delay="20000"/>
                            </p:stCondLst>
                            <p:childTnLst>
                              <p:par>
                                <p:cTn id="48" presetID="1" presetClass="exit" presetSubtype="0" fill="hold" grpId="1" nodeType="afterEffect">
                                  <p:stCondLst>
                                    <p:cond delay="2000"/>
                                  </p:stCondLst>
                                  <p:childTnLst>
                                    <p:set>
                                      <p:cBhvr>
                                        <p:cTn id="49" dur="1" fill="hold">
                                          <p:stCondLst>
                                            <p:cond delay="0"/>
                                          </p:stCondLst>
                                        </p:cTn>
                                        <p:tgtEl>
                                          <p:spTgt spid="16"/>
                                        </p:tgtEl>
                                        <p:attrNameLst>
                                          <p:attrName>style.visibility</p:attrName>
                                        </p:attrNameLst>
                                      </p:cBhvr>
                                      <p:to>
                                        <p:strVal val="hidden"/>
                                      </p:to>
                                    </p:set>
                                  </p:childTnLst>
                                </p:cTn>
                              </p:par>
                            </p:childTnLst>
                          </p:cTn>
                        </p:par>
                        <p:par>
                          <p:cTn id="50" fill="hold">
                            <p:stCondLst>
                              <p:cond delay="22000"/>
                            </p:stCondLst>
                            <p:childTnLst>
                              <p:par>
                                <p:cTn id="51" presetID="1" presetClass="entr" presetSubtype="0" fill="hold" grpId="0" nodeType="afterEffect">
                                  <p:stCondLst>
                                    <p:cond delay="1000"/>
                                  </p:stCondLst>
                                  <p:childTnLst>
                                    <p:set>
                                      <p:cBhvr>
                                        <p:cTn id="52" dur="1" fill="hold">
                                          <p:stCondLst>
                                            <p:cond delay="0"/>
                                          </p:stCondLst>
                                        </p:cTn>
                                        <p:tgtEl>
                                          <p:spTgt spid="19"/>
                                        </p:tgtEl>
                                        <p:attrNameLst>
                                          <p:attrName>style.visibility</p:attrName>
                                        </p:attrNameLst>
                                      </p:cBhvr>
                                      <p:to>
                                        <p:strVal val="visible"/>
                                      </p:to>
                                    </p:set>
                                  </p:childTnLst>
                                </p:cTn>
                              </p:par>
                            </p:childTnLst>
                          </p:cTn>
                        </p:par>
                        <p:par>
                          <p:cTn id="53" fill="hold">
                            <p:stCondLst>
                              <p:cond delay="23000"/>
                            </p:stCondLst>
                            <p:childTnLst>
                              <p:par>
                                <p:cTn id="54" presetID="1" presetClass="exit" presetSubtype="0" fill="hold" grpId="1" nodeType="afterEffect">
                                  <p:stCondLst>
                                    <p:cond delay="4000"/>
                                  </p:stCondLst>
                                  <p:childTnLst>
                                    <p:set>
                                      <p:cBhvr>
                                        <p:cTn id="55" dur="1" fill="hold">
                                          <p:stCondLst>
                                            <p:cond delay="0"/>
                                          </p:stCondLst>
                                        </p:cTn>
                                        <p:tgtEl>
                                          <p:spTgt spid="19"/>
                                        </p:tgtEl>
                                        <p:attrNameLst>
                                          <p:attrName>style.visibility</p:attrName>
                                        </p:attrNameLst>
                                      </p:cBhvr>
                                      <p:to>
                                        <p:strVal val="hidden"/>
                                      </p:to>
                                    </p:set>
                                  </p:childTnLst>
                                </p:cTn>
                              </p:par>
                            </p:childTnLst>
                          </p:cTn>
                        </p:par>
                        <p:par>
                          <p:cTn id="56" fill="hold">
                            <p:stCondLst>
                              <p:cond delay="27000"/>
                            </p:stCondLst>
                            <p:childTnLst>
                              <p:par>
                                <p:cTn id="57" presetID="1" presetClass="entr" presetSubtype="0" fill="hold" grpId="0" nodeType="afterEffect">
                                  <p:stCondLst>
                                    <p:cond delay="0"/>
                                  </p:stCondLst>
                                  <p:childTnLst>
                                    <p:set>
                                      <p:cBhvr>
                                        <p:cTn id="58" dur="1" fill="hold">
                                          <p:stCondLst>
                                            <p:cond delay="0"/>
                                          </p:stCondLst>
                                        </p:cTn>
                                        <p:tgtEl>
                                          <p:spTgt spid="20"/>
                                        </p:tgtEl>
                                        <p:attrNameLst>
                                          <p:attrName>style.visibility</p:attrName>
                                        </p:attrNameLst>
                                      </p:cBhvr>
                                      <p:to>
                                        <p:strVal val="visible"/>
                                      </p:to>
                                    </p:set>
                                  </p:childTnLst>
                                </p:cTn>
                              </p:par>
                            </p:childTnLst>
                          </p:cTn>
                        </p:par>
                        <p:par>
                          <p:cTn id="59" fill="hold">
                            <p:stCondLst>
                              <p:cond delay="27000"/>
                            </p:stCondLst>
                            <p:childTnLst>
                              <p:par>
                                <p:cTn id="60" presetID="1" presetClass="exit" presetSubtype="0" fill="hold" grpId="1" nodeType="afterEffect">
                                  <p:stCondLst>
                                    <p:cond delay="4000"/>
                                  </p:stCondLst>
                                  <p:childTnLst>
                                    <p:set>
                                      <p:cBhvr>
                                        <p:cTn id="61" dur="1" fill="hold">
                                          <p:stCondLst>
                                            <p:cond delay="0"/>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5" grpId="1"/>
      <p:bldP spid="16" grpId="0"/>
      <p:bldP spid="16" grpId="1"/>
      <p:bldP spid="18" grpId="0"/>
      <p:bldP spid="19" grpId="0"/>
      <p:bldP spid="19" grpId="1"/>
      <p:bldP spid="3" grpId="0"/>
      <p:bldP spid="20" grpId="0"/>
      <p:bldP spid="20" grpId="1"/>
      <p:bldP spid="6" grpId="0"/>
      <p:bldP spid="6" grpId="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p:cNvGraphicFramePr>
            <a:graphicFrameLocks noChangeAspect="1"/>
          </p:cNvGraphicFramePr>
          <p:nvPr>
            <p:extLst>
              <p:ext uri="{D42A27DB-BD31-4B8C-83A1-F6EECF244321}">
                <p14:modId xmlns:p14="http://schemas.microsoft.com/office/powerpoint/2010/main" val="979669158"/>
              </p:ext>
            </p:extLst>
          </p:nvPr>
        </p:nvGraphicFramePr>
        <p:xfrm>
          <a:off x="838200" y="1417638"/>
          <a:ext cx="7570234" cy="3992562"/>
        </p:xfrm>
        <a:graphic>
          <a:graphicData uri="http://schemas.openxmlformats.org/presentationml/2006/ole">
            <mc:AlternateContent xmlns:mc="http://schemas.openxmlformats.org/markup-compatibility/2006">
              <mc:Choice xmlns:v="urn:schemas-microsoft-com:vml" Requires="v">
                <p:oleObj spid="_x0000_s23610" name="Visio" r:id="rId4" imgW="4007692" imgH="2117610" progId="Visio.Drawing.11">
                  <p:embed/>
                </p:oleObj>
              </mc:Choice>
              <mc:Fallback>
                <p:oleObj name="Visio" r:id="rId4" imgW="4007692" imgH="2117610" progId="Visio.Drawing.11">
                  <p:embed/>
                  <p:pic>
                    <p:nvPicPr>
                      <p:cNvPr id="0" name=""/>
                      <p:cNvPicPr/>
                      <p:nvPr/>
                    </p:nvPicPr>
                    <p:blipFill>
                      <a:blip r:embed="rId5"/>
                      <a:stretch>
                        <a:fillRect/>
                      </a:stretch>
                    </p:blipFill>
                    <p:spPr>
                      <a:xfrm>
                        <a:off x="838200" y="1417638"/>
                        <a:ext cx="7570234" cy="3992562"/>
                      </a:xfrm>
                      <a:prstGeom prst="rect">
                        <a:avLst/>
                      </a:prstGeom>
                    </p:spPr>
                  </p:pic>
                </p:oleObj>
              </mc:Fallback>
            </mc:AlternateContent>
          </a:graphicData>
        </a:graphic>
      </p:graphicFrame>
      <p:graphicFrame>
        <p:nvGraphicFramePr>
          <p:cNvPr id="13" name="Object 12"/>
          <p:cNvGraphicFramePr>
            <a:graphicFrameLocks noChangeAspect="1"/>
          </p:cNvGraphicFramePr>
          <p:nvPr>
            <p:extLst>
              <p:ext uri="{D42A27DB-BD31-4B8C-83A1-F6EECF244321}">
                <p14:modId xmlns:p14="http://schemas.microsoft.com/office/powerpoint/2010/main" val="3738641178"/>
              </p:ext>
            </p:extLst>
          </p:nvPr>
        </p:nvGraphicFramePr>
        <p:xfrm>
          <a:off x="4886325" y="4292843"/>
          <a:ext cx="2590800" cy="779729"/>
        </p:xfrm>
        <a:graphic>
          <a:graphicData uri="http://schemas.openxmlformats.org/presentationml/2006/ole">
            <mc:AlternateContent xmlns:mc="http://schemas.openxmlformats.org/markup-compatibility/2006">
              <mc:Choice xmlns:v="urn:schemas-microsoft-com:vml" Requires="v">
                <p:oleObj spid="_x0000_s23611" name="Visio" r:id="rId6" imgW="1507072" imgH="467100" progId="Visio.Drawing.11">
                  <p:embed/>
                </p:oleObj>
              </mc:Choice>
              <mc:Fallback>
                <p:oleObj name="Visio" r:id="rId6" imgW="1507072" imgH="467100" progId="Visio.Drawing.11">
                  <p:embed/>
                  <p:pic>
                    <p:nvPicPr>
                      <p:cNvPr id="0" name=""/>
                      <p:cNvPicPr/>
                      <p:nvPr/>
                    </p:nvPicPr>
                    <p:blipFill>
                      <a:blip r:embed="rId7"/>
                      <a:stretch>
                        <a:fillRect/>
                      </a:stretch>
                    </p:blipFill>
                    <p:spPr>
                      <a:xfrm>
                        <a:off x="4886325" y="4292843"/>
                        <a:ext cx="2590800" cy="779729"/>
                      </a:xfrm>
                      <a:prstGeom prst="rect">
                        <a:avLst/>
                      </a:prstGeom>
                    </p:spPr>
                  </p:pic>
                </p:oleObj>
              </mc:Fallback>
            </mc:AlternateContent>
          </a:graphicData>
        </a:graphic>
      </p:graphicFrame>
      <p:graphicFrame>
        <p:nvGraphicFramePr>
          <p:cNvPr id="7" name="Object 6"/>
          <p:cNvGraphicFramePr>
            <a:graphicFrameLocks noChangeAspect="1"/>
          </p:cNvGraphicFramePr>
          <p:nvPr>
            <p:extLst>
              <p:ext uri="{D42A27DB-BD31-4B8C-83A1-F6EECF244321}">
                <p14:modId xmlns:p14="http://schemas.microsoft.com/office/powerpoint/2010/main" val="1427264578"/>
              </p:ext>
            </p:extLst>
          </p:nvPr>
        </p:nvGraphicFramePr>
        <p:xfrm>
          <a:off x="4886325" y="2891615"/>
          <a:ext cx="2590800" cy="160369"/>
        </p:xfrm>
        <a:graphic>
          <a:graphicData uri="http://schemas.openxmlformats.org/presentationml/2006/ole">
            <mc:AlternateContent xmlns:mc="http://schemas.openxmlformats.org/markup-compatibility/2006">
              <mc:Choice xmlns:v="urn:schemas-microsoft-com:vml" Requires="v">
                <p:oleObj spid="_x0000_s23612" name="Visio" r:id="rId8" imgW="1487622" imgH="91800" progId="Visio.Drawing.11">
                  <p:embed/>
                </p:oleObj>
              </mc:Choice>
              <mc:Fallback>
                <p:oleObj name="Visio" r:id="rId8" imgW="1487622" imgH="91800" progId="Visio.Drawing.11">
                  <p:embed/>
                  <p:pic>
                    <p:nvPicPr>
                      <p:cNvPr id="0" name=""/>
                      <p:cNvPicPr/>
                      <p:nvPr/>
                    </p:nvPicPr>
                    <p:blipFill>
                      <a:blip r:embed="rId9"/>
                      <a:stretch>
                        <a:fillRect/>
                      </a:stretch>
                    </p:blipFill>
                    <p:spPr>
                      <a:xfrm>
                        <a:off x="4886325" y="2891615"/>
                        <a:ext cx="2590800" cy="160369"/>
                      </a:xfrm>
                      <a:prstGeom prst="rect">
                        <a:avLst/>
                      </a:prstGeom>
                    </p:spPr>
                  </p:pic>
                </p:oleObj>
              </mc:Fallback>
            </mc:AlternateContent>
          </a:graphicData>
        </a:graphic>
      </p:graphicFrame>
      <p:graphicFrame>
        <p:nvGraphicFramePr>
          <p:cNvPr id="9" name="Object 8"/>
          <p:cNvGraphicFramePr>
            <a:graphicFrameLocks noChangeAspect="1"/>
          </p:cNvGraphicFramePr>
          <p:nvPr>
            <p:extLst>
              <p:ext uri="{D42A27DB-BD31-4B8C-83A1-F6EECF244321}">
                <p14:modId xmlns:p14="http://schemas.microsoft.com/office/powerpoint/2010/main" val="804282819"/>
              </p:ext>
            </p:extLst>
          </p:nvPr>
        </p:nvGraphicFramePr>
        <p:xfrm>
          <a:off x="4572000" y="2219670"/>
          <a:ext cx="3200400" cy="1133130"/>
        </p:xfrm>
        <a:graphic>
          <a:graphicData uri="http://schemas.openxmlformats.org/presentationml/2006/ole">
            <mc:AlternateContent xmlns:mc="http://schemas.openxmlformats.org/markup-compatibility/2006">
              <mc:Choice xmlns:v="urn:schemas-microsoft-com:vml" Requires="v">
                <p:oleObj spid="_x0000_s23613" name="Visio" r:id="rId10" imgW="1837985" imgH="650160" progId="Visio.Drawing.11">
                  <p:embed/>
                </p:oleObj>
              </mc:Choice>
              <mc:Fallback>
                <p:oleObj name="Visio" r:id="rId10" imgW="1837985" imgH="650160" progId="Visio.Drawing.11">
                  <p:embed/>
                  <p:pic>
                    <p:nvPicPr>
                      <p:cNvPr id="0" name=""/>
                      <p:cNvPicPr/>
                      <p:nvPr/>
                    </p:nvPicPr>
                    <p:blipFill>
                      <a:blip r:embed="rId11"/>
                      <a:stretch>
                        <a:fillRect/>
                      </a:stretch>
                    </p:blipFill>
                    <p:spPr>
                      <a:xfrm>
                        <a:off x="4572000" y="2219670"/>
                        <a:ext cx="3200400" cy="1133130"/>
                      </a:xfrm>
                      <a:prstGeom prst="rect">
                        <a:avLst/>
                      </a:prstGeom>
                    </p:spPr>
                  </p:pic>
                </p:oleObj>
              </mc:Fallback>
            </mc:AlternateContent>
          </a:graphicData>
        </a:graphic>
      </p:graphicFrame>
      <p:sp>
        <p:nvSpPr>
          <p:cNvPr id="2" name="Title 1"/>
          <p:cNvSpPr>
            <a:spLocks noGrp="1"/>
          </p:cNvSpPr>
          <p:nvPr>
            <p:ph type="title"/>
          </p:nvPr>
        </p:nvSpPr>
        <p:spPr/>
        <p:txBody>
          <a:bodyPr/>
          <a:lstStyle/>
          <a:p>
            <a:r>
              <a:rPr lang="fr-CA" dirty="0" smtClean="0"/>
              <a:t>How </a:t>
            </a:r>
            <a:r>
              <a:rPr lang="fr-CA" dirty="0" err="1" smtClean="0"/>
              <a:t>does</a:t>
            </a:r>
            <a:r>
              <a:rPr lang="fr-CA" dirty="0" smtClean="0"/>
              <a:t> </a:t>
            </a:r>
            <a:r>
              <a:rPr lang="fr-CA" b="1" i="1" dirty="0" smtClean="0"/>
              <a:t>Time Reversal</a:t>
            </a:r>
            <a:r>
              <a:rPr lang="fr-CA" b="1" dirty="0" smtClean="0"/>
              <a:t> </a:t>
            </a:r>
            <a:r>
              <a:rPr lang="fr-CA" dirty="0" err="1" smtClean="0"/>
              <a:t>work</a:t>
            </a:r>
            <a:r>
              <a:rPr lang="fr-CA" dirty="0" smtClean="0"/>
              <a:t>?</a:t>
            </a:r>
            <a:endParaRPr lang="en-US" dirty="0"/>
          </a:p>
        </p:txBody>
      </p:sp>
      <p:sp>
        <p:nvSpPr>
          <p:cNvPr id="4" name="Slide Number Placeholder 3"/>
          <p:cNvSpPr>
            <a:spLocks noGrp="1"/>
          </p:cNvSpPr>
          <p:nvPr>
            <p:ph type="sldNum" sz="quarter" idx="12"/>
          </p:nvPr>
        </p:nvSpPr>
        <p:spPr/>
        <p:txBody>
          <a:bodyPr/>
          <a:lstStyle/>
          <a:p>
            <a:fld id="{FFC87126-EC5A-9740-9B2D-FA5BEFFFDBF7}" type="slidenum">
              <a:rPr lang="en-US" smtClean="0"/>
              <a:pPr/>
              <a:t>34</a:t>
            </a:fld>
            <a:endParaRPr lang="en-US"/>
          </a:p>
        </p:txBody>
      </p:sp>
      <p:graphicFrame>
        <p:nvGraphicFramePr>
          <p:cNvPr id="12" name="Object 11"/>
          <p:cNvGraphicFramePr>
            <a:graphicFrameLocks noChangeAspect="1"/>
          </p:cNvGraphicFramePr>
          <p:nvPr>
            <p:extLst>
              <p:ext uri="{D42A27DB-BD31-4B8C-83A1-F6EECF244321}">
                <p14:modId xmlns:p14="http://schemas.microsoft.com/office/powerpoint/2010/main" val="3489670743"/>
              </p:ext>
            </p:extLst>
          </p:nvPr>
        </p:nvGraphicFramePr>
        <p:xfrm>
          <a:off x="1225310" y="2971800"/>
          <a:ext cx="2432290" cy="175419"/>
        </p:xfrm>
        <a:graphic>
          <a:graphicData uri="http://schemas.openxmlformats.org/presentationml/2006/ole">
            <mc:AlternateContent xmlns:mc="http://schemas.openxmlformats.org/markup-compatibility/2006">
              <mc:Choice xmlns:v="urn:schemas-microsoft-com:vml" Requires="v">
                <p:oleObj spid="_x0000_s23614" name="Visio" r:id="rId12" imgW="1474926" imgH="106920" progId="Visio.Drawing.11">
                  <p:embed/>
                </p:oleObj>
              </mc:Choice>
              <mc:Fallback>
                <p:oleObj name="Visio" r:id="rId12" imgW="1474926" imgH="106920" progId="Visio.Drawing.11">
                  <p:embed/>
                  <p:pic>
                    <p:nvPicPr>
                      <p:cNvPr id="0" name=""/>
                      <p:cNvPicPr/>
                      <p:nvPr/>
                    </p:nvPicPr>
                    <p:blipFill>
                      <a:blip r:embed="rId13"/>
                      <a:stretch>
                        <a:fillRect/>
                      </a:stretch>
                    </p:blipFill>
                    <p:spPr>
                      <a:xfrm>
                        <a:off x="1225310" y="2971800"/>
                        <a:ext cx="2432290" cy="175419"/>
                      </a:xfrm>
                      <a:prstGeom prst="rect">
                        <a:avLst/>
                      </a:prstGeom>
                    </p:spPr>
                  </p:pic>
                </p:oleObj>
              </mc:Fallback>
            </mc:AlternateContent>
          </a:graphicData>
        </a:graphic>
      </p:graphicFrame>
      <p:sp>
        <p:nvSpPr>
          <p:cNvPr id="15" name="TextBox 14"/>
          <p:cNvSpPr txBox="1"/>
          <p:nvPr/>
        </p:nvSpPr>
        <p:spPr>
          <a:xfrm>
            <a:off x="924817" y="3704272"/>
            <a:ext cx="2971800" cy="1200329"/>
          </a:xfrm>
          <a:prstGeom prst="rect">
            <a:avLst/>
          </a:prstGeom>
          <a:noFill/>
        </p:spPr>
        <p:txBody>
          <a:bodyPr wrap="square" rtlCol="0">
            <a:spAutoFit/>
          </a:bodyPr>
          <a:lstStyle/>
          <a:p>
            <a:pPr algn="ctr"/>
            <a:r>
              <a:rPr lang="en-CA" dirty="0"/>
              <a:t>Now a flaw is introduced. All active elements of the probe are fired with no delay difference between them. </a:t>
            </a:r>
            <a:endParaRPr lang="en-US" dirty="0"/>
          </a:p>
        </p:txBody>
      </p:sp>
      <p:sp>
        <p:nvSpPr>
          <p:cNvPr id="16" name="TextBox 15"/>
          <p:cNvSpPr txBox="1"/>
          <p:nvPr/>
        </p:nvSpPr>
        <p:spPr>
          <a:xfrm>
            <a:off x="981966" y="3723322"/>
            <a:ext cx="2857500" cy="1200329"/>
          </a:xfrm>
          <a:prstGeom prst="rect">
            <a:avLst/>
          </a:prstGeom>
          <a:noFill/>
        </p:spPr>
        <p:txBody>
          <a:bodyPr wrap="square" rtlCol="0">
            <a:spAutoFit/>
          </a:bodyPr>
          <a:lstStyle/>
          <a:p>
            <a:pPr algn="ctr"/>
            <a:r>
              <a:rPr lang="en-CA" dirty="0"/>
              <a:t>Elementary A-Scans signals (including flaw signal) are offset according to the profile of the piece.</a:t>
            </a:r>
            <a:endParaRPr lang="en-US" dirty="0"/>
          </a:p>
        </p:txBody>
      </p:sp>
      <p:sp>
        <p:nvSpPr>
          <p:cNvPr id="18" name="TextBox 17"/>
          <p:cNvSpPr txBox="1"/>
          <p:nvPr/>
        </p:nvSpPr>
        <p:spPr>
          <a:xfrm>
            <a:off x="1669854" y="1490261"/>
            <a:ext cx="1577611" cy="400110"/>
          </a:xfrm>
          <a:prstGeom prst="rect">
            <a:avLst/>
          </a:prstGeom>
          <a:noFill/>
        </p:spPr>
        <p:txBody>
          <a:bodyPr wrap="none" rtlCol="0">
            <a:spAutoFit/>
          </a:bodyPr>
          <a:lstStyle/>
          <a:p>
            <a:r>
              <a:rPr lang="fr-CA" sz="2000" b="1" dirty="0" err="1" smtClean="0">
                <a:solidFill>
                  <a:srgbClr val="C00000"/>
                </a:solidFill>
              </a:rPr>
              <a:t>Firing</a:t>
            </a:r>
            <a:r>
              <a:rPr lang="fr-CA" sz="2000" b="1" dirty="0" smtClean="0">
                <a:solidFill>
                  <a:srgbClr val="C00000"/>
                </a:solidFill>
              </a:rPr>
              <a:t> Cycle 1</a:t>
            </a:r>
            <a:endParaRPr lang="en-US" sz="2000" b="1" dirty="0">
              <a:solidFill>
                <a:srgbClr val="C00000"/>
              </a:solidFill>
            </a:endParaRPr>
          </a:p>
        </p:txBody>
      </p:sp>
      <p:graphicFrame>
        <p:nvGraphicFramePr>
          <p:cNvPr id="14" name="Object 13"/>
          <p:cNvGraphicFramePr>
            <a:graphicFrameLocks noChangeAspect="1"/>
          </p:cNvGraphicFramePr>
          <p:nvPr>
            <p:extLst>
              <p:ext uri="{D42A27DB-BD31-4B8C-83A1-F6EECF244321}">
                <p14:modId xmlns:p14="http://schemas.microsoft.com/office/powerpoint/2010/main" val="1915995752"/>
              </p:ext>
            </p:extLst>
          </p:nvPr>
        </p:nvGraphicFramePr>
        <p:xfrm>
          <a:off x="4905375" y="1600200"/>
          <a:ext cx="2549920" cy="912398"/>
        </p:xfrm>
        <a:graphic>
          <a:graphicData uri="http://schemas.openxmlformats.org/presentationml/2006/ole">
            <mc:AlternateContent xmlns:mc="http://schemas.openxmlformats.org/markup-compatibility/2006">
              <mc:Choice xmlns:v="urn:schemas-microsoft-com:vml" Requires="v">
                <p:oleObj spid="_x0000_s23615" name="Visio" r:id="rId14" imgW="1460339" imgH="524610" progId="Visio.Drawing.11">
                  <p:embed/>
                </p:oleObj>
              </mc:Choice>
              <mc:Fallback>
                <p:oleObj name="Visio" r:id="rId14" imgW="1460339" imgH="524610" progId="Visio.Drawing.11">
                  <p:embed/>
                  <p:pic>
                    <p:nvPicPr>
                      <p:cNvPr id="0" name=""/>
                      <p:cNvPicPr/>
                      <p:nvPr/>
                    </p:nvPicPr>
                    <p:blipFill>
                      <a:blip r:embed="rId15"/>
                      <a:stretch>
                        <a:fillRect/>
                      </a:stretch>
                    </p:blipFill>
                    <p:spPr>
                      <a:xfrm>
                        <a:off x="4905375" y="1600200"/>
                        <a:ext cx="2549920" cy="912398"/>
                      </a:xfrm>
                      <a:prstGeom prst="rect">
                        <a:avLst/>
                      </a:prstGeom>
                    </p:spPr>
                  </p:pic>
                </p:oleObj>
              </mc:Fallback>
            </mc:AlternateContent>
          </a:graphicData>
        </a:graphic>
      </p:graphicFrame>
      <p:graphicFrame>
        <p:nvGraphicFramePr>
          <p:cNvPr id="11" name="Object 10"/>
          <p:cNvGraphicFramePr>
            <a:graphicFrameLocks noChangeAspect="1"/>
          </p:cNvGraphicFramePr>
          <p:nvPr>
            <p:extLst>
              <p:ext uri="{D42A27DB-BD31-4B8C-83A1-F6EECF244321}">
                <p14:modId xmlns:p14="http://schemas.microsoft.com/office/powerpoint/2010/main" val="3688637663"/>
              </p:ext>
            </p:extLst>
          </p:nvPr>
        </p:nvGraphicFramePr>
        <p:xfrm>
          <a:off x="4877587" y="4191000"/>
          <a:ext cx="2666213" cy="1122660"/>
        </p:xfrm>
        <a:graphic>
          <a:graphicData uri="http://schemas.openxmlformats.org/presentationml/2006/ole">
            <mc:AlternateContent xmlns:mc="http://schemas.openxmlformats.org/markup-compatibility/2006">
              <mc:Choice xmlns:v="urn:schemas-microsoft-com:vml" Requires="v">
                <p:oleObj spid="_x0000_s23616" name="Visio" r:id="rId16" imgW="1523550" imgH="641520" progId="Visio.Drawing.11">
                  <p:embed/>
                </p:oleObj>
              </mc:Choice>
              <mc:Fallback>
                <p:oleObj name="Visio" r:id="rId16" imgW="1523550" imgH="641520" progId="Visio.Drawing.11">
                  <p:embed/>
                  <p:pic>
                    <p:nvPicPr>
                      <p:cNvPr id="0" name=""/>
                      <p:cNvPicPr/>
                      <p:nvPr/>
                    </p:nvPicPr>
                    <p:blipFill>
                      <a:blip r:embed="rId17"/>
                      <a:stretch>
                        <a:fillRect/>
                      </a:stretch>
                    </p:blipFill>
                    <p:spPr>
                      <a:xfrm>
                        <a:off x="4877587" y="4191000"/>
                        <a:ext cx="2666213" cy="1122660"/>
                      </a:xfrm>
                      <a:prstGeom prst="rect">
                        <a:avLst/>
                      </a:prstGeom>
                    </p:spPr>
                  </p:pic>
                </p:oleObj>
              </mc:Fallback>
            </mc:AlternateContent>
          </a:graphicData>
        </a:graphic>
      </p:graphicFrame>
      <p:sp>
        <p:nvSpPr>
          <p:cNvPr id="3" name="Rectangle 2"/>
          <p:cNvSpPr/>
          <p:nvPr/>
        </p:nvSpPr>
        <p:spPr>
          <a:xfrm>
            <a:off x="924818" y="1981200"/>
            <a:ext cx="2971800" cy="369332"/>
          </a:xfrm>
          <a:prstGeom prst="rect">
            <a:avLst/>
          </a:prstGeom>
        </p:spPr>
        <p:txBody>
          <a:bodyPr wrap="square">
            <a:spAutoFit/>
          </a:bodyPr>
          <a:lstStyle/>
          <a:p>
            <a:pPr algn="ctr"/>
            <a:r>
              <a:rPr lang="en-US" dirty="0" smtClean="0"/>
              <a:t>Firing &amp; Receiving Delays</a:t>
            </a:r>
            <a:endParaRPr lang="en-US" dirty="0"/>
          </a:p>
        </p:txBody>
      </p:sp>
      <p:sp>
        <p:nvSpPr>
          <p:cNvPr id="20" name="Rectangle 19"/>
          <p:cNvSpPr/>
          <p:nvPr/>
        </p:nvSpPr>
        <p:spPr>
          <a:xfrm>
            <a:off x="981966" y="3861821"/>
            <a:ext cx="2854325" cy="923330"/>
          </a:xfrm>
          <a:prstGeom prst="rect">
            <a:avLst/>
          </a:prstGeom>
        </p:spPr>
        <p:txBody>
          <a:bodyPr wrap="square">
            <a:spAutoFit/>
          </a:bodyPr>
          <a:lstStyle/>
          <a:p>
            <a:pPr algn="ctr"/>
            <a:r>
              <a:rPr lang="fr-CA" dirty="0" err="1" smtClean="0"/>
              <a:t>Elementary</a:t>
            </a:r>
            <a:r>
              <a:rPr lang="fr-CA" dirty="0" smtClean="0"/>
              <a:t> A-Scans TOF </a:t>
            </a:r>
            <a:r>
              <a:rPr lang="fr-CA" dirty="0"/>
              <a:t>(profile and </a:t>
            </a:r>
            <a:r>
              <a:rPr lang="fr-CA" dirty="0" err="1"/>
              <a:t>flaw</a:t>
            </a:r>
            <a:r>
              <a:rPr lang="fr-CA" dirty="0"/>
              <a:t>) </a:t>
            </a:r>
            <a:r>
              <a:rPr lang="fr-CA" dirty="0" smtClean="0"/>
              <a:t>are </a:t>
            </a:r>
            <a:r>
              <a:rPr lang="fr-CA" dirty="0" err="1" smtClean="0"/>
              <a:t>affected</a:t>
            </a:r>
            <a:r>
              <a:rPr lang="fr-CA" dirty="0" smtClean="0"/>
              <a:t> by the part profile</a:t>
            </a:r>
            <a:endParaRPr lang="en-US" dirty="0"/>
          </a:p>
        </p:txBody>
      </p:sp>
      <p:sp>
        <p:nvSpPr>
          <p:cNvPr id="6" name="Rectangle 5"/>
          <p:cNvSpPr/>
          <p:nvPr/>
        </p:nvSpPr>
        <p:spPr>
          <a:xfrm>
            <a:off x="1147905" y="2057400"/>
            <a:ext cx="2525623" cy="1200329"/>
          </a:xfrm>
          <a:prstGeom prst="rect">
            <a:avLst/>
          </a:prstGeom>
        </p:spPr>
        <p:txBody>
          <a:bodyPr wrap="square">
            <a:spAutoFit/>
          </a:bodyPr>
          <a:lstStyle/>
          <a:p>
            <a:pPr algn="ctr"/>
            <a:r>
              <a:rPr lang="en-US" sz="2400" dirty="0" smtClean="0"/>
              <a:t>The effect of the part profile (with flaw)</a:t>
            </a:r>
            <a:endParaRPr lang="en-US" sz="2400" dirty="0"/>
          </a:p>
        </p:txBody>
      </p:sp>
      <p:pic>
        <p:nvPicPr>
          <p:cNvPr id="17" name="Picture 2" descr="http://www.oceaneering.com/wp-content/themes/design_oii/img/logo.png"/>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2"/>
    </p:custDataLst>
    <p:extLst>
      <p:ext uri="{BB962C8B-B14F-4D97-AF65-F5344CB8AC3E}">
        <p14:creationId xmlns:p14="http://schemas.microsoft.com/office/powerpoint/2010/main" val="2258811067"/>
      </p:ext>
    </p:extLst>
  </p:cSld>
  <p:clrMapOvr>
    <a:masterClrMapping/>
  </p:clrMapOvr>
  <mc:AlternateContent xmlns:mc="http://schemas.openxmlformats.org/markup-compatibility/2006" xmlns:p14="http://schemas.microsoft.com/office/powerpoint/2010/main">
    <mc:Choice Requires="p14">
      <p:transition spd="slow" p14:dur="2000" advTm="10071"/>
    </mc:Choice>
    <mc:Fallback xmlns="">
      <p:transition spd="slow" advTm="10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5"/>
                                        </p:tgtEl>
                                        <p:attrNameLst>
                                          <p:attrName>style.visibility</p:attrName>
                                        </p:attrNameLst>
                                      </p:cBhvr>
                                      <p:to>
                                        <p:strVal val="visible"/>
                                      </p:to>
                                    </p:set>
                                  </p:childTnLst>
                                </p:cTn>
                              </p:par>
                            </p:childTnLst>
                          </p:cTn>
                        </p:par>
                        <p:par>
                          <p:cTn id="7" fill="hold">
                            <p:stCondLst>
                              <p:cond delay="1000"/>
                            </p:stCondLst>
                            <p:childTnLst>
                              <p:par>
                                <p:cTn id="8" presetID="1" presetClass="entr" presetSubtype="0" fill="hold" grpId="0" nodeType="afterEffect">
                                  <p:stCondLst>
                                    <p:cond delay="1000"/>
                                  </p:stCondLst>
                                  <p:childTnLst>
                                    <p:set>
                                      <p:cBhvr>
                                        <p:cTn id="9" dur="1" fill="hold">
                                          <p:stCondLst>
                                            <p:cond delay="0"/>
                                          </p:stCondLst>
                                        </p:cTn>
                                        <p:tgtEl>
                                          <p:spTgt spid="18"/>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par>
                          <p:cTn id="13" fill="hold">
                            <p:stCondLst>
                              <p:cond delay="2000"/>
                            </p:stCondLst>
                            <p:childTnLst>
                              <p:par>
                                <p:cTn id="14" presetID="1" presetClass="exit" presetSubtype="0" fill="hold" grpId="1" nodeType="afterEffect">
                                  <p:stCondLst>
                                    <p:cond delay="3000"/>
                                  </p:stCondLst>
                                  <p:childTnLst>
                                    <p:set>
                                      <p:cBhvr>
                                        <p:cTn id="15" dur="1" fill="hold">
                                          <p:stCondLst>
                                            <p:cond delay="0"/>
                                          </p:stCondLst>
                                        </p:cTn>
                                        <p:tgtEl>
                                          <p:spTgt spid="6"/>
                                        </p:tgtEl>
                                        <p:attrNameLst>
                                          <p:attrName>style.visibility</p:attrName>
                                        </p:attrNameLst>
                                      </p:cBhvr>
                                      <p:to>
                                        <p:strVal val="hidden"/>
                                      </p:to>
                                    </p:set>
                                  </p:childTnLst>
                                </p:cTn>
                              </p:par>
                            </p:childTnLst>
                          </p:cTn>
                        </p:par>
                        <p:par>
                          <p:cTn id="16" fill="hold">
                            <p:stCondLst>
                              <p:cond delay="5000"/>
                            </p:stCondLst>
                            <p:childTnLst>
                              <p:par>
                                <p:cTn id="17" presetID="1" presetClass="entr" presetSubtype="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par>
                          <p:cTn id="19" fill="hold">
                            <p:stCondLst>
                              <p:cond delay="5000"/>
                            </p:stCondLst>
                            <p:childTnLst>
                              <p:par>
                                <p:cTn id="20" presetID="1" presetClass="entr" presetSubtype="0" fill="hold" nodeType="after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childTnLst>
                          </p:cTn>
                        </p:par>
                        <p:par>
                          <p:cTn id="22" fill="hold">
                            <p:stCondLst>
                              <p:cond delay="5000"/>
                            </p:stCondLst>
                            <p:childTnLst>
                              <p:par>
                                <p:cTn id="23" presetID="1" presetClass="entr" presetSubtype="0" fill="hold" nodeType="afterEffect">
                                  <p:stCondLst>
                                    <p:cond delay="1000"/>
                                  </p:stCondLst>
                                  <p:childTnLst>
                                    <p:set>
                                      <p:cBhvr>
                                        <p:cTn id="24" dur="1" fill="hold">
                                          <p:stCondLst>
                                            <p:cond delay="0"/>
                                          </p:stCondLst>
                                        </p:cTn>
                                        <p:tgtEl>
                                          <p:spTgt spid="12"/>
                                        </p:tgtEl>
                                        <p:attrNameLst>
                                          <p:attrName>style.visibility</p:attrName>
                                        </p:attrNameLst>
                                      </p:cBhvr>
                                      <p:to>
                                        <p:strVal val="visible"/>
                                      </p:to>
                                    </p:set>
                                  </p:childTnLst>
                                </p:cTn>
                              </p:par>
                            </p:childTnLst>
                          </p:cTn>
                        </p:par>
                        <p:par>
                          <p:cTn id="25" fill="hold">
                            <p:stCondLst>
                              <p:cond delay="6000"/>
                            </p:stCondLst>
                            <p:childTnLst>
                              <p:par>
                                <p:cTn id="26" presetID="1" presetClass="entr" presetSubtype="0" fill="hold" grpId="0" nodeType="afterEffect">
                                  <p:stCondLst>
                                    <p:cond delay="0"/>
                                  </p:stCondLst>
                                  <p:childTnLst>
                                    <p:set>
                                      <p:cBhvr>
                                        <p:cTn id="27" dur="1" fill="hold">
                                          <p:stCondLst>
                                            <p:cond delay="0"/>
                                          </p:stCondLst>
                                        </p:cTn>
                                        <p:tgtEl>
                                          <p:spTgt spid="15"/>
                                        </p:tgtEl>
                                        <p:attrNameLst>
                                          <p:attrName>style.visibility</p:attrName>
                                        </p:attrNameLst>
                                      </p:cBhvr>
                                      <p:to>
                                        <p:strVal val="visible"/>
                                      </p:to>
                                    </p:set>
                                  </p:childTnLst>
                                </p:cTn>
                              </p:par>
                            </p:childTnLst>
                          </p:cTn>
                        </p:par>
                        <p:par>
                          <p:cTn id="28" fill="hold">
                            <p:stCondLst>
                              <p:cond delay="6000"/>
                            </p:stCondLst>
                            <p:childTnLst>
                              <p:par>
                                <p:cTn id="29" presetID="1" presetClass="entr" presetSubtype="0" fill="hold" grpId="0" nodeType="after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par>
                          <p:cTn id="31" fill="hold">
                            <p:stCondLst>
                              <p:cond delay="6000"/>
                            </p:stCondLst>
                            <p:childTnLst>
                              <p:par>
                                <p:cTn id="32" presetID="1" presetClass="entr" presetSubtype="0" fill="hold" nodeType="afterEffect">
                                  <p:stCondLst>
                                    <p:cond delay="1000"/>
                                  </p:stCondLst>
                                  <p:childTnLst>
                                    <p:set>
                                      <p:cBhvr>
                                        <p:cTn id="33" dur="1" fill="hold">
                                          <p:stCondLst>
                                            <p:cond delay="0"/>
                                          </p:stCondLst>
                                        </p:cTn>
                                        <p:tgtEl>
                                          <p:spTgt spid="7"/>
                                        </p:tgtEl>
                                        <p:attrNameLst>
                                          <p:attrName>style.visibility</p:attrName>
                                        </p:attrNameLst>
                                      </p:cBhvr>
                                      <p:to>
                                        <p:strVal val="visible"/>
                                      </p:to>
                                    </p:set>
                                  </p:childTnLst>
                                </p:cTn>
                              </p:par>
                            </p:childTnLst>
                          </p:cTn>
                        </p:par>
                        <p:par>
                          <p:cTn id="34" fill="hold">
                            <p:stCondLst>
                              <p:cond delay="7000"/>
                            </p:stCondLst>
                            <p:childTnLst>
                              <p:par>
                                <p:cTn id="35" presetID="42" presetClass="path" presetSubtype="0" accel="50000" decel="50000" fill="hold" nodeType="afterEffect">
                                  <p:stCondLst>
                                    <p:cond delay="1000"/>
                                  </p:stCondLst>
                                  <p:childTnLst>
                                    <p:animMotion origin="layout" path="M -3.33333E-6 -0.00024 L -3.33333E-6 0.24976 " pathEditMode="relative" rAng="0" ptsTypes="AA">
                                      <p:cBhvr>
                                        <p:cTn id="36" dur="3000" fill="hold"/>
                                        <p:tgtEl>
                                          <p:spTgt spid="7"/>
                                        </p:tgtEl>
                                        <p:attrNameLst>
                                          <p:attrName>ppt_x</p:attrName>
                                          <p:attrName>ppt_y</p:attrName>
                                        </p:attrNameLst>
                                      </p:cBhvr>
                                      <p:rCtr x="0" y="12500"/>
                                    </p:animMotion>
                                  </p:childTnLst>
                                </p:cTn>
                              </p:par>
                              <p:par>
                                <p:cTn id="37" presetID="1" presetClass="exit" presetSubtype="0" fill="hold" grpId="1" nodeType="withEffect">
                                  <p:stCondLst>
                                    <p:cond delay="6000"/>
                                  </p:stCondLst>
                                  <p:childTnLst>
                                    <p:set>
                                      <p:cBhvr>
                                        <p:cTn id="38" dur="1" fill="hold">
                                          <p:stCondLst>
                                            <p:cond delay="0"/>
                                          </p:stCondLst>
                                        </p:cTn>
                                        <p:tgtEl>
                                          <p:spTgt spid="15"/>
                                        </p:tgtEl>
                                        <p:attrNameLst>
                                          <p:attrName>style.visibility</p:attrName>
                                        </p:attrNameLst>
                                      </p:cBhvr>
                                      <p:to>
                                        <p:strVal val="hidden"/>
                                      </p:to>
                                    </p:set>
                                  </p:childTnLst>
                                </p:cTn>
                              </p:par>
                              <p:par>
                                <p:cTn id="39" presetID="1" presetClass="entr" presetSubtype="0" fill="hold" nodeType="withEffect">
                                  <p:stCondLst>
                                    <p:cond delay="7000"/>
                                  </p:stCondLst>
                                  <p:childTnLst>
                                    <p:set>
                                      <p:cBhvr>
                                        <p:cTn id="40" dur="1" fill="hold">
                                          <p:stCondLst>
                                            <p:cond delay="0"/>
                                          </p:stCondLst>
                                        </p:cTn>
                                        <p:tgtEl>
                                          <p:spTgt spid="13"/>
                                        </p:tgtEl>
                                        <p:attrNameLst>
                                          <p:attrName>style.visibility</p:attrName>
                                        </p:attrNameLst>
                                      </p:cBhvr>
                                      <p:to>
                                        <p:strVal val="visible"/>
                                      </p:to>
                                    </p:set>
                                  </p:childTnLst>
                                </p:cTn>
                              </p:par>
                            </p:childTnLst>
                          </p:cTn>
                        </p:par>
                        <p:par>
                          <p:cTn id="41" fill="hold">
                            <p:stCondLst>
                              <p:cond delay="14000"/>
                            </p:stCondLst>
                            <p:childTnLst>
                              <p:par>
                                <p:cTn id="42" presetID="1" presetClass="entr" presetSubtype="0" fill="hold" grpId="0" nodeType="afterEffect">
                                  <p:stCondLst>
                                    <p:cond delay="0"/>
                                  </p:stCondLst>
                                  <p:childTnLst>
                                    <p:set>
                                      <p:cBhvr>
                                        <p:cTn id="43" dur="1" fill="hold">
                                          <p:stCondLst>
                                            <p:cond delay="0"/>
                                          </p:stCondLst>
                                        </p:cTn>
                                        <p:tgtEl>
                                          <p:spTgt spid="16"/>
                                        </p:tgtEl>
                                        <p:attrNameLst>
                                          <p:attrName>style.visibility</p:attrName>
                                        </p:attrNameLst>
                                      </p:cBhvr>
                                      <p:to>
                                        <p:strVal val="visible"/>
                                      </p:to>
                                    </p:set>
                                  </p:childTnLst>
                                </p:cTn>
                              </p:par>
                              <p:par>
                                <p:cTn id="44" presetID="42" presetClass="path" presetSubtype="0" accel="50000" decel="50000" fill="hold" nodeType="withEffect">
                                  <p:stCondLst>
                                    <p:cond delay="3000"/>
                                  </p:stCondLst>
                                  <p:childTnLst>
                                    <p:animMotion origin="layout" path="M -1.66667E-6 0.00046 L -1.66667E-6 -0.27107 " pathEditMode="relative" rAng="0" ptsTypes="AA">
                                      <p:cBhvr>
                                        <p:cTn id="45" dur="3000" fill="hold"/>
                                        <p:tgtEl>
                                          <p:spTgt spid="13"/>
                                        </p:tgtEl>
                                        <p:attrNameLst>
                                          <p:attrName>ppt_x</p:attrName>
                                          <p:attrName>ppt_y</p:attrName>
                                        </p:attrNameLst>
                                      </p:cBhvr>
                                      <p:rCtr x="0" y="-13588"/>
                                    </p:animMotion>
                                  </p:childTnLst>
                                </p:cTn>
                              </p:par>
                              <p:par>
                                <p:cTn id="46" presetID="22" presetClass="entr" presetSubtype="1" fill="hold" nodeType="withEffect">
                                  <p:stCondLst>
                                    <p:cond delay="4000"/>
                                  </p:stCondLst>
                                  <p:childTnLst>
                                    <p:set>
                                      <p:cBhvr>
                                        <p:cTn id="47" dur="1" fill="hold">
                                          <p:stCondLst>
                                            <p:cond delay="0"/>
                                          </p:stCondLst>
                                        </p:cTn>
                                        <p:tgtEl>
                                          <p:spTgt spid="14"/>
                                        </p:tgtEl>
                                        <p:attrNameLst>
                                          <p:attrName>style.visibility</p:attrName>
                                        </p:attrNameLst>
                                      </p:cBhvr>
                                      <p:to>
                                        <p:strVal val="visible"/>
                                      </p:to>
                                    </p:set>
                                    <p:animEffect transition="in" filter="wipe(up)">
                                      <p:cBhvr>
                                        <p:cTn id="48" dur="2000"/>
                                        <p:tgtEl>
                                          <p:spTgt spid="14"/>
                                        </p:tgtEl>
                                      </p:cBhvr>
                                    </p:animEffect>
                                  </p:childTnLst>
                                </p:cTn>
                              </p:par>
                            </p:childTnLst>
                          </p:cTn>
                        </p:par>
                        <p:par>
                          <p:cTn id="49" fill="hold">
                            <p:stCondLst>
                              <p:cond delay="20000"/>
                            </p:stCondLst>
                            <p:childTnLst>
                              <p:par>
                                <p:cTn id="50" presetID="1" presetClass="exit" presetSubtype="0" fill="hold" grpId="1" nodeType="afterEffect">
                                  <p:stCondLst>
                                    <p:cond delay="2000"/>
                                  </p:stCondLst>
                                  <p:childTnLst>
                                    <p:set>
                                      <p:cBhvr>
                                        <p:cTn id="51" dur="1" fill="hold">
                                          <p:stCondLst>
                                            <p:cond delay="0"/>
                                          </p:stCondLst>
                                        </p:cTn>
                                        <p:tgtEl>
                                          <p:spTgt spid="16"/>
                                        </p:tgtEl>
                                        <p:attrNameLst>
                                          <p:attrName>style.visibility</p:attrName>
                                        </p:attrNameLst>
                                      </p:cBhvr>
                                      <p:to>
                                        <p:strVal val="hidden"/>
                                      </p:to>
                                    </p:set>
                                  </p:childTnLst>
                                </p:cTn>
                              </p:par>
                            </p:childTnLst>
                          </p:cTn>
                        </p:par>
                        <p:par>
                          <p:cTn id="52" fill="hold">
                            <p:stCondLst>
                              <p:cond delay="22000"/>
                            </p:stCondLst>
                            <p:childTnLst>
                              <p:par>
                                <p:cTn id="53" presetID="1" presetClass="entr" presetSubtype="0" fill="hold" grpId="0" nodeType="afterEffect">
                                  <p:stCondLst>
                                    <p:cond delay="0"/>
                                  </p:stCondLst>
                                  <p:childTnLst>
                                    <p:set>
                                      <p:cBhvr>
                                        <p:cTn id="54" dur="1" fill="hold">
                                          <p:stCondLst>
                                            <p:cond delay="0"/>
                                          </p:stCondLst>
                                        </p:cTn>
                                        <p:tgtEl>
                                          <p:spTgt spid="20"/>
                                        </p:tgtEl>
                                        <p:attrNameLst>
                                          <p:attrName>style.visibility</p:attrName>
                                        </p:attrNameLst>
                                      </p:cBhvr>
                                      <p:to>
                                        <p:strVal val="visible"/>
                                      </p:to>
                                    </p:set>
                                  </p:childTnLst>
                                </p:cTn>
                              </p:par>
                            </p:childTnLst>
                          </p:cTn>
                        </p:par>
                        <p:par>
                          <p:cTn id="55" fill="hold">
                            <p:stCondLst>
                              <p:cond delay="22000"/>
                            </p:stCondLst>
                            <p:childTnLst>
                              <p:par>
                                <p:cTn id="56" presetID="1" presetClass="exit" presetSubtype="0" fill="hold" grpId="1" nodeType="afterEffect">
                                  <p:stCondLst>
                                    <p:cond delay="4000"/>
                                  </p:stCondLst>
                                  <p:childTnLst>
                                    <p:set>
                                      <p:cBhvr>
                                        <p:cTn id="57" dur="1" fill="hold">
                                          <p:stCondLst>
                                            <p:cond delay="0"/>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5" grpId="1"/>
      <p:bldP spid="16" grpId="0"/>
      <p:bldP spid="16" grpId="1"/>
      <p:bldP spid="18" grpId="0"/>
      <p:bldP spid="3" grpId="0"/>
      <p:bldP spid="20" grpId="0"/>
      <p:bldP spid="20" grpId="1"/>
      <p:bldP spid="6" grpId="0"/>
      <p:bldP spid="6" grpId="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p:cNvGraphicFramePr>
            <a:graphicFrameLocks noChangeAspect="1"/>
          </p:cNvGraphicFramePr>
          <p:nvPr>
            <p:extLst>
              <p:ext uri="{D42A27DB-BD31-4B8C-83A1-F6EECF244321}">
                <p14:modId xmlns:p14="http://schemas.microsoft.com/office/powerpoint/2010/main" val="4090156158"/>
              </p:ext>
            </p:extLst>
          </p:nvPr>
        </p:nvGraphicFramePr>
        <p:xfrm>
          <a:off x="838200" y="1371600"/>
          <a:ext cx="7570234" cy="3992562"/>
        </p:xfrm>
        <a:graphic>
          <a:graphicData uri="http://schemas.openxmlformats.org/presentationml/2006/ole">
            <mc:AlternateContent xmlns:mc="http://schemas.openxmlformats.org/markup-compatibility/2006">
              <mc:Choice xmlns:v="urn:schemas-microsoft-com:vml" Requires="v">
                <p:oleObj spid="_x0000_s24634" name="Visio" r:id="rId4" imgW="4007692" imgH="2117610" progId="Visio.Drawing.11">
                  <p:embed/>
                </p:oleObj>
              </mc:Choice>
              <mc:Fallback>
                <p:oleObj name="Visio" r:id="rId4" imgW="4007692" imgH="2117610" progId="Visio.Drawing.11">
                  <p:embed/>
                  <p:pic>
                    <p:nvPicPr>
                      <p:cNvPr id="0" name=""/>
                      <p:cNvPicPr/>
                      <p:nvPr/>
                    </p:nvPicPr>
                    <p:blipFill>
                      <a:blip r:embed="rId5"/>
                      <a:stretch>
                        <a:fillRect/>
                      </a:stretch>
                    </p:blipFill>
                    <p:spPr>
                      <a:xfrm>
                        <a:off x="838200" y="1371600"/>
                        <a:ext cx="7570234" cy="3992562"/>
                      </a:xfrm>
                      <a:prstGeom prst="rect">
                        <a:avLst/>
                      </a:prstGeom>
                    </p:spPr>
                  </p:pic>
                </p:oleObj>
              </mc:Fallback>
            </mc:AlternateContent>
          </a:graphicData>
        </a:graphic>
      </p:graphicFrame>
      <p:graphicFrame>
        <p:nvGraphicFramePr>
          <p:cNvPr id="14" name="Object 13"/>
          <p:cNvGraphicFramePr>
            <a:graphicFrameLocks noChangeAspect="1"/>
          </p:cNvGraphicFramePr>
          <p:nvPr>
            <p:extLst>
              <p:ext uri="{D42A27DB-BD31-4B8C-83A1-F6EECF244321}">
                <p14:modId xmlns:p14="http://schemas.microsoft.com/office/powerpoint/2010/main" val="4084896606"/>
              </p:ext>
            </p:extLst>
          </p:nvPr>
        </p:nvGraphicFramePr>
        <p:xfrm>
          <a:off x="4876800" y="4244975"/>
          <a:ext cx="2603500" cy="784225"/>
        </p:xfrm>
        <a:graphic>
          <a:graphicData uri="http://schemas.openxmlformats.org/presentationml/2006/ole">
            <mc:AlternateContent xmlns:mc="http://schemas.openxmlformats.org/markup-compatibility/2006">
              <mc:Choice xmlns:v="urn:schemas-microsoft-com:vml" Requires="v">
                <p:oleObj spid="_x0000_s24635" name="Visio" r:id="rId6" imgW="1487892" imgH="448200" progId="Visio.Drawing.11">
                  <p:embed/>
                </p:oleObj>
              </mc:Choice>
              <mc:Fallback>
                <p:oleObj name="Visio" r:id="rId6" imgW="1487892" imgH="448200" progId="Visio.Drawing.11">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76800" y="4244975"/>
                        <a:ext cx="2603500"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6" name="Object 5"/>
          <p:cNvGraphicFramePr>
            <a:graphicFrameLocks noChangeAspect="1"/>
          </p:cNvGraphicFramePr>
          <p:nvPr>
            <p:extLst>
              <p:ext uri="{D42A27DB-BD31-4B8C-83A1-F6EECF244321}">
                <p14:modId xmlns:p14="http://schemas.microsoft.com/office/powerpoint/2010/main" val="573194679"/>
              </p:ext>
            </p:extLst>
          </p:nvPr>
        </p:nvGraphicFramePr>
        <p:xfrm>
          <a:off x="4886325" y="2743200"/>
          <a:ext cx="2590800" cy="498475"/>
        </p:xfrm>
        <a:graphic>
          <a:graphicData uri="http://schemas.openxmlformats.org/presentationml/2006/ole">
            <mc:AlternateContent xmlns:mc="http://schemas.openxmlformats.org/markup-compatibility/2006">
              <mc:Choice xmlns:v="urn:schemas-microsoft-com:vml" Requires="v">
                <p:oleObj spid="_x0000_s24636" name="Visio" r:id="rId8" imgW="1487622" imgH="285390" progId="Visio.Drawing.11">
                  <p:embed/>
                </p:oleObj>
              </mc:Choice>
              <mc:Fallback>
                <p:oleObj name="Visio" r:id="rId8" imgW="1487622" imgH="285390" progId="Visio.Drawing.11">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886325" y="2743200"/>
                        <a:ext cx="2590800"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p:txBody>
          <a:bodyPr/>
          <a:lstStyle/>
          <a:p>
            <a:r>
              <a:rPr lang="fr-CA" dirty="0" smtClean="0"/>
              <a:t>How </a:t>
            </a:r>
            <a:r>
              <a:rPr lang="fr-CA" dirty="0" err="1" smtClean="0"/>
              <a:t>does</a:t>
            </a:r>
            <a:r>
              <a:rPr lang="fr-CA" dirty="0" smtClean="0"/>
              <a:t> </a:t>
            </a:r>
            <a:r>
              <a:rPr lang="fr-CA" b="1" i="1" dirty="0" smtClean="0"/>
              <a:t>Time Reversal</a:t>
            </a:r>
            <a:r>
              <a:rPr lang="fr-CA" b="1" dirty="0" smtClean="0"/>
              <a:t> </a:t>
            </a:r>
            <a:r>
              <a:rPr lang="fr-CA" dirty="0" err="1" smtClean="0"/>
              <a:t>work</a:t>
            </a:r>
            <a:r>
              <a:rPr lang="fr-CA" dirty="0" smtClean="0"/>
              <a:t>?</a:t>
            </a:r>
            <a:endParaRPr lang="en-US" dirty="0"/>
          </a:p>
        </p:txBody>
      </p:sp>
      <p:sp>
        <p:nvSpPr>
          <p:cNvPr id="4" name="Slide Number Placeholder 3"/>
          <p:cNvSpPr>
            <a:spLocks noGrp="1"/>
          </p:cNvSpPr>
          <p:nvPr>
            <p:ph type="sldNum" sz="quarter" idx="12"/>
          </p:nvPr>
        </p:nvSpPr>
        <p:spPr/>
        <p:txBody>
          <a:bodyPr/>
          <a:lstStyle/>
          <a:p>
            <a:fld id="{FFC87126-EC5A-9740-9B2D-FA5BEFFFDBF7}" type="slidenum">
              <a:rPr lang="en-US" smtClean="0"/>
              <a:pPr/>
              <a:t>35</a:t>
            </a:fld>
            <a:endParaRPr lang="en-US"/>
          </a:p>
        </p:txBody>
      </p:sp>
      <p:sp>
        <p:nvSpPr>
          <p:cNvPr id="15" name="TextBox 14"/>
          <p:cNvSpPr txBox="1"/>
          <p:nvPr/>
        </p:nvSpPr>
        <p:spPr>
          <a:xfrm>
            <a:off x="926405" y="3406457"/>
            <a:ext cx="2971800" cy="1754326"/>
          </a:xfrm>
          <a:prstGeom prst="rect">
            <a:avLst/>
          </a:prstGeom>
          <a:noFill/>
        </p:spPr>
        <p:txBody>
          <a:bodyPr wrap="square" rtlCol="0">
            <a:spAutoFit/>
          </a:bodyPr>
          <a:lstStyle/>
          <a:p>
            <a:pPr algn="ctr"/>
            <a:r>
              <a:rPr lang="en-US" dirty="0"/>
              <a:t>The Time of Flight difference between all elementary A-Scan signals is used to create a “Reverse” time delay law to compensate for the part surface profile. </a:t>
            </a:r>
          </a:p>
        </p:txBody>
      </p:sp>
      <p:sp>
        <p:nvSpPr>
          <p:cNvPr id="16" name="TextBox 15"/>
          <p:cNvSpPr txBox="1"/>
          <p:nvPr/>
        </p:nvSpPr>
        <p:spPr>
          <a:xfrm>
            <a:off x="983555" y="3783310"/>
            <a:ext cx="2857500" cy="923330"/>
          </a:xfrm>
          <a:prstGeom prst="rect">
            <a:avLst/>
          </a:prstGeom>
          <a:noFill/>
        </p:spPr>
        <p:txBody>
          <a:bodyPr wrap="square" rtlCol="0">
            <a:spAutoFit/>
          </a:bodyPr>
          <a:lstStyle/>
          <a:p>
            <a:pPr algn="ctr"/>
            <a:r>
              <a:rPr lang="en-CA" dirty="0"/>
              <a:t>The shaped </a:t>
            </a:r>
            <a:r>
              <a:rPr lang="en-CA" dirty="0" smtClean="0"/>
              <a:t>wave front </a:t>
            </a:r>
            <a:r>
              <a:rPr lang="en-CA" dirty="0"/>
              <a:t>from replicates the surface profile of the part.</a:t>
            </a:r>
            <a:endParaRPr lang="en-US" dirty="0"/>
          </a:p>
        </p:txBody>
      </p:sp>
      <p:sp>
        <p:nvSpPr>
          <p:cNvPr id="18" name="TextBox 17"/>
          <p:cNvSpPr txBox="1"/>
          <p:nvPr/>
        </p:nvSpPr>
        <p:spPr>
          <a:xfrm>
            <a:off x="1621913" y="1485509"/>
            <a:ext cx="1577611" cy="400110"/>
          </a:xfrm>
          <a:prstGeom prst="rect">
            <a:avLst/>
          </a:prstGeom>
          <a:noFill/>
        </p:spPr>
        <p:txBody>
          <a:bodyPr wrap="none" rtlCol="0">
            <a:spAutoFit/>
          </a:bodyPr>
          <a:lstStyle/>
          <a:p>
            <a:r>
              <a:rPr lang="fr-CA" sz="2000" b="1" dirty="0" err="1" smtClean="0">
                <a:solidFill>
                  <a:srgbClr val="C00000"/>
                </a:solidFill>
              </a:rPr>
              <a:t>Firing</a:t>
            </a:r>
            <a:r>
              <a:rPr lang="fr-CA" sz="2000" b="1" dirty="0" smtClean="0">
                <a:solidFill>
                  <a:srgbClr val="C00000"/>
                </a:solidFill>
              </a:rPr>
              <a:t> Cycle 2</a:t>
            </a:r>
            <a:endParaRPr lang="en-US" sz="2000" b="1" dirty="0">
              <a:solidFill>
                <a:srgbClr val="C00000"/>
              </a:solidFill>
            </a:endParaRPr>
          </a:p>
        </p:txBody>
      </p:sp>
      <p:sp>
        <p:nvSpPr>
          <p:cNvPr id="19" name="Rectangle 18"/>
          <p:cNvSpPr/>
          <p:nvPr/>
        </p:nvSpPr>
        <p:spPr>
          <a:xfrm>
            <a:off x="1019433" y="3683455"/>
            <a:ext cx="2854325" cy="1200329"/>
          </a:xfrm>
          <a:prstGeom prst="rect">
            <a:avLst/>
          </a:prstGeom>
        </p:spPr>
        <p:txBody>
          <a:bodyPr wrap="square">
            <a:spAutoFit/>
          </a:bodyPr>
          <a:lstStyle/>
          <a:p>
            <a:pPr algn="ctr"/>
            <a:r>
              <a:rPr lang="en-CA" dirty="0"/>
              <a:t>Elementary A-Scans are received using the same delay law used for the emission.</a:t>
            </a:r>
            <a:endParaRPr lang="en-US" dirty="0"/>
          </a:p>
        </p:txBody>
      </p:sp>
      <p:graphicFrame>
        <p:nvGraphicFramePr>
          <p:cNvPr id="3" name="Object 2"/>
          <p:cNvGraphicFramePr>
            <a:graphicFrameLocks noChangeAspect="1"/>
          </p:cNvGraphicFramePr>
          <p:nvPr>
            <p:extLst>
              <p:ext uri="{D42A27DB-BD31-4B8C-83A1-F6EECF244321}">
                <p14:modId xmlns:p14="http://schemas.microsoft.com/office/powerpoint/2010/main" val="3241441983"/>
              </p:ext>
            </p:extLst>
          </p:nvPr>
        </p:nvGraphicFramePr>
        <p:xfrm>
          <a:off x="1225550" y="2659840"/>
          <a:ext cx="2432050" cy="463550"/>
        </p:xfrm>
        <a:graphic>
          <a:graphicData uri="http://schemas.openxmlformats.org/presentationml/2006/ole">
            <mc:AlternateContent xmlns:mc="http://schemas.openxmlformats.org/markup-compatibility/2006">
              <mc:Choice xmlns:v="urn:schemas-microsoft-com:vml" Requires="v">
                <p:oleObj spid="_x0000_s24637" name="Visio" r:id="rId10" imgW="1474926" imgH="281610" progId="Visio.Drawing.11">
                  <p:embed/>
                </p:oleObj>
              </mc:Choice>
              <mc:Fallback>
                <p:oleObj name="Visio" r:id="rId10" imgW="1474926" imgH="281610" progId="Visio.Drawing.11">
                  <p:embed/>
                  <p:pic>
                    <p:nvPicPr>
                      <p:cNvPr id="0" name=""/>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25550" y="2659840"/>
                        <a:ext cx="243205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 name="TextBox 19"/>
          <p:cNvSpPr txBox="1"/>
          <p:nvPr/>
        </p:nvSpPr>
        <p:spPr>
          <a:xfrm>
            <a:off x="924818" y="3921809"/>
            <a:ext cx="2971800" cy="646331"/>
          </a:xfrm>
          <a:prstGeom prst="rect">
            <a:avLst/>
          </a:prstGeom>
          <a:noFill/>
        </p:spPr>
        <p:txBody>
          <a:bodyPr wrap="square" rtlCol="0">
            <a:spAutoFit/>
          </a:bodyPr>
          <a:lstStyle/>
          <a:p>
            <a:pPr algn="ctr"/>
            <a:r>
              <a:rPr lang="en-US" dirty="0" smtClean="0"/>
              <a:t>Elementary A-Scan are now aligned as almost a flat line.</a:t>
            </a:r>
            <a:endParaRPr lang="en-US" dirty="0"/>
          </a:p>
        </p:txBody>
      </p:sp>
      <p:sp>
        <p:nvSpPr>
          <p:cNvPr id="21" name="Rectangle 20"/>
          <p:cNvSpPr/>
          <p:nvPr/>
        </p:nvSpPr>
        <p:spPr>
          <a:xfrm>
            <a:off x="924818" y="1912382"/>
            <a:ext cx="2971800" cy="369332"/>
          </a:xfrm>
          <a:prstGeom prst="rect">
            <a:avLst/>
          </a:prstGeom>
        </p:spPr>
        <p:txBody>
          <a:bodyPr wrap="square">
            <a:spAutoFit/>
          </a:bodyPr>
          <a:lstStyle/>
          <a:p>
            <a:pPr algn="ctr"/>
            <a:r>
              <a:rPr lang="en-US" dirty="0" smtClean="0"/>
              <a:t>Firing &amp; Receiving Delays</a:t>
            </a:r>
            <a:endParaRPr lang="en-US" dirty="0"/>
          </a:p>
        </p:txBody>
      </p:sp>
      <p:sp>
        <p:nvSpPr>
          <p:cNvPr id="17" name="Rectangle 16"/>
          <p:cNvSpPr/>
          <p:nvPr/>
        </p:nvSpPr>
        <p:spPr>
          <a:xfrm>
            <a:off x="1004828" y="1962289"/>
            <a:ext cx="2854325" cy="1200329"/>
          </a:xfrm>
          <a:prstGeom prst="rect">
            <a:avLst/>
          </a:prstGeom>
        </p:spPr>
        <p:txBody>
          <a:bodyPr wrap="square">
            <a:spAutoFit/>
          </a:bodyPr>
          <a:lstStyle/>
          <a:p>
            <a:pPr algn="ctr"/>
            <a:r>
              <a:rPr lang="en-US" sz="2400" dirty="0" smtClean="0"/>
              <a:t>Focal Laws correction using “Reversed” TOF data.</a:t>
            </a:r>
            <a:endParaRPr lang="en-US" sz="2400" dirty="0"/>
          </a:p>
        </p:txBody>
      </p:sp>
      <p:graphicFrame>
        <p:nvGraphicFramePr>
          <p:cNvPr id="9" name="Object 8"/>
          <p:cNvGraphicFramePr>
            <a:graphicFrameLocks noChangeAspect="1"/>
          </p:cNvGraphicFramePr>
          <p:nvPr>
            <p:extLst>
              <p:ext uri="{D42A27DB-BD31-4B8C-83A1-F6EECF244321}">
                <p14:modId xmlns:p14="http://schemas.microsoft.com/office/powerpoint/2010/main" val="626735052"/>
              </p:ext>
            </p:extLst>
          </p:nvPr>
        </p:nvGraphicFramePr>
        <p:xfrm>
          <a:off x="4572000" y="2235227"/>
          <a:ext cx="3200400" cy="1133130"/>
        </p:xfrm>
        <a:graphic>
          <a:graphicData uri="http://schemas.openxmlformats.org/presentationml/2006/ole">
            <mc:AlternateContent xmlns:mc="http://schemas.openxmlformats.org/markup-compatibility/2006">
              <mc:Choice xmlns:v="urn:schemas-microsoft-com:vml" Requires="v">
                <p:oleObj spid="_x0000_s24638" name="Visio" r:id="rId12" imgW="1837985" imgH="650160" progId="Visio.Drawing.11">
                  <p:embed/>
                </p:oleObj>
              </mc:Choice>
              <mc:Fallback>
                <p:oleObj name="Visio" r:id="rId12" imgW="1837985" imgH="650160" progId="Visio.Drawing.11">
                  <p:embed/>
                  <p:pic>
                    <p:nvPicPr>
                      <p:cNvPr id="0" name=""/>
                      <p:cNvPicPr/>
                      <p:nvPr/>
                    </p:nvPicPr>
                    <p:blipFill>
                      <a:blip r:embed="rId13"/>
                      <a:stretch>
                        <a:fillRect/>
                      </a:stretch>
                    </p:blipFill>
                    <p:spPr>
                      <a:xfrm>
                        <a:off x="4572000" y="2235227"/>
                        <a:ext cx="3200400" cy="1133130"/>
                      </a:xfrm>
                      <a:prstGeom prst="rect">
                        <a:avLst/>
                      </a:prstGeom>
                    </p:spPr>
                  </p:pic>
                </p:oleObj>
              </mc:Fallback>
            </mc:AlternateContent>
          </a:graphicData>
        </a:graphic>
      </p:graphicFrame>
      <p:graphicFrame>
        <p:nvGraphicFramePr>
          <p:cNvPr id="7" name="Object 6"/>
          <p:cNvGraphicFramePr>
            <a:graphicFrameLocks noChangeAspect="1"/>
          </p:cNvGraphicFramePr>
          <p:nvPr>
            <p:extLst>
              <p:ext uri="{D42A27DB-BD31-4B8C-83A1-F6EECF244321}">
                <p14:modId xmlns:p14="http://schemas.microsoft.com/office/powerpoint/2010/main" val="3865832004"/>
              </p:ext>
            </p:extLst>
          </p:nvPr>
        </p:nvGraphicFramePr>
        <p:xfrm>
          <a:off x="4800600" y="4183063"/>
          <a:ext cx="2819400" cy="1122362"/>
        </p:xfrm>
        <a:graphic>
          <a:graphicData uri="http://schemas.openxmlformats.org/presentationml/2006/ole">
            <mc:AlternateContent xmlns:mc="http://schemas.openxmlformats.org/markup-compatibility/2006">
              <mc:Choice xmlns:v="urn:schemas-microsoft-com:vml" Requires="v">
                <p:oleObj spid="_x0000_s24639" name="Visio" r:id="rId14" imgW="1523550" imgH="641520" progId="Visio.Drawing.11">
                  <p:embed/>
                </p:oleObj>
              </mc:Choice>
              <mc:Fallback>
                <p:oleObj name="Visio" r:id="rId14" imgW="1523550" imgH="641520" progId="Visio.Drawing.11">
                  <p:embed/>
                  <p:pic>
                    <p:nvPicPr>
                      <p:cNvPr id="0" name=""/>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800600" y="4183063"/>
                        <a:ext cx="2819400" cy="1122362"/>
                      </a:xfrm>
                      <a:prstGeom prst="rect">
                        <a:avLst/>
                      </a:prstGeom>
                      <a:noFill/>
                      <a:ln>
                        <a:noFill/>
                      </a:ln>
                      <a:extLst/>
                    </p:spPr>
                  </p:pic>
                </p:oleObj>
              </mc:Fallback>
            </mc:AlternateContent>
          </a:graphicData>
        </a:graphic>
      </p:graphicFrame>
      <p:graphicFrame>
        <p:nvGraphicFramePr>
          <p:cNvPr id="12" name="Object 11"/>
          <p:cNvGraphicFramePr>
            <a:graphicFrameLocks noChangeAspect="1"/>
          </p:cNvGraphicFramePr>
          <p:nvPr>
            <p:extLst>
              <p:ext uri="{D42A27DB-BD31-4B8C-83A1-F6EECF244321}">
                <p14:modId xmlns:p14="http://schemas.microsoft.com/office/powerpoint/2010/main" val="3181842540"/>
              </p:ext>
            </p:extLst>
          </p:nvPr>
        </p:nvGraphicFramePr>
        <p:xfrm>
          <a:off x="4800600" y="1516023"/>
          <a:ext cx="2667000" cy="958850"/>
        </p:xfrm>
        <a:graphic>
          <a:graphicData uri="http://schemas.openxmlformats.org/presentationml/2006/ole">
            <mc:AlternateContent xmlns:mc="http://schemas.openxmlformats.org/markup-compatibility/2006">
              <mc:Choice xmlns:v="urn:schemas-microsoft-com:vml" Requires="v">
                <p:oleObj spid="_x0000_s24640" name="Visio" r:id="rId16" imgW="1460609" imgH="526230" progId="Visio.Drawing.11">
                  <p:embed/>
                </p:oleObj>
              </mc:Choice>
              <mc:Fallback>
                <p:oleObj name="Visio" r:id="rId16" imgW="1460609" imgH="526230" progId="Visio.Drawing.11">
                  <p:embed/>
                  <p:pic>
                    <p:nvPicPr>
                      <p:cNvPr id="0" name=""/>
                      <p:cNvPicPr>
                        <a:picLocks noChangeAspect="1" noChangeArrowheads="1"/>
                      </p:cNvPicPr>
                      <p:nvPr/>
                    </p:nvPicPr>
                    <p:blipFill>
                      <a:blip r:embed="rId17"/>
                      <a:srcRect/>
                      <a:stretch>
                        <a:fillRect/>
                      </a:stretch>
                    </p:blipFill>
                    <p:spPr bwMode="auto">
                      <a:xfrm>
                        <a:off x="4800600" y="1516023"/>
                        <a:ext cx="2667000" cy="95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22" name="Picture 2" descr="http://www.oceaneering.com/wp-content/themes/design_oii/img/logo.png"/>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2"/>
    </p:custDataLst>
    <p:extLst>
      <p:ext uri="{BB962C8B-B14F-4D97-AF65-F5344CB8AC3E}">
        <p14:creationId xmlns:p14="http://schemas.microsoft.com/office/powerpoint/2010/main" val="3039201984"/>
      </p:ext>
    </p:extLst>
  </p:cSld>
  <p:clrMapOvr>
    <a:masterClrMapping/>
  </p:clrMapOvr>
  <mc:AlternateContent xmlns:mc="http://schemas.openxmlformats.org/markup-compatibility/2006" xmlns:p14="http://schemas.microsoft.com/office/powerpoint/2010/main">
    <mc:Choice Requires="p14">
      <p:transition spd="slow" p14:dur="2000" advTm="10071"/>
    </mc:Choice>
    <mc:Fallback xmlns="">
      <p:transition spd="slow" advTm="10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100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1000"/>
                                  </p:stCondLst>
                                  <p:childTnLst>
                                    <p:set>
                                      <p:cBhvr>
                                        <p:cTn id="8" dur="1" fill="hold">
                                          <p:stCondLst>
                                            <p:cond delay="0"/>
                                          </p:stCondLst>
                                        </p:cTn>
                                        <p:tgtEl>
                                          <p:spTgt spid="17"/>
                                        </p:tgtEl>
                                        <p:attrNameLst>
                                          <p:attrName>style.visibility</p:attrName>
                                        </p:attrNameLst>
                                      </p:cBhvr>
                                      <p:to>
                                        <p:strVal val="visible"/>
                                      </p:to>
                                    </p:set>
                                  </p:childTnLst>
                                </p:cTn>
                              </p:par>
                            </p:childTnLst>
                          </p:cTn>
                        </p:par>
                        <p:par>
                          <p:cTn id="9" fill="hold">
                            <p:stCondLst>
                              <p:cond delay="1000"/>
                            </p:stCondLst>
                            <p:childTnLst>
                              <p:par>
                                <p:cTn id="10" presetID="1" presetClass="exit" presetSubtype="0" fill="hold" grpId="1" nodeType="afterEffect">
                                  <p:stCondLst>
                                    <p:cond delay="3000"/>
                                  </p:stCondLst>
                                  <p:childTnLst>
                                    <p:set>
                                      <p:cBhvr>
                                        <p:cTn id="11" dur="1" fill="hold">
                                          <p:stCondLst>
                                            <p:cond delay="0"/>
                                          </p:stCondLst>
                                        </p:cTn>
                                        <p:tgtEl>
                                          <p:spTgt spid="17"/>
                                        </p:tgtEl>
                                        <p:attrNameLst>
                                          <p:attrName>style.visibility</p:attrName>
                                        </p:attrNameLst>
                                      </p:cBhvr>
                                      <p:to>
                                        <p:strVal val="hidden"/>
                                      </p:to>
                                    </p:set>
                                  </p:childTnLst>
                                </p:cTn>
                              </p:par>
                              <p:par>
                                <p:cTn id="12" presetID="1" presetClass="entr" presetSubtype="0" fill="hold" nodeType="withEffect">
                                  <p:stCondLst>
                                    <p:cond delay="3000"/>
                                  </p:stCondLst>
                                  <p:childTnLst>
                                    <p:set>
                                      <p:cBhvr>
                                        <p:cTn id="13" dur="1" fill="hold">
                                          <p:stCondLst>
                                            <p:cond delay="0"/>
                                          </p:stCondLst>
                                        </p:cTn>
                                        <p:tgtEl>
                                          <p:spTgt spid="9"/>
                                        </p:tgtEl>
                                        <p:attrNameLst>
                                          <p:attrName>style.visibility</p:attrName>
                                        </p:attrNameLst>
                                      </p:cBhvr>
                                      <p:to>
                                        <p:strVal val="visible"/>
                                      </p:to>
                                    </p:set>
                                  </p:childTnLst>
                                </p:cTn>
                              </p:par>
                              <p:par>
                                <p:cTn id="14" presetID="1" presetClass="entr" presetSubtype="0" fill="hold" nodeType="withEffect">
                                  <p:stCondLst>
                                    <p:cond delay="3000"/>
                                  </p:stCondLst>
                                  <p:childTnLst>
                                    <p:set>
                                      <p:cBhvr>
                                        <p:cTn id="15" dur="1" fill="hold">
                                          <p:stCondLst>
                                            <p:cond delay="0"/>
                                          </p:stCondLst>
                                        </p:cTn>
                                        <p:tgtEl>
                                          <p:spTgt spid="7"/>
                                        </p:tgtEl>
                                        <p:attrNameLst>
                                          <p:attrName>style.visibility</p:attrName>
                                        </p:attrNameLst>
                                      </p:cBhvr>
                                      <p:to>
                                        <p:strVal val="visible"/>
                                      </p:to>
                                    </p:set>
                                  </p:childTnLst>
                                </p:cTn>
                              </p:par>
                            </p:childTnLst>
                          </p:cTn>
                        </p:par>
                        <p:par>
                          <p:cTn id="16" fill="hold">
                            <p:stCondLst>
                              <p:cond delay="4000"/>
                            </p:stCondLst>
                            <p:childTnLst>
                              <p:par>
                                <p:cTn id="17" presetID="1" presetClass="entr" presetSubtype="0" fill="hold" grpId="0" nodeType="afterEffect">
                                  <p:stCondLst>
                                    <p:cond delay="1000"/>
                                  </p:stCondLst>
                                  <p:childTnLst>
                                    <p:set>
                                      <p:cBhvr>
                                        <p:cTn id="18" dur="1" fill="hold">
                                          <p:stCondLst>
                                            <p:cond delay="0"/>
                                          </p:stCondLst>
                                        </p:cTn>
                                        <p:tgtEl>
                                          <p:spTgt spid="15"/>
                                        </p:tgtEl>
                                        <p:attrNameLst>
                                          <p:attrName>style.visibility</p:attrName>
                                        </p:attrNameLst>
                                      </p:cBhvr>
                                      <p:to>
                                        <p:strVal val="visible"/>
                                      </p:to>
                                    </p:set>
                                  </p:childTnLst>
                                </p:cTn>
                              </p:par>
                            </p:childTnLst>
                          </p:cTn>
                        </p:par>
                        <p:par>
                          <p:cTn id="19" fill="hold">
                            <p:stCondLst>
                              <p:cond delay="5000"/>
                            </p:stCondLst>
                            <p:childTnLst>
                              <p:par>
                                <p:cTn id="20" presetID="1" presetClass="entr" presetSubtype="0" fill="hold" nodeType="afterEffect">
                                  <p:stCondLst>
                                    <p:cond delay="0"/>
                                  </p:stCondLst>
                                  <p:childTnLst>
                                    <p:set>
                                      <p:cBhvr>
                                        <p:cTn id="21" dur="1" fill="hold">
                                          <p:stCondLst>
                                            <p:cond delay="0"/>
                                          </p:stCondLst>
                                        </p:cTn>
                                        <p:tgtEl>
                                          <p:spTgt spid="3"/>
                                        </p:tgtEl>
                                        <p:attrNameLst>
                                          <p:attrName>style.visibility</p:attrName>
                                        </p:attrNameLst>
                                      </p:cBhvr>
                                      <p:to>
                                        <p:strVal val="visible"/>
                                      </p:to>
                                    </p:set>
                                  </p:childTnLst>
                                </p:cTn>
                              </p:par>
                            </p:childTnLst>
                          </p:cTn>
                        </p:par>
                        <p:par>
                          <p:cTn id="22" fill="hold">
                            <p:stCondLst>
                              <p:cond delay="5000"/>
                            </p:stCondLst>
                            <p:childTnLst>
                              <p:par>
                                <p:cTn id="23" presetID="1" presetClass="entr" presetSubtype="0" fill="hold" grpId="0" nodeType="after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childTnLst>
                          </p:cTn>
                        </p:par>
                        <p:par>
                          <p:cTn id="25" fill="hold">
                            <p:stCondLst>
                              <p:cond delay="5000"/>
                            </p:stCondLst>
                            <p:childTnLst>
                              <p:par>
                                <p:cTn id="26" presetID="1" presetClass="entr" presetSubtype="0" fill="hold" nodeType="afterEffect">
                                  <p:stCondLst>
                                    <p:cond delay="1000"/>
                                  </p:stCondLst>
                                  <p:childTnLst>
                                    <p:set>
                                      <p:cBhvr>
                                        <p:cTn id="27" dur="1" fill="hold">
                                          <p:stCondLst>
                                            <p:cond delay="0"/>
                                          </p:stCondLst>
                                        </p:cTn>
                                        <p:tgtEl>
                                          <p:spTgt spid="6"/>
                                        </p:tgtEl>
                                        <p:attrNameLst>
                                          <p:attrName>style.visibility</p:attrName>
                                        </p:attrNameLst>
                                      </p:cBhvr>
                                      <p:to>
                                        <p:strVal val="visible"/>
                                      </p:to>
                                    </p:set>
                                  </p:childTnLst>
                                </p:cTn>
                              </p:par>
                              <p:par>
                                <p:cTn id="28" presetID="42" presetClass="path" presetSubtype="0" accel="50000" decel="50000" fill="hold" nodeType="withEffect">
                                  <p:stCondLst>
                                    <p:cond delay="1000"/>
                                  </p:stCondLst>
                                  <p:childTnLst>
                                    <p:animMotion origin="layout" path="M 0 0 L 0 0.25 E" pathEditMode="relative" ptsTypes="">
                                      <p:cBhvr>
                                        <p:cTn id="29" dur="3000" fill="hold"/>
                                        <p:tgtEl>
                                          <p:spTgt spid="6"/>
                                        </p:tgtEl>
                                        <p:attrNameLst>
                                          <p:attrName>ppt_x</p:attrName>
                                          <p:attrName>ppt_y</p:attrName>
                                        </p:attrNameLst>
                                      </p:cBhvr>
                                    </p:animMotion>
                                  </p:childTnLst>
                                </p:cTn>
                              </p:par>
                              <p:par>
                                <p:cTn id="30" presetID="1" presetClass="exit" presetSubtype="0" fill="hold" grpId="1" nodeType="withEffect">
                                  <p:stCondLst>
                                    <p:cond delay="6000"/>
                                  </p:stCondLst>
                                  <p:childTnLst>
                                    <p:set>
                                      <p:cBhvr>
                                        <p:cTn id="31" dur="1" fill="hold">
                                          <p:stCondLst>
                                            <p:cond delay="0"/>
                                          </p:stCondLst>
                                        </p:cTn>
                                        <p:tgtEl>
                                          <p:spTgt spid="15"/>
                                        </p:tgtEl>
                                        <p:attrNameLst>
                                          <p:attrName>style.visibility</p:attrName>
                                        </p:attrNameLst>
                                      </p:cBhvr>
                                      <p:to>
                                        <p:strVal val="hidden"/>
                                      </p:to>
                                    </p:set>
                                  </p:childTnLst>
                                </p:cTn>
                              </p:par>
                            </p:childTnLst>
                          </p:cTn>
                        </p:par>
                        <p:par>
                          <p:cTn id="32" fill="hold">
                            <p:stCondLst>
                              <p:cond delay="11000"/>
                            </p:stCondLst>
                            <p:childTnLst>
                              <p:par>
                                <p:cTn id="33" presetID="1" presetClass="entr" presetSubtype="0" fill="hold" grpId="0" nodeType="afterEffect">
                                  <p:stCondLst>
                                    <p:cond delay="100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nodeType="withEffect">
                                  <p:stCondLst>
                                    <p:cond delay="1000"/>
                                  </p:stCondLst>
                                  <p:childTnLst>
                                    <p:set>
                                      <p:cBhvr>
                                        <p:cTn id="36" dur="1" fill="hold">
                                          <p:stCondLst>
                                            <p:cond delay="0"/>
                                          </p:stCondLst>
                                        </p:cTn>
                                        <p:tgtEl>
                                          <p:spTgt spid="14"/>
                                        </p:tgtEl>
                                        <p:attrNameLst>
                                          <p:attrName>style.visibility</p:attrName>
                                        </p:attrNameLst>
                                      </p:cBhvr>
                                      <p:to>
                                        <p:strVal val="visible"/>
                                      </p:to>
                                    </p:set>
                                  </p:childTnLst>
                                </p:cTn>
                              </p:par>
                              <p:par>
                                <p:cTn id="37" presetID="42" presetClass="path" presetSubtype="0" accel="50000" decel="50000" fill="hold" nodeType="withEffect">
                                  <p:stCondLst>
                                    <p:cond delay="3000"/>
                                  </p:stCondLst>
                                  <p:childTnLst>
                                    <p:animMotion origin="layout" path="M -0.0007 -0.25717 L -0.0007 0.04167 " pathEditMode="relative" rAng="0" ptsTypes="AA">
                                      <p:cBhvr>
                                        <p:cTn id="38" dur="3000" spd="-100000" fill="hold"/>
                                        <p:tgtEl>
                                          <p:spTgt spid="14"/>
                                        </p:tgtEl>
                                        <p:attrNameLst>
                                          <p:attrName>ppt_x</p:attrName>
                                          <p:attrName>ppt_y</p:attrName>
                                        </p:attrNameLst>
                                      </p:cBhvr>
                                      <p:rCtr x="0" y="14931"/>
                                    </p:animMotion>
                                  </p:childTnLst>
                                </p:cTn>
                              </p:par>
                              <p:par>
                                <p:cTn id="39" presetID="22" presetClass="entr" presetSubtype="1" fill="hold" nodeType="withEffect">
                                  <p:stCondLst>
                                    <p:cond delay="4000"/>
                                  </p:stCondLst>
                                  <p:childTnLst>
                                    <p:set>
                                      <p:cBhvr>
                                        <p:cTn id="40" dur="1" fill="hold">
                                          <p:stCondLst>
                                            <p:cond delay="0"/>
                                          </p:stCondLst>
                                        </p:cTn>
                                        <p:tgtEl>
                                          <p:spTgt spid="12"/>
                                        </p:tgtEl>
                                        <p:attrNameLst>
                                          <p:attrName>style.visibility</p:attrName>
                                        </p:attrNameLst>
                                      </p:cBhvr>
                                      <p:to>
                                        <p:strVal val="visible"/>
                                      </p:to>
                                    </p:set>
                                    <p:animEffect transition="in" filter="wipe(up)">
                                      <p:cBhvr>
                                        <p:cTn id="41" dur="2000"/>
                                        <p:tgtEl>
                                          <p:spTgt spid="12"/>
                                        </p:tgtEl>
                                      </p:cBhvr>
                                    </p:animEffect>
                                  </p:childTnLst>
                                </p:cTn>
                              </p:par>
                              <p:par>
                                <p:cTn id="42" presetID="1" presetClass="exit" presetSubtype="0" fill="hold" grpId="1" nodeType="withEffect">
                                  <p:stCondLst>
                                    <p:cond delay="6000"/>
                                  </p:stCondLst>
                                  <p:childTnLst>
                                    <p:set>
                                      <p:cBhvr>
                                        <p:cTn id="43" dur="1" fill="hold">
                                          <p:stCondLst>
                                            <p:cond delay="0"/>
                                          </p:stCondLst>
                                        </p:cTn>
                                        <p:tgtEl>
                                          <p:spTgt spid="16"/>
                                        </p:tgtEl>
                                        <p:attrNameLst>
                                          <p:attrName>style.visibility</p:attrName>
                                        </p:attrNameLst>
                                      </p:cBhvr>
                                      <p:to>
                                        <p:strVal val="hidden"/>
                                      </p:to>
                                    </p:set>
                                  </p:childTnLst>
                                </p:cTn>
                              </p:par>
                            </p:childTnLst>
                          </p:cTn>
                        </p:par>
                        <p:par>
                          <p:cTn id="44" fill="hold">
                            <p:stCondLst>
                              <p:cond delay="17000"/>
                            </p:stCondLst>
                            <p:childTnLst>
                              <p:par>
                                <p:cTn id="45" presetID="1" presetClass="entr" presetSubtype="0" fill="hold" grpId="0" nodeType="afterEffect">
                                  <p:stCondLst>
                                    <p:cond delay="1000"/>
                                  </p:stCondLst>
                                  <p:childTnLst>
                                    <p:set>
                                      <p:cBhvr>
                                        <p:cTn id="46" dur="1" fill="hold">
                                          <p:stCondLst>
                                            <p:cond delay="0"/>
                                          </p:stCondLst>
                                        </p:cTn>
                                        <p:tgtEl>
                                          <p:spTgt spid="19"/>
                                        </p:tgtEl>
                                        <p:attrNameLst>
                                          <p:attrName>style.visibility</p:attrName>
                                        </p:attrNameLst>
                                      </p:cBhvr>
                                      <p:to>
                                        <p:strVal val="visible"/>
                                      </p:to>
                                    </p:set>
                                  </p:childTnLst>
                                </p:cTn>
                              </p:par>
                            </p:childTnLst>
                          </p:cTn>
                        </p:par>
                        <p:par>
                          <p:cTn id="47" fill="hold">
                            <p:stCondLst>
                              <p:cond delay="18000"/>
                            </p:stCondLst>
                            <p:childTnLst>
                              <p:par>
                                <p:cTn id="48" presetID="1" presetClass="exit" presetSubtype="0" fill="hold" grpId="1" nodeType="afterEffect">
                                  <p:stCondLst>
                                    <p:cond delay="5000"/>
                                  </p:stCondLst>
                                  <p:childTnLst>
                                    <p:set>
                                      <p:cBhvr>
                                        <p:cTn id="49" dur="1" fill="hold">
                                          <p:stCondLst>
                                            <p:cond delay="0"/>
                                          </p:stCondLst>
                                        </p:cTn>
                                        <p:tgtEl>
                                          <p:spTgt spid="19"/>
                                        </p:tgtEl>
                                        <p:attrNameLst>
                                          <p:attrName>style.visibility</p:attrName>
                                        </p:attrNameLst>
                                      </p:cBhvr>
                                      <p:to>
                                        <p:strVal val="hidden"/>
                                      </p:to>
                                    </p:set>
                                  </p:childTnLst>
                                </p:cTn>
                              </p:par>
                            </p:childTnLst>
                          </p:cTn>
                        </p:par>
                        <p:par>
                          <p:cTn id="50" fill="hold">
                            <p:stCondLst>
                              <p:cond delay="23000"/>
                            </p:stCondLst>
                            <p:childTnLst>
                              <p:par>
                                <p:cTn id="51" presetID="1" presetClass="entr" presetSubtype="0" fill="hold" grpId="0" nodeType="afterEffect">
                                  <p:stCondLst>
                                    <p:cond delay="500"/>
                                  </p:stCondLst>
                                  <p:childTnLst>
                                    <p:set>
                                      <p:cBhvr>
                                        <p:cTn id="52" dur="1" fill="hold">
                                          <p:stCondLst>
                                            <p:cond delay="0"/>
                                          </p:stCondLst>
                                        </p:cTn>
                                        <p:tgtEl>
                                          <p:spTgt spid="20"/>
                                        </p:tgtEl>
                                        <p:attrNameLst>
                                          <p:attrName>style.visibility</p:attrName>
                                        </p:attrNameLst>
                                      </p:cBhvr>
                                      <p:to>
                                        <p:strVal val="visible"/>
                                      </p:to>
                                    </p:set>
                                  </p:childTnLst>
                                </p:cTn>
                              </p:par>
                            </p:childTnLst>
                          </p:cTn>
                        </p:par>
                        <p:par>
                          <p:cTn id="53" fill="hold">
                            <p:stCondLst>
                              <p:cond delay="23500"/>
                            </p:stCondLst>
                            <p:childTnLst>
                              <p:par>
                                <p:cTn id="54" presetID="1" presetClass="exit" presetSubtype="0" fill="hold" grpId="1" nodeType="afterEffect">
                                  <p:stCondLst>
                                    <p:cond delay="5000"/>
                                  </p:stCondLst>
                                  <p:childTnLst>
                                    <p:set>
                                      <p:cBhvr>
                                        <p:cTn id="55" dur="1" fill="hold">
                                          <p:stCondLst>
                                            <p:cond delay="0"/>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5" grpId="1"/>
      <p:bldP spid="16" grpId="0"/>
      <p:bldP spid="16" grpId="1"/>
      <p:bldP spid="18" grpId="0"/>
      <p:bldP spid="19" grpId="0"/>
      <p:bldP spid="19" grpId="1"/>
      <p:bldP spid="20" grpId="0"/>
      <p:bldP spid="20" grpId="1"/>
      <p:bldP spid="21" grpId="0"/>
      <p:bldP spid="17" grpId="0"/>
      <p:bldP spid="17" grpId="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p:cNvGraphicFramePr>
            <a:graphicFrameLocks noChangeAspect="1"/>
          </p:cNvGraphicFramePr>
          <p:nvPr>
            <p:extLst>
              <p:ext uri="{D42A27DB-BD31-4B8C-83A1-F6EECF244321}">
                <p14:modId xmlns:p14="http://schemas.microsoft.com/office/powerpoint/2010/main" val="3098076128"/>
              </p:ext>
            </p:extLst>
          </p:nvPr>
        </p:nvGraphicFramePr>
        <p:xfrm>
          <a:off x="838200" y="1371600"/>
          <a:ext cx="7570234" cy="3992562"/>
        </p:xfrm>
        <a:graphic>
          <a:graphicData uri="http://schemas.openxmlformats.org/presentationml/2006/ole">
            <mc:AlternateContent xmlns:mc="http://schemas.openxmlformats.org/markup-compatibility/2006">
              <mc:Choice xmlns:v="urn:schemas-microsoft-com:vml" Requires="v">
                <p:oleObj spid="_x0000_s25658" name="Visio" r:id="rId4" imgW="4007692" imgH="2117610" progId="Visio.Drawing.11">
                  <p:embed/>
                </p:oleObj>
              </mc:Choice>
              <mc:Fallback>
                <p:oleObj name="Visio" r:id="rId4" imgW="4007692" imgH="2117610" progId="Visio.Drawing.11">
                  <p:embed/>
                  <p:pic>
                    <p:nvPicPr>
                      <p:cNvPr id="0" name=""/>
                      <p:cNvPicPr/>
                      <p:nvPr/>
                    </p:nvPicPr>
                    <p:blipFill>
                      <a:blip r:embed="rId5"/>
                      <a:stretch>
                        <a:fillRect/>
                      </a:stretch>
                    </p:blipFill>
                    <p:spPr>
                      <a:xfrm>
                        <a:off x="838200" y="1371600"/>
                        <a:ext cx="7570234" cy="3992562"/>
                      </a:xfrm>
                      <a:prstGeom prst="rect">
                        <a:avLst/>
                      </a:prstGeom>
                    </p:spPr>
                  </p:pic>
                </p:oleObj>
              </mc:Fallback>
            </mc:AlternateContent>
          </a:graphicData>
        </a:graphic>
      </p:graphicFrame>
      <p:graphicFrame>
        <p:nvGraphicFramePr>
          <p:cNvPr id="14" name="Object 13"/>
          <p:cNvGraphicFramePr>
            <a:graphicFrameLocks noChangeAspect="1"/>
          </p:cNvGraphicFramePr>
          <p:nvPr>
            <p:extLst>
              <p:ext uri="{D42A27DB-BD31-4B8C-83A1-F6EECF244321}">
                <p14:modId xmlns:p14="http://schemas.microsoft.com/office/powerpoint/2010/main" val="2064569621"/>
              </p:ext>
            </p:extLst>
          </p:nvPr>
        </p:nvGraphicFramePr>
        <p:xfrm>
          <a:off x="4876800" y="4244975"/>
          <a:ext cx="2603500" cy="784225"/>
        </p:xfrm>
        <a:graphic>
          <a:graphicData uri="http://schemas.openxmlformats.org/presentationml/2006/ole">
            <mc:AlternateContent xmlns:mc="http://schemas.openxmlformats.org/markup-compatibility/2006">
              <mc:Choice xmlns:v="urn:schemas-microsoft-com:vml" Requires="v">
                <p:oleObj spid="_x0000_s25659" name="Visio" r:id="rId6" imgW="1487892" imgH="448200" progId="Visio.Drawing.11">
                  <p:embed/>
                </p:oleObj>
              </mc:Choice>
              <mc:Fallback>
                <p:oleObj name="Visio" r:id="rId6" imgW="1487892" imgH="448200" progId="Visio.Drawing.11">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76800" y="4244975"/>
                        <a:ext cx="2603500"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6" name="Object 5"/>
          <p:cNvGraphicFramePr>
            <a:graphicFrameLocks noChangeAspect="1"/>
          </p:cNvGraphicFramePr>
          <p:nvPr>
            <p:extLst>
              <p:ext uri="{D42A27DB-BD31-4B8C-83A1-F6EECF244321}">
                <p14:modId xmlns:p14="http://schemas.microsoft.com/office/powerpoint/2010/main" val="2194614980"/>
              </p:ext>
            </p:extLst>
          </p:nvPr>
        </p:nvGraphicFramePr>
        <p:xfrm>
          <a:off x="4886325" y="2743200"/>
          <a:ext cx="2590800" cy="498475"/>
        </p:xfrm>
        <a:graphic>
          <a:graphicData uri="http://schemas.openxmlformats.org/presentationml/2006/ole">
            <mc:AlternateContent xmlns:mc="http://schemas.openxmlformats.org/markup-compatibility/2006">
              <mc:Choice xmlns:v="urn:schemas-microsoft-com:vml" Requires="v">
                <p:oleObj spid="_x0000_s25660" name="Visio" r:id="rId8" imgW="1487622" imgH="285390" progId="Visio.Drawing.11">
                  <p:embed/>
                </p:oleObj>
              </mc:Choice>
              <mc:Fallback>
                <p:oleObj name="Visio" r:id="rId8" imgW="1487622" imgH="285390" progId="Visio.Drawing.11">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886325" y="2743200"/>
                        <a:ext cx="2590800"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p:txBody>
          <a:bodyPr/>
          <a:lstStyle/>
          <a:p>
            <a:r>
              <a:rPr lang="fr-CA" dirty="0" smtClean="0"/>
              <a:t>How </a:t>
            </a:r>
            <a:r>
              <a:rPr lang="fr-CA" dirty="0" err="1" smtClean="0"/>
              <a:t>does</a:t>
            </a:r>
            <a:r>
              <a:rPr lang="fr-CA" dirty="0" smtClean="0"/>
              <a:t> </a:t>
            </a:r>
            <a:r>
              <a:rPr lang="fr-CA" b="1" i="1" dirty="0" smtClean="0"/>
              <a:t>Time Reversal</a:t>
            </a:r>
            <a:r>
              <a:rPr lang="fr-CA" b="1" dirty="0" smtClean="0"/>
              <a:t> </a:t>
            </a:r>
            <a:r>
              <a:rPr lang="fr-CA" dirty="0" err="1" smtClean="0"/>
              <a:t>work</a:t>
            </a:r>
            <a:r>
              <a:rPr lang="fr-CA" dirty="0" smtClean="0"/>
              <a:t>?</a:t>
            </a:r>
            <a:endParaRPr lang="en-US" dirty="0"/>
          </a:p>
        </p:txBody>
      </p:sp>
      <p:sp>
        <p:nvSpPr>
          <p:cNvPr id="4" name="Slide Number Placeholder 3"/>
          <p:cNvSpPr>
            <a:spLocks noGrp="1"/>
          </p:cNvSpPr>
          <p:nvPr>
            <p:ph type="sldNum" sz="quarter" idx="12"/>
          </p:nvPr>
        </p:nvSpPr>
        <p:spPr/>
        <p:txBody>
          <a:bodyPr/>
          <a:lstStyle/>
          <a:p>
            <a:fld id="{FFC87126-EC5A-9740-9B2D-FA5BEFFFDBF7}" type="slidenum">
              <a:rPr lang="en-US" smtClean="0"/>
              <a:pPr/>
              <a:t>36</a:t>
            </a:fld>
            <a:endParaRPr lang="en-US"/>
          </a:p>
        </p:txBody>
      </p:sp>
      <p:sp>
        <p:nvSpPr>
          <p:cNvPr id="15" name="TextBox 14"/>
          <p:cNvSpPr txBox="1"/>
          <p:nvPr/>
        </p:nvSpPr>
        <p:spPr>
          <a:xfrm>
            <a:off x="926405" y="3406457"/>
            <a:ext cx="2971800" cy="1477328"/>
          </a:xfrm>
          <a:prstGeom prst="rect">
            <a:avLst/>
          </a:prstGeom>
          <a:noFill/>
        </p:spPr>
        <p:txBody>
          <a:bodyPr wrap="square" rtlCol="0">
            <a:spAutoFit/>
          </a:bodyPr>
          <a:lstStyle/>
          <a:p>
            <a:pPr algn="ctr"/>
            <a:r>
              <a:rPr lang="en-US" dirty="0"/>
              <a:t>If required, iterative corrections can be applied to improve the profile correction and increase the delay calculation precision.</a:t>
            </a:r>
          </a:p>
        </p:txBody>
      </p:sp>
      <p:sp>
        <p:nvSpPr>
          <p:cNvPr id="16" name="TextBox 15"/>
          <p:cNvSpPr txBox="1"/>
          <p:nvPr/>
        </p:nvSpPr>
        <p:spPr>
          <a:xfrm>
            <a:off x="981967" y="3544956"/>
            <a:ext cx="2857500" cy="1200329"/>
          </a:xfrm>
          <a:prstGeom prst="rect">
            <a:avLst/>
          </a:prstGeom>
          <a:noFill/>
        </p:spPr>
        <p:txBody>
          <a:bodyPr wrap="square" rtlCol="0">
            <a:spAutoFit/>
          </a:bodyPr>
          <a:lstStyle/>
          <a:p>
            <a:pPr algn="ctr"/>
            <a:r>
              <a:rPr lang="en-CA" dirty="0"/>
              <a:t>These corrections can be needed for compensating the shape of part surface in the most difficult areas. </a:t>
            </a:r>
            <a:endParaRPr lang="en-US" dirty="0"/>
          </a:p>
        </p:txBody>
      </p:sp>
      <p:sp>
        <p:nvSpPr>
          <p:cNvPr id="18" name="TextBox 17"/>
          <p:cNvSpPr txBox="1"/>
          <p:nvPr/>
        </p:nvSpPr>
        <p:spPr>
          <a:xfrm>
            <a:off x="1621913" y="1485509"/>
            <a:ext cx="1577611" cy="400110"/>
          </a:xfrm>
          <a:prstGeom prst="rect">
            <a:avLst/>
          </a:prstGeom>
          <a:noFill/>
        </p:spPr>
        <p:txBody>
          <a:bodyPr wrap="none" rtlCol="0">
            <a:spAutoFit/>
          </a:bodyPr>
          <a:lstStyle/>
          <a:p>
            <a:r>
              <a:rPr lang="fr-CA" sz="2000" b="1" dirty="0" err="1" smtClean="0">
                <a:solidFill>
                  <a:srgbClr val="C00000"/>
                </a:solidFill>
              </a:rPr>
              <a:t>Firing</a:t>
            </a:r>
            <a:r>
              <a:rPr lang="fr-CA" sz="2000" b="1" dirty="0" smtClean="0">
                <a:solidFill>
                  <a:srgbClr val="C00000"/>
                </a:solidFill>
              </a:rPr>
              <a:t> Cycle 3</a:t>
            </a:r>
            <a:endParaRPr lang="en-US" sz="2000" b="1" dirty="0">
              <a:solidFill>
                <a:srgbClr val="C00000"/>
              </a:solidFill>
            </a:endParaRPr>
          </a:p>
        </p:txBody>
      </p:sp>
      <p:sp>
        <p:nvSpPr>
          <p:cNvPr id="19" name="Rectangle 18"/>
          <p:cNvSpPr/>
          <p:nvPr/>
        </p:nvSpPr>
        <p:spPr>
          <a:xfrm>
            <a:off x="985142" y="3544865"/>
            <a:ext cx="2854325" cy="1200329"/>
          </a:xfrm>
          <a:prstGeom prst="rect">
            <a:avLst/>
          </a:prstGeom>
        </p:spPr>
        <p:txBody>
          <a:bodyPr wrap="square">
            <a:spAutoFit/>
          </a:bodyPr>
          <a:lstStyle/>
          <a:p>
            <a:pPr algn="ctr"/>
            <a:r>
              <a:rPr lang="en-CA" dirty="0"/>
              <a:t>Elementary A-Scans are received using the same delay law used for the emission.</a:t>
            </a:r>
            <a:endParaRPr lang="en-US" dirty="0"/>
          </a:p>
        </p:txBody>
      </p:sp>
      <p:graphicFrame>
        <p:nvGraphicFramePr>
          <p:cNvPr id="3" name="Object 2"/>
          <p:cNvGraphicFramePr>
            <a:graphicFrameLocks noChangeAspect="1"/>
          </p:cNvGraphicFramePr>
          <p:nvPr>
            <p:extLst>
              <p:ext uri="{D42A27DB-BD31-4B8C-83A1-F6EECF244321}">
                <p14:modId xmlns:p14="http://schemas.microsoft.com/office/powerpoint/2010/main" val="1431839678"/>
              </p:ext>
            </p:extLst>
          </p:nvPr>
        </p:nvGraphicFramePr>
        <p:xfrm>
          <a:off x="1225550" y="2659840"/>
          <a:ext cx="2432050" cy="463550"/>
        </p:xfrm>
        <a:graphic>
          <a:graphicData uri="http://schemas.openxmlformats.org/presentationml/2006/ole">
            <mc:AlternateContent xmlns:mc="http://schemas.openxmlformats.org/markup-compatibility/2006">
              <mc:Choice xmlns:v="urn:schemas-microsoft-com:vml" Requires="v">
                <p:oleObj spid="_x0000_s25661" name="Visio" r:id="rId10" imgW="1481409" imgH="287820" progId="Visio.Drawing.11">
                  <p:embed/>
                </p:oleObj>
              </mc:Choice>
              <mc:Fallback>
                <p:oleObj name="Visio" r:id="rId10" imgW="1481409" imgH="287820" progId="Visio.Drawing.11">
                  <p:embed/>
                  <p:pic>
                    <p:nvPicPr>
                      <p:cNvPr id="0" name=""/>
                      <p:cNvPicPr>
                        <a:picLocks noChangeAspect="1" noChangeArrowheads="1"/>
                      </p:cNvPicPr>
                      <p:nvPr/>
                    </p:nvPicPr>
                    <p:blipFill>
                      <a:blip r:embed="rId11"/>
                      <a:srcRect/>
                      <a:stretch>
                        <a:fillRect/>
                      </a:stretch>
                    </p:blipFill>
                    <p:spPr bwMode="auto">
                      <a:xfrm>
                        <a:off x="1225550" y="2659840"/>
                        <a:ext cx="243205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 name="TextBox 19"/>
          <p:cNvSpPr txBox="1"/>
          <p:nvPr/>
        </p:nvSpPr>
        <p:spPr>
          <a:xfrm>
            <a:off x="924817" y="3821863"/>
            <a:ext cx="2971800" cy="646331"/>
          </a:xfrm>
          <a:prstGeom prst="rect">
            <a:avLst/>
          </a:prstGeom>
          <a:noFill/>
        </p:spPr>
        <p:txBody>
          <a:bodyPr wrap="square" rtlCol="0">
            <a:spAutoFit/>
          </a:bodyPr>
          <a:lstStyle/>
          <a:p>
            <a:pPr algn="ctr"/>
            <a:r>
              <a:rPr lang="en-CA" dirty="0"/>
              <a:t>Piece surface profile and flaw are now correctly aligned</a:t>
            </a:r>
            <a:endParaRPr lang="en-US" dirty="0"/>
          </a:p>
        </p:txBody>
      </p:sp>
      <p:sp>
        <p:nvSpPr>
          <p:cNvPr id="21" name="Rectangle 20"/>
          <p:cNvSpPr/>
          <p:nvPr/>
        </p:nvSpPr>
        <p:spPr>
          <a:xfrm>
            <a:off x="924818" y="1912382"/>
            <a:ext cx="2971800" cy="369332"/>
          </a:xfrm>
          <a:prstGeom prst="rect">
            <a:avLst/>
          </a:prstGeom>
        </p:spPr>
        <p:txBody>
          <a:bodyPr wrap="square">
            <a:spAutoFit/>
          </a:bodyPr>
          <a:lstStyle/>
          <a:p>
            <a:pPr algn="ctr"/>
            <a:r>
              <a:rPr lang="en-US" dirty="0" smtClean="0"/>
              <a:t>Firing &amp; Receiving Delays</a:t>
            </a:r>
            <a:endParaRPr lang="en-US" dirty="0"/>
          </a:p>
        </p:txBody>
      </p:sp>
      <p:sp>
        <p:nvSpPr>
          <p:cNvPr id="17" name="Rectangle 16"/>
          <p:cNvSpPr/>
          <p:nvPr/>
        </p:nvSpPr>
        <p:spPr>
          <a:xfrm>
            <a:off x="985142" y="1942247"/>
            <a:ext cx="2854325" cy="1200329"/>
          </a:xfrm>
          <a:prstGeom prst="rect">
            <a:avLst/>
          </a:prstGeom>
        </p:spPr>
        <p:txBody>
          <a:bodyPr wrap="square">
            <a:spAutoFit/>
          </a:bodyPr>
          <a:lstStyle/>
          <a:p>
            <a:pPr algn="ctr"/>
            <a:r>
              <a:rPr lang="en-US" sz="2400" dirty="0" smtClean="0"/>
              <a:t>Focal Laws correction using “Reversed” TOF data.</a:t>
            </a:r>
            <a:endParaRPr lang="en-US" sz="2400" dirty="0"/>
          </a:p>
        </p:txBody>
      </p:sp>
      <p:graphicFrame>
        <p:nvGraphicFramePr>
          <p:cNvPr id="9" name="Object 8"/>
          <p:cNvGraphicFramePr>
            <a:graphicFrameLocks noChangeAspect="1"/>
          </p:cNvGraphicFramePr>
          <p:nvPr>
            <p:extLst>
              <p:ext uri="{D42A27DB-BD31-4B8C-83A1-F6EECF244321}">
                <p14:modId xmlns:p14="http://schemas.microsoft.com/office/powerpoint/2010/main" val="3986452879"/>
              </p:ext>
            </p:extLst>
          </p:nvPr>
        </p:nvGraphicFramePr>
        <p:xfrm>
          <a:off x="4572000" y="2235227"/>
          <a:ext cx="3200400" cy="1133130"/>
        </p:xfrm>
        <a:graphic>
          <a:graphicData uri="http://schemas.openxmlformats.org/presentationml/2006/ole">
            <mc:AlternateContent xmlns:mc="http://schemas.openxmlformats.org/markup-compatibility/2006">
              <mc:Choice xmlns:v="urn:schemas-microsoft-com:vml" Requires="v">
                <p:oleObj spid="_x0000_s25662" name="Visio" r:id="rId12" imgW="1837985" imgH="650160" progId="Visio.Drawing.11">
                  <p:embed/>
                </p:oleObj>
              </mc:Choice>
              <mc:Fallback>
                <p:oleObj name="Visio" r:id="rId12" imgW="1837985" imgH="650160" progId="Visio.Drawing.11">
                  <p:embed/>
                  <p:pic>
                    <p:nvPicPr>
                      <p:cNvPr id="0" name=""/>
                      <p:cNvPicPr/>
                      <p:nvPr/>
                    </p:nvPicPr>
                    <p:blipFill>
                      <a:blip r:embed="rId13"/>
                      <a:stretch>
                        <a:fillRect/>
                      </a:stretch>
                    </p:blipFill>
                    <p:spPr>
                      <a:xfrm>
                        <a:off x="4572000" y="2235227"/>
                        <a:ext cx="3200400" cy="1133130"/>
                      </a:xfrm>
                      <a:prstGeom prst="rect">
                        <a:avLst/>
                      </a:prstGeom>
                    </p:spPr>
                  </p:pic>
                </p:oleObj>
              </mc:Fallback>
            </mc:AlternateContent>
          </a:graphicData>
        </a:graphic>
      </p:graphicFrame>
      <p:graphicFrame>
        <p:nvGraphicFramePr>
          <p:cNvPr id="7" name="Object 6"/>
          <p:cNvGraphicFramePr>
            <a:graphicFrameLocks noChangeAspect="1"/>
          </p:cNvGraphicFramePr>
          <p:nvPr>
            <p:extLst>
              <p:ext uri="{D42A27DB-BD31-4B8C-83A1-F6EECF244321}">
                <p14:modId xmlns:p14="http://schemas.microsoft.com/office/powerpoint/2010/main" val="3905431341"/>
              </p:ext>
            </p:extLst>
          </p:nvPr>
        </p:nvGraphicFramePr>
        <p:xfrm>
          <a:off x="4800600" y="4183063"/>
          <a:ext cx="2819400" cy="1122362"/>
        </p:xfrm>
        <a:graphic>
          <a:graphicData uri="http://schemas.openxmlformats.org/presentationml/2006/ole">
            <mc:AlternateContent xmlns:mc="http://schemas.openxmlformats.org/markup-compatibility/2006">
              <mc:Choice xmlns:v="urn:schemas-microsoft-com:vml" Requires="v">
                <p:oleObj spid="_x0000_s25663" name="Visio" r:id="rId14" imgW="1523550" imgH="641520" progId="Visio.Drawing.11">
                  <p:embed/>
                </p:oleObj>
              </mc:Choice>
              <mc:Fallback>
                <p:oleObj name="Visio" r:id="rId14" imgW="1523550" imgH="641520" progId="Visio.Drawing.11">
                  <p:embed/>
                  <p:pic>
                    <p:nvPicPr>
                      <p:cNvPr id="0" name=""/>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800600" y="4183063"/>
                        <a:ext cx="2819400" cy="1122362"/>
                      </a:xfrm>
                      <a:prstGeom prst="rect">
                        <a:avLst/>
                      </a:prstGeom>
                      <a:noFill/>
                      <a:ln>
                        <a:noFill/>
                      </a:ln>
                      <a:extLst/>
                    </p:spPr>
                  </p:pic>
                </p:oleObj>
              </mc:Fallback>
            </mc:AlternateContent>
          </a:graphicData>
        </a:graphic>
      </p:graphicFrame>
      <p:graphicFrame>
        <p:nvGraphicFramePr>
          <p:cNvPr id="12" name="Object 11"/>
          <p:cNvGraphicFramePr>
            <a:graphicFrameLocks noChangeAspect="1"/>
          </p:cNvGraphicFramePr>
          <p:nvPr>
            <p:extLst>
              <p:ext uri="{D42A27DB-BD31-4B8C-83A1-F6EECF244321}">
                <p14:modId xmlns:p14="http://schemas.microsoft.com/office/powerpoint/2010/main" val="2662416975"/>
              </p:ext>
            </p:extLst>
          </p:nvPr>
        </p:nvGraphicFramePr>
        <p:xfrm>
          <a:off x="4800600" y="1516023"/>
          <a:ext cx="2667000" cy="958850"/>
        </p:xfrm>
        <a:graphic>
          <a:graphicData uri="http://schemas.openxmlformats.org/presentationml/2006/ole">
            <mc:AlternateContent xmlns:mc="http://schemas.openxmlformats.org/markup-compatibility/2006">
              <mc:Choice xmlns:v="urn:schemas-microsoft-com:vml" Requires="v">
                <p:oleObj spid="_x0000_s25664" name="Visio" r:id="rId16" imgW="1460609" imgH="526230" progId="Visio.Drawing.11">
                  <p:embed/>
                </p:oleObj>
              </mc:Choice>
              <mc:Fallback>
                <p:oleObj name="Visio" r:id="rId16" imgW="1460609" imgH="526230" progId="Visio.Drawing.11">
                  <p:embed/>
                  <p:pic>
                    <p:nvPicPr>
                      <p:cNvPr id="0" name=""/>
                      <p:cNvPicPr>
                        <a:picLocks noChangeAspect="1" noChangeArrowheads="1"/>
                      </p:cNvPicPr>
                      <p:nvPr/>
                    </p:nvPicPr>
                    <p:blipFill>
                      <a:blip r:embed="rId17"/>
                      <a:srcRect/>
                      <a:stretch>
                        <a:fillRect/>
                      </a:stretch>
                    </p:blipFill>
                    <p:spPr bwMode="auto">
                      <a:xfrm>
                        <a:off x="4800600" y="1516023"/>
                        <a:ext cx="2667000" cy="958850"/>
                      </a:xfrm>
                      <a:prstGeom prst="rect">
                        <a:avLst/>
                      </a:prstGeom>
                      <a:noFill/>
                      <a:ln>
                        <a:noFill/>
                      </a:ln>
                      <a:extLst/>
                    </p:spPr>
                  </p:pic>
                </p:oleObj>
              </mc:Fallback>
            </mc:AlternateContent>
          </a:graphicData>
        </a:graphic>
      </p:graphicFrame>
      <p:pic>
        <p:nvPicPr>
          <p:cNvPr id="22" name="Picture 2" descr="http://www.oceaneering.com/wp-content/themes/design_oii/img/logo.png"/>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2"/>
    </p:custDataLst>
    <p:extLst>
      <p:ext uri="{BB962C8B-B14F-4D97-AF65-F5344CB8AC3E}">
        <p14:creationId xmlns:p14="http://schemas.microsoft.com/office/powerpoint/2010/main" val="315262780"/>
      </p:ext>
    </p:extLst>
  </p:cSld>
  <p:clrMapOvr>
    <a:masterClrMapping/>
  </p:clrMapOvr>
  <mc:AlternateContent xmlns:mc="http://schemas.openxmlformats.org/markup-compatibility/2006" xmlns:p14="http://schemas.microsoft.com/office/powerpoint/2010/main">
    <mc:Choice Requires="p14">
      <p:transition spd="slow" p14:dur="2000" advTm="10071"/>
    </mc:Choice>
    <mc:Fallback xmlns="">
      <p:transition spd="slow" advTm="10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100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1000"/>
                                  </p:stCondLst>
                                  <p:childTnLst>
                                    <p:set>
                                      <p:cBhvr>
                                        <p:cTn id="8" dur="1" fill="hold">
                                          <p:stCondLst>
                                            <p:cond delay="0"/>
                                          </p:stCondLst>
                                        </p:cTn>
                                        <p:tgtEl>
                                          <p:spTgt spid="17"/>
                                        </p:tgtEl>
                                        <p:attrNameLst>
                                          <p:attrName>style.visibility</p:attrName>
                                        </p:attrNameLst>
                                      </p:cBhvr>
                                      <p:to>
                                        <p:strVal val="visible"/>
                                      </p:to>
                                    </p:set>
                                  </p:childTnLst>
                                </p:cTn>
                              </p:par>
                            </p:childTnLst>
                          </p:cTn>
                        </p:par>
                        <p:par>
                          <p:cTn id="9" fill="hold">
                            <p:stCondLst>
                              <p:cond delay="1000"/>
                            </p:stCondLst>
                            <p:childTnLst>
                              <p:par>
                                <p:cTn id="10" presetID="1" presetClass="exit" presetSubtype="0" fill="hold" grpId="1" nodeType="afterEffect">
                                  <p:stCondLst>
                                    <p:cond delay="3000"/>
                                  </p:stCondLst>
                                  <p:childTnLst>
                                    <p:set>
                                      <p:cBhvr>
                                        <p:cTn id="11" dur="1" fill="hold">
                                          <p:stCondLst>
                                            <p:cond delay="0"/>
                                          </p:stCondLst>
                                        </p:cTn>
                                        <p:tgtEl>
                                          <p:spTgt spid="17"/>
                                        </p:tgtEl>
                                        <p:attrNameLst>
                                          <p:attrName>style.visibility</p:attrName>
                                        </p:attrNameLst>
                                      </p:cBhvr>
                                      <p:to>
                                        <p:strVal val="hidden"/>
                                      </p:to>
                                    </p:set>
                                  </p:childTnLst>
                                </p:cTn>
                              </p:par>
                              <p:par>
                                <p:cTn id="12" presetID="1" presetClass="entr" presetSubtype="0" fill="hold" nodeType="withEffect">
                                  <p:stCondLst>
                                    <p:cond delay="3000"/>
                                  </p:stCondLst>
                                  <p:childTnLst>
                                    <p:set>
                                      <p:cBhvr>
                                        <p:cTn id="13" dur="1" fill="hold">
                                          <p:stCondLst>
                                            <p:cond delay="0"/>
                                          </p:stCondLst>
                                        </p:cTn>
                                        <p:tgtEl>
                                          <p:spTgt spid="9"/>
                                        </p:tgtEl>
                                        <p:attrNameLst>
                                          <p:attrName>style.visibility</p:attrName>
                                        </p:attrNameLst>
                                      </p:cBhvr>
                                      <p:to>
                                        <p:strVal val="visible"/>
                                      </p:to>
                                    </p:set>
                                  </p:childTnLst>
                                </p:cTn>
                              </p:par>
                              <p:par>
                                <p:cTn id="14" presetID="1" presetClass="entr" presetSubtype="0" fill="hold" nodeType="withEffect">
                                  <p:stCondLst>
                                    <p:cond delay="3000"/>
                                  </p:stCondLst>
                                  <p:childTnLst>
                                    <p:set>
                                      <p:cBhvr>
                                        <p:cTn id="15" dur="1" fill="hold">
                                          <p:stCondLst>
                                            <p:cond delay="0"/>
                                          </p:stCondLst>
                                        </p:cTn>
                                        <p:tgtEl>
                                          <p:spTgt spid="7"/>
                                        </p:tgtEl>
                                        <p:attrNameLst>
                                          <p:attrName>style.visibility</p:attrName>
                                        </p:attrNameLst>
                                      </p:cBhvr>
                                      <p:to>
                                        <p:strVal val="visible"/>
                                      </p:to>
                                    </p:set>
                                  </p:childTnLst>
                                </p:cTn>
                              </p:par>
                            </p:childTnLst>
                          </p:cTn>
                        </p:par>
                        <p:par>
                          <p:cTn id="16" fill="hold">
                            <p:stCondLst>
                              <p:cond delay="4000"/>
                            </p:stCondLst>
                            <p:childTnLst>
                              <p:par>
                                <p:cTn id="17" presetID="1" presetClass="entr" presetSubtype="0" fill="hold" grpId="0" nodeType="afterEffect">
                                  <p:stCondLst>
                                    <p:cond delay="1000"/>
                                  </p:stCondLst>
                                  <p:childTnLst>
                                    <p:set>
                                      <p:cBhvr>
                                        <p:cTn id="18" dur="1" fill="hold">
                                          <p:stCondLst>
                                            <p:cond delay="0"/>
                                          </p:stCondLst>
                                        </p:cTn>
                                        <p:tgtEl>
                                          <p:spTgt spid="15"/>
                                        </p:tgtEl>
                                        <p:attrNameLst>
                                          <p:attrName>style.visibility</p:attrName>
                                        </p:attrNameLst>
                                      </p:cBhvr>
                                      <p:to>
                                        <p:strVal val="visible"/>
                                      </p:to>
                                    </p:set>
                                  </p:childTnLst>
                                </p:cTn>
                              </p:par>
                            </p:childTnLst>
                          </p:cTn>
                        </p:par>
                        <p:par>
                          <p:cTn id="19" fill="hold">
                            <p:stCondLst>
                              <p:cond delay="5000"/>
                            </p:stCondLst>
                            <p:childTnLst>
                              <p:par>
                                <p:cTn id="20" presetID="1" presetClass="entr" presetSubtype="0" fill="hold" nodeType="afterEffect">
                                  <p:stCondLst>
                                    <p:cond delay="0"/>
                                  </p:stCondLst>
                                  <p:childTnLst>
                                    <p:set>
                                      <p:cBhvr>
                                        <p:cTn id="21" dur="1" fill="hold">
                                          <p:stCondLst>
                                            <p:cond delay="0"/>
                                          </p:stCondLst>
                                        </p:cTn>
                                        <p:tgtEl>
                                          <p:spTgt spid="3"/>
                                        </p:tgtEl>
                                        <p:attrNameLst>
                                          <p:attrName>style.visibility</p:attrName>
                                        </p:attrNameLst>
                                      </p:cBhvr>
                                      <p:to>
                                        <p:strVal val="visible"/>
                                      </p:to>
                                    </p:set>
                                  </p:childTnLst>
                                </p:cTn>
                              </p:par>
                            </p:childTnLst>
                          </p:cTn>
                        </p:par>
                        <p:par>
                          <p:cTn id="22" fill="hold">
                            <p:stCondLst>
                              <p:cond delay="5000"/>
                            </p:stCondLst>
                            <p:childTnLst>
                              <p:par>
                                <p:cTn id="23" presetID="1" presetClass="entr" presetSubtype="0" fill="hold" grpId="0" nodeType="after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childTnLst>
                          </p:cTn>
                        </p:par>
                        <p:par>
                          <p:cTn id="25" fill="hold">
                            <p:stCondLst>
                              <p:cond delay="5000"/>
                            </p:stCondLst>
                            <p:childTnLst>
                              <p:par>
                                <p:cTn id="26" presetID="1" presetClass="entr" presetSubtype="0" fill="hold" nodeType="afterEffect">
                                  <p:stCondLst>
                                    <p:cond delay="1000"/>
                                  </p:stCondLst>
                                  <p:childTnLst>
                                    <p:set>
                                      <p:cBhvr>
                                        <p:cTn id="27" dur="1" fill="hold">
                                          <p:stCondLst>
                                            <p:cond delay="0"/>
                                          </p:stCondLst>
                                        </p:cTn>
                                        <p:tgtEl>
                                          <p:spTgt spid="6"/>
                                        </p:tgtEl>
                                        <p:attrNameLst>
                                          <p:attrName>style.visibility</p:attrName>
                                        </p:attrNameLst>
                                      </p:cBhvr>
                                      <p:to>
                                        <p:strVal val="visible"/>
                                      </p:to>
                                    </p:set>
                                  </p:childTnLst>
                                </p:cTn>
                              </p:par>
                              <p:par>
                                <p:cTn id="28" presetID="42" presetClass="path" presetSubtype="0" accel="50000" decel="50000" fill="hold" nodeType="withEffect">
                                  <p:stCondLst>
                                    <p:cond delay="1000"/>
                                  </p:stCondLst>
                                  <p:childTnLst>
                                    <p:animMotion origin="layout" path="M 0 0 L 0 0.25 E" pathEditMode="relative" ptsTypes="">
                                      <p:cBhvr>
                                        <p:cTn id="29" dur="3000" fill="hold"/>
                                        <p:tgtEl>
                                          <p:spTgt spid="6"/>
                                        </p:tgtEl>
                                        <p:attrNameLst>
                                          <p:attrName>ppt_x</p:attrName>
                                          <p:attrName>ppt_y</p:attrName>
                                        </p:attrNameLst>
                                      </p:cBhvr>
                                    </p:animMotion>
                                  </p:childTnLst>
                                </p:cTn>
                              </p:par>
                              <p:par>
                                <p:cTn id="30" presetID="1" presetClass="exit" presetSubtype="0" fill="hold" grpId="1" nodeType="withEffect">
                                  <p:stCondLst>
                                    <p:cond delay="6000"/>
                                  </p:stCondLst>
                                  <p:childTnLst>
                                    <p:set>
                                      <p:cBhvr>
                                        <p:cTn id="31" dur="1" fill="hold">
                                          <p:stCondLst>
                                            <p:cond delay="0"/>
                                          </p:stCondLst>
                                        </p:cTn>
                                        <p:tgtEl>
                                          <p:spTgt spid="15"/>
                                        </p:tgtEl>
                                        <p:attrNameLst>
                                          <p:attrName>style.visibility</p:attrName>
                                        </p:attrNameLst>
                                      </p:cBhvr>
                                      <p:to>
                                        <p:strVal val="hidden"/>
                                      </p:to>
                                    </p:set>
                                  </p:childTnLst>
                                </p:cTn>
                              </p:par>
                            </p:childTnLst>
                          </p:cTn>
                        </p:par>
                        <p:par>
                          <p:cTn id="32" fill="hold">
                            <p:stCondLst>
                              <p:cond delay="11000"/>
                            </p:stCondLst>
                            <p:childTnLst>
                              <p:par>
                                <p:cTn id="33" presetID="1" presetClass="entr" presetSubtype="0" fill="hold" grpId="0" nodeType="afterEffect">
                                  <p:stCondLst>
                                    <p:cond delay="100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nodeType="withEffect">
                                  <p:stCondLst>
                                    <p:cond delay="1000"/>
                                  </p:stCondLst>
                                  <p:childTnLst>
                                    <p:set>
                                      <p:cBhvr>
                                        <p:cTn id="36" dur="1" fill="hold">
                                          <p:stCondLst>
                                            <p:cond delay="0"/>
                                          </p:stCondLst>
                                        </p:cTn>
                                        <p:tgtEl>
                                          <p:spTgt spid="14"/>
                                        </p:tgtEl>
                                        <p:attrNameLst>
                                          <p:attrName>style.visibility</p:attrName>
                                        </p:attrNameLst>
                                      </p:cBhvr>
                                      <p:to>
                                        <p:strVal val="visible"/>
                                      </p:to>
                                    </p:set>
                                  </p:childTnLst>
                                </p:cTn>
                              </p:par>
                              <p:par>
                                <p:cTn id="37" presetID="42" presetClass="path" presetSubtype="0" accel="50000" decel="50000" fill="hold" nodeType="withEffect">
                                  <p:stCondLst>
                                    <p:cond delay="3000"/>
                                  </p:stCondLst>
                                  <p:childTnLst>
                                    <p:animMotion origin="layout" path="M -0.0007 -0.25717 L -0.0007 0.04167 " pathEditMode="relative" rAng="0" ptsTypes="AA">
                                      <p:cBhvr>
                                        <p:cTn id="38" dur="3000" spd="-100000" fill="hold"/>
                                        <p:tgtEl>
                                          <p:spTgt spid="14"/>
                                        </p:tgtEl>
                                        <p:attrNameLst>
                                          <p:attrName>ppt_x</p:attrName>
                                          <p:attrName>ppt_y</p:attrName>
                                        </p:attrNameLst>
                                      </p:cBhvr>
                                      <p:rCtr x="0" y="14931"/>
                                    </p:animMotion>
                                  </p:childTnLst>
                                </p:cTn>
                              </p:par>
                              <p:par>
                                <p:cTn id="39" presetID="22" presetClass="entr" presetSubtype="1" fill="hold" nodeType="withEffect">
                                  <p:stCondLst>
                                    <p:cond delay="4000"/>
                                  </p:stCondLst>
                                  <p:childTnLst>
                                    <p:set>
                                      <p:cBhvr>
                                        <p:cTn id="40" dur="1" fill="hold">
                                          <p:stCondLst>
                                            <p:cond delay="0"/>
                                          </p:stCondLst>
                                        </p:cTn>
                                        <p:tgtEl>
                                          <p:spTgt spid="12"/>
                                        </p:tgtEl>
                                        <p:attrNameLst>
                                          <p:attrName>style.visibility</p:attrName>
                                        </p:attrNameLst>
                                      </p:cBhvr>
                                      <p:to>
                                        <p:strVal val="visible"/>
                                      </p:to>
                                    </p:set>
                                    <p:animEffect transition="in" filter="wipe(up)">
                                      <p:cBhvr>
                                        <p:cTn id="41" dur="2000"/>
                                        <p:tgtEl>
                                          <p:spTgt spid="12"/>
                                        </p:tgtEl>
                                      </p:cBhvr>
                                    </p:animEffect>
                                  </p:childTnLst>
                                </p:cTn>
                              </p:par>
                              <p:par>
                                <p:cTn id="42" presetID="1" presetClass="exit" presetSubtype="0" fill="hold" grpId="1" nodeType="withEffect">
                                  <p:stCondLst>
                                    <p:cond delay="6000"/>
                                  </p:stCondLst>
                                  <p:childTnLst>
                                    <p:set>
                                      <p:cBhvr>
                                        <p:cTn id="43" dur="1" fill="hold">
                                          <p:stCondLst>
                                            <p:cond delay="0"/>
                                          </p:stCondLst>
                                        </p:cTn>
                                        <p:tgtEl>
                                          <p:spTgt spid="16"/>
                                        </p:tgtEl>
                                        <p:attrNameLst>
                                          <p:attrName>style.visibility</p:attrName>
                                        </p:attrNameLst>
                                      </p:cBhvr>
                                      <p:to>
                                        <p:strVal val="hidden"/>
                                      </p:to>
                                    </p:set>
                                  </p:childTnLst>
                                </p:cTn>
                              </p:par>
                            </p:childTnLst>
                          </p:cTn>
                        </p:par>
                        <p:par>
                          <p:cTn id="44" fill="hold">
                            <p:stCondLst>
                              <p:cond delay="17000"/>
                            </p:stCondLst>
                            <p:childTnLst>
                              <p:par>
                                <p:cTn id="45" presetID="1" presetClass="entr" presetSubtype="0" fill="hold" grpId="0" nodeType="afterEffect">
                                  <p:stCondLst>
                                    <p:cond delay="1000"/>
                                  </p:stCondLst>
                                  <p:childTnLst>
                                    <p:set>
                                      <p:cBhvr>
                                        <p:cTn id="46" dur="1" fill="hold">
                                          <p:stCondLst>
                                            <p:cond delay="0"/>
                                          </p:stCondLst>
                                        </p:cTn>
                                        <p:tgtEl>
                                          <p:spTgt spid="19"/>
                                        </p:tgtEl>
                                        <p:attrNameLst>
                                          <p:attrName>style.visibility</p:attrName>
                                        </p:attrNameLst>
                                      </p:cBhvr>
                                      <p:to>
                                        <p:strVal val="visible"/>
                                      </p:to>
                                    </p:set>
                                  </p:childTnLst>
                                </p:cTn>
                              </p:par>
                            </p:childTnLst>
                          </p:cTn>
                        </p:par>
                        <p:par>
                          <p:cTn id="47" fill="hold">
                            <p:stCondLst>
                              <p:cond delay="18000"/>
                            </p:stCondLst>
                            <p:childTnLst>
                              <p:par>
                                <p:cTn id="48" presetID="1" presetClass="exit" presetSubtype="0" fill="hold" grpId="1" nodeType="afterEffect">
                                  <p:stCondLst>
                                    <p:cond delay="5000"/>
                                  </p:stCondLst>
                                  <p:childTnLst>
                                    <p:set>
                                      <p:cBhvr>
                                        <p:cTn id="49" dur="1" fill="hold">
                                          <p:stCondLst>
                                            <p:cond delay="0"/>
                                          </p:stCondLst>
                                        </p:cTn>
                                        <p:tgtEl>
                                          <p:spTgt spid="19"/>
                                        </p:tgtEl>
                                        <p:attrNameLst>
                                          <p:attrName>style.visibility</p:attrName>
                                        </p:attrNameLst>
                                      </p:cBhvr>
                                      <p:to>
                                        <p:strVal val="hidden"/>
                                      </p:to>
                                    </p:set>
                                  </p:childTnLst>
                                </p:cTn>
                              </p:par>
                            </p:childTnLst>
                          </p:cTn>
                        </p:par>
                        <p:par>
                          <p:cTn id="50" fill="hold">
                            <p:stCondLst>
                              <p:cond delay="23000"/>
                            </p:stCondLst>
                            <p:childTnLst>
                              <p:par>
                                <p:cTn id="51" presetID="1" presetClass="entr" presetSubtype="0" fill="hold" grpId="0" nodeType="afterEffect">
                                  <p:stCondLst>
                                    <p:cond delay="500"/>
                                  </p:stCondLst>
                                  <p:childTnLst>
                                    <p:set>
                                      <p:cBhvr>
                                        <p:cTn id="52" dur="1" fill="hold">
                                          <p:stCondLst>
                                            <p:cond delay="0"/>
                                          </p:stCondLst>
                                        </p:cTn>
                                        <p:tgtEl>
                                          <p:spTgt spid="20"/>
                                        </p:tgtEl>
                                        <p:attrNameLst>
                                          <p:attrName>style.visibility</p:attrName>
                                        </p:attrNameLst>
                                      </p:cBhvr>
                                      <p:to>
                                        <p:strVal val="visible"/>
                                      </p:to>
                                    </p:set>
                                  </p:childTnLst>
                                </p:cTn>
                              </p:par>
                            </p:childTnLst>
                          </p:cTn>
                        </p:par>
                        <p:par>
                          <p:cTn id="53" fill="hold">
                            <p:stCondLst>
                              <p:cond delay="23500"/>
                            </p:stCondLst>
                            <p:childTnLst>
                              <p:par>
                                <p:cTn id="54" presetID="1" presetClass="exit" presetSubtype="0" fill="hold" grpId="1" nodeType="afterEffect">
                                  <p:stCondLst>
                                    <p:cond delay="5000"/>
                                  </p:stCondLst>
                                  <p:childTnLst>
                                    <p:set>
                                      <p:cBhvr>
                                        <p:cTn id="55" dur="1" fill="hold">
                                          <p:stCondLst>
                                            <p:cond delay="0"/>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5" grpId="1"/>
      <p:bldP spid="16" grpId="0"/>
      <p:bldP spid="16" grpId="1"/>
      <p:bldP spid="18" grpId="0"/>
      <p:bldP spid="19" grpId="0"/>
      <p:bldP spid="19" grpId="1"/>
      <p:bldP spid="20" grpId="0"/>
      <p:bldP spid="20" grpId="1"/>
      <p:bldP spid="21" grpId="0"/>
      <p:bldP spid="17" grpId="0"/>
      <p:bldP spid="17" grpId="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with time reversal</a:t>
            </a:r>
            <a:endParaRPr lang="en-GB" dirty="0"/>
          </a:p>
        </p:txBody>
      </p:sp>
      <p:sp>
        <p:nvSpPr>
          <p:cNvPr id="3" name="Content Placeholder 2"/>
          <p:cNvSpPr>
            <a:spLocks noGrp="1"/>
          </p:cNvSpPr>
          <p:nvPr>
            <p:ph idx="1"/>
          </p:nvPr>
        </p:nvSpPr>
        <p:spPr>
          <a:xfrm>
            <a:off x="822960" y="1628800"/>
            <a:ext cx="7520940" cy="3579849"/>
          </a:xfrm>
        </p:spPr>
        <p:txBody>
          <a:bodyPr>
            <a:normAutofit/>
          </a:bodyPr>
          <a:lstStyle/>
          <a:p>
            <a:pPr>
              <a:buFont typeface="Arial" panose="020B0604020202020204" pitchFamily="34" charset="0"/>
              <a:buChar char="•"/>
            </a:pPr>
            <a:r>
              <a:rPr lang="en-GB" sz="2800" dirty="0"/>
              <a:t>O</a:t>
            </a:r>
            <a:r>
              <a:rPr lang="en-GB" sz="2800" dirty="0" smtClean="0"/>
              <a:t>nly capable of simple surface geometry</a:t>
            </a:r>
          </a:p>
          <a:p>
            <a:pPr>
              <a:buFont typeface="Arial" panose="020B0604020202020204" pitchFamily="34" charset="0"/>
              <a:buChar char="•"/>
            </a:pPr>
            <a:r>
              <a:rPr lang="en-GB" sz="2800" dirty="0" smtClean="0"/>
              <a:t>Defect profile is altered</a:t>
            </a:r>
          </a:p>
          <a:p>
            <a:pPr>
              <a:buFont typeface="Arial" panose="020B0604020202020204" pitchFamily="34" charset="0"/>
              <a:buChar char="•"/>
            </a:pPr>
            <a:r>
              <a:rPr lang="en-GB" sz="2800" dirty="0" smtClean="0"/>
              <a:t>Probe standoff</a:t>
            </a:r>
          </a:p>
          <a:p>
            <a:pPr>
              <a:buFont typeface="Arial" panose="020B0604020202020204" pitchFamily="34" charset="0"/>
              <a:buChar char="•"/>
            </a:pPr>
            <a:r>
              <a:rPr lang="en-GB" sz="2800" dirty="0" smtClean="0"/>
              <a:t>Highly dependant on surface quality</a:t>
            </a:r>
          </a:p>
          <a:p>
            <a:pPr>
              <a:buFont typeface="Arial" panose="020B0604020202020204" pitchFamily="34" charset="0"/>
              <a:buChar char="•"/>
            </a:pPr>
            <a:r>
              <a:rPr lang="en-GB" sz="2800" dirty="0" smtClean="0"/>
              <a:t>No beam steering</a:t>
            </a:r>
          </a:p>
          <a:p>
            <a:pPr>
              <a:buFont typeface="Arial" panose="020B0604020202020204" pitchFamily="34" charset="0"/>
              <a:buChar char="•"/>
            </a:pPr>
            <a:r>
              <a:rPr lang="en-GB" sz="2800" dirty="0" smtClean="0"/>
              <a:t>No beam focusing </a:t>
            </a:r>
            <a:endParaRPr lang="en-GB" sz="2800" dirty="0"/>
          </a:p>
        </p:txBody>
      </p:sp>
      <p:pic>
        <p:nvPicPr>
          <p:cNvPr id="4" name="Picture 2" descr="http://www.oceaneering.com/wp-content/themes/design_oii/img/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50952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 so far</a:t>
            </a:r>
            <a:endParaRPr lang="en-GB" dirty="0"/>
          </a:p>
        </p:txBody>
      </p:sp>
      <p:sp>
        <p:nvSpPr>
          <p:cNvPr id="3" name="Content Placeholder 2"/>
          <p:cNvSpPr>
            <a:spLocks noGrp="1"/>
          </p:cNvSpPr>
          <p:nvPr>
            <p:ph idx="1"/>
          </p:nvPr>
        </p:nvSpPr>
        <p:spPr>
          <a:xfrm>
            <a:off x="822960" y="1100628"/>
            <a:ext cx="7520940" cy="4488612"/>
          </a:xfrm>
        </p:spPr>
        <p:txBody>
          <a:bodyPr>
            <a:normAutofit/>
          </a:bodyPr>
          <a:lstStyle/>
          <a:p>
            <a:r>
              <a:rPr lang="en-GB" dirty="0" smtClean="0"/>
              <a:t>Training </a:t>
            </a:r>
            <a:r>
              <a:rPr lang="en-GB" dirty="0">
                <a:latin typeface="Tahoma" panose="020B0604030504040204" pitchFamily="34" charset="0"/>
                <a:ea typeface="Tahoma" panose="020B0604030504040204" pitchFamily="34" charset="0"/>
                <a:cs typeface="Tahoma" panose="020B0604030504040204" pitchFamily="34" charset="0"/>
              </a:rPr>
              <a:t>:</a:t>
            </a:r>
          </a:p>
          <a:p>
            <a:endParaRPr lang="en-GB" dirty="0" smtClean="0"/>
          </a:p>
          <a:p>
            <a:r>
              <a:rPr lang="en-GB" dirty="0" smtClean="0"/>
              <a:t>Completed PCN Level 1+2 Ultrasonic inspection</a:t>
            </a:r>
          </a:p>
          <a:p>
            <a:r>
              <a:rPr lang="en-GB" dirty="0" smtClean="0"/>
              <a:t>Completed ASNT Level 1+2 Phased Array</a:t>
            </a:r>
          </a:p>
          <a:p>
            <a:r>
              <a:rPr lang="en-GB" dirty="0" smtClean="0"/>
              <a:t>Completed ASNT Level 1+2 TOFD</a:t>
            </a:r>
          </a:p>
          <a:p>
            <a:endParaRPr lang="en-GB" dirty="0"/>
          </a:p>
          <a:p>
            <a:r>
              <a:rPr lang="en-GB" dirty="0" smtClean="0"/>
              <a:t>Software </a:t>
            </a:r>
            <a:r>
              <a:rPr lang="en-GB" dirty="0" smtClean="0">
                <a:latin typeface="Tahoma" panose="020B0604030504040204" pitchFamily="34" charset="0"/>
                <a:ea typeface="Tahoma" panose="020B0604030504040204" pitchFamily="34" charset="0"/>
                <a:cs typeface="Tahoma" panose="020B0604030504040204" pitchFamily="34" charset="0"/>
              </a:rPr>
              <a:t>:</a:t>
            </a:r>
          </a:p>
          <a:p>
            <a:endParaRPr lang="en-GB" dirty="0" smtClean="0">
              <a:latin typeface="Tahoma" panose="020B0604030504040204" pitchFamily="34" charset="0"/>
              <a:ea typeface="Tahoma" panose="020B0604030504040204" pitchFamily="34" charset="0"/>
              <a:cs typeface="Tahoma" panose="020B0604030504040204" pitchFamily="34" charset="0"/>
            </a:endParaRPr>
          </a:p>
          <a:p>
            <a:r>
              <a:rPr lang="en-GB" dirty="0" err="1" smtClean="0"/>
              <a:t>Ultravision</a:t>
            </a:r>
            <a:r>
              <a:rPr lang="en-GB" dirty="0" smtClean="0"/>
              <a:t> 3</a:t>
            </a:r>
          </a:p>
          <a:p>
            <a:r>
              <a:rPr lang="en-GB" dirty="0" err="1" smtClean="0"/>
              <a:t>Tommoview</a:t>
            </a:r>
            <a:endParaRPr lang="en-GB" dirty="0" smtClean="0"/>
          </a:p>
          <a:p>
            <a:r>
              <a:rPr lang="en-GB" dirty="0" smtClean="0"/>
              <a:t>Beam tools</a:t>
            </a:r>
          </a:p>
          <a:p>
            <a:r>
              <a:rPr lang="en-GB" dirty="0" smtClean="0"/>
              <a:t>CIVA</a:t>
            </a:r>
          </a:p>
          <a:p>
            <a:r>
              <a:rPr lang="en-GB" dirty="0" err="1" smtClean="0"/>
              <a:t>Matlab</a:t>
            </a:r>
            <a:endParaRPr lang="en-GB" dirty="0" smtClean="0"/>
          </a:p>
          <a:p>
            <a:endParaRPr lang="en-GB" dirty="0" smtClean="0"/>
          </a:p>
          <a:p>
            <a:endParaRPr lang="en-GB" dirty="0"/>
          </a:p>
        </p:txBody>
      </p:sp>
      <p:pic>
        <p:nvPicPr>
          <p:cNvPr id="4" name="Picture 2" descr="http://www.oceaneering.com/wp-content/themes/design_oii/img/logo.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19847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Progress so far</a:t>
            </a:r>
          </a:p>
        </p:txBody>
      </p:sp>
      <p:sp>
        <p:nvSpPr>
          <p:cNvPr id="3" name="Content Placeholder 2"/>
          <p:cNvSpPr>
            <a:spLocks noGrp="1"/>
          </p:cNvSpPr>
          <p:nvPr>
            <p:ph idx="1"/>
          </p:nvPr>
        </p:nvSpPr>
        <p:spPr/>
        <p:txBody>
          <a:bodyPr/>
          <a:lstStyle/>
          <a:p>
            <a:r>
              <a:rPr lang="en-GB" dirty="0" err="1" smtClean="0"/>
              <a:t>Dynaray</a:t>
            </a:r>
            <a:r>
              <a:rPr lang="en-GB" dirty="0" smtClean="0"/>
              <a:t> </a:t>
            </a:r>
            <a:r>
              <a:rPr lang="en-GB" dirty="0">
                <a:latin typeface="Tahoma" panose="020B0604030504040204" pitchFamily="34" charset="0"/>
                <a:ea typeface="Tahoma" panose="020B0604030504040204" pitchFamily="34" charset="0"/>
                <a:cs typeface="Tahoma" panose="020B0604030504040204" pitchFamily="34" charset="0"/>
              </a:rPr>
              <a:t>:</a:t>
            </a:r>
          </a:p>
          <a:p>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64904"/>
            <a:ext cx="4824536" cy="32499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descr="http://www.oceaneering.com/wp-content/themes/design_oii/img/logo.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63870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Progress so far</a:t>
            </a:r>
          </a:p>
        </p:txBody>
      </p:sp>
      <p:sp>
        <p:nvSpPr>
          <p:cNvPr id="3" name="Content Placeholder 2"/>
          <p:cNvSpPr>
            <a:spLocks noGrp="1"/>
          </p:cNvSpPr>
          <p:nvPr>
            <p:ph idx="1"/>
          </p:nvPr>
        </p:nvSpPr>
        <p:spPr/>
        <p:txBody>
          <a:bodyPr/>
          <a:lstStyle/>
          <a:p>
            <a:r>
              <a:rPr lang="en-GB" dirty="0" smtClean="0"/>
              <a:t>Probe simulation </a:t>
            </a:r>
            <a:r>
              <a:rPr lang="en-GB" dirty="0">
                <a:latin typeface="Tahoma" panose="020B0604030504040204" pitchFamily="34" charset="0"/>
                <a:ea typeface="Tahoma" panose="020B0604030504040204" pitchFamily="34" charset="0"/>
                <a:cs typeface="Tahoma" panose="020B0604030504040204" pitchFamily="34" charset="0"/>
              </a:rPr>
              <a:t>:</a:t>
            </a:r>
          </a:p>
          <a:p>
            <a:endParaRPr lang="en-GB" dirty="0"/>
          </a:p>
        </p:txBody>
      </p:sp>
      <p:pic>
        <p:nvPicPr>
          <p:cNvPr id="5" name="Picture 4"/>
          <p:cNvPicPr>
            <a:picLocks noChangeAspect="1"/>
          </p:cNvPicPr>
          <p:nvPr/>
        </p:nvPicPr>
        <p:blipFill>
          <a:blip r:embed="rId3"/>
          <a:stretch>
            <a:fillRect/>
          </a:stretch>
        </p:blipFill>
        <p:spPr>
          <a:xfrm>
            <a:off x="797327" y="1673095"/>
            <a:ext cx="3456384" cy="2160240"/>
          </a:xfrm>
          <a:prstGeom prst="rect">
            <a:avLst/>
          </a:prstGeom>
        </p:spPr>
      </p:pic>
      <p:pic>
        <p:nvPicPr>
          <p:cNvPr id="6" name="Picture 5"/>
          <p:cNvPicPr>
            <a:picLocks noChangeAspect="1"/>
          </p:cNvPicPr>
          <p:nvPr/>
        </p:nvPicPr>
        <p:blipFill>
          <a:blip r:embed="rId4"/>
          <a:stretch>
            <a:fillRect/>
          </a:stretch>
        </p:blipFill>
        <p:spPr>
          <a:xfrm>
            <a:off x="5148064" y="2029870"/>
            <a:ext cx="3028950" cy="3305175"/>
          </a:xfrm>
          <a:prstGeom prst="rect">
            <a:avLst/>
          </a:prstGeom>
        </p:spPr>
      </p:pic>
      <p:pic>
        <p:nvPicPr>
          <p:cNvPr id="4" name="Picture 3"/>
          <p:cNvPicPr>
            <a:picLocks noChangeAspect="1"/>
          </p:cNvPicPr>
          <p:nvPr/>
        </p:nvPicPr>
        <p:blipFill>
          <a:blip r:embed="rId5"/>
          <a:stretch>
            <a:fillRect/>
          </a:stretch>
        </p:blipFill>
        <p:spPr>
          <a:xfrm>
            <a:off x="998222" y="3933056"/>
            <a:ext cx="3054593" cy="2056558"/>
          </a:xfrm>
          <a:prstGeom prst="rect">
            <a:avLst/>
          </a:prstGeom>
        </p:spPr>
      </p:pic>
      <p:pic>
        <p:nvPicPr>
          <p:cNvPr id="7" name="Picture 2" descr="http://www.oceaneering.com/wp-content/themes/design_oii/img/logo.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154837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Progress so far</a:t>
            </a:r>
          </a:p>
        </p:txBody>
      </p:sp>
      <p:sp>
        <p:nvSpPr>
          <p:cNvPr id="3" name="Content Placeholder 2"/>
          <p:cNvSpPr>
            <a:spLocks noGrp="1"/>
          </p:cNvSpPr>
          <p:nvPr>
            <p:ph idx="1"/>
          </p:nvPr>
        </p:nvSpPr>
        <p:spPr/>
        <p:txBody>
          <a:bodyPr/>
          <a:lstStyle/>
          <a:p>
            <a:r>
              <a:rPr lang="en-GB" dirty="0" smtClean="0"/>
              <a:t>Time reversal </a:t>
            </a:r>
            <a:r>
              <a:rPr lang="en-GB" dirty="0" smtClean="0"/>
              <a:t>simulation </a:t>
            </a:r>
            <a:r>
              <a:rPr lang="en-GB" dirty="0">
                <a:latin typeface="Tahoma" panose="020B0604030504040204" pitchFamily="34" charset="0"/>
                <a:ea typeface="Tahoma" panose="020B0604030504040204" pitchFamily="34" charset="0"/>
                <a:cs typeface="Tahoma" panose="020B0604030504040204" pitchFamily="34" charset="0"/>
              </a:rPr>
              <a:t>:</a:t>
            </a:r>
          </a:p>
          <a:p>
            <a:endParaRPr lang="en-GB" dirty="0"/>
          </a:p>
        </p:txBody>
      </p:sp>
      <p:pic>
        <p:nvPicPr>
          <p:cNvPr id="7" name="Picture 6"/>
          <p:cNvPicPr>
            <a:picLocks noChangeAspect="1"/>
          </p:cNvPicPr>
          <p:nvPr/>
        </p:nvPicPr>
        <p:blipFill>
          <a:blip r:embed="rId3"/>
          <a:stretch>
            <a:fillRect/>
          </a:stretch>
        </p:blipFill>
        <p:spPr>
          <a:xfrm>
            <a:off x="1697355" y="1988840"/>
            <a:ext cx="5772150" cy="3819525"/>
          </a:xfrm>
          <a:prstGeom prst="rect">
            <a:avLst/>
          </a:prstGeom>
        </p:spPr>
      </p:pic>
      <p:pic>
        <p:nvPicPr>
          <p:cNvPr id="8"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66800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work</a:t>
            </a:r>
            <a:endParaRPr lang="en-GB" dirty="0"/>
          </a:p>
        </p:txBody>
      </p:sp>
      <p:sp>
        <p:nvSpPr>
          <p:cNvPr id="3" name="Content Placeholder 2"/>
          <p:cNvSpPr>
            <a:spLocks noGrp="1"/>
          </p:cNvSpPr>
          <p:nvPr>
            <p:ph idx="1"/>
          </p:nvPr>
        </p:nvSpPr>
        <p:spPr/>
        <p:txBody>
          <a:bodyPr/>
          <a:lstStyle/>
          <a:p>
            <a:endParaRPr lang="en-GB" dirty="0">
              <a:latin typeface="Tahoma" panose="020B0604030504040204" pitchFamily="34" charset="0"/>
              <a:ea typeface="Tahoma" panose="020B0604030504040204" pitchFamily="34" charset="0"/>
              <a:cs typeface="Tahoma" panose="020B0604030504040204" pitchFamily="34" charset="0"/>
            </a:endParaRPr>
          </a:p>
          <a:p>
            <a:endParaRPr lang="en-GB" dirty="0"/>
          </a:p>
        </p:txBody>
      </p:sp>
      <p:pic>
        <p:nvPicPr>
          <p:cNvPr id="4" name="Picture 3"/>
          <p:cNvPicPr>
            <a:picLocks noChangeAspect="1"/>
          </p:cNvPicPr>
          <p:nvPr/>
        </p:nvPicPr>
        <p:blipFill>
          <a:blip r:embed="rId3"/>
          <a:stretch>
            <a:fillRect/>
          </a:stretch>
        </p:blipFill>
        <p:spPr>
          <a:xfrm>
            <a:off x="1835696" y="2348880"/>
            <a:ext cx="5715000" cy="3000375"/>
          </a:xfrm>
          <a:prstGeom prst="rect">
            <a:avLst/>
          </a:prstGeom>
        </p:spPr>
      </p:pic>
      <p:sp>
        <p:nvSpPr>
          <p:cNvPr id="8" name="Content Placeholder 2"/>
          <p:cNvSpPr txBox="1">
            <a:spLocks/>
          </p:cNvSpPr>
          <p:nvPr/>
        </p:nvSpPr>
        <p:spPr>
          <a:xfrm>
            <a:off x="975360" y="1253028"/>
            <a:ext cx="7520940" cy="3579849"/>
          </a:xfrm>
          <a:prstGeom prst="rect">
            <a:avLst/>
          </a:prstGeom>
        </p:spPr>
        <p:txBody>
          <a:bodyPr vert="horz" lIns="91440" tIns="45720" rIns="91440" bIns="45720" rtlCol="0">
            <a:normAutofit/>
          </a:bodyPr>
          <a:lst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a:lstStyle>
          <a:p>
            <a:r>
              <a:rPr lang="en-GB" dirty="0" err="1" smtClean="0"/>
              <a:t>Creaform</a:t>
            </a:r>
            <a:r>
              <a:rPr lang="en-GB" dirty="0" smtClean="0">
                <a:latin typeface="Tahoma" panose="020B0604030504040204" pitchFamily="34" charset="0"/>
                <a:ea typeface="Tahoma" panose="020B0604030504040204" pitchFamily="34" charset="0"/>
                <a:cs typeface="Tahoma" panose="020B0604030504040204" pitchFamily="34" charset="0"/>
              </a:rPr>
              <a:t>:</a:t>
            </a:r>
          </a:p>
          <a:p>
            <a:endParaRPr lang="en-GB" dirty="0"/>
          </a:p>
        </p:txBody>
      </p:sp>
      <p:pic>
        <p:nvPicPr>
          <p:cNvPr id="9" name="Picture 2" descr="http://www.oceaneering.com/wp-content/themes/design_oii/img/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201459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work</a:t>
            </a:r>
            <a:endParaRPr lang="en-GB" dirty="0"/>
          </a:p>
        </p:txBody>
      </p:sp>
      <p:sp>
        <p:nvSpPr>
          <p:cNvPr id="8" name="Content Placeholder 2"/>
          <p:cNvSpPr txBox="1">
            <a:spLocks/>
          </p:cNvSpPr>
          <p:nvPr/>
        </p:nvSpPr>
        <p:spPr>
          <a:xfrm>
            <a:off x="975360" y="1253028"/>
            <a:ext cx="7520940" cy="3579849"/>
          </a:xfrm>
          <a:prstGeom prst="rect">
            <a:avLst/>
          </a:prstGeom>
        </p:spPr>
        <p:txBody>
          <a:bodyPr vert="horz" lIns="91440" tIns="45720" rIns="91440" bIns="45720" rtlCol="0">
            <a:normAutofit/>
          </a:bodyPr>
          <a:lst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a:lstStyle>
          <a:p>
            <a:r>
              <a:rPr lang="en-GB" dirty="0" smtClean="0"/>
              <a:t>Build it, test it</a:t>
            </a:r>
            <a:r>
              <a:rPr lang="en-GB" dirty="0" smtClean="0">
                <a:latin typeface="Tahoma" panose="020B0604030504040204" pitchFamily="34" charset="0"/>
                <a:ea typeface="Tahoma" panose="020B0604030504040204" pitchFamily="34" charset="0"/>
                <a:cs typeface="Tahoma" panose="020B0604030504040204" pitchFamily="34" charset="0"/>
              </a:rPr>
              <a:t> </a:t>
            </a:r>
            <a:r>
              <a:rPr lang="en-GB" dirty="0">
                <a:latin typeface="Tahoma" panose="020B0604030504040204" pitchFamily="34" charset="0"/>
                <a:ea typeface="Tahoma" panose="020B0604030504040204" pitchFamily="34" charset="0"/>
                <a:cs typeface="Tahoma" panose="020B0604030504040204" pitchFamily="34" charset="0"/>
              </a:rPr>
              <a:t>:</a:t>
            </a:r>
            <a:r>
              <a:rPr lang="en-GB" dirty="0" smtClean="0"/>
              <a:t> </a:t>
            </a:r>
            <a:endParaRPr lang="en-GB" dirty="0" smtClean="0">
              <a:latin typeface="Tahoma" panose="020B0604030504040204" pitchFamily="34" charset="0"/>
              <a:ea typeface="Tahoma" panose="020B0604030504040204" pitchFamily="34" charset="0"/>
              <a:cs typeface="Tahoma" panose="020B0604030504040204" pitchFamily="34" charset="0"/>
            </a:endParaRPr>
          </a:p>
          <a:p>
            <a:endParaRPr lang="en-GB" dirty="0"/>
          </a:p>
        </p:txBody>
      </p:sp>
      <p:graphicFrame>
        <p:nvGraphicFramePr>
          <p:cNvPr id="7" name="Chart 6"/>
          <p:cNvGraphicFramePr/>
          <p:nvPr>
            <p:extLst>
              <p:ext uri="{D42A27DB-BD31-4B8C-83A1-F6EECF244321}">
                <p14:modId xmlns:p14="http://schemas.microsoft.com/office/powerpoint/2010/main" val="1635829291"/>
              </p:ext>
            </p:extLst>
          </p:nvPr>
        </p:nvGraphicFramePr>
        <p:xfrm>
          <a:off x="395536" y="2132856"/>
          <a:ext cx="3438128" cy="245172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Chart 8"/>
          <p:cNvGraphicFramePr/>
          <p:nvPr>
            <p:extLst>
              <p:ext uri="{D42A27DB-BD31-4B8C-83A1-F6EECF244321}">
                <p14:modId xmlns:p14="http://schemas.microsoft.com/office/powerpoint/2010/main" val="1672018304"/>
              </p:ext>
            </p:extLst>
          </p:nvPr>
        </p:nvGraphicFramePr>
        <p:xfrm>
          <a:off x="4067944" y="1916117"/>
          <a:ext cx="4830445" cy="2941320"/>
        </p:xfrm>
        <a:graphic>
          <a:graphicData uri="http://schemas.openxmlformats.org/drawingml/2006/chart">
            <c:chart xmlns:c="http://schemas.openxmlformats.org/drawingml/2006/chart" xmlns:r="http://schemas.openxmlformats.org/officeDocument/2006/relationships" r:id="rId4"/>
          </a:graphicData>
        </a:graphic>
      </p:graphicFrame>
      <p:pic>
        <p:nvPicPr>
          <p:cNvPr id="10" name="Picture 2" descr="http://www.oceaneering.com/wp-content/themes/design_oii/img/logo.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565068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The end </a:t>
            </a:r>
            <a:endParaRPr lang="en-GB" dirty="0"/>
          </a:p>
        </p:txBody>
      </p:sp>
      <p:sp>
        <p:nvSpPr>
          <p:cNvPr id="5" name="Subtitle 4"/>
          <p:cNvSpPr>
            <a:spLocks noGrp="1"/>
          </p:cNvSpPr>
          <p:nvPr>
            <p:ph type="subTitle" idx="1"/>
          </p:nvPr>
        </p:nvSpPr>
        <p:spPr/>
        <p:txBody>
          <a:bodyPr/>
          <a:lstStyle/>
          <a:p>
            <a:endParaRPr lang="en-GB" dirty="0"/>
          </a:p>
        </p:txBody>
      </p:sp>
      <p:pic>
        <p:nvPicPr>
          <p:cNvPr id="6" name="Picture 2" descr="http://www.oceaneering.com/wp-content/themes/design_oii/img/logo.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749" y="116632"/>
            <a:ext cx="2588045" cy="754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47221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7"/>
</p:tagLst>
</file>

<file path=ppt/tags/tag2.xml><?xml version="1.0" encoding="utf-8"?>
<p:tagLst xmlns:a="http://schemas.openxmlformats.org/drawingml/2006/main" xmlns:r="http://schemas.openxmlformats.org/officeDocument/2006/relationships" xmlns:p="http://schemas.openxmlformats.org/presentationml/2006/main">
  <p:tag name="TIMING" val="|2.7"/>
</p:tagLst>
</file>

<file path=ppt/tags/tag3.xml><?xml version="1.0" encoding="utf-8"?>
<p:tagLst xmlns:a="http://schemas.openxmlformats.org/drawingml/2006/main" xmlns:r="http://schemas.openxmlformats.org/officeDocument/2006/relationships" xmlns:p="http://schemas.openxmlformats.org/presentationml/2006/main">
  <p:tag name="TIMING" val="|2.7"/>
</p:tagLst>
</file>

<file path=ppt/tags/tag4.xml><?xml version="1.0" encoding="utf-8"?>
<p:tagLst xmlns:a="http://schemas.openxmlformats.org/drawingml/2006/main" xmlns:r="http://schemas.openxmlformats.org/officeDocument/2006/relationships" xmlns:p="http://schemas.openxmlformats.org/presentationml/2006/main">
  <p:tag name="TIMING" val="|2.7"/>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1122</TotalTime>
  <Words>1525</Words>
  <Application>Microsoft Office PowerPoint</Application>
  <PresentationFormat>On-screen Show (4:3)</PresentationFormat>
  <Paragraphs>238</Paragraphs>
  <Slides>44</Slides>
  <Notes>29</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2</vt:i4>
      </vt:variant>
      <vt:variant>
        <vt:lpstr>Slide Titles</vt:lpstr>
      </vt:variant>
      <vt:variant>
        <vt:i4>44</vt:i4>
      </vt:variant>
    </vt:vector>
  </HeadingPairs>
  <TitlesOfParts>
    <vt:vector size="55" baseType="lpstr">
      <vt:lpstr>Arial</vt:lpstr>
      <vt:lpstr>Calibri</vt:lpstr>
      <vt:lpstr>Franklin Gothic Book</vt:lpstr>
      <vt:lpstr>Franklin Gothic Medium</vt:lpstr>
      <vt:lpstr>Tahoma</vt:lpstr>
      <vt:lpstr>Times New Roman</vt:lpstr>
      <vt:lpstr>Tunga</vt:lpstr>
      <vt:lpstr>Wingdings</vt:lpstr>
      <vt:lpstr>Angles</vt:lpstr>
      <vt:lpstr>Equation</vt:lpstr>
      <vt:lpstr>Visio</vt:lpstr>
      <vt:lpstr>Phased array ultrasonic testing And Flange bore inspection </vt:lpstr>
      <vt:lpstr>contents</vt:lpstr>
      <vt:lpstr>Conventional Ultrasound</vt:lpstr>
      <vt:lpstr>What is ultrasound</vt:lpstr>
      <vt:lpstr>Beam spread</vt:lpstr>
      <vt:lpstr>Beam spread</vt:lpstr>
      <vt:lpstr>Ultrasonic Inspection</vt:lpstr>
      <vt:lpstr>  A-scan</vt:lpstr>
      <vt:lpstr>Snell's Law</vt:lpstr>
      <vt:lpstr>0° and angled</vt:lpstr>
      <vt:lpstr>Defect orientation</vt:lpstr>
      <vt:lpstr>Defect orientation</vt:lpstr>
      <vt:lpstr>Defect orientation</vt:lpstr>
      <vt:lpstr>Defect orientation</vt:lpstr>
      <vt:lpstr>Defect orientation</vt:lpstr>
      <vt:lpstr>Ultrasonic Considerations</vt:lpstr>
      <vt:lpstr>Phased Array</vt:lpstr>
      <vt:lpstr>Phased array</vt:lpstr>
      <vt:lpstr>Linear scan</vt:lpstr>
      <vt:lpstr>Beam steer</vt:lpstr>
      <vt:lpstr>Beam steer</vt:lpstr>
      <vt:lpstr>Focusing</vt:lpstr>
      <vt:lpstr>Data visualisation</vt:lpstr>
      <vt:lpstr>Data visualisation</vt:lpstr>
      <vt:lpstr>Data visualisation</vt:lpstr>
      <vt:lpstr>Phased Array Considerations</vt:lpstr>
      <vt:lpstr>Flange bore inspection</vt:lpstr>
      <vt:lpstr>Importance</vt:lpstr>
      <vt:lpstr>Typical flange</vt:lpstr>
      <vt:lpstr>Crazy flange</vt:lpstr>
      <vt:lpstr>Crazy flange</vt:lpstr>
      <vt:lpstr>Time reversal </vt:lpstr>
      <vt:lpstr>How does Time Reversal work?</vt:lpstr>
      <vt:lpstr>How does Time Reversal work?</vt:lpstr>
      <vt:lpstr>How does Time Reversal work?</vt:lpstr>
      <vt:lpstr>How does Time Reversal work?</vt:lpstr>
      <vt:lpstr>Problems with time reversal</vt:lpstr>
      <vt:lpstr>Progress so far</vt:lpstr>
      <vt:lpstr>Progress so far</vt:lpstr>
      <vt:lpstr>Progress so far</vt:lpstr>
      <vt:lpstr>Progress so far</vt:lpstr>
      <vt:lpstr>Future work</vt:lpstr>
      <vt:lpstr>Future work</vt:lpstr>
      <vt:lpstr>The end </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Liam</dc:creator>
  <cp:lastModifiedBy>Liam Penaluna (1504336)</cp:lastModifiedBy>
  <cp:revision>50</cp:revision>
  <dcterms:created xsi:type="dcterms:W3CDTF">2016-11-14T11:25:40Z</dcterms:created>
  <dcterms:modified xsi:type="dcterms:W3CDTF">2016-11-16T12:14:15Z</dcterms:modified>
</cp:coreProperties>
</file>