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331" r:id="rId3"/>
    <p:sldId id="258" r:id="rId4"/>
    <p:sldId id="332" r:id="rId5"/>
    <p:sldId id="333" r:id="rId6"/>
    <p:sldId id="334" r:id="rId7"/>
    <p:sldId id="337" r:id="rId8"/>
    <p:sldId id="338" r:id="rId9"/>
    <p:sldId id="339" r:id="rId10"/>
    <p:sldId id="349" r:id="rId11"/>
    <p:sldId id="348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3" d="100"/>
          <a:sy n="73" d="100"/>
        </p:scale>
        <p:origin x="133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://web-b-ebscohost-com.ezproxy.uwtsd.ac.uk/ehost/ebookviewer/ebook/bmxlYmtfXzg3NzM0X19BTg2?sid=2327383a-5654-4205-9324-0a82e27ed6e0@pdc-v-sessmgr02&amp;vid=5&amp;format=EB&amp;rid=7&amp;data=02%7C01%7C%7C0cf347c17bdf460b982408d80eb2b943%7C4e0f11f9046e45059cb8db2152311e21%7C0%7C0%7C637275508054871237&amp;sdata=RW5OLH1ACg2AXgx8xjXOP5AgAFlL2PRkkZNy4KD2/9c=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</a:t>
            </a:r>
            <a:r>
              <a:rPr lang="de-DE" b="1" dirty="0"/>
              <a:t>ACCA6022 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</a:t>
            </a:r>
            <a:r>
              <a:rPr lang="en-GB" altLang="en-US" dirty="0" err="1">
                <a:solidFill>
                  <a:schemeClr val="tx1"/>
                </a:solidFill>
              </a:rPr>
              <a:t>Name:Switching</a:t>
            </a:r>
            <a:r>
              <a:rPr lang="en-GB" altLang="en-US" dirty="0">
                <a:solidFill>
                  <a:schemeClr val="tx1"/>
                </a:solidFill>
              </a:rPr>
              <a:t>, Routing and Wireless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(Lesson 2)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Static routing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Routing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Static Routing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Practical tasks on Static Routing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Function of Router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buNone/>
            </a:pPr>
            <a:r>
              <a:rPr lang="en-GB" altLang="en-US" dirty="0"/>
              <a:t>  </a:t>
            </a:r>
            <a:r>
              <a:rPr lang="en-GB" dirty="0"/>
              <a:t>A router is a </a:t>
            </a:r>
            <a:r>
              <a:rPr lang="en-GB" b="1" dirty="0"/>
              <a:t>switching device for networks</a:t>
            </a:r>
            <a:r>
              <a:rPr lang="en-GB" dirty="0"/>
              <a:t>, which is able to route network packets, based on their addresses, to other networks or devices.</a:t>
            </a: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Static and Dynamic Routing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r>
              <a:rPr lang="en-GB" dirty="0"/>
              <a:t>A static routing table is created, maintained, and updated by a network administrator, manually. A static route to every network must be configured on every router for full connectivity.</a:t>
            </a:r>
          </a:p>
          <a:p>
            <a:r>
              <a:rPr lang="en-GB" dirty="0"/>
              <a:t>A dynamic routing table is created, maintained, and updated by a routing protocol running on the router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Static Routing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dirty="0"/>
              <a:t>Static Routing is the </a:t>
            </a:r>
            <a:r>
              <a:rPr lang="en-GB" b="1" dirty="0"/>
              <a:t>process in which static routes are manually added to the routing table through the direct configuration</a:t>
            </a:r>
            <a:r>
              <a:rPr lang="en-GB" dirty="0"/>
              <a:t>. </a:t>
            </a:r>
          </a:p>
          <a:p>
            <a:r>
              <a:rPr lang="en-GB" dirty="0"/>
              <a:t>Router(config)#ip route [</a:t>
            </a:r>
            <a:r>
              <a:rPr lang="en-GB" dirty="0" err="1"/>
              <a:t>destination_network</a:t>
            </a:r>
            <a:r>
              <a:rPr lang="en-GB" dirty="0"/>
              <a:t>][</a:t>
            </a:r>
            <a:r>
              <a:rPr lang="en-GB" dirty="0" err="1"/>
              <a:t>subnet_mask</a:t>
            </a:r>
            <a:r>
              <a:rPr lang="en-GB" dirty="0"/>
              <a:t>][next-</a:t>
            </a:r>
            <a:r>
              <a:rPr lang="en-GB" dirty="0" err="1"/>
              <a:t>hop_address</a:t>
            </a:r>
            <a:r>
              <a:rPr lang="en-GB" dirty="0"/>
              <a:t> or </a:t>
            </a:r>
            <a:r>
              <a:rPr lang="en-GB" dirty="0" err="1"/>
              <a:t>exitinterface</a:t>
            </a:r>
            <a:r>
              <a:rPr lang="en-GB" dirty="0"/>
              <a:t>]. </a:t>
            </a:r>
            <a:r>
              <a:rPr lang="en-GB" dirty="0" err="1"/>
              <a:t>ip</a:t>
            </a:r>
            <a:r>
              <a:rPr lang="en-GB" dirty="0"/>
              <a:t> route is used to create a static route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 of Static Routing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B1EA87F-0C51-4BD2-8260-40B9167DD6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Static routing provides some advantages over dynamic routing, including: Static routes are not advertised over the network, resulting in better security. Static routes use less bandwidth than dynamic routing protocols, as routers do not exchange routes</a:t>
            </a:r>
          </a:p>
        </p:txBody>
      </p:sp>
    </p:spTree>
    <p:extLst>
      <p:ext uri="{BB962C8B-B14F-4D97-AF65-F5344CB8AC3E}">
        <p14:creationId xmlns:p14="http://schemas.microsoft.com/office/powerpoint/2010/main" val="317175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Tasks of Static Routing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48FDF23-A8B0-47A9-8020-66E882AA76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417638"/>
            <a:ext cx="8229600" cy="4099594"/>
          </a:xfrm>
        </p:spPr>
      </p:pic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How many Networks are there?</a:t>
            </a:r>
          </a:p>
          <a:p>
            <a:r>
              <a:rPr lang="en-US" sz="2000" dirty="0"/>
              <a:t>Set up IP address for this network</a:t>
            </a:r>
          </a:p>
          <a:p>
            <a:r>
              <a:rPr lang="en-US" sz="2000" dirty="0"/>
              <a:t>Configure Router using static IP</a:t>
            </a:r>
          </a:p>
          <a:p>
            <a:r>
              <a:rPr lang="en-US" sz="2000" dirty="0"/>
              <a:t>Ping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Task 2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D98A569-B85E-4BCD-891C-685D249911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196752"/>
            <a:ext cx="8229600" cy="432048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7A279-D048-4B97-AC92-02C12FA4D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task 2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36783-5C36-4A29-8DE5-7B62077DC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C6854B-64B0-4657-810B-9082D3108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AF61A48-D6B3-4F8D-98CE-48C259AC94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many Networks are there?</a:t>
            </a:r>
          </a:p>
          <a:p>
            <a:r>
              <a:rPr lang="en-GB" dirty="0"/>
              <a:t>Set up IP address for this network</a:t>
            </a:r>
          </a:p>
          <a:p>
            <a:r>
              <a:rPr lang="en-GB" dirty="0"/>
              <a:t>Configure Router using static IP</a:t>
            </a:r>
          </a:p>
          <a:p>
            <a:r>
              <a:rPr lang="en-GB" dirty="0"/>
              <a:t>Ping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514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 err="1"/>
              <a:t>Anttalainen</a:t>
            </a:r>
            <a:r>
              <a:rPr lang="en-US" sz="2000" dirty="0"/>
              <a:t>, </a:t>
            </a:r>
            <a:r>
              <a:rPr lang="en-US" sz="2000" dirty="0" err="1"/>
              <a:t>Tarmo</a:t>
            </a:r>
            <a:r>
              <a:rPr lang="en-US" sz="2000" dirty="0"/>
              <a:t>(2003), Introduction to Telecommunications Network Engineering.</a:t>
            </a:r>
          </a:p>
          <a:p>
            <a:r>
              <a:rPr lang="en-US" sz="2000" dirty="0">
                <a:hlinkClick r:id="rId2"/>
              </a:rPr>
              <a:t>https://web-b-ebscohost-com.ezproxy.uwtsd.ac.uk/ehost/ebookviewer/ebook/bmxlYmtfXzg3NzM0X19BTg2?sid=2327383a-5654-4205-9324-0a82e27ed6e0@pdc-v-sessmgr02&amp;vid=5&amp;format=EB&amp;rid=7</a:t>
            </a:r>
            <a:endParaRPr lang="en-US" sz="2000" dirty="0"/>
          </a:p>
          <a:p>
            <a:r>
              <a:rPr lang="en-US" sz="2000" dirty="0"/>
              <a:t>Todd </a:t>
            </a:r>
            <a:r>
              <a:rPr lang="en-US" sz="2000" dirty="0" err="1"/>
              <a:t>Lammle</a:t>
            </a:r>
            <a:r>
              <a:rPr lang="en-US" sz="2000" dirty="0"/>
              <a:t> (2016), CCNA Routing and Switching Complete Study Guide: Exam 100-105, Exam 200-105, Exam 200-125 </a:t>
            </a:r>
            <a:r>
              <a:rPr lang="en-US" sz="2000" dirty="0" err="1"/>
              <a:t>Sybex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1077</TotalTime>
  <Words>378</Words>
  <Application>Microsoft Office PowerPoint</Application>
  <PresentationFormat>On-screen Show (4:3)</PresentationFormat>
  <Paragraphs>66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Module Code:ACCA6022  </vt:lpstr>
      <vt:lpstr>Lesson Aims</vt:lpstr>
      <vt:lpstr>Function of Router</vt:lpstr>
      <vt:lpstr>Static and Dynamic Routing</vt:lpstr>
      <vt:lpstr>Static Routing</vt:lpstr>
      <vt:lpstr>Advantage of Static Routing</vt:lpstr>
      <vt:lpstr>Practical Tasks of Static Routing</vt:lpstr>
      <vt:lpstr>Practical task 1</vt:lpstr>
      <vt:lpstr>Practical Task 2</vt:lpstr>
      <vt:lpstr>Practical task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AMIT NAIK</cp:lastModifiedBy>
  <cp:revision>100</cp:revision>
  <cp:lastPrinted>2018-07-09T15:27:01Z</cp:lastPrinted>
  <dcterms:created xsi:type="dcterms:W3CDTF">2002-10-07T19:43:58Z</dcterms:created>
  <dcterms:modified xsi:type="dcterms:W3CDTF">2023-02-16T17:17:39Z</dcterms:modified>
</cp:coreProperties>
</file>