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9"/>
  </p:notesMasterIdLst>
  <p:sldIdLst>
    <p:sldId id="256" r:id="rId2"/>
    <p:sldId id="284" r:id="rId3"/>
    <p:sldId id="285" r:id="rId4"/>
    <p:sldId id="269" r:id="rId5"/>
    <p:sldId id="270" r:id="rId6"/>
    <p:sldId id="286" r:id="rId7"/>
    <p:sldId id="287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57" d="100"/>
          <a:sy n="57" d="100"/>
        </p:scale>
        <p:origin x="3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DB08A4-4232-40AE-AB05-E924C0E13391}" type="datetimeFigureOut">
              <a:rPr lang="en-GB" smtClean="0"/>
              <a:t>10/02/2019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147544-72A0-4178-9F0F-98CF8A9F11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7068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2CF978-118B-4FB7-A80A-9FFDBEA4161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9295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ing.com/videos/search?q=brene+brown%3b+show+up+%3b+step+into+the+arena&amp;&amp;view=detail&amp;mid=0EC775699FA348679A5D0EC775699FA348679A5D&amp;&amp;FORM=VRDGAR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Therapeutic Process ECHC5002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Semester Two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Module Lead: Andrea Williams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6512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of the Module and 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lvl="0"/>
            <a:r>
              <a:rPr lang="en-GB" sz="2400" dirty="0"/>
              <a:t>To develop therapeutic practice.</a:t>
            </a:r>
          </a:p>
          <a:p>
            <a:pPr lvl="0"/>
            <a:r>
              <a:rPr lang="en-GB" sz="2400" dirty="0"/>
              <a:t>To engage </a:t>
            </a:r>
            <a:r>
              <a:rPr lang="en-GB" sz="2400" dirty="0" smtClean="0"/>
              <a:t>in </a:t>
            </a:r>
            <a:r>
              <a:rPr lang="en-GB" sz="2400" dirty="0"/>
              <a:t>Humanistic therapeutic theory.</a:t>
            </a:r>
          </a:p>
          <a:p>
            <a:pPr lvl="0"/>
            <a:r>
              <a:rPr lang="en-GB" sz="2400" dirty="0"/>
              <a:t>To engage with evidence-based practice.</a:t>
            </a:r>
          </a:p>
          <a:p>
            <a:pPr marL="0" indent="0">
              <a:buNone/>
            </a:pPr>
            <a:r>
              <a:rPr lang="en-GB" sz="2400" dirty="0" smtClean="0"/>
              <a:t>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33340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40634" y="1673525"/>
            <a:ext cx="9163978" cy="50838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 smtClean="0"/>
              <a:t>Upon </a:t>
            </a:r>
            <a:r>
              <a:rPr lang="en-US" sz="2400" dirty="0"/>
              <a:t>the successful completion of this module, the student should be able to demonstrate the ability to:</a:t>
            </a:r>
            <a:endParaRPr lang="en-GB" sz="2400" dirty="0"/>
          </a:p>
          <a:p>
            <a:pPr lvl="0"/>
            <a:r>
              <a:rPr lang="en-GB" sz="2400" dirty="0"/>
              <a:t>Critically assess the social and cultural context of their practice.</a:t>
            </a:r>
          </a:p>
          <a:p>
            <a:pPr lvl="0"/>
            <a:r>
              <a:rPr lang="en-GB" sz="2400" dirty="0"/>
              <a:t>Develop case formulation strategies, and critically articulate the ways in which Counselling/psychotherapy can address them.</a:t>
            </a:r>
          </a:p>
          <a:p>
            <a:pPr lvl="0"/>
            <a:r>
              <a:rPr lang="en-GB" sz="2400" dirty="0"/>
              <a:t>Critically engage with a model of assessment compatible with their core theoretical model in order to determine the client's therapeutic needs, while maintaining an awareness of other assessment strategies</a:t>
            </a:r>
          </a:p>
        </p:txBody>
      </p:sp>
    </p:spTree>
    <p:extLst>
      <p:ext uri="{BB962C8B-B14F-4D97-AF65-F5344CB8AC3E}">
        <p14:creationId xmlns:p14="http://schemas.microsoft.com/office/powerpoint/2010/main" val="2816597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8517660"/>
              </p:ext>
            </p:extLst>
          </p:nvPr>
        </p:nvGraphicFramePr>
        <p:xfrm>
          <a:off x="2403893" y="1239028"/>
          <a:ext cx="9115248" cy="5070293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1417624">
                  <a:extLst>
                    <a:ext uri="{9D8B030D-6E8A-4147-A177-3AD203B41FA5}">
                      <a16:colId xmlns:a16="http://schemas.microsoft.com/office/drawing/2014/main" val="3635683113"/>
                    </a:ext>
                  </a:extLst>
                </a:gridCol>
                <a:gridCol w="1968921">
                  <a:extLst>
                    <a:ext uri="{9D8B030D-6E8A-4147-A177-3AD203B41FA5}">
                      <a16:colId xmlns:a16="http://schemas.microsoft.com/office/drawing/2014/main" val="3601234793"/>
                    </a:ext>
                  </a:extLst>
                </a:gridCol>
                <a:gridCol w="866325">
                  <a:extLst>
                    <a:ext uri="{9D8B030D-6E8A-4147-A177-3AD203B41FA5}">
                      <a16:colId xmlns:a16="http://schemas.microsoft.com/office/drawing/2014/main" val="3857112997"/>
                    </a:ext>
                  </a:extLst>
                </a:gridCol>
                <a:gridCol w="1102596">
                  <a:extLst>
                    <a:ext uri="{9D8B030D-6E8A-4147-A177-3AD203B41FA5}">
                      <a16:colId xmlns:a16="http://schemas.microsoft.com/office/drawing/2014/main" val="255193735"/>
                    </a:ext>
                  </a:extLst>
                </a:gridCol>
                <a:gridCol w="3759782">
                  <a:extLst>
                    <a:ext uri="{9D8B030D-6E8A-4147-A177-3AD203B41FA5}">
                      <a16:colId xmlns:a16="http://schemas.microsoft.com/office/drawing/2014/main" val="1843769292"/>
                    </a:ext>
                  </a:extLst>
                </a:gridCol>
              </a:tblGrid>
              <a:tr h="825063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18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Module Code</a:t>
                      </a:r>
                      <a:endParaRPr lang="en-GB" sz="18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18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Module Title</a:t>
                      </a:r>
                      <a:endParaRPr lang="en-GB" sz="18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18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Level</a:t>
                      </a:r>
                      <a:endParaRPr lang="en-GB" sz="18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18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Credits</a:t>
                      </a:r>
                      <a:endParaRPr lang="en-GB" sz="18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18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Assessment Details</a:t>
                      </a:r>
                      <a:endParaRPr lang="en-GB" sz="18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3544053"/>
                  </a:ext>
                </a:extLst>
              </a:tr>
              <a:tr h="4245230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18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ECHC5002</a:t>
                      </a:r>
                      <a:endParaRPr lang="en-GB" sz="18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18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Therapeutic</a:t>
                      </a:r>
                      <a:r>
                        <a:rPr lang="en-US" sz="18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Process</a:t>
                      </a:r>
                      <a:endParaRPr lang="en-GB" sz="18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18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  <a:endParaRPr lang="en-GB" sz="18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18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2</a:t>
                      </a:r>
                      <a:r>
                        <a:rPr lang="en-US" sz="18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0</a:t>
                      </a:r>
                      <a:endParaRPr lang="en-GB" sz="18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kern="12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Assessment Component 1: 50%</a:t>
                      </a:r>
                    </a:p>
                    <a:p>
                      <a:r>
                        <a:rPr lang="en-US" sz="1800" b="1" kern="12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Assessment</a:t>
                      </a:r>
                      <a:r>
                        <a:rPr lang="en-US" sz="1800" b="1" kern="12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Task: Case Formulation Seminar Presentation</a:t>
                      </a:r>
                    </a:p>
                    <a:p>
                      <a:r>
                        <a:rPr lang="en-US" sz="1800" b="1" kern="12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Submission Date:</a:t>
                      </a:r>
                      <a:r>
                        <a:rPr lang="en-US" sz="1800" b="1" kern="12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26</a:t>
                      </a:r>
                      <a:r>
                        <a:rPr lang="en-US" sz="1800" b="1" kern="1200" baseline="300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</a:t>
                      </a:r>
                      <a:r>
                        <a:rPr lang="en-US" sz="1800" b="1" kern="12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November 2018</a:t>
                      </a:r>
                    </a:p>
                    <a:p>
                      <a:endParaRPr lang="en-US" sz="1800" b="1" kern="1200" dirty="0" smtClean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Assessment </a:t>
                      </a:r>
                      <a:r>
                        <a:rPr lang="en-US" sz="1800" dirty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Component 2 – 50%</a:t>
                      </a:r>
                      <a:endParaRPr lang="en-GB" sz="18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</a:endParaRPr>
                    </a:p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GB" sz="18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Assessment</a:t>
                      </a:r>
                      <a:r>
                        <a:rPr lang="en-GB" sz="18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 Task: </a:t>
                      </a:r>
                    </a:p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GB" sz="18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Practice Portfolio (4 Elements)</a:t>
                      </a:r>
                    </a:p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GB" sz="18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Submission Date: 7</a:t>
                      </a:r>
                      <a:r>
                        <a:rPr lang="en-GB" sz="1800" baseline="300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th</a:t>
                      </a:r>
                      <a:r>
                        <a:rPr lang="en-GB" sz="18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  <a:effectLst/>
                        </a:rPr>
                        <a:t> May 2019</a:t>
                      </a:r>
                      <a:endParaRPr lang="en-GB" sz="1800" dirty="0">
                        <a:solidFill>
                          <a:schemeClr val="bg2">
                            <a:lumMod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809489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6513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Assessment Component Two – 50%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42868" y="1472241"/>
            <a:ext cx="9609826" cy="5055079"/>
          </a:xfrm>
        </p:spPr>
        <p:txBody>
          <a:bodyPr>
            <a:normAutofit fontScale="92500" lnSpcReduction="20000"/>
          </a:bodyPr>
          <a:lstStyle/>
          <a:p>
            <a:r>
              <a:rPr lang="en-US" sz="2800" b="1" dirty="0" smtClean="0"/>
              <a:t>Assignment Task: Portfolio (Four Pieces)</a:t>
            </a:r>
            <a:r>
              <a:rPr lang="en-GB" dirty="0"/>
              <a:t> </a:t>
            </a:r>
          </a:p>
          <a:p>
            <a:r>
              <a:rPr lang="en-GB" sz="2600" dirty="0"/>
              <a:t>‘Present a Practice portfolio</a:t>
            </a:r>
            <a:r>
              <a:rPr lang="en-GB" sz="2600" dirty="0" smtClean="0"/>
              <a:t>’</a:t>
            </a:r>
            <a:r>
              <a:rPr lang="en-GB" sz="2600" dirty="0"/>
              <a:t> </a:t>
            </a:r>
          </a:p>
          <a:p>
            <a:r>
              <a:rPr lang="en-GB" sz="2600" dirty="0"/>
              <a:t>Guidance</a:t>
            </a:r>
          </a:p>
          <a:p>
            <a:pPr lvl="0"/>
            <a:r>
              <a:rPr lang="en-GB" sz="2600" dirty="0"/>
              <a:t>This will include four pieces of work: </a:t>
            </a:r>
            <a:endParaRPr lang="en-GB" sz="2600" dirty="0" smtClean="0"/>
          </a:p>
          <a:p>
            <a:pPr lvl="0"/>
            <a:r>
              <a:rPr lang="en-GB" sz="2600" dirty="0" smtClean="0"/>
              <a:t>1</a:t>
            </a:r>
            <a:r>
              <a:rPr lang="en-GB" sz="2600" dirty="0"/>
              <a:t>) Client contract/ Boundary </a:t>
            </a:r>
            <a:r>
              <a:rPr lang="en-GB" sz="2600" dirty="0" smtClean="0"/>
              <a:t>Positioning</a:t>
            </a:r>
          </a:p>
          <a:p>
            <a:pPr lvl="0"/>
            <a:r>
              <a:rPr lang="en-GB" sz="2600" dirty="0" smtClean="0"/>
              <a:t>2</a:t>
            </a:r>
            <a:r>
              <a:rPr lang="en-GB" sz="2600" dirty="0"/>
              <a:t>) Assessment and Evaluation </a:t>
            </a:r>
            <a:r>
              <a:rPr lang="en-GB" sz="2600" dirty="0" smtClean="0"/>
              <a:t>Strategy</a:t>
            </a:r>
          </a:p>
          <a:p>
            <a:pPr lvl="0"/>
            <a:r>
              <a:rPr lang="en-GB" sz="2600" dirty="0" smtClean="0"/>
              <a:t>3</a:t>
            </a:r>
            <a:r>
              <a:rPr lang="en-GB" sz="2600" dirty="0"/>
              <a:t>) Supervision </a:t>
            </a:r>
            <a:r>
              <a:rPr lang="en-GB" sz="2600" dirty="0" smtClean="0"/>
              <a:t>Contract</a:t>
            </a:r>
          </a:p>
          <a:p>
            <a:pPr lvl="0"/>
            <a:r>
              <a:rPr lang="en-GB" sz="2600" dirty="0" smtClean="0"/>
              <a:t>4</a:t>
            </a:r>
            <a:r>
              <a:rPr lang="en-GB" sz="2600" dirty="0"/>
              <a:t>) Written evaluation and reflective piece (2000 </a:t>
            </a:r>
            <a:r>
              <a:rPr lang="en-GB" sz="2600" dirty="0" smtClean="0"/>
              <a:t>words)</a:t>
            </a:r>
          </a:p>
          <a:p>
            <a:pPr lvl="0"/>
            <a:r>
              <a:rPr lang="en-GB" sz="2600" dirty="0" smtClean="0"/>
              <a:t>Submission Date: 7</a:t>
            </a:r>
            <a:r>
              <a:rPr lang="en-GB" sz="2600" baseline="30000" dirty="0" smtClean="0"/>
              <a:t>th</a:t>
            </a:r>
            <a:r>
              <a:rPr lang="en-GB" sz="2600" dirty="0" smtClean="0"/>
              <a:t> May 2019</a:t>
            </a:r>
          </a:p>
          <a:p>
            <a:pPr lvl="0"/>
            <a:r>
              <a:rPr lang="en-GB" sz="2600" dirty="0" smtClean="0"/>
              <a:t>Submit electronic copy through </a:t>
            </a:r>
            <a:r>
              <a:rPr lang="en-GB" sz="2600" dirty="0" err="1" smtClean="0"/>
              <a:t>Turnitin</a:t>
            </a:r>
            <a:r>
              <a:rPr lang="en-GB" sz="2600" dirty="0" smtClean="0"/>
              <a:t>, no later that 11:59</a:t>
            </a:r>
            <a:endParaRPr lang="en-GB" sz="2600" dirty="0"/>
          </a:p>
          <a:p>
            <a:pPr marL="0" indent="0">
              <a:buNone/>
            </a:pPr>
            <a:r>
              <a:rPr lang="en-GB" sz="2600" dirty="0"/>
              <a:t> 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7753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ECHC5002 Module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lvl="0"/>
            <a:r>
              <a:rPr lang="en-US" sz="2400" dirty="0"/>
              <a:t>The Therapeutic Relationship</a:t>
            </a:r>
            <a:endParaRPr lang="en-GB" sz="2400" dirty="0"/>
          </a:p>
          <a:p>
            <a:pPr lvl="0"/>
            <a:r>
              <a:rPr lang="en-US" sz="2400" dirty="0"/>
              <a:t>Working at relational depth</a:t>
            </a:r>
            <a:endParaRPr lang="en-GB" sz="2400" dirty="0"/>
          </a:p>
          <a:p>
            <a:pPr lvl="0"/>
            <a:r>
              <a:rPr lang="en-US" sz="2400" dirty="0"/>
              <a:t>Experiential process</a:t>
            </a:r>
            <a:endParaRPr lang="en-GB" sz="2400" dirty="0"/>
          </a:p>
          <a:p>
            <a:pPr lvl="0"/>
            <a:r>
              <a:rPr lang="en-US" sz="2400" dirty="0"/>
              <a:t>Developing strategies of interventions</a:t>
            </a:r>
            <a:endParaRPr lang="en-GB" sz="2400" dirty="0"/>
          </a:p>
          <a:p>
            <a:pPr lvl="0"/>
            <a:r>
              <a:rPr lang="en-US" sz="2400" dirty="0"/>
              <a:t>Case formulation</a:t>
            </a:r>
            <a:endParaRPr lang="en-GB" sz="2400" dirty="0"/>
          </a:p>
          <a:p>
            <a:pPr lvl="0"/>
            <a:r>
              <a:rPr lang="en-US" sz="2400" dirty="0"/>
              <a:t>Assessment</a:t>
            </a:r>
            <a:endParaRPr lang="en-GB" sz="2400" dirty="0"/>
          </a:p>
          <a:p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4056214"/>
          </a:xfrm>
        </p:spPr>
        <p:txBody>
          <a:bodyPr>
            <a:normAutofit/>
          </a:bodyPr>
          <a:lstStyle/>
          <a:p>
            <a:pPr lvl="0"/>
            <a:r>
              <a:rPr lang="en-US" sz="2400" dirty="0"/>
              <a:t>Person-</a:t>
            </a:r>
            <a:r>
              <a:rPr lang="en-US" sz="2400" dirty="0" err="1"/>
              <a:t>centred</a:t>
            </a:r>
            <a:r>
              <a:rPr lang="en-US" sz="2400" dirty="0"/>
              <a:t> theory</a:t>
            </a:r>
            <a:endParaRPr lang="en-GB" sz="2400" dirty="0"/>
          </a:p>
          <a:p>
            <a:pPr lvl="0"/>
            <a:r>
              <a:rPr lang="en-US" sz="2400" dirty="0"/>
              <a:t>Experiential work</a:t>
            </a:r>
            <a:endParaRPr lang="en-GB" sz="2400" dirty="0"/>
          </a:p>
          <a:p>
            <a:pPr lvl="0"/>
            <a:r>
              <a:rPr lang="en-US" sz="2400" dirty="0"/>
              <a:t>Gestalt </a:t>
            </a:r>
            <a:r>
              <a:rPr lang="en-US" sz="2400" dirty="0" smtClean="0"/>
              <a:t>theory</a:t>
            </a:r>
            <a:endParaRPr lang="en-GB" sz="2400" dirty="0"/>
          </a:p>
          <a:p>
            <a:pPr lvl="0"/>
            <a:r>
              <a:rPr lang="en-US" sz="2400" dirty="0"/>
              <a:t>Emotion Focused Therapy – including its foundation in neuroscience</a:t>
            </a:r>
            <a:endParaRPr lang="en-GB" sz="2400" dirty="0"/>
          </a:p>
          <a:p>
            <a:pPr lvl="0"/>
            <a:r>
              <a:rPr lang="en-US" sz="2400" dirty="0"/>
              <a:t>Existential Therapy</a:t>
            </a:r>
            <a:endParaRPr lang="en-GB" sz="2400" dirty="0"/>
          </a:p>
          <a:p>
            <a:pPr lvl="0"/>
            <a:r>
              <a:rPr lang="en-US" sz="2400" dirty="0"/>
              <a:t>Research base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7196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Brené</a:t>
            </a:r>
            <a:r>
              <a:rPr lang="en-GB" dirty="0"/>
              <a:t> Brown</a:t>
            </a:r>
            <a:br>
              <a:rPr lang="en-GB" dirty="0"/>
            </a:b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2030136" y="1359017"/>
            <a:ext cx="4872940" cy="518439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2800" dirty="0" smtClean="0"/>
          </a:p>
          <a:p>
            <a:r>
              <a:rPr lang="en-GB" sz="2800" dirty="0" smtClean="0"/>
              <a:t>She </a:t>
            </a:r>
            <a:r>
              <a:rPr lang="en-GB" sz="2800" dirty="0"/>
              <a:t>has spent the past two decades studying courage, vulnerability, shame, and empathy and is the </a:t>
            </a:r>
            <a:endParaRPr lang="en-GB" sz="2800" dirty="0" smtClean="0"/>
          </a:p>
          <a:p>
            <a:r>
              <a:rPr lang="en-GB" sz="2800" dirty="0" smtClean="0"/>
              <a:t>The </a:t>
            </a:r>
            <a:r>
              <a:rPr lang="en-GB" sz="2800" dirty="0"/>
              <a:t>Gifts of Imperfection, </a:t>
            </a:r>
            <a:endParaRPr lang="en-GB" sz="2800" dirty="0" smtClean="0"/>
          </a:p>
          <a:p>
            <a:r>
              <a:rPr lang="en-GB" sz="2800" dirty="0" smtClean="0"/>
              <a:t>Daring </a:t>
            </a:r>
            <a:r>
              <a:rPr lang="en-GB" sz="2800" dirty="0"/>
              <a:t>Greatly, </a:t>
            </a:r>
            <a:endParaRPr lang="en-GB" sz="2800" dirty="0" smtClean="0"/>
          </a:p>
          <a:p>
            <a:r>
              <a:rPr lang="en-GB" sz="2800" dirty="0" smtClean="0"/>
              <a:t>Rising </a:t>
            </a:r>
            <a:r>
              <a:rPr lang="en-GB" sz="2800" dirty="0"/>
              <a:t>Strong, </a:t>
            </a:r>
            <a:endParaRPr lang="en-GB" sz="2800" dirty="0" smtClean="0"/>
          </a:p>
          <a:p>
            <a:r>
              <a:rPr lang="en-GB" sz="2800" dirty="0" smtClean="0"/>
              <a:t>Braving </a:t>
            </a:r>
            <a:r>
              <a:rPr lang="en-GB" sz="2800" dirty="0"/>
              <a:t>the Wilderness, </a:t>
            </a:r>
            <a:endParaRPr lang="en-GB" sz="2800" dirty="0" smtClean="0"/>
          </a:p>
          <a:p>
            <a:r>
              <a:rPr lang="en-GB" sz="2800" dirty="0" smtClean="0"/>
              <a:t>Dare </a:t>
            </a:r>
            <a:r>
              <a:rPr lang="en-GB" sz="2800" dirty="0"/>
              <a:t>to </a:t>
            </a:r>
            <a:r>
              <a:rPr lang="en-GB" sz="2800" dirty="0" smtClean="0"/>
              <a:t>Lead</a:t>
            </a:r>
            <a:endParaRPr lang="en-GB" sz="2800" dirty="0"/>
          </a:p>
          <a:p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GB" dirty="0" smtClean="0"/>
          </a:p>
          <a:p>
            <a:endParaRPr lang="en-GB" smtClean="0">
              <a:hlinkClick r:id="rId2"/>
            </a:endParaRPr>
          </a:p>
          <a:p>
            <a:r>
              <a:rPr lang="en-GB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://www.bing.com/videos/search?q=brene+brown%3b+show+up+%3b+step+into+the+arena&amp;&amp;view=detail&amp;mid=0EC775699FA348679A5D0EC775699FA348679A5D&amp;&amp;</a:t>
            </a:r>
            <a:r>
              <a:rPr lang="en-GB" dirty="0" smtClean="0">
                <a:hlinkClick r:id="rId2"/>
              </a:rPr>
              <a:t>FORM=VRDGAR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0257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321</TotalTime>
  <Words>266</Words>
  <Application>Microsoft Office PowerPoint</Application>
  <PresentationFormat>Widescreen</PresentationFormat>
  <Paragraphs>69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Century Gothic</vt:lpstr>
      <vt:lpstr>Times New Roman</vt:lpstr>
      <vt:lpstr>Wingdings 3</vt:lpstr>
      <vt:lpstr>Wisp</vt:lpstr>
      <vt:lpstr>Therapeutic Process ECHC5002 Semester Two</vt:lpstr>
      <vt:lpstr>Aims of the Module and Assessment</vt:lpstr>
      <vt:lpstr>Learning Outcomes </vt:lpstr>
      <vt:lpstr>PowerPoint Presentation</vt:lpstr>
      <vt:lpstr>Assessment Component Two – 50%</vt:lpstr>
      <vt:lpstr>ECHC5002 Module Content</vt:lpstr>
      <vt:lpstr>Brené Brown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Therapeutic Presence</dc:title>
  <dc:creator>Andrea Williams</dc:creator>
  <cp:lastModifiedBy>Andrea Williams</cp:lastModifiedBy>
  <cp:revision>37</cp:revision>
  <dcterms:created xsi:type="dcterms:W3CDTF">2018-10-07T12:44:43Z</dcterms:created>
  <dcterms:modified xsi:type="dcterms:W3CDTF">2019-02-10T22:07:15Z</dcterms:modified>
</cp:coreProperties>
</file>