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77419" autoAdjust="0"/>
  </p:normalViewPr>
  <p:slideViewPr>
    <p:cSldViewPr snapToGrid="0">
      <p:cViewPr varScale="1">
        <p:scale>
          <a:sx n="64" d="100"/>
          <a:sy n="64" d="100"/>
        </p:scale>
        <p:origin x="142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791456-5AF8-4446-934C-19EAC6CC6F1A}" type="doc">
      <dgm:prSet loTypeId="urn:microsoft.com/office/officeart/2016/7/layout/VerticalSolidActionList" loCatId="List" qsTypeId="urn:microsoft.com/office/officeart/2005/8/quickstyle/simple1" qsCatId="simple" csTypeId="urn:microsoft.com/office/officeart/2005/8/colors/accent0_3" csCatId="mainScheme"/>
      <dgm:spPr/>
      <dgm:t>
        <a:bodyPr/>
        <a:lstStyle/>
        <a:p>
          <a:endParaRPr lang="en-US"/>
        </a:p>
      </dgm:t>
    </dgm:pt>
    <dgm:pt modelId="{4D5EFE40-92A4-461C-A182-4D140A22EE4F}">
      <dgm:prSet/>
      <dgm:spPr/>
      <dgm:t>
        <a:bodyPr/>
        <a:lstStyle/>
        <a:p>
          <a:r>
            <a:rPr lang="en-US"/>
            <a:t>Substitute</a:t>
          </a:r>
        </a:p>
      </dgm:t>
    </dgm:pt>
    <dgm:pt modelId="{35E644C8-CA93-46EF-A1BC-C4BC26F3D77F}" type="parTrans" cxnId="{D0EEFA9A-DCFD-41D5-8B11-0EEEBB2A016E}">
      <dgm:prSet/>
      <dgm:spPr/>
      <dgm:t>
        <a:bodyPr/>
        <a:lstStyle/>
        <a:p>
          <a:endParaRPr lang="en-US"/>
        </a:p>
      </dgm:t>
    </dgm:pt>
    <dgm:pt modelId="{7026D563-7B67-45D0-BF2A-2502B3D0B185}" type="sibTrans" cxnId="{D0EEFA9A-DCFD-41D5-8B11-0EEEBB2A016E}">
      <dgm:prSet/>
      <dgm:spPr/>
      <dgm:t>
        <a:bodyPr/>
        <a:lstStyle/>
        <a:p>
          <a:endParaRPr lang="en-US"/>
        </a:p>
      </dgm:t>
    </dgm:pt>
    <dgm:pt modelId="{A922E7A8-2BEB-4592-9728-A1F010AF9BDA}">
      <dgm:prSet/>
      <dgm:spPr/>
      <dgm:t>
        <a:bodyPr/>
        <a:lstStyle/>
        <a:p>
          <a:r>
            <a:rPr lang="en-US"/>
            <a:t>Substitute lower-cost operating models</a:t>
          </a:r>
        </a:p>
      </dgm:t>
    </dgm:pt>
    <dgm:pt modelId="{161B5B3B-6929-4D09-AEA3-4CA62E7F7986}" type="parTrans" cxnId="{95A95802-6102-4387-BFD5-71726EEFFA3E}">
      <dgm:prSet/>
      <dgm:spPr/>
      <dgm:t>
        <a:bodyPr/>
        <a:lstStyle/>
        <a:p>
          <a:endParaRPr lang="en-US"/>
        </a:p>
      </dgm:t>
    </dgm:pt>
    <dgm:pt modelId="{3371A5A8-C9E1-43B9-84AC-A0FD736D3BDD}" type="sibTrans" cxnId="{95A95802-6102-4387-BFD5-71726EEFFA3E}">
      <dgm:prSet/>
      <dgm:spPr/>
      <dgm:t>
        <a:bodyPr/>
        <a:lstStyle/>
        <a:p>
          <a:endParaRPr lang="en-US"/>
        </a:p>
      </dgm:t>
    </dgm:pt>
    <dgm:pt modelId="{7F292B72-E33A-45F5-94E5-E4FC6F068B31}">
      <dgm:prSet/>
      <dgm:spPr/>
      <dgm:t>
        <a:bodyPr/>
        <a:lstStyle/>
        <a:p>
          <a:r>
            <a:rPr lang="en-US"/>
            <a:t>Combine</a:t>
          </a:r>
        </a:p>
      </dgm:t>
    </dgm:pt>
    <dgm:pt modelId="{9E5A8268-41CB-46B2-987E-923DB1838BF4}" type="parTrans" cxnId="{0355E8A9-A554-47CE-A5D5-837E5C1DEC91}">
      <dgm:prSet/>
      <dgm:spPr/>
      <dgm:t>
        <a:bodyPr/>
        <a:lstStyle/>
        <a:p>
          <a:endParaRPr lang="en-US"/>
        </a:p>
      </dgm:t>
    </dgm:pt>
    <dgm:pt modelId="{D92386CB-C2DA-4ACE-9138-A3BD46CE4200}" type="sibTrans" cxnId="{0355E8A9-A554-47CE-A5D5-837E5C1DEC91}">
      <dgm:prSet/>
      <dgm:spPr/>
      <dgm:t>
        <a:bodyPr/>
        <a:lstStyle/>
        <a:p>
          <a:endParaRPr lang="en-US"/>
        </a:p>
      </dgm:t>
    </dgm:pt>
    <dgm:pt modelId="{7C1AFAE3-3D84-4BA9-9E57-E01B05A16155}">
      <dgm:prSet/>
      <dgm:spPr/>
      <dgm:t>
        <a:bodyPr/>
        <a:lstStyle/>
        <a:p>
          <a:r>
            <a:rPr lang="en-US"/>
            <a:t>Combine assets through partnerships</a:t>
          </a:r>
        </a:p>
      </dgm:t>
    </dgm:pt>
    <dgm:pt modelId="{D0CC628E-4221-4101-9013-49016B6580C2}" type="parTrans" cxnId="{36257D4C-B2E9-4EA9-AAE2-290438FE5F8D}">
      <dgm:prSet/>
      <dgm:spPr/>
      <dgm:t>
        <a:bodyPr/>
        <a:lstStyle/>
        <a:p>
          <a:endParaRPr lang="en-US"/>
        </a:p>
      </dgm:t>
    </dgm:pt>
    <dgm:pt modelId="{A250B131-5C76-4C13-BB5F-1BD5776A7751}" type="sibTrans" cxnId="{36257D4C-B2E9-4EA9-AAE2-290438FE5F8D}">
      <dgm:prSet/>
      <dgm:spPr/>
      <dgm:t>
        <a:bodyPr/>
        <a:lstStyle/>
        <a:p>
          <a:endParaRPr lang="en-US"/>
        </a:p>
      </dgm:t>
    </dgm:pt>
    <dgm:pt modelId="{A260109A-45DB-411D-B6F9-69BF101E899D}">
      <dgm:prSet/>
      <dgm:spPr/>
      <dgm:t>
        <a:bodyPr/>
        <a:lstStyle/>
        <a:p>
          <a:r>
            <a:rPr lang="en-US"/>
            <a:t>Adapt</a:t>
          </a:r>
        </a:p>
      </dgm:t>
    </dgm:pt>
    <dgm:pt modelId="{F0AC5D1D-0094-4419-B683-EE5174A36BFD}" type="parTrans" cxnId="{070C70CE-6D15-4C0C-902A-8652CBC2A18C}">
      <dgm:prSet/>
      <dgm:spPr/>
      <dgm:t>
        <a:bodyPr/>
        <a:lstStyle/>
        <a:p>
          <a:endParaRPr lang="en-US"/>
        </a:p>
      </dgm:t>
    </dgm:pt>
    <dgm:pt modelId="{302147A8-AED1-4E92-99A2-E9DB70E7E89C}" type="sibTrans" cxnId="{070C70CE-6D15-4C0C-902A-8652CBC2A18C}">
      <dgm:prSet/>
      <dgm:spPr/>
      <dgm:t>
        <a:bodyPr/>
        <a:lstStyle/>
        <a:p>
          <a:endParaRPr lang="en-US"/>
        </a:p>
      </dgm:t>
    </dgm:pt>
    <dgm:pt modelId="{124FBCBF-61B7-4B28-904F-7951E69120EC}">
      <dgm:prSet/>
      <dgm:spPr/>
      <dgm:t>
        <a:bodyPr/>
        <a:lstStyle/>
        <a:p>
          <a:r>
            <a:rPr lang="en-US"/>
            <a:t>Adapt stores for community lifestyle hubs</a:t>
          </a:r>
        </a:p>
      </dgm:t>
    </dgm:pt>
    <dgm:pt modelId="{E1B864EB-9832-48E1-B30C-30D45474BECD}" type="parTrans" cxnId="{E8BA82FB-79A0-4DB2-B29D-0AB9D2C2D045}">
      <dgm:prSet/>
      <dgm:spPr/>
      <dgm:t>
        <a:bodyPr/>
        <a:lstStyle/>
        <a:p>
          <a:endParaRPr lang="en-US"/>
        </a:p>
      </dgm:t>
    </dgm:pt>
    <dgm:pt modelId="{20B5EA51-5624-4B3E-8656-C81B4A0B241D}" type="sibTrans" cxnId="{E8BA82FB-79A0-4DB2-B29D-0AB9D2C2D045}">
      <dgm:prSet/>
      <dgm:spPr/>
      <dgm:t>
        <a:bodyPr/>
        <a:lstStyle/>
        <a:p>
          <a:endParaRPr lang="en-US"/>
        </a:p>
      </dgm:t>
    </dgm:pt>
    <dgm:pt modelId="{47E4633F-7278-4566-8327-A19626EEB19E}">
      <dgm:prSet/>
      <dgm:spPr/>
      <dgm:t>
        <a:bodyPr/>
        <a:lstStyle/>
        <a:p>
          <a:r>
            <a:rPr lang="en-US"/>
            <a:t>Modify</a:t>
          </a:r>
        </a:p>
      </dgm:t>
    </dgm:pt>
    <dgm:pt modelId="{B1B55C48-D68C-4D90-A618-6F85921DE4D2}" type="parTrans" cxnId="{0756ABC3-6826-4C67-989B-749F66EA5582}">
      <dgm:prSet/>
      <dgm:spPr/>
      <dgm:t>
        <a:bodyPr/>
        <a:lstStyle/>
        <a:p>
          <a:endParaRPr lang="en-US"/>
        </a:p>
      </dgm:t>
    </dgm:pt>
    <dgm:pt modelId="{45DE4B9D-64AF-4D9A-86E6-B5137389D612}" type="sibTrans" cxnId="{0756ABC3-6826-4C67-989B-749F66EA5582}">
      <dgm:prSet/>
      <dgm:spPr/>
      <dgm:t>
        <a:bodyPr/>
        <a:lstStyle/>
        <a:p>
          <a:endParaRPr lang="en-US"/>
        </a:p>
      </dgm:t>
    </dgm:pt>
    <dgm:pt modelId="{AAFF3883-C263-4725-A2A8-EB5EAD82E59D}">
      <dgm:prSet/>
      <dgm:spPr/>
      <dgm:t>
        <a:bodyPr/>
        <a:lstStyle/>
        <a:p>
          <a:r>
            <a:rPr lang="en-US"/>
            <a:t>Modify loyalty programs leveraging data</a:t>
          </a:r>
        </a:p>
      </dgm:t>
    </dgm:pt>
    <dgm:pt modelId="{BDB7AC34-694F-47FC-81AD-26FCA23D11D8}" type="parTrans" cxnId="{87938ABE-FD68-4987-A1D4-3B08D4C1D866}">
      <dgm:prSet/>
      <dgm:spPr/>
      <dgm:t>
        <a:bodyPr/>
        <a:lstStyle/>
        <a:p>
          <a:endParaRPr lang="en-US"/>
        </a:p>
      </dgm:t>
    </dgm:pt>
    <dgm:pt modelId="{9A6A8FBD-FBA3-4E80-AAC3-EB2C521E8529}" type="sibTrans" cxnId="{87938ABE-FD68-4987-A1D4-3B08D4C1D866}">
      <dgm:prSet/>
      <dgm:spPr/>
      <dgm:t>
        <a:bodyPr/>
        <a:lstStyle/>
        <a:p>
          <a:endParaRPr lang="en-US"/>
        </a:p>
      </dgm:t>
    </dgm:pt>
    <dgm:pt modelId="{B7E143D2-1894-4C0D-AB4B-DFDBE93DC3DA}">
      <dgm:prSet/>
      <dgm:spPr/>
      <dgm:t>
        <a:bodyPr/>
        <a:lstStyle/>
        <a:p>
          <a:r>
            <a:rPr lang="en-US"/>
            <a:t>Repurpose</a:t>
          </a:r>
        </a:p>
      </dgm:t>
    </dgm:pt>
    <dgm:pt modelId="{4E54EFDA-00C8-49BE-A9AB-63A7718DD1FD}" type="parTrans" cxnId="{639D165D-9D75-4586-BBDA-D184E2A89244}">
      <dgm:prSet/>
      <dgm:spPr/>
      <dgm:t>
        <a:bodyPr/>
        <a:lstStyle/>
        <a:p>
          <a:endParaRPr lang="en-US"/>
        </a:p>
      </dgm:t>
    </dgm:pt>
    <dgm:pt modelId="{8E472C59-3DF9-4E35-9846-CFE47FDBB48C}" type="sibTrans" cxnId="{639D165D-9D75-4586-BBDA-D184E2A89244}">
      <dgm:prSet/>
      <dgm:spPr/>
      <dgm:t>
        <a:bodyPr/>
        <a:lstStyle/>
        <a:p>
          <a:endParaRPr lang="en-US"/>
        </a:p>
      </dgm:t>
    </dgm:pt>
    <dgm:pt modelId="{54435C84-42CF-4C60-A378-C2B74BBDDFA0}">
      <dgm:prSet/>
      <dgm:spPr/>
      <dgm:t>
        <a:bodyPr/>
        <a:lstStyle/>
        <a:p>
          <a:r>
            <a:rPr lang="en-US"/>
            <a:t>Repurpose prime real estate assets</a:t>
          </a:r>
        </a:p>
      </dgm:t>
    </dgm:pt>
    <dgm:pt modelId="{AA8AF9D7-2A34-4031-9743-B50676ECBA89}" type="parTrans" cxnId="{F07C4ED5-1466-464C-BC6E-39369B45CC20}">
      <dgm:prSet/>
      <dgm:spPr/>
      <dgm:t>
        <a:bodyPr/>
        <a:lstStyle/>
        <a:p>
          <a:endParaRPr lang="en-US"/>
        </a:p>
      </dgm:t>
    </dgm:pt>
    <dgm:pt modelId="{CAB8BEB4-2B37-4A33-992B-4B241A6D36E0}" type="sibTrans" cxnId="{F07C4ED5-1466-464C-BC6E-39369B45CC20}">
      <dgm:prSet/>
      <dgm:spPr/>
      <dgm:t>
        <a:bodyPr/>
        <a:lstStyle/>
        <a:p>
          <a:endParaRPr lang="en-US"/>
        </a:p>
      </dgm:t>
    </dgm:pt>
    <dgm:pt modelId="{34805323-652A-4812-A0CF-6CB568458DF5}" type="pres">
      <dgm:prSet presAssocID="{3C791456-5AF8-4446-934C-19EAC6CC6F1A}" presName="Name0" presStyleCnt="0">
        <dgm:presLayoutVars>
          <dgm:dir/>
          <dgm:animLvl val="lvl"/>
          <dgm:resizeHandles val="exact"/>
        </dgm:presLayoutVars>
      </dgm:prSet>
      <dgm:spPr/>
    </dgm:pt>
    <dgm:pt modelId="{F13E52FD-EB67-4D01-A10D-F0BFB322BCB4}" type="pres">
      <dgm:prSet presAssocID="{4D5EFE40-92A4-461C-A182-4D140A22EE4F}" presName="linNode" presStyleCnt="0"/>
      <dgm:spPr/>
    </dgm:pt>
    <dgm:pt modelId="{29588203-8DEA-47FB-94D1-F4A17184A70B}" type="pres">
      <dgm:prSet presAssocID="{4D5EFE40-92A4-461C-A182-4D140A22EE4F}" presName="parentText" presStyleLbl="alignNode1" presStyleIdx="0" presStyleCnt="5">
        <dgm:presLayoutVars>
          <dgm:chMax val="1"/>
          <dgm:bulletEnabled/>
        </dgm:presLayoutVars>
      </dgm:prSet>
      <dgm:spPr/>
    </dgm:pt>
    <dgm:pt modelId="{D2EAA8B2-DCF4-49E6-AD3A-2027AB7B0F65}" type="pres">
      <dgm:prSet presAssocID="{4D5EFE40-92A4-461C-A182-4D140A22EE4F}" presName="descendantText" presStyleLbl="alignAccFollowNode1" presStyleIdx="0" presStyleCnt="5">
        <dgm:presLayoutVars>
          <dgm:bulletEnabled/>
        </dgm:presLayoutVars>
      </dgm:prSet>
      <dgm:spPr/>
    </dgm:pt>
    <dgm:pt modelId="{CDD1E6A2-7534-463D-92A8-7B2F17AD4A1C}" type="pres">
      <dgm:prSet presAssocID="{7026D563-7B67-45D0-BF2A-2502B3D0B185}" presName="sp" presStyleCnt="0"/>
      <dgm:spPr/>
    </dgm:pt>
    <dgm:pt modelId="{42203E10-B871-472B-A8C5-38C2FF4E5D5E}" type="pres">
      <dgm:prSet presAssocID="{7F292B72-E33A-45F5-94E5-E4FC6F068B31}" presName="linNode" presStyleCnt="0"/>
      <dgm:spPr/>
    </dgm:pt>
    <dgm:pt modelId="{DD6DC7EB-7282-4EBE-AE0F-2DBDF09EBB9E}" type="pres">
      <dgm:prSet presAssocID="{7F292B72-E33A-45F5-94E5-E4FC6F068B31}" presName="parentText" presStyleLbl="alignNode1" presStyleIdx="1" presStyleCnt="5">
        <dgm:presLayoutVars>
          <dgm:chMax val="1"/>
          <dgm:bulletEnabled/>
        </dgm:presLayoutVars>
      </dgm:prSet>
      <dgm:spPr/>
    </dgm:pt>
    <dgm:pt modelId="{D15AC615-1C3D-4A05-A1B2-D877B37FAA30}" type="pres">
      <dgm:prSet presAssocID="{7F292B72-E33A-45F5-94E5-E4FC6F068B31}" presName="descendantText" presStyleLbl="alignAccFollowNode1" presStyleIdx="1" presStyleCnt="5">
        <dgm:presLayoutVars>
          <dgm:bulletEnabled/>
        </dgm:presLayoutVars>
      </dgm:prSet>
      <dgm:spPr/>
    </dgm:pt>
    <dgm:pt modelId="{0F1707EA-71E9-47FE-B92C-6420F567D908}" type="pres">
      <dgm:prSet presAssocID="{D92386CB-C2DA-4ACE-9138-A3BD46CE4200}" presName="sp" presStyleCnt="0"/>
      <dgm:spPr/>
    </dgm:pt>
    <dgm:pt modelId="{B634122C-3D03-4EAE-871E-B3FA1758C222}" type="pres">
      <dgm:prSet presAssocID="{A260109A-45DB-411D-B6F9-69BF101E899D}" presName="linNode" presStyleCnt="0"/>
      <dgm:spPr/>
    </dgm:pt>
    <dgm:pt modelId="{4B708E76-4993-48DB-8002-CEA38F471B82}" type="pres">
      <dgm:prSet presAssocID="{A260109A-45DB-411D-B6F9-69BF101E899D}" presName="parentText" presStyleLbl="alignNode1" presStyleIdx="2" presStyleCnt="5">
        <dgm:presLayoutVars>
          <dgm:chMax val="1"/>
          <dgm:bulletEnabled/>
        </dgm:presLayoutVars>
      </dgm:prSet>
      <dgm:spPr/>
    </dgm:pt>
    <dgm:pt modelId="{A7DE75BF-CED2-4B99-93D9-658542E36399}" type="pres">
      <dgm:prSet presAssocID="{A260109A-45DB-411D-B6F9-69BF101E899D}" presName="descendantText" presStyleLbl="alignAccFollowNode1" presStyleIdx="2" presStyleCnt="5">
        <dgm:presLayoutVars>
          <dgm:bulletEnabled/>
        </dgm:presLayoutVars>
      </dgm:prSet>
      <dgm:spPr/>
    </dgm:pt>
    <dgm:pt modelId="{D555B412-1E6F-410A-8D93-ADA873AEFC12}" type="pres">
      <dgm:prSet presAssocID="{302147A8-AED1-4E92-99A2-E9DB70E7E89C}" presName="sp" presStyleCnt="0"/>
      <dgm:spPr/>
    </dgm:pt>
    <dgm:pt modelId="{FB269094-6D39-4082-8321-ECD7793DB2CF}" type="pres">
      <dgm:prSet presAssocID="{47E4633F-7278-4566-8327-A19626EEB19E}" presName="linNode" presStyleCnt="0"/>
      <dgm:spPr/>
    </dgm:pt>
    <dgm:pt modelId="{400BB608-B774-4C06-A233-EE7679E0B1FB}" type="pres">
      <dgm:prSet presAssocID="{47E4633F-7278-4566-8327-A19626EEB19E}" presName="parentText" presStyleLbl="alignNode1" presStyleIdx="3" presStyleCnt="5">
        <dgm:presLayoutVars>
          <dgm:chMax val="1"/>
          <dgm:bulletEnabled/>
        </dgm:presLayoutVars>
      </dgm:prSet>
      <dgm:spPr/>
    </dgm:pt>
    <dgm:pt modelId="{0CDBA4B5-E55F-4ED9-9D00-07FAC079DA7A}" type="pres">
      <dgm:prSet presAssocID="{47E4633F-7278-4566-8327-A19626EEB19E}" presName="descendantText" presStyleLbl="alignAccFollowNode1" presStyleIdx="3" presStyleCnt="5">
        <dgm:presLayoutVars>
          <dgm:bulletEnabled/>
        </dgm:presLayoutVars>
      </dgm:prSet>
      <dgm:spPr/>
    </dgm:pt>
    <dgm:pt modelId="{1CE3A5EF-E0AA-4054-92E1-46AEFB1371EC}" type="pres">
      <dgm:prSet presAssocID="{45DE4B9D-64AF-4D9A-86E6-B5137389D612}" presName="sp" presStyleCnt="0"/>
      <dgm:spPr/>
    </dgm:pt>
    <dgm:pt modelId="{24860922-CF1F-4E63-9155-8E90A2EDD27D}" type="pres">
      <dgm:prSet presAssocID="{B7E143D2-1894-4C0D-AB4B-DFDBE93DC3DA}" presName="linNode" presStyleCnt="0"/>
      <dgm:spPr/>
    </dgm:pt>
    <dgm:pt modelId="{CB81EEEE-3525-4329-891E-19587F1E89F5}" type="pres">
      <dgm:prSet presAssocID="{B7E143D2-1894-4C0D-AB4B-DFDBE93DC3DA}" presName="parentText" presStyleLbl="alignNode1" presStyleIdx="4" presStyleCnt="5">
        <dgm:presLayoutVars>
          <dgm:chMax val="1"/>
          <dgm:bulletEnabled/>
        </dgm:presLayoutVars>
      </dgm:prSet>
      <dgm:spPr/>
    </dgm:pt>
    <dgm:pt modelId="{05216E0B-2EBC-4D58-A543-F5DF80FA5623}" type="pres">
      <dgm:prSet presAssocID="{B7E143D2-1894-4C0D-AB4B-DFDBE93DC3DA}" presName="descendantText" presStyleLbl="alignAccFollowNode1" presStyleIdx="4" presStyleCnt="5">
        <dgm:presLayoutVars>
          <dgm:bulletEnabled/>
        </dgm:presLayoutVars>
      </dgm:prSet>
      <dgm:spPr/>
    </dgm:pt>
  </dgm:ptLst>
  <dgm:cxnLst>
    <dgm:cxn modelId="{58280502-8873-4634-8049-D55A21F7F3F2}" type="presOf" srcId="{124FBCBF-61B7-4B28-904F-7951E69120EC}" destId="{A7DE75BF-CED2-4B99-93D9-658542E36399}" srcOrd="0" destOrd="0" presId="urn:microsoft.com/office/officeart/2016/7/layout/VerticalSolidActionList"/>
    <dgm:cxn modelId="{95A95802-6102-4387-BFD5-71726EEFFA3E}" srcId="{4D5EFE40-92A4-461C-A182-4D140A22EE4F}" destId="{A922E7A8-2BEB-4592-9728-A1F010AF9BDA}" srcOrd="0" destOrd="0" parTransId="{161B5B3B-6929-4D09-AEA3-4CA62E7F7986}" sibTransId="{3371A5A8-C9E1-43B9-84AC-A0FD736D3BDD}"/>
    <dgm:cxn modelId="{6B20AA19-3B53-49D9-A41E-93F67000B82E}" type="presOf" srcId="{4D5EFE40-92A4-461C-A182-4D140A22EE4F}" destId="{29588203-8DEA-47FB-94D1-F4A17184A70B}" srcOrd="0" destOrd="0" presId="urn:microsoft.com/office/officeart/2016/7/layout/VerticalSolidActionList"/>
    <dgm:cxn modelId="{639D165D-9D75-4586-BBDA-D184E2A89244}" srcId="{3C791456-5AF8-4446-934C-19EAC6CC6F1A}" destId="{B7E143D2-1894-4C0D-AB4B-DFDBE93DC3DA}" srcOrd="4" destOrd="0" parTransId="{4E54EFDA-00C8-49BE-A9AB-63A7718DD1FD}" sibTransId="{8E472C59-3DF9-4E35-9846-CFE47FDBB48C}"/>
    <dgm:cxn modelId="{36257D4C-B2E9-4EA9-AAE2-290438FE5F8D}" srcId="{7F292B72-E33A-45F5-94E5-E4FC6F068B31}" destId="{7C1AFAE3-3D84-4BA9-9E57-E01B05A16155}" srcOrd="0" destOrd="0" parTransId="{D0CC628E-4221-4101-9013-49016B6580C2}" sibTransId="{A250B131-5C76-4C13-BB5F-1BD5776A7751}"/>
    <dgm:cxn modelId="{25A4A470-859B-4509-A9EA-176356878713}" type="presOf" srcId="{54435C84-42CF-4C60-A378-C2B74BBDDFA0}" destId="{05216E0B-2EBC-4D58-A543-F5DF80FA5623}" srcOrd="0" destOrd="0" presId="urn:microsoft.com/office/officeart/2016/7/layout/VerticalSolidActionList"/>
    <dgm:cxn modelId="{F0BB887C-77F7-436F-8E59-575D3D678A8B}" type="presOf" srcId="{7C1AFAE3-3D84-4BA9-9E57-E01B05A16155}" destId="{D15AC615-1C3D-4A05-A1B2-D877B37FAA30}" srcOrd="0" destOrd="0" presId="urn:microsoft.com/office/officeart/2016/7/layout/VerticalSolidActionList"/>
    <dgm:cxn modelId="{423CA082-1E1E-4391-92BF-55999C723DBE}" type="presOf" srcId="{3C791456-5AF8-4446-934C-19EAC6CC6F1A}" destId="{34805323-652A-4812-A0CF-6CB568458DF5}" srcOrd="0" destOrd="0" presId="urn:microsoft.com/office/officeart/2016/7/layout/VerticalSolidActionList"/>
    <dgm:cxn modelId="{8A195291-F476-4F45-B20B-7E63C36E85BB}" type="presOf" srcId="{A260109A-45DB-411D-B6F9-69BF101E899D}" destId="{4B708E76-4993-48DB-8002-CEA38F471B82}" srcOrd="0" destOrd="0" presId="urn:microsoft.com/office/officeart/2016/7/layout/VerticalSolidActionList"/>
    <dgm:cxn modelId="{D0EEFA9A-DCFD-41D5-8B11-0EEEBB2A016E}" srcId="{3C791456-5AF8-4446-934C-19EAC6CC6F1A}" destId="{4D5EFE40-92A4-461C-A182-4D140A22EE4F}" srcOrd="0" destOrd="0" parTransId="{35E644C8-CA93-46EF-A1BC-C4BC26F3D77F}" sibTransId="{7026D563-7B67-45D0-BF2A-2502B3D0B185}"/>
    <dgm:cxn modelId="{F322ACA1-93EA-4F2F-86B3-5350C706D261}" type="presOf" srcId="{47E4633F-7278-4566-8327-A19626EEB19E}" destId="{400BB608-B774-4C06-A233-EE7679E0B1FB}" srcOrd="0" destOrd="0" presId="urn:microsoft.com/office/officeart/2016/7/layout/VerticalSolidActionList"/>
    <dgm:cxn modelId="{0355E8A9-A554-47CE-A5D5-837E5C1DEC91}" srcId="{3C791456-5AF8-4446-934C-19EAC6CC6F1A}" destId="{7F292B72-E33A-45F5-94E5-E4FC6F068B31}" srcOrd="1" destOrd="0" parTransId="{9E5A8268-41CB-46B2-987E-923DB1838BF4}" sibTransId="{D92386CB-C2DA-4ACE-9138-A3BD46CE4200}"/>
    <dgm:cxn modelId="{D6C6BDB4-6A78-4E5C-A85B-50D7E48AE626}" type="presOf" srcId="{7F292B72-E33A-45F5-94E5-E4FC6F068B31}" destId="{DD6DC7EB-7282-4EBE-AE0F-2DBDF09EBB9E}" srcOrd="0" destOrd="0" presId="urn:microsoft.com/office/officeart/2016/7/layout/VerticalSolidActionList"/>
    <dgm:cxn modelId="{B05F41BC-9389-44EC-8F2E-26DD20E34526}" type="presOf" srcId="{A922E7A8-2BEB-4592-9728-A1F010AF9BDA}" destId="{D2EAA8B2-DCF4-49E6-AD3A-2027AB7B0F65}" srcOrd="0" destOrd="0" presId="urn:microsoft.com/office/officeart/2016/7/layout/VerticalSolidActionList"/>
    <dgm:cxn modelId="{87938ABE-FD68-4987-A1D4-3B08D4C1D866}" srcId="{47E4633F-7278-4566-8327-A19626EEB19E}" destId="{AAFF3883-C263-4725-A2A8-EB5EAD82E59D}" srcOrd="0" destOrd="0" parTransId="{BDB7AC34-694F-47FC-81AD-26FCA23D11D8}" sibTransId="{9A6A8FBD-FBA3-4E80-AAC3-EB2C521E8529}"/>
    <dgm:cxn modelId="{0756ABC3-6826-4C67-989B-749F66EA5582}" srcId="{3C791456-5AF8-4446-934C-19EAC6CC6F1A}" destId="{47E4633F-7278-4566-8327-A19626EEB19E}" srcOrd="3" destOrd="0" parTransId="{B1B55C48-D68C-4D90-A618-6F85921DE4D2}" sibTransId="{45DE4B9D-64AF-4D9A-86E6-B5137389D612}"/>
    <dgm:cxn modelId="{E4A1EDCC-2734-4F04-9CF0-5F5A0A186A55}" type="presOf" srcId="{AAFF3883-C263-4725-A2A8-EB5EAD82E59D}" destId="{0CDBA4B5-E55F-4ED9-9D00-07FAC079DA7A}" srcOrd="0" destOrd="0" presId="urn:microsoft.com/office/officeart/2016/7/layout/VerticalSolidActionList"/>
    <dgm:cxn modelId="{070C70CE-6D15-4C0C-902A-8652CBC2A18C}" srcId="{3C791456-5AF8-4446-934C-19EAC6CC6F1A}" destId="{A260109A-45DB-411D-B6F9-69BF101E899D}" srcOrd="2" destOrd="0" parTransId="{F0AC5D1D-0094-4419-B683-EE5174A36BFD}" sibTransId="{302147A8-AED1-4E92-99A2-E9DB70E7E89C}"/>
    <dgm:cxn modelId="{F07C4ED5-1466-464C-BC6E-39369B45CC20}" srcId="{B7E143D2-1894-4C0D-AB4B-DFDBE93DC3DA}" destId="{54435C84-42CF-4C60-A378-C2B74BBDDFA0}" srcOrd="0" destOrd="0" parTransId="{AA8AF9D7-2A34-4031-9743-B50676ECBA89}" sibTransId="{CAB8BEB4-2B37-4A33-992B-4B241A6D36E0}"/>
    <dgm:cxn modelId="{E8BA82FB-79A0-4DB2-B29D-0AB9D2C2D045}" srcId="{A260109A-45DB-411D-B6F9-69BF101E899D}" destId="{124FBCBF-61B7-4B28-904F-7951E69120EC}" srcOrd="0" destOrd="0" parTransId="{E1B864EB-9832-48E1-B30C-30D45474BECD}" sibTransId="{20B5EA51-5624-4B3E-8656-C81B4A0B241D}"/>
    <dgm:cxn modelId="{19D7EAFB-7418-4F43-B89E-DD0FA1AF432C}" type="presOf" srcId="{B7E143D2-1894-4C0D-AB4B-DFDBE93DC3DA}" destId="{CB81EEEE-3525-4329-891E-19587F1E89F5}" srcOrd="0" destOrd="0" presId="urn:microsoft.com/office/officeart/2016/7/layout/VerticalSolidActionList"/>
    <dgm:cxn modelId="{BFC09098-37D4-4863-A439-2CB2E0E4E938}" type="presParOf" srcId="{34805323-652A-4812-A0CF-6CB568458DF5}" destId="{F13E52FD-EB67-4D01-A10D-F0BFB322BCB4}" srcOrd="0" destOrd="0" presId="urn:microsoft.com/office/officeart/2016/7/layout/VerticalSolidActionList"/>
    <dgm:cxn modelId="{D9436F6A-4D84-49FA-9BCF-3A37AAB78B8A}" type="presParOf" srcId="{F13E52FD-EB67-4D01-A10D-F0BFB322BCB4}" destId="{29588203-8DEA-47FB-94D1-F4A17184A70B}" srcOrd="0" destOrd="0" presId="urn:microsoft.com/office/officeart/2016/7/layout/VerticalSolidActionList"/>
    <dgm:cxn modelId="{627A2D9C-61B1-46EF-BE11-9418172D6B5B}" type="presParOf" srcId="{F13E52FD-EB67-4D01-A10D-F0BFB322BCB4}" destId="{D2EAA8B2-DCF4-49E6-AD3A-2027AB7B0F65}" srcOrd="1" destOrd="0" presId="urn:microsoft.com/office/officeart/2016/7/layout/VerticalSolidActionList"/>
    <dgm:cxn modelId="{97D5C786-369B-43B5-96DD-F441298411E4}" type="presParOf" srcId="{34805323-652A-4812-A0CF-6CB568458DF5}" destId="{CDD1E6A2-7534-463D-92A8-7B2F17AD4A1C}" srcOrd="1" destOrd="0" presId="urn:microsoft.com/office/officeart/2016/7/layout/VerticalSolidActionList"/>
    <dgm:cxn modelId="{6029DCF1-158F-4CA1-B013-09A77DD03456}" type="presParOf" srcId="{34805323-652A-4812-A0CF-6CB568458DF5}" destId="{42203E10-B871-472B-A8C5-38C2FF4E5D5E}" srcOrd="2" destOrd="0" presId="urn:microsoft.com/office/officeart/2016/7/layout/VerticalSolidActionList"/>
    <dgm:cxn modelId="{D91A41AB-BF29-4EE2-93C0-CB00C95C066F}" type="presParOf" srcId="{42203E10-B871-472B-A8C5-38C2FF4E5D5E}" destId="{DD6DC7EB-7282-4EBE-AE0F-2DBDF09EBB9E}" srcOrd="0" destOrd="0" presId="urn:microsoft.com/office/officeart/2016/7/layout/VerticalSolidActionList"/>
    <dgm:cxn modelId="{475F6825-6D8B-4E9A-AC72-DE3826970078}" type="presParOf" srcId="{42203E10-B871-472B-A8C5-38C2FF4E5D5E}" destId="{D15AC615-1C3D-4A05-A1B2-D877B37FAA30}" srcOrd="1" destOrd="0" presId="urn:microsoft.com/office/officeart/2016/7/layout/VerticalSolidActionList"/>
    <dgm:cxn modelId="{1FB5C4A3-16DF-454C-8BD8-59C70E0C6702}" type="presParOf" srcId="{34805323-652A-4812-A0CF-6CB568458DF5}" destId="{0F1707EA-71E9-47FE-B92C-6420F567D908}" srcOrd="3" destOrd="0" presId="urn:microsoft.com/office/officeart/2016/7/layout/VerticalSolidActionList"/>
    <dgm:cxn modelId="{84AF1AC1-7C09-495A-BE3B-5F6825AE3462}" type="presParOf" srcId="{34805323-652A-4812-A0CF-6CB568458DF5}" destId="{B634122C-3D03-4EAE-871E-B3FA1758C222}" srcOrd="4" destOrd="0" presId="urn:microsoft.com/office/officeart/2016/7/layout/VerticalSolidActionList"/>
    <dgm:cxn modelId="{A9EFCBF0-B165-40B9-B56C-7CC4B2C94D4B}" type="presParOf" srcId="{B634122C-3D03-4EAE-871E-B3FA1758C222}" destId="{4B708E76-4993-48DB-8002-CEA38F471B82}" srcOrd="0" destOrd="0" presId="urn:microsoft.com/office/officeart/2016/7/layout/VerticalSolidActionList"/>
    <dgm:cxn modelId="{7FED086F-EDA8-4664-B5D1-C280F1DDAC66}" type="presParOf" srcId="{B634122C-3D03-4EAE-871E-B3FA1758C222}" destId="{A7DE75BF-CED2-4B99-93D9-658542E36399}" srcOrd="1" destOrd="0" presId="urn:microsoft.com/office/officeart/2016/7/layout/VerticalSolidActionList"/>
    <dgm:cxn modelId="{2786684D-DE9D-48EB-88CE-F25D50C91AFB}" type="presParOf" srcId="{34805323-652A-4812-A0CF-6CB568458DF5}" destId="{D555B412-1E6F-410A-8D93-ADA873AEFC12}" srcOrd="5" destOrd="0" presId="urn:microsoft.com/office/officeart/2016/7/layout/VerticalSolidActionList"/>
    <dgm:cxn modelId="{C39AFBDE-F204-4EDD-8862-85E97EC52947}" type="presParOf" srcId="{34805323-652A-4812-A0CF-6CB568458DF5}" destId="{FB269094-6D39-4082-8321-ECD7793DB2CF}" srcOrd="6" destOrd="0" presId="urn:microsoft.com/office/officeart/2016/7/layout/VerticalSolidActionList"/>
    <dgm:cxn modelId="{A58F0C2A-ECA2-46CE-9CA0-9D09B7968E9C}" type="presParOf" srcId="{FB269094-6D39-4082-8321-ECD7793DB2CF}" destId="{400BB608-B774-4C06-A233-EE7679E0B1FB}" srcOrd="0" destOrd="0" presId="urn:microsoft.com/office/officeart/2016/7/layout/VerticalSolidActionList"/>
    <dgm:cxn modelId="{F726E464-75C8-4DD6-B137-2B5B20D9BCA6}" type="presParOf" srcId="{FB269094-6D39-4082-8321-ECD7793DB2CF}" destId="{0CDBA4B5-E55F-4ED9-9D00-07FAC079DA7A}" srcOrd="1" destOrd="0" presId="urn:microsoft.com/office/officeart/2016/7/layout/VerticalSolidActionList"/>
    <dgm:cxn modelId="{0FD069EB-C5EA-4753-9D82-BEAA43D7BEE9}" type="presParOf" srcId="{34805323-652A-4812-A0CF-6CB568458DF5}" destId="{1CE3A5EF-E0AA-4054-92E1-46AEFB1371EC}" srcOrd="7" destOrd="0" presId="urn:microsoft.com/office/officeart/2016/7/layout/VerticalSolidActionList"/>
    <dgm:cxn modelId="{CA404CD3-D168-4A93-B8FE-3A24BE789F1C}" type="presParOf" srcId="{34805323-652A-4812-A0CF-6CB568458DF5}" destId="{24860922-CF1F-4E63-9155-8E90A2EDD27D}" srcOrd="8" destOrd="0" presId="urn:microsoft.com/office/officeart/2016/7/layout/VerticalSolidActionList"/>
    <dgm:cxn modelId="{1917835B-51A9-4835-A41C-19CB38637D69}" type="presParOf" srcId="{24860922-CF1F-4E63-9155-8E90A2EDD27D}" destId="{CB81EEEE-3525-4329-891E-19587F1E89F5}" srcOrd="0" destOrd="0" presId="urn:microsoft.com/office/officeart/2016/7/layout/VerticalSolidActionList"/>
    <dgm:cxn modelId="{DAE4CC23-7048-4E7E-999F-932FEDA4F5E8}" type="presParOf" srcId="{24860922-CF1F-4E63-9155-8E90A2EDD27D}" destId="{05216E0B-2EBC-4D58-A543-F5DF80FA5623}" srcOrd="1" destOrd="0" presId="urn:microsoft.com/office/officeart/2016/7/layout/VerticalSolidAction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C5633D-8EF3-4964-BB72-5679DFD11EF7}"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8CE4EA2A-1D2F-45CD-9131-E7A836C44394}">
      <dgm:prSet/>
      <dgm:spPr/>
      <dgm:t>
        <a:bodyPr/>
        <a:lstStyle/>
        <a:p>
          <a:r>
            <a:rPr lang="en-US"/>
            <a:t>Understanding complex collapse factors</a:t>
          </a:r>
        </a:p>
      </dgm:t>
    </dgm:pt>
    <dgm:pt modelId="{F17CADBD-B9D9-47E5-99E7-247AEF727E51}" type="parTrans" cxnId="{36F1EE2A-56D7-4969-AD48-5C46D9B78FD8}">
      <dgm:prSet/>
      <dgm:spPr/>
      <dgm:t>
        <a:bodyPr/>
        <a:lstStyle/>
        <a:p>
          <a:endParaRPr lang="en-US"/>
        </a:p>
      </dgm:t>
    </dgm:pt>
    <dgm:pt modelId="{F57E7E29-3C04-4F38-BA85-39EA16A0AD77}" type="sibTrans" cxnId="{36F1EE2A-56D7-4969-AD48-5C46D9B78FD8}">
      <dgm:prSet phldrT="1" phldr="0"/>
      <dgm:spPr/>
      <dgm:t>
        <a:bodyPr/>
        <a:lstStyle/>
        <a:p>
          <a:r>
            <a:rPr lang="en-US"/>
            <a:t>1</a:t>
          </a:r>
        </a:p>
      </dgm:t>
    </dgm:pt>
    <dgm:pt modelId="{31D9BA8E-9EBA-49F1-8674-27868CB46B36}">
      <dgm:prSet/>
      <dgm:spPr/>
      <dgm:t>
        <a:bodyPr/>
        <a:lstStyle/>
        <a:p>
          <a:r>
            <a:rPr lang="en-US"/>
            <a:t>Researching shifted consumer attitudes</a:t>
          </a:r>
        </a:p>
      </dgm:t>
    </dgm:pt>
    <dgm:pt modelId="{6896C13E-0F67-4558-A3AA-EBDFE59D7DE1}" type="parTrans" cxnId="{3E0ECFF6-F6CA-45B4-8793-DB75AEE4D07D}">
      <dgm:prSet/>
      <dgm:spPr/>
      <dgm:t>
        <a:bodyPr/>
        <a:lstStyle/>
        <a:p>
          <a:endParaRPr lang="en-US"/>
        </a:p>
      </dgm:t>
    </dgm:pt>
    <dgm:pt modelId="{22C13CB3-A00E-4B6E-BD4E-B38A8086976D}" type="sibTrans" cxnId="{3E0ECFF6-F6CA-45B4-8793-DB75AEE4D07D}">
      <dgm:prSet phldrT="2" phldr="0"/>
      <dgm:spPr/>
      <dgm:t>
        <a:bodyPr/>
        <a:lstStyle/>
        <a:p>
          <a:r>
            <a:rPr lang="en-US"/>
            <a:t>2</a:t>
          </a:r>
        </a:p>
      </dgm:t>
    </dgm:pt>
    <dgm:pt modelId="{13A81D19-CBF6-451B-9C3E-BBCC8FB9B2DA}">
      <dgm:prSet/>
      <dgm:spPr/>
      <dgm:t>
        <a:bodyPr/>
        <a:lstStyle/>
        <a:p>
          <a:r>
            <a:rPr lang="en-US"/>
            <a:t>Applying SCAMPER model to aging retail</a:t>
          </a:r>
        </a:p>
      </dgm:t>
    </dgm:pt>
    <dgm:pt modelId="{9C9F07EB-083D-4D5A-934D-888C041A2648}" type="parTrans" cxnId="{B5A1D674-0A8E-407A-BBB8-522339970877}">
      <dgm:prSet/>
      <dgm:spPr/>
      <dgm:t>
        <a:bodyPr/>
        <a:lstStyle/>
        <a:p>
          <a:endParaRPr lang="en-US"/>
        </a:p>
      </dgm:t>
    </dgm:pt>
    <dgm:pt modelId="{F9B13528-3833-448A-B8F0-8B66AADD8BB4}" type="sibTrans" cxnId="{B5A1D674-0A8E-407A-BBB8-522339970877}">
      <dgm:prSet phldrT="3" phldr="0"/>
      <dgm:spPr/>
      <dgm:t>
        <a:bodyPr/>
        <a:lstStyle/>
        <a:p>
          <a:r>
            <a:rPr lang="en-US"/>
            <a:t>3</a:t>
          </a:r>
        </a:p>
      </dgm:t>
    </dgm:pt>
    <dgm:pt modelId="{44E37EE8-F2F2-4CF1-98C0-CBBC1419C2E1}" type="pres">
      <dgm:prSet presAssocID="{55C5633D-8EF3-4964-BB72-5679DFD11EF7}" presName="Name0" presStyleCnt="0">
        <dgm:presLayoutVars>
          <dgm:animLvl val="lvl"/>
          <dgm:resizeHandles val="exact"/>
        </dgm:presLayoutVars>
      </dgm:prSet>
      <dgm:spPr/>
    </dgm:pt>
    <dgm:pt modelId="{C27BFCEC-EE7D-4F40-937E-E80C1361A139}" type="pres">
      <dgm:prSet presAssocID="{8CE4EA2A-1D2F-45CD-9131-E7A836C44394}" presName="compositeNode" presStyleCnt="0">
        <dgm:presLayoutVars>
          <dgm:bulletEnabled val="1"/>
        </dgm:presLayoutVars>
      </dgm:prSet>
      <dgm:spPr/>
    </dgm:pt>
    <dgm:pt modelId="{ACBD8B88-DFA1-44A0-9018-F364F19F41D5}" type="pres">
      <dgm:prSet presAssocID="{8CE4EA2A-1D2F-45CD-9131-E7A836C44394}" presName="bgRect" presStyleLbl="bgAccFollowNode1" presStyleIdx="0" presStyleCnt="3"/>
      <dgm:spPr/>
    </dgm:pt>
    <dgm:pt modelId="{5AF3E92F-481F-4E14-ACFA-810756115CD7}" type="pres">
      <dgm:prSet presAssocID="{F57E7E29-3C04-4F38-BA85-39EA16A0AD77}" presName="sibTransNodeCircle" presStyleLbl="alignNode1" presStyleIdx="0" presStyleCnt="6">
        <dgm:presLayoutVars>
          <dgm:chMax val="0"/>
          <dgm:bulletEnabled/>
        </dgm:presLayoutVars>
      </dgm:prSet>
      <dgm:spPr/>
    </dgm:pt>
    <dgm:pt modelId="{71BAE82D-FDCC-46B2-AE7C-4E80BEE0042B}" type="pres">
      <dgm:prSet presAssocID="{8CE4EA2A-1D2F-45CD-9131-E7A836C44394}" presName="bottomLine" presStyleLbl="alignNode1" presStyleIdx="1" presStyleCnt="6">
        <dgm:presLayoutVars/>
      </dgm:prSet>
      <dgm:spPr/>
    </dgm:pt>
    <dgm:pt modelId="{2A24EC77-9120-403F-810D-A7AA08F56E9C}" type="pres">
      <dgm:prSet presAssocID="{8CE4EA2A-1D2F-45CD-9131-E7A836C44394}" presName="nodeText" presStyleLbl="bgAccFollowNode1" presStyleIdx="0" presStyleCnt="3">
        <dgm:presLayoutVars>
          <dgm:bulletEnabled val="1"/>
        </dgm:presLayoutVars>
      </dgm:prSet>
      <dgm:spPr/>
    </dgm:pt>
    <dgm:pt modelId="{5F5A0241-1709-4F23-9879-404AB7F41AE5}" type="pres">
      <dgm:prSet presAssocID="{F57E7E29-3C04-4F38-BA85-39EA16A0AD77}" presName="sibTrans" presStyleCnt="0"/>
      <dgm:spPr/>
    </dgm:pt>
    <dgm:pt modelId="{36F3CD18-5558-4A1B-AAE2-347BB405B2E6}" type="pres">
      <dgm:prSet presAssocID="{31D9BA8E-9EBA-49F1-8674-27868CB46B36}" presName="compositeNode" presStyleCnt="0">
        <dgm:presLayoutVars>
          <dgm:bulletEnabled val="1"/>
        </dgm:presLayoutVars>
      </dgm:prSet>
      <dgm:spPr/>
    </dgm:pt>
    <dgm:pt modelId="{A6867B51-1F05-464B-A6D3-C1011A761AD5}" type="pres">
      <dgm:prSet presAssocID="{31D9BA8E-9EBA-49F1-8674-27868CB46B36}" presName="bgRect" presStyleLbl="bgAccFollowNode1" presStyleIdx="1" presStyleCnt="3"/>
      <dgm:spPr/>
    </dgm:pt>
    <dgm:pt modelId="{C1BBD1AA-F567-4909-ADC1-0F7693A81505}" type="pres">
      <dgm:prSet presAssocID="{22C13CB3-A00E-4B6E-BD4E-B38A8086976D}" presName="sibTransNodeCircle" presStyleLbl="alignNode1" presStyleIdx="2" presStyleCnt="6">
        <dgm:presLayoutVars>
          <dgm:chMax val="0"/>
          <dgm:bulletEnabled/>
        </dgm:presLayoutVars>
      </dgm:prSet>
      <dgm:spPr/>
    </dgm:pt>
    <dgm:pt modelId="{819A9714-C4CD-4E97-920F-3AD329BB7748}" type="pres">
      <dgm:prSet presAssocID="{31D9BA8E-9EBA-49F1-8674-27868CB46B36}" presName="bottomLine" presStyleLbl="alignNode1" presStyleIdx="3" presStyleCnt="6">
        <dgm:presLayoutVars/>
      </dgm:prSet>
      <dgm:spPr/>
    </dgm:pt>
    <dgm:pt modelId="{F5FFDBA1-CA7D-4E35-95F1-ED84AF2370FA}" type="pres">
      <dgm:prSet presAssocID="{31D9BA8E-9EBA-49F1-8674-27868CB46B36}" presName="nodeText" presStyleLbl="bgAccFollowNode1" presStyleIdx="1" presStyleCnt="3">
        <dgm:presLayoutVars>
          <dgm:bulletEnabled val="1"/>
        </dgm:presLayoutVars>
      </dgm:prSet>
      <dgm:spPr/>
    </dgm:pt>
    <dgm:pt modelId="{1B4E2691-9947-4BCA-B982-02696F25C2A0}" type="pres">
      <dgm:prSet presAssocID="{22C13CB3-A00E-4B6E-BD4E-B38A8086976D}" presName="sibTrans" presStyleCnt="0"/>
      <dgm:spPr/>
    </dgm:pt>
    <dgm:pt modelId="{53CFE03E-C494-4DB3-9F9E-784C8D2EF9B0}" type="pres">
      <dgm:prSet presAssocID="{13A81D19-CBF6-451B-9C3E-BBCC8FB9B2DA}" presName="compositeNode" presStyleCnt="0">
        <dgm:presLayoutVars>
          <dgm:bulletEnabled val="1"/>
        </dgm:presLayoutVars>
      </dgm:prSet>
      <dgm:spPr/>
    </dgm:pt>
    <dgm:pt modelId="{749B6328-741A-4013-8747-64BA4B26D2D0}" type="pres">
      <dgm:prSet presAssocID="{13A81D19-CBF6-451B-9C3E-BBCC8FB9B2DA}" presName="bgRect" presStyleLbl="bgAccFollowNode1" presStyleIdx="2" presStyleCnt="3"/>
      <dgm:spPr/>
    </dgm:pt>
    <dgm:pt modelId="{87A1798F-EC51-41B6-A7D8-8BE4F594D7BA}" type="pres">
      <dgm:prSet presAssocID="{F9B13528-3833-448A-B8F0-8B66AADD8BB4}" presName="sibTransNodeCircle" presStyleLbl="alignNode1" presStyleIdx="4" presStyleCnt="6">
        <dgm:presLayoutVars>
          <dgm:chMax val="0"/>
          <dgm:bulletEnabled/>
        </dgm:presLayoutVars>
      </dgm:prSet>
      <dgm:spPr/>
    </dgm:pt>
    <dgm:pt modelId="{B1EF3A86-9D9E-4BEC-8F38-A49DF7AEBFA2}" type="pres">
      <dgm:prSet presAssocID="{13A81D19-CBF6-451B-9C3E-BBCC8FB9B2DA}" presName="bottomLine" presStyleLbl="alignNode1" presStyleIdx="5" presStyleCnt="6">
        <dgm:presLayoutVars/>
      </dgm:prSet>
      <dgm:spPr/>
    </dgm:pt>
    <dgm:pt modelId="{6C4B6545-F307-4BBF-9B6E-AAE4CDFC03DE}" type="pres">
      <dgm:prSet presAssocID="{13A81D19-CBF6-451B-9C3E-BBCC8FB9B2DA}" presName="nodeText" presStyleLbl="bgAccFollowNode1" presStyleIdx="2" presStyleCnt="3">
        <dgm:presLayoutVars>
          <dgm:bulletEnabled val="1"/>
        </dgm:presLayoutVars>
      </dgm:prSet>
      <dgm:spPr/>
    </dgm:pt>
  </dgm:ptLst>
  <dgm:cxnLst>
    <dgm:cxn modelId="{DBCF5F08-DBF0-43BF-B0B5-FA9C3C408C9C}" type="presOf" srcId="{13A81D19-CBF6-451B-9C3E-BBCC8FB9B2DA}" destId="{749B6328-741A-4013-8747-64BA4B26D2D0}" srcOrd="0" destOrd="0" presId="urn:microsoft.com/office/officeart/2016/7/layout/BasicLinearProcessNumbered"/>
    <dgm:cxn modelId="{CA18600C-D8E7-4ECD-B5A5-AC422F111922}" type="presOf" srcId="{31D9BA8E-9EBA-49F1-8674-27868CB46B36}" destId="{A6867B51-1F05-464B-A6D3-C1011A761AD5}" srcOrd="0" destOrd="0" presId="urn:microsoft.com/office/officeart/2016/7/layout/BasicLinearProcessNumbered"/>
    <dgm:cxn modelId="{53019C18-5D1F-455A-88FF-C8FB6DD93573}" type="presOf" srcId="{31D9BA8E-9EBA-49F1-8674-27868CB46B36}" destId="{F5FFDBA1-CA7D-4E35-95F1-ED84AF2370FA}" srcOrd="1" destOrd="0" presId="urn:microsoft.com/office/officeart/2016/7/layout/BasicLinearProcessNumbered"/>
    <dgm:cxn modelId="{36F1EE2A-56D7-4969-AD48-5C46D9B78FD8}" srcId="{55C5633D-8EF3-4964-BB72-5679DFD11EF7}" destId="{8CE4EA2A-1D2F-45CD-9131-E7A836C44394}" srcOrd="0" destOrd="0" parTransId="{F17CADBD-B9D9-47E5-99E7-247AEF727E51}" sibTransId="{F57E7E29-3C04-4F38-BA85-39EA16A0AD77}"/>
    <dgm:cxn modelId="{7855FE35-DCAB-4911-B534-F00232BD4BE7}" type="presOf" srcId="{13A81D19-CBF6-451B-9C3E-BBCC8FB9B2DA}" destId="{6C4B6545-F307-4BBF-9B6E-AAE4CDFC03DE}" srcOrd="1" destOrd="0" presId="urn:microsoft.com/office/officeart/2016/7/layout/BasicLinearProcessNumbered"/>
    <dgm:cxn modelId="{04254866-646D-4F87-B602-79A2C4C53E36}" type="presOf" srcId="{F57E7E29-3C04-4F38-BA85-39EA16A0AD77}" destId="{5AF3E92F-481F-4E14-ACFA-810756115CD7}" srcOrd="0" destOrd="0" presId="urn:microsoft.com/office/officeart/2016/7/layout/BasicLinearProcessNumbered"/>
    <dgm:cxn modelId="{B5A1D674-0A8E-407A-BBB8-522339970877}" srcId="{55C5633D-8EF3-4964-BB72-5679DFD11EF7}" destId="{13A81D19-CBF6-451B-9C3E-BBCC8FB9B2DA}" srcOrd="2" destOrd="0" parTransId="{9C9F07EB-083D-4D5A-934D-888C041A2648}" sibTransId="{F9B13528-3833-448A-B8F0-8B66AADD8BB4}"/>
    <dgm:cxn modelId="{4D944B79-2F9B-45AE-A3A0-3FCC01331581}" type="presOf" srcId="{22C13CB3-A00E-4B6E-BD4E-B38A8086976D}" destId="{C1BBD1AA-F567-4909-ADC1-0F7693A81505}" srcOrd="0" destOrd="0" presId="urn:microsoft.com/office/officeart/2016/7/layout/BasicLinearProcessNumbered"/>
    <dgm:cxn modelId="{1DCF2DC5-360A-4C43-A49F-E5EBEDD654D7}" type="presOf" srcId="{8CE4EA2A-1D2F-45CD-9131-E7A836C44394}" destId="{ACBD8B88-DFA1-44A0-9018-F364F19F41D5}" srcOrd="0" destOrd="0" presId="urn:microsoft.com/office/officeart/2016/7/layout/BasicLinearProcessNumbered"/>
    <dgm:cxn modelId="{F3D38BD1-317A-4814-A32F-DE29ADF7AF4D}" type="presOf" srcId="{8CE4EA2A-1D2F-45CD-9131-E7A836C44394}" destId="{2A24EC77-9120-403F-810D-A7AA08F56E9C}" srcOrd="1" destOrd="0" presId="urn:microsoft.com/office/officeart/2016/7/layout/BasicLinearProcessNumbered"/>
    <dgm:cxn modelId="{17DD10DB-569C-4AAE-999E-429B7D8B7618}" type="presOf" srcId="{55C5633D-8EF3-4964-BB72-5679DFD11EF7}" destId="{44E37EE8-F2F2-4CF1-98C0-CBBC1419C2E1}" srcOrd="0" destOrd="0" presId="urn:microsoft.com/office/officeart/2016/7/layout/BasicLinearProcessNumbered"/>
    <dgm:cxn modelId="{3E0ECFF6-F6CA-45B4-8793-DB75AEE4D07D}" srcId="{55C5633D-8EF3-4964-BB72-5679DFD11EF7}" destId="{31D9BA8E-9EBA-49F1-8674-27868CB46B36}" srcOrd="1" destOrd="0" parTransId="{6896C13E-0F67-4558-A3AA-EBDFE59D7DE1}" sibTransId="{22C13CB3-A00E-4B6E-BD4E-B38A8086976D}"/>
    <dgm:cxn modelId="{FAFB91FE-DD9E-4475-B690-59655A5454D6}" type="presOf" srcId="{F9B13528-3833-448A-B8F0-8B66AADD8BB4}" destId="{87A1798F-EC51-41B6-A7D8-8BE4F594D7BA}" srcOrd="0" destOrd="0" presId="urn:microsoft.com/office/officeart/2016/7/layout/BasicLinearProcessNumbered"/>
    <dgm:cxn modelId="{99787D00-6DC8-4C8E-8C1E-A54396D3E511}" type="presParOf" srcId="{44E37EE8-F2F2-4CF1-98C0-CBBC1419C2E1}" destId="{C27BFCEC-EE7D-4F40-937E-E80C1361A139}" srcOrd="0" destOrd="0" presId="urn:microsoft.com/office/officeart/2016/7/layout/BasicLinearProcessNumbered"/>
    <dgm:cxn modelId="{9A90BED8-0E80-452B-B3D7-E33E6F13282F}" type="presParOf" srcId="{C27BFCEC-EE7D-4F40-937E-E80C1361A139}" destId="{ACBD8B88-DFA1-44A0-9018-F364F19F41D5}" srcOrd="0" destOrd="0" presId="urn:microsoft.com/office/officeart/2016/7/layout/BasicLinearProcessNumbered"/>
    <dgm:cxn modelId="{6CDB5CDC-18EB-47EF-83AA-C86B0A70CFE0}" type="presParOf" srcId="{C27BFCEC-EE7D-4F40-937E-E80C1361A139}" destId="{5AF3E92F-481F-4E14-ACFA-810756115CD7}" srcOrd="1" destOrd="0" presId="urn:microsoft.com/office/officeart/2016/7/layout/BasicLinearProcessNumbered"/>
    <dgm:cxn modelId="{387F83D7-EB24-4B92-98D1-3926320A316F}" type="presParOf" srcId="{C27BFCEC-EE7D-4F40-937E-E80C1361A139}" destId="{71BAE82D-FDCC-46B2-AE7C-4E80BEE0042B}" srcOrd="2" destOrd="0" presId="urn:microsoft.com/office/officeart/2016/7/layout/BasicLinearProcessNumbered"/>
    <dgm:cxn modelId="{B6AE4871-2C7B-40A2-8692-888FCC773076}" type="presParOf" srcId="{C27BFCEC-EE7D-4F40-937E-E80C1361A139}" destId="{2A24EC77-9120-403F-810D-A7AA08F56E9C}" srcOrd="3" destOrd="0" presId="urn:microsoft.com/office/officeart/2016/7/layout/BasicLinearProcessNumbered"/>
    <dgm:cxn modelId="{AC71565D-5C2B-406B-A9C1-6E438BE0E4BA}" type="presParOf" srcId="{44E37EE8-F2F2-4CF1-98C0-CBBC1419C2E1}" destId="{5F5A0241-1709-4F23-9879-404AB7F41AE5}" srcOrd="1" destOrd="0" presId="urn:microsoft.com/office/officeart/2016/7/layout/BasicLinearProcessNumbered"/>
    <dgm:cxn modelId="{9C230BE8-73CA-4777-8C7C-F89B02D1B3C5}" type="presParOf" srcId="{44E37EE8-F2F2-4CF1-98C0-CBBC1419C2E1}" destId="{36F3CD18-5558-4A1B-AAE2-347BB405B2E6}" srcOrd="2" destOrd="0" presId="urn:microsoft.com/office/officeart/2016/7/layout/BasicLinearProcessNumbered"/>
    <dgm:cxn modelId="{029CF504-B631-4065-A6DC-8A280A49437C}" type="presParOf" srcId="{36F3CD18-5558-4A1B-AAE2-347BB405B2E6}" destId="{A6867B51-1F05-464B-A6D3-C1011A761AD5}" srcOrd="0" destOrd="0" presId="urn:microsoft.com/office/officeart/2016/7/layout/BasicLinearProcessNumbered"/>
    <dgm:cxn modelId="{60B3A07A-48C7-4C13-B1F4-F4129775CD33}" type="presParOf" srcId="{36F3CD18-5558-4A1B-AAE2-347BB405B2E6}" destId="{C1BBD1AA-F567-4909-ADC1-0F7693A81505}" srcOrd="1" destOrd="0" presId="urn:microsoft.com/office/officeart/2016/7/layout/BasicLinearProcessNumbered"/>
    <dgm:cxn modelId="{4199497C-419B-4D47-883D-2138DC04522C}" type="presParOf" srcId="{36F3CD18-5558-4A1B-AAE2-347BB405B2E6}" destId="{819A9714-C4CD-4E97-920F-3AD329BB7748}" srcOrd="2" destOrd="0" presId="urn:microsoft.com/office/officeart/2016/7/layout/BasicLinearProcessNumbered"/>
    <dgm:cxn modelId="{BCED613B-66FD-4FC3-97BD-1DDB56DEDEAD}" type="presParOf" srcId="{36F3CD18-5558-4A1B-AAE2-347BB405B2E6}" destId="{F5FFDBA1-CA7D-4E35-95F1-ED84AF2370FA}" srcOrd="3" destOrd="0" presId="urn:microsoft.com/office/officeart/2016/7/layout/BasicLinearProcessNumbered"/>
    <dgm:cxn modelId="{BBFD762B-C0E0-43F3-AFC9-F70383DD46B3}" type="presParOf" srcId="{44E37EE8-F2F2-4CF1-98C0-CBBC1419C2E1}" destId="{1B4E2691-9947-4BCA-B982-02696F25C2A0}" srcOrd="3" destOrd="0" presId="urn:microsoft.com/office/officeart/2016/7/layout/BasicLinearProcessNumbered"/>
    <dgm:cxn modelId="{19129540-6670-4F5C-84E6-61A8CDE3910B}" type="presParOf" srcId="{44E37EE8-F2F2-4CF1-98C0-CBBC1419C2E1}" destId="{53CFE03E-C494-4DB3-9F9E-784C8D2EF9B0}" srcOrd="4" destOrd="0" presId="urn:microsoft.com/office/officeart/2016/7/layout/BasicLinearProcessNumbered"/>
    <dgm:cxn modelId="{ED58BA3D-3035-43CB-8099-0DE00F15B711}" type="presParOf" srcId="{53CFE03E-C494-4DB3-9F9E-784C8D2EF9B0}" destId="{749B6328-741A-4013-8747-64BA4B26D2D0}" srcOrd="0" destOrd="0" presId="urn:microsoft.com/office/officeart/2016/7/layout/BasicLinearProcessNumbered"/>
    <dgm:cxn modelId="{1B2B5780-88C7-4405-8B1C-2EB04E217BEA}" type="presParOf" srcId="{53CFE03E-C494-4DB3-9F9E-784C8D2EF9B0}" destId="{87A1798F-EC51-41B6-A7D8-8BE4F594D7BA}" srcOrd="1" destOrd="0" presId="urn:microsoft.com/office/officeart/2016/7/layout/BasicLinearProcessNumbered"/>
    <dgm:cxn modelId="{31F86F8F-B63B-4279-A9C2-0029578413EE}" type="presParOf" srcId="{53CFE03E-C494-4DB3-9F9E-784C8D2EF9B0}" destId="{B1EF3A86-9D9E-4BEC-8F38-A49DF7AEBFA2}" srcOrd="2" destOrd="0" presId="urn:microsoft.com/office/officeart/2016/7/layout/BasicLinearProcessNumbered"/>
    <dgm:cxn modelId="{F491A774-3BAA-4BEC-AD7B-4F827CBCCB1E}" type="presParOf" srcId="{53CFE03E-C494-4DB3-9F9E-784C8D2EF9B0}" destId="{6C4B6545-F307-4BBF-9B6E-AAE4CDFC03DE}" srcOrd="3" destOrd="0" presId="urn:microsoft.com/office/officeart/2016/7/layout/BasicLinear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B2BB4E-E12B-43F8-9B8E-168F86ED2C7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D86E169-A50D-4B4C-916F-DBB91823A412}">
      <dgm:prSet/>
      <dgm:spPr/>
      <dgm:t>
        <a:bodyPr/>
        <a:lstStyle/>
        <a:p>
          <a:r>
            <a:rPr lang="en-US"/>
            <a:t>Handle business model disruption</a:t>
          </a:r>
        </a:p>
      </dgm:t>
    </dgm:pt>
    <dgm:pt modelId="{160D3202-3E9B-45FD-AD29-A3768049D96E}" type="parTrans" cxnId="{77531817-B809-4536-B415-473CFC9BFECB}">
      <dgm:prSet/>
      <dgm:spPr/>
      <dgm:t>
        <a:bodyPr/>
        <a:lstStyle/>
        <a:p>
          <a:endParaRPr lang="en-US"/>
        </a:p>
      </dgm:t>
    </dgm:pt>
    <dgm:pt modelId="{C317F17C-4CC7-4932-8146-56E6F791D4EF}" type="sibTrans" cxnId="{77531817-B809-4536-B415-473CFC9BFECB}">
      <dgm:prSet/>
      <dgm:spPr/>
      <dgm:t>
        <a:bodyPr/>
        <a:lstStyle/>
        <a:p>
          <a:endParaRPr lang="en-US"/>
        </a:p>
      </dgm:t>
    </dgm:pt>
    <dgm:pt modelId="{53D58B56-F506-497B-A71B-C4B793DDF8F5}">
      <dgm:prSet/>
      <dgm:spPr/>
      <dgm:t>
        <a:bodyPr/>
        <a:lstStyle/>
        <a:p>
          <a:r>
            <a:rPr lang="en-US"/>
            <a:t>Strategic analysis and problem-solving</a:t>
          </a:r>
        </a:p>
      </dgm:t>
    </dgm:pt>
    <dgm:pt modelId="{3C0E39A2-E9D6-41C9-B768-4A2324952BBD}" type="parTrans" cxnId="{DBB98AEF-A74B-4970-B6CF-79BDC875E892}">
      <dgm:prSet/>
      <dgm:spPr/>
      <dgm:t>
        <a:bodyPr/>
        <a:lstStyle/>
        <a:p>
          <a:endParaRPr lang="en-US"/>
        </a:p>
      </dgm:t>
    </dgm:pt>
    <dgm:pt modelId="{E2EC16CE-41C9-4C7D-929C-CAE737C85643}" type="sibTrans" cxnId="{DBB98AEF-A74B-4970-B6CF-79BDC875E892}">
      <dgm:prSet/>
      <dgm:spPr/>
      <dgm:t>
        <a:bodyPr/>
        <a:lstStyle/>
        <a:p>
          <a:endParaRPr lang="en-US"/>
        </a:p>
      </dgm:t>
    </dgm:pt>
    <dgm:pt modelId="{426FC940-EF9D-4EE1-AD1C-C18E887EC42C}">
      <dgm:prSet/>
      <dgm:spPr/>
      <dgm:t>
        <a:bodyPr/>
        <a:lstStyle/>
        <a:p>
          <a:r>
            <a:rPr lang="en-US"/>
            <a:t>Consumer lifestyle research</a:t>
          </a:r>
        </a:p>
      </dgm:t>
    </dgm:pt>
    <dgm:pt modelId="{D83C7825-97A9-40ED-B3C3-91A220143CD5}" type="parTrans" cxnId="{31E108D4-BE0F-48F4-B07C-993DCB3FD917}">
      <dgm:prSet/>
      <dgm:spPr/>
      <dgm:t>
        <a:bodyPr/>
        <a:lstStyle/>
        <a:p>
          <a:endParaRPr lang="en-US"/>
        </a:p>
      </dgm:t>
    </dgm:pt>
    <dgm:pt modelId="{59CA5E77-FE44-4287-9086-EA7835BDBF07}" type="sibTrans" cxnId="{31E108D4-BE0F-48F4-B07C-993DCB3FD917}">
      <dgm:prSet/>
      <dgm:spPr/>
      <dgm:t>
        <a:bodyPr/>
        <a:lstStyle/>
        <a:p>
          <a:endParaRPr lang="en-US"/>
        </a:p>
      </dgm:t>
    </dgm:pt>
    <dgm:pt modelId="{D06B0F77-00D0-4F5C-A944-B9E9F0FA1DAC}">
      <dgm:prSet/>
      <dgm:spPr/>
      <dgm:t>
        <a:bodyPr/>
        <a:lstStyle/>
        <a:p>
          <a:r>
            <a:rPr lang="en-US"/>
            <a:t>Innovative thinking for differentiation</a:t>
          </a:r>
        </a:p>
      </dgm:t>
    </dgm:pt>
    <dgm:pt modelId="{096E1F9B-0B0A-49E2-86C6-CA2429D2CEF1}" type="parTrans" cxnId="{864E6CCB-7E50-40F4-8793-1E828F04FC41}">
      <dgm:prSet/>
      <dgm:spPr/>
      <dgm:t>
        <a:bodyPr/>
        <a:lstStyle/>
        <a:p>
          <a:endParaRPr lang="en-US"/>
        </a:p>
      </dgm:t>
    </dgm:pt>
    <dgm:pt modelId="{353C55B2-7A2D-455A-A881-1666DDC66EC5}" type="sibTrans" cxnId="{864E6CCB-7E50-40F4-8793-1E828F04FC41}">
      <dgm:prSet/>
      <dgm:spPr/>
      <dgm:t>
        <a:bodyPr/>
        <a:lstStyle/>
        <a:p>
          <a:endParaRPr lang="en-US"/>
        </a:p>
      </dgm:t>
    </dgm:pt>
    <dgm:pt modelId="{8627DA93-FB0E-4D95-A15B-647BA2ADA54C}" type="pres">
      <dgm:prSet presAssocID="{3DB2BB4E-E12B-43F8-9B8E-168F86ED2C7B}" presName="hierChild1" presStyleCnt="0">
        <dgm:presLayoutVars>
          <dgm:chPref val="1"/>
          <dgm:dir/>
          <dgm:animOne val="branch"/>
          <dgm:animLvl val="lvl"/>
          <dgm:resizeHandles/>
        </dgm:presLayoutVars>
      </dgm:prSet>
      <dgm:spPr/>
    </dgm:pt>
    <dgm:pt modelId="{A49487BF-5F22-44F6-83E4-9E5DCA8FE82B}" type="pres">
      <dgm:prSet presAssocID="{FD86E169-A50D-4B4C-916F-DBB91823A412}" presName="hierRoot1" presStyleCnt="0"/>
      <dgm:spPr/>
    </dgm:pt>
    <dgm:pt modelId="{7D161E64-C70C-4A93-9024-7976D403D3E5}" type="pres">
      <dgm:prSet presAssocID="{FD86E169-A50D-4B4C-916F-DBB91823A412}" presName="composite" presStyleCnt="0"/>
      <dgm:spPr/>
    </dgm:pt>
    <dgm:pt modelId="{92F3571B-CEEB-4261-AFD7-E4A097120D73}" type="pres">
      <dgm:prSet presAssocID="{FD86E169-A50D-4B4C-916F-DBB91823A412}" presName="background" presStyleLbl="node0" presStyleIdx="0" presStyleCnt="4"/>
      <dgm:spPr/>
    </dgm:pt>
    <dgm:pt modelId="{4DFDABDA-F2A7-4EBE-A7CD-AAA78248368D}" type="pres">
      <dgm:prSet presAssocID="{FD86E169-A50D-4B4C-916F-DBB91823A412}" presName="text" presStyleLbl="fgAcc0" presStyleIdx="0" presStyleCnt="4">
        <dgm:presLayoutVars>
          <dgm:chPref val="3"/>
        </dgm:presLayoutVars>
      </dgm:prSet>
      <dgm:spPr/>
    </dgm:pt>
    <dgm:pt modelId="{C78AF2F1-3945-4221-9864-EB413810F8BA}" type="pres">
      <dgm:prSet presAssocID="{FD86E169-A50D-4B4C-916F-DBB91823A412}" presName="hierChild2" presStyleCnt="0"/>
      <dgm:spPr/>
    </dgm:pt>
    <dgm:pt modelId="{E0024C72-4768-40AB-A6C4-D83B97E68541}" type="pres">
      <dgm:prSet presAssocID="{53D58B56-F506-497B-A71B-C4B793DDF8F5}" presName="hierRoot1" presStyleCnt="0"/>
      <dgm:spPr/>
    </dgm:pt>
    <dgm:pt modelId="{80506BC4-0364-468A-8AEE-7B69CE2899B9}" type="pres">
      <dgm:prSet presAssocID="{53D58B56-F506-497B-A71B-C4B793DDF8F5}" presName="composite" presStyleCnt="0"/>
      <dgm:spPr/>
    </dgm:pt>
    <dgm:pt modelId="{490F9252-4A92-41FD-A28D-1F3131C57242}" type="pres">
      <dgm:prSet presAssocID="{53D58B56-F506-497B-A71B-C4B793DDF8F5}" presName="background" presStyleLbl="node0" presStyleIdx="1" presStyleCnt="4"/>
      <dgm:spPr/>
    </dgm:pt>
    <dgm:pt modelId="{1C4CE3FE-4E98-4489-A5F9-7C673BB5BBC5}" type="pres">
      <dgm:prSet presAssocID="{53D58B56-F506-497B-A71B-C4B793DDF8F5}" presName="text" presStyleLbl="fgAcc0" presStyleIdx="1" presStyleCnt="4">
        <dgm:presLayoutVars>
          <dgm:chPref val="3"/>
        </dgm:presLayoutVars>
      </dgm:prSet>
      <dgm:spPr/>
    </dgm:pt>
    <dgm:pt modelId="{63B202ED-8135-48CE-AA50-05040C34FA1B}" type="pres">
      <dgm:prSet presAssocID="{53D58B56-F506-497B-A71B-C4B793DDF8F5}" presName="hierChild2" presStyleCnt="0"/>
      <dgm:spPr/>
    </dgm:pt>
    <dgm:pt modelId="{02A159FB-683A-4671-A7D5-3BA20BE7C947}" type="pres">
      <dgm:prSet presAssocID="{426FC940-EF9D-4EE1-AD1C-C18E887EC42C}" presName="hierRoot1" presStyleCnt="0"/>
      <dgm:spPr/>
    </dgm:pt>
    <dgm:pt modelId="{545E1836-E3F6-4F19-99EC-48236127C85F}" type="pres">
      <dgm:prSet presAssocID="{426FC940-EF9D-4EE1-AD1C-C18E887EC42C}" presName="composite" presStyleCnt="0"/>
      <dgm:spPr/>
    </dgm:pt>
    <dgm:pt modelId="{3F09AE64-E593-4102-9D18-D5B402905DEB}" type="pres">
      <dgm:prSet presAssocID="{426FC940-EF9D-4EE1-AD1C-C18E887EC42C}" presName="background" presStyleLbl="node0" presStyleIdx="2" presStyleCnt="4"/>
      <dgm:spPr/>
    </dgm:pt>
    <dgm:pt modelId="{27CB9B1C-3E88-49BF-A9AD-C5FDA1B62EDC}" type="pres">
      <dgm:prSet presAssocID="{426FC940-EF9D-4EE1-AD1C-C18E887EC42C}" presName="text" presStyleLbl="fgAcc0" presStyleIdx="2" presStyleCnt="4">
        <dgm:presLayoutVars>
          <dgm:chPref val="3"/>
        </dgm:presLayoutVars>
      </dgm:prSet>
      <dgm:spPr/>
    </dgm:pt>
    <dgm:pt modelId="{19230D5D-2ED4-4B95-A7FE-479802CD59B5}" type="pres">
      <dgm:prSet presAssocID="{426FC940-EF9D-4EE1-AD1C-C18E887EC42C}" presName="hierChild2" presStyleCnt="0"/>
      <dgm:spPr/>
    </dgm:pt>
    <dgm:pt modelId="{3D3D73DB-6C37-41C8-8BCA-3896A8FF4713}" type="pres">
      <dgm:prSet presAssocID="{D06B0F77-00D0-4F5C-A944-B9E9F0FA1DAC}" presName="hierRoot1" presStyleCnt="0"/>
      <dgm:spPr/>
    </dgm:pt>
    <dgm:pt modelId="{E2CB9EA4-2E5A-49CB-BBBA-43B29987ED50}" type="pres">
      <dgm:prSet presAssocID="{D06B0F77-00D0-4F5C-A944-B9E9F0FA1DAC}" presName="composite" presStyleCnt="0"/>
      <dgm:spPr/>
    </dgm:pt>
    <dgm:pt modelId="{F37DD405-5F05-4B0A-857F-549FA1785B32}" type="pres">
      <dgm:prSet presAssocID="{D06B0F77-00D0-4F5C-A944-B9E9F0FA1DAC}" presName="background" presStyleLbl="node0" presStyleIdx="3" presStyleCnt="4"/>
      <dgm:spPr/>
    </dgm:pt>
    <dgm:pt modelId="{8F8D694A-D8D8-48D2-B111-B3E621BD0C1B}" type="pres">
      <dgm:prSet presAssocID="{D06B0F77-00D0-4F5C-A944-B9E9F0FA1DAC}" presName="text" presStyleLbl="fgAcc0" presStyleIdx="3" presStyleCnt="4">
        <dgm:presLayoutVars>
          <dgm:chPref val="3"/>
        </dgm:presLayoutVars>
      </dgm:prSet>
      <dgm:spPr/>
    </dgm:pt>
    <dgm:pt modelId="{43E6D57F-34A9-4CFF-AF86-A1889FA82665}" type="pres">
      <dgm:prSet presAssocID="{D06B0F77-00D0-4F5C-A944-B9E9F0FA1DAC}" presName="hierChild2" presStyleCnt="0"/>
      <dgm:spPr/>
    </dgm:pt>
  </dgm:ptLst>
  <dgm:cxnLst>
    <dgm:cxn modelId="{77531817-B809-4536-B415-473CFC9BFECB}" srcId="{3DB2BB4E-E12B-43F8-9B8E-168F86ED2C7B}" destId="{FD86E169-A50D-4B4C-916F-DBB91823A412}" srcOrd="0" destOrd="0" parTransId="{160D3202-3E9B-45FD-AD29-A3768049D96E}" sibTransId="{C317F17C-4CC7-4932-8146-56E6F791D4EF}"/>
    <dgm:cxn modelId="{CEB23819-5438-48AB-9D5D-84066ECA7041}" type="presOf" srcId="{3DB2BB4E-E12B-43F8-9B8E-168F86ED2C7B}" destId="{8627DA93-FB0E-4D95-A15B-647BA2ADA54C}" srcOrd="0" destOrd="0" presId="urn:microsoft.com/office/officeart/2005/8/layout/hierarchy1"/>
    <dgm:cxn modelId="{B915D53F-2046-49B7-AD85-29DA833B78A2}" type="presOf" srcId="{426FC940-EF9D-4EE1-AD1C-C18E887EC42C}" destId="{27CB9B1C-3E88-49BF-A9AD-C5FDA1B62EDC}" srcOrd="0" destOrd="0" presId="urn:microsoft.com/office/officeart/2005/8/layout/hierarchy1"/>
    <dgm:cxn modelId="{D3F2A054-5C22-45F4-A9AB-F655F96A853A}" type="presOf" srcId="{D06B0F77-00D0-4F5C-A944-B9E9F0FA1DAC}" destId="{8F8D694A-D8D8-48D2-B111-B3E621BD0C1B}" srcOrd="0" destOrd="0" presId="urn:microsoft.com/office/officeart/2005/8/layout/hierarchy1"/>
    <dgm:cxn modelId="{14808AB0-C967-436A-8E14-F6E2AD3DE5BA}" type="presOf" srcId="{FD86E169-A50D-4B4C-916F-DBB91823A412}" destId="{4DFDABDA-F2A7-4EBE-A7CD-AAA78248368D}" srcOrd="0" destOrd="0" presId="urn:microsoft.com/office/officeart/2005/8/layout/hierarchy1"/>
    <dgm:cxn modelId="{864E6CCB-7E50-40F4-8793-1E828F04FC41}" srcId="{3DB2BB4E-E12B-43F8-9B8E-168F86ED2C7B}" destId="{D06B0F77-00D0-4F5C-A944-B9E9F0FA1DAC}" srcOrd="3" destOrd="0" parTransId="{096E1F9B-0B0A-49E2-86C6-CA2429D2CEF1}" sibTransId="{353C55B2-7A2D-455A-A881-1666DDC66EC5}"/>
    <dgm:cxn modelId="{31E108D4-BE0F-48F4-B07C-993DCB3FD917}" srcId="{3DB2BB4E-E12B-43F8-9B8E-168F86ED2C7B}" destId="{426FC940-EF9D-4EE1-AD1C-C18E887EC42C}" srcOrd="2" destOrd="0" parTransId="{D83C7825-97A9-40ED-B3C3-91A220143CD5}" sibTransId="{59CA5E77-FE44-4287-9086-EA7835BDBF07}"/>
    <dgm:cxn modelId="{DBB98AEF-A74B-4970-B6CF-79BDC875E892}" srcId="{3DB2BB4E-E12B-43F8-9B8E-168F86ED2C7B}" destId="{53D58B56-F506-497B-A71B-C4B793DDF8F5}" srcOrd="1" destOrd="0" parTransId="{3C0E39A2-E9D6-41C9-B768-4A2324952BBD}" sibTransId="{E2EC16CE-41C9-4C7D-929C-CAE737C85643}"/>
    <dgm:cxn modelId="{2018B9FC-5722-4873-A868-F8722681716B}" type="presOf" srcId="{53D58B56-F506-497B-A71B-C4B793DDF8F5}" destId="{1C4CE3FE-4E98-4489-A5F9-7C673BB5BBC5}" srcOrd="0" destOrd="0" presId="urn:microsoft.com/office/officeart/2005/8/layout/hierarchy1"/>
    <dgm:cxn modelId="{247DCBAB-82A1-4D42-A7C8-FB1F5A9DEF34}" type="presParOf" srcId="{8627DA93-FB0E-4D95-A15B-647BA2ADA54C}" destId="{A49487BF-5F22-44F6-83E4-9E5DCA8FE82B}" srcOrd="0" destOrd="0" presId="urn:microsoft.com/office/officeart/2005/8/layout/hierarchy1"/>
    <dgm:cxn modelId="{7557B949-5F57-4A16-81ED-391951768C73}" type="presParOf" srcId="{A49487BF-5F22-44F6-83E4-9E5DCA8FE82B}" destId="{7D161E64-C70C-4A93-9024-7976D403D3E5}" srcOrd="0" destOrd="0" presId="urn:microsoft.com/office/officeart/2005/8/layout/hierarchy1"/>
    <dgm:cxn modelId="{E86DDED9-5FC8-46BA-ACA7-F87EFA3246A6}" type="presParOf" srcId="{7D161E64-C70C-4A93-9024-7976D403D3E5}" destId="{92F3571B-CEEB-4261-AFD7-E4A097120D73}" srcOrd="0" destOrd="0" presId="urn:microsoft.com/office/officeart/2005/8/layout/hierarchy1"/>
    <dgm:cxn modelId="{8079AC5C-C993-4C74-9C1A-39CD720ADEA4}" type="presParOf" srcId="{7D161E64-C70C-4A93-9024-7976D403D3E5}" destId="{4DFDABDA-F2A7-4EBE-A7CD-AAA78248368D}" srcOrd="1" destOrd="0" presId="urn:microsoft.com/office/officeart/2005/8/layout/hierarchy1"/>
    <dgm:cxn modelId="{08774ED9-6EC8-4E9B-B421-5EC466F404B7}" type="presParOf" srcId="{A49487BF-5F22-44F6-83E4-9E5DCA8FE82B}" destId="{C78AF2F1-3945-4221-9864-EB413810F8BA}" srcOrd="1" destOrd="0" presId="urn:microsoft.com/office/officeart/2005/8/layout/hierarchy1"/>
    <dgm:cxn modelId="{6F9FC135-1057-4B1C-89EA-0BC6C98E3EC4}" type="presParOf" srcId="{8627DA93-FB0E-4D95-A15B-647BA2ADA54C}" destId="{E0024C72-4768-40AB-A6C4-D83B97E68541}" srcOrd="1" destOrd="0" presId="urn:microsoft.com/office/officeart/2005/8/layout/hierarchy1"/>
    <dgm:cxn modelId="{867CF73A-3B43-4F39-A821-9005B81156B8}" type="presParOf" srcId="{E0024C72-4768-40AB-A6C4-D83B97E68541}" destId="{80506BC4-0364-468A-8AEE-7B69CE2899B9}" srcOrd="0" destOrd="0" presId="urn:microsoft.com/office/officeart/2005/8/layout/hierarchy1"/>
    <dgm:cxn modelId="{A6E38135-3C04-4B52-B679-7A778A6D8010}" type="presParOf" srcId="{80506BC4-0364-468A-8AEE-7B69CE2899B9}" destId="{490F9252-4A92-41FD-A28D-1F3131C57242}" srcOrd="0" destOrd="0" presId="urn:microsoft.com/office/officeart/2005/8/layout/hierarchy1"/>
    <dgm:cxn modelId="{16994892-443F-4CE2-9F78-B22CE134E17B}" type="presParOf" srcId="{80506BC4-0364-468A-8AEE-7B69CE2899B9}" destId="{1C4CE3FE-4E98-4489-A5F9-7C673BB5BBC5}" srcOrd="1" destOrd="0" presId="urn:microsoft.com/office/officeart/2005/8/layout/hierarchy1"/>
    <dgm:cxn modelId="{D2CB7A39-256F-4FF6-BF0F-34E20060A6E7}" type="presParOf" srcId="{E0024C72-4768-40AB-A6C4-D83B97E68541}" destId="{63B202ED-8135-48CE-AA50-05040C34FA1B}" srcOrd="1" destOrd="0" presId="urn:microsoft.com/office/officeart/2005/8/layout/hierarchy1"/>
    <dgm:cxn modelId="{9D5604FD-F85A-4547-9791-D8DF3E929E78}" type="presParOf" srcId="{8627DA93-FB0E-4D95-A15B-647BA2ADA54C}" destId="{02A159FB-683A-4671-A7D5-3BA20BE7C947}" srcOrd="2" destOrd="0" presId="urn:microsoft.com/office/officeart/2005/8/layout/hierarchy1"/>
    <dgm:cxn modelId="{0124F8C2-27F8-467C-96B7-FE2E8D94CADF}" type="presParOf" srcId="{02A159FB-683A-4671-A7D5-3BA20BE7C947}" destId="{545E1836-E3F6-4F19-99EC-48236127C85F}" srcOrd="0" destOrd="0" presId="urn:microsoft.com/office/officeart/2005/8/layout/hierarchy1"/>
    <dgm:cxn modelId="{D50F7D52-F773-456E-94FB-B72937A90333}" type="presParOf" srcId="{545E1836-E3F6-4F19-99EC-48236127C85F}" destId="{3F09AE64-E593-4102-9D18-D5B402905DEB}" srcOrd="0" destOrd="0" presId="urn:microsoft.com/office/officeart/2005/8/layout/hierarchy1"/>
    <dgm:cxn modelId="{09B92B5F-D830-4819-A08F-25D5103A56F9}" type="presParOf" srcId="{545E1836-E3F6-4F19-99EC-48236127C85F}" destId="{27CB9B1C-3E88-49BF-A9AD-C5FDA1B62EDC}" srcOrd="1" destOrd="0" presId="urn:microsoft.com/office/officeart/2005/8/layout/hierarchy1"/>
    <dgm:cxn modelId="{778CCFE9-1455-411F-8135-50D8EA8308B6}" type="presParOf" srcId="{02A159FB-683A-4671-A7D5-3BA20BE7C947}" destId="{19230D5D-2ED4-4B95-A7FE-479802CD59B5}" srcOrd="1" destOrd="0" presId="urn:microsoft.com/office/officeart/2005/8/layout/hierarchy1"/>
    <dgm:cxn modelId="{971D03BE-B436-4E28-8C3F-E40179511B23}" type="presParOf" srcId="{8627DA93-FB0E-4D95-A15B-647BA2ADA54C}" destId="{3D3D73DB-6C37-41C8-8BCA-3896A8FF4713}" srcOrd="3" destOrd="0" presId="urn:microsoft.com/office/officeart/2005/8/layout/hierarchy1"/>
    <dgm:cxn modelId="{82604E36-5FF3-40E9-8AF4-ED69FFC7C821}" type="presParOf" srcId="{3D3D73DB-6C37-41C8-8BCA-3896A8FF4713}" destId="{E2CB9EA4-2E5A-49CB-BBBA-43B29987ED50}" srcOrd="0" destOrd="0" presId="urn:microsoft.com/office/officeart/2005/8/layout/hierarchy1"/>
    <dgm:cxn modelId="{3722008F-D678-49F9-ABA8-C2CAEE2AC74D}" type="presParOf" srcId="{E2CB9EA4-2E5A-49CB-BBBA-43B29987ED50}" destId="{F37DD405-5F05-4B0A-857F-549FA1785B32}" srcOrd="0" destOrd="0" presId="urn:microsoft.com/office/officeart/2005/8/layout/hierarchy1"/>
    <dgm:cxn modelId="{438F4D4C-4B6A-4806-A9C7-3FE9014EDCED}" type="presParOf" srcId="{E2CB9EA4-2E5A-49CB-BBBA-43B29987ED50}" destId="{8F8D694A-D8D8-48D2-B111-B3E621BD0C1B}" srcOrd="1" destOrd="0" presId="urn:microsoft.com/office/officeart/2005/8/layout/hierarchy1"/>
    <dgm:cxn modelId="{9F8DFE37-B06E-4027-87B9-0F1DF33380A4}" type="presParOf" srcId="{3D3D73DB-6C37-41C8-8BCA-3896A8FF4713}" destId="{43E6D57F-34A9-4CFF-AF86-A1889FA82665}"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DE7B293-360A-4BE2-97D8-621024A11D5A}"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97424388-D5B9-4EDA-97A8-0BE4CC6D124B}">
      <dgm:prSet/>
      <dgm:spPr/>
      <dgm:t>
        <a:bodyPr/>
        <a:lstStyle/>
        <a:p>
          <a:r>
            <a:rPr lang="en-US"/>
            <a:t>Reviving faded giants needs bold innovation</a:t>
          </a:r>
        </a:p>
      </dgm:t>
    </dgm:pt>
    <dgm:pt modelId="{BE0C8237-FAA1-452D-ACBC-7B0FE937C97C}" type="parTrans" cxnId="{B47A0661-3B93-4650-BAA5-BB2CD4E3DAC0}">
      <dgm:prSet/>
      <dgm:spPr/>
      <dgm:t>
        <a:bodyPr/>
        <a:lstStyle/>
        <a:p>
          <a:endParaRPr lang="en-US"/>
        </a:p>
      </dgm:t>
    </dgm:pt>
    <dgm:pt modelId="{8F5A69BC-EBB2-4CC8-A6B5-7F458DE0D43C}" type="sibTrans" cxnId="{B47A0661-3B93-4650-BAA5-BB2CD4E3DAC0}">
      <dgm:prSet/>
      <dgm:spPr/>
      <dgm:t>
        <a:bodyPr/>
        <a:lstStyle/>
        <a:p>
          <a:endParaRPr lang="en-US"/>
        </a:p>
      </dgm:t>
    </dgm:pt>
    <dgm:pt modelId="{C8A47BE7-1803-423B-9A28-505188D1B809}">
      <dgm:prSet/>
      <dgm:spPr/>
      <dgm:t>
        <a:bodyPr/>
        <a:lstStyle/>
        <a:p>
          <a:r>
            <a:rPr lang="en-US"/>
            <a:t>Reinvention aligns with consumer lifestyles</a:t>
          </a:r>
        </a:p>
      </dgm:t>
    </dgm:pt>
    <dgm:pt modelId="{28AE6A97-9B73-42BB-AFDB-07D911A46B11}" type="parTrans" cxnId="{C8682912-6828-465D-9CDC-3A36ACA26507}">
      <dgm:prSet/>
      <dgm:spPr/>
      <dgm:t>
        <a:bodyPr/>
        <a:lstStyle/>
        <a:p>
          <a:endParaRPr lang="en-US"/>
        </a:p>
      </dgm:t>
    </dgm:pt>
    <dgm:pt modelId="{A6CA2D7B-95A7-4068-B0DA-8AD902555E13}" type="sibTrans" cxnId="{C8682912-6828-465D-9CDC-3A36ACA26507}">
      <dgm:prSet/>
      <dgm:spPr/>
      <dgm:t>
        <a:bodyPr/>
        <a:lstStyle/>
        <a:p>
          <a:endParaRPr lang="en-US"/>
        </a:p>
      </dgm:t>
    </dgm:pt>
    <dgm:pt modelId="{587AB09E-E685-4527-A58B-7C44BED2961F}">
      <dgm:prSet/>
      <dgm:spPr/>
      <dgm:t>
        <a:bodyPr/>
        <a:lstStyle/>
        <a:p>
          <a:r>
            <a:rPr lang="en-US"/>
            <a:t>SCAMPER provides strategic transformation lens</a:t>
          </a:r>
        </a:p>
      </dgm:t>
    </dgm:pt>
    <dgm:pt modelId="{C73B7F4F-EF51-40BA-A644-C7E1C56B6A0A}" type="parTrans" cxnId="{7A1ED896-8C25-48C6-BBFD-1B60BE24E777}">
      <dgm:prSet/>
      <dgm:spPr/>
      <dgm:t>
        <a:bodyPr/>
        <a:lstStyle/>
        <a:p>
          <a:endParaRPr lang="en-US"/>
        </a:p>
      </dgm:t>
    </dgm:pt>
    <dgm:pt modelId="{A3E6BB02-151C-4268-960C-4264F209E1AF}" type="sibTrans" cxnId="{7A1ED896-8C25-48C6-BBFD-1B60BE24E777}">
      <dgm:prSet/>
      <dgm:spPr/>
      <dgm:t>
        <a:bodyPr/>
        <a:lstStyle/>
        <a:p>
          <a:endParaRPr lang="en-US"/>
        </a:p>
      </dgm:t>
    </dgm:pt>
    <dgm:pt modelId="{4598EF74-E979-4F39-8F25-C2F673A7EE8C}" type="pres">
      <dgm:prSet presAssocID="{0DE7B293-360A-4BE2-97D8-621024A11D5A}" presName="outerComposite" presStyleCnt="0">
        <dgm:presLayoutVars>
          <dgm:chMax val="5"/>
          <dgm:dir/>
          <dgm:resizeHandles val="exact"/>
        </dgm:presLayoutVars>
      </dgm:prSet>
      <dgm:spPr/>
    </dgm:pt>
    <dgm:pt modelId="{54677C12-0953-4CAC-84AE-01334448BCF8}" type="pres">
      <dgm:prSet presAssocID="{0DE7B293-360A-4BE2-97D8-621024A11D5A}" presName="dummyMaxCanvas" presStyleCnt="0">
        <dgm:presLayoutVars/>
      </dgm:prSet>
      <dgm:spPr/>
    </dgm:pt>
    <dgm:pt modelId="{C1B0F19C-522F-41FE-973B-34408C722093}" type="pres">
      <dgm:prSet presAssocID="{0DE7B293-360A-4BE2-97D8-621024A11D5A}" presName="ThreeNodes_1" presStyleLbl="node1" presStyleIdx="0" presStyleCnt="3">
        <dgm:presLayoutVars>
          <dgm:bulletEnabled val="1"/>
        </dgm:presLayoutVars>
      </dgm:prSet>
      <dgm:spPr/>
    </dgm:pt>
    <dgm:pt modelId="{9CEC80B0-BA4C-418C-AD78-E057FDA51637}" type="pres">
      <dgm:prSet presAssocID="{0DE7B293-360A-4BE2-97D8-621024A11D5A}" presName="ThreeNodes_2" presStyleLbl="node1" presStyleIdx="1" presStyleCnt="3">
        <dgm:presLayoutVars>
          <dgm:bulletEnabled val="1"/>
        </dgm:presLayoutVars>
      </dgm:prSet>
      <dgm:spPr/>
    </dgm:pt>
    <dgm:pt modelId="{074F28F4-FE74-4339-9421-9D0ED3F026B1}" type="pres">
      <dgm:prSet presAssocID="{0DE7B293-360A-4BE2-97D8-621024A11D5A}" presName="ThreeNodes_3" presStyleLbl="node1" presStyleIdx="2" presStyleCnt="3">
        <dgm:presLayoutVars>
          <dgm:bulletEnabled val="1"/>
        </dgm:presLayoutVars>
      </dgm:prSet>
      <dgm:spPr/>
    </dgm:pt>
    <dgm:pt modelId="{024C739D-22C0-40AB-8C83-1DDEB96023E3}" type="pres">
      <dgm:prSet presAssocID="{0DE7B293-360A-4BE2-97D8-621024A11D5A}" presName="ThreeConn_1-2" presStyleLbl="fgAccFollowNode1" presStyleIdx="0" presStyleCnt="2">
        <dgm:presLayoutVars>
          <dgm:bulletEnabled val="1"/>
        </dgm:presLayoutVars>
      </dgm:prSet>
      <dgm:spPr/>
    </dgm:pt>
    <dgm:pt modelId="{257FAD94-93B5-4FB3-B2CF-3649E340DC71}" type="pres">
      <dgm:prSet presAssocID="{0DE7B293-360A-4BE2-97D8-621024A11D5A}" presName="ThreeConn_2-3" presStyleLbl="fgAccFollowNode1" presStyleIdx="1" presStyleCnt="2">
        <dgm:presLayoutVars>
          <dgm:bulletEnabled val="1"/>
        </dgm:presLayoutVars>
      </dgm:prSet>
      <dgm:spPr/>
    </dgm:pt>
    <dgm:pt modelId="{23D80B1D-49F6-4B90-AFD7-37846A4362A0}" type="pres">
      <dgm:prSet presAssocID="{0DE7B293-360A-4BE2-97D8-621024A11D5A}" presName="ThreeNodes_1_text" presStyleLbl="node1" presStyleIdx="2" presStyleCnt="3">
        <dgm:presLayoutVars>
          <dgm:bulletEnabled val="1"/>
        </dgm:presLayoutVars>
      </dgm:prSet>
      <dgm:spPr/>
    </dgm:pt>
    <dgm:pt modelId="{F10254D0-FACA-407C-BF9A-699459802775}" type="pres">
      <dgm:prSet presAssocID="{0DE7B293-360A-4BE2-97D8-621024A11D5A}" presName="ThreeNodes_2_text" presStyleLbl="node1" presStyleIdx="2" presStyleCnt="3">
        <dgm:presLayoutVars>
          <dgm:bulletEnabled val="1"/>
        </dgm:presLayoutVars>
      </dgm:prSet>
      <dgm:spPr/>
    </dgm:pt>
    <dgm:pt modelId="{22C46F7A-C421-4ACB-B517-7A2FA4F4C8D4}" type="pres">
      <dgm:prSet presAssocID="{0DE7B293-360A-4BE2-97D8-621024A11D5A}" presName="ThreeNodes_3_text" presStyleLbl="node1" presStyleIdx="2" presStyleCnt="3">
        <dgm:presLayoutVars>
          <dgm:bulletEnabled val="1"/>
        </dgm:presLayoutVars>
      </dgm:prSet>
      <dgm:spPr/>
    </dgm:pt>
  </dgm:ptLst>
  <dgm:cxnLst>
    <dgm:cxn modelId="{C8682912-6828-465D-9CDC-3A36ACA26507}" srcId="{0DE7B293-360A-4BE2-97D8-621024A11D5A}" destId="{C8A47BE7-1803-423B-9A28-505188D1B809}" srcOrd="1" destOrd="0" parTransId="{28AE6A97-9B73-42BB-AFDB-07D911A46B11}" sibTransId="{A6CA2D7B-95A7-4068-B0DA-8AD902555E13}"/>
    <dgm:cxn modelId="{8559031E-F24A-4565-B825-C009C94F3580}" type="presOf" srcId="{587AB09E-E685-4527-A58B-7C44BED2961F}" destId="{22C46F7A-C421-4ACB-B517-7A2FA4F4C8D4}" srcOrd="1" destOrd="0" presId="urn:microsoft.com/office/officeart/2005/8/layout/vProcess5"/>
    <dgm:cxn modelId="{21B53D3D-70C5-4E34-BE68-66760240F23D}" type="presOf" srcId="{8F5A69BC-EBB2-4CC8-A6B5-7F458DE0D43C}" destId="{024C739D-22C0-40AB-8C83-1DDEB96023E3}" srcOrd="0" destOrd="0" presId="urn:microsoft.com/office/officeart/2005/8/layout/vProcess5"/>
    <dgm:cxn modelId="{B47A0661-3B93-4650-BAA5-BB2CD4E3DAC0}" srcId="{0DE7B293-360A-4BE2-97D8-621024A11D5A}" destId="{97424388-D5B9-4EDA-97A8-0BE4CC6D124B}" srcOrd="0" destOrd="0" parTransId="{BE0C8237-FAA1-452D-ACBC-7B0FE937C97C}" sibTransId="{8F5A69BC-EBB2-4CC8-A6B5-7F458DE0D43C}"/>
    <dgm:cxn modelId="{7B7BA464-2C7F-4CD7-A25A-1B745B85080B}" type="presOf" srcId="{C8A47BE7-1803-423B-9A28-505188D1B809}" destId="{F10254D0-FACA-407C-BF9A-699459802775}" srcOrd="1" destOrd="0" presId="urn:microsoft.com/office/officeart/2005/8/layout/vProcess5"/>
    <dgm:cxn modelId="{82150547-9F2A-4092-A05C-7715257E7D24}" type="presOf" srcId="{97424388-D5B9-4EDA-97A8-0BE4CC6D124B}" destId="{23D80B1D-49F6-4B90-AFD7-37846A4362A0}" srcOrd="1" destOrd="0" presId="urn:microsoft.com/office/officeart/2005/8/layout/vProcess5"/>
    <dgm:cxn modelId="{08383384-C8C5-4134-A35E-D5847E4984E7}" type="presOf" srcId="{97424388-D5B9-4EDA-97A8-0BE4CC6D124B}" destId="{C1B0F19C-522F-41FE-973B-34408C722093}" srcOrd="0" destOrd="0" presId="urn:microsoft.com/office/officeart/2005/8/layout/vProcess5"/>
    <dgm:cxn modelId="{4027D58E-4BD7-4030-A857-6BAECBCEF223}" type="presOf" srcId="{A6CA2D7B-95A7-4068-B0DA-8AD902555E13}" destId="{257FAD94-93B5-4FB3-B2CF-3649E340DC71}" srcOrd="0" destOrd="0" presId="urn:microsoft.com/office/officeart/2005/8/layout/vProcess5"/>
    <dgm:cxn modelId="{7A1ED896-8C25-48C6-BBFD-1B60BE24E777}" srcId="{0DE7B293-360A-4BE2-97D8-621024A11D5A}" destId="{587AB09E-E685-4527-A58B-7C44BED2961F}" srcOrd="2" destOrd="0" parTransId="{C73B7F4F-EF51-40BA-A644-C7E1C56B6A0A}" sibTransId="{A3E6BB02-151C-4268-960C-4264F209E1AF}"/>
    <dgm:cxn modelId="{9D942E99-642D-45DA-AEE6-5951E048186D}" type="presOf" srcId="{587AB09E-E685-4527-A58B-7C44BED2961F}" destId="{074F28F4-FE74-4339-9421-9D0ED3F026B1}" srcOrd="0" destOrd="0" presId="urn:microsoft.com/office/officeart/2005/8/layout/vProcess5"/>
    <dgm:cxn modelId="{BE62C7A0-D260-487B-BF6F-0EEEBE664D38}" type="presOf" srcId="{C8A47BE7-1803-423B-9A28-505188D1B809}" destId="{9CEC80B0-BA4C-418C-AD78-E057FDA51637}" srcOrd="0" destOrd="0" presId="urn:microsoft.com/office/officeart/2005/8/layout/vProcess5"/>
    <dgm:cxn modelId="{8BC5FCB9-3E37-436E-A39B-C1AC74028B0F}" type="presOf" srcId="{0DE7B293-360A-4BE2-97D8-621024A11D5A}" destId="{4598EF74-E979-4F39-8F25-C2F673A7EE8C}" srcOrd="0" destOrd="0" presId="urn:microsoft.com/office/officeart/2005/8/layout/vProcess5"/>
    <dgm:cxn modelId="{6E3BE8DC-F32C-439D-AB67-8BCA7C6C1EF0}" type="presParOf" srcId="{4598EF74-E979-4F39-8F25-C2F673A7EE8C}" destId="{54677C12-0953-4CAC-84AE-01334448BCF8}" srcOrd="0" destOrd="0" presId="urn:microsoft.com/office/officeart/2005/8/layout/vProcess5"/>
    <dgm:cxn modelId="{9F01AAE8-DDC4-48CB-ACF1-D85F7CA1D2B4}" type="presParOf" srcId="{4598EF74-E979-4F39-8F25-C2F673A7EE8C}" destId="{C1B0F19C-522F-41FE-973B-34408C722093}" srcOrd="1" destOrd="0" presId="urn:microsoft.com/office/officeart/2005/8/layout/vProcess5"/>
    <dgm:cxn modelId="{0B77D9C3-D6B9-4886-8D57-BB07F0573E29}" type="presParOf" srcId="{4598EF74-E979-4F39-8F25-C2F673A7EE8C}" destId="{9CEC80B0-BA4C-418C-AD78-E057FDA51637}" srcOrd="2" destOrd="0" presId="urn:microsoft.com/office/officeart/2005/8/layout/vProcess5"/>
    <dgm:cxn modelId="{C1F2F807-4190-4E4F-A9E6-EE99EB77861E}" type="presParOf" srcId="{4598EF74-E979-4F39-8F25-C2F673A7EE8C}" destId="{074F28F4-FE74-4339-9421-9D0ED3F026B1}" srcOrd="3" destOrd="0" presId="urn:microsoft.com/office/officeart/2005/8/layout/vProcess5"/>
    <dgm:cxn modelId="{94791BF6-A3FA-40DC-AD00-4950794F3480}" type="presParOf" srcId="{4598EF74-E979-4F39-8F25-C2F673A7EE8C}" destId="{024C739D-22C0-40AB-8C83-1DDEB96023E3}" srcOrd="4" destOrd="0" presId="urn:microsoft.com/office/officeart/2005/8/layout/vProcess5"/>
    <dgm:cxn modelId="{E455A2CF-AD1E-438C-A5FD-12FE18F56078}" type="presParOf" srcId="{4598EF74-E979-4F39-8F25-C2F673A7EE8C}" destId="{257FAD94-93B5-4FB3-B2CF-3649E340DC71}" srcOrd="5" destOrd="0" presId="urn:microsoft.com/office/officeart/2005/8/layout/vProcess5"/>
    <dgm:cxn modelId="{03AEA254-8E62-4AA0-B7C3-75631BE0316A}" type="presParOf" srcId="{4598EF74-E979-4F39-8F25-C2F673A7EE8C}" destId="{23D80B1D-49F6-4B90-AFD7-37846A4362A0}" srcOrd="6" destOrd="0" presId="urn:microsoft.com/office/officeart/2005/8/layout/vProcess5"/>
    <dgm:cxn modelId="{8EFFF322-0CB8-4375-907D-3E7CC88E2989}" type="presParOf" srcId="{4598EF74-E979-4F39-8F25-C2F673A7EE8C}" destId="{F10254D0-FACA-407C-BF9A-699459802775}" srcOrd="7" destOrd="0" presId="urn:microsoft.com/office/officeart/2005/8/layout/vProcess5"/>
    <dgm:cxn modelId="{B0E0FA96-88DB-4396-A2A6-88D4B7474151}" type="presParOf" srcId="{4598EF74-E979-4F39-8F25-C2F673A7EE8C}" destId="{22C46F7A-C421-4ACB-B517-7A2FA4F4C8D4}"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AA8B2-DCF4-49E6-AD3A-2027AB7B0F65}">
      <dsp:nvSpPr>
        <dsp:cNvPr id="0" name=""/>
        <dsp:cNvSpPr/>
      </dsp:nvSpPr>
      <dsp:spPr>
        <a:xfrm>
          <a:off x="2026285" y="1324"/>
          <a:ext cx="8105140" cy="581173"/>
        </a:xfrm>
        <a:prstGeom prst="rect">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7262" tIns="147618" rIns="157262" bIns="147618" numCol="1" spcCol="1270" anchor="ctr" anchorCtr="0">
          <a:noAutofit/>
        </a:bodyPr>
        <a:lstStyle/>
        <a:p>
          <a:pPr marL="0" lvl="0" indent="0" algn="l" defTabSz="889000">
            <a:lnSpc>
              <a:spcPct val="90000"/>
            </a:lnSpc>
            <a:spcBef>
              <a:spcPct val="0"/>
            </a:spcBef>
            <a:spcAft>
              <a:spcPct val="35000"/>
            </a:spcAft>
            <a:buNone/>
          </a:pPr>
          <a:r>
            <a:rPr lang="en-US" sz="2000" kern="1200"/>
            <a:t>Substitute lower-cost operating models</a:t>
          </a:r>
        </a:p>
      </dsp:txBody>
      <dsp:txXfrm>
        <a:off x="2026285" y="1324"/>
        <a:ext cx="8105140" cy="581173"/>
      </dsp:txXfrm>
    </dsp:sp>
    <dsp:sp modelId="{29588203-8DEA-47FB-94D1-F4A17184A70B}">
      <dsp:nvSpPr>
        <dsp:cNvPr id="0" name=""/>
        <dsp:cNvSpPr/>
      </dsp:nvSpPr>
      <dsp:spPr>
        <a:xfrm>
          <a:off x="0" y="1324"/>
          <a:ext cx="2026285" cy="581173"/>
        </a:xfrm>
        <a:prstGeom prst="rect">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224" tIns="57407" rIns="107224" bIns="57407" numCol="1" spcCol="1270" anchor="ctr" anchorCtr="0">
          <a:noAutofit/>
        </a:bodyPr>
        <a:lstStyle/>
        <a:p>
          <a:pPr marL="0" lvl="0" indent="0" algn="ctr" defTabSz="1111250">
            <a:lnSpc>
              <a:spcPct val="90000"/>
            </a:lnSpc>
            <a:spcBef>
              <a:spcPct val="0"/>
            </a:spcBef>
            <a:spcAft>
              <a:spcPct val="35000"/>
            </a:spcAft>
            <a:buNone/>
          </a:pPr>
          <a:r>
            <a:rPr lang="en-US" sz="2500" kern="1200"/>
            <a:t>Substitute</a:t>
          </a:r>
        </a:p>
      </dsp:txBody>
      <dsp:txXfrm>
        <a:off x="0" y="1324"/>
        <a:ext cx="2026285" cy="581173"/>
      </dsp:txXfrm>
    </dsp:sp>
    <dsp:sp modelId="{D15AC615-1C3D-4A05-A1B2-D877B37FAA30}">
      <dsp:nvSpPr>
        <dsp:cNvPr id="0" name=""/>
        <dsp:cNvSpPr/>
      </dsp:nvSpPr>
      <dsp:spPr>
        <a:xfrm>
          <a:off x="2026285" y="617368"/>
          <a:ext cx="8105140" cy="581173"/>
        </a:xfrm>
        <a:prstGeom prst="rect">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7262" tIns="147618" rIns="157262" bIns="147618" numCol="1" spcCol="1270" anchor="ctr" anchorCtr="0">
          <a:noAutofit/>
        </a:bodyPr>
        <a:lstStyle/>
        <a:p>
          <a:pPr marL="0" lvl="0" indent="0" algn="l" defTabSz="889000">
            <a:lnSpc>
              <a:spcPct val="90000"/>
            </a:lnSpc>
            <a:spcBef>
              <a:spcPct val="0"/>
            </a:spcBef>
            <a:spcAft>
              <a:spcPct val="35000"/>
            </a:spcAft>
            <a:buNone/>
          </a:pPr>
          <a:r>
            <a:rPr lang="en-US" sz="2000" kern="1200"/>
            <a:t>Combine assets through partnerships</a:t>
          </a:r>
        </a:p>
      </dsp:txBody>
      <dsp:txXfrm>
        <a:off x="2026285" y="617368"/>
        <a:ext cx="8105140" cy="581173"/>
      </dsp:txXfrm>
    </dsp:sp>
    <dsp:sp modelId="{DD6DC7EB-7282-4EBE-AE0F-2DBDF09EBB9E}">
      <dsp:nvSpPr>
        <dsp:cNvPr id="0" name=""/>
        <dsp:cNvSpPr/>
      </dsp:nvSpPr>
      <dsp:spPr>
        <a:xfrm>
          <a:off x="0" y="617368"/>
          <a:ext cx="2026285" cy="581173"/>
        </a:xfrm>
        <a:prstGeom prst="rect">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224" tIns="57407" rIns="107224" bIns="57407" numCol="1" spcCol="1270" anchor="ctr" anchorCtr="0">
          <a:noAutofit/>
        </a:bodyPr>
        <a:lstStyle/>
        <a:p>
          <a:pPr marL="0" lvl="0" indent="0" algn="ctr" defTabSz="1111250">
            <a:lnSpc>
              <a:spcPct val="90000"/>
            </a:lnSpc>
            <a:spcBef>
              <a:spcPct val="0"/>
            </a:spcBef>
            <a:spcAft>
              <a:spcPct val="35000"/>
            </a:spcAft>
            <a:buNone/>
          </a:pPr>
          <a:r>
            <a:rPr lang="en-US" sz="2500" kern="1200"/>
            <a:t>Combine</a:t>
          </a:r>
        </a:p>
      </dsp:txBody>
      <dsp:txXfrm>
        <a:off x="0" y="617368"/>
        <a:ext cx="2026285" cy="581173"/>
      </dsp:txXfrm>
    </dsp:sp>
    <dsp:sp modelId="{A7DE75BF-CED2-4B99-93D9-658542E36399}">
      <dsp:nvSpPr>
        <dsp:cNvPr id="0" name=""/>
        <dsp:cNvSpPr/>
      </dsp:nvSpPr>
      <dsp:spPr>
        <a:xfrm>
          <a:off x="2026285" y="1233413"/>
          <a:ext cx="8105140" cy="581173"/>
        </a:xfrm>
        <a:prstGeom prst="rect">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7262" tIns="147618" rIns="157262" bIns="147618" numCol="1" spcCol="1270" anchor="ctr" anchorCtr="0">
          <a:noAutofit/>
        </a:bodyPr>
        <a:lstStyle/>
        <a:p>
          <a:pPr marL="0" lvl="0" indent="0" algn="l" defTabSz="889000">
            <a:lnSpc>
              <a:spcPct val="90000"/>
            </a:lnSpc>
            <a:spcBef>
              <a:spcPct val="0"/>
            </a:spcBef>
            <a:spcAft>
              <a:spcPct val="35000"/>
            </a:spcAft>
            <a:buNone/>
          </a:pPr>
          <a:r>
            <a:rPr lang="en-US" sz="2000" kern="1200"/>
            <a:t>Adapt stores for community lifestyle hubs</a:t>
          </a:r>
        </a:p>
      </dsp:txBody>
      <dsp:txXfrm>
        <a:off x="2026285" y="1233413"/>
        <a:ext cx="8105140" cy="581173"/>
      </dsp:txXfrm>
    </dsp:sp>
    <dsp:sp modelId="{4B708E76-4993-48DB-8002-CEA38F471B82}">
      <dsp:nvSpPr>
        <dsp:cNvPr id="0" name=""/>
        <dsp:cNvSpPr/>
      </dsp:nvSpPr>
      <dsp:spPr>
        <a:xfrm>
          <a:off x="0" y="1233413"/>
          <a:ext cx="2026285" cy="581173"/>
        </a:xfrm>
        <a:prstGeom prst="rect">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224" tIns="57407" rIns="107224" bIns="57407" numCol="1" spcCol="1270" anchor="ctr" anchorCtr="0">
          <a:noAutofit/>
        </a:bodyPr>
        <a:lstStyle/>
        <a:p>
          <a:pPr marL="0" lvl="0" indent="0" algn="ctr" defTabSz="1111250">
            <a:lnSpc>
              <a:spcPct val="90000"/>
            </a:lnSpc>
            <a:spcBef>
              <a:spcPct val="0"/>
            </a:spcBef>
            <a:spcAft>
              <a:spcPct val="35000"/>
            </a:spcAft>
            <a:buNone/>
          </a:pPr>
          <a:r>
            <a:rPr lang="en-US" sz="2500" kern="1200"/>
            <a:t>Adapt</a:t>
          </a:r>
        </a:p>
      </dsp:txBody>
      <dsp:txXfrm>
        <a:off x="0" y="1233413"/>
        <a:ext cx="2026285" cy="581173"/>
      </dsp:txXfrm>
    </dsp:sp>
    <dsp:sp modelId="{0CDBA4B5-E55F-4ED9-9D00-07FAC079DA7A}">
      <dsp:nvSpPr>
        <dsp:cNvPr id="0" name=""/>
        <dsp:cNvSpPr/>
      </dsp:nvSpPr>
      <dsp:spPr>
        <a:xfrm>
          <a:off x="2026285" y="1849457"/>
          <a:ext cx="8105140" cy="581173"/>
        </a:xfrm>
        <a:prstGeom prst="rect">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7262" tIns="147618" rIns="157262" bIns="147618" numCol="1" spcCol="1270" anchor="ctr" anchorCtr="0">
          <a:noAutofit/>
        </a:bodyPr>
        <a:lstStyle/>
        <a:p>
          <a:pPr marL="0" lvl="0" indent="0" algn="l" defTabSz="889000">
            <a:lnSpc>
              <a:spcPct val="90000"/>
            </a:lnSpc>
            <a:spcBef>
              <a:spcPct val="0"/>
            </a:spcBef>
            <a:spcAft>
              <a:spcPct val="35000"/>
            </a:spcAft>
            <a:buNone/>
          </a:pPr>
          <a:r>
            <a:rPr lang="en-US" sz="2000" kern="1200"/>
            <a:t>Modify loyalty programs leveraging data</a:t>
          </a:r>
        </a:p>
      </dsp:txBody>
      <dsp:txXfrm>
        <a:off x="2026285" y="1849457"/>
        <a:ext cx="8105140" cy="581173"/>
      </dsp:txXfrm>
    </dsp:sp>
    <dsp:sp modelId="{400BB608-B774-4C06-A233-EE7679E0B1FB}">
      <dsp:nvSpPr>
        <dsp:cNvPr id="0" name=""/>
        <dsp:cNvSpPr/>
      </dsp:nvSpPr>
      <dsp:spPr>
        <a:xfrm>
          <a:off x="0" y="1849457"/>
          <a:ext cx="2026285" cy="581173"/>
        </a:xfrm>
        <a:prstGeom prst="rect">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224" tIns="57407" rIns="107224" bIns="57407" numCol="1" spcCol="1270" anchor="ctr" anchorCtr="0">
          <a:noAutofit/>
        </a:bodyPr>
        <a:lstStyle/>
        <a:p>
          <a:pPr marL="0" lvl="0" indent="0" algn="ctr" defTabSz="1111250">
            <a:lnSpc>
              <a:spcPct val="90000"/>
            </a:lnSpc>
            <a:spcBef>
              <a:spcPct val="0"/>
            </a:spcBef>
            <a:spcAft>
              <a:spcPct val="35000"/>
            </a:spcAft>
            <a:buNone/>
          </a:pPr>
          <a:r>
            <a:rPr lang="en-US" sz="2500" kern="1200"/>
            <a:t>Modify</a:t>
          </a:r>
        </a:p>
      </dsp:txBody>
      <dsp:txXfrm>
        <a:off x="0" y="1849457"/>
        <a:ext cx="2026285" cy="581173"/>
      </dsp:txXfrm>
    </dsp:sp>
    <dsp:sp modelId="{05216E0B-2EBC-4D58-A543-F5DF80FA5623}">
      <dsp:nvSpPr>
        <dsp:cNvPr id="0" name=""/>
        <dsp:cNvSpPr/>
      </dsp:nvSpPr>
      <dsp:spPr>
        <a:xfrm>
          <a:off x="2026285" y="2465501"/>
          <a:ext cx="8105140" cy="581173"/>
        </a:xfrm>
        <a:prstGeom prst="rect">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7262" tIns="147618" rIns="157262" bIns="147618" numCol="1" spcCol="1270" anchor="ctr" anchorCtr="0">
          <a:noAutofit/>
        </a:bodyPr>
        <a:lstStyle/>
        <a:p>
          <a:pPr marL="0" lvl="0" indent="0" algn="l" defTabSz="889000">
            <a:lnSpc>
              <a:spcPct val="90000"/>
            </a:lnSpc>
            <a:spcBef>
              <a:spcPct val="0"/>
            </a:spcBef>
            <a:spcAft>
              <a:spcPct val="35000"/>
            </a:spcAft>
            <a:buNone/>
          </a:pPr>
          <a:r>
            <a:rPr lang="en-US" sz="2000" kern="1200"/>
            <a:t>Repurpose prime real estate assets</a:t>
          </a:r>
        </a:p>
      </dsp:txBody>
      <dsp:txXfrm>
        <a:off x="2026285" y="2465501"/>
        <a:ext cx="8105140" cy="581173"/>
      </dsp:txXfrm>
    </dsp:sp>
    <dsp:sp modelId="{CB81EEEE-3525-4329-891E-19587F1E89F5}">
      <dsp:nvSpPr>
        <dsp:cNvPr id="0" name=""/>
        <dsp:cNvSpPr/>
      </dsp:nvSpPr>
      <dsp:spPr>
        <a:xfrm>
          <a:off x="0" y="2465501"/>
          <a:ext cx="2026285" cy="581173"/>
        </a:xfrm>
        <a:prstGeom prst="rect">
          <a:avLst/>
        </a:prstGeom>
        <a:solidFill>
          <a:schemeClr val="dk2">
            <a:hueOff val="0"/>
            <a:satOff val="0"/>
            <a:lumOff val="0"/>
            <a:alphaOff val="0"/>
          </a:schemeClr>
        </a:solidFill>
        <a:ln w="19050"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224" tIns="57407" rIns="107224" bIns="57407" numCol="1" spcCol="1270" anchor="ctr" anchorCtr="0">
          <a:noAutofit/>
        </a:bodyPr>
        <a:lstStyle/>
        <a:p>
          <a:pPr marL="0" lvl="0" indent="0" algn="ctr" defTabSz="1111250">
            <a:lnSpc>
              <a:spcPct val="90000"/>
            </a:lnSpc>
            <a:spcBef>
              <a:spcPct val="0"/>
            </a:spcBef>
            <a:spcAft>
              <a:spcPct val="35000"/>
            </a:spcAft>
            <a:buNone/>
          </a:pPr>
          <a:r>
            <a:rPr lang="en-US" sz="2500" kern="1200"/>
            <a:t>Repurpose</a:t>
          </a:r>
        </a:p>
      </dsp:txBody>
      <dsp:txXfrm>
        <a:off x="0" y="2465501"/>
        <a:ext cx="2026285" cy="5811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BD8B88-DFA1-44A0-9018-F364F19F41D5}">
      <dsp:nvSpPr>
        <dsp:cNvPr id="0" name=""/>
        <dsp:cNvSpPr/>
      </dsp:nvSpPr>
      <dsp:spPr>
        <a:xfrm>
          <a:off x="0" y="0"/>
          <a:ext cx="3166070" cy="3048000"/>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6839" tIns="330200" rIns="246839" bIns="330200" numCol="1" spcCol="1270" anchor="t" anchorCtr="0">
          <a:noAutofit/>
        </a:bodyPr>
        <a:lstStyle/>
        <a:p>
          <a:pPr marL="0" lvl="0" indent="0" algn="l" defTabSz="1155700">
            <a:lnSpc>
              <a:spcPct val="90000"/>
            </a:lnSpc>
            <a:spcBef>
              <a:spcPct val="0"/>
            </a:spcBef>
            <a:spcAft>
              <a:spcPct val="35000"/>
            </a:spcAft>
            <a:buNone/>
          </a:pPr>
          <a:r>
            <a:rPr lang="en-US" sz="2600" kern="1200"/>
            <a:t>Understanding complex collapse factors</a:t>
          </a:r>
        </a:p>
      </dsp:txBody>
      <dsp:txXfrm>
        <a:off x="0" y="1158240"/>
        <a:ext cx="3166070" cy="1828800"/>
      </dsp:txXfrm>
    </dsp:sp>
    <dsp:sp modelId="{5AF3E92F-481F-4E14-ACFA-810756115CD7}">
      <dsp:nvSpPr>
        <dsp:cNvPr id="0" name=""/>
        <dsp:cNvSpPr/>
      </dsp:nvSpPr>
      <dsp:spPr>
        <a:xfrm>
          <a:off x="1125835" y="304799"/>
          <a:ext cx="914400" cy="914400"/>
        </a:xfrm>
        <a:prstGeom prst="ellips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290" tIns="12700" rIns="71290" bIns="12700" numCol="1" spcCol="1270" anchor="ctr" anchorCtr="0">
          <a:noAutofit/>
        </a:bodyPr>
        <a:lstStyle/>
        <a:p>
          <a:pPr marL="0" lvl="0" indent="0" algn="ctr" defTabSz="1955800">
            <a:lnSpc>
              <a:spcPct val="90000"/>
            </a:lnSpc>
            <a:spcBef>
              <a:spcPct val="0"/>
            </a:spcBef>
            <a:spcAft>
              <a:spcPct val="35000"/>
            </a:spcAft>
            <a:buNone/>
          </a:pPr>
          <a:r>
            <a:rPr lang="en-US" sz="4400" kern="1200"/>
            <a:t>1</a:t>
          </a:r>
        </a:p>
      </dsp:txBody>
      <dsp:txXfrm>
        <a:off x="1259746" y="438710"/>
        <a:ext cx="646578" cy="646578"/>
      </dsp:txXfrm>
    </dsp:sp>
    <dsp:sp modelId="{71BAE82D-FDCC-46B2-AE7C-4E80BEE0042B}">
      <dsp:nvSpPr>
        <dsp:cNvPr id="0" name=""/>
        <dsp:cNvSpPr/>
      </dsp:nvSpPr>
      <dsp:spPr>
        <a:xfrm>
          <a:off x="0" y="3047928"/>
          <a:ext cx="3166070" cy="72"/>
        </a:xfrm>
        <a:prstGeom prst="rect">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867B51-1F05-464B-A6D3-C1011A761AD5}">
      <dsp:nvSpPr>
        <dsp:cNvPr id="0" name=""/>
        <dsp:cNvSpPr/>
      </dsp:nvSpPr>
      <dsp:spPr>
        <a:xfrm>
          <a:off x="3482677" y="0"/>
          <a:ext cx="3166070" cy="3048000"/>
        </a:xfrm>
        <a:prstGeom prst="rect">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6839" tIns="330200" rIns="246839" bIns="330200" numCol="1" spcCol="1270" anchor="t" anchorCtr="0">
          <a:noAutofit/>
        </a:bodyPr>
        <a:lstStyle/>
        <a:p>
          <a:pPr marL="0" lvl="0" indent="0" algn="l" defTabSz="1155700">
            <a:lnSpc>
              <a:spcPct val="90000"/>
            </a:lnSpc>
            <a:spcBef>
              <a:spcPct val="0"/>
            </a:spcBef>
            <a:spcAft>
              <a:spcPct val="35000"/>
            </a:spcAft>
            <a:buNone/>
          </a:pPr>
          <a:r>
            <a:rPr lang="en-US" sz="2600" kern="1200"/>
            <a:t>Researching shifted consumer attitudes</a:t>
          </a:r>
        </a:p>
      </dsp:txBody>
      <dsp:txXfrm>
        <a:off x="3482677" y="1158240"/>
        <a:ext cx="3166070" cy="1828800"/>
      </dsp:txXfrm>
    </dsp:sp>
    <dsp:sp modelId="{C1BBD1AA-F567-4909-ADC1-0F7693A81505}">
      <dsp:nvSpPr>
        <dsp:cNvPr id="0" name=""/>
        <dsp:cNvSpPr/>
      </dsp:nvSpPr>
      <dsp:spPr>
        <a:xfrm>
          <a:off x="4608512" y="304799"/>
          <a:ext cx="914400" cy="914400"/>
        </a:xfrm>
        <a:prstGeom prst="ellips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290" tIns="12700" rIns="71290" bIns="12700" numCol="1" spcCol="1270" anchor="ctr" anchorCtr="0">
          <a:noAutofit/>
        </a:bodyPr>
        <a:lstStyle/>
        <a:p>
          <a:pPr marL="0" lvl="0" indent="0" algn="ctr" defTabSz="1955800">
            <a:lnSpc>
              <a:spcPct val="90000"/>
            </a:lnSpc>
            <a:spcBef>
              <a:spcPct val="0"/>
            </a:spcBef>
            <a:spcAft>
              <a:spcPct val="35000"/>
            </a:spcAft>
            <a:buNone/>
          </a:pPr>
          <a:r>
            <a:rPr lang="en-US" sz="4400" kern="1200"/>
            <a:t>2</a:t>
          </a:r>
        </a:p>
      </dsp:txBody>
      <dsp:txXfrm>
        <a:off x="4742423" y="438710"/>
        <a:ext cx="646578" cy="646578"/>
      </dsp:txXfrm>
    </dsp:sp>
    <dsp:sp modelId="{819A9714-C4CD-4E97-920F-3AD329BB7748}">
      <dsp:nvSpPr>
        <dsp:cNvPr id="0" name=""/>
        <dsp:cNvSpPr/>
      </dsp:nvSpPr>
      <dsp:spPr>
        <a:xfrm>
          <a:off x="3482677" y="3047928"/>
          <a:ext cx="3166070" cy="72"/>
        </a:xfrm>
        <a:prstGeom prst="rect">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9B6328-741A-4013-8747-64BA4B26D2D0}">
      <dsp:nvSpPr>
        <dsp:cNvPr id="0" name=""/>
        <dsp:cNvSpPr/>
      </dsp:nvSpPr>
      <dsp:spPr>
        <a:xfrm>
          <a:off x="6965354" y="0"/>
          <a:ext cx="3166070" cy="3048000"/>
        </a:xfrm>
        <a:prstGeom prst="rect">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6839" tIns="330200" rIns="246839" bIns="330200" numCol="1" spcCol="1270" anchor="t" anchorCtr="0">
          <a:noAutofit/>
        </a:bodyPr>
        <a:lstStyle/>
        <a:p>
          <a:pPr marL="0" lvl="0" indent="0" algn="l" defTabSz="1155700">
            <a:lnSpc>
              <a:spcPct val="90000"/>
            </a:lnSpc>
            <a:spcBef>
              <a:spcPct val="0"/>
            </a:spcBef>
            <a:spcAft>
              <a:spcPct val="35000"/>
            </a:spcAft>
            <a:buNone/>
          </a:pPr>
          <a:r>
            <a:rPr lang="en-US" sz="2600" kern="1200"/>
            <a:t>Applying SCAMPER model to aging retail</a:t>
          </a:r>
        </a:p>
      </dsp:txBody>
      <dsp:txXfrm>
        <a:off x="6965354" y="1158240"/>
        <a:ext cx="3166070" cy="1828800"/>
      </dsp:txXfrm>
    </dsp:sp>
    <dsp:sp modelId="{87A1798F-EC51-41B6-A7D8-8BE4F594D7BA}">
      <dsp:nvSpPr>
        <dsp:cNvPr id="0" name=""/>
        <dsp:cNvSpPr/>
      </dsp:nvSpPr>
      <dsp:spPr>
        <a:xfrm>
          <a:off x="8091189" y="304799"/>
          <a:ext cx="914400" cy="914400"/>
        </a:xfrm>
        <a:prstGeom prst="ellips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290" tIns="12700" rIns="71290" bIns="12700" numCol="1" spcCol="1270" anchor="ctr" anchorCtr="0">
          <a:noAutofit/>
        </a:bodyPr>
        <a:lstStyle/>
        <a:p>
          <a:pPr marL="0" lvl="0" indent="0" algn="ctr" defTabSz="1955800">
            <a:lnSpc>
              <a:spcPct val="90000"/>
            </a:lnSpc>
            <a:spcBef>
              <a:spcPct val="0"/>
            </a:spcBef>
            <a:spcAft>
              <a:spcPct val="35000"/>
            </a:spcAft>
            <a:buNone/>
          </a:pPr>
          <a:r>
            <a:rPr lang="en-US" sz="4400" kern="1200"/>
            <a:t>3</a:t>
          </a:r>
        </a:p>
      </dsp:txBody>
      <dsp:txXfrm>
        <a:off x="8225100" y="438710"/>
        <a:ext cx="646578" cy="646578"/>
      </dsp:txXfrm>
    </dsp:sp>
    <dsp:sp modelId="{B1EF3A86-9D9E-4BEC-8F38-A49DF7AEBFA2}">
      <dsp:nvSpPr>
        <dsp:cNvPr id="0" name=""/>
        <dsp:cNvSpPr/>
      </dsp:nvSpPr>
      <dsp:spPr>
        <a:xfrm>
          <a:off x="6965354" y="3047928"/>
          <a:ext cx="3166070" cy="72"/>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F3571B-CEEB-4261-AFD7-E4A097120D73}">
      <dsp:nvSpPr>
        <dsp:cNvPr id="0" name=""/>
        <dsp:cNvSpPr/>
      </dsp:nvSpPr>
      <dsp:spPr>
        <a:xfrm>
          <a:off x="2968" y="739274"/>
          <a:ext cx="2119288" cy="134574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FDABDA-F2A7-4EBE-A7CD-AAA78248368D}">
      <dsp:nvSpPr>
        <dsp:cNvPr id="0" name=""/>
        <dsp:cNvSpPr/>
      </dsp:nvSpPr>
      <dsp:spPr>
        <a:xfrm>
          <a:off x="238444" y="962977"/>
          <a:ext cx="2119288" cy="134574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Handle business model disruption</a:t>
          </a:r>
        </a:p>
      </dsp:txBody>
      <dsp:txXfrm>
        <a:off x="277860" y="1002393"/>
        <a:ext cx="2040456" cy="1266916"/>
      </dsp:txXfrm>
    </dsp:sp>
    <dsp:sp modelId="{490F9252-4A92-41FD-A28D-1F3131C57242}">
      <dsp:nvSpPr>
        <dsp:cNvPr id="0" name=""/>
        <dsp:cNvSpPr/>
      </dsp:nvSpPr>
      <dsp:spPr>
        <a:xfrm>
          <a:off x="2593209" y="739274"/>
          <a:ext cx="2119288" cy="134574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4CE3FE-4E98-4489-A5F9-7C673BB5BBC5}">
      <dsp:nvSpPr>
        <dsp:cNvPr id="0" name=""/>
        <dsp:cNvSpPr/>
      </dsp:nvSpPr>
      <dsp:spPr>
        <a:xfrm>
          <a:off x="2828685" y="962977"/>
          <a:ext cx="2119288" cy="134574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Strategic analysis and problem-solving</a:t>
          </a:r>
        </a:p>
      </dsp:txBody>
      <dsp:txXfrm>
        <a:off x="2868101" y="1002393"/>
        <a:ext cx="2040456" cy="1266916"/>
      </dsp:txXfrm>
    </dsp:sp>
    <dsp:sp modelId="{3F09AE64-E593-4102-9D18-D5B402905DEB}">
      <dsp:nvSpPr>
        <dsp:cNvPr id="0" name=""/>
        <dsp:cNvSpPr/>
      </dsp:nvSpPr>
      <dsp:spPr>
        <a:xfrm>
          <a:off x="5183450" y="739274"/>
          <a:ext cx="2119288" cy="134574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CB9B1C-3E88-49BF-A9AD-C5FDA1B62EDC}">
      <dsp:nvSpPr>
        <dsp:cNvPr id="0" name=""/>
        <dsp:cNvSpPr/>
      </dsp:nvSpPr>
      <dsp:spPr>
        <a:xfrm>
          <a:off x="5418927" y="962977"/>
          <a:ext cx="2119288" cy="134574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Consumer lifestyle research</a:t>
          </a:r>
        </a:p>
      </dsp:txBody>
      <dsp:txXfrm>
        <a:off x="5458343" y="1002393"/>
        <a:ext cx="2040456" cy="1266916"/>
      </dsp:txXfrm>
    </dsp:sp>
    <dsp:sp modelId="{F37DD405-5F05-4B0A-857F-549FA1785B32}">
      <dsp:nvSpPr>
        <dsp:cNvPr id="0" name=""/>
        <dsp:cNvSpPr/>
      </dsp:nvSpPr>
      <dsp:spPr>
        <a:xfrm>
          <a:off x="7773692" y="739274"/>
          <a:ext cx="2119288" cy="134574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8D694A-D8D8-48D2-B111-B3E621BD0C1B}">
      <dsp:nvSpPr>
        <dsp:cNvPr id="0" name=""/>
        <dsp:cNvSpPr/>
      </dsp:nvSpPr>
      <dsp:spPr>
        <a:xfrm>
          <a:off x="8009168" y="962977"/>
          <a:ext cx="2119288" cy="134574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Innovative thinking for differentiation</a:t>
          </a:r>
        </a:p>
      </dsp:txBody>
      <dsp:txXfrm>
        <a:off x="8048584" y="1002393"/>
        <a:ext cx="2040456" cy="12669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B0F19C-522F-41FE-973B-34408C722093}">
      <dsp:nvSpPr>
        <dsp:cNvPr id="0" name=""/>
        <dsp:cNvSpPr/>
      </dsp:nvSpPr>
      <dsp:spPr>
        <a:xfrm>
          <a:off x="0" y="0"/>
          <a:ext cx="5563419" cy="1446054"/>
        </a:xfrm>
        <a:prstGeom prst="roundRect">
          <a:avLst>
            <a:gd name="adj" fmla="val 10000"/>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Reviving faded giants needs bold innovation</a:t>
          </a:r>
        </a:p>
      </dsp:txBody>
      <dsp:txXfrm>
        <a:off x="42353" y="42353"/>
        <a:ext cx="4003014" cy="1361348"/>
      </dsp:txXfrm>
    </dsp:sp>
    <dsp:sp modelId="{9CEC80B0-BA4C-418C-AD78-E057FDA51637}">
      <dsp:nvSpPr>
        <dsp:cNvPr id="0" name=""/>
        <dsp:cNvSpPr/>
      </dsp:nvSpPr>
      <dsp:spPr>
        <a:xfrm>
          <a:off x="490889" y="1687063"/>
          <a:ext cx="5563419" cy="1446054"/>
        </a:xfrm>
        <a:prstGeom prst="roundRect">
          <a:avLst>
            <a:gd name="adj" fmla="val 10000"/>
          </a:avLst>
        </a:prstGeom>
        <a:gradFill rotWithShape="0">
          <a:gsLst>
            <a:gs pos="0">
              <a:schemeClr val="accent3">
                <a:hueOff val="0"/>
                <a:satOff val="0"/>
                <a:lumOff val="0"/>
                <a:alphaOff val="0"/>
                <a:tint val="98000"/>
                <a:lumMod val="100000"/>
              </a:schemeClr>
            </a:gs>
            <a:gs pos="100000">
              <a:schemeClr val="accent3">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Reinvention aligns with consumer lifestyles</a:t>
          </a:r>
        </a:p>
      </dsp:txBody>
      <dsp:txXfrm>
        <a:off x="533242" y="1729416"/>
        <a:ext cx="4047887" cy="1361348"/>
      </dsp:txXfrm>
    </dsp:sp>
    <dsp:sp modelId="{074F28F4-FE74-4339-9421-9D0ED3F026B1}">
      <dsp:nvSpPr>
        <dsp:cNvPr id="0" name=""/>
        <dsp:cNvSpPr/>
      </dsp:nvSpPr>
      <dsp:spPr>
        <a:xfrm>
          <a:off x="981779" y="3374127"/>
          <a:ext cx="5563419" cy="1446054"/>
        </a:xfrm>
        <a:prstGeom prst="roundRect">
          <a:avLst>
            <a:gd name="adj" fmla="val 10000"/>
          </a:avLst>
        </a:prstGeom>
        <a:gradFill rotWithShape="0">
          <a:gsLst>
            <a:gs pos="0">
              <a:schemeClr val="accent4">
                <a:hueOff val="0"/>
                <a:satOff val="0"/>
                <a:lumOff val="0"/>
                <a:alphaOff val="0"/>
                <a:tint val="98000"/>
                <a:lumMod val="100000"/>
              </a:schemeClr>
            </a:gs>
            <a:gs pos="100000">
              <a:schemeClr val="accent4">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SCAMPER provides strategic transformation lens</a:t>
          </a:r>
        </a:p>
      </dsp:txBody>
      <dsp:txXfrm>
        <a:off x="1024132" y="3416480"/>
        <a:ext cx="4047887" cy="1361348"/>
      </dsp:txXfrm>
    </dsp:sp>
    <dsp:sp modelId="{024C739D-22C0-40AB-8C83-1DDEB96023E3}">
      <dsp:nvSpPr>
        <dsp:cNvPr id="0" name=""/>
        <dsp:cNvSpPr/>
      </dsp:nvSpPr>
      <dsp:spPr>
        <a:xfrm>
          <a:off x="4623483" y="1096591"/>
          <a:ext cx="939935" cy="939935"/>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834968" y="1096591"/>
        <a:ext cx="516965" cy="707301"/>
      </dsp:txXfrm>
    </dsp:sp>
    <dsp:sp modelId="{257FAD94-93B5-4FB3-B2CF-3649E340DC71}">
      <dsp:nvSpPr>
        <dsp:cNvPr id="0" name=""/>
        <dsp:cNvSpPr/>
      </dsp:nvSpPr>
      <dsp:spPr>
        <a:xfrm>
          <a:off x="5114373" y="2774014"/>
          <a:ext cx="939935" cy="939935"/>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325858" y="2774014"/>
        <a:ext cx="516965" cy="707301"/>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EC6D1B-3C7A-4250-B960-22E7EB945061}" type="datetimeFigureOut">
              <a:t>3/6/2024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276C34-3694-4D4B-BA15-9CE581D8B699}" type="slidenum">
              <a:t>‹#›</a:t>
            </a:fld>
            <a:endParaRPr lang="en-US"/>
          </a:p>
        </p:txBody>
      </p:sp>
    </p:spTree>
    <p:extLst>
      <p:ext uri="{BB962C8B-B14F-4D97-AF65-F5344CB8AC3E}">
        <p14:creationId xmlns:p14="http://schemas.microsoft.com/office/powerpoint/2010/main" val="1024960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7276C34-3694-4D4B-BA15-9CE581D8B699}" type="slidenum">
              <a:rPr lang="en-US" smtClean="0"/>
              <a:t>1</a:t>
            </a:fld>
            <a:endParaRPr lang="en-US"/>
          </a:p>
        </p:txBody>
      </p:sp>
    </p:spTree>
    <p:extLst>
      <p:ext uri="{BB962C8B-B14F-4D97-AF65-F5344CB8AC3E}">
        <p14:creationId xmlns:p14="http://schemas.microsoft.com/office/powerpoint/2010/main" val="3532083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examines how innovation methodologies could have revived aged high street retailer Debenhams, founded in 1778 and entering administration in 2020 </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(Debenhams Retail Ltd, 2022)</a:t>
            </a:r>
            <a:r>
              <a:rPr lang="en-US" dirty="0"/>
              <a:t>. Despite being a leading department store chain targeting middle-income family shoppers, declines began from 2015 as Debenhams struggled responding to ecommerce disruption and shifts in consumer attitudes prioritizing convenience, experience and sustainability over products or promotions. Their approach focused more incremental improvements around promotions, campaigns and minor digital enhancements which delivered only temporary relief rather than bold reinvention of value proposition and business architectures realigning with younger generations. Ultimately lack of transformational innovation left operations, costs and consumer relevance lagging nimble pureplay rivals and deep discounters, accelerating irrelevance once the pandemic hit. This analysis aimed applying SCAMPER framework to determine whether creative thinking revealing strategic innovations may have counteracted brand erosion and kickstarted differentiation keeping Debenhams viable amid industry evolution </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(Duan et al., 2020)</a:t>
            </a:r>
            <a:r>
              <a:rPr lang="en-US" dirty="0"/>
              <a:t>.</a:t>
            </a:r>
          </a:p>
          <a:p>
            <a:endParaRPr lang="en-US" dirty="0">
              <a:cs typeface="Calibri"/>
            </a:endParaRPr>
          </a:p>
          <a:p>
            <a:pPr marL="0" marR="0">
              <a:lnSpc>
                <a:spcPct val="107000"/>
              </a:lnSpc>
              <a:spcBef>
                <a:spcPts val="0"/>
              </a:spcBef>
              <a:spcAft>
                <a:spcPts val="800"/>
              </a:spcAft>
            </a:pP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cs typeface="Calibri"/>
            </a:endParaRPr>
          </a:p>
        </p:txBody>
      </p:sp>
      <p:sp>
        <p:nvSpPr>
          <p:cNvPr id="4" name="Slide Number Placeholder 3"/>
          <p:cNvSpPr>
            <a:spLocks noGrp="1"/>
          </p:cNvSpPr>
          <p:nvPr>
            <p:ph type="sldNum" sz="quarter" idx="5"/>
          </p:nvPr>
        </p:nvSpPr>
        <p:spPr/>
        <p:txBody>
          <a:bodyPr/>
          <a:lstStyle/>
          <a:p>
            <a:fld id="{37276C34-3694-4D4B-BA15-9CE581D8B699}" type="slidenum">
              <a:t>2</a:t>
            </a:fld>
            <a:endParaRPr lang="en-US"/>
          </a:p>
        </p:txBody>
      </p:sp>
    </p:spTree>
    <p:extLst>
      <p:ext uri="{BB962C8B-B14F-4D97-AF65-F5344CB8AC3E}">
        <p14:creationId xmlns:p14="http://schemas.microsoft.com/office/powerpoint/2010/main" val="18509259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Debenhams is an iconic British retail brand that operated department stores for over 240 years before collapsing in 2020. Originally established as a single store in central London in 1778, it grew into the largest department store group in the UK during the 20th century through mergers and acquisitions </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(Debenhams Retail Ltd, 2022)</a:t>
            </a:r>
            <a:r>
              <a:rPr lang="en-US" dirty="0"/>
              <a:t>.</a:t>
            </a:r>
          </a:p>
          <a:p>
            <a:r>
              <a:rPr lang="en-US" dirty="0"/>
              <a:t>At its peak, Debenhams operated over 240 stores across Europe and had annual revenues exceeding £2.7 billion. The company targeted mid-market mainstream consumers with its wide ranging product portfolio across beauty items, clothing for women and men, accessories, toys, home furnishings, food and more. This broad appeal made it a popular destination for family shoppers over two centuries (</a:t>
            </a:r>
            <a:r>
              <a:rPr lang="en-US" sz="1200" dirty="0">
                <a:effectLst/>
                <a:latin typeface="Arial" panose="020B0604020202020204" pitchFamily="34" charset="0"/>
                <a:ea typeface="Calibri" panose="020F0502020204030204" pitchFamily="34" charset="0"/>
                <a:cs typeface="Arial" panose="020B0604020202020204" pitchFamily="34" charset="0"/>
              </a:rPr>
              <a:t>Butler, 2020)</a:t>
            </a:r>
            <a:r>
              <a:rPr lang="en-US" dirty="0"/>
              <a:t>.</a:t>
            </a:r>
          </a:p>
          <a:p>
            <a:r>
              <a:rPr lang="en-US" dirty="0"/>
              <a:t>However, from 2014, Debenhams struggled as shopping habits shifted online and mobile. It entered administration in 2020 and liquidation in late 2021 due to intense ecommerce competition and insufficient reinvention of proposition </a:t>
            </a:r>
            <a:r>
              <a:rPr lang="en-US" sz="1800" kern="1200" dirty="0">
                <a:solidFill>
                  <a:srgbClr val="000000"/>
                </a:solidFill>
                <a:effectLst/>
                <a:latin typeface="Calibri" panose="020F0502020204030204" pitchFamily="34" charset="0"/>
                <a:ea typeface="+mn-ea"/>
                <a:cs typeface="+mn-cs"/>
              </a:rPr>
              <a:t>(</a:t>
            </a:r>
            <a:r>
              <a:rPr lang="en-US" sz="1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Butler, 2020)</a:t>
            </a:r>
            <a:r>
              <a:rPr lang="en-US" dirty="0"/>
              <a:t>. This reflected failure capitalizing on rich history to rediscover relevance among younger shoppers who prioritized convenience, curation and experience over promotions or products alone.</a:t>
            </a:r>
          </a:p>
          <a:p>
            <a:endParaRPr lang="en-US" dirty="0">
              <a:cs typeface="Calibri"/>
            </a:endParaRPr>
          </a:p>
        </p:txBody>
      </p:sp>
      <p:sp>
        <p:nvSpPr>
          <p:cNvPr id="4" name="Slide Number Placeholder 3"/>
          <p:cNvSpPr>
            <a:spLocks noGrp="1"/>
          </p:cNvSpPr>
          <p:nvPr>
            <p:ph type="sldNum" sz="quarter" idx="5"/>
          </p:nvPr>
        </p:nvSpPr>
        <p:spPr/>
        <p:txBody>
          <a:bodyPr/>
          <a:lstStyle/>
          <a:p>
            <a:fld id="{37276C34-3694-4D4B-BA15-9CE581D8B699}" type="slidenum">
              <a:t>3</a:t>
            </a:fld>
            <a:endParaRPr lang="en-US"/>
          </a:p>
        </p:txBody>
      </p:sp>
    </p:spTree>
    <p:extLst>
      <p:ext uri="{BB962C8B-B14F-4D97-AF65-F5344CB8AC3E}">
        <p14:creationId xmlns:p14="http://schemas.microsoft.com/office/powerpoint/2010/main" val="37508689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Debenhams mainly pursued minor incremental innovations optimizing operations and improving promotional campaigns rather than reinventing core value proposition or format aligned with shifting consumer preferences.</a:t>
            </a:r>
          </a:p>
          <a:p>
            <a:r>
              <a:rPr lang="en-US" dirty="0"/>
              <a:t>Initiatives like in-house beauty brand launches, personalized digital services, and international expansions provided temporary gains during 2009-2014. However advantage faded as rivals outpaced game-changing digital advancements necessary for omni-channel integration </a:t>
            </a:r>
            <a:r>
              <a:rPr lang="en-US" sz="1800" kern="1200" dirty="0">
                <a:solidFill>
                  <a:srgbClr val="000000"/>
                </a:solidFill>
                <a:effectLst/>
                <a:latin typeface="Calibri" panose="020F0502020204030204" pitchFamily="34" charset="0"/>
                <a:ea typeface="+mn-ea"/>
                <a:cs typeface="+mn-cs"/>
              </a:rPr>
              <a:t>(</a:t>
            </a:r>
            <a:r>
              <a:rPr lang="en-US" sz="1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Butler, 2020)</a:t>
            </a:r>
            <a:r>
              <a:rPr lang="en-US" dirty="0"/>
              <a:t>.</a:t>
            </a:r>
          </a:p>
          <a:p>
            <a:r>
              <a:rPr lang="en-US" dirty="0"/>
              <a:t>The company struggled responding to emerging experience, convenience and sustainability expectations from younger shoppers. Confusing store concepts and private labels saw brand value erode amid discounting. Ultimately lack of bolder innovation left the model outdated when the pandemic hit </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US" sz="1800" kern="1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Geissdoerfer</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et al., 2018)</a:t>
            </a:r>
            <a:r>
              <a:rPr lang="en-US" dirty="0"/>
              <a:t>.</a:t>
            </a:r>
            <a:endParaRPr lang="en-US" dirty="0">
              <a:cs typeface="Calibri"/>
            </a:endParaRPr>
          </a:p>
          <a:p>
            <a:r>
              <a:rPr lang="en-US" dirty="0"/>
              <a:t>While small innovations bought time, Debenhams failed channeling this into sustaining differentiation or executing on a transformational vision rising beyond optimization tweaks necessary for lasting financial turnaround </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US" sz="1800" kern="1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Szpilko</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et al., 2021)</a:t>
            </a:r>
            <a:r>
              <a:rPr lang="en-US" dirty="0"/>
              <a:t>.</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7276C34-3694-4D4B-BA15-9CE581D8B699}" type="slidenum">
              <a:t>4</a:t>
            </a:fld>
            <a:endParaRPr lang="en-US"/>
          </a:p>
        </p:txBody>
      </p:sp>
    </p:spTree>
    <p:extLst>
      <p:ext uri="{BB962C8B-B14F-4D97-AF65-F5344CB8AC3E}">
        <p14:creationId xmlns:p14="http://schemas.microsoft.com/office/powerpoint/2010/main" val="11176786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analysis applied the SCAMPER framework to identify potential high-impact innovations that could transform Debenhams:</a:t>
            </a:r>
          </a:p>
          <a:p>
            <a:r>
              <a:rPr lang="en-US" dirty="0"/>
              <a:t>Substitute - Shift to concession-based commercial model in suburban stores with lower costs </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(Zhang, 2022)</a:t>
            </a:r>
            <a:r>
              <a:rPr lang="en-US" dirty="0"/>
              <a:t>. Exit underperforming categories.</a:t>
            </a:r>
          </a:p>
          <a:p>
            <a:r>
              <a:rPr lang="en-US" dirty="0"/>
              <a:t>Combine - Launch coalition loyalty program with partners. Joint-supplier negotiations provide consumer discounts.</a:t>
            </a:r>
            <a:endParaRPr lang="en-US" dirty="0">
              <a:cs typeface="Calibri"/>
            </a:endParaRPr>
          </a:p>
          <a:p>
            <a:r>
              <a:rPr lang="en-US" dirty="0"/>
              <a:t>Adapt - Redesign stores as creative community spaces and local culture hubs. Host events blending retail with enrichment.</a:t>
            </a:r>
          </a:p>
          <a:p>
            <a:r>
              <a:rPr lang="en-US" dirty="0"/>
              <a:t>Modify - Apply gamification and personalization to evolve loyalty program using advanced CRM </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(Lopes, 2017)</a:t>
            </a:r>
            <a:r>
              <a:rPr lang="en-US" dirty="0"/>
              <a:t>. Add discovery features.</a:t>
            </a:r>
          </a:p>
          <a:p>
            <a:r>
              <a:rPr lang="en-US" dirty="0"/>
              <a:t>Repurpose - Convert central city stores to multi-use venues. Franchise long-lease sites. Launch online inventory marketplace </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US" sz="1800" kern="1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Anggrianto</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2022)</a:t>
            </a:r>
            <a:r>
              <a:rPr lang="en-US" dirty="0"/>
              <a:t>.</a:t>
            </a:r>
          </a:p>
          <a:p>
            <a:r>
              <a:rPr lang="en-US" dirty="0"/>
              <a:t>An innovation program centered around such solutions can help reinvent differentiation and realign with consumer lifestyles today and in the future. This stretches beyond optimization to bold vision execution.</a:t>
            </a:r>
          </a:p>
          <a:p>
            <a:endParaRPr lang="en-US" dirty="0">
              <a:cs typeface="Calibri"/>
            </a:endParaRPr>
          </a:p>
        </p:txBody>
      </p:sp>
      <p:sp>
        <p:nvSpPr>
          <p:cNvPr id="4" name="Slide Number Placeholder 3"/>
          <p:cNvSpPr>
            <a:spLocks noGrp="1"/>
          </p:cNvSpPr>
          <p:nvPr>
            <p:ph type="sldNum" sz="quarter" idx="5"/>
          </p:nvPr>
        </p:nvSpPr>
        <p:spPr/>
        <p:txBody>
          <a:bodyPr/>
          <a:lstStyle/>
          <a:p>
            <a:fld id="{37276C34-3694-4D4B-BA15-9CE581D8B699}" type="slidenum">
              <a:t>5</a:t>
            </a:fld>
            <a:endParaRPr lang="en-US"/>
          </a:p>
        </p:txBody>
      </p:sp>
    </p:spTree>
    <p:extLst>
      <p:ext uri="{BB962C8B-B14F-4D97-AF65-F5344CB8AC3E}">
        <p14:creationId xmlns:p14="http://schemas.microsoft.com/office/powerpoint/2010/main" val="18515260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Completing analysis on Debenhams' decline posed several challenges:</a:t>
            </a:r>
          </a:p>
          <a:p>
            <a:r>
              <a:rPr lang="en-US" dirty="0"/>
              <a:t>Understanding Complex Collapse Factors - Unpacking the range of issues across strategy, costs, culture and consumer trends causing a iconic 240 year brand to suddenly fail in months was complex </a:t>
            </a:r>
            <a:r>
              <a:rPr lang="en-US" sz="1800" kern="1200" dirty="0">
                <a:solidFill>
                  <a:srgbClr val="000000"/>
                </a:solidFill>
                <a:effectLst/>
                <a:latin typeface="Calibri" panose="020F0502020204030204" pitchFamily="34" charset="0"/>
                <a:ea typeface="+mn-ea"/>
                <a:cs typeface="+mn-cs"/>
              </a:rPr>
              <a:t>(</a:t>
            </a:r>
            <a:r>
              <a:rPr lang="en-US" sz="1800" kern="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Butler, 2020)</a:t>
            </a:r>
            <a:r>
              <a:rPr lang="en-US" dirty="0"/>
              <a:t>. Comparing narratives from multiple expert sources provided more objective perspectives.</a:t>
            </a:r>
          </a:p>
          <a:p>
            <a:r>
              <a:rPr lang="en-US" dirty="0"/>
              <a:t>Researching Shifted Attitudes - Appreciating new retail innovation priorities like convenience, experiential stores and sustainability ethos among younger demographics required broad research beyond products and promotions. Framing within wider lifestyle changes and attitudes proved crucial </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US" sz="1800" kern="1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Jasieński</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2020)</a:t>
            </a:r>
            <a:r>
              <a:rPr lang="en-US" dirty="0"/>
              <a:t>.</a:t>
            </a:r>
          </a:p>
          <a:p>
            <a:r>
              <a:rPr lang="en-US" dirty="0"/>
              <a:t>Applying SCAMPER - While a proven creativity tool, sparking innovative yet executable ideas reinventing traditional store retail was initially stretching. Letting go assumptions and reframing issues revealed opportunities </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(Liu et al., 2021)</a:t>
            </a:r>
            <a:r>
              <a:rPr lang="en-US" dirty="0"/>
              <a:t>.</a:t>
            </a:r>
          </a:p>
          <a:p>
            <a:r>
              <a:rPr lang="en-US" dirty="0"/>
              <a:t>Collectively, overcoming these built critical skill applying analytical thinking, cognitive flexibility and creativity towards complex business problems. Key learnings include appreciating influence of external environment changes beyond company performance, more deeply understanding consumer behavior, and enhanced information literacy skills distilling insights across divergent sources </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(Smith, 2021)</a:t>
            </a:r>
            <a:r>
              <a:rPr lang="en-US" dirty="0"/>
              <a:t>. The research and conceptualization process also developed competencies innovating models and strategic problem solving methods applicable for other organizations facing challenging conditions.</a:t>
            </a:r>
          </a:p>
          <a:p>
            <a:endParaRPr lang="en-US" dirty="0">
              <a:cs typeface="Calibri"/>
            </a:endParaRPr>
          </a:p>
        </p:txBody>
      </p:sp>
      <p:sp>
        <p:nvSpPr>
          <p:cNvPr id="4" name="Slide Number Placeholder 3"/>
          <p:cNvSpPr>
            <a:spLocks noGrp="1"/>
          </p:cNvSpPr>
          <p:nvPr>
            <p:ph type="sldNum" sz="quarter" idx="5"/>
          </p:nvPr>
        </p:nvSpPr>
        <p:spPr/>
        <p:txBody>
          <a:bodyPr/>
          <a:lstStyle/>
          <a:p>
            <a:fld id="{37276C34-3694-4D4B-BA15-9CE581D8B699}" type="slidenum">
              <a:t>6</a:t>
            </a:fld>
            <a:endParaRPr lang="en-US"/>
          </a:p>
        </p:txBody>
      </p:sp>
    </p:spTree>
    <p:extLst>
      <p:ext uri="{BB962C8B-B14F-4D97-AF65-F5344CB8AC3E}">
        <p14:creationId xmlns:p14="http://schemas.microsoft.com/office/powerpoint/2010/main" val="3419440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Completing analysis applying innovation models to examine and revive a collapsed organization delivered several tangible learning outcomes:</a:t>
            </a:r>
          </a:p>
          <a:p>
            <a:r>
              <a:rPr lang="en-US" dirty="0"/>
              <a:t>Gained expertise breaking down complex business problems using SCAMPER as a strategic diagnostic and transformation toolbox beyond just products </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US" sz="1800" kern="1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Szpilko</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et al., 2021)</a:t>
            </a:r>
            <a:endParaRPr lang="en-US" dirty="0"/>
          </a:p>
          <a:p>
            <a:r>
              <a:rPr lang="en-US" dirty="0"/>
              <a:t>Built skills researching from diverse sources, objectively evaluating credibility, and synthesizing insights across finance, operations, consumer trends </a:t>
            </a:r>
            <a:r>
              <a:rPr lang="en-US" dirty="0" err="1"/>
              <a:t>etc</a:t>
            </a:r>
            <a:r>
              <a:rPr lang="en-US" dirty="0"/>
              <a:t> </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US" sz="1800" kern="1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Anggrianto</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2022)</a:t>
            </a:r>
            <a:r>
              <a:rPr lang="en-US" dirty="0"/>
              <a:t>.</a:t>
            </a:r>
            <a:endParaRPr lang="en-US" dirty="0">
              <a:cs typeface="Calibri"/>
            </a:endParaRPr>
          </a:p>
          <a:p>
            <a:r>
              <a:rPr lang="en-US" dirty="0"/>
              <a:t>Developed critical thinking abilities assessing root causes of decline across leadership, culture, exogenous factors over time, not just recent performance</a:t>
            </a:r>
            <a:endParaRPr lang="en-US" dirty="0">
              <a:cs typeface="Calibri"/>
            </a:endParaRPr>
          </a:p>
          <a:p>
            <a:r>
              <a:rPr lang="en-US" dirty="0"/>
              <a:t>Enhanced strategic problem solving approach leveraging analysis to create innovative solutions aligned with consumer lifestyle shifts</a:t>
            </a:r>
            <a:endParaRPr lang="en-US" dirty="0">
              <a:cs typeface="Calibri"/>
            </a:endParaRPr>
          </a:p>
          <a:p>
            <a:r>
              <a:rPr lang="en-US" dirty="0"/>
              <a:t>Practiced creative ideation skills for competitive differentiation and experiential retail </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US" sz="1800" kern="1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Anggrianto</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2022)</a:t>
            </a:r>
            <a:endParaRPr lang="en-US" dirty="0">
              <a:cs typeface="Calibri"/>
            </a:endParaRPr>
          </a:p>
          <a:p>
            <a:r>
              <a:rPr lang="en-US" dirty="0"/>
              <a:t>These capabilities to comprehend real-world business challenges, determine root causes, recognize outdated assumptions, research consumer changes, and ideate bold turnaround strategies by applying proven innovation models enhances problem-solving toolkits for future complex situations </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(Liu et al., 2021)</a:t>
            </a:r>
            <a:r>
              <a:rPr lang="en-US" dirty="0"/>
              <a:t>.</a:t>
            </a:r>
            <a:endParaRPr lang="en-US" dirty="0">
              <a:cs typeface="Calibri"/>
            </a:endParaRPr>
          </a:p>
          <a:p>
            <a:r>
              <a:rPr lang="en-US" dirty="0"/>
              <a:t>Collectively the assignment provided Hands-on application opportunity augmenting structured business analysis, research, diagnostic, creative thinking and strategic planning skillsets.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7276C34-3694-4D4B-BA15-9CE581D8B699}" type="slidenum">
              <a:t>7</a:t>
            </a:fld>
            <a:endParaRPr lang="en-US"/>
          </a:p>
        </p:txBody>
      </p:sp>
    </p:spTree>
    <p:extLst>
      <p:ext uri="{BB962C8B-B14F-4D97-AF65-F5344CB8AC3E}">
        <p14:creationId xmlns:p14="http://schemas.microsoft.com/office/powerpoint/2010/main" val="12876580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key learning outcomes will deliver ongoing value in future endeavors:</a:t>
            </a:r>
          </a:p>
          <a:p>
            <a:r>
              <a:rPr lang="en-US" dirty="0"/>
              <a:t>Handle Business Model Disruption - The research and analysis of major corporate collapse provides transferable understanding of leadership, culture and agility needed handling today's disruption. This mitigates personal career or entrepreneurship risk.</a:t>
            </a:r>
          </a:p>
          <a:p>
            <a:r>
              <a:rPr lang="en-US" dirty="0"/>
              <a:t>Strategic Analysis &amp; Problem-Solving - Enhanced diagnostics skills using proven frameworks helps tackle complex business challenges. This boosts employability for analytical roles while benefiting startups </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US" sz="1800" kern="1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Szpilko</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et al., 2021)</a:t>
            </a:r>
            <a:r>
              <a:rPr lang="en-US" dirty="0"/>
              <a:t>.</a:t>
            </a:r>
            <a:endParaRPr lang="en-US" dirty="0">
              <a:cs typeface="Calibri"/>
            </a:endParaRPr>
          </a:p>
          <a:p>
            <a:r>
              <a:rPr lang="en-US" dirty="0"/>
              <a:t>Consumer Lifestyle Research - Appreciating consumer attitude shifts and gathering insights guides both communication and innovation strategies to align products and services with emerging preferences </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(Liu et al., 2021)</a:t>
            </a:r>
            <a:r>
              <a:rPr lang="en-US" dirty="0"/>
              <a:t>.</a:t>
            </a:r>
            <a:endParaRPr lang="en-US" dirty="0">
              <a:cs typeface="Calibri"/>
            </a:endParaRPr>
          </a:p>
          <a:p>
            <a:r>
              <a:rPr lang="en-US" dirty="0"/>
              <a:t>Innovative Thinking - Practical application for commercial model, proposition and loyalty redesign provides differentiation mindset standing out in competitive job and ventures markets where uniqueness wins.</a:t>
            </a:r>
            <a:endParaRPr lang="en-US" dirty="0">
              <a:cs typeface="Calibri"/>
            </a:endParaRPr>
          </a:p>
          <a:p>
            <a:r>
              <a:rPr lang="en-US" dirty="0"/>
              <a:t>Collectively, the well-rounded skillsets combine strong foundation business analysis and problem comprehension with forward-looking user insights and creative solution vision </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US" sz="1800" kern="1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Geissdoerfer</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et al., 2018)</a:t>
            </a:r>
            <a:r>
              <a:rPr lang="en-US" dirty="0"/>
              <a:t>. This accelerates personal growth while benefiting employers and society by responsibly guiding organizations to smarter decisions.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7276C34-3694-4D4B-BA15-9CE581D8B699}" type="slidenum">
              <a:t>8</a:t>
            </a:fld>
            <a:endParaRPr lang="en-US"/>
          </a:p>
        </p:txBody>
      </p:sp>
    </p:spTree>
    <p:extLst>
      <p:ext uri="{BB962C8B-B14F-4D97-AF65-F5344CB8AC3E}">
        <p14:creationId xmlns:p14="http://schemas.microsoft.com/office/powerpoint/2010/main" val="39446925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the analysis found that retaining relevance for brands with long operating histories like Debenhams depends keeping innovation aligned with younger consumer lifestyle priorities - convenience, experiences, value-based offerings matter more today than promotions or products alone </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(Smith, 2021)</a:t>
            </a:r>
            <a:r>
              <a:rPr lang="en-US" dirty="0"/>
              <a:t>.</a:t>
            </a:r>
          </a:p>
          <a:p>
            <a:r>
              <a:rPr lang="en-US" dirty="0"/>
              <a:t>While the company enjoyed temporary relief from individual initiatives like in-house beauty brands and personalization gimmicks, advantage faded as rivals outpaced game-changing digital advancements necessary for omni-channel integration </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(Lopes, 2017)</a:t>
            </a:r>
            <a:r>
              <a:rPr lang="en-US" dirty="0"/>
              <a:t>.</a:t>
            </a:r>
          </a:p>
          <a:p>
            <a:r>
              <a:rPr lang="en-US" dirty="0"/>
              <a:t>Applying SCAMPER framework revealed major innovations across operating models, social impact positioning, loyalty ecosystems and asset repurposing holding potential rejuvenating differentiation. This stretches beyond optimization tweaks into bold vision execution.</a:t>
            </a:r>
            <a:endParaRPr lang="en-US" dirty="0">
              <a:cs typeface="Calibri"/>
            </a:endParaRPr>
          </a:p>
          <a:p>
            <a:r>
              <a:rPr lang="en-US" dirty="0"/>
              <a:t>The presentation aimed sharing key analysis insights on risks of innovation stagnation for aging retailers and demonstrating how structured creativity methodologies can reveal reinvention opportunities counteracting decline </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US" sz="1800" kern="1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Geissdoerfer</a:t>
            </a:r>
            <a:r>
              <a:rPr lang="en-US"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et al., 2018)</a:t>
            </a:r>
            <a:r>
              <a:rPr lang="en-US" dirty="0"/>
              <a:t>.</a:t>
            </a:r>
            <a:endParaRPr lang="en-US" dirty="0">
              <a:cs typeface="Calibri"/>
            </a:endParaRPr>
          </a:p>
          <a:p>
            <a:r>
              <a:rPr lang="en-US" dirty="0"/>
              <a:t>We welcome any questions or thoughts on the implications as various traditional sectors face digital disruption accelerating the need for transformation. Our goal is advancing collective understanding helping more organizations proactively evolve before facing extinction events.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7276C34-3694-4D4B-BA15-9CE581D8B699}" type="slidenum">
              <a:t>9</a:t>
            </a:fld>
            <a:endParaRPr lang="en-US"/>
          </a:p>
        </p:txBody>
      </p:sp>
    </p:spTree>
    <p:extLst>
      <p:ext uri="{BB962C8B-B14F-4D97-AF65-F5344CB8AC3E}">
        <p14:creationId xmlns:p14="http://schemas.microsoft.com/office/powerpoint/2010/main" val="9960343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7276C34-3694-4D4B-BA15-9CE581D8B699}" type="slidenum">
              <a:rPr lang="en-US" smtClean="0"/>
              <a:t>10</a:t>
            </a:fld>
            <a:endParaRPr lang="en-US"/>
          </a:p>
        </p:txBody>
      </p:sp>
    </p:spTree>
    <p:extLst>
      <p:ext uri="{BB962C8B-B14F-4D97-AF65-F5344CB8AC3E}">
        <p14:creationId xmlns:p14="http://schemas.microsoft.com/office/powerpoint/2010/main" val="41871077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3/6/2024</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8572432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20409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34944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23004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045547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32325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3/6/2024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83775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06205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558542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72409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988441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215220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641051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28845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419136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17655128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19403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3/6/2024</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0553763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1.xml" /><Relationship Id="rId5" Type="http://schemas.openxmlformats.org/officeDocument/2006/relationships/image" Target="../media/image4.png"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2.xml" /><Relationship Id="rId1" Type="http://schemas.openxmlformats.org/officeDocument/2006/relationships/slideLayout" Target="../slideLayouts/slideLayout2.xml" /><Relationship Id="rId4" Type="http://schemas.openxmlformats.org/officeDocument/2006/relationships/image" Target="../media/image5.jpeg" /></Relationships>
</file>

<file path=ppt/slides/_rels/slide3.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6.jpeg" /></Relationships>
</file>

<file path=ppt/slides/_rels/slide4.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 /><Relationship Id="rId3" Type="http://schemas.openxmlformats.org/officeDocument/2006/relationships/image" Target="../media/image1.jpeg" /><Relationship Id="rId7" Type="http://schemas.openxmlformats.org/officeDocument/2006/relationships/diagramQuickStyle" Target="../diagrams/quickStyle1.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Layout" Target="../diagrams/layout1.xml" /><Relationship Id="rId5" Type="http://schemas.openxmlformats.org/officeDocument/2006/relationships/diagramData" Target="../diagrams/data1.xml" /><Relationship Id="rId4" Type="http://schemas.openxmlformats.org/officeDocument/2006/relationships/image" Target="../media/image3.png" /><Relationship Id="rId9" Type="http://schemas.microsoft.com/office/2007/relationships/diagramDrawing" Target="../diagrams/drawing1.xml" /></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 /><Relationship Id="rId3" Type="http://schemas.openxmlformats.org/officeDocument/2006/relationships/image" Target="../media/image1.jpeg" /><Relationship Id="rId7" Type="http://schemas.openxmlformats.org/officeDocument/2006/relationships/diagramQuickStyle" Target="../diagrams/quickStyle2.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Layout" Target="../diagrams/layout2.xml" /><Relationship Id="rId5" Type="http://schemas.openxmlformats.org/officeDocument/2006/relationships/diagramData" Target="../diagrams/data2.xml" /><Relationship Id="rId4" Type="http://schemas.openxmlformats.org/officeDocument/2006/relationships/image" Target="../media/image3.png" /><Relationship Id="rId9" Type="http://schemas.microsoft.com/office/2007/relationships/diagramDrawing" Target="../diagrams/drawing2.xml" /></Relationships>
</file>

<file path=ppt/slides/_rels/slide7.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 /><Relationship Id="rId3" Type="http://schemas.openxmlformats.org/officeDocument/2006/relationships/image" Target="../media/image1.jpeg" /><Relationship Id="rId7" Type="http://schemas.openxmlformats.org/officeDocument/2006/relationships/diagramQuickStyle" Target="../diagrams/quickStyle3.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Layout" Target="../diagrams/layout3.xml" /><Relationship Id="rId5" Type="http://schemas.openxmlformats.org/officeDocument/2006/relationships/diagramData" Target="../diagrams/data3.xml" /><Relationship Id="rId4" Type="http://schemas.openxmlformats.org/officeDocument/2006/relationships/image" Target="../media/image3.png" /><Relationship Id="rId9" Type="http://schemas.microsoft.com/office/2007/relationships/diagramDrawing" Target="../diagrams/drawing3.xml" /></Relationships>
</file>

<file path=ppt/slides/_rels/slide9.xml.rels><?xml version="1.0" encoding="UTF-8" standalone="yes"?>
<Relationships xmlns="http://schemas.openxmlformats.org/package/2006/relationships"><Relationship Id="rId8" Type="http://schemas.microsoft.com/office/2007/relationships/diagramDrawing" Target="../diagrams/drawing4.xml" /><Relationship Id="rId3" Type="http://schemas.openxmlformats.org/officeDocument/2006/relationships/image" Target="../media/image1.jpeg" /><Relationship Id="rId7" Type="http://schemas.openxmlformats.org/officeDocument/2006/relationships/diagramColors" Target="../diagrams/colors4.xml"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diagramQuickStyle" Target="../diagrams/quickStyle4.xml" /><Relationship Id="rId5" Type="http://schemas.openxmlformats.org/officeDocument/2006/relationships/diagramLayout" Target="../diagrams/layout4.xml" /><Relationship Id="rId4" Type="http://schemas.openxmlformats.org/officeDocument/2006/relationships/diagramData" Target="../diagrams/data4.xml" /></Relationships>
</file>

<file path=ppt/slides/_rels/slide10.xml.rels><?xml version="1.0" encoding="UTF-8" standalone="yes"?>
<Relationships xmlns="http://schemas.openxmlformats.org/package/2006/relationships"><Relationship Id="rId3" Type="http://schemas.openxmlformats.org/officeDocument/2006/relationships/hyperlink" Target="https://www.theguardian.com/business/2020/nov/30/jd-sports-expected-to-exit-debenhams-rescue-talks-after-arcadia-collapse" TargetMode="External" /><Relationship Id="rId2" Type="http://schemas.openxmlformats.org/officeDocument/2006/relationships/notesSlide" Target="../notesSlides/notesSlide10.xml" /><Relationship Id="rId1" Type="http://schemas.openxmlformats.org/officeDocument/2006/relationships/slideLayout" Target="../slideLayouts/slideLayout2.xml" /><Relationship Id="rId4" Type="http://schemas.openxmlformats.org/officeDocument/2006/relationships/hyperlink" Target="https://www.debenhams.com/"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E7BD64-C268-4BE6-8D67-F5DD171F0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7D6C6E9A-567D-4054-B920-2E1BAF6D242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rcRect/>
          <a:stretch>
            <a:fillRect/>
          </a:stretch>
        </p:blipFill>
        <p:spPr>
          <a:xfrm>
            <a:off x="1" y="0"/>
            <a:ext cx="9676190" cy="5442857"/>
          </a:xfrm>
          <a:custGeom>
            <a:avLst/>
            <a:gdLst>
              <a:gd name="connsiteX0" fmla="*/ 0 w 9676190"/>
              <a:gd name="connsiteY0" fmla="*/ 0 h 5442857"/>
              <a:gd name="connsiteX1" fmla="*/ 9676190 w 9676190"/>
              <a:gd name="connsiteY1" fmla="*/ 0 h 5442857"/>
              <a:gd name="connsiteX2" fmla="*/ 9676190 w 9676190"/>
              <a:gd name="connsiteY2" fmla="*/ 5442857 h 5442857"/>
              <a:gd name="connsiteX3" fmla="*/ 1890711 w 9676190"/>
              <a:gd name="connsiteY3" fmla="*/ 5442857 h 5442857"/>
              <a:gd name="connsiteX4" fmla="*/ 1883227 w 9676190"/>
              <a:gd name="connsiteY4" fmla="*/ 5203371 h 5442857"/>
              <a:gd name="connsiteX5" fmla="*/ 1872341 w 9676190"/>
              <a:gd name="connsiteY5" fmla="*/ 5170714 h 5442857"/>
              <a:gd name="connsiteX6" fmla="*/ 1828798 w 9676190"/>
              <a:gd name="connsiteY6" fmla="*/ 5116285 h 5442857"/>
              <a:gd name="connsiteX7" fmla="*/ 1796141 w 9676190"/>
              <a:gd name="connsiteY7" fmla="*/ 4953000 h 5442857"/>
              <a:gd name="connsiteX8" fmla="*/ 1817912 w 9676190"/>
              <a:gd name="connsiteY8" fmla="*/ 4909457 h 5442857"/>
              <a:gd name="connsiteX9" fmla="*/ 1741712 w 9676190"/>
              <a:gd name="connsiteY9" fmla="*/ 4789714 h 5442857"/>
              <a:gd name="connsiteX10" fmla="*/ 1730827 w 9676190"/>
              <a:gd name="connsiteY10" fmla="*/ 4757057 h 5442857"/>
              <a:gd name="connsiteX11" fmla="*/ 1687284 w 9676190"/>
              <a:gd name="connsiteY11" fmla="*/ 4702628 h 5442857"/>
              <a:gd name="connsiteX12" fmla="*/ 1632855 w 9676190"/>
              <a:gd name="connsiteY12" fmla="*/ 4593771 h 5442857"/>
              <a:gd name="connsiteX13" fmla="*/ 1600198 w 9676190"/>
              <a:gd name="connsiteY13" fmla="*/ 4572000 h 5442857"/>
              <a:gd name="connsiteX14" fmla="*/ 1578427 w 9676190"/>
              <a:gd name="connsiteY14" fmla="*/ 4550228 h 5442857"/>
              <a:gd name="connsiteX15" fmla="*/ 1556655 w 9676190"/>
              <a:gd name="connsiteY15" fmla="*/ 4517571 h 5442857"/>
              <a:gd name="connsiteX16" fmla="*/ 1523998 w 9676190"/>
              <a:gd name="connsiteY16" fmla="*/ 4506685 h 5442857"/>
              <a:gd name="connsiteX17" fmla="*/ 1491341 w 9676190"/>
              <a:gd name="connsiteY17" fmla="*/ 4484914 h 5442857"/>
              <a:gd name="connsiteX18" fmla="*/ 1415141 w 9676190"/>
              <a:gd name="connsiteY18" fmla="*/ 4463143 h 5442857"/>
              <a:gd name="connsiteX19" fmla="*/ 1349827 w 9676190"/>
              <a:gd name="connsiteY19" fmla="*/ 4397828 h 5442857"/>
              <a:gd name="connsiteX20" fmla="*/ 1328055 w 9676190"/>
              <a:gd name="connsiteY20" fmla="*/ 4376057 h 5442857"/>
              <a:gd name="connsiteX21" fmla="*/ 1295398 w 9676190"/>
              <a:gd name="connsiteY21" fmla="*/ 4354285 h 5442857"/>
              <a:gd name="connsiteX22" fmla="*/ 1262741 w 9676190"/>
              <a:gd name="connsiteY22" fmla="*/ 4321628 h 5442857"/>
              <a:gd name="connsiteX23" fmla="*/ 1197427 w 9676190"/>
              <a:gd name="connsiteY23" fmla="*/ 4299857 h 5442857"/>
              <a:gd name="connsiteX24" fmla="*/ 1153884 w 9676190"/>
              <a:gd name="connsiteY24" fmla="*/ 4288971 h 5442857"/>
              <a:gd name="connsiteX25" fmla="*/ 1088570 w 9676190"/>
              <a:gd name="connsiteY25" fmla="*/ 4267200 h 5442857"/>
              <a:gd name="connsiteX26" fmla="*/ 1023255 w 9676190"/>
              <a:gd name="connsiteY26" fmla="*/ 4223657 h 5442857"/>
              <a:gd name="connsiteX27" fmla="*/ 1001484 w 9676190"/>
              <a:gd name="connsiteY27" fmla="*/ 4201885 h 5442857"/>
              <a:gd name="connsiteX28" fmla="*/ 947055 w 9676190"/>
              <a:gd name="connsiteY28" fmla="*/ 4191000 h 5442857"/>
              <a:gd name="connsiteX29" fmla="*/ 903512 w 9676190"/>
              <a:gd name="connsiteY29" fmla="*/ 4180114 h 5442857"/>
              <a:gd name="connsiteX30" fmla="*/ 870855 w 9676190"/>
              <a:gd name="connsiteY30" fmla="*/ 4158343 h 5442857"/>
              <a:gd name="connsiteX31" fmla="*/ 805541 w 9676190"/>
              <a:gd name="connsiteY31" fmla="*/ 4136571 h 5442857"/>
              <a:gd name="connsiteX32" fmla="*/ 772884 w 9676190"/>
              <a:gd name="connsiteY32" fmla="*/ 4125685 h 5442857"/>
              <a:gd name="connsiteX33" fmla="*/ 707570 w 9676190"/>
              <a:gd name="connsiteY33" fmla="*/ 4103914 h 5442857"/>
              <a:gd name="connsiteX34" fmla="*/ 674912 w 9676190"/>
              <a:gd name="connsiteY34" fmla="*/ 4093028 h 5442857"/>
              <a:gd name="connsiteX35" fmla="*/ 631370 w 9676190"/>
              <a:gd name="connsiteY35" fmla="*/ 4082143 h 5442857"/>
              <a:gd name="connsiteX36" fmla="*/ 359227 w 9676190"/>
              <a:gd name="connsiteY36" fmla="*/ 4093028 h 5442857"/>
              <a:gd name="connsiteX37" fmla="*/ 293912 w 9676190"/>
              <a:gd name="connsiteY37" fmla="*/ 4136571 h 5442857"/>
              <a:gd name="connsiteX38" fmla="*/ 217712 w 9676190"/>
              <a:gd name="connsiteY38" fmla="*/ 4158343 h 5442857"/>
              <a:gd name="connsiteX39" fmla="*/ 185055 w 9676190"/>
              <a:gd name="connsiteY39" fmla="*/ 4180114 h 5442857"/>
              <a:gd name="connsiteX40" fmla="*/ 141512 w 9676190"/>
              <a:gd name="connsiteY40" fmla="*/ 4201885 h 5442857"/>
              <a:gd name="connsiteX41" fmla="*/ 119741 w 9676190"/>
              <a:gd name="connsiteY41" fmla="*/ 4223657 h 5442857"/>
              <a:gd name="connsiteX42" fmla="*/ 87084 w 9676190"/>
              <a:gd name="connsiteY42" fmla="*/ 4234543 h 5442857"/>
              <a:gd name="connsiteX43" fmla="*/ 10884 w 9676190"/>
              <a:gd name="connsiteY43" fmla="*/ 4278085 h 5442857"/>
              <a:gd name="connsiteX44" fmla="*/ 0 w 9676190"/>
              <a:gd name="connsiteY44" fmla="*/ 4287781 h 5442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9676190" h="5442857">
                <a:moveTo>
                  <a:pt x="0" y="0"/>
                </a:moveTo>
                <a:lnTo>
                  <a:pt x="9676190" y="0"/>
                </a:lnTo>
                <a:lnTo>
                  <a:pt x="9676190" y="5442857"/>
                </a:lnTo>
                <a:lnTo>
                  <a:pt x="1890711" y="5442857"/>
                </a:lnTo>
                <a:lnTo>
                  <a:pt x="1883227" y="5203371"/>
                </a:lnTo>
                <a:cubicBezTo>
                  <a:pt x="1882572" y="5191915"/>
                  <a:pt x="1877473" y="5180977"/>
                  <a:pt x="1872341" y="5170714"/>
                </a:cubicBezTo>
                <a:cubicBezTo>
                  <a:pt x="1858608" y="5143249"/>
                  <a:pt x="1849049" y="5136536"/>
                  <a:pt x="1828798" y="5116285"/>
                </a:cubicBezTo>
                <a:cubicBezTo>
                  <a:pt x="1791950" y="5005739"/>
                  <a:pt x="1816272" y="5093911"/>
                  <a:pt x="1796141" y="4953000"/>
                </a:cubicBezTo>
                <a:cubicBezTo>
                  <a:pt x="1793524" y="4934684"/>
                  <a:pt x="1814283" y="4916714"/>
                  <a:pt x="1817912" y="4909457"/>
                </a:cubicBezTo>
                <a:cubicBezTo>
                  <a:pt x="1792512" y="4869543"/>
                  <a:pt x="1756672" y="4834597"/>
                  <a:pt x="1741712" y="4789714"/>
                </a:cubicBezTo>
                <a:cubicBezTo>
                  <a:pt x="1738084" y="4778828"/>
                  <a:pt x="1735959" y="4767320"/>
                  <a:pt x="1730827" y="4757057"/>
                </a:cubicBezTo>
                <a:cubicBezTo>
                  <a:pt x="1717096" y="4729596"/>
                  <a:pt x="1707532" y="4722877"/>
                  <a:pt x="1687284" y="4702628"/>
                </a:cubicBezTo>
                <a:cubicBezTo>
                  <a:pt x="1677462" y="4663342"/>
                  <a:pt x="1671736" y="4619691"/>
                  <a:pt x="1632855" y="4593771"/>
                </a:cubicBezTo>
                <a:cubicBezTo>
                  <a:pt x="1621969" y="4586514"/>
                  <a:pt x="1610414" y="4580173"/>
                  <a:pt x="1600198" y="4572000"/>
                </a:cubicBezTo>
                <a:cubicBezTo>
                  <a:pt x="1592184" y="4565589"/>
                  <a:pt x="1584838" y="4558242"/>
                  <a:pt x="1578427" y="4550228"/>
                </a:cubicBezTo>
                <a:cubicBezTo>
                  <a:pt x="1570254" y="4540012"/>
                  <a:pt x="1566871" y="4525744"/>
                  <a:pt x="1556655" y="4517571"/>
                </a:cubicBezTo>
                <a:cubicBezTo>
                  <a:pt x="1547695" y="4510403"/>
                  <a:pt x="1534261" y="4511817"/>
                  <a:pt x="1523998" y="4506685"/>
                </a:cubicBezTo>
                <a:cubicBezTo>
                  <a:pt x="1512296" y="4500834"/>
                  <a:pt x="1503043" y="4490765"/>
                  <a:pt x="1491341" y="4484914"/>
                </a:cubicBezTo>
                <a:cubicBezTo>
                  <a:pt x="1475720" y="4477104"/>
                  <a:pt x="1429098" y="4466632"/>
                  <a:pt x="1415141" y="4463143"/>
                </a:cubicBezTo>
                <a:lnTo>
                  <a:pt x="1349827" y="4397828"/>
                </a:lnTo>
                <a:cubicBezTo>
                  <a:pt x="1342570" y="4390571"/>
                  <a:pt x="1336594" y="4381750"/>
                  <a:pt x="1328055" y="4376057"/>
                </a:cubicBezTo>
                <a:cubicBezTo>
                  <a:pt x="1317169" y="4368800"/>
                  <a:pt x="1305449" y="4362661"/>
                  <a:pt x="1295398" y="4354285"/>
                </a:cubicBezTo>
                <a:cubicBezTo>
                  <a:pt x="1283572" y="4344430"/>
                  <a:pt x="1276198" y="4329104"/>
                  <a:pt x="1262741" y="4321628"/>
                </a:cubicBezTo>
                <a:cubicBezTo>
                  <a:pt x="1242680" y="4310483"/>
                  <a:pt x="1219691" y="4305423"/>
                  <a:pt x="1197427" y="4299857"/>
                </a:cubicBezTo>
                <a:cubicBezTo>
                  <a:pt x="1182913" y="4296228"/>
                  <a:pt x="1168214" y="4293270"/>
                  <a:pt x="1153884" y="4288971"/>
                </a:cubicBezTo>
                <a:cubicBezTo>
                  <a:pt x="1131903" y="4282377"/>
                  <a:pt x="1088570" y="4267200"/>
                  <a:pt x="1088570" y="4267200"/>
                </a:cubicBezTo>
                <a:cubicBezTo>
                  <a:pt x="1066798" y="4252686"/>
                  <a:pt x="1041757" y="4242160"/>
                  <a:pt x="1023255" y="4223657"/>
                </a:cubicBezTo>
                <a:cubicBezTo>
                  <a:pt x="1015998" y="4216400"/>
                  <a:pt x="1010917" y="4205928"/>
                  <a:pt x="1001484" y="4201885"/>
                </a:cubicBezTo>
                <a:cubicBezTo>
                  <a:pt x="984478" y="4194597"/>
                  <a:pt x="965117" y="4195014"/>
                  <a:pt x="947055" y="4191000"/>
                </a:cubicBezTo>
                <a:cubicBezTo>
                  <a:pt x="932450" y="4187755"/>
                  <a:pt x="918026" y="4183743"/>
                  <a:pt x="903512" y="4180114"/>
                </a:cubicBezTo>
                <a:cubicBezTo>
                  <a:pt x="892626" y="4172857"/>
                  <a:pt x="882810" y="4163656"/>
                  <a:pt x="870855" y="4158343"/>
                </a:cubicBezTo>
                <a:cubicBezTo>
                  <a:pt x="849884" y="4149022"/>
                  <a:pt x="827312" y="4143828"/>
                  <a:pt x="805541" y="4136571"/>
                </a:cubicBezTo>
                <a:lnTo>
                  <a:pt x="772884" y="4125685"/>
                </a:lnTo>
                <a:lnTo>
                  <a:pt x="707570" y="4103914"/>
                </a:lnTo>
                <a:cubicBezTo>
                  <a:pt x="696684" y="4100285"/>
                  <a:pt x="686044" y="4095811"/>
                  <a:pt x="674912" y="4093028"/>
                </a:cubicBezTo>
                <a:lnTo>
                  <a:pt x="631370" y="4082143"/>
                </a:lnTo>
                <a:cubicBezTo>
                  <a:pt x="540656" y="4085771"/>
                  <a:pt x="448856" y="4078572"/>
                  <a:pt x="359227" y="4093028"/>
                </a:cubicBezTo>
                <a:cubicBezTo>
                  <a:pt x="333395" y="4097194"/>
                  <a:pt x="318735" y="4128296"/>
                  <a:pt x="293912" y="4136571"/>
                </a:cubicBezTo>
                <a:cubicBezTo>
                  <a:pt x="247062" y="4152188"/>
                  <a:pt x="272387" y="4144674"/>
                  <a:pt x="217712" y="4158343"/>
                </a:cubicBezTo>
                <a:cubicBezTo>
                  <a:pt x="206826" y="4165600"/>
                  <a:pt x="196414" y="4173623"/>
                  <a:pt x="185055" y="4180114"/>
                </a:cubicBezTo>
                <a:cubicBezTo>
                  <a:pt x="170966" y="4188165"/>
                  <a:pt x="155014" y="4192884"/>
                  <a:pt x="141512" y="4201885"/>
                </a:cubicBezTo>
                <a:cubicBezTo>
                  <a:pt x="132973" y="4207578"/>
                  <a:pt x="128542" y="4218376"/>
                  <a:pt x="119741" y="4223657"/>
                </a:cubicBezTo>
                <a:cubicBezTo>
                  <a:pt x="109902" y="4229561"/>
                  <a:pt x="97631" y="4230023"/>
                  <a:pt x="87084" y="4234543"/>
                </a:cubicBezTo>
                <a:cubicBezTo>
                  <a:pt x="63016" y="4244858"/>
                  <a:pt x="31908" y="4261266"/>
                  <a:pt x="10884" y="4278085"/>
                </a:cubicBezTo>
                <a:lnTo>
                  <a:pt x="0" y="4287781"/>
                </a:lnTo>
                <a:close/>
              </a:path>
            </a:pathLst>
          </a:custGeom>
        </p:spPr>
      </p:pic>
      <p:pic>
        <p:nvPicPr>
          <p:cNvPr id="12" name="Picture 11">
            <a:extLst>
              <a:ext uri="{FF2B5EF4-FFF2-40B4-BE49-F238E27FC236}">
                <a16:creationId xmlns:a16="http://schemas.microsoft.com/office/drawing/2014/main" id="{94164FB2-EFB1-4531-A8F4-DD77A03E2C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72342" r="78777"/>
          <a:stretch/>
        </p:blipFill>
        <p:spPr>
          <a:xfrm>
            <a:off x="0" y="5352597"/>
            <a:ext cx="2053566" cy="1505403"/>
          </a:xfrm>
          <a:custGeom>
            <a:avLst/>
            <a:gdLst>
              <a:gd name="connsiteX0" fmla="*/ 1355645 w 2053566"/>
              <a:gd name="connsiteY0" fmla="*/ 0 h 1505403"/>
              <a:gd name="connsiteX1" fmla="*/ 2053566 w 2053566"/>
              <a:gd name="connsiteY1" fmla="*/ 0 h 1505403"/>
              <a:gd name="connsiteX2" fmla="*/ 2053566 w 2053566"/>
              <a:gd name="connsiteY2" fmla="*/ 500084 h 1505403"/>
              <a:gd name="connsiteX3" fmla="*/ 2046514 w 2053566"/>
              <a:gd name="connsiteY3" fmla="*/ 493032 h 1505403"/>
              <a:gd name="connsiteX4" fmla="*/ 2002971 w 2053566"/>
              <a:gd name="connsiteY4" fmla="*/ 438603 h 1505403"/>
              <a:gd name="connsiteX5" fmla="*/ 1970314 w 2053566"/>
              <a:gd name="connsiteY5" fmla="*/ 416832 h 1505403"/>
              <a:gd name="connsiteX6" fmla="*/ 1926771 w 2053566"/>
              <a:gd name="connsiteY6" fmla="*/ 373289 h 1505403"/>
              <a:gd name="connsiteX7" fmla="*/ 1905000 w 2053566"/>
              <a:gd name="connsiteY7" fmla="*/ 351517 h 1505403"/>
              <a:gd name="connsiteX8" fmla="*/ 1839686 w 2053566"/>
              <a:gd name="connsiteY8" fmla="*/ 307974 h 1505403"/>
              <a:gd name="connsiteX9" fmla="*/ 1774371 w 2053566"/>
              <a:gd name="connsiteY9" fmla="*/ 286203 h 1505403"/>
              <a:gd name="connsiteX10" fmla="*/ 1741714 w 2053566"/>
              <a:gd name="connsiteY10" fmla="*/ 264432 h 1505403"/>
              <a:gd name="connsiteX11" fmla="*/ 1676400 w 2053566"/>
              <a:gd name="connsiteY11" fmla="*/ 242660 h 1505403"/>
              <a:gd name="connsiteX12" fmla="*/ 1643743 w 2053566"/>
              <a:gd name="connsiteY12" fmla="*/ 210003 h 1505403"/>
              <a:gd name="connsiteX13" fmla="*/ 1600200 w 2053566"/>
              <a:gd name="connsiteY13" fmla="*/ 199117 h 1505403"/>
              <a:gd name="connsiteX14" fmla="*/ 1578429 w 2053566"/>
              <a:gd name="connsiteY14" fmla="*/ 155574 h 1505403"/>
              <a:gd name="connsiteX15" fmla="*/ 1502229 w 2053566"/>
              <a:gd name="connsiteY15" fmla="*/ 90260 h 1505403"/>
              <a:gd name="connsiteX16" fmla="*/ 1436914 w 2053566"/>
              <a:gd name="connsiteY16" fmla="*/ 46717 h 1505403"/>
              <a:gd name="connsiteX17" fmla="*/ 1404257 w 2053566"/>
              <a:gd name="connsiteY17" fmla="*/ 24946 h 1505403"/>
              <a:gd name="connsiteX18" fmla="*/ 1360714 w 2053566"/>
              <a:gd name="connsiteY18" fmla="*/ 3174 h 1505403"/>
              <a:gd name="connsiteX19" fmla="*/ 0 w 2053566"/>
              <a:gd name="connsiteY19" fmla="*/ 0 h 1505403"/>
              <a:gd name="connsiteX20" fmla="*/ 614898 w 2053566"/>
              <a:gd name="connsiteY20" fmla="*/ 0 h 1505403"/>
              <a:gd name="connsiteX21" fmla="*/ 620486 w 2053566"/>
              <a:gd name="connsiteY21" fmla="*/ 35832 h 1505403"/>
              <a:gd name="connsiteX22" fmla="*/ 685800 w 2053566"/>
              <a:gd name="connsiteY22" fmla="*/ 101146 h 1505403"/>
              <a:gd name="connsiteX23" fmla="*/ 718457 w 2053566"/>
              <a:gd name="connsiteY23" fmla="*/ 122917 h 1505403"/>
              <a:gd name="connsiteX24" fmla="*/ 762000 w 2053566"/>
              <a:gd name="connsiteY24" fmla="*/ 133803 h 1505403"/>
              <a:gd name="connsiteX25" fmla="*/ 794657 w 2053566"/>
              <a:gd name="connsiteY25" fmla="*/ 144689 h 1505403"/>
              <a:gd name="connsiteX26" fmla="*/ 838200 w 2053566"/>
              <a:gd name="connsiteY26" fmla="*/ 155574 h 1505403"/>
              <a:gd name="connsiteX27" fmla="*/ 903514 w 2053566"/>
              <a:gd name="connsiteY27" fmla="*/ 177346 h 1505403"/>
              <a:gd name="connsiteX28" fmla="*/ 968829 w 2053566"/>
              <a:gd name="connsiteY28" fmla="*/ 210003 h 1505403"/>
              <a:gd name="connsiteX29" fmla="*/ 1012371 w 2053566"/>
              <a:gd name="connsiteY29" fmla="*/ 242660 h 1505403"/>
              <a:gd name="connsiteX30" fmla="*/ 1045029 w 2053566"/>
              <a:gd name="connsiteY30" fmla="*/ 253546 h 1505403"/>
              <a:gd name="connsiteX31" fmla="*/ 1077686 w 2053566"/>
              <a:gd name="connsiteY31" fmla="*/ 286203 h 1505403"/>
              <a:gd name="connsiteX32" fmla="*/ 1110343 w 2053566"/>
              <a:gd name="connsiteY32" fmla="*/ 297089 h 1505403"/>
              <a:gd name="connsiteX33" fmla="*/ 1175657 w 2053566"/>
              <a:gd name="connsiteY33" fmla="*/ 340632 h 1505403"/>
              <a:gd name="connsiteX34" fmla="*/ 1208314 w 2053566"/>
              <a:gd name="connsiteY34" fmla="*/ 362403 h 1505403"/>
              <a:gd name="connsiteX35" fmla="*/ 1284514 w 2053566"/>
              <a:gd name="connsiteY35" fmla="*/ 384174 h 1505403"/>
              <a:gd name="connsiteX36" fmla="*/ 1317171 w 2053566"/>
              <a:gd name="connsiteY36" fmla="*/ 405946 h 1505403"/>
              <a:gd name="connsiteX37" fmla="*/ 1382486 w 2053566"/>
              <a:gd name="connsiteY37" fmla="*/ 427717 h 1505403"/>
              <a:gd name="connsiteX38" fmla="*/ 1436914 w 2053566"/>
              <a:gd name="connsiteY38" fmla="*/ 471260 h 1505403"/>
              <a:gd name="connsiteX39" fmla="*/ 1458686 w 2053566"/>
              <a:gd name="connsiteY39" fmla="*/ 493032 h 1505403"/>
              <a:gd name="connsiteX40" fmla="*/ 1524000 w 2053566"/>
              <a:gd name="connsiteY40" fmla="*/ 514803 h 1505403"/>
              <a:gd name="connsiteX41" fmla="*/ 1578429 w 2053566"/>
              <a:gd name="connsiteY41" fmla="*/ 569232 h 1505403"/>
              <a:gd name="connsiteX42" fmla="*/ 1611086 w 2053566"/>
              <a:gd name="connsiteY42" fmla="*/ 601889 h 1505403"/>
              <a:gd name="connsiteX43" fmla="*/ 1687286 w 2053566"/>
              <a:gd name="connsiteY43" fmla="*/ 667203 h 1505403"/>
              <a:gd name="connsiteX44" fmla="*/ 1763486 w 2053566"/>
              <a:gd name="connsiteY44" fmla="*/ 743403 h 1505403"/>
              <a:gd name="connsiteX45" fmla="*/ 1796143 w 2053566"/>
              <a:gd name="connsiteY45" fmla="*/ 776060 h 1505403"/>
              <a:gd name="connsiteX46" fmla="*/ 1817914 w 2053566"/>
              <a:gd name="connsiteY46" fmla="*/ 797832 h 1505403"/>
              <a:gd name="connsiteX47" fmla="*/ 1883229 w 2053566"/>
              <a:gd name="connsiteY47" fmla="*/ 841374 h 1505403"/>
              <a:gd name="connsiteX48" fmla="*/ 1915886 w 2053566"/>
              <a:gd name="connsiteY48" fmla="*/ 863146 h 1505403"/>
              <a:gd name="connsiteX49" fmla="*/ 1948543 w 2053566"/>
              <a:gd name="connsiteY49" fmla="*/ 895803 h 1505403"/>
              <a:gd name="connsiteX50" fmla="*/ 1992086 w 2053566"/>
              <a:gd name="connsiteY50" fmla="*/ 906689 h 1505403"/>
              <a:gd name="connsiteX51" fmla="*/ 2024743 w 2053566"/>
              <a:gd name="connsiteY51" fmla="*/ 917574 h 1505403"/>
              <a:gd name="connsiteX52" fmla="*/ 2053566 w 2053566"/>
              <a:gd name="connsiteY52" fmla="*/ 925251 h 1505403"/>
              <a:gd name="connsiteX53" fmla="*/ 2053566 w 2053566"/>
              <a:gd name="connsiteY53" fmla="*/ 1505403 h 1505403"/>
              <a:gd name="connsiteX54" fmla="*/ 0 w 2053566"/>
              <a:gd name="connsiteY54" fmla="*/ 1505403 h 1505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2053566" h="1505403">
                <a:moveTo>
                  <a:pt x="1355645" y="0"/>
                </a:moveTo>
                <a:lnTo>
                  <a:pt x="2053566" y="0"/>
                </a:lnTo>
                <a:lnTo>
                  <a:pt x="2053566" y="500084"/>
                </a:lnTo>
                <a:lnTo>
                  <a:pt x="2046514" y="493032"/>
                </a:lnTo>
                <a:cubicBezTo>
                  <a:pt x="2021363" y="461593"/>
                  <a:pt x="2032180" y="461970"/>
                  <a:pt x="2002971" y="438603"/>
                </a:cubicBezTo>
                <a:cubicBezTo>
                  <a:pt x="1992755" y="430430"/>
                  <a:pt x="1980247" y="425346"/>
                  <a:pt x="1970314" y="416832"/>
                </a:cubicBezTo>
                <a:cubicBezTo>
                  <a:pt x="1954729" y="403474"/>
                  <a:pt x="1941285" y="387803"/>
                  <a:pt x="1926771" y="373289"/>
                </a:cubicBezTo>
                <a:cubicBezTo>
                  <a:pt x="1919514" y="366032"/>
                  <a:pt x="1913539" y="357210"/>
                  <a:pt x="1905000" y="351517"/>
                </a:cubicBezTo>
                <a:cubicBezTo>
                  <a:pt x="1883229" y="337003"/>
                  <a:pt x="1864509" y="316248"/>
                  <a:pt x="1839686" y="307974"/>
                </a:cubicBezTo>
                <a:cubicBezTo>
                  <a:pt x="1817914" y="300717"/>
                  <a:pt x="1793466" y="298933"/>
                  <a:pt x="1774371" y="286203"/>
                </a:cubicBezTo>
                <a:cubicBezTo>
                  <a:pt x="1763485" y="278946"/>
                  <a:pt x="1753669" y="269745"/>
                  <a:pt x="1741714" y="264432"/>
                </a:cubicBezTo>
                <a:cubicBezTo>
                  <a:pt x="1720743" y="255111"/>
                  <a:pt x="1676400" y="242660"/>
                  <a:pt x="1676400" y="242660"/>
                </a:cubicBezTo>
                <a:cubicBezTo>
                  <a:pt x="1665514" y="231774"/>
                  <a:pt x="1657109" y="217641"/>
                  <a:pt x="1643743" y="210003"/>
                </a:cubicBezTo>
                <a:cubicBezTo>
                  <a:pt x="1630753" y="202580"/>
                  <a:pt x="1614393" y="203848"/>
                  <a:pt x="1600200" y="199117"/>
                </a:cubicBezTo>
                <a:cubicBezTo>
                  <a:pt x="1592503" y="196551"/>
                  <a:pt x="1582058" y="162831"/>
                  <a:pt x="1578429" y="155574"/>
                </a:cubicBezTo>
                <a:cubicBezTo>
                  <a:pt x="1553029" y="133803"/>
                  <a:pt x="1528745" y="110657"/>
                  <a:pt x="1502229" y="90260"/>
                </a:cubicBezTo>
                <a:cubicBezTo>
                  <a:pt x="1481489" y="74306"/>
                  <a:pt x="1458686" y="61231"/>
                  <a:pt x="1436914" y="46717"/>
                </a:cubicBezTo>
                <a:cubicBezTo>
                  <a:pt x="1426028" y="39460"/>
                  <a:pt x="1415959" y="30797"/>
                  <a:pt x="1404257" y="24946"/>
                </a:cubicBezTo>
                <a:cubicBezTo>
                  <a:pt x="1389743" y="17689"/>
                  <a:pt x="1374803" y="11225"/>
                  <a:pt x="1360714" y="3174"/>
                </a:cubicBezTo>
                <a:close/>
                <a:moveTo>
                  <a:pt x="0" y="0"/>
                </a:moveTo>
                <a:lnTo>
                  <a:pt x="614898" y="0"/>
                </a:lnTo>
                <a:lnTo>
                  <a:pt x="620486" y="35832"/>
                </a:lnTo>
                <a:cubicBezTo>
                  <a:pt x="631645" y="64528"/>
                  <a:pt x="660182" y="84067"/>
                  <a:pt x="685800" y="101146"/>
                </a:cubicBezTo>
                <a:cubicBezTo>
                  <a:pt x="696686" y="108403"/>
                  <a:pt x="706432" y="117763"/>
                  <a:pt x="718457" y="122917"/>
                </a:cubicBezTo>
                <a:cubicBezTo>
                  <a:pt x="732208" y="128810"/>
                  <a:pt x="747615" y="129693"/>
                  <a:pt x="762000" y="133803"/>
                </a:cubicBezTo>
                <a:cubicBezTo>
                  <a:pt x="773033" y="136955"/>
                  <a:pt x="783624" y="141537"/>
                  <a:pt x="794657" y="144689"/>
                </a:cubicBezTo>
                <a:cubicBezTo>
                  <a:pt x="809042" y="148799"/>
                  <a:pt x="823870" y="151275"/>
                  <a:pt x="838200" y="155574"/>
                </a:cubicBezTo>
                <a:cubicBezTo>
                  <a:pt x="860181" y="162168"/>
                  <a:pt x="884419" y="164616"/>
                  <a:pt x="903514" y="177346"/>
                </a:cubicBezTo>
                <a:cubicBezTo>
                  <a:pt x="945719" y="205482"/>
                  <a:pt x="923759" y="194980"/>
                  <a:pt x="968829" y="210003"/>
                </a:cubicBezTo>
                <a:cubicBezTo>
                  <a:pt x="983343" y="220889"/>
                  <a:pt x="996619" y="233659"/>
                  <a:pt x="1012371" y="242660"/>
                </a:cubicBezTo>
                <a:cubicBezTo>
                  <a:pt x="1022334" y="248353"/>
                  <a:pt x="1035481" y="247181"/>
                  <a:pt x="1045029" y="253546"/>
                </a:cubicBezTo>
                <a:cubicBezTo>
                  <a:pt x="1057838" y="262085"/>
                  <a:pt x="1064877" y="277664"/>
                  <a:pt x="1077686" y="286203"/>
                </a:cubicBezTo>
                <a:cubicBezTo>
                  <a:pt x="1087233" y="292568"/>
                  <a:pt x="1100312" y="291516"/>
                  <a:pt x="1110343" y="297089"/>
                </a:cubicBezTo>
                <a:cubicBezTo>
                  <a:pt x="1133216" y="309796"/>
                  <a:pt x="1153886" y="326118"/>
                  <a:pt x="1175657" y="340632"/>
                </a:cubicBezTo>
                <a:cubicBezTo>
                  <a:pt x="1186543" y="347889"/>
                  <a:pt x="1195622" y="359230"/>
                  <a:pt x="1208314" y="362403"/>
                </a:cubicBezTo>
                <a:cubicBezTo>
                  <a:pt x="1262989" y="376072"/>
                  <a:pt x="1237664" y="368558"/>
                  <a:pt x="1284514" y="384174"/>
                </a:cubicBezTo>
                <a:cubicBezTo>
                  <a:pt x="1295400" y="391431"/>
                  <a:pt x="1305216" y="400632"/>
                  <a:pt x="1317171" y="405946"/>
                </a:cubicBezTo>
                <a:cubicBezTo>
                  <a:pt x="1338142" y="415267"/>
                  <a:pt x="1382486" y="427717"/>
                  <a:pt x="1382486" y="427717"/>
                </a:cubicBezTo>
                <a:cubicBezTo>
                  <a:pt x="1435049" y="480282"/>
                  <a:pt x="1368259" y="416336"/>
                  <a:pt x="1436914" y="471260"/>
                </a:cubicBezTo>
                <a:cubicBezTo>
                  <a:pt x="1444928" y="477671"/>
                  <a:pt x="1449506" y="488442"/>
                  <a:pt x="1458686" y="493032"/>
                </a:cubicBezTo>
                <a:cubicBezTo>
                  <a:pt x="1479212" y="503295"/>
                  <a:pt x="1524000" y="514803"/>
                  <a:pt x="1524000" y="514803"/>
                </a:cubicBezTo>
                <a:lnTo>
                  <a:pt x="1578429" y="569232"/>
                </a:lnTo>
                <a:cubicBezTo>
                  <a:pt x="1589315" y="580118"/>
                  <a:pt x="1598277" y="593350"/>
                  <a:pt x="1611086" y="601889"/>
                </a:cubicBezTo>
                <a:cubicBezTo>
                  <a:pt x="1660822" y="635046"/>
                  <a:pt x="1634492" y="614409"/>
                  <a:pt x="1687286" y="667203"/>
                </a:cubicBezTo>
                <a:lnTo>
                  <a:pt x="1763486" y="743403"/>
                </a:lnTo>
                <a:lnTo>
                  <a:pt x="1796143" y="776060"/>
                </a:lnTo>
                <a:cubicBezTo>
                  <a:pt x="1803400" y="783317"/>
                  <a:pt x="1809374" y="792139"/>
                  <a:pt x="1817914" y="797832"/>
                </a:cubicBezTo>
                <a:lnTo>
                  <a:pt x="1883229" y="841374"/>
                </a:lnTo>
                <a:cubicBezTo>
                  <a:pt x="1894115" y="848631"/>
                  <a:pt x="1906635" y="853895"/>
                  <a:pt x="1915886" y="863146"/>
                </a:cubicBezTo>
                <a:cubicBezTo>
                  <a:pt x="1926772" y="874032"/>
                  <a:pt x="1935177" y="888165"/>
                  <a:pt x="1948543" y="895803"/>
                </a:cubicBezTo>
                <a:cubicBezTo>
                  <a:pt x="1961533" y="903226"/>
                  <a:pt x="1977701" y="902579"/>
                  <a:pt x="1992086" y="906689"/>
                </a:cubicBezTo>
                <a:cubicBezTo>
                  <a:pt x="2003119" y="909841"/>
                  <a:pt x="2013673" y="914555"/>
                  <a:pt x="2024743" y="917574"/>
                </a:cubicBezTo>
                <a:lnTo>
                  <a:pt x="2053566" y="925251"/>
                </a:lnTo>
                <a:lnTo>
                  <a:pt x="2053566" y="1505403"/>
                </a:lnTo>
                <a:lnTo>
                  <a:pt x="0" y="1505403"/>
                </a:lnTo>
                <a:close/>
              </a:path>
            </a:pathLst>
          </a:custGeom>
        </p:spPr>
      </p:pic>
      <p:pic>
        <p:nvPicPr>
          <p:cNvPr id="14" name="Picture 13">
            <a:extLst>
              <a:ext uri="{FF2B5EF4-FFF2-40B4-BE49-F238E27FC236}">
                <a16:creationId xmlns:a16="http://schemas.microsoft.com/office/drawing/2014/main" id="{0E6BC652-4BE1-478A-BFA7-47149E82F2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cstate="print">
            <a:extLst>
              <a:ext uri="{28A0092B-C50C-407E-A947-70E740481C1C}">
                <a14:useLocalDpi xmlns:a14="http://schemas.microsoft.com/office/drawing/2010/main" val="0"/>
              </a:ext>
            </a:extLst>
          </a:blip>
          <a:srcRect l="34623" r="26442" b="66400"/>
          <a:stretch/>
        </p:blipFill>
        <p:spPr>
          <a:xfrm rot="1800000" flipH="1">
            <a:off x="489857" y="4860000"/>
            <a:ext cx="1806209" cy="876778"/>
          </a:xfrm>
          <a:custGeom>
            <a:avLst/>
            <a:gdLst>
              <a:gd name="connsiteX0" fmla="*/ 527412 w 1806209"/>
              <a:gd name="connsiteY0" fmla="*/ 0 h 876778"/>
              <a:gd name="connsiteX1" fmla="*/ 0 w 1806209"/>
              <a:gd name="connsiteY1" fmla="*/ 0 h 876778"/>
              <a:gd name="connsiteX2" fmla="*/ 0 w 1806209"/>
              <a:gd name="connsiteY2" fmla="*/ 255471 h 876778"/>
              <a:gd name="connsiteX3" fmla="*/ 10065 w 1806209"/>
              <a:gd name="connsiteY3" fmla="*/ 245407 h 876778"/>
              <a:gd name="connsiteX4" fmla="*/ 20951 w 1806209"/>
              <a:gd name="connsiteY4" fmla="*/ 234521 h 876778"/>
              <a:gd name="connsiteX5" fmla="*/ 53608 w 1806209"/>
              <a:gd name="connsiteY5" fmla="*/ 223635 h 876778"/>
              <a:gd name="connsiteX6" fmla="*/ 118922 w 1806209"/>
              <a:gd name="connsiteY6" fmla="*/ 190978 h 876778"/>
              <a:gd name="connsiteX7" fmla="*/ 206008 w 1806209"/>
              <a:gd name="connsiteY7" fmla="*/ 147435 h 876778"/>
              <a:gd name="connsiteX8" fmla="*/ 238665 w 1806209"/>
              <a:gd name="connsiteY8" fmla="*/ 125664 h 876778"/>
              <a:gd name="connsiteX9" fmla="*/ 260436 w 1806209"/>
              <a:gd name="connsiteY9" fmla="*/ 103892 h 876778"/>
              <a:gd name="connsiteX10" fmla="*/ 303979 w 1806209"/>
              <a:gd name="connsiteY10" fmla="*/ 93007 h 876778"/>
              <a:gd name="connsiteX11" fmla="*/ 336636 w 1806209"/>
              <a:gd name="connsiteY11" fmla="*/ 82121 h 876778"/>
              <a:gd name="connsiteX12" fmla="*/ 358408 w 1806209"/>
              <a:gd name="connsiteY12" fmla="*/ 60350 h 876778"/>
              <a:gd name="connsiteX13" fmla="*/ 412836 w 1806209"/>
              <a:gd name="connsiteY13" fmla="*/ 49464 h 876778"/>
              <a:gd name="connsiteX14" fmla="*/ 478151 w 1806209"/>
              <a:gd name="connsiteY14" fmla="*/ 27692 h 876778"/>
              <a:gd name="connsiteX15" fmla="*/ 510808 w 1806209"/>
              <a:gd name="connsiteY15" fmla="*/ 16807 h 876778"/>
              <a:gd name="connsiteX16" fmla="*/ 1806209 w 1806209"/>
              <a:gd name="connsiteY16" fmla="*/ 0 h 876778"/>
              <a:gd name="connsiteX17" fmla="*/ 708134 w 1806209"/>
              <a:gd name="connsiteY17" fmla="*/ 0 h 876778"/>
              <a:gd name="connsiteX18" fmla="*/ 709028 w 1806209"/>
              <a:gd name="connsiteY18" fmla="*/ 1950 h 876778"/>
              <a:gd name="connsiteX19" fmla="*/ 641436 w 1806209"/>
              <a:gd name="connsiteY19" fmla="*/ 71235 h 876778"/>
              <a:gd name="connsiteX20" fmla="*/ 576122 w 1806209"/>
              <a:gd name="connsiteY20" fmla="*/ 114778 h 876778"/>
              <a:gd name="connsiteX21" fmla="*/ 543465 w 1806209"/>
              <a:gd name="connsiteY21" fmla="*/ 125664 h 876778"/>
              <a:gd name="connsiteX22" fmla="*/ 510808 w 1806209"/>
              <a:gd name="connsiteY22" fmla="*/ 147435 h 876778"/>
              <a:gd name="connsiteX23" fmla="*/ 314865 w 1806209"/>
              <a:gd name="connsiteY23" fmla="*/ 169207 h 876778"/>
              <a:gd name="connsiteX24" fmla="*/ 260436 w 1806209"/>
              <a:gd name="connsiteY24" fmla="*/ 212750 h 876778"/>
              <a:gd name="connsiteX25" fmla="*/ 195122 w 1806209"/>
              <a:gd name="connsiteY25" fmla="*/ 256292 h 876778"/>
              <a:gd name="connsiteX26" fmla="*/ 140694 w 1806209"/>
              <a:gd name="connsiteY26" fmla="*/ 321607 h 876778"/>
              <a:gd name="connsiteX27" fmla="*/ 86265 w 1806209"/>
              <a:gd name="connsiteY27" fmla="*/ 376035 h 876778"/>
              <a:gd name="connsiteX28" fmla="*/ 42722 w 1806209"/>
              <a:gd name="connsiteY28" fmla="*/ 430464 h 876778"/>
              <a:gd name="connsiteX29" fmla="*/ 2368 w 1806209"/>
              <a:gd name="connsiteY29" fmla="*/ 445198 h 876778"/>
              <a:gd name="connsiteX30" fmla="*/ 0 w 1806209"/>
              <a:gd name="connsiteY30" fmla="*/ 445880 h 876778"/>
              <a:gd name="connsiteX31" fmla="*/ 0 w 1806209"/>
              <a:gd name="connsiteY31" fmla="*/ 876778 h 876778"/>
              <a:gd name="connsiteX32" fmla="*/ 1806209 w 1806209"/>
              <a:gd name="connsiteY32" fmla="*/ 876778 h 876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806209" h="876778">
                <a:moveTo>
                  <a:pt x="527412" y="0"/>
                </a:moveTo>
                <a:lnTo>
                  <a:pt x="0" y="0"/>
                </a:lnTo>
                <a:lnTo>
                  <a:pt x="0" y="255471"/>
                </a:lnTo>
                <a:lnTo>
                  <a:pt x="10065" y="245407"/>
                </a:lnTo>
                <a:cubicBezTo>
                  <a:pt x="13308" y="241284"/>
                  <a:pt x="16551" y="237161"/>
                  <a:pt x="20951" y="234521"/>
                </a:cubicBezTo>
                <a:cubicBezTo>
                  <a:pt x="30790" y="228617"/>
                  <a:pt x="43345" y="228767"/>
                  <a:pt x="53608" y="223635"/>
                </a:cubicBezTo>
                <a:cubicBezTo>
                  <a:pt x="138017" y="181431"/>
                  <a:pt x="36838" y="218340"/>
                  <a:pt x="118922" y="190978"/>
                </a:cubicBezTo>
                <a:cubicBezTo>
                  <a:pt x="156922" y="152980"/>
                  <a:pt x="130958" y="172453"/>
                  <a:pt x="206008" y="147435"/>
                </a:cubicBezTo>
                <a:cubicBezTo>
                  <a:pt x="216894" y="140178"/>
                  <a:pt x="228449" y="133837"/>
                  <a:pt x="238665" y="125664"/>
                </a:cubicBezTo>
                <a:cubicBezTo>
                  <a:pt x="246679" y="119253"/>
                  <a:pt x="251256" y="108482"/>
                  <a:pt x="260436" y="103892"/>
                </a:cubicBezTo>
                <a:cubicBezTo>
                  <a:pt x="273817" y="97201"/>
                  <a:pt x="289594" y="97117"/>
                  <a:pt x="303979" y="93007"/>
                </a:cubicBezTo>
                <a:cubicBezTo>
                  <a:pt x="315012" y="89855"/>
                  <a:pt x="325750" y="85750"/>
                  <a:pt x="336636" y="82121"/>
                </a:cubicBezTo>
                <a:cubicBezTo>
                  <a:pt x="343893" y="74864"/>
                  <a:pt x="348975" y="64393"/>
                  <a:pt x="358408" y="60350"/>
                </a:cubicBezTo>
                <a:cubicBezTo>
                  <a:pt x="375414" y="53062"/>
                  <a:pt x="394986" y="54332"/>
                  <a:pt x="412836" y="49464"/>
                </a:cubicBezTo>
                <a:cubicBezTo>
                  <a:pt x="434977" y="43425"/>
                  <a:pt x="456379" y="34949"/>
                  <a:pt x="478151" y="27692"/>
                </a:cubicBezTo>
                <a:lnTo>
                  <a:pt x="510808" y="16807"/>
                </a:lnTo>
                <a:close/>
                <a:moveTo>
                  <a:pt x="1806209" y="0"/>
                </a:moveTo>
                <a:lnTo>
                  <a:pt x="708134" y="0"/>
                </a:lnTo>
                <a:lnTo>
                  <a:pt x="709028" y="1950"/>
                </a:lnTo>
                <a:cubicBezTo>
                  <a:pt x="728907" y="60380"/>
                  <a:pt x="677113" y="62316"/>
                  <a:pt x="641436" y="71235"/>
                </a:cubicBezTo>
                <a:cubicBezTo>
                  <a:pt x="619665" y="85749"/>
                  <a:pt x="600945" y="106503"/>
                  <a:pt x="576122" y="114778"/>
                </a:cubicBezTo>
                <a:cubicBezTo>
                  <a:pt x="565236" y="118407"/>
                  <a:pt x="553728" y="120532"/>
                  <a:pt x="543465" y="125664"/>
                </a:cubicBezTo>
                <a:cubicBezTo>
                  <a:pt x="531763" y="131515"/>
                  <a:pt x="523220" y="143298"/>
                  <a:pt x="510808" y="147435"/>
                </a:cubicBezTo>
                <a:cubicBezTo>
                  <a:pt x="474669" y="159481"/>
                  <a:pt x="324413" y="168411"/>
                  <a:pt x="314865" y="169207"/>
                </a:cubicBezTo>
                <a:cubicBezTo>
                  <a:pt x="241324" y="193719"/>
                  <a:pt x="321038" y="159724"/>
                  <a:pt x="260436" y="212750"/>
                </a:cubicBezTo>
                <a:cubicBezTo>
                  <a:pt x="240744" y="229980"/>
                  <a:pt x="195122" y="256292"/>
                  <a:pt x="195122" y="256292"/>
                </a:cubicBezTo>
                <a:cubicBezTo>
                  <a:pt x="141076" y="337364"/>
                  <a:pt x="210531" y="237803"/>
                  <a:pt x="140694" y="321607"/>
                </a:cubicBezTo>
                <a:cubicBezTo>
                  <a:pt x="95337" y="376034"/>
                  <a:pt x="146135" y="336122"/>
                  <a:pt x="86265" y="376035"/>
                </a:cubicBezTo>
                <a:cubicBezTo>
                  <a:pt x="78573" y="387573"/>
                  <a:pt x="58234" y="422708"/>
                  <a:pt x="42722" y="430464"/>
                </a:cubicBezTo>
                <a:cubicBezTo>
                  <a:pt x="32459" y="435596"/>
                  <a:pt x="16131" y="441039"/>
                  <a:pt x="2368" y="445198"/>
                </a:cubicBezTo>
                <a:lnTo>
                  <a:pt x="0" y="445880"/>
                </a:lnTo>
                <a:lnTo>
                  <a:pt x="0" y="876778"/>
                </a:lnTo>
                <a:lnTo>
                  <a:pt x="1806209" y="876778"/>
                </a:lnTo>
                <a:close/>
              </a:path>
            </a:pathLst>
          </a:custGeom>
        </p:spPr>
      </p:pic>
      <p:sp>
        <p:nvSpPr>
          <p:cNvPr id="16" name="Freeform: Shape 15">
            <a:extLst>
              <a:ext uri="{FF2B5EF4-FFF2-40B4-BE49-F238E27FC236}">
                <a16:creationId xmlns:a16="http://schemas.microsoft.com/office/drawing/2014/main" id="{57E6F9A8-1B4B-4FEF-942A-15CA97ECE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6837" y="0"/>
            <a:ext cx="8845162" cy="6858000"/>
          </a:xfrm>
          <a:custGeom>
            <a:avLst/>
            <a:gdLst>
              <a:gd name="connsiteX0" fmla="*/ 0 w 8845162"/>
              <a:gd name="connsiteY0" fmla="*/ 0 h 6858000"/>
              <a:gd name="connsiteX1" fmla="*/ 6265248 w 8845162"/>
              <a:gd name="connsiteY1" fmla="*/ 0 h 6858000"/>
              <a:gd name="connsiteX2" fmla="*/ 7537703 w 8845162"/>
              <a:gd name="connsiteY2" fmla="*/ 0 h 6858000"/>
              <a:gd name="connsiteX3" fmla="*/ 8845162 w 8845162"/>
              <a:gd name="connsiteY3" fmla="*/ 0 h 6858000"/>
              <a:gd name="connsiteX4" fmla="*/ 8845162 w 8845162"/>
              <a:gd name="connsiteY4" fmla="*/ 6858000 h 6858000"/>
              <a:gd name="connsiteX5" fmla="*/ 7537703 w 8845162"/>
              <a:gd name="connsiteY5" fmla="*/ 6858000 h 6858000"/>
              <a:gd name="connsiteX6" fmla="*/ 6265248 w 8845162"/>
              <a:gd name="connsiteY6" fmla="*/ 6858000 h 6858000"/>
              <a:gd name="connsiteX7" fmla="*/ 20957 w 8845162"/>
              <a:gd name="connsiteY7" fmla="*/ 6858000 h 6858000"/>
              <a:gd name="connsiteX8" fmla="*/ 46002 w 8845162"/>
              <a:gd name="connsiteY8" fmla="*/ 6702325 h 6858000"/>
              <a:gd name="connsiteX9" fmla="*/ 69870 w 8845162"/>
              <a:gd name="connsiteY9" fmla="*/ 6547334 h 6858000"/>
              <a:gd name="connsiteX10" fmla="*/ 93234 w 8845162"/>
              <a:gd name="connsiteY10" fmla="*/ 6391658 h 6858000"/>
              <a:gd name="connsiteX11" fmla="*/ 113237 w 8845162"/>
              <a:gd name="connsiteY11" fmla="*/ 6235295 h 6858000"/>
              <a:gd name="connsiteX12" fmla="*/ 133409 w 8845162"/>
              <a:gd name="connsiteY12" fmla="*/ 6079619 h 6858000"/>
              <a:gd name="connsiteX13" fmla="*/ 152234 w 8845162"/>
              <a:gd name="connsiteY13" fmla="*/ 5923256 h 6858000"/>
              <a:gd name="connsiteX14" fmla="*/ 168370 w 8845162"/>
              <a:gd name="connsiteY14" fmla="*/ 5768951 h 6858000"/>
              <a:gd name="connsiteX15" fmla="*/ 183667 w 8845162"/>
              <a:gd name="connsiteY15" fmla="*/ 5612589 h 6858000"/>
              <a:gd name="connsiteX16" fmla="*/ 197619 w 8845162"/>
              <a:gd name="connsiteY16" fmla="*/ 5456912 h 6858000"/>
              <a:gd name="connsiteX17" fmla="*/ 209720 w 8845162"/>
              <a:gd name="connsiteY17" fmla="*/ 5303979 h 6858000"/>
              <a:gd name="connsiteX18" fmla="*/ 221823 w 8845162"/>
              <a:gd name="connsiteY18" fmla="*/ 5148988 h 6858000"/>
              <a:gd name="connsiteX19" fmla="*/ 231908 w 8845162"/>
              <a:gd name="connsiteY19" fmla="*/ 4996055 h 6858000"/>
              <a:gd name="connsiteX20" fmla="*/ 239808 w 8845162"/>
              <a:gd name="connsiteY20" fmla="*/ 4843121 h 6858000"/>
              <a:gd name="connsiteX21" fmla="*/ 248045 w 8845162"/>
              <a:gd name="connsiteY21" fmla="*/ 4690874 h 6858000"/>
              <a:gd name="connsiteX22" fmla="*/ 254936 w 8845162"/>
              <a:gd name="connsiteY22" fmla="*/ 4539998 h 6858000"/>
              <a:gd name="connsiteX23" fmla="*/ 259811 w 8845162"/>
              <a:gd name="connsiteY23" fmla="*/ 4390493 h 6858000"/>
              <a:gd name="connsiteX24" fmla="*/ 264014 w 8845162"/>
              <a:gd name="connsiteY24" fmla="*/ 4240989 h 6858000"/>
              <a:gd name="connsiteX25" fmla="*/ 268047 w 8845162"/>
              <a:gd name="connsiteY25" fmla="*/ 4092856 h 6858000"/>
              <a:gd name="connsiteX26" fmla="*/ 269897 w 8845162"/>
              <a:gd name="connsiteY26" fmla="*/ 3946781 h 6858000"/>
              <a:gd name="connsiteX27" fmla="*/ 271913 w 8845162"/>
              <a:gd name="connsiteY27" fmla="*/ 3800705 h 6858000"/>
              <a:gd name="connsiteX28" fmla="*/ 272922 w 8845162"/>
              <a:gd name="connsiteY28" fmla="*/ 3656687 h 6858000"/>
              <a:gd name="connsiteX29" fmla="*/ 271913 w 8845162"/>
              <a:gd name="connsiteY29" fmla="*/ 3514041 h 6858000"/>
              <a:gd name="connsiteX30" fmla="*/ 271913 w 8845162"/>
              <a:gd name="connsiteY30" fmla="*/ 3372766 h 6858000"/>
              <a:gd name="connsiteX31" fmla="*/ 269897 w 8845162"/>
              <a:gd name="connsiteY31" fmla="*/ 3232863 h 6858000"/>
              <a:gd name="connsiteX32" fmla="*/ 266871 w 8845162"/>
              <a:gd name="connsiteY32" fmla="*/ 3095703 h 6858000"/>
              <a:gd name="connsiteX33" fmla="*/ 264014 w 8845162"/>
              <a:gd name="connsiteY33" fmla="*/ 2959915 h 6858000"/>
              <a:gd name="connsiteX34" fmla="*/ 260820 w 8845162"/>
              <a:gd name="connsiteY34" fmla="*/ 2826869 h 6858000"/>
              <a:gd name="connsiteX35" fmla="*/ 255946 w 8845162"/>
              <a:gd name="connsiteY35" fmla="*/ 2694510 h 6858000"/>
              <a:gd name="connsiteX36" fmla="*/ 250734 w 8845162"/>
              <a:gd name="connsiteY36" fmla="*/ 2564209 h 6858000"/>
              <a:gd name="connsiteX37" fmla="*/ 246028 w 8845162"/>
              <a:gd name="connsiteY37" fmla="*/ 2436650 h 6858000"/>
              <a:gd name="connsiteX38" fmla="*/ 232749 w 8845162"/>
              <a:gd name="connsiteY38" fmla="*/ 2187704 h 6858000"/>
              <a:gd name="connsiteX39" fmla="*/ 218630 w 8845162"/>
              <a:gd name="connsiteY39" fmla="*/ 1949046 h 6858000"/>
              <a:gd name="connsiteX40" fmla="*/ 203837 w 8845162"/>
              <a:gd name="connsiteY40" fmla="*/ 1719989 h 6858000"/>
              <a:gd name="connsiteX41" fmla="*/ 187532 w 8845162"/>
              <a:gd name="connsiteY41" fmla="*/ 1503276 h 6858000"/>
              <a:gd name="connsiteX42" fmla="*/ 170555 w 8845162"/>
              <a:gd name="connsiteY42" fmla="*/ 1296164 h 6858000"/>
              <a:gd name="connsiteX43" fmla="*/ 152234 w 8845162"/>
              <a:gd name="connsiteY43" fmla="*/ 1104140 h 6858000"/>
              <a:gd name="connsiteX44" fmla="*/ 134248 w 8845162"/>
              <a:gd name="connsiteY44" fmla="*/ 923775 h 6858000"/>
              <a:gd name="connsiteX45" fmla="*/ 116263 w 8845162"/>
              <a:gd name="connsiteY45" fmla="*/ 757811 h 6858000"/>
              <a:gd name="connsiteX46" fmla="*/ 99286 w 8845162"/>
              <a:gd name="connsiteY46" fmla="*/ 605564 h 6858000"/>
              <a:gd name="connsiteX47" fmla="*/ 83149 w 8845162"/>
              <a:gd name="connsiteY47" fmla="*/ 470461 h 6858000"/>
              <a:gd name="connsiteX48" fmla="*/ 67853 w 8845162"/>
              <a:gd name="connsiteY48" fmla="*/ 348389 h 6858000"/>
              <a:gd name="connsiteX49" fmla="*/ 55078 w 8845162"/>
              <a:gd name="connsiteY49" fmla="*/ 245519 h 6858000"/>
              <a:gd name="connsiteX50" fmla="*/ 42976 w 8845162"/>
              <a:gd name="connsiteY50" fmla="*/ 159108 h 6858000"/>
              <a:gd name="connsiteX51" fmla="*/ 25662 w 8845162"/>
              <a:gd name="connsiteY51" fmla="*/ 40464 h 6858000"/>
              <a:gd name="connsiteX52" fmla="*/ 19779 w 8845162"/>
              <a:gd name="connsiteY52" fmla="*/ 2 h 6858000"/>
              <a:gd name="connsiteX53" fmla="*/ 26532 w 8845162"/>
              <a:gd name="connsiteY53" fmla="*/ 2 h 6858000"/>
              <a:gd name="connsiteX54" fmla="*/ 26532 w 8845162"/>
              <a:gd name="connsiteY54" fmla="*/ 1 h 6858000"/>
              <a:gd name="connsiteX55" fmla="*/ 0 w 8845162"/>
              <a:gd name="connsiteY5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845162" h="6858000">
                <a:moveTo>
                  <a:pt x="0" y="0"/>
                </a:moveTo>
                <a:lnTo>
                  <a:pt x="6265248" y="0"/>
                </a:lnTo>
                <a:lnTo>
                  <a:pt x="7537703" y="0"/>
                </a:lnTo>
                <a:lnTo>
                  <a:pt x="8845162" y="0"/>
                </a:lnTo>
                <a:lnTo>
                  <a:pt x="8845162" y="6858000"/>
                </a:lnTo>
                <a:lnTo>
                  <a:pt x="7537703" y="6858000"/>
                </a:lnTo>
                <a:lnTo>
                  <a:pt x="6265248" y="6858000"/>
                </a:lnTo>
                <a:lnTo>
                  <a:pt x="20957" y="6858000"/>
                </a:lnTo>
                <a:lnTo>
                  <a:pt x="46002" y="6702325"/>
                </a:lnTo>
                <a:lnTo>
                  <a:pt x="69870" y="6547334"/>
                </a:lnTo>
                <a:lnTo>
                  <a:pt x="93234" y="6391658"/>
                </a:lnTo>
                <a:lnTo>
                  <a:pt x="113237" y="6235295"/>
                </a:lnTo>
                <a:lnTo>
                  <a:pt x="133409" y="6079619"/>
                </a:lnTo>
                <a:lnTo>
                  <a:pt x="152234" y="5923256"/>
                </a:lnTo>
                <a:lnTo>
                  <a:pt x="168370" y="5768951"/>
                </a:lnTo>
                <a:lnTo>
                  <a:pt x="183667" y="5612589"/>
                </a:lnTo>
                <a:lnTo>
                  <a:pt x="197619" y="5456912"/>
                </a:lnTo>
                <a:lnTo>
                  <a:pt x="209720" y="5303979"/>
                </a:lnTo>
                <a:lnTo>
                  <a:pt x="221823" y="5148988"/>
                </a:lnTo>
                <a:lnTo>
                  <a:pt x="231908" y="4996055"/>
                </a:lnTo>
                <a:lnTo>
                  <a:pt x="239808" y="4843121"/>
                </a:lnTo>
                <a:lnTo>
                  <a:pt x="248045" y="4690874"/>
                </a:lnTo>
                <a:lnTo>
                  <a:pt x="254936" y="4539998"/>
                </a:lnTo>
                <a:lnTo>
                  <a:pt x="259811" y="4390493"/>
                </a:lnTo>
                <a:lnTo>
                  <a:pt x="264014" y="4240989"/>
                </a:lnTo>
                <a:lnTo>
                  <a:pt x="268047" y="4092856"/>
                </a:lnTo>
                <a:lnTo>
                  <a:pt x="269897" y="3946781"/>
                </a:lnTo>
                <a:lnTo>
                  <a:pt x="271913" y="3800705"/>
                </a:lnTo>
                <a:lnTo>
                  <a:pt x="272922" y="3656687"/>
                </a:lnTo>
                <a:lnTo>
                  <a:pt x="271913" y="3514041"/>
                </a:lnTo>
                <a:lnTo>
                  <a:pt x="271913" y="3372766"/>
                </a:lnTo>
                <a:lnTo>
                  <a:pt x="269897" y="3232863"/>
                </a:lnTo>
                <a:lnTo>
                  <a:pt x="266871" y="3095703"/>
                </a:lnTo>
                <a:lnTo>
                  <a:pt x="264014" y="2959915"/>
                </a:lnTo>
                <a:lnTo>
                  <a:pt x="260820" y="2826869"/>
                </a:lnTo>
                <a:lnTo>
                  <a:pt x="255946" y="2694510"/>
                </a:lnTo>
                <a:lnTo>
                  <a:pt x="250734" y="2564209"/>
                </a:lnTo>
                <a:lnTo>
                  <a:pt x="246028" y="2436650"/>
                </a:lnTo>
                <a:lnTo>
                  <a:pt x="232749" y="2187704"/>
                </a:lnTo>
                <a:lnTo>
                  <a:pt x="218630" y="1949046"/>
                </a:lnTo>
                <a:lnTo>
                  <a:pt x="203837" y="1719989"/>
                </a:lnTo>
                <a:lnTo>
                  <a:pt x="187532" y="1503276"/>
                </a:lnTo>
                <a:lnTo>
                  <a:pt x="170555" y="1296164"/>
                </a:lnTo>
                <a:lnTo>
                  <a:pt x="152234" y="1104140"/>
                </a:lnTo>
                <a:lnTo>
                  <a:pt x="134248" y="923775"/>
                </a:lnTo>
                <a:lnTo>
                  <a:pt x="116263" y="757811"/>
                </a:lnTo>
                <a:lnTo>
                  <a:pt x="99286" y="605564"/>
                </a:lnTo>
                <a:lnTo>
                  <a:pt x="83149" y="470461"/>
                </a:lnTo>
                <a:lnTo>
                  <a:pt x="67853" y="348389"/>
                </a:lnTo>
                <a:lnTo>
                  <a:pt x="55078" y="245519"/>
                </a:lnTo>
                <a:lnTo>
                  <a:pt x="42976" y="159108"/>
                </a:lnTo>
                <a:lnTo>
                  <a:pt x="25662" y="40464"/>
                </a:lnTo>
                <a:lnTo>
                  <a:pt x="19779" y="2"/>
                </a:lnTo>
                <a:lnTo>
                  <a:pt x="26532" y="2"/>
                </a:lnTo>
                <a:lnTo>
                  <a:pt x="26532" y="1"/>
                </a:lnTo>
                <a:lnTo>
                  <a:pt x="0"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202238" y="2678056"/>
            <a:ext cx="6767224" cy="3182239"/>
          </a:xfrm>
        </p:spPr>
        <p:txBody>
          <a:bodyPr anchor="t">
            <a:normAutofit/>
          </a:bodyPr>
          <a:lstStyle/>
          <a:p>
            <a:pPr algn="ctr">
              <a:lnSpc>
                <a:spcPct val="90000"/>
              </a:lnSpc>
            </a:pPr>
            <a:r>
              <a:rPr lang="en-US" sz="2800" b="1" dirty="0">
                <a:latin typeface="Arial"/>
                <a:cs typeface="Arial"/>
              </a:rPr>
              <a:t>Developing Innovation and Creativity for Business Advantage </a:t>
            </a:r>
            <a:endParaRPr lang="en-US" sz="2800" dirty="0"/>
          </a:p>
          <a:p>
            <a:pPr>
              <a:lnSpc>
                <a:spcPct val="90000"/>
              </a:lnSpc>
            </a:pPr>
            <a:endParaRPr lang="en-US" sz="4100" dirty="0">
              <a:cs typeface="Calibri Light"/>
            </a:endParaRPr>
          </a:p>
        </p:txBody>
      </p:sp>
      <p:sp>
        <p:nvSpPr>
          <p:cNvPr id="3" name="Subtitle 2"/>
          <p:cNvSpPr>
            <a:spLocks noGrp="1"/>
          </p:cNvSpPr>
          <p:nvPr>
            <p:ph type="subTitle" idx="1"/>
          </p:nvPr>
        </p:nvSpPr>
        <p:spPr>
          <a:xfrm>
            <a:off x="4202237" y="1829971"/>
            <a:ext cx="6767225" cy="889888"/>
          </a:xfrm>
        </p:spPr>
        <p:txBody>
          <a:bodyPr anchor="b">
            <a:normAutofit/>
          </a:bodyPr>
          <a:lstStyle/>
          <a:p>
            <a:pPr algn="ctr"/>
            <a:r>
              <a:rPr lang="en-US" sz="4000" dirty="0">
                <a:solidFill>
                  <a:schemeClr val="accent2"/>
                </a:solidFill>
                <a:cs typeface="Calibri"/>
              </a:rPr>
              <a:t>Task 2</a:t>
            </a:r>
            <a:endParaRPr lang="en-US" sz="4000" dirty="0">
              <a:solidFill>
                <a:schemeClr val="accent2"/>
              </a:solidFill>
            </a:endParaRPr>
          </a:p>
        </p:txBody>
      </p:sp>
      <p:sp>
        <p:nvSpPr>
          <p:cNvPr id="11" name="TextBox 10">
            <a:extLst>
              <a:ext uri="{FF2B5EF4-FFF2-40B4-BE49-F238E27FC236}">
                <a16:creationId xmlns:a16="http://schemas.microsoft.com/office/drawing/2014/main" id="{78B705F7-2C47-8360-9FA5-E54585D51F21}"/>
              </a:ext>
            </a:extLst>
          </p:cNvPr>
          <p:cNvSpPr txBox="1"/>
          <p:nvPr/>
        </p:nvSpPr>
        <p:spPr>
          <a:xfrm>
            <a:off x="4728513" y="5119691"/>
            <a:ext cx="6096000" cy="923330"/>
          </a:xfrm>
          <a:prstGeom prst="rect">
            <a:avLst/>
          </a:prstGeom>
          <a:noFill/>
        </p:spPr>
        <p:txBody>
          <a:bodyPr wrap="square">
            <a:spAutoFit/>
          </a:bodyPr>
          <a:lstStyle/>
          <a:p>
            <a:pPr algn="ctr"/>
            <a:r>
              <a:rPr lang="en-US"/>
              <a:t>Name: Ashfaq Ahmed </a:t>
            </a:r>
            <a:endParaRPr lang="en-GB"/>
          </a:p>
          <a:p>
            <a:pPr algn="ctr"/>
            <a:r>
              <a:rPr lang="en-US"/>
              <a:t>Student ID: 2028429</a:t>
            </a:r>
            <a:endParaRPr lang="en-GB"/>
          </a:p>
          <a:p>
            <a:pPr algn="ctr"/>
            <a:r>
              <a:rPr lang="en-US"/>
              <a:t>Tutor Name: Ivan Rodriguez Hernandez</a:t>
            </a:r>
          </a:p>
        </p:txBody>
      </p: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A2AE2-5A8C-79C8-465B-FA348BED10BB}"/>
              </a:ext>
            </a:extLst>
          </p:cNvPr>
          <p:cNvSpPr>
            <a:spLocks noGrp="1"/>
          </p:cNvSpPr>
          <p:nvPr>
            <p:ph type="title"/>
          </p:nvPr>
        </p:nvSpPr>
        <p:spPr>
          <a:xfrm>
            <a:off x="4955458" y="639097"/>
            <a:ext cx="6593075" cy="1612490"/>
          </a:xfrm>
        </p:spPr>
        <p:txBody>
          <a:bodyPr>
            <a:normAutofit/>
          </a:bodyPr>
          <a:lstStyle/>
          <a:p>
            <a:r>
              <a:rPr lang="en-US" dirty="0">
                <a:cs typeface="Calibri Light"/>
              </a:rPr>
              <a:t>Introduction: </a:t>
            </a:r>
            <a:r>
              <a:rPr lang="en-US">
                <a:ea typeface="+mj-lt"/>
                <a:cs typeface="+mj-lt"/>
              </a:rPr>
              <a:t>Developing Innovation at Debenhams</a:t>
            </a:r>
            <a:endParaRPr lang="en-US" dirty="0"/>
          </a:p>
        </p:txBody>
      </p:sp>
      <p:pic>
        <p:nvPicPr>
          <p:cNvPr id="5" name="Picture 4" descr="Graph">
            <a:extLst>
              <a:ext uri="{FF2B5EF4-FFF2-40B4-BE49-F238E27FC236}">
                <a16:creationId xmlns:a16="http://schemas.microsoft.com/office/drawing/2014/main" id="{BA14D449-C7A6-BA83-FC8C-B7B5BFFF200A}"/>
              </a:ext>
            </a:extLst>
          </p:cNvPr>
          <p:cNvPicPr>
            <a:picLocks noChangeAspect="1"/>
          </p:cNvPicPr>
          <p:nvPr/>
        </p:nvPicPr>
        <p:blipFill rotWithShape="1">
          <a:blip r:embed="rId4"/>
          <a:srcRect l="27620" r="30132" b="3"/>
          <a:stretch/>
        </p:blipFill>
        <p:spPr>
          <a:xfrm>
            <a:off x="20" y="975"/>
            <a:ext cx="4635988" cy="6858000"/>
          </a:xfrm>
          <a:prstGeom prst="rect">
            <a:avLst/>
          </a:prstGeom>
        </p:spPr>
      </p:pic>
      <p:sp>
        <p:nvSpPr>
          <p:cNvPr id="3" name="Content Placeholder 2">
            <a:extLst>
              <a:ext uri="{FF2B5EF4-FFF2-40B4-BE49-F238E27FC236}">
                <a16:creationId xmlns:a16="http://schemas.microsoft.com/office/drawing/2014/main" id="{6E879672-BDD4-0E8E-C0F8-A368F61F08ED}"/>
              </a:ext>
            </a:extLst>
          </p:cNvPr>
          <p:cNvSpPr>
            <a:spLocks noGrp="1"/>
          </p:cNvSpPr>
          <p:nvPr>
            <p:ph idx="1"/>
          </p:nvPr>
        </p:nvSpPr>
        <p:spPr>
          <a:xfrm>
            <a:off x="4955458" y="2251587"/>
            <a:ext cx="6593075" cy="3972232"/>
          </a:xfrm>
        </p:spPr>
        <p:txBody>
          <a:bodyPr>
            <a:normAutofit/>
          </a:bodyPr>
          <a:lstStyle/>
          <a:p>
            <a:r>
              <a:rPr lang="en-US" dirty="0">
                <a:cs typeface="Calibri"/>
              </a:rPr>
              <a:t>Faded UK retail giant collapsed after 242 years</a:t>
            </a:r>
          </a:p>
          <a:p>
            <a:pPr>
              <a:buClr>
                <a:srgbClr val="FFFFFF"/>
              </a:buClr>
            </a:pPr>
            <a:r>
              <a:rPr lang="en-US" dirty="0">
                <a:cs typeface="Calibri"/>
              </a:rPr>
              <a:t>Poor innovation left business model outdated</a:t>
            </a:r>
            <a:endParaRPr lang="en-US">
              <a:cs typeface="Calibri"/>
            </a:endParaRPr>
          </a:p>
          <a:p>
            <a:pPr>
              <a:buClr>
                <a:srgbClr val="FFFFFF"/>
              </a:buClr>
            </a:pPr>
            <a:r>
              <a:rPr lang="en-US" dirty="0">
                <a:cs typeface="Calibri"/>
              </a:rPr>
              <a:t>The presentation summarizes research insights across 3 key areas: current trading risks, impact of innovation history, and transformational opportunities applying SCAMPER lens. It concludes whether aging retail giants can respond fast enough through radical revamps rather than optimization tweaks. Implications assess relevance beyond Debenhams across sectors facing digital or economic disruption.</a:t>
            </a:r>
          </a:p>
          <a:p>
            <a:pPr>
              <a:buClr>
                <a:srgbClr val="FFFFFF"/>
              </a:buClr>
            </a:pPr>
            <a:endParaRPr lang="en-US" dirty="0">
              <a:cs typeface="Calibri"/>
            </a:endParaRPr>
          </a:p>
        </p:txBody>
      </p:sp>
    </p:spTree>
    <p:extLst>
      <p:ext uri="{BB962C8B-B14F-4D97-AF65-F5344CB8AC3E}">
        <p14:creationId xmlns:p14="http://schemas.microsoft.com/office/powerpoint/2010/main" val="11676048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54711-B879-9CDA-ABFE-33151DB68DD3}"/>
              </a:ext>
            </a:extLst>
          </p:cNvPr>
          <p:cNvSpPr>
            <a:spLocks noGrp="1"/>
          </p:cNvSpPr>
          <p:nvPr>
            <p:ph type="title"/>
          </p:nvPr>
        </p:nvSpPr>
        <p:spPr>
          <a:xfrm>
            <a:off x="4955458" y="639097"/>
            <a:ext cx="6593075" cy="1612490"/>
          </a:xfrm>
        </p:spPr>
        <p:txBody>
          <a:bodyPr>
            <a:normAutofit/>
          </a:bodyPr>
          <a:lstStyle/>
          <a:p>
            <a:r>
              <a:rPr lang="en-US" dirty="0">
                <a:cs typeface="Calibri Light"/>
              </a:rPr>
              <a:t>Debenhams Background</a:t>
            </a:r>
            <a:endParaRPr lang="en-US" dirty="0"/>
          </a:p>
        </p:txBody>
      </p:sp>
      <p:pic>
        <p:nvPicPr>
          <p:cNvPr id="9" name="Picture 8" descr="Abstract blurred background of department store">
            <a:extLst>
              <a:ext uri="{FF2B5EF4-FFF2-40B4-BE49-F238E27FC236}">
                <a16:creationId xmlns:a16="http://schemas.microsoft.com/office/drawing/2014/main" id="{A91E3135-3F17-1DB3-8518-A30F5A60101C}"/>
              </a:ext>
            </a:extLst>
          </p:cNvPr>
          <p:cNvPicPr>
            <a:picLocks noChangeAspect="1"/>
          </p:cNvPicPr>
          <p:nvPr/>
        </p:nvPicPr>
        <p:blipFill rotWithShape="1">
          <a:blip r:embed="rId4"/>
          <a:srcRect l="21736" r="33207" b="-3"/>
          <a:stretch/>
        </p:blipFill>
        <p:spPr>
          <a:xfrm>
            <a:off x="20" y="975"/>
            <a:ext cx="4635988" cy="6858000"/>
          </a:xfrm>
          <a:prstGeom prst="rect">
            <a:avLst/>
          </a:prstGeom>
        </p:spPr>
      </p:pic>
      <p:sp>
        <p:nvSpPr>
          <p:cNvPr id="3" name="Content Placeholder 2">
            <a:extLst>
              <a:ext uri="{FF2B5EF4-FFF2-40B4-BE49-F238E27FC236}">
                <a16:creationId xmlns:a16="http://schemas.microsoft.com/office/drawing/2014/main" id="{59261327-E080-65AA-AAEF-49D0CDBF777E}"/>
              </a:ext>
            </a:extLst>
          </p:cNvPr>
          <p:cNvSpPr>
            <a:spLocks noGrp="1"/>
          </p:cNvSpPr>
          <p:nvPr>
            <p:ph idx="1"/>
          </p:nvPr>
        </p:nvSpPr>
        <p:spPr>
          <a:xfrm>
            <a:off x="4955458" y="2251587"/>
            <a:ext cx="6593075" cy="3972232"/>
          </a:xfrm>
        </p:spPr>
        <p:txBody>
          <a:bodyPr>
            <a:normAutofit/>
          </a:bodyPr>
          <a:lstStyle/>
          <a:p>
            <a:r>
              <a:rPr lang="en-US" dirty="0">
                <a:cs typeface="Calibri"/>
              </a:rPr>
              <a:t>Founded in 1778</a:t>
            </a:r>
          </a:p>
          <a:p>
            <a:pPr>
              <a:buClr>
                <a:srgbClr val="FFFFFF"/>
              </a:buClr>
            </a:pPr>
            <a:r>
              <a:rPr lang="en-US" dirty="0">
                <a:cs typeface="Calibri"/>
              </a:rPr>
              <a:t>UK's leading department store chain</a:t>
            </a:r>
            <a:endParaRPr lang="en-US" dirty="0"/>
          </a:p>
          <a:p>
            <a:pPr>
              <a:buClr>
                <a:srgbClr val="FFFFFF"/>
              </a:buClr>
            </a:pPr>
            <a:r>
              <a:rPr lang="en-US" dirty="0">
                <a:cs typeface="Calibri"/>
              </a:rPr>
              <a:t>Targeted middle-income family shoppers</a:t>
            </a:r>
            <a:endParaRPr lang="en-US" dirty="0"/>
          </a:p>
          <a:p>
            <a:pPr>
              <a:buClr>
                <a:srgbClr val="FFFFFF"/>
              </a:buClr>
            </a:pPr>
            <a:r>
              <a:rPr lang="en-US" dirty="0">
                <a:cs typeface="Calibri"/>
              </a:rPr>
              <a:t>Offered fashion, beauty, accessories, homewares</a:t>
            </a:r>
            <a:endParaRPr lang="en-US" dirty="0"/>
          </a:p>
          <a:p>
            <a:pPr>
              <a:buClr>
                <a:srgbClr val="FFFFFF"/>
              </a:buClr>
            </a:pPr>
            <a:endParaRPr lang="en-US" dirty="0">
              <a:cs typeface="Calibri"/>
            </a:endParaRPr>
          </a:p>
        </p:txBody>
      </p:sp>
    </p:spTree>
    <p:extLst>
      <p:ext uri="{BB962C8B-B14F-4D97-AF65-F5344CB8AC3E}">
        <p14:creationId xmlns:p14="http://schemas.microsoft.com/office/powerpoint/2010/main" val="19929796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1D7DCB-A02B-062B-0C9C-3D13A818D83B}"/>
              </a:ext>
            </a:extLst>
          </p:cNvPr>
          <p:cNvSpPr>
            <a:spLocks noGrp="1"/>
          </p:cNvSpPr>
          <p:nvPr>
            <p:ph type="title"/>
          </p:nvPr>
        </p:nvSpPr>
        <p:spPr>
          <a:xfrm>
            <a:off x="685799" y="1150076"/>
            <a:ext cx="3659389" cy="4557849"/>
          </a:xfrm>
        </p:spPr>
        <p:txBody>
          <a:bodyPr>
            <a:normAutofit/>
          </a:bodyPr>
          <a:lstStyle/>
          <a:p>
            <a:pPr algn="r"/>
            <a:r>
              <a:rPr lang="en-US" dirty="0">
                <a:cs typeface="Calibri Light"/>
              </a:rPr>
              <a:t>Impact of Innovation</a:t>
            </a:r>
            <a:endParaRPr lang="en-US"/>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DF6C33F-2785-B200-C60A-D25DA7115778}"/>
              </a:ext>
            </a:extLst>
          </p:cNvPr>
          <p:cNvSpPr>
            <a:spLocks noGrp="1"/>
          </p:cNvSpPr>
          <p:nvPr>
            <p:ph idx="1"/>
          </p:nvPr>
        </p:nvSpPr>
        <p:spPr>
          <a:xfrm>
            <a:off x="4988658" y="1150076"/>
            <a:ext cx="6517543" cy="4557849"/>
          </a:xfrm>
        </p:spPr>
        <p:txBody>
          <a:bodyPr>
            <a:normAutofit/>
          </a:bodyPr>
          <a:lstStyle/>
          <a:p>
            <a:r>
              <a:rPr lang="en-US" dirty="0">
                <a:cs typeface="Calibri"/>
              </a:rPr>
              <a:t>Focused on cost efficiencies</a:t>
            </a:r>
          </a:p>
          <a:p>
            <a:pPr>
              <a:buClr>
                <a:srgbClr val="FFFFFF"/>
              </a:buClr>
            </a:pPr>
            <a:r>
              <a:rPr lang="en-US" dirty="0">
                <a:cs typeface="Calibri"/>
              </a:rPr>
              <a:t>Lacked bold R&amp;D investment</a:t>
            </a:r>
            <a:endParaRPr lang="en-US" dirty="0"/>
          </a:p>
          <a:p>
            <a:pPr>
              <a:buClr>
                <a:srgbClr val="FFFFFF"/>
              </a:buClr>
            </a:pPr>
            <a:r>
              <a:rPr lang="en-US" dirty="0">
                <a:cs typeface="Calibri"/>
              </a:rPr>
              <a:t>Struggled with changing consumer attitudes</a:t>
            </a:r>
            <a:endParaRPr lang="en-US"/>
          </a:p>
          <a:p>
            <a:pPr>
              <a:buClr>
                <a:srgbClr val="FFFFFF"/>
              </a:buClr>
            </a:pPr>
            <a:r>
              <a:rPr lang="en-US" dirty="0">
                <a:cs typeface="Calibri"/>
              </a:rPr>
              <a:t>Failed to reinvent proposition</a:t>
            </a:r>
            <a:endParaRPr lang="en-US" dirty="0"/>
          </a:p>
          <a:p>
            <a:pPr>
              <a:buClr>
                <a:srgbClr val="FFFFFF"/>
              </a:buClr>
            </a:pPr>
            <a:endParaRPr lang="en-US" dirty="0">
              <a:cs typeface="Calibri"/>
            </a:endParaRPr>
          </a:p>
        </p:txBody>
      </p:sp>
    </p:spTree>
    <p:extLst>
      <p:ext uri="{BB962C8B-B14F-4D97-AF65-F5344CB8AC3E}">
        <p14:creationId xmlns:p14="http://schemas.microsoft.com/office/powerpoint/2010/main" val="60819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FF5BED3-4EE4-425F-A016-C272586B88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D856B4CA-4519-432C-ABFD-F2AE5D70E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2284214"/>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D03B64-A2F8-4473-8457-9A6A36B67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4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01C3CE7E-C09F-4DAB-A9B8-00CB40334B3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66684"/>
          <a:stretch/>
        </p:blipFill>
        <p:spPr>
          <a:xfrm>
            <a:off x="-3175" y="0"/>
            <a:ext cx="12188825" cy="2284214"/>
          </a:xfrm>
          <a:prstGeom prst="rect">
            <a:avLst/>
          </a:prstGeom>
        </p:spPr>
      </p:pic>
      <p:sp>
        <p:nvSpPr>
          <p:cNvPr id="2" name="Title 1">
            <a:extLst>
              <a:ext uri="{FF2B5EF4-FFF2-40B4-BE49-F238E27FC236}">
                <a16:creationId xmlns:a16="http://schemas.microsoft.com/office/drawing/2014/main" id="{833E3989-51C9-00F0-06DD-DF462A743314}"/>
              </a:ext>
            </a:extLst>
          </p:cNvPr>
          <p:cNvSpPr>
            <a:spLocks noGrp="1"/>
          </p:cNvSpPr>
          <p:nvPr>
            <p:ph type="title"/>
          </p:nvPr>
        </p:nvSpPr>
        <p:spPr>
          <a:xfrm>
            <a:off x="1028700" y="653142"/>
            <a:ext cx="10131425" cy="1219200"/>
          </a:xfrm>
        </p:spPr>
        <p:txBody>
          <a:bodyPr>
            <a:normAutofit/>
          </a:bodyPr>
          <a:lstStyle/>
          <a:p>
            <a:pPr algn="ctr">
              <a:lnSpc>
                <a:spcPct val="90000"/>
              </a:lnSpc>
            </a:pPr>
            <a:r>
              <a:rPr lang="en-US" sz="4100">
                <a:solidFill>
                  <a:srgbClr val="FFFFFF"/>
                </a:solidFill>
                <a:cs typeface="Calibri Light"/>
              </a:rPr>
              <a:t>Reviving Debenhams - SCAMPER Innovations</a:t>
            </a:r>
            <a:endParaRPr lang="en-US" sz="4100">
              <a:solidFill>
                <a:srgbClr val="FFFFFF"/>
              </a:solidFill>
            </a:endParaRPr>
          </a:p>
        </p:txBody>
      </p:sp>
      <p:graphicFrame>
        <p:nvGraphicFramePr>
          <p:cNvPr id="7" name="Content Placeholder 2">
            <a:extLst>
              <a:ext uri="{FF2B5EF4-FFF2-40B4-BE49-F238E27FC236}">
                <a16:creationId xmlns:a16="http://schemas.microsoft.com/office/drawing/2014/main" id="{0384DCF1-0BCB-19DA-FA37-C041FA7EF571}"/>
              </a:ext>
            </a:extLst>
          </p:cNvPr>
          <p:cNvGraphicFramePr>
            <a:graphicFrameLocks noGrp="1"/>
          </p:cNvGraphicFramePr>
          <p:nvPr>
            <p:ph idx="1"/>
            <p:extLst>
              <p:ext uri="{D42A27DB-BD31-4B8C-83A1-F6EECF244321}">
                <p14:modId xmlns:p14="http://schemas.microsoft.com/office/powerpoint/2010/main" val="3680517070"/>
              </p:ext>
            </p:extLst>
          </p:nvPr>
        </p:nvGraphicFramePr>
        <p:xfrm>
          <a:off x="1028700" y="2743200"/>
          <a:ext cx="10131425" cy="304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42957038"/>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FF5BED3-4EE4-425F-A016-C272586B88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D856B4CA-4519-432C-ABFD-F2AE5D70E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2284214"/>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D03B64-A2F8-4473-8457-9A6A36B67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4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01C3CE7E-C09F-4DAB-A9B8-00CB40334B3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66684"/>
          <a:stretch/>
        </p:blipFill>
        <p:spPr>
          <a:xfrm>
            <a:off x="-3175" y="0"/>
            <a:ext cx="12188825" cy="2284214"/>
          </a:xfrm>
          <a:prstGeom prst="rect">
            <a:avLst/>
          </a:prstGeom>
        </p:spPr>
      </p:pic>
      <p:sp>
        <p:nvSpPr>
          <p:cNvPr id="2" name="Title 1">
            <a:extLst>
              <a:ext uri="{FF2B5EF4-FFF2-40B4-BE49-F238E27FC236}">
                <a16:creationId xmlns:a16="http://schemas.microsoft.com/office/drawing/2014/main" id="{517A451F-B71B-781A-B816-510468C9BE0F}"/>
              </a:ext>
            </a:extLst>
          </p:cNvPr>
          <p:cNvSpPr>
            <a:spLocks noGrp="1"/>
          </p:cNvSpPr>
          <p:nvPr>
            <p:ph type="title"/>
          </p:nvPr>
        </p:nvSpPr>
        <p:spPr>
          <a:xfrm>
            <a:off x="1028700" y="653142"/>
            <a:ext cx="10131425" cy="1219200"/>
          </a:xfrm>
        </p:spPr>
        <p:txBody>
          <a:bodyPr>
            <a:normAutofit/>
          </a:bodyPr>
          <a:lstStyle/>
          <a:p>
            <a:pPr algn="ctr"/>
            <a:r>
              <a:rPr lang="en-US" sz="4100">
                <a:solidFill>
                  <a:srgbClr val="FFFFFF"/>
                </a:solidFill>
                <a:ea typeface="+mj-lt"/>
                <a:cs typeface="+mj-lt"/>
              </a:rPr>
              <a:t>Addressing Key Challenges and learning</a:t>
            </a:r>
            <a:endParaRPr lang="en-US" sz="4100">
              <a:solidFill>
                <a:srgbClr val="FFFFFF"/>
              </a:solidFill>
            </a:endParaRPr>
          </a:p>
        </p:txBody>
      </p:sp>
      <p:graphicFrame>
        <p:nvGraphicFramePr>
          <p:cNvPr id="5" name="Content Placeholder 2">
            <a:extLst>
              <a:ext uri="{FF2B5EF4-FFF2-40B4-BE49-F238E27FC236}">
                <a16:creationId xmlns:a16="http://schemas.microsoft.com/office/drawing/2014/main" id="{861BB5E7-AFCF-8929-5C8E-97F9FEE660E3}"/>
              </a:ext>
            </a:extLst>
          </p:cNvPr>
          <p:cNvGraphicFramePr>
            <a:graphicFrameLocks noGrp="1"/>
          </p:cNvGraphicFramePr>
          <p:nvPr>
            <p:ph idx="1"/>
            <p:extLst>
              <p:ext uri="{D42A27DB-BD31-4B8C-83A1-F6EECF244321}">
                <p14:modId xmlns:p14="http://schemas.microsoft.com/office/powerpoint/2010/main" val="1410056549"/>
              </p:ext>
            </p:extLst>
          </p:nvPr>
        </p:nvGraphicFramePr>
        <p:xfrm>
          <a:off x="1028700" y="2743200"/>
          <a:ext cx="10131425" cy="304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760244534"/>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FD6CE8-3A48-F7B4-420C-ACDC655A09B7}"/>
              </a:ext>
            </a:extLst>
          </p:cNvPr>
          <p:cNvSpPr>
            <a:spLocks noGrp="1"/>
          </p:cNvSpPr>
          <p:nvPr>
            <p:ph type="title"/>
          </p:nvPr>
        </p:nvSpPr>
        <p:spPr>
          <a:xfrm>
            <a:off x="685799" y="1150076"/>
            <a:ext cx="3659389" cy="4557849"/>
          </a:xfrm>
        </p:spPr>
        <p:txBody>
          <a:bodyPr>
            <a:normAutofit/>
          </a:bodyPr>
          <a:lstStyle/>
          <a:p>
            <a:pPr algn="r"/>
            <a:r>
              <a:rPr lang="en-US" dirty="0">
                <a:cs typeface="Calibri Light"/>
              </a:rPr>
              <a:t>Key Learning Outcomes</a:t>
            </a:r>
            <a:endParaRPr lang="en-US"/>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F1ADD20-B724-E333-8781-D9F8BC9D2DA5}"/>
              </a:ext>
            </a:extLst>
          </p:cNvPr>
          <p:cNvSpPr>
            <a:spLocks noGrp="1"/>
          </p:cNvSpPr>
          <p:nvPr>
            <p:ph idx="1"/>
          </p:nvPr>
        </p:nvSpPr>
        <p:spPr>
          <a:xfrm>
            <a:off x="4988658" y="1150076"/>
            <a:ext cx="6517543" cy="4557849"/>
          </a:xfrm>
        </p:spPr>
        <p:txBody>
          <a:bodyPr>
            <a:normAutofit/>
          </a:bodyPr>
          <a:lstStyle/>
          <a:p>
            <a:r>
              <a:rPr lang="en-US" dirty="0">
                <a:cs typeface="Calibri"/>
              </a:rPr>
              <a:t>Applying SCAMPER framework</a:t>
            </a:r>
          </a:p>
          <a:p>
            <a:pPr>
              <a:buClr>
                <a:srgbClr val="FFFFFF"/>
              </a:buClr>
            </a:pPr>
            <a:r>
              <a:rPr lang="en-US" dirty="0">
                <a:cs typeface="Calibri"/>
              </a:rPr>
              <a:t>Research and information literacy</a:t>
            </a:r>
            <a:endParaRPr lang="en-US" dirty="0"/>
          </a:p>
          <a:p>
            <a:pPr>
              <a:buClr>
                <a:srgbClr val="FFFFFF"/>
              </a:buClr>
            </a:pPr>
            <a:r>
              <a:rPr lang="en-US" dirty="0">
                <a:cs typeface="Calibri"/>
              </a:rPr>
              <a:t>Critical thinking and analysis</a:t>
            </a:r>
            <a:endParaRPr lang="en-US" dirty="0"/>
          </a:p>
          <a:p>
            <a:pPr>
              <a:buClr>
                <a:srgbClr val="FFFFFF"/>
              </a:buClr>
            </a:pPr>
            <a:r>
              <a:rPr lang="en-US" dirty="0">
                <a:cs typeface="Calibri"/>
              </a:rPr>
              <a:t>Strategic problem solving</a:t>
            </a:r>
            <a:endParaRPr lang="en-US" dirty="0"/>
          </a:p>
          <a:p>
            <a:pPr>
              <a:buClr>
                <a:srgbClr val="FFFFFF"/>
              </a:buClr>
            </a:pPr>
            <a:r>
              <a:rPr lang="en-US" dirty="0">
                <a:cs typeface="Calibri"/>
              </a:rPr>
              <a:t>Creative ideation skills</a:t>
            </a:r>
            <a:endParaRPr lang="en-US" dirty="0"/>
          </a:p>
          <a:p>
            <a:pPr>
              <a:buClr>
                <a:srgbClr val="FFFFFF"/>
              </a:buClr>
            </a:pPr>
            <a:endParaRPr lang="en-US" dirty="0">
              <a:cs typeface="Calibri"/>
            </a:endParaRPr>
          </a:p>
        </p:txBody>
      </p:sp>
    </p:spTree>
    <p:extLst>
      <p:ext uri="{BB962C8B-B14F-4D97-AF65-F5344CB8AC3E}">
        <p14:creationId xmlns:p14="http://schemas.microsoft.com/office/powerpoint/2010/main" val="4096859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FF5BED3-4EE4-425F-A016-C272586B88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D856B4CA-4519-432C-ABFD-F2AE5D70E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2284214"/>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1D03B64-A2F8-4473-8457-9A6A36B67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4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01C3CE7E-C09F-4DAB-A9B8-00CB40334B3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b="66684"/>
          <a:stretch/>
        </p:blipFill>
        <p:spPr>
          <a:xfrm>
            <a:off x="-3175" y="0"/>
            <a:ext cx="12188825" cy="2284214"/>
          </a:xfrm>
          <a:prstGeom prst="rect">
            <a:avLst/>
          </a:prstGeom>
        </p:spPr>
      </p:pic>
      <p:sp>
        <p:nvSpPr>
          <p:cNvPr id="2" name="Title 1">
            <a:extLst>
              <a:ext uri="{FF2B5EF4-FFF2-40B4-BE49-F238E27FC236}">
                <a16:creationId xmlns:a16="http://schemas.microsoft.com/office/drawing/2014/main" id="{26A5C8F7-2E97-7748-F61B-FA99F48F86BE}"/>
              </a:ext>
            </a:extLst>
          </p:cNvPr>
          <p:cNvSpPr>
            <a:spLocks noGrp="1"/>
          </p:cNvSpPr>
          <p:nvPr>
            <p:ph type="title"/>
          </p:nvPr>
        </p:nvSpPr>
        <p:spPr>
          <a:xfrm>
            <a:off x="1028700" y="653142"/>
            <a:ext cx="10131425" cy="1219200"/>
          </a:xfrm>
        </p:spPr>
        <p:txBody>
          <a:bodyPr>
            <a:normAutofit/>
          </a:bodyPr>
          <a:lstStyle/>
          <a:p>
            <a:pPr algn="ctr"/>
            <a:r>
              <a:rPr lang="en-US" sz="4400">
                <a:solidFill>
                  <a:srgbClr val="FFFFFF"/>
                </a:solidFill>
                <a:cs typeface="Calibri Light"/>
              </a:rPr>
              <a:t>Benefits of Learning Outcomes</a:t>
            </a:r>
            <a:endParaRPr lang="en-US" sz="4400">
              <a:solidFill>
                <a:srgbClr val="FFFFFF"/>
              </a:solidFill>
            </a:endParaRPr>
          </a:p>
        </p:txBody>
      </p:sp>
      <p:graphicFrame>
        <p:nvGraphicFramePr>
          <p:cNvPr id="5" name="Content Placeholder 2">
            <a:extLst>
              <a:ext uri="{FF2B5EF4-FFF2-40B4-BE49-F238E27FC236}">
                <a16:creationId xmlns:a16="http://schemas.microsoft.com/office/drawing/2014/main" id="{A534A17C-8150-3063-AFFC-6376593AEBAC}"/>
              </a:ext>
            </a:extLst>
          </p:cNvPr>
          <p:cNvGraphicFramePr>
            <a:graphicFrameLocks noGrp="1"/>
          </p:cNvGraphicFramePr>
          <p:nvPr>
            <p:ph idx="1"/>
            <p:extLst>
              <p:ext uri="{D42A27DB-BD31-4B8C-83A1-F6EECF244321}">
                <p14:modId xmlns:p14="http://schemas.microsoft.com/office/powerpoint/2010/main" val="1768845729"/>
              </p:ext>
            </p:extLst>
          </p:nvPr>
        </p:nvGraphicFramePr>
        <p:xfrm>
          <a:off x="1028700" y="2743200"/>
          <a:ext cx="10131425" cy="304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7020017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3"/>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8B6265B-2D6A-9BF8-3E25-CCDA45CF9FFA}"/>
              </a:ext>
            </a:extLst>
          </p:cNvPr>
          <p:cNvSpPr>
            <a:spLocks noGrp="1"/>
          </p:cNvSpPr>
          <p:nvPr>
            <p:ph type="title"/>
          </p:nvPr>
        </p:nvSpPr>
        <p:spPr>
          <a:xfrm>
            <a:off x="685801" y="643466"/>
            <a:ext cx="2590799" cy="4995333"/>
          </a:xfrm>
        </p:spPr>
        <p:txBody>
          <a:bodyPr>
            <a:normAutofit/>
          </a:bodyPr>
          <a:lstStyle/>
          <a:p>
            <a:r>
              <a:rPr lang="en-US" sz="3300">
                <a:solidFill>
                  <a:srgbClr val="FFFFFF"/>
                </a:solidFill>
                <a:cs typeface="Calibri Light"/>
              </a:rPr>
              <a:t>Conclusion and Discussion</a:t>
            </a:r>
            <a:endParaRPr lang="en-US" sz="3300">
              <a:solidFill>
                <a:srgbClr val="FFFFFF"/>
              </a:solidFill>
            </a:endParaRPr>
          </a:p>
        </p:txBody>
      </p:sp>
      <p:graphicFrame>
        <p:nvGraphicFramePr>
          <p:cNvPr id="5" name="Content Placeholder 2">
            <a:extLst>
              <a:ext uri="{FF2B5EF4-FFF2-40B4-BE49-F238E27FC236}">
                <a16:creationId xmlns:a16="http://schemas.microsoft.com/office/drawing/2014/main" id="{A41B9A4F-E6AF-35F2-26CA-6E3BDDC5E58E}"/>
              </a:ext>
            </a:extLst>
          </p:cNvPr>
          <p:cNvGraphicFramePr>
            <a:graphicFrameLocks noGrp="1"/>
          </p:cNvGraphicFramePr>
          <p:nvPr>
            <p:ph idx="1"/>
            <p:extLst>
              <p:ext uri="{D42A27DB-BD31-4B8C-83A1-F6EECF244321}">
                <p14:modId xmlns:p14="http://schemas.microsoft.com/office/powerpoint/2010/main" val="3562039122"/>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7778485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8B410-9BEA-D753-B6ED-1B97E80EF7C4}"/>
              </a:ext>
            </a:extLst>
          </p:cNvPr>
          <p:cNvSpPr>
            <a:spLocks noGrp="1"/>
          </p:cNvSpPr>
          <p:nvPr>
            <p:ph type="title"/>
          </p:nvPr>
        </p:nvSpPr>
        <p:spPr/>
        <p:txBody>
          <a:bodyPr/>
          <a:lstStyle/>
          <a:p>
            <a:r>
              <a:rPr lang="en-US" dirty="0">
                <a:cs typeface="Calibri Light"/>
              </a:rPr>
              <a:t>References</a:t>
            </a:r>
            <a:endParaRPr lang="en-US" dirty="0"/>
          </a:p>
        </p:txBody>
      </p:sp>
      <p:sp>
        <p:nvSpPr>
          <p:cNvPr id="3" name="Content Placeholder 2">
            <a:extLst>
              <a:ext uri="{FF2B5EF4-FFF2-40B4-BE49-F238E27FC236}">
                <a16:creationId xmlns:a16="http://schemas.microsoft.com/office/drawing/2014/main" id="{265BD4B6-D6DF-873E-8799-0220F7C030AD}"/>
              </a:ext>
            </a:extLst>
          </p:cNvPr>
          <p:cNvSpPr>
            <a:spLocks noGrp="1"/>
          </p:cNvSpPr>
          <p:nvPr>
            <p:ph idx="1"/>
          </p:nvPr>
        </p:nvSpPr>
        <p:spPr>
          <a:xfrm>
            <a:off x="685801" y="1696453"/>
            <a:ext cx="10131425" cy="4094747"/>
          </a:xfrm>
        </p:spPr>
        <p:txBody>
          <a:bodyPr>
            <a:normAutofit fontScale="77500" lnSpcReduction="20000"/>
          </a:bodyPr>
          <a:lstStyle/>
          <a:p>
            <a:pPr marL="0" marR="0">
              <a:lnSpc>
                <a:spcPct val="107000"/>
              </a:lnSpc>
              <a:spcBef>
                <a:spcPts val="0"/>
              </a:spcBef>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Anggrianto</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C. (2022). Proposing SCAMPER: Approach to reach brand strategy equipoise during the COVID-19 pandemic. In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Embracing the Future: Creative Industries for Environment and Advanced Society 5.0 in a Post-Pandemic Era</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(pp. 256-260). Routledge.</a:t>
            </a:r>
          </a:p>
          <a:p>
            <a:pPr marL="0" marR="0" algn="just">
              <a:lnSpc>
                <a:spcPct val="107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Butler, S. (2020). </a:t>
            </a:r>
            <a:r>
              <a:rPr lang="en-US" sz="1800" i="1" dirty="0">
                <a:effectLst/>
                <a:latin typeface="Arial" panose="020B0604020202020204" pitchFamily="34" charset="0"/>
                <a:ea typeface="Calibri" panose="020F0502020204030204" pitchFamily="34" charset="0"/>
                <a:cs typeface="Arial" panose="020B0604020202020204" pitchFamily="34" charset="0"/>
              </a:rPr>
              <a:t>Debenhams to be liquidated as JD Sports pulls out of rescue talks. [Online] The Guardian.</a:t>
            </a:r>
            <a:r>
              <a:rPr lang="en-US" sz="1800" dirty="0">
                <a:effectLst/>
                <a:latin typeface="Arial" panose="020B0604020202020204" pitchFamily="34" charset="0"/>
                <a:ea typeface="Calibri" panose="020F0502020204030204" pitchFamily="34" charset="0"/>
                <a:cs typeface="Arial" panose="020B0604020202020204" pitchFamily="34" charset="0"/>
              </a:rPr>
              <a:t> Available at: </a:t>
            </a:r>
            <a:r>
              <a:rPr lang="en-US"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https://www.theguardian.com/business/2020/nov/30/jd-sports-expected-to-exit-debenhams-rescue-talks-after-arcadia-collapse</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r>
              <a:rPr lang="en-US" sz="1800" dirty="0">
                <a:effectLst/>
                <a:latin typeface="Arial" panose="020B0604020202020204" pitchFamily="34" charset="0"/>
                <a:ea typeface="Calibri" panose="020F0502020204030204" pitchFamily="34" charset="0"/>
                <a:cs typeface="Arial" panose="020B0604020202020204" pitchFamily="34" charset="0"/>
              </a:rPr>
              <a:t>[Accessed 24 Feb. 2023].</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Debenhams Retail Ltd (2022).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About Us.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[Online] Debenhams. Available at: </a:t>
            </a:r>
            <a:r>
              <a:rPr lang="en-US"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https://www.debenhams.com/</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[Accessed 24 Feb 2023].</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Duan, Y., Cao, G., &amp; Edwards, J. S. (2020). Understanding the impact of business analytics on innovation.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European Journal of Operational Research</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281</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(3), 673-686.</a:t>
            </a:r>
          </a:p>
          <a:p>
            <a:pPr marL="0" marR="0">
              <a:lnSpc>
                <a:spcPct val="107000"/>
              </a:lnSpc>
              <a:spcBef>
                <a:spcPts val="0"/>
              </a:spcBef>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Geissdoerfer</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M., Vladimirova, D., &amp; Evans, S. (2018). Sustainable business model innovation: A review.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Journal of cleaner production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198</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401-416.</a:t>
            </a:r>
          </a:p>
          <a:p>
            <a:pPr marL="0" marR="0">
              <a:lnSpc>
                <a:spcPct val="107000"/>
              </a:lnSpc>
              <a:spcBef>
                <a:spcPts val="0"/>
              </a:spcBef>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Jasieński</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M. (2020).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Integrating diversity, cooperation, and innovation: a framework for modern management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Societas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Vistulana</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Lopes, R. G. (2017).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A creative information system based on the SCAMPER technique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(Doctoral dissertation).</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Smith, P. (2021).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Exploring Business Strategy: Text and Cases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Kogan Page.</a:t>
            </a:r>
          </a:p>
          <a:p>
            <a:pPr marL="0" marR="0">
              <a:lnSpc>
                <a:spcPct val="107000"/>
              </a:lnSpc>
              <a:spcBef>
                <a:spcPts val="0"/>
              </a:spcBef>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Szpilko</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D.,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Szydło</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J.,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Glińska</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Kobylińska</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U.,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Rollnik-Sadowska</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E., &amp;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Ryciuk</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U. (2021). Theoretical and practical aspects of business activity. Business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planing</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t>
            </a:r>
          </a:p>
          <a:p>
            <a:pPr marL="0" marR="0">
              <a:lnSpc>
                <a:spcPct val="107000"/>
              </a:lnSpc>
              <a:spcBef>
                <a:spcPts val="0"/>
              </a:spcBef>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Zhang, X. (2022). Incremental Innovation: Long-term impetus for design business Creativity.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Sustainability</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14</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(22), 14697.</a:t>
            </a:r>
          </a:p>
          <a:p>
            <a:endParaRPr lang="en-US" dirty="0"/>
          </a:p>
        </p:txBody>
      </p:sp>
    </p:spTree>
    <p:extLst>
      <p:ext uri="{BB962C8B-B14F-4D97-AF65-F5344CB8AC3E}">
        <p14:creationId xmlns:p14="http://schemas.microsoft.com/office/powerpoint/2010/main" val="9570591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38</TotalTime>
  <Words>2015</Words>
  <Application>Microsoft Office PowerPoint</Application>
  <PresentationFormat>Widescreen</PresentationFormat>
  <Paragraphs>110</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Celestial</vt:lpstr>
      <vt:lpstr>Developing Innovation and Creativity for Business Advantage  </vt:lpstr>
      <vt:lpstr>Introduction: Developing Innovation at Debenhams</vt:lpstr>
      <vt:lpstr>Debenhams Background</vt:lpstr>
      <vt:lpstr>Impact of Innovation</vt:lpstr>
      <vt:lpstr>Reviving Debenhams - SCAMPER Innovations</vt:lpstr>
      <vt:lpstr>Addressing Key Challenges and learning</vt:lpstr>
      <vt:lpstr>Key Learning Outcomes</vt:lpstr>
      <vt:lpstr>Benefits of Learning Outcomes</vt:lpstr>
      <vt:lpstr>Conclusion and Discussion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Ashfaq</dc:creator>
  <cp:lastModifiedBy>Shakrah Ahmed</cp:lastModifiedBy>
  <cp:revision>1</cp:revision>
  <dcterms:created xsi:type="dcterms:W3CDTF">2024-02-24T12:17:08Z</dcterms:created>
  <dcterms:modified xsi:type="dcterms:W3CDTF">2024-03-06T20:40:11Z</dcterms:modified>
</cp:coreProperties>
</file>