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  <p:sldMasterId id="2147483732" r:id="rId2"/>
  </p:sldMasterIdLst>
  <p:sldIdLst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0DDD41-7B3A-42AC-A6E5-19F7DB895AF1}" v="130" dt="2026-02-28T04:47:28.2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64" d="100"/>
          <a:sy n="64" d="100"/>
        </p:scale>
        <p:origin x="712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F9A648C8-0436-6FAF-8B52-BA15EFB5F90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1" y="343038"/>
            <a:ext cx="11506200" cy="4792766"/>
          </a:xfrm>
          <a:custGeom>
            <a:avLst/>
            <a:gdLst>
              <a:gd name="connsiteX0" fmla="*/ 292023 w 11506200"/>
              <a:gd name="connsiteY0" fmla="*/ 0 h 4792766"/>
              <a:gd name="connsiteX1" fmla="*/ 11214177 w 11506200"/>
              <a:gd name="connsiteY1" fmla="*/ 0 h 4792766"/>
              <a:gd name="connsiteX2" fmla="*/ 11506200 w 11506200"/>
              <a:gd name="connsiteY2" fmla="*/ 292023 h 4792766"/>
              <a:gd name="connsiteX3" fmla="*/ 11506200 w 11506200"/>
              <a:gd name="connsiteY3" fmla="*/ 4500743 h 4792766"/>
              <a:gd name="connsiteX4" fmla="*/ 11214177 w 11506200"/>
              <a:gd name="connsiteY4" fmla="*/ 4792766 h 4792766"/>
              <a:gd name="connsiteX5" fmla="*/ 292023 w 11506200"/>
              <a:gd name="connsiteY5" fmla="*/ 4792766 h 4792766"/>
              <a:gd name="connsiteX6" fmla="*/ 0 w 11506200"/>
              <a:gd name="connsiteY6" fmla="*/ 4500743 h 4792766"/>
              <a:gd name="connsiteX7" fmla="*/ 0 w 11506200"/>
              <a:gd name="connsiteY7" fmla="*/ 292023 h 4792766"/>
              <a:gd name="connsiteX8" fmla="*/ 292023 w 11506200"/>
              <a:gd name="connsiteY8" fmla="*/ 0 h 4792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6200" h="4792766">
                <a:moveTo>
                  <a:pt x="292023" y="0"/>
                </a:moveTo>
                <a:lnTo>
                  <a:pt x="11214177" y="0"/>
                </a:lnTo>
                <a:cubicBezTo>
                  <a:pt x="11375457" y="0"/>
                  <a:pt x="11506200" y="130743"/>
                  <a:pt x="11506200" y="292023"/>
                </a:cubicBezTo>
                <a:lnTo>
                  <a:pt x="11506200" y="4500743"/>
                </a:lnTo>
                <a:cubicBezTo>
                  <a:pt x="11506200" y="4662023"/>
                  <a:pt x="11375457" y="4792766"/>
                  <a:pt x="11214177" y="4792766"/>
                </a:cubicBezTo>
                <a:lnTo>
                  <a:pt x="292023" y="4792766"/>
                </a:lnTo>
                <a:cubicBezTo>
                  <a:pt x="130743" y="4792766"/>
                  <a:pt x="0" y="4662023"/>
                  <a:pt x="0" y="4500743"/>
                </a:cubicBezTo>
                <a:lnTo>
                  <a:pt x="0" y="292023"/>
                </a:lnTo>
                <a:cubicBezTo>
                  <a:pt x="0" y="130743"/>
                  <a:pt x="130743" y="0"/>
                  <a:pt x="29202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6CD91AB5-8D64-469B-81DF-A26B406D2B54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411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6B54-ED46-4036-80F8-E8EFB102CB24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12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55FC269D-AA10-2D35-8DD6-33E0E2CC406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1348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164B5AC7-D387-41BC-BBB6-F6DD0E8CACDB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2028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9771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A0D73698-4765-4C7F-8C74-6EF048F95E94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8F28510C-0939-D915-FCC8-7D8AD44757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20113" y="342900"/>
            <a:ext cx="5131133" cy="6172200"/>
          </a:xfrm>
          <a:custGeom>
            <a:avLst/>
            <a:gdLst>
              <a:gd name="connsiteX0" fmla="*/ 305905 w 5334000"/>
              <a:gd name="connsiteY0" fmla="*/ 0 h 6172200"/>
              <a:gd name="connsiteX1" fmla="*/ 5028095 w 5334000"/>
              <a:gd name="connsiteY1" fmla="*/ 0 h 6172200"/>
              <a:gd name="connsiteX2" fmla="*/ 5334000 w 5334000"/>
              <a:gd name="connsiteY2" fmla="*/ 305905 h 6172200"/>
              <a:gd name="connsiteX3" fmla="*/ 5334000 w 5334000"/>
              <a:gd name="connsiteY3" fmla="*/ 5866295 h 6172200"/>
              <a:gd name="connsiteX4" fmla="*/ 5028095 w 5334000"/>
              <a:gd name="connsiteY4" fmla="*/ 6172200 h 6172200"/>
              <a:gd name="connsiteX5" fmla="*/ 305905 w 5334000"/>
              <a:gd name="connsiteY5" fmla="*/ 6172200 h 6172200"/>
              <a:gd name="connsiteX6" fmla="*/ 0 w 5334000"/>
              <a:gd name="connsiteY6" fmla="*/ 5866295 h 6172200"/>
              <a:gd name="connsiteX7" fmla="*/ 0 w 5334000"/>
              <a:gd name="connsiteY7" fmla="*/ 305905 h 6172200"/>
              <a:gd name="connsiteX8" fmla="*/ 305905 w 53340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34000" h="6172200">
                <a:moveTo>
                  <a:pt x="305905" y="0"/>
                </a:moveTo>
                <a:lnTo>
                  <a:pt x="5028095" y="0"/>
                </a:lnTo>
                <a:cubicBezTo>
                  <a:pt x="5197042" y="0"/>
                  <a:pt x="5334000" y="136958"/>
                  <a:pt x="5334000" y="305905"/>
                </a:cubicBezTo>
                <a:lnTo>
                  <a:pt x="5334000" y="5866295"/>
                </a:lnTo>
                <a:cubicBezTo>
                  <a:pt x="5334000" y="6035242"/>
                  <a:pt x="5197042" y="6172200"/>
                  <a:pt x="5028095" y="6172200"/>
                </a:cubicBezTo>
                <a:lnTo>
                  <a:pt x="305905" y="6172200"/>
                </a:lnTo>
                <a:cubicBezTo>
                  <a:pt x="136958" y="6172200"/>
                  <a:pt x="0" y="6035242"/>
                  <a:pt x="0" y="5866295"/>
                </a:cubicBezTo>
                <a:lnTo>
                  <a:pt x="0" y="305905"/>
                </a:lnTo>
                <a:cubicBezTo>
                  <a:pt x="0" y="136958"/>
                  <a:pt x="136958" y="0"/>
                  <a:pt x="305905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99290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55FC269D-AA10-2D35-8DD6-33E0E2CC406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7472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19A3EA51-69C4-4090-B98A-31CA47A2E35E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9112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9317736" cy="445312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965192"/>
            <a:ext cx="5431536" cy="128930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6633933-AD95-42CF-A390-A7073FD506A1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7008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176" y="1536192"/>
            <a:ext cx="9171432" cy="2615184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8176" y="4427554"/>
            <a:ext cx="9171432" cy="1143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D50E307-C64C-483A-9485-A61D01D72197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3276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11494008" cy="46542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25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093208"/>
            <a:ext cx="5669280" cy="116128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C36CA3-7064-4E52-B24E-E3CC37B36CB8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9305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7772400" cy="4562856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3F469A-9BA4-41D9-A358-7174319CB857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98464" y="2423160"/>
            <a:ext cx="5486400" cy="3886200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B0C55-2E11-4E7F-9EF8-868B07C6C42C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840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4384" y="1012952"/>
            <a:ext cx="4023360" cy="1636776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E8E4848-C9F6-6844-AB1C-C4F0E8A472A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42901" y="345109"/>
            <a:ext cx="6714969" cy="6163508"/>
          </a:xfrm>
          <a:custGeom>
            <a:avLst/>
            <a:gdLst>
              <a:gd name="connsiteX0" fmla="*/ 281857 w 6714969"/>
              <a:gd name="connsiteY0" fmla="*/ 0 h 6163508"/>
              <a:gd name="connsiteX1" fmla="*/ 6433112 w 6714969"/>
              <a:gd name="connsiteY1" fmla="*/ 0 h 6163508"/>
              <a:gd name="connsiteX2" fmla="*/ 6714969 w 6714969"/>
              <a:gd name="connsiteY2" fmla="*/ 281857 h 6163508"/>
              <a:gd name="connsiteX3" fmla="*/ 6714969 w 6714969"/>
              <a:gd name="connsiteY3" fmla="*/ 5881651 h 6163508"/>
              <a:gd name="connsiteX4" fmla="*/ 6433112 w 6714969"/>
              <a:gd name="connsiteY4" fmla="*/ 6163508 h 6163508"/>
              <a:gd name="connsiteX5" fmla="*/ 281857 w 6714969"/>
              <a:gd name="connsiteY5" fmla="*/ 6163508 h 6163508"/>
              <a:gd name="connsiteX6" fmla="*/ 0 w 6714969"/>
              <a:gd name="connsiteY6" fmla="*/ 5881651 h 6163508"/>
              <a:gd name="connsiteX7" fmla="*/ 0 w 6714969"/>
              <a:gd name="connsiteY7" fmla="*/ 281857 h 6163508"/>
              <a:gd name="connsiteX8" fmla="*/ 281857 w 6714969"/>
              <a:gd name="connsiteY8" fmla="*/ 0 h 616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14969" h="6163508">
                <a:moveTo>
                  <a:pt x="281857" y="0"/>
                </a:moveTo>
                <a:lnTo>
                  <a:pt x="6433112" y="0"/>
                </a:lnTo>
                <a:cubicBezTo>
                  <a:pt x="6588777" y="0"/>
                  <a:pt x="6714969" y="126192"/>
                  <a:pt x="6714969" y="281857"/>
                </a:cubicBezTo>
                <a:lnTo>
                  <a:pt x="6714969" y="5881651"/>
                </a:lnTo>
                <a:cubicBezTo>
                  <a:pt x="6714969" y="6037316"/>
                  <a:pt x="6588777" y="6163508"/>
                  <a:pt x="6433112" y="6163508"/>
                </a:cubicBezTo>
                <a:lnTo>
                  <a:pt x="281857" y="6163508"/>
                </a:lnTo>
                <a:cubicBezTo>
                  <a:pt x="126192" y="6163508"/>
                  <a:pt x="0" y="6037316"/>
                  <a:pt x="0" y="5881651"/>
                </a:cubicBezTo>
                <a:lnTo>
                  <a:pt x="0" y="281857"/>
                </a:lnTo>
                <a:cubicBezTo>
                  <a:pt x="0" y="126192"/>
                  <a:pt x="126192" y="0"/>
                  <a:pt x="281857" y="0"/>
                </a:cubicBezTo>
                <a:close/>
              </a:path>
            </a:pathLst>
          </a:custGeom>
          <a:blipFill dpi="0" rotWithShape="1">
            <a:blip r:embed="rId2">
              <a:alphaModFix amt="6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44384" y="2896616"/>
            <a:ext cx="4023360" cy="3364992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marL="228600" lvl="0" indent="-228600"/>
            <a:r>
              <a:rPr lang="en-US" dirty="0"/>
              <a:t>Click to edit Master text styles</a:t>
            </a:r>
          </a:p>
          <a:p>
            <a:pPr marL="228600" lvl="1" indent="-228600"/>
            <a:r>
              <a:rPr lang="en-US" dirty="0"/>
              <a:t>Second level</a:t>
            </a:r>
          </a:p>
          <a:p>
            <a:pPr marL="228600" lvl="2" indent="-228600"/>
            <a:r>
              <a:rPr lang="en-US" dirty="0"/>
              <a:t>Third level</a:t>
            </a:r>
          </a:p>
          <a:p>
            <a:pPr marL="228600" lvl="3" indent="-228600"/>
            <a:r>
              <a:rPr lang="en-US" dirty="0"/>
              <a:t>Fourth level</a:t>
            </a:r>
          </a:p>
          <a:p>
            <a:pPr marL="228600" lvl="4" indent="-228600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9FCAD-E19B-4A0F-866E-979EDEC4B525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1381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4A14-E3E2-4038-B0C4-0EC5ECBDA17A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4805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1396-E7F4-44BB-B3C1-CAADE8EE1BCB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047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03B70-0873-4F91-B20E-188F8FCBC95A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695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4032504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640080"/>
            <a:ext cx="597103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11211-1BBF-43C8-98F1-415153382D43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105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19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C37F1-4FE0-40C5-A1CC-AC65E60D9E3F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4953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F226A48-373B-47E6-1E90-9892366CC9F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0"/>
            <a:ext cx="4501152" cy="6172200"/>
          </a:xfrm>
          <a:custGeom>
            <a:avLst/>
            <a:gdLst>
              <a:gd name="connsiteX0" fmla="*/ 332635 w 4501152"/>
              <a:gd name="connsiteY0" fmla="*/ 0 h 6172200"/>
              <a:gd name="connsiteX1" fmla="*/ 4168517 w 4501152"/>
              <a:gd name="connsiteY1" fmla="*/ 0 h 6172200"/>
              <a:gd name="connsiteX2" fmla="*/ 4501152 w 4501152"/>
              <a:gd name="connsiteY2" fmla="*/ 331423 h 6172200"/>
              <a:gd name="connsiteX3" fmla="*/ 4501152 w 4501152"/>
              <a:gd name="connsiteY3" fmla="*/ 5840778 h 6172200"/>
              <a:gd name="connsiteX4" fmla="*/ 4168517 w 4501152"/>
              <a:gd name="connsiteY4" fmla="*/ 6172200 h 6172200"/>
              <a:gd name="connsiteX5" fmla="*/ 332635 w 4501152"/>
              <a:gd name="connsiteY5" fmla="*/ 6172200 h 6172200"/>
              <a:gd name="connsiteX6" fmla="*/ 0 w 4501152"/>
              <a:gd name="connsiteY6" fmla="*/ 5840778 h 6172200"/>
              <a:gd name="connsiteX7" fmla="*/ 0 w 4501152"/>
              <a:gd name="connsiteY7" fmla="*/ 331423 h 6172200"/>
              <a:gd name="connsiteX8" fmla="*/ 332635 w 4501152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1152" h="6172200">
                <a:moveTo>
                  <a:pt x="332635" y="0"/>
                </a:moveTo>
                <a:lnTo>
                  <a:pt x="4168517" y="0"/>
                </a:lnTo>
                <a:cubicBezTo>
                  <a:pt x="4352226" y="0"/>
                  <a:pt x="4501152" y="148383"/>
                  <a:pt x="4501152" y="331423"/>
                </a:cubicBezTo>
                <a:lnTo>
                  <a:pt x="4501152" y="5840778"/>
                </a:lnTo>
                <a:cubicBezTo>
                  <a:pt x="4501152" y="6023817"/>
                  <a:pt x="4352226" y="6172200"/>
                  <a:pt x="4168517" y="6172200"/>
                </a:cubicBezTo>
                <a:lnTo>
                  <a:pt x="332635" y="6172200"/>
                </a:lnTo>
                <a:cubicBezTo>
                  <a:pt x="148926" y="6172200"/>
                  <a:pt x="0" y="6023817"/>
                  <a:pt x="0" y="5840778"/>
                </a:cubicBezTo>
                <a:lnTo>
                  <a:pt x="0" y="331423"/>
                </a:lnTo>
                <a:cubicBezTo>
                  <a:pt x="0" y="148383"/>
                  <a:pt x="148926" y="0"/>
                  <a:pt x="33263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0F37310-2C84-4F72-97F3-ED5E52F7A674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6139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7373D-8BEF-4D11-A85D-4ADD8461D8CF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F11DC52-D1FD-A255-1A04-7A15A9DE3C8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53304" y="352327"/>
            <a:ext cx="4495799" cy="6172200"/>
          </a:xfrm>
          <a:custGeom>
            <a:avLst/>
            <a:gdLst>
              <a:gd name="connsiteX0" fmla="*/ 293171 w 4495799"/>
              <a:gd name="connsiteY0" fmla="*/ 0 h 6172200"/>
              <a:gd name="connsiteX1" fmla="*/ 4202628 w 4495799"/>
              <a:gd name="connsiteY1" fmla="*/ 0 h 6172200"/>
              <a:gd name="connsiteX2" fmla="*/ 4495799 w 4495799"/>
              <a:gd name="connsiteY2" fmla="*/ 293171 h 6172200"/>
              <a:gd name="connsiteX3" fmla="*/ 4495799 w 4495799"/>
              <a:gd name="connsiteY3" fmla="*/ 5879029 h 6172200"/>
              <a:gd name="connsiteX4" fmla="*/ 4202628 w 4495799"/>
              <a:gd name="connsiteY4" fmla="*/ 6172200 h 6172200"/>
              <a:gd name="connsiteX5" fmla="*/ 293171 w 4495799"/>
              <a:gd name="connsiteY5" fmla="*/ 6172200 h 6172200"/>
              <a:gd name="connsiteX6" fmla="*/ 0 w 4495799"/>
              <a:gd name="connsiteY6" fmla="*/ 5879029 h 6172200"/>
              <a:gd name="connsiteX7" fmla="*/ 0 w 4495799"/>
              <a:gd name="connsiteY7" fmla="*/ 293171 h 6172200"/>
              <a:gd name="connsiteX8" fmla="*/ 293171 w 4495799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95799" h="6172200">
                <a:moveTo>
                  <a:pt x="293171" y="0"/>
                </a:moveTo>
                <a:lnTo>
                  <a:pt x="4202628" y="0"/>
                </a:lnTo>
                <a:cubicBezTo>
                  <a:pt x="4364542" y="0"/>
                  <a:pt x="4495799" y="131257"/>
                  <a:pt x="4495799" y="293171"/>
                </a:cubicBezTo>
                <a:lnTo>
                  <a:pt x="4495799" y="5879029"/>
                </a:lnTo>
                <a:cubicBezTo>
                  <a:pt x="4495799" y="6040943"/>
                  <a:pt x="4364542" y="6172200"/>
                  <a:pt x="4202628" y="6172200"/>
                </a:cubicBezTo>
                <a:lnTo>
                  <a:pt x="293171" y="6172200"/>
                </a:lnTo>
                <a:cubicBezTo>
                  <a:pt x="131257" y="6172200"/>
                  <a:pt x="0" y="6040943"/>
                  <a:pt x="0" y="5879029"/>
                </a:cubicBezTo>
                <a:lnTo>
                  <a:pt x="0" y="293171"/>
                </a:lnTo>
                <a:cubicBezTo>
                  <a:pt x="0" y="131257"/>
                  <a:pt x="131257" y="0"/>
                  <a:pt x="293171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753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539F8C7-DD74-7177-C2DA-02533B6576F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04D0A65-74B1-4258-9347-517577BEF7B0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847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0591-709C-49DC-8FE0-9F32B5969F72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68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1923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3D0D37D-152B-44E6-AB8F-60E41FE679D7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5063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62D-5EED-4798-9EBA-B6E1A9B98072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37594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8926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FCFE97D-4F8B-4270-9223-9617008B9FA3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40176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1D5C-1F84-4585-9043-549E87BD77AE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37594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34776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EB90F8-5A2D-4795-872B-662FE96339B2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13554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3" y="342901"/>
            <a:ext cx="7346257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A22F9C2-5647-4E58-BE9B-A16834D13FE3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799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B124E6D-88B1-474F-9E7C-C29F02FACC38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52281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2" y="5111854"/>
            <a:ext cx="3739279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D5837EDE-723C-6CF6-EB95-3AEDA1F07E9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9373" y="320043"/>
            <a:ext cx="11509730" cy="4404825"/>
          </a:xfrm>
          <a:custGeom>
            <a:avLst/>
            <a:gdLst>
              <a:gd name="connsiteX0" fmla="*/ 299132 w 11509730"/>
              <a:gd name="connsiteY0" fmla="*/ 0 h 4404825"/>
              <a:gd name="connsiteX1" fmla="*/ 11210598 w 11509730"/>
              <a:gd name="connsiteY1" fmla="*/ 0 h 4404825"/>
              <a:gd name="connsiteX2" fmla="*/ 11509730 w 11509730"/>
              <a:gd name="connsiteY2" fmla="*/ 299132 h 4404825"/>
              <a:gd name="connsiteX3" fmla="*/ 11509730 w 11509730"/>
              <a:gd name="connsiteY3" fmla="*/ 4105693 h 4404825"/>
              <a:gd name="connsiteX4" fmla="*/ 11210598 w 11509730"/>
              <a:gd name="connsiteY4" fmla="*/ 4404825 h 4404825"/>
              <a:gd name="connsiteX5" fmla="*/ 299132 w 11509730"/>
              <a:gd name="connsiteY5" fmla="*/ 4404825 h 4404825"/>
              <a:gd name="connsiteX6" fmla="*/ 0 w 11509730"/>
              <a:gd name="connsiteY6" fmla="*/ 4105693 h 4404825"/>
              <a:gd name="connsiteX7" fmla="*/ 0 w 11509730"/>
              <a:gd name="connsiteY7" fmla="*/ 299132 h 4404825"/>
              <a:gd name="connsiteX8" fmla="*/ 299132 w 11509730"/>
              <a:gd name="connsiteY8" fmla="*/ 0 h 440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4404825">
                <a:moveTo>
                  <a:pt x="299132" y="0"/>
                </a:moveTo>
                <a:lnTo>
                  <a:pt x="11210598" y="0"/>
                </a:lnTo>
                <a:cubicBezTo>
                  <a:pt x="11375804" y="0"/>
                  <a:pt x="11509730" y="133926"/>
                  <a:pt x="11509730" y="299132"/>
                </a:cubicBezTo>
                <a:lnTo>
                  <a:pt x="11509730" y="4105693"/>
                </a:lnTo>
                <a:cubicBezTo>
                  <a:pt x="11509730" y="4270899"/>
                  <a:pt x="11375804" y="4404825"/>
                  <a:pt x="11210598" y="4404825"/>
                </a:cubicBezTo>
                <a:lnTo>
                  <a:pt x="299132" y="4404825"/>
                </a:lnTo>
                <a:cubicBezTo>
                  <a:pt x="133926" y="4404825"/>
                  <a:pt x="0" y="4270899"/>
                  <a:pt x="0" y="4105693"/>
                </a:cubicBezTo>
                <a:lnTo>
                  <a:pt x="0" y="299132"/>
                </a:lnTo>
                <a:cubicBezTo>
                  <a:pt x="0" y="133926"/>
                  <a:pt x="133926" y="0"/>
                  <a:pt x="299132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21C7E-4348-443E-B7C8-EE213DFF1CB1}" type="datetime1">
              <a:rPr lang="en-US" smtClean="0"/>
              <a:t>2/28/2026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51928" y="5111854"/>
            <a:ext cx="6400800" cy="138988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2868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BCE7E7D-ED4A-B625-6CB8-4D71682F63D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20042"/>
            <a:ext cx="11509730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BB8D-1BA0-4790-987D-651470CA8928}" type="datetime1">
              <a:rPr lang="en-US" smtClean="0"/>
              <a:t>2/28/2026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5938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6A25225-80A2-7139-2A81-39CA926639F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067414"/>
            <a:ext cx="11509730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38328"/>
          </a:xfrm>
        </p:spPr>
        <p:txBody>
          <a:bodyPr/>
          <a:lstStyle/>
          <a:p>
            <a:fld id="{48CD4B21-9C97-4358-8E22-9F49A31BDF6B}" type="datetime1">
              <a:rPr lang="en-US" smtClean="0"/>
              <a:t>2/28/2026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63900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11155680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5F6FDB5-F783-3538-287C-754C11C3097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9768" y="1828800"/>
            <a:ext cx="6176399" cy="4425696"/>
          </a:xfrm>
          <a:custGeom>
            <a:avLst/>
            <a:gdLst>
              <a:gd name="connsiteX0" fmla="*/ 325421 w 6450717"/>
              <a:gd name="connsiteY0" fmla="*/ 0 h 4425696"/>
              <a:gd name="connsiteX1" fmla="*/ 6125296 w 6450717"/>
              <a:gd name="connsiteY1" fmla="*/ 0 h 4425696"/>
              <a:gd name="connsiteX2" fmla="*/ 6450717 w 6450717"/>
              <a:gd name="connsiteY2" fmla="*/ 325421 h 4425696"/>
              <a:gd name="connsiteX3" fmla="*/ 6450717 w 6450717"/>
              <a:gd name="connsiteY3" fmla="*/ 4100275 h 4425696"/>
              <a:gd name="connsiteX4" fmla="*/ 6125296 w 6450717"/>
              <a:gd name="connsiteY4" fmla="*/ 4425696 h 4425696"/>
              <a:gd name="connsiteX5" fmla="*/ 325421 w 6450717"/>
              <a:gd name="connsiteY5" fmla="*/ 4425696 h 4425696"/>
              <a:gd name="connsiteX6" fmla="*/ 0 w 6450717"/>
              <a:gd name="connsiteY6" fmla="*/ 4100275 h 4425696"/>
              <a:gd name="connsiteX7" fmla="*/ 0 w 6450717"/>
              <a:gd name="connsiteY7" fmla="*/ 325421 h 4425696"/>
              <a:gd name="connsiteX8" fmla="*/ 325421 w 6450717"/>
              <a:gd name="connsiteY8" fmla="*/ 0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50717" h="4425696">
                <a:moveTo>
                  <a:pt x="325421" y="0"/>
                </a:moveTo>
                <a:lnTo>
                  <a:pt x="6125296" y="0"/>
                </a:lnTo>
                <a:cubicBezTo>
                  <a:pt x="6305021" y="0"/>
                  <a:pt x="6450717" y="145696"/>
                  <a:pt x="6450717" y="325421"/>
                </a:cubicBezTo>
                <a:lnTo>
                  <a:pt x="6450717" y="4100275"/>
                </a:lnTo>
                <a:cubicBezTo>
                  <a:pt x="6450717" y="4280000"/>
                  <a:pt x="6305021" y="4425696"/>
                  <a:pt x="6125296" y="4425696"/>
                </a:cubicBezTo>
                <a:lnTo>
                  <a:pt x="325421" y="4425696"/>
                </a:lnTo>
                <a:cubicBezTo>
                  <a:pt x="145696" y="4425696"/>
                  <a:pt x="0" y="4280000"/>
                  <a:pt x="0" y="4100275"/>
                </a:cubicBezTo>
                <a:lnTo>
                  <a:pt x="0" y="325421"/>
                </a:lnTo>
                <a:cubicBezTo>
                  <a:pt x="0" y="145696"/>
                  <a:pt x="145696" y="0"/>
                  <a:pt x="325421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87768" y="1828800"/>
            <a:ext cx="4297680" cy="4428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FABC-5F70-4DE9-8A42-1DE3D93319BF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0335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5F2F272-6D18-7E06-3E9A-D10C5C50219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0075" y="2293496"/>
            <a:ext cx="4775158" cy="4039043"/>
          </a:xfrm>
          <a:custGeom>
            <a:avLst/>
            <a:gdLst>
              <a:gd name="connsiteX0" fmla="*/ 305917 w 4855463"/>
              <a:gd name="connsiteY0" fmla="*/ 0 h 4039043"/>
              <a:gd name="connsiteX1" fmla="*/ 4549547 w 4855463"/>
              <a:gd name="connsiteY1" fmla="*/ 0 h 4039043"/>
              <a:gd name="connsiteX2" fmla="*/ 4849249 w 4855463"/>
              <a:gd name="connsiteY2" fmla="*/ 244264 h 4039043"/>
              <a:gd name="connsiteX3" fmla="*/ 4855463 w 4855463"/>
              <a:gd name="connsiteY3" fmla="*/ 305907 h 4039043"/>
              <a:gd name="connsiteX4" fmla="*/ 4855463 w 4855463"/>
              <a:gd name="connsiteY4" fmla="*/ 3733136 h 4039043"/>
              <a:gd name="connsiteX5" fmla="*/ 4849249 w 4855463"/>
              <a:gd name="connsiteY5" fmla="*/ 3794779 h 4039043"/>
              <a:gd name="connsiteX6" fmla="*/ 4549547 w 4855463"/>
              <a:gd name="connsiteY6" fmla="*/ 4039043 h 4039043"/>
              <a:gd name="connsiteX7" fmla="*/ 305917 w 4855463"/>
              <a:gd name="connsiteY7" fmla="*/ 4039043 h 4039043"/>
              <a:gd name="connsiteX8" fmla="*/ 0 w 4855463"/>
              <a:gd name="connsiteY8" fmla="*/ 3733126 h 4039043"/>
              <a:gd name="connsiteX9" fmla="*/ 0 w 4855463"/>
              <a:gd name="connsiteY9" fmla="*/ 305917 h 4039043"/>
              <a:gd name="connsiteX10" fmla="*/ 305917 w 4855463"/>
              <a:gd name="connsiteY10" fmla="*/ 0 h 4039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855463" h="4039043">
                <a:moveTo>
                  <a:pt x="305917" y="0"/>
                </a:moveTo>
                <a:lnTo>
                  <a:pt x="4549547" y="0"/>
                </a:lnTo>
                <a:cubicBezTo>
                  <a:pt x="4697381" y="0"/>
                  <a:pt x="4820723" y="104863"/>
                  <a:pt x="4849249" y="244264"/>
                </a:cubicBezTo>
                <a:lnTo>
                  <a:pt x="4855463" y="305907"/>
                </a:lnTo>
                <a:lnTo>
                  <a:pt x="4855463" y="3733136"/>
                </a:lnTo>
                <a:lnTo>
                  <a:pt x="4849249" y="3794779"/>
                </a:lnTo>
                <a:cubicBezTo>
                  <a:pt x="4820723" y="3934180"/>
                  <a:pt x="4697381" y="4039043"/>
                  <a:pt x="4549547" y="4039043"/>
                </a:cubicBezTo>
                <a:lnTo>
                  <a:pt x="305917" y="4039043"/>
                </a:lnTo>
                <a:cubicBezTo>
                  <a:pt x="136964" y="4039043"/>
                  <a:pt x="0" y="3902079"/>
                  <a:pt x="0" y="3733126"/>
                </a:cubicBezTo>
                <a:lnTo>
                  <a:pt x="0" y="305917"/>
                </a:lnTo>
                <a:cubicBezTo>
                  <a:pt x="0" y="136964"/>
                  <a:pt x="136964" y="0"/>
                  <a:pt x="305917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32AAB-0859-49C5-9F81-D3744B520913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2979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4639E5C-EF58-65A1-C364-F58DE761581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0075" y="2293494"/>
            <a:ext cx="3666744" cy="4039044"/>
          </a:xfrm>
          <a:custGeom>
            <a:avLst/>
            <a:gdLst>
              <a:gd name="connsiteX0" fmla="*/ 292716 w 3666744"/>
              <a:gd name="connsiteY0" fmla="*/ 0 h 4039044"/>
              <a:gd name="connsiteX1" fmla="*/ 3374028 w 3666744"/>
              <a:gd name="connsiteY1" fmla="*/ 0 h 4039044"/>
              <a:gd name="connsiteX2" fmla="*/ 3666744 w 3666744"/>
              <a:gd name="connsiteY2" fmla="*/ 292716 h 4039044"/>
              <a:gd name="connsiteX3" fmla="*/ 3666744 w 3666744"/>
              <a:gd name="connsiteY3" fmla="*/ 3746328 h 4039044"/>
              <a:gd name="connsiteX4" fmla="*/ 3374028 w 3666744"/>
              <a:gd name="connsiteY4" fmla="*/ 4039044 h 4039044"/>
              <a:gd name="connsiteX5" fmla="*/ 292716 w 3666744"/>
              <a:gd name="connsiteY5" fmla="*/ 4039044 h 4039044"/>
              <a:gd name="connsiteX6" fmla="*/ 0 w 3666744"/>
              <a:gd name="connsiteY6" fmla="*/ 3746328 h 4039044"/>
              <a:gd name="connsiteX7" fmla="*/ 0 w 3666744"/>
              <a:gd name="connsiteY7" fmla="*/ 292716 h 4039044"/>
              <a:gd name="connsiteX8" fmla="*/ 292716 w 3666744"/>
              <a:gd name="connsiteY8" fmla="*/ 0 h 4039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66744" h="4039044">
                <a:moveTo>
                  <a:pt x="292716" y="0"/>
                </a:moveTo>
                <a:lnTo>
                  <a:pt x="3374028" y="0"/>
                </a:lnTo>
                <a:cubicBezTo>
                  <a:pt x="3535691" y="0"/>
                  <a:pt x="3666744" y="131053"/>
                  <a:pt x="3666744" y="292716"/>
                </a:cubicBezTo>
                <a:lnTo>
                  <a:pt x="3666744" y="3746328"/>
                </a:lnTo>
                <a:cubicBezTo>
                  <a:pt x="3666744" y="3907991"/>
                  <a:pt x="3535691" y="4039044"/>
                  <a:pt x="3374028" y="4039044"/>
                </a:cubicBezTo>
                <a:lnTo>
                  <a:pt x="292716" y="4039044"/>
                </a:lnTo>
                <a:cubicBezTo>
                  <a:pt x="131053" y="4039044"/>
                  <a:pt x="0" y="3907991"/>
                  <a:pt x="0" y="3746328"/>
                </a:cubicBezTo>
                <a:lnTo>
                  <a:pt x="0" y="292716"/>
                </a:lnTo>
                <a:cubicBezTo>
                  <a:pt x="0" y="131053"/>
                  <a:pt x="131053" y="0"/>
                  <a:pt x="2927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8" cy="578815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C0E27-EFA9-4706-B7B3-384BAC09CA5C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28924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76" y="4992624"/>
            <a:ext cx="11201400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4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38527-6BF7-45BD-8E9C-2BDCA53716A3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78638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buNone/>
              <a:defRPr sz="278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45611368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76" y="4992624"/>
            <a:ext cx="11201400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D2C4-0829-4B37-AFA9-97EED5EA275A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78638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buNone/>
              <a:defRPr sz="27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387338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3353C-D70D-4D92-85A4-BE6E7FCC2830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603504"/>
            <a:ext cx="11201400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7800" dirty="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21920292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622C3-A8C0-4CE4-AFAA-25D23CB3242F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3468105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B6EAC-4E38-4BC4-964B-55A6571A4EBF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0502941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2DDD8-66B1-484C-ABC1-3F6C2E131531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314471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36776" y="5276088"/>
            <a:ext cx="9061704" cy="466344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2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828800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CBEC5-37D0-4E5C-8671-D7D2A06BE21B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56751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51F96B-ED98-BF55-D2B0-047000EF48E1}"/>
              </a:ext>
            </a:extLst>
          </p:cNvPr>
          <p:cNvSpPr/>
          <p:nvPr/>
        </p:nvSpPr>
        <p:spPr>
          <a:xfrm>
            <a:off x="806386" y="760151"/>
            <a:ext cx="10579222" cy="5337698"/>
          </a:xfrm>
          <a:prstGeom prst="roundRect">
            <a:avLst>
              <a:gd name="adj" fmla="val 6093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01368" y="5120640"/>
            <a:ext cx="8549640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2093976"/>
            <a:ext cx="8695944" cy="2130552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FC37-12B5-4EB9-BB05-B5E210E93FF0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63247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8556" y="4965192"/>
            <a:ext cx="9450699" cy="128930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438912"/>
            <a:ext cx="9619488" cy="45262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8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0F6F3-6829-4CDD-B3A1-8F321E27194A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7736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8556" y="4965192"/>
            <a:ext cx="9148947" cy="128930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179576"/>
            <a:ext cx="9317736" cy="3785616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8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2C-AA1E-4738-883B-0336FAAA5DB1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6284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294248"/>
            <a:ext cx="11164825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0825"/>
            <a:ext cx="5211762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24"/>
            <a:ext cx="5213350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F56A5-925A-45AB-8491-C696F304662B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14408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0888"/>
            <a:ext cx="5211762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0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82B41-9B9A-4653-8E8E-9D57A4983847}" type="datetime1">
              <a:rPr lang="en-US" smtClean="0"/>
              <a:t>2/28/2026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50141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0A14-C874-4C11-943E-4B7AAF73B997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2283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60914-BFFA-4E5B-B382-06A92C8508A8}" type="datetime1">
              <a:rPr lang="en-US" smtClean="0"/>
              <a:t>2/28/2026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849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3615"/>
            <a:ext cx="3595634" cy="221284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9" y="2823029"/>
            <a:ext cx="3309608" cy="3481355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66741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E75D-2E4A-469A-9092-8B43711F5315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9063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7784"/>
            <a:ext cx="3593592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ADACA751-BBB2-3E33-EA6C-54B4A7F6842B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502843" y="342901"/>
            <a:ext cx="7346258" cy="6172198"/>
          </a:xfrm>
          <a:custGeom>
            <a:avLst/>
            <a:gdLst>
              <a:gd name="connsiteX0" fmla="*/ 264355 w 6785782"/>
              <a:gd name="connsiteY0" fmla="*/ 0 h 6172198"/>
              <a:gd name="connsiteX1" fmla="*/ 6521427 w 6785782"/>
              <a:gd name="connsiteY1" fmla="*/ 0 h 6172198"/>
              <a:gd name="connsiteX2" fmla="*/ 6785782 w 6785782"/>
              <a:gd name="connsiteY2" fmla="*/ 264355 h 6172198"/>
              <a:gd name="connsiteX3" fmla="*/ 6785782 w 6785782"/>
              <a:gd name="connsiteY3" fmla="*/ 5907843 h 6172198"/>
              <a:gd name="connsiteX4" fmla="*/ 6521427 w 6785782"/>
              <a:gd name="connsiteY4" fmla="*/ 6172198 h 6172198"/>
              <a:gd name="connsiteX5" fmla="*/ 264355 w 6785782"/>
              <a:gd name="connsiteY5" fmla="*/ 6172198 h 6172198"/>
              <a:gd name="connsiteX6" fmla="*/ 0 w 6785782"/>
              <a:gd name="connsiteY6" fmla="*/ 5907843 h 6172198"/>
              <a:gd name="connsiteX7" fmla="*/ 0 w 6785782"/>
              <a:gd name="connsiteY7" fmla="*/ 264355 h 6172198"/>
              <a:gd name="connsiteX8" fmla="*/ 264355 w 6785782"/>
              <a:gd name="connsiteY8" fmla="*/ 0 h 6172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85782" h="6172198">
                <a:moveTo>
                  <a:pt x="264355" y="0"/>
                </a:moveTo>
                <a:lnTo>
                  <a:pt x="6521427" y="0"/>
                </a:lnTo>
                <a:cubicBezTo>
                  <a:pt x="6667426" y="0"/>
                  <a:pt x="6785782" y="118356"/>
                  <a:pt x="6785782" y="264355"/>
                </a:cubicBezTo>
                <a:lnTo>
                  <a:pt x="6785782" y="5907843"/>
                </a:lnTo>
                <a:cubicBezTo>
                  <a:pt x="6785782" y="6053842"/>
                  <a:pt x="6667426" y="6172198"/>
                  <a:pt x="6521427" y="6172198"/>
                </a:cubicBezTo>
                <a:lnTo>
                  <a:pt x="264355" y="6172198"/>
                </a:lnTo>
                <a:cubicBezTo>
                  <a:pt x="118356" y="6172198"/>
                  <a:pt x="0" y="6053842"/>
                  <a:pt x="0" y="5907843"/>
                </a:cubicBezTo>
                <a:lnTo>
                  <a:pt x="0" y="264355"/>
                </a:lnTo>
                <a:cubicBezTo>
                  <a:pt x="0" y="118356"/>
                  <a:pt x="118356" y="0"/>
                  <a:pt x="26435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FD38-01FF-4539-8A35-AB19E4D5C3A7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51297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3264408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C5BFC-EF85-4C2B-8809-2F9E7D76A143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817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27318"/>
            <a:ext cx="7370064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7370064" cy="22311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805FF-0F6F-4DB7-B5D6-9BF14E40F716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9836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319126"/>
      </p:ext>
    </p:extLst>
  </p:cSld>
  <p:clrMapOvr>
    <a:masterClrMapping/>
  </p:clrMapOvr>
  <p:hf sldNum="0" hdr="0" ft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301474"/>
      </p:ext>
    </p:extLst>
  </p:cSld>
  <p:clrMapOvr>
    <a:masterClrMapping/>
  </p:clrMapOvr>
  <p:hf sldNum="0" hdr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710041"/>
      </p:ext>
    </p:extLst>
  </p:cSld>
  <p:clrMapOvr>
    <a:masterClrMapping/>
  </p:clrMapOvr>
  <p:hf sldNum="0" hdr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F56A5-925A-45AB-8491-C696F304662B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31610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82B41-9B9A-4653-8E8E-9D57A4983847}" type="datetime1">
              <a:rPr lang="en-US" smtClean="0"/>
              <a:t>2/28/2026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83997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0A14-C874-4C11-943E-4B7AAF73B997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57289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60914-BFFA-4E5B-B382-06A92C8508A8}" type="datetime1">
              <a:rPr lang="en-US" smtClean="0"/>
              <a:t>2/28/2026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59370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381383"/>
      </p:ext>
    </p:extLst>
  </p:cSld>
  <p:clrMapOvr>
    <a:masterClrMapping/>
  </p:clrMapOvr>
  <p:hf sldNum="0" hdr="0" ftr="0" dt="0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FD38-01FF-4539-8A35-AB19E4D5C3A7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47895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727802"/>
      </p:ext>
    </p:extLst>
  </p:cSld>
  <p:clrMapOvr>
    <a:masterClrMapping/>
  </p:clrMapOvr>
  <p:hf sldNum="0" hdr="0" ft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821146"/>
      </p:ext>
    </p:extLst>
  </p:cSld>
  <p:clrMapOvr>
    <a:masterClrMapping/>
  </p:clrMapOvr>
  <p:hf sldNum="0"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739011"/>
      </p:ext>
    </p:extLst>
  </p:cSld>
  <p:clrMapOvr>
    <a:masterClrMapping/>
  </p:clrMapOvr>
  <p:hf sldNum="0" hdr="0" ftr="0" dt="0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706502"/>
      </p:ext>
    </p:extLst>
  </p:cSld>
  <p:clrMapOvr>
    <a:masterClrMapping/>
  </p:clrMapOvr>
  <p:hf sldNum="0" hdr="0" ftr="0" dt="0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565747"/>
      </p:ext>
    </p:extLst>
  </p:cSld>
  <p:clrMapOvr>
    <a:masterClrMapping/>
  </p:clrMapOvr>
  <p:hf sldNum="0" hdr="0" ftr="0" dt="0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599036"/>
      </p:ext>
    </p:extLst>
  </p:cSld>
  <p:clrMapOvr>
    <a:masterClrMapping/>
  </p:clrMapOvr>
  <p:hf sldNum="0" hdr="0" ftr="0" dt="0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504465"/>
      </p:ext>
    </p:extLst>
  </p:cSld>
  <p:clrMapOvr>
    <a:masterClrMapping/>
  </p:clrMapOvr>
  <p:hf sldNum="0" hdr="0" ftr="0" dt="0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05250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17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3.xml"/><Relationship Id="rId16" Type="http://schemas.openxmlformats.org/officeDocument/2006/relationships/slideLayout" Target="../slideLayouts/slideLayout67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61.xml"/><Relationship Id="rId19" Type="http://schemas.openxmlformats.org/officeDocument/2006/relationships/image" Target="../media/image8.png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1380744"/>
            <a:ext cx="10652760" cy="4901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9768" y="6519672"/>
            <a:ext cx="28437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60536" y="6519672"/>
            <a:ext cx="264261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75720" y="65196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520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  <p:sldLayoutId id="2147483680" r:id="rId18"/>
    <p:sldLayoutId id="2147483681" r:id="rId19"/>
    <p:sldLayoutId id="2147483682" r:id="rId20"/>
    <p:sldLayoutId id="2147483683" r:id="rId21"/>
    <p:sldLayoutId id="2147483684" r:id="rId22"/>
    <p:sldLayoutId id="2147483685" r:id="rId23"/>
    <p:sldLayoutId id="2147483686" r:id="rId24"/>
    <p:sldLayoutId id="2147483687" r:id="rId25"/>
    <p:sldLayoutId id="2147483688" r:id="rId26"/>
    <p:sldLayoutId id="2147483689" r:id="rId27"/>
    <p:sldLayoutId id="2147483690" r:id="rId28"/>
    <p:sldLayoutId id="2147483691" r:id="rId29"/>
    <p:sldLayoutId id="2147483692" r:id="rId30"/>
    <p:sldLayoutId id="2147483693" r:id="rId31"/>
    <p:sldLayoutId id="2147483694" r:id="rId32"/>
    <p:sldLayoutId id="2147483695" r:id="rId33"/>
    <p:sldLayoutId id="2147483696" r:id="rId34"/>
    <p:sldLayoutId id="2147483697" r:id="rId35"/>
    <p:sldLayoutId id="2147483698" r:id="rId36"/>
    <p:sldLayoutId id="2147483699" r:id="rId37"/>
    <p:sldLayoutId id="2147483700" r:id="rId38"/>
    <p:sldLayoutId id="2147483701" r:id="rId39"/>
    <p:sldLayoutId id="2147483702" r:id="rId40"/>
    <p:sldLayoutId id="2147483703" r:id="rId41"/>
    <p:sldLayoutId id="2147483704" r:id="rId42"/>
    <p:sldLayoutId id="2147483705" r:id="rId43"/>
    <p:sldLayoutId id="2147483706" r:id="rId44"/>
    <p:sldLayoutId id="2147483707" r:id="rId45"/>
    <p:sldLayoutId id="2147483708" r:id="rId46"/>
    <p:sldLayoutId id="2147483709" r:id="rId47"/>
    <p:sldLayoutId id="2147483710" r:id="rId48"/>
    <p:sldLayoutId id="2147483711" r:id="rId49"/>
    <p:sldLayoutId id="2147483712" r:id="rId50"/>
    <p:sldLayoutId id="2147483713" r:id="rId5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9D380B3-E270-4064-8D13-292A875F6C31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114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1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7" Type="http://schemas.openxmlformats.org/officeDocument/2006/relationships/image" Target="../media/image1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png"/><Relationship Id="rId5" Type="http://schemas.openxmlformats.org/officeDocument/2006/relationships/image" Target="../media/image13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7" Type="http://schemas.openxmlformats.org/officeDocument/2006/relationships/image" Target="../media/image1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0.png"/><Relationship Id="rId5" Type="http://schemas.openxmlformats.org/officeDocument/2006/relationships/image" Target="../media/image14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7" Type="http://schemas.openxmlformats.org/officeDocument/2006/relationships/image" Target="../media/image1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0.png"/><Relationship Id="rId5" Type="http://schemas.openxmlformats.org/officeDocument/2006/relationships/image" Target="../media/image15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7" Type="http://schemas.openxmlformats.org/officeDocument/2006/relationships/image" Target="../media/image11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0.png"/><Relationship Id="rId5" Type="http://schemas.openxmlformats.org/officeDocument/2006/relationships/image" Target="../media/image16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7" Type="http://schemas.openxmlformats.org/officeDocument/2006/relationships/image" Target="../media/image11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0.png"/><Relationship Id="rId5" Type="http://schemas.openxmlformats.org/officeDocument/2006/relationships/image" Target="../media/image17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7" Type="http://schemas.openxmlformats.org/officeDocument/2006/relationships/image" Target="../media/image1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0.png"/><Relationship Id="rId5" Type="http://schemas.openxmlformats.org/officeDocument/2006/relationships/image" Target="../media/image18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7" Type="http://schemas.openxmlformats.org/officeDocument/2006/relationships/image" Target="../media/image11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9.png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7" Type="http://schemas.openxmlformats.org/officeDocument/2006/relationships/image" Target="../media/image11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0.png"/><Relationship Id="rId5" Type="http://schemas.openxmlformats.org/officeDocument/2006/relationships/image" Target="../media/image21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7" Type="http://schemas.openxmlformats.org/officeDocument/2006/relationships/image" Target="../media/image11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0.png"/><Relationship Id="rId5" Type="http://schemas.openxmlformats.org/officeDocument/2006/relationships/image" Target="../media/image22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gs.org.uk/ProactiveCareEvidence" TargetMode="External"/><Relationship Id="rId1" Type="http://schemas.openxmlformats.org/officeDocument/2006/relationships/slideLayout" Target="../slideLayouts/slideLayout5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2">
            <a:extLst>
              <a:ext uri="{FF2B5EF4-FFF2-40B4-BE49-F238E27FC236}">
                <a16:creationId xmlns:a16="http://schemas.microsoft.com/office/drawing/2014/main" id="{8FA5AAD0-779F-AAE7-1EF0-64B152DAA6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t">
            <a:normAutofit fontScale="90000"/>
          </a:bodyPr>
          <a:lstStyle/>
          <a:p>
            <a:pPr algn="l"/>
            <a:r>
              <a:rPr lang="en-GB" sz="2400" b="1" dirty="0"/>
              <a:t>Programme:</a:t>
            </a:r>
            <a:r>
              <a:rPr lang="en-GB" sz="2400" dirty="0"/>
              <a:t> BSc (Hons) Health and Social Care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dirty="0"/>
              <a:t>Module: </a:t>
            </a:r>
            <a:r>
              <a:rPr lang="en-GB" sz="2400" dirty="0"/>
              <a:t>EMPOWERING THE OLDER PERSON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dirty="0"/>
              <a:t>Module code:</a:t>
            </a:r>
            <a:r>
              <a:rPr lang="en-GB" sz="2400" dirty="0"/>
              <a:t> BMHP6027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dirty="0"/>
              <a:t>Assignment Title:</a:t>
            </a:r>
            <a:r>
              <a:rPr lang="en-GB" sz="2400" dirty="0"/>
              <a:t> INDIVIDUAL PRESENTATION ( POWERPOINT WITH VOICE – OVER)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dirty="0"/>
              <a:t>Lecturer: </a:t>
            </a:r>
            <a:r>
              <a:rPr lang="en-GB" sz="2400" dirty="0"/>
              <a:t>RIZWAN NADIM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dirty="0"/>
              <a:t>Student Name:</a:t>
            </a:r>
            <a:r>
              <a:rPr lang="en-GB" sz="2400" dirty="0"/>
              <a:t> Mohammed Kamal Miah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dirty="0"/>
              <a:t>Student ID number:</a:t>
            </a:r>
            <a:r>
              <a:rPr lang="en-GB" sz="2400" dirty="0"/>
              <a:t> 2314349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E72C3202-F1C4-0AE3-E5B6-86502FD0EE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2179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157"/>
    </mc:Choice>
    <mc:Fallback xmlns="">
      <p:transition spd="slow" advTm="18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54C6E-986C-DCE4-B104-0BA84C424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268712"/>
            <a:ext cx="10364451" cy="1596177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55F63-E4DA-D404-8B27-FC5D077DD66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8601" y="2367092"/>
            <a:ext cx="11738112" cy="3424107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purpose of the presentation is to evaluate the care and support needs of older people.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Biological Theories of Ageing (Wear and Tear theories)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Free Radical theory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cover the evaluation of the care and support needs of older people.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Theories of ageing, policies and legislation will be shown.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Technological innovations, case studies, and recommendations will also be shown.</a:t>
            </a:r>
          </a:p>
        </p:txBody>
      </p:sp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9E13A9AA-9C34-F4D9-5840-70F84E7B6D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23362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555"/>
    </mc:Choice>
    <mc:Fallback xmlns="">
      <p:transition spd="slow" advTm="59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B7B1F-B07F-3240-03EE-0DDCA0D7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3166" y="191134"/>
            <a:ext cx="10364451" cy="1596177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AGEING POPULATION: SETTING THE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SCENE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B230F7A-CA0A-5D91-F32C-7D73859DF092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771" y="1787312"/>
            <a:ext cx="4743609" cy="371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DD9B2E-99BB-0377-72C2-22DF4944A517}"/>
              </a:ext>
            </a:extLst>
          </p:cNvPr>
          <p:cNvSpPr txBox="1"/>
          <p:nvPr/>
        </p:nvSpPr>
        <p:spPr>
          <a:xfrm>
            <a:off x="7383236" y="5685392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source: (Office for National Statistics, 2019).</a:t>
            </a:r>
            <a:endParaRPr lang="en-GB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64C56D-5803-211F-187C-A4AD929DE5A1}"/>
              </a:ext>
            </a:extLst>
          </p:cNvPr>
          <p:cNvSpPr txBox="1"/>
          <p:nvPr/>
        </p:nvSpPr>
        <p:spPr>
          <a:xfrm>
            <a:off x="412315" y="2208465"/>
            <a:ext cx="7073151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ageing people in the UK: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Economic impact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cohesion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Knowledge transfer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needs: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Innovation, empowerment, and policy matter in meeting these needs: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Safety and independence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Autonomy and dignity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Resource allocation</a:t>
            </a:r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BF67DA9E-64F5-E083-7B96-0967A9042D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69029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120"/>
    </mc:Choice>
    <mc:Fallback xmlns="">
      <p:transition spd="slow" advTm="158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2120660E-F826-4655-BB97-984B17FE5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83" name="Picture 2">
            <a:extLst>
              <a:ext uri="{FF2B5EF4-FFF2-40B4-BE49-F238E27FC236}">
                <a16:creationId xmlns:a16="http://schemas.microsoft.com/office/drawing/2014/main" id="{B36D89EE-FA2B-4C32-8C00-B2C6ED212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A diagram of a process&#10;&#10;AI-generated content may be incorrect.">
            <a:extLst>
              <a:ext uri="{FF2B5EF4-FFF2-40B4-BE49-F238E27FC236}">
                <a16:creationId xmlns:a16="http://schemas.microsoft.com/office/drawing/2014/main" id="{60C18921-19A8-3D8F-3F77-4B82B36BD4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6372" y="1755320"/>
            <a:ext cx="5657639" cy="3929051"/>
          </a:xfrm>
          <a:prstGeom prst="roundRect">
            <a:avLst>
              <a:gd name="adj" fmla="val 2392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3084">
            <a:extLst>
              <a:ext uri="{FF2B5EF4-FFF2-40B4-BE49-F238E27FC236}">
                <a16:creationId xmlns:a16="http://schemas.microsoft.com/office/drawing/2014/main" id="{318307F8-152F-4244-A9FE-8D30EFFB7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1B98B261-D099-D80A-8307-2B302855F9A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238172" y="5797382"/>
            <a:ext cx="3893978" cy="947608"/>
          </a:xfrm>
        </p:spPr>
        <p:txBody>
          <a:bodyPr>
            <a:normAutofit/>
          </a:bodyPr>
          <a:lstStyle/>
          <a:p>
            <a:pPr algn="ctr"/>
            <a:r>
              <a:rPr lang="en-GB" sz="1600" dirty="0"/>
              <a:t>Source: (Zhang and Lin, 2021).</a:t>
            </a:r>
            <a:endParaRPr lang="en-US" sz="1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23E6EF-0517-640B-BF19-49BFC889A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8222" y="280945"/>
            <a:ext cx="7347858" cy="1596177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THEORETICAL FRAMEWORKS</a:t>
            </a:r>
            <a:br>
              <a:rPr lang="en-GB" sz="2700" dirty="0"/>
            </a:br>
            <a:br>
              <a:rPr lang="en-GB" sz="2700" dirty="0"/>
            </a:br>
            <a:endParaRPr lang="en-GB" sz="2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FCABD5-5B5A-8578-A39C-917203459613}"/>
              </a:ext>
            </a:extLst>
          </p:cNvPr>
          <p:cNvSpPr txBox="1"/>
          <p:nvPr/>
        </p:nvSpPr>
        <p:spPr>
          <a:xfrm>
            <a:off x="187989" y="2252663"/>
            <a:ext cx="6094638" cy="34317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Disengagement Theory argues that ageing is a natural, inevitable, and mutual withdrawal (disengagement) between the older person and society (LoBuono and Milovich, 2023).</a:t>
            </a:r>
            <a:endParaRPr lang="en-GB" sz="24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Respecting withdrawal</a:t>
            </a:r>
            <a:endParaRPr lang="en-GB" sz="24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Supporting life review</a:t>
            </a:r>
            <a:endParaRPr lang="en-GB" sz="24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Critique </a:t>
            </a:r>
            <a:endParaRPr lang="en-GB" sz="24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8F0D1220-ACAA-DF09-6214-D960743767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39308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612"/>
    </mc:Choice>
    <mc:Fallback xmlns="">
      <p:transition spd="slow" advTm="926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A1B1FB5C-02AC-4A11-9B9E-D6FAE4AA1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7" name="Picture 2">
            <a:extLst>
              <a:ext uri="{FF2B5EF4-FFF2-40B4-BE49-F238E27FC236}">
                <a16:creationId xmlns:a16="http://schemas.microsoft.com/office/drawing/2014/main" id="{3F72C88A-0506-4B12-8C66-DC9535260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A logo of a lion and unicorn&#10;&#10;AI-generated content may be incorrect.">
            <a:extLst>
              <a:ext uri="{FF2B5EF4-FFF2-40B4-BE49-F238E27FC236}">
                <a16:creationId xmlns:a16="http://schemas.microsoft.com/office/drawing/2014/main" id="{BF28C30D-066A-40F8-6D4E-6737F58D3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78353" y="1901420"/>
            <a:ext cx="3427091" cy="4060120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4108">
            <a:extLst>
              <a:ext uri="{FF2B5EF4-FFF2-40B4-BE49-F238E27FC236}">
                <a16:creationId xmlns:a16="http://schemas.microsoft.com/office/drawing/2014/main" id="{BE8C338B-9565-4F98-872C-2008B624B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0F0A07-B873-8334-6CFF-88E509EE8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628" y="640830"/>
            <a:ext cx="8352064" cy="1573863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POLICY AND LEGISLATION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102" name="Content Placeholder 4101">
            <a:extLst>
              <a:ext uri="{FF2B5EF4-FFF2-40B4-BE49-F238E27FC236}">
                <a16:creationId xmlns:a16="http://schemas.microsoft.com/office/drawing/2014/main" id="{E544A345-7E00-715E-856B-9D8B3F89A31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3464" y="2595692"/>
            <a:ext cx="6148333" cy="3881309"/>
          </a:xfrm>
        </p:spPr>
        <p:txBody>
          <a:bodyPr>
            <a:normAutofit/>
          </a:bodyPr>
          <a:lstStyle/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Care Act 2014, 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Equality Act 2010,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Human Rights Act 1998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Health and NHS Long Term Plan</a:t>
            </a:r>
          </a:p>
          <a:p>
            <a:endParaRPr lang="en-US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85C30586-A4E7-0CDD-C745-1694B5899B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901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469"/>
    </mc:Choice>
    <mc:Fallback xmlns="">
      <p:transition spd="slow" advTm="1094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A1B1FB5C-02AC-4A11-9B9E-D6FAE4AA1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31" name="Picture 2">
            <a:extLst>
              <a:ext uri="{FF2B5EF4-FFF2-40B4-BE49-F238E27FC236}">
                <a16:creationId xmlns:a16="http://schemas.microsoft.com/office/drawing/2014/main" id="{3F72C88A-0506-4B12-8C66-DC9535260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A blue and white logo&#10;&#10;AI-generated content may be incorrect.">
            <a:extLst>
              <a:ext uri="{FF2B5EF4-FFF2-40B4-BE49-F238E27FC236}">
                <a16:creationId xmlns:a16="http://schemas.microsoft.com/office/drawing/2014/main" id="{055F889A-70A8-C7D4-9791-9825C27B41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34143" y="3171791"/>
            <a:ext cx="3427091" cy="2457473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5132">
            <a:extLst>
              <a:ext uri="{FF2B5EF4-FFF2-40B4-BE49-F238E27FC236}">
                <a16:creationId xmlns:a16="http://schemas.microsoft.com/office/drawing/2014/main" id="{BE8C338B-9565-4F98-872C-2008B624B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E5BB15-FAE4-90B3-B0F5-9883618DA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3897" y="926581"/>
            <a:ext cx="6564205" cy="1573863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EVALUATION OF CURRENT CARE PROVISIONS (CRITICAL ANALYSIS)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A8BB3921-4571-8C47-057C-7DED9F865B6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09626" y="3649435"/>
            <a:ext cx="7119881" cy="288199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Services and provisions are –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Financial support service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services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89B58979-D81D-EAB5-FBE3-9A49EC0AD7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07354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926"/>
    </mc:Choice>
    <mc:Fallback xmlns="">
      <p:transition spd="slow" advTm="71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2120660E-F826-4655-BB97-984B17FE5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55" name="Picture 2">
            <a:extLst>
              <a:ext uri="{FF2B5EF4-FFF2-40B4-BE49-F238E27FC236}">
                <a16:creationId xmlns:a16="http://schemas.microsoft.com/office/drawing/2014/main" id="{B36D89EE-FA2B-4C32-8C00-B2C6ED212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A person pushing an old person in a wheelchair&#10;&#10;AI-generated content may be incorrect.">
            <a:extLst>
              <a:ext uri="{FF2B5EF4-FFF2-40B4-BE49-F238E27FC236}">
                <a16:creationId xmlns:a16="http://schemas.microsoft.com/office/drawing/2014/main" id="{CB13F314-E968-1AA4-7FF1-374E41201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0313" y="609600"/>
            <a:ext cx="5355658" cy="5181599"/>
          </a:xfrm>
          <a:prstGeom prst="roundRect">
            <a:avLst>
              <a:gd name="adj" fmla="val 2392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6156">
            <a:extLst>
              <a:ext uri="{FF2B5EF4-FFF2-40B4-BE49-F238E27FC236}">
                <a16:creationId xmlns:a16="http://schemas.microsoft.com/office/drawing/2014/main" id="{318307F8-152F-4244-A9FE-8D30EFFB7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150" name="Content Placeholder 6149">
            <a:extLst>
              <a:ext uri="{FF2B5EF4-FFF2-40B4-BE49-F238E27FC236}">
                <a16:creationId xmlns:a16="http://schemas.microsoft.com/office/drawing/2014/main" id="{AB8EB5F5-D176-634B-FE1F-0BE9786758B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3151414"/>
            <a:ext cx="3893978" cy="3105904"/>
          </a:xfrm>
        </p:spPr>
        <p:txBody>
          <a:bodyPr>
            <a:normAutofit/>
          </a:bodyPr>
          <a:lstStyle/>
          <a:p>
            <a:pPr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care: Free-at-the-point-of-use care for older people</a:t>
            </a:r>
            <a:endParaRPr lang="en-GB" sz="18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care: Community-based nutrition services</a:t>
            </a:r>
            <a:endParaRPr lang="en-GB" sz="18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40486-CC16-4E20-334E-6D511E758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148" y="669471"/>
            <a:ext cx="4940017" cy="1969765"/>
          </a:xfrm>
        </p:spPr>
        <p:txBody>
          <a:bodyPr anchor="b">
            <a:no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EVALUATION OF CURRENT CARE PROVISIONS (CRITICAL ANALYSIS)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3663282-FB99-382D-EB66-7741F03743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99006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078"/>
    </mc:Choice>
    <mc:Fallback xmlns="">
      <p:transition spd="slow" advTm="60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3" name="Rectangle 7182">
            <a:extLst>
              <a:ext uri="{FF2B5EF4-FFF2-40B4-BE49-F238E27FC236}">
                <a16:creationId xmlns:a16="http://schemas.microsoft.com/office/drawing/2014/main" id="{22052095-6D4E-412C-BDAD-22612DA69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84" name="Picture 2">
            <a:extLst>
              <a:ext uri="{FF2B5EF4-FFF2-40B4-BE49-F238E27FC236}">
                <a16:creationId xmlns:a16="http://schemas.microsoft.com/office/drawing/2014/main" id="{8606ADE0-AB1F-4565-8DAA-F90389572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A person standing in a medical device&#10;&#10;AI-generated content may be incorrect.">
            <a:extLst>
              <a:ext uri="{FF2B5EF4-FFF2-40B4-BE49-F238E27FC236}">
                <a16:creationId xmlns:a16="http://schemas.microsoft.com/office/drawing/2014/main" id="{945F4EDC-9AEB-6C64-6E69-B8B52B1468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853" y="2482735"/>
            <a:ext cx="6909479" cy="3765666"/>
          </a:xfrm>
          <a:prstGeom prst="roundRect">
            <a:avLst>
              <a:gd name="adj" fmla="val 298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5" name="Picture 7184">
            <a:extLst>
              <a:ext uri="{FF2B5EF4-FFF2-40B4-BE49-F238E27FC236}">
                <a16:creationId xmlns:a16="http://schemas.microsoft.com/office/drawing/2014/main" id="{1F77F438-9D32-4287-9708-0AC36FEBC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174" name="Content Placeholder 7173">
            <a:extLst>
              <a:ext uri="{FF2B5EF4-FFF2-40B4-BE49-F238E27FC236}">
                <a16:creationId xmlns:a16="http://schemas.microsoft.com/office/drawing/2014/main" id="{F316DCEC-BD64-9F6C-5DAB-FF716E62200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91185" y="3078811"/>
            <a:ext cx="4010315" cy="3881309"/>
          </a:xfrm>
        </p:spPr>
        <p:txBody>
          <a:bodyPr>
            <a:normAutofit/>
          </a:bodyPr>
          <a:lstStyle/>
          <a:p>
            <a:pPr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 90% of service users in community-based support systems have multiple chronic conditions</a:t>
            </a:r>
            <a:endParaRPr lang="en-GB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 70 is expected to rise significantly</a:t>
            </a:r>
            <a:endParaRPr lang="en-GB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CD4BBA-0D92-1C85-EE04-248BA60F6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158" y="183630"/>
            <a:ext cx="11007683" cy="1573863"/>
          </a:xfrm>
        </p:spPr>
        <p:txBody>
          <a:bodyPr>
            <a:normAutofit/>
          </a:bodyPr>
          <a:lstStyle/>
          <a:p>
            <a:r>
              <a:rPr lang="en-GB" sz="2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EVALUATION OF CURRENT CARE PROVISIONS (CRITICAL ANALYSIS)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AFB6588-4C81-7128-226E-CA59B0FEC4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32472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02"/>
    </mc:Choice>
    <mc:Fallback xmlns="">
      <p:transition spd="slow" advTm="630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1FFF7873-0DD0-4FEA-8FE9-8DD8AEA43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203" name="Picture 2">
            <a:extLst>
              <a:ext uri="{FF2B5EF4-FFF2-40B4-BE49-F238E27FC236}">
                <a16:creationId xmlns:a16="http://schemas.microsoft.com/office/drawing/2014/main" id="{82284447-B84C-4C3B-98EA-03E44DB75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A hand holding a phone in front of a television&#10;&#10;AI-generated content may be incorrect.">
            <a:extLst>
              <a:ext uri="{FF2B5EF4-FFF2-40B4-BE49-F238E27FC236}">
                <a16:creationId xmlns:a16="http://schemas.microsoft.com/office/drawing/2014/main" id="{3BB2D147-3B58-1299-8EE5-D4A14084D7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22" r="11389" b="-1"/>
          <a:stretch>
            <a:fillRect/>
          </a:stretch>
        </p:blipFill>
        <p:spPr bwMode="auto">
          <a:xfrm>
            <a:off x="1" y="10"/>
            <a:ext cx="755294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205" name="Straight Connector 8204">
            <a:extLst>
              <a:ext uri="{FF2B5EF4-FFF2-40B4-BE49-F238E27FC236}">
                <a16:creationId xmlns:a16="http://schemas.microsoft.com/office/drawing/2014/main" id="{4140E084-3765-4F4D-AD43-DDB439969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08202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207" name="Picture 8206">
            <a:extLst>
              <a:ext uri="{FF2B5EF4-FFF2-40B4-BE49-F238E27FC236}">
                <a16:creationId xmlns:a16="http://schemas.microsoft.com/office/drawing/2014/main" id="{DD2CF979-0F0E-4E68-A483-DBF0A635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95D54A-EA19-9EFB-6680-72A14479D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9357" y="640831"/>
            <a:ext cx="4468585" cy="2077876"/>
          </a:xfrm>
        </p:spPr>
        <p:txBody>
          <a:bodyPr>
            <a:noAutofit/>
          </a:bodyPr>
          <a:lstStyle/>
          <a:p>
            <a:pPr algn="l"/>
            <a:r>
              <a:rPr lang="en-GB" sz="3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TECHNOLOGICAL INNOVATIONS IN ELDERLY CARE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8" name="Content Placeholder 8197">
            <a:extLst>
              <a:ext uri="{FF2B5EF4-FFF2-40B4-BE49-F238E27FC236}">
                <a16:creationId xmlns:a16="http://schemas.microsoft.com/office/drawing/2014/main" id="{8C09A793-EF2D-C8FA-B6AC-E16BE26695E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00464" y="3543300"/>
            <a:ext cx="4191535" cy="3627665"/>
          </a:xfrm>
        </p:spPr>
        <p:txBody>
          <a:bodyPr>
            <a:normAutofit/>
          </a:bodyPr>
          <a:lstStyle/>
          <a:p>
            <a:pPr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Telehealth</a:t>
            </a:r>
            <a:endParaRPr lang="en-GB" sz="24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Smart homes</a:t>
            </a:r>
            <a:endParaRPr lang="en-GB" sz="24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 tech</a:t>
            </a:r>
            <a:endParaRPr lang="en-GB" sz="24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85CF8916-504C-3EA7-6CF1-02628E332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0589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179"/>
    </mc:Choice>
    <mc:Fallback xmlns="">
      <p:transition spd="slow" advTm="501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BCCC5532-4EA9-42AA-BFF5-86257AF68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25" name="Picture 2">
            <a:extLst>
              <a:ext uri="{FF2B5EF4-FFF2-40B4-BE49-F238E27FC236}">
                <a16:creationId xmlns:a16="http://schemas.microsoft.com/office/drawing/2014/main" id="{BB0CE38A-BB1F-40E2-A05E-7165BE72D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7" name="Rounded Rectangle 12">
            <a:extLst>
              <a:ext uri="{FF2B5EF4-FFF2-40B4-BE49-F238E27FC236}">
                <a16:creationId xmlns:a16="http://schemas.microsoft.com/office/drawing/2014/main" id="{9F7C7D65-89D1-428E-A505-0A33DB1C5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9229" name="Picture 9228">
            <a:extLst>
              <a:ext uri="{FF2B5EF4-FFF2-40B4-BE49-F238E27FC236}">
                <a16:creationId xmlns:a16="http://schemas.microsoft.com/office/drawing/2014/main" id="{C81FFC53-BC6C-4674-B2AC-D8ED5063D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pic>
        <p:nvPicPr>
          <p:cNvPr id="9218" name="Picture 2" descr="A hand holding a phone with icons on it&#10;&#10;AI-generated content may be incorrect.">
            <a:extLst>
              <a:ext uri="{FF2B5EF4-FFF2-40B4-BE49-F238E27FC236}">
                <a16:creationId xmlns:a16="http://schemas.microsoft.com/office/drawing/2014/main" id="{2B370FA2-0E3F-3C93-8E2D-A1341344C312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0" r="42286" b="-2"/>
          <a:stretch>
            <a:fillRect/>
          </a:stretch>
        </p:blipFill>
        <p:spPr bwMode="auto">
          <a:xfrm>
            <a:off x="7756448" y="1349992"/>
            <a:ext cx="3155366" cy="401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5841D3-1E5F-7781-0BB8-84A0872F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TECHNOLOGICAL INNOVATIONS IN ELDERLY CARE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AB58A6-31C7-B8EB-6F43-1711B6F693BE}"/>
              </a:ext>
            </a:extLst>
          </p:cNvPr>
          <p:cNvSpPr txBox="1"/>
          <p:nvPr/>
        </p:nvSpPr>
        <p:spPr>
          <a:xfrm>
            <a:off x="913776" y="2815376"/>
            <a:ext cx="5910274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b="0" i="0" u="none" strike="noStrike" cap="all" dirty="0">
                <a:latin typeface="Arial" panose="020B0604020202020204" pitchFamily="34" charset="0"/>
                <a:cs typeface="Arial" panose="020B0604020202020204" pitchFamily="34" charset="0"/>
              </a:rPr>
              <a:t>Benefits and challenges of –</a:t>
            </a:r>
            <a:endParaRPr lang="en-US" b="0" cap="all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 fontAlgn="base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b="0" i="0" u="none" strike="noStrike" cap="all" dirty="0">
                <a:latin typeface="Arial" panose="020B0604020202020204" pitchFamily="34" charset="0"/>
                <a:cs typeface="Arial" panose="020B0604020202020204" pitchFamily="34" charset="0"/>
              </a:rPr>
              <a:t>Telehealth technology</a:t>
            </a:r>
          </a:p>
          <a:p>
            <a:pPr indent="-228600" defTabSz="914400" fontAlgn="base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b="0" i="0" u="none" strike="noStrike" cap="all" dirty="0">
                <a:latin typeface="Arial" panose="020B0604020202020204" pitchFamily="34" charset="0"/>
                <a:cs typeface="Arial" panose="020B0604020202020204" pitchFamily="34" charset="0"/>
              </a:rPr>
              <a:t>Smart homes</a:t>
            </a:r>
          </a:p>
          <a:p>
            <a:pPr indent="-228600" defTabSz="914400" fontAlgn="base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b="0" i="0" u="none" strike="noStrike" cap="all" dirty="0">
                <a:latin typeface="Arial" panose="020B0604020202020204" pitchFamily="34" charset="0"/>
                <a:cs typeface="Arial" panose="020B0604020202020204" pitchFamily="34" charset="0"/>
              </a:rPr>
              <a:t>Dementia tech 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00636837-B2B0-8DB1-36AC-408F8EFA7E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824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392"/>
    </mc:Choice>
    <mc:Fallback xmlns="">
      <p:transition spd="slow" advTm="90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9B46A-A7F9-2D74-B9C4-76417CE6A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216181"/>
            <a:ext cx="10364451" cy="1596177"/>
          </a:xfrm>
        </p:spPr>
        <p:txBody>
          <a:bodyPr/>
          <a:lstStyle/>
          <a:p>
            <a:r>
              <a:rPr lang="en-GB" sz="36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CASE STUDIES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BF3383BA-8B17-F245-58D8-66B96A5CA46D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3211327"/>
            <a:ext cx="5943600" cy="310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701F9C-DF16-8ACF-C7E9-769937A36FA8}"/>
              </a:ext>
            </a:extLst>
          </p:cNvPr>
          <p:cNvSpPr txBox="1"/>
          <p:nvPr/>
        </p:nvSpPr>
        <p:spPr>
          <a:xfrm>
            <a:off x="3538156" y="2397574"/>
            <a:ext cx="609463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 Village – </a:t>
            </a:r>
            <a:r>
              <a:rPr lang="en-GB" sz="2000" b="0" i="0" u="none" strike="noStrike" dirty="0" err="1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Hogeweyk</a:t>
            </a:r>
            <a:r>
              <a:rPr lang="en-GB" sz="20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Netherlands</a:t>
            </a:r>
            <a:endParaRPr lang="en-GB" sz="20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03E0419B-182D-996E-53B8-AC026ABFDF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2507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84"/>
    </mc:Choice>
    <mc:Fallback xmlns="">
      <p:transition spd="slow" advTm="57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3" name="Rectangle 11272">
            <a:extLst>
              <a:ext uri="{FF2B5EF4-FFF2-40B4-BE49-F238E27FC236}">
                <a16:creationId xmlns:a16="http://schemas.microsoft.com/office/drawing/2014/main" id="{BCCC5532-4EA9-42AA-BFF5-86257AF68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75" name="Picture 2">
            <a:extLst>
              <a:ext uri="{FF2B5EF4-FFF2-40B4-BE49-F238E27FC236}">
                <a16:creationId xmlns:a16="http://schemas.microsoft.com/office/drawing/2014/main" id="{BB0CE38A-BB1F-40E2-A05E-7165BE72D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7" name="Rounded Rectangle 12">
            <a:extLst>
              <a:ext uri="{FF2B5EF4-FFF2-40B4-BE49-F238E27FC236}">
                <a16:creationId xmlns:a16="http://schemas.microsoft.com/office/drawing/2014/main" id="{9F7C7D65-89D1-428E-A505-0A33DB1C5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1266" name="Picture 2" descr="Two older women riding a bike&#10;&#10;AI-generated content may be incorrect.">
            <a:extLst>
              <a:ext uri="{FF2B5EF4-FFF2-40B4-BE49-F238E27FC236}">
                <a16:creationId xmlns:a16="http://schemas.microsoft.com/office/drawing/2014/main" id="{BE553AFA-2D29-EE3B-AF3C-56EB22E843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13" r="42400" b="-1"/>
          <a:stretch>
            <a:fillRect/>
          </a:stretch>
        </p:blipFill>
        <p:spPr bwMode="auto">
          <a:xfrm>
            <a:off x="7756448" y="1349992"/>
            <a:ext cx="3155366" cy="401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9" name="Picture 11278">
            <a:extLst>
              <a:ext uri="{FF2B5EF4-FFF2-40B4-BE49-F238E27FC236}">
                <a16:creationId xmlns:a16="http://schemas.microsoft.com/office/drawing/2014/main" id="{C81FFC53-BC6C-4674-B2AC-D8ED5063D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3CEDF8-7864-3AAB-FFAC-D2A83D6E5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CASE STUDIES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70" name="Content Placeholder 11269">
            <a:extLst>
              <a:ext uri="{FF2B5EF4-FFF2-40B4-BE49-F238E27FC236}">
                <a16:creationId xmlns:a16="http://schemas.microsoft.com/office/drawing/2014/main" id="{FD7D1DC5-06CF-653D-790D-9C25BDAD3F1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6" y="2677988"/>
            <a:ext cx="5910274" cy="3424107"/>
          </a:xfrm>
        </p:spPr>
        <p:txBody>
          <a:bodyPr>
            <a:normAutofit/>
          </a:bodyPr>
          <a:lstStyle/>
          <a:p>
            <a:pPr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person-centred care </a:t>
            </a:r>
            <a:endParaRPr lang="en-GB" sz="20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Technologies</a:t>
            </a:r>
            <a:endParaRPr lang="en-GB" sz="20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Healthcare provisions and regulations</a:t>
            </a:r>
            <a:endParaRPr lang="en-GB" sz="20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CCDC6D08-7B1C-8F0B-10F9-B7776FAE94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3936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300"/>
    </mc:Choice>
    <mc:Fallback xmlns="">
      <p:transition spd="slow" advTm="32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A1B1FB5C-02AC-4A11-9B9E-D6FAE4AA1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7" name="Picture 2">
            <a:extLst>
              <a:ext uri="{FF2B5EF4-FFF2-40B4-BE49-F238E27FC236}">
                <a16:creationId xmlns:a16="http://schemas.microsoft.com/office/drawing/2014/main" id="{3F72C88A-0506-4B12-8C66-DC9535260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Several people using gadgets&#10;&#10;AI-generated content may be incorrect.">
            <a:extLst>
              <a:ext uri="{FF2B5EF4-FFF2-40B4-BE49-F238E27FC236}">
                <a16:creationId xmlns:a16="http://schemas.microsoft.com/office/drawing/2014/main" id="{A6B34F13-7AEE-D4D2-FF03-70AC6312F1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1445" y="2048256"/>
            <a:ext cx="3427091" cy="4087368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9" name="Picture 12298">
            <a:extLst>
              <a:ext uri="{FF2B5EF4-FFF2-40B4-BE49-F238E27FC236}">
                <a16:creationId xmlns:a16="http://schemas.microsoft.com/office/drawing/2014/main" id="{BE8C338B-9565-4F98-872C-2008B624B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0D0D69-8981-8C86-AB9E-17B491BBD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40831"/>
            <a:ext cx="6564205" cy="1573863"/>
          </a:xfrm>
        </p:spPr>
        <p:txBody>
          <a:bodyPr>
            <a:normAutofit/>
          </a:bodyPr>
          <a:lstStyle/>
          <a:p>
            <a:r>
              <a:rPr lang="en-GB" b="0" i="0" u="none" strike="noStrike">
                <a:effectLst/>
                <a:latin typeface="Gill Sans"/>
              </a:rPr>
              <a:t>RECOMMENDATIONS FOR IMPROVEMENT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1BEB5-F841-C55B-953D-26107F78070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6564207" cy="3881309"/>
          </a:xfrm>
        </p:spPr>
        <p:txBody>
          <a:bodyPr>
            <a:normAutofit/>
          </a:bodyPr>
          <a:lstStyle/>
          <a:p>
            <a:pPr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Gill Sans"/>
              </a:rPr>
              <a:t>Technology and device design</a:t>
            </a:r>
            <a:endParaRPr lang="en-GB" b="0" i="0" u="none" strike="noStrike" dirty="0">
              <a:effectLst/>
              <a:latin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Gill Sans"/>
              </a:rPr>
              <a:t>Healthcare and service improvement </a:t>
            </a:r>
            <a:endParaRPr lang="en-GB" b="0" i="0" u="none" strike="noStrike" dirty="0">
              <a:effectLst/>
              <a:latin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Gill Sans"/>
              </a:rPr>
              <a:t>Activity Theory: Overcoming Social Isolation and Loss of Purpose</a:t>
            </a:r>
            <a:endParaRPr lang="en-GB" b="0" i="0" u="none" strike="noStrike" dirty="0">
              <a:effectLst/>
              <a:latin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Gill Sans"/>
              </a:rPr>
              <a:t>Regulatory Framework and Governance</a:t>
            </a:r>
            <a:endParaRPr lang="en-GB" b="0" i="0" u="none" strike="noStrike" dirty="0">
              <a:effectLst/>
              <a:latin typeface="Arial" panose="020B0604020202020204" pitchFamily="34" charset="0"/>
            </a:endParaRPr>
          </a:p>
          <a:p>
            <a:pPr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Gill Sans"/>
              </a:rPr>
              <a:t>Data Governance and Security</a:t>
            </a:r>
            <a:endParaRPr lang="en-GB" b="0" i="0" u="none" strike="noStrike" dirty="0"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848315A-4B74-967C-A919-3FE0A81626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4254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24"/>
    </mc:Choice>
    <mc:Fallback xmlns="">
      <p:transition spd="slow" advTm="66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8A609-35FA-E01C-3215-D0FBCFF30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97309"/>
            <a:ext cx="10364451" cy="1596177"/>
          </a:xfrm>
        </p:spPr>
        <p:txBody>
          <a:bodyPr>
            <a:normAutofit/>
          </a:bodyPr>
          <a:lstStyle/>
          <a:p>
            <a:r>
              <a:rPr lang="en-GB" sz="44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5E05B-D5D1-63EF-20E2-CDFEE79909C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for ageing people is essential because they are an important part of the UK economy, and their knowledge can help the younger to develop their skills and solve problems.</a:t>
            </a:r>
            <a:endParaRPr lang="en-GB" sz="24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Policy and legislation are impacting the care of older people by promoting equality, funding and empowerment. </a:t>
            </a:r>
            <a:endParaRPr lang="en-GB" sz="24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rtl="0" fontAlgn="base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care provisions and community-based care services are impacting care of older by enhancing accessibility to care and providing nutrition to them. </a:t>
            </a:r>
            <a:endParaRPr lang="en-GB" sz="2400" b="0" i="0" u="none" strike="noStrike" dirty="0">
              <a:solidFill>
                <a:srgbClr val="009DD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DC293EB-84A5-B5AD-C36B-E5021B0EF5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96302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38"/>
    </mc:Choice>
    <mc:Fallback xmlns="">
      <p:transition spd="slow" advTm="353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FB880-1C06-8C43-E1C4-78D39F500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7973" y="143029"/>
            <a:ext cx="12847320" cy="1596177"/>
          </a:xfrm>
        </p:spPr>
        <p:txBody>
          <a:bodyPr/>
          <a:lstStyle/>
          <a:p>
            <a:r>
              <a:rPr lang="en-GB" sz="36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2E232-791F-EDA0-3388-DFCFA8A75C5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892808"/>
            <a:ext cx="10363826" cy="5047488"/>
          </a:xfrm>
        </p:spPr>
        <p:txBody>
          <a:bodyPr>
            <a:normAutofit lnSpcReduction="10000"/>
          </a:bodyPr>
          <a:lstStyle/>
          <a:p>
            <a:pPr indent="-515938" algn="just">
              <a:buNone/>
            </a:pPr>
            <a:r>
              <a:rPr lang="en-US" alt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BERNARD, M., RAY, M. AND REYNOLDS, J. (2020). </a:t>
            </a:r>
            <a:r>
              <a:rPr lang="en-US" altLang="en-US" sz="1800" i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EVOLUTION OF BRITISH GERONTOLOGY</a:t>
            </a:r>
            <a:r>
              <a:rPr lang="en-US" altLang="en-US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alt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Policy Press</a:t>
            </a:r>
            <a:endParaRPr lang="en-GB" sz="17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515938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British Geriatrics Society (2024).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Be proactive</a:t>
            </a:r>
            <a:r>
              <a:rPr lang="en-GB" sz="1800" i="1" dirty="0"/>
              <a:t>: Evidence supporting proactive care for older people with frailty | British Geriatrics Society</a:t>
            </a:r>
            <a:r>
              <a:rPr lang="en-GB" sz="1800" dirty="0"/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[online] British Geriatrics Society.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https://www.bgs.org.uk/ProactiveCareEvidence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7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515938" algn="just">
              <a:buNone/>
            </a:pP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Carrillo-Alvarez, E., Rodriguez-Monforte, M. and McGilton, K.S. (2024). 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Promoting Healthy Aging Across the Lifespan. 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Frontiers Media SA.</a:t>
            </a:r>
            <a:endParaRPr lang="en-GB" sz="17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515938" algn="just" rtl="0">
              <a:buNone/>
            </a:pP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 Village Associates (2023). </a:t>
            </a:r>
            <a:r>
              <a:rPr lang="en-GB" sz="1700" b="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Hogeweyk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[online] Dementia Village Associates. Available at: https://hogeweyk.dementiavillage.com/.</a:t>
            </a:r>
            <a:endParaRPr lang="en-GB" sz="17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515938" algn="just" rtl="0">
              <a:buNone/>
            </a:pP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Fasel, N., 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Vauclair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C.-M., Lima, M.L. and Abrams, D. (2020). 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relative importance of personal beliefs, meta-stereotypes and societal stereotypes of age for the wellbeing of older people. Ageing and Society, 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41(12), pp.1–24. </a:t>
            </a:r>
            <a:endParaRPr lang="en-GB" sz="17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030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7F356-D35D-7C31-93FD-39824D868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50" y="-320040"/>
            <a:ext cx="10364451" cy="1916217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87DFE-569A-0AAC-1BEF-3DCAFB90E95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15470" y="1756851"/>
            <a:ext cx="11759809" cy="377951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Hestevik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C.H., Molin, M., </a:t>
            </a: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Debesay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J., Bergland, A. and Bye, A. (2020). Older patients’ and their family caregivers’ perceptions of food, meals and nutritional care in the transition between hospital and home care: a qualitative study.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BMC Nutrition,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6(1). 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Kim, I., An, H. and Yun, S. (2024). Effectiveness of community-based interventions for older adults living alone: a systematic review and meta-analysis.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Epidemiology and health,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pp.e2024013–e2024013. 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LoBuono, D. and Milovich, M. (2023). A Scoping Review of Nutrition Health for Older Adults: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Does Technology Help?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Nutrients,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[online] 15(20), pp.4402–4402. 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Ma, W. and Shen, Z. (2023). Impact of community care services on the health of older adults.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Public Health,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11. 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Maun, E., Glaser, K. and Corna, L. (2019). Co-resident care-giving and problematic sleep among older people: evidence from the UK Household Longitudinal Study.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Ageing and Society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pp.1–28. 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NHS England (2025).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IMPROVING CARE FOR ELDER PEOPLE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[online] NHS England. Available at: https://www.england.nhs.uk/ourwork/clinical-policy/older-people/improving-care-for-older-people/.</a:t>
            </a:r>
          </a:p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1191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46DFF-74C5-987C-2166-4A3801CB7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79021"/>
            <a:ext cx="10364451" cy="1596177"/>
          </a:xfrm>
        </p:spPr>
        <p:txBody>
          <a:bodyPr/>
          <a:lstStyle/>
          <a:p>
            <a:r>
              <a:rPr lang="en-GB" sz="3600" b="0" i="0" u="none" strike="noStrike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0ADF2-2313-8F30-3F7A-107582B1A1D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5678" y="1434404"/>
            <a:ext cx="11933546" cy="342410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(2019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). Living longer and old-age dependency – what does the future hold? - Office for National Statistics.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[online] Ons.gov.uk. Available at: https://www.ons.gov.uk/peoplepopulationandcommunity/birthsdeathsandmarriages/ageing/articles/livinglongerandoldagedependencywhatdoesthefuturehold/2019-06-24.</a:t>
            </a:r>
          </a:p>
          <a:p>
            <a:pPr marL="0" indent="0">
              <a:buNone/>
            </a:pP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OOrrell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A., Dallimore, D., Krayer, A. and Huxley, P. (2019). Fragmentation or integration: A mixed case study of integrated care services for older people with high support needs.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International Journal of Integrated Care,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19(4), p.626. 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Simons, M.J.P. and Dobson, A.J. (2023).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The importance of reaction norms in dietary restriction and ageing research. Ageing research reviews,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[online] 87, p.101926. 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Teggart, K., </a:t>
            </a: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Ganann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R., Sihota, D., Moore, C., Keller, H., </a:t>
            </a: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Senson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C., Phillips, S.M. and Neil-</a:t>
            </a: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Sztramko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S.E. (2022). Group-based Nutrition Interventions to Promote Healthy Eating and Mobility in community-dwelling Older adults: a Systematic Review.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Public Health Nutrition,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[online] 25(10), pp.1–32. 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UK Parliament (2020).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Challenges of an ageing population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. [online] UK Parliament. Available at: https://www.parliament.uk/business/publications/research/key-issues-parliament-2015/social-change/ageing-population/.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Zhang, X. and Lin, H. (2021). Disengagement Theory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6400" i="1" dirty="0" err="1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of Gerontology and Population Aging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, pp.1471–1476. 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605242"/>
      </p:ext>
    </p:extLst>
  </p:cSld>
  <p:clrMapOvr>
    <a:masterClrMapping/>
  </p:clrMapOvr>
</p:sld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03430"/>
      </a:dk2>
      <a:lt2>
        <a:srgbClr val="F0EDE6"/>
      </a:lt2>
      <a:accent1>
        <a:srgbClr val="A57361"/>
      </a:accent1>
      <a:accent2>
        <a:srgbClr val="CD9979"/>
      </a:accent2>
      <a:accent3>
        <a:srgbClr val="4E6C67"/>
      </a:accent3>
      <a:accent4>
        <a:srgbClr val="BA958C"/>
      </a:accent4>
      <a:accent5>
        <a:srgbClr val="A08C60"/>
      </a:accent5>
      <a:accent6>
        <a:srgbClr val="956969"/>
      </a:accent6>
      <a:hlink>
        <a:srgbClr val="B0685E"/>
      </a:hlink>
      <a:folHlink>
        <a:srgbClr val="5E827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826328CA-5F67-4711-B85D-145ABD90F0C2}" vid="{19057A55-7D5A-4630-9E53-CA5ED6447771}"/>
    </a:ext>
  </a:extLst>
</a:theme>
</file>

<file path=ppt/theme/theme2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410</TotalTime>
  <Words>1206</Words>
  <Application>Microsoft Office PowerPoint</Application>
  <PresentationFormat>Widescreen</PresentationFormat>
  <Paragraphs>94</Paragraphs>
  <Slides>17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Gill Sans</vt:lpstr>
      <vt:lpstr>Neue Haas Grotesk Text Pro</vt:lpstr>
      <vt:lpstr>Times New Roman</vt:lpstr>
      <vt:lpstr>Tw Cen MT</vt:lpstr>
      <vt:lpstr>Dune</vt:lpstr>
      <vt:lpstr>Droplet</vt:lpstr>
      <vt:lpstr>Programme: BSc (Hons) Health and Social Care  Module: EMPOWERING THE OLDER PERSON  Module code: BMHP6027  Assignment Title: INDIVIDUAL PRESENTATION ( POWERPOINT WITH VOICE – OVER)  Lecturer: RIZWAN NADIM  Student Name: Mohammed Kamal Miah  Student ID number: 2314349</vt:lpstr>
      <vt:lpstr>INTRODUCTION</vt:lpstr>
      <vt:lpstr>THE AGEING POPULATION: SETTING THE SCENE</vt:lpstr>
      <vt:lpstr>THEORETICAL FRAMEWORKS  </vt:lpstr>
      <vt:lpstr>POLICY AND LEGISLATION  </vt:lpstr>
      <vt:lpstr>EVALUATION OF CURRENT CARE PROVISIONS (CRITICAL ANALYSIS)</vt:lpstr>
      <vt:lpstr>EVALUATION OF CURRENT CARE PROVISIONS (CRITICAL ANALYSIS)</vt:lpstr>
      <vt:lpstr>EVALUATION OF CURRENT CARE PROVISIONS (CRITICAL ANALYSIS)</vt:lpstr>
      <vt:lpstr>TECHNOLOGICAL INNOVATIONS IN ELDERLY CARE</vt:lpstr>
      <vt:lpstr>TECHNOLOGICAL INNOVATIONS IN ELDERLY CARE</vt:lpstr>
      <vt:lpstr>CASE STUDIES </vt:lpstr>
      <vt:lpstr>CASE STUDIES</vt:lpstr>
      <vt:lpstr>RECOMMENDATIONS FOR IMPROVEMENT</vt:lpstr>
      <vt:lpstr>CONCLUSION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Miah</dc:creator>
  <cp:lastModifiedBy>Mohammed Miah</cp:lastModifiedBy>
  <cp:revision>3</cp:revision>
  <dcterms:created xsi:type="dcterms:W3CDTF">2026-02-16T11:46:04Z</dcterms:created>
  <dcterms:modified xsi:type="dcterms:W3CDTF">2026-02-28T06:10:02Z</dcterms:modified>
</cp:coreProperties>
</file>