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2"/>
  </p:sldMasterIdLst>
  <p:notesMasterIdLst>
    <p:notesMasterId r:id="rId30"/>
  </p:notesMasterIdLst>
  <p:handoutMasterIdLst>
    <p:handoutMasterId r:id="rId31"/>
  </p:handoutMasterIdLst>
  <p:sldIdLst>
    <p:sldId id="265" r:id="rId3"/>
    <p:sldId id="266" r:id="rId4"/>
    <p:sldId id="280" r:id="rId5"/>
    <p:sldId id="282" r:id="rId6"/>
    <p:sldId id="283" r:id="rId7"/>
    <p:sldId id="285" r:id="rId8"/>
    <p:sldId id="286" r:id="rId9"/>
    <p:sldId id="287" r:id="rId10"/>
    <p:sldId id="302" r:id="rId11"/>
    <p:sldId id="288" r:id="rId12"/>
    <p:sldId id="281" r:id="rId13"/>
    <p:sldId id="289" r:id="rId14"/>
    <p:sldId id="290" r:id="rId15"/>
    <p:sldId id="305" r:id="rId16"/>
    <p:sldId id="306" r:id="rId17"/>
    <p:sldId id="299" r:id="rId18"/>
    <p:sldId id="300" r:id="rId19"/>
    <p:sldId id="293" r:id="rId20"/>
    <p:sldId id="294" r:id="rId21"/>
    <p:sldId id="301" r:id="rId22"/>
    <p:sldId id="295" r:id="rId23"/>
    <p:sldId id="296" r:id="rId24"/>
    <p:sldId id="297" r:id="rId25"/>
    <p:sldId id="298" r:id="rId26"/>
    <p:sldId id="303" r:id="rId27"/>
    <p:sldId id="304" r:id="rId28"/>
    <p:sldId id="279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601466-BA66-48F7-8D4B-484DBFD768A9}" v="3" dt="2026-03-09T12:14:25.62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92" autoAdjust="0"/>
    <p:restoredTop sz="94660"/>
  </p:normalViewPr>
  <p:slideViewPr>
    <p:cSldViewPr snapToGrid="0" showGuides="1">
      <p:cViewPr varScale="1">
        <p:scale>
          <a:sx n="104" d="100"/>
          <a:sy n="104" d="100"/>
        </p:scale>
        <p:origin x="740" y="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712"/>
    </p:cViewPr>
  </p:sorterViewPr>
  <p:notesViewPr>
    <p:cSldViewPr snapToGrid="0">
      <p:cViewPr varScale="1">
        <p:scale>
          <a:sx n="76" d="100"/>
          <a:sy n="76" d="100"/>
        </p:scale>
        <p:origin x="2412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34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microsoft.com/office/2016/11/relationships/changesInfo" Target="changesInfos/changesInfo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6.xml"/><Relationship Id="rId3" Type="http://schemas.openxmlformats.org/officeDocument/2006/relationships/slide" Target="slides/slid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7F1F0841-190A-46F8-9915-0C9D4FD90F14}"/>
    <pc:docChg chg="modSld">
      <pc:chgData name="Lara Hopkinson" userId="4c46a3d6-da89-4616-bd45-1b70e49404c2" providerId="ADAL" clId="{7F1F0841-190A-46F8-9915-0C9D4FD90F14}" dt="2026-03-09T12:14:33.836" v="13" actId="14100"/>
      <pc:docMkLst>
        <pc:docMk/>
      </pc:docMkLst>
      <pc:sldChg chg="addSp modSp mod">
        <pc:chgData name="Lara Hopkinson" userId="4c46a3d6-da89-4616-bd45-1b70e49404c2" providerId="ADAL" clId="{7F1F0841-190A-46F8-9915-0C9D4FD90F14}" dt="2026-03-09T12:14:33.836" v="13" actId="14100"/>
        <pc:sldMkLst>
          <pc:docMk/>
          <pc:sldMk cId="1515760612" sldId="305"/>
        </pc:sldMkLst>
        <pc:spChg chg="mod">
          <ac:chgData name="Lara Hopkinson" userId="4c46a3d6-da89-4616-bd45-1b70e49404c2" providerId="ADAL" clId="{7F1F0841-190A-46F8-9915-0C9D4FD90F14}" dt="2026-03-09T12:14:13.408" v="7" actId="20577"/>
          <ac:spMkLst>
            <pc:docMk/>
            <pc:sldMk cId="1515760612" sldId="305"/>
            <ac:spMk id="3" creationId="{00000000-0000-0000-0000-000000000000}"/>
          </ac:spMkLst>
        </pc:spChg>
        <pc:picChg chg="mod">
          <ac:chgData name="Lara Hopkinson" userId="4c46a3d6-da89-4616-bd45-1b70e49404c2" providerId="ADAL" clId="{7F1F0841-190A-46F8-9915-0C9D4FD90F14}" dt="2026-03-09T12:14:33.836" v="13" actId="14100"/>
          <ac:picMkLst>
            <pc:docMk/>
            <pc:sldMk cId="1515760612" sldId="305"/>
            <ac:picMk id="4" creationId="{00000000-0000-0000-0000-000000000000}"/>
          </ac:picMkLst>
        </pc:picChg>
        <pc:picChg chg="add mod">
          <ac:chgData name="Lara Hopkinson" userId="4c46a3d6-da89-4616-bd45-1b70e49404c2" providerId="ADAL" clId="{7F1F0841-190A-46F8-9915-0C9D4FD90F14}" dt="2026-03-09T12:14:25.616" v="11" actId="1076"/>
          <ac:picMkLst>
            <pc:docMk/>
            <pc:sldMk cId="1515760612" sldId="305"/>
            <ac:picMk id="1026" creationId="{6EEB297A-4DD0-FDB6-DCD4-879A559C75F9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658A34-83F4-4B2E-BC5A-DE51EE8822F9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8FE58C-C1A6-4C4C-90C2-B7F5B0504B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60503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2E1917-0BAF-4687-978A-82FFF05559C3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0E1E9A-E921-4174-A0FC-51868D7AC5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860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accent3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041400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6705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98793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31244" y="4589464"/>
            <a:ext cx="7579343" cy="1500187"/>
          </a:xfrm>
        </p:spPr>
        <p:txBody>
          <a:bodyPr/>
          <a:lstStyle>
            <a:lvl1pPr marL="0" indent="0">
              <a:buNone/>
              <a:defRPr sz="1800"/>
            </a:lvl1pPr>
            <a:lvl2pPr marL="342900" indent="0">
              <a:buNone/>
              <a:defRPr sz="1500"/>
            </a:lvl2pPr>
            <a:lvl3pPr marL="685800" indent="0">
              <a:buNone/>
              <a:defRPr sz="135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244" y="1709738"/>
            <a:ext cx="7579343" cy="286226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67686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994" y="1825625"/>
            <a:ext cx="3566160" cy="4351338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7275" y="1825625"/>
            <a:ext cx="3566160" cy="4351338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636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49190" y="2193926"/>
            <a:ext cx="3566160" cy="397827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49190" y="1489075"/>
            <a:ext cx="3566160" cy="641350"/>
          </a:xfrm>
          <a:noFill/>
          <a:ln>
            <a:noFill/>
          </a:ln>
        </p:spPr>
        <p:txBody>
          <a:bodyPr anchor="b"/>
          <a:lstStyle>
            <a:lvl1pPr marL="0" indent="0">
              <a:buNone/>
              <a:defRPr sz="1800" b="0">
                <a:solidFill>
                  <a:schemeClr val="accent3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1575" y="2193926"/>
            <a:ext cx="3566160" cy="397827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1575" y="1489075"/>
            <a:ext cx="3566160" cy="641350"/>
          </a:xfrm>
          <a:noFill/>
          <a:ln>
            <a:noFill/>
          </a:ln>
        </p:spPr>
        <p:txBody>
          <a:bodyPr anchor="b"/>
          <a:lstStyle>
            <a:lvl1pPr marL="0" indent="0">
              <a:buNone/>
              <a:defRPr sz="1800" b="0">
                <a:solidFill>
                  <a:schemeClr val="accent3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43075" y="274638"/>
            <a:ext cx="6767513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31661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10586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5141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59179" y="987426"/>
            <a:ext cx="4257362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98712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59178" y="987426"/>
            <a:ext cx="4258818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19359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1575" y="1825625"/>
            <a:ext cx="7343775" cy="43513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821885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1575" y="365125"/>
            <a:ext cx="52578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88830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59178" y="987426"/>
            <a:ext cx="4258818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13888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71575" y="6356351"/>
            <a:ext cx="19145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EAB7D7-3608-4730-B2E2-670834DF882C}" type="datetimeFigureOut">
              <a:rPr lang="en-US" smtClean="0"/>
              <a:pPr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6150" y="6356351"/>
            <a:ext cx="21717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057900" y="6356351"/>
            <a:ext cx="24574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1575" y="1825625"/>
            <a:ext cx="734377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43075" y="365126"/>
            <a:ext cx="677227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9367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81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685800" rtl="0" eaLnBrk="1" latinLnBrk="0" hangingPunct="1">
        <a:spcBef>
          <a:spcPct val="0"/>
        </a:spcBef>
        <a:buNone/>
        <a:defRPr sz="33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0" orient="horz" pos="2160" userDrawn="1">
          <p15:clr>
            <a:srgbClr val="F26B43"/>
          </p15:clr>
        </p15:guide>
        <p15:guide id="1" pos="2880" userDrawn="1">
          <p15:clr>
            <a:srgbClr val="F26B43"/>
          </p15:clr>
        </p15:guide>
        <p15:guide id="2" pos="1098" userDrawn="1">
          <p15:clr>
            <a:srgbClr val="F26B43"/>
          </p15:clr>
        </p15:guide>
        <p15:guide id="3" pos="5364" userDrawn="1">
          <p15:clr>
            <a:srgbClr val="F26B43"/>
          </p15:clr>
        </p15:guide>
        <p15:guide id="4" pos="738" userDrawn="1">
          <p15:clr>
            <a:srgbClr val="F26B43"/>
          </p15:clr>
        </p15:guide>
        <p15:guide id="5" orient="horz" pos="388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emf"/><Relationship Id="rId2" Type="http://schemas.openxmlformats.org/officeDocument/2006/relationships/image" Target="../media/image31.em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jp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arine.gov.scot/" TargetMode="External"/><Relationship Id="rId3" Type="http://schemas.openxmlformats.org/officeDocument/2006/relationships/hyperlink" Target="http://www.gwec.net/" TargetMode="External"/><Relationship Id="rId7" Type="http://schemas.openxmlformats.org/officeDocument/2006/relationships/hyperlink" Target="http://www.rspb.org.uk/" TargetMode="External"/><Relationship Id="rId2" Type="http://schemas.openxmlformats.org/officeDocument/2006/relationships/hyperlink" Target="http://www.nationalgeographic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ore.catapult.org.uk/" TargetMode="External"/><Relationship Id="rId5" Type="http://schemas.openxmlformats.org/officeDocument/2006/relationships/hyperlink" Target="http://www.nrel.gov/" TargetMode="External"/><Relationship Id="rId10" Type="http://schemas.openxmlformats.org/officeDocument/2006/relationships/hyperlink" Target="http://www.bbc.co.uk/" TargetMode="External"/><Relationship Id="rId4" Type="http://schemas.openxmlformats.org/officeDocument/2006/relationships/hyperlink" Target="http://www.altenergymag.com/" TargetMode="External"/><Relationship Id="rId9" Type="http://schemas.openxmlformats.org/officeDocument/2006/relationships/hyperlink" Target="http://www.windpowerengineering.com/worlds-first-floating-wind-farm-delivers-promising-result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Lara Hopkinson</a:t>
            </a:r>
          </a:p>
          <a:p>
            <a:r>
              <a:rPr lang="en-US" dirty="0"/>
              <a:t>Senior Lecturer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Low Carbon Technologies</a:t>
            </a:r>
          </a:p>
        </p:txBody>
      </p:sp>
    </p:spTree>
    <p:extLst>
      <p:ext uri="{BB962C8B-B14F-4D97-AF65-F5344CB8AC3E}">
        <p14:creationId xmlns:p14="http://schemas.microsoft.com/office/powerpoint/2010/main" val="923078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Wind power</a:t>
            </a:r>
          </a:p>
          <a:p>
            <a:pPr lvl="0"/>
            <a:endParaRPr lang="en-US" dirty="0"/>
          </a:p>
          <a:p>
            <a:pPr lvl="1"/>
            <a:r>
              <a:rPr lang="en-US" dirty="0"/>
              <a:t>The facts</a:t>
            </a:r>
          </a:p>
          <a:p>
            <a:pPr lvl="1"/>
            <a:r>
              <a:rPr lang="en-US" dirty="0"/>
              <a:t>History</a:t>
            </a:r>
          </a:p>
          <a:p>
            <a:pPr lvl="1"/>
            <a:r>
              <a:rPr lang="en-US" dirty="0"/>
              <a:t>Turbine types</a:t>
            </a:r>
          </a:p>
          <a:p>
            <a:pPr lvl="1"/>
            <a:r>
              <a:rPr lang="en-US" dirty="0"/>
              <a:t>Wind farms</a:t>
            </a:r>
          </a:p>
          <a:p>
            <a:pPr lvl="1"/>
            <a:r>
              <a:rPr lang="en-US" dirty="0"/>
              <a:t>Offshore</a:t>
            </a:r>
          </a:p>
          <a:p>
            <a:pPr lvl="1"/>
            <a:r>
              <a:rPr lang="en-US" dirty="0"/>
              <a:t>Wind power &amp; birds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marL="342900" lvl="1" indent="0">
              <a:buNone/>
            </a:pPr>
            <a:endParaRPr lang="en-US" baseline="-25000" dirty="0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Todays Topic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6557350"/>
            <a:ext cx="22638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National Geographic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85E55BD-7A4F-4340-B7A4-28CF65E7E3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3425" y="3799773"/>
            <a:ext cx="4562105" cy="2820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4934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4E0792D-3238-4411-838A-582B46E111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6720" y="1889752"/>
            <a:ext cx="6350560" cy="476292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9D03DF96-82F0-40D2-A346-11E722EED5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wind?</a:t>
            </a:r>
          </a:p>
        </p:txBody>
      </p:sp>
    </p:spTree>
    <p:extLst>
      <p:ext uri="{BB962C8B-B14F-4D97-AF65-F5344CB8AC3E}">
        <p14:creationId xmlns:p14="http://schemas.microsoft.com/office/powerpoint/2010/main" val="4082328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78DCC8D-7694-4C19-B8F8-CC6C39C0F3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253" y="1619118"/>
            <a:ext cx="8344801" cy="4984628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4B5BC766-EA83-416F-A3DA-4FCB6A0340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Wind power facts</a:t>
            </a:r>
          </a:p>
        </p:txBody>
      </p:sp>
    </p:spTree>
    <p:extLst>
      <p:ext uri="{BB962C8B-B14F-4D97-AF65-F5344CB8AC3E}">
        <p14:creationId xmlns:p14="http://schemas.microsoft.com/office/powerpoint/2010/main" val="396988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2B5AA7B-2566-479B-8B2D-9C9FCBF565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398" y="1487980"/>
            <a:ext cx="6096000" cy="317182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EAA328A-FFCD-4BA8-BA4D-6038BB98BA5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4978" y="1792704"/>
            <a:ext cx="6096000" cy="38100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AD4A05BF-CBC4-493C-804B-4195BABE59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0570592-63D0-427C-92B7-7C8DBF8953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1790" y="2237789"/>
            <a:ext cx="6096000" cy="3810000"/>
          </a:xfr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78EF0C5-A848-49F1-8B74-62E868BB073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1212" y="2682874"/>
            <a:ext cx="6096000" cy="38100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5ED4AD3-4D64-418E-8925-2CEE43849AC1}"/>
              </a:ext>
            </a:extLst>
          </p:cNvPr>
          <p:cNvSpPr txBox="1"/>
          <p:nvPr/>
        </p:nvSpPr>
        <p:spPr>
          <a:xfrm>
            <a:off x="12649" y="6523884"/>
            <a:ext cx="2015295" cy="338554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600" dirty="0"/>
              <a:t>Source: </a:t>
            </a:r>
            <a:r>
              <a:rPr lang="en-GB" sz="1600" dirty="0" err="1"/>
              <a:t>Altenergymag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876487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8559A5-5B8F-4505-93D4-074A2A9C83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lnSpcReduction="10000"/>
          </a:bodyPr>
          <a:lstStyle/>
          <a:p>
            <a:pPr algn="ctr">
              <a:lnSpc>
                <a:spcPct val="110000"/>
              </a:lnSpc>
              <a:spcBef>
                <a:spcPts val="0"/>
              </a:spcBef>
            </a:pPr>
            <a:r>
              <a:rPr lang="en-GB" dirty="0"/>
              <a:t>Vertical Axis Wind Turbine </a:t>
            </a:r>
          </a:p>
          <a:p>
            <a:pPr algn="ctr">
              <a:lnSpc>
                <a:spcPct val="110000"/>
              </a:lnSpc>
              <a:spcBef>
                <a:spcPts val="0"/>
              </a:spcBef>
            </a:pPr>
            <a:r>
              <a:rPr lang="en-GB" dirty="0"/>
              <a:t>(VAWT)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0E0C9ED0-9BFC-4B44-9D01-714F77E1A82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7249" y="2193925"/>
            <a:ext cx="2574177" cy="3978275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050F1D-DE3C-4FE2-8120-023A7EFDA1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Horizontal Axis Wind Turbine (HAWT)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4E1A2560-7CCF-4333-893F-13C1EBE660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Turbine types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8B67A39-24EC-4AD1-B013-83E2DE4B5EB0}"/>
              </a:ext>
            </a:extLst>
          </p:cNvPr>
          <p:cNvSpPr txBox="1"/>
          <p:nvPr/>
        </p:nvSpPr>
        <p:spPr>
          <a:xfrm>
            <a:off x="12649" y="6523884"/>
            <a:ext cx="2299284" cy="338554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600" dirty="0"/>
              <a:t>Source: Centurion Energy</a:t>
            </a:r>
          </a:p>
        </p:txBody>
      </p:sp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CEB7BC6D-9BF7-4497-9E22-0D6209F2C097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3885" y="4727576"/>
            <a:ext cx="1967476" cy="1967476"/>
          </a:xfr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9F2244C-186C-4125-951B-09B9D13421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1207" y="2201862"/>
            <a:ext cx="1762125" cy="2343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699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A5FA19D-A340-4576-B750-A1348DF8DDD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949190" y="2193926"/>
            <a:ext cx="3566160" cy="4389436"/>
          </a:xfrm>
        </p:spPr>
        <p:txBody>
          <a:bodyPr/>
          <a:lstStyle/>
          <a:p>
            <a:r>
              <a:rPr lang="en-GB" dirty="0"/>
              <a:t>Advantages</a:t>
            </a:r>
          </a:p>
          <a:p>
            <a:pPr lvl="1"/>
            <a:r>
              <a:rPr lang="en-GB" dirty="0"/>
              <a:t>No yaw mechanisms</a:t>
            </a:r>
          </a:p>
          <a:p>
            <a:pPr lvl="1"/>
            <a:r>
              <a:rPr lang="en-GB" dirty="0"/>
              <a:t>Closer to the ground</a:t>
            </a:r>
          </a:p>
          <a:p>
            <a:pPr lvl="1"/>
            <a:r>
              <a:rPr lang="en-GB" dirty="0"/>
              <a:t>Lower wind start-up speed</a:t>
            </a:r>
          </a:p>
          <a:p>
            <a:pPr lvl="1"/>
            <a:r>
              <a:rPr lang="en-GB" dirty="0"/>
              <a:t>Can be located where tall structures are prohibited</a:t>
            </a:r>
          </a:p>
          <a:p>
            <a:pPr lvl="1"/>
            <a:endParaRPr lang="en-GB" dirty="0"/>
          </a:p>
          <a:p>
            <a:r>
              <a:rPr lang="en-GB" dirty="0"/>
              <a:t>Disadvantages</a:t>
            </a:r>
          </a:p>
          <a:p>
            <a:pPr lvl="1"/>
            <a:r>
              <a:rPr lang="en-GB" dirty="0"/>
              <a:t>Lower efficiency</a:t>
            </a:r>
          </a:p>
          <a:p>
            <a:pPr lvl="1"/>
            <a:r>
              <a:rPr lang="en-GB" dirty="0"/>
              <a:t>Create drag when rotating into the wind</a:t>
            </a:r>
          </a:p>
          <a:p>
            <a:pPr lvl="1"/>
            <a:r>
              <a:rPr lang="en-GB" dirty="0"/>
              <a:t>Can only use low wind speed</a:t>
            </a:r>
          </a:p>
          <a:p>
            <a:pPr lvl="1"/>
            <a:r>
              <a:rPr lang="en-GB" dirty="0"/>
              <a:t>Issues in relation to siting on buildings </a:t>
            </a:r>
          </a:p>
          <a:p>
            <a:pPr lvl="1"/>
            <a:r>
              <a:rPr lang="en-GB" dirty="0"/>
              <a:t>Novelty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074AF4-6CAA-42B0-8ED3-4674689A05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 b="1" dirty="0"/>
              <a:t>VAWT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4519E8-ED1D-4E0C-951B-A437BB95306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Advantages</a:t>
            </a:r>
          </a:p>
          <a:p>
            <a:pPr lvl="1"/>
            <a:r>
              <a:rPr lang="en-GB" dirty="0"/>
              <a:t>Access to stronger winds due to taller tower</a:t>
            </a:r>
          </a:p>
          <a:p>
            <a:pPr lvl="1"/>
            <a:r>
              <a:rPr lang="en-GB" dirty="0"/>
              <a:t>High efficiency</a:t>
            </a:r>
          </a:p>
          <a:p>
            <a:pPr lvl="1"/>
            <a:endParaRPr lang="en-GB" dirty="0"/>
          </a:p>
          <a:p>
            <a:r>
              <a:rPr lang="en-GB" dirty="0"/>
              <a:t>Disadvantages</a:t>
            </a:r>
          </a:p>
          <a:p>
            <a:pPr lvl="1"/>
            <a:r>
              <a:rPr lang="en-GB" dirty="0"/>
              <a:t>Massive tower construction and associated impacts</a:t>
            </a:r>
          </a:p>
          <a:p>
            <a:pPr lvl="1"/>
            <a:r>
              <a:rPr lang="en-GB" dirty="0"/>
              <a:t>Their height makes them highly visible</a:t>
            </a:r>
          </a:p>
          <a:p>
            <a:pPr lvl="1"/>
            <a:r>
              <a:rPr lang="en-GB" dirty="0"/>
              <a:t>Downwind variants can suffer fatigue &amp; structural damage</a:t>
            </a:r>
          </a:p>
          <a:p>
            <a:pPr lvl="1"/>
            <a:r>
              <a:rPr lang="en-GB" dirty="0"/>
              <a:t>Require additional yaw control mechanisms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E444B9-8A5E-4816-91FB-855C4A078AA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b="1" dirty="0"/>
              <a:t>HAWT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4CBD61F5-0D90-488D-B2A0-951656940F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&amp; disadvantages</a:t>
            </a:r>
          </a:p>
        </p:txBody>
      </p:sp>
    </p:spTree>
    <p:extLst>
      <p:ext uri="{BB962C8B-B14F-4D97-AF65-F5344CB8AC3E}">
        <p14:creationId xmlns:p14="http://schemas.microsoft.com/office/powerpoint/2010/main" val="1331308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F470D4C-99E2-4757-A256-9576201C78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261" y="2308011"/>
            <a:ext cx="2787562" cy="1269134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3D3FDE28-ACAB-4D28-936D-C0AAAFBA55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Wind turbines &amp; the built environment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4874964-1C36-4653-AA43-D5AE1556F9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5718" y="1104763"/>
            <a:ext cx="4411801" cy="266983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0C5078B-3E24-4C9C-9D8D-A4CEC3F3A49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5734" y="3915422"/>
            <a:ext cx="5857875" cy="2667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B50D65E-659B-43AC-950A-78169BB45B0D}"/>
              </a:ext>
            </a:extLst>
          </p:cNvPr>
          <p:cNvSpPr txBox="1"/>
          <p:nvPr/>
        </p:nvSpPr>
        <p:spPr>
          <a:xfrm>
            <a:off x="12649" y="6523884"/>
            <a:ext cx="2164567" cy="338554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600" dirty="0"/>
              <a:t>Sources: NREL / Which?</a:t>
            </a:r>
          </a:p>
        </p:txBody>
      </p:sp>
    </p:spTree>
    <p:extLst>
      <p:ext uri="{BB962C8B-B14F-4D97-AF65-F5344CB8AC3E}">
        <p14:creationId xmlns:p14="http://schemas.microsoft.com/office/powerpoint/2010/main" val="1080673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63" y="117453"/>
            <a:ext cx="9048750" cy="602932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7922" y="-8548"/>
            <a:ext cx="4570949" cy="6853077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12817" y="6211669"/>
            <a:ext cx="3699162" cy="646331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 anchor="ctr" anchorCtr="1">
            <a:spAutoFit/>
          </a:bodyPr>
          <a:lstStyle/>
          <a:p>
            <a:r>
              <a:rPr lang="en-GB" dirty="0"/>
              <a:t>https://www.youtube.com/watch?v=Cb36OgCWi1I</a:t>
            </a:r>
          </a:p>
        </p:txBody>
      </p:sp>
    </p:spTree>
    <p:extLst>
      <p:ext uri="{BB962C8B-B14F-4D97-AF65-F5344CB8AC3E}">
        <p14:creationId xmlns:p14="http://schemas.microsoft.com/office/powerpoint/2010/main" val="2686125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0160429-4812-4712-90D3-6D35F92A25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13901" y="1397757"/>
            <a:ext cx="7085069" cy="4902103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F4E626F-A839-41A5-88E7-4BC7425BFF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Wind farms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8F0459-75EA-43E0-8D47-77B807AB53E0}"/>
              </a:ext>
            </a:extLst>
          </p:cNvPr>
          <p:cNvSpPr txBox="1"/>
          <p:nvPr/>
        </p:nvSpPr>
        <p:spPr>
          <a:xfrm>
            <a:off x="12649" y="6523884"/>
            <a:ext cx="2856488" cy="338554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600" dirty="0"/>
              <a:t>Source: Wonderful Engineering</a:t>
            </a:r>
          </a:p>
        </p:txBody>
      </p:sp>
    </p:spTree>
    <p:extLst>
      <p:ext uri="{BB962C8B-B14F-4D97-AF65-F5344CB8AC3E}">
        <p14:creationId xmlns:p14="http://schemas.microsoft.com/office/powerpoint/2010/main" val="114160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19E5577-2951-436F-A471-8CE2E660F9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6126" y="3538505"/>
            <a:ext cx="3939159" cy="2954369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D0DA90C2-D39E-4643-ACC6-578FED58D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Gansu Wind Farm, China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F7BDE54-E0BA-41E9-8A92-8747C6922C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267" y="1690690"/>
            <a:ext cx="4624945" cy="155192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8E09B46-D909-4B12-89A6-05547F8058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757" y="3852909"/>
            <a:ext cx="3572982" cy="2293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2950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81B6157-04A9-4148-B763-73585B2231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Jaisalmer Wind Park, India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0755" y="1690688"/>
            <a:ext cx="6776376" cy="4983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6220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1088B52-06C1-4228-9489-CC2119D78F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4185" y="1596386"/>
            <a:ext cx="3741165" cy="2593874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DD8310D1-174C-4E73-8613-0C34797434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Alta Wind Energy Centre, USA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B448C66-4563-4500-9B82-EC726781AF5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9708" t="22168" r="3399" b="44351"/>
          <a:stretch/>
        </p:blipFill>
        <p:spPr>
          <a:xfrm>
            <a:off x="710213" y="1993380"/>
            <a:ext cx="3446539" cy="384234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7AC53C8-D21E-48E6-BAD2-9CD23BDED0B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9856" y="4386670"/>
            <a:ext cx="4234648" cy="2332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0225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Hornsea One and Two offshore wind farm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665" y="1590511"/>
            <a:ext cx="4040239" cy="2538099"/>
          </a:xfrm>
          <a:prstGeom prst="rect">
            <a:avLst/>
          </a:prstGeom>
        </p:spPr>
      </p:pic>
      <p:pic>
        <p:nvPicPr>
          <p:cNvPr id="1026" name="Picture 2" descr="Project map for Hornsea 2">
            <a:extLst>
              <a:ext uri="{FF2B5EF4-FFF2-40B4-BE49-F238E27FC236}">
                <a16:creationId xmlns:a16="http://schemas.microsoft.com/office/drawing/2014/main" id="{6EEB297A-4DD0-FDB6-DCD4-879A559C75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3737" y="3692120"/>
            <a:ext cx="5271608" cy="2965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5760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Dogger’s Bank offshore wind farm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21094" t="29248" r="44452" b="43066"/>
          <a:stretch/>
        </p:blipFill>
        <p:spPr>
          <a:xfrm>
            <a:off x="344385" y="1555668"/>
            <a:ext cx="4067692" cy="217912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20501" t="37976" r="44213" b="25007"/>
          <a:stretch/>
        </p:blipFill>
        <p:spPr>
          <a:xfrm>
            <a:off x="396243" y="3841668"/>
            <a:ext cx="4015834" cy="280851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4"/>
          <a:srcRect b="34129"/>
          <a:stretch/>
        </p:blipFill>
        <p:spPr>
          <a:xfrm>
            <a:off x="4638947" y="1555668"/>
            <a:ext cx="4338799" cy="5225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4904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1820" t="18292" r="37739" b="17379"/>
          <a:stretch/>
        </p:blipFill>
        <p:spPr>
          <a:xfrm>
            <a:off x="541430" y="0"/>
            <a:ext cx="8008804" cy="6809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0070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32317" y="319867"/>
            <a:ext cx="3829792" cy="629290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09" y="1875505"/>
            <a:ext cx="4526153" cy="2912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04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556D142-3DCC-4BA8-BC40-D463874DD00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dirty="0"/>
              <a:t>OFFSHORE</a:t>
            </a:r>
          </a:p>
          <a:p>
            <a:endParaRPr lang="en-GB" dirty="0"/>
          </a:p>
          <a:p>
            <a:r>
              <a:rPr lang="en-GB" dirty="0"/>
              <a:t>Higher capital costs</a:t>
            </a:r>
          </a:p>
          <a:p>
            <a:r>
              <a:rPr lang="en-GB" dirty="0"/>
              <a:t>Higher specification materials</a:t>
            </a:r>
          </a:p>
          <a:p>
            <a:r>
              <a:rPr lang="en-GB" dirty="0"/>
              <a:t>Environmental damage</a:t>
            </a:r>
          </a:p>
          <a:p>
            <a:r>
              <a:rPr lang="en-GB" dirty="0"/>
              <a:t>Higher wind speed</a:t>
            </a:r>
          </a:p>
          <a:p>
            <a:r>
              <a:rPr lang="en-GB" dirty="0"/>
              <a:t>More consistency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D481F9-55C4-44D7-87E3-F2A36C32DED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dirty="0"/>
              <a:t>ONSHORE</a:t>
            </a:r>
          </a:p>
          <a:p>
            <a:endParaRPr lang="en-GB" dirty="0"/>
          </a:p>
          <a:p>
            <a:r>
              <a:rPr lang="en-GB" dirty="0"/>
              <a:t>Lower capital costs</a:t>
            </a:r>
          </a:p>
          <a:p>
            <a:r>
              <a:rPr lang="en-GB" dirty="0"/>
              <a:t>Two times cheaper than offshore wind</a:t>
            </a:r>
          </a:p>
          <a:p>
            <a:r>
              <a:rPr lang="en-GB" dirty="0"/>
              <a:t>Environmental damage</a:t>
            </a:r>
          </a:p>
          <a:p>
            <a:r>
              <a:rPr lang="en-GB" dirty="0"/>
              <a:t>Availability of land</a:t>
            </a:r>
          </a:p>
          <a:p>
            <a:r>
              <a:rPr lang="en-GB" dirty="0"/>
              <a:t>Public perception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E5827CB-C5F4-4831-BA5B-0300E0F46B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Onshore vs Offshore wind power</a:t>
            </a:r>
          </a:p>
        </p:txBody>
      </p:sp>
    </p:spTree>
    <p:extLst>
      <p:ext uri="{BB962C8B-B14F-4D97-AF65-F5344CB8AC3E}">
        <p14:creationId xmlns:p14="http://schemas.microsoft.com/office/powerpoint/2010/main" val="3092098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DF23F6-4229-43CB-BB73-D3328AD0E6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Cost of offshore wind power dropped by 32% since 2012</a:t>
            </a:r>
          </a:p>
          <a:p>
            <a:r>
              <a:rPr lang="en-GB" dirty="0"/>
              <a:t>~£97/MWh</a:t>
            </a:r>
          </a:p>
          <a:p>
            <a:r>
              <a:rPr lang="en-GB" dirty="0"/>
              <a:t>High industry confidence of further reductions</a:t>
            </a:r>
          </a:p>
          <a:p>
            <a:r>
              <a:rPr lang="en-GB" dirty="0"/>
              <a:t>Cost reductions due to:</a:t>
            </a:r>
          </a:p>
          <a:p>
            <a:pPr lvl="1"/>
            <a:r>
              <a:rPr lang="en-GB" dirty="0"/>
              <a:t>Early adoption of larger turbines</a:t>
            </a:r>
          </a:p>
          <a:p>
            <a:pPr lvl="1"/>
            <a:r>
              <a:rPr lang="en-GB" dirty="0"/>
              <a:t>Increased competition</a:t>
            </a:r>
          </a:p>
          <a:p>
            <a:pPr lvl="1"/>
            <a:r>
              <a:rPr lang="en-GB" dirty="0"/>
              <a:t>Lower capital costs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90D64EB-9D09-4A67-BAE5-A59DEE9B71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Rise of offshore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DAFE215-A9D7-4632-A81A-022DCF5419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5142" y="4424108"/>
            <a:ext cx="6063299" cy="2331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656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Floating wind power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536" y="1476188"/>
            <a:ext cx="5428068" cy="20207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544" y="4023960"/>
            <a:ext cx="3659573" cy="244858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603F9B8-D132-4D89-ACF8-DFA2ABE8CED2}"/>
              </a:ext>
            </a:extLst>
          </p:cNvPr>
          <p:cNvSpPr txBox="1"/>
          <p:nvPr/>
        </p:nvSpPr>
        <p:spPr>
          <a:xfrm>
            <a:off x="12649" y="6523884"/>
            <a:ext cx="3038268" cy="338554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600" dirty="0"/>
              <a:t>Source: Marine Scotland / </a:t>
            </a:r>
            <a:r>
              <a:rPr lang="en-GB" sz="1600" dirty="0" err="1"/>
              <a:t>Equinor</a:t>
            </a:r>
            <a:endParaRPr lang="en-GB" sz="16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6451" y="1431613"/>
            <a:ext cx="2592347" cy="259234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6700" y="4381995"/>
            <a:ext cx="3719843" cy="2090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5175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50B9AD3-76AA-4680-887B-773B6F6521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1576" y="1825625"/>
            <a:ext cx="3844308" cy="4351338"/>
          </a:xfrm>
        </p:spPr>
        <p:txBody>
          <a:bodyPr/>
          <a:lstStyle/>
          <a:p>
            <a:r>
              <a:rPr lang="en-GB" dirty="0"/>
              <a:t>Three differing effects: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Collision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Habitat loss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Disturbance</a:t>
            </a:r>
          </a:p>
          <a:p>
            <a:pPr marL="342900" lvl="1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31391D8-8A14-446D-97B7-2AB5C91C14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Wind power &amp; birds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553AD0F-18AF-414B-B08F-C42A6D85E7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5884" y="1743261"/>
            <a:ext cx="3499466" cy="349946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603F9B8-D132-4D89-ACF8-DFA2ABE8CED2}"/>
              </a:ext>
            </a:extLst>
          </p:cNvPr>
          <p:cNvSpPr txBox="1"/>
          <p:nvPr/>
        </p:nvSpPr>
        <p:spPr>
          <a:xfrm>
            <a:off x="12649" y="6523884"/>
            <a:ext cx="1277016" cy="338554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600" dirty="0"/>
              <a:t>Source: RSPB</a:t>
            </a:r>
          </a:p>
        </p:txBody>
      </p:sp>
    </p:spTree>
    <p:extLst>
      <p:ext uri="{BB962C8B-B14F-4D97-AF65-F5344CB8AC3E}">
        <p14:creationId xmlns:p14="http://schemas.microsoft.com/office/powerpoint/2010/main" val="2422320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A3DCD87-049D-4B5C-91CA-C43EDD60AE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Collision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BCB63B2-2828-4DD7-883E-D476BE6A164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5497" y="1564963"/>
            <a:ext cx="2474192" cy="328917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3A29870-BA66-463A-A61B-590DD5FD49B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1520" y="3209551"/>
            <a:ext cx="2600960" cy="3469640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3CDB2A4-75FD-4AE9-9B6C-7DECD2457E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618" y="1422920"/>
            <a:ext cx="3062431" cy="2296823"/>
          </a:xfrm>
        </p:spPr>
      </p:pic>
    </p:spTree>
    <p:extLst>
      <p:ext uri="{BB962C8B-B14F-4D97-AF65-F5344CB8AC3E}">
        <p14:creationId xmlns:p14="http://schemas.microsoft.com/office/powerpoint/2010/main" val="2067923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19D5639-4C7F-42F6-950F-1097A60E03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Habitat loss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6B0BE34-F8C6-4F50-89BA-14159FFFBE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92274"/>
            <a:ext cx="9144000" cy="480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3492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732E24A-1E3B-4D97-A56E-A6F4B16A21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Displacement / disturbance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27DB40-F5E0-4281-8430-DAC6162807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50" y="1557524"/>
            <a:ext cx="4278020" cy="284763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41F6284-88DD-4106-BBC7-2C29B901F7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5493" y="3950564"/>
            <a:ext cx="4569214" cy="2692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722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Turbine tower – steel lattice or steel tubular tower with internal ladder</a:t>
            </a:r>
          </a:p>
          <a:p>
            <a:endParaRPr lang="en-GB" dirty="0"/>
          </a:p>
          <a:p>
            <a:r>
              <a:rPr lang="en-GB" dirty="0"/>
              <a:t>Nacelle (housing for all electrical / electronic parts) – fibreglass with metal / mineral components</a:t>
            </a:r>
          </a:p>
          <a:p>
            <a:endParaRPr lang="en-GB" dirty="0"/>
          </a:p>
          <a:p>
            <a:r>
              <a:rPr lang="en-GB" dirty="0"/>
              <a:t>Blade – typically hollow fibreglass; can also be lightweight wood (solid) or aluminium (solid or hollow)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 issues</a:t>
            </a:r>
          </a:p>
        </p:txBody>
      </p:sp>
    </p:spTree>
    <p:extLst>
      <p:ext uri="{BB962C8B-B14F-4D97-AF65-F5344CB8AC3E}">
        <p14:creationId xmlns:p14="http://schemas.microsoft.com/office/powerpoint/2010/main" val="4088553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Waste issues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823" y="1601684"/>
            <a:ext cx="4339442" cy="244093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0676" y="2278578"/>
            <a:ext cx="4339441" cy="244093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1335" y="2997978"/>
            <a:ext cx="4358986" cy="245193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1990" y="3895046"/>
            <a:ext cx="4398818" cy="2474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1758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DE34D8-302D-423C-B26E-E2DFEA9F99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92BF04-980D-4317-8D08-4BEE67AF85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584" y="1676400"/>
            <a:ext cx="7920880" cy="4495800"/>
          </a:xfrm>
        </p:spPr>
        <p:txBody>
          <a:bodyPr/>
          <a:lstStyle/>
          <a:p>
            <a:r>
              <a:rPr lang="en-GB" dirty="0"/>
              <a:t>National Geographic (</a:t>
            </a:r>
            <a:r>
              <a:rPr lang="en-GB" dirty="0">
                <a:hlinkClick r:id="rId2"/>
              </a:rPr>
              <a:t>www.nationalgeographic.com</a:t>
            </a:r>
            <a:r>
              <a:rPr lang="en-GB" dirty="0"/>
              <a:t>)</a:t>
            </a:r>
          </a:p>
          <a:p>
            <a:r>
              <a:rPr lang="en-GB" dirty="0"/>
              <a:t>Global Wind Energy Council (</a:t>
            </a:r>
            <a:r>
              <a:rPr lang="en-GB" dirty="0">
                <a:hlinkClick r:id="rId3"/>
              </a:rPr>
              <a:t>www.gwec.net</a:t>
            </a:r>
            <a:r>
              <a:rPr lang="en-GB" dirty="0"/>
              <a:t>)   </a:t>
            </a:r>
          </a:p>
          <a:p>
            <a:r>
              <a:rPr lang="en-GB" dirty="0"/>
              <a:t>Alternative Energy Magazine (</a:t>
            </a:r>
            <a:r>
              <a:rPr lang="en-GB" dirty="0">
                <a:hlinkClick r:id="rId4"/>
              </a:rPr>
              <a:t>www.altenergymag.com</a:t>
            </a:r>
            <a:r>
              <a:rPr lang="en-GB" dirty="0"/>
              <a:t>) </a:t>
            </a:r>
          </a:p>
          <a:p>
            <a:r>
              <a:rPr lang="en-GB" dirty="0"/>
              <a:t>National Renewable Energy Laboratory (</a:t>
            </a:r>
            <a:r>
              <a:rPr lang="en-GB" dirty="0">
                <a:hlinkClick r:id="rId5"/>
              </a:rPr>
              <a:t>www.nrel.gov</a:t>
            </a:r>
            <a:r>
              <a:rPr lang="en-GB" dirty="0"/>
              <a:t>) </a:t>
            </a:r>
          </a:p>
          <a:p>
            <a:r>
              <a:rPr lang="en-GB" dirty="0"/>
              <a:t>Catapult Offshore Renewable Energy (</a:t>
            </a:r>
            <a:r>
              <a:rPr lang="en-GB" dirty="0">
                <a:hlinkClick r:id="rId6"/>
              </a:rPr>
              <a:t>www.ore.catapult.org.uk</a:t>
            </a:r>
            <a:r>
              <a:rPr lang="en-GB" dirty="0"/>
              <a:t>)</a:t>
            </a:r>
          </a:p>
          <a:p>
            <a:r>
              <a:rPr lang="en-GB" dirty="0"/>
              <a:t>RSPB (</a:t>
            </a:r>
            <a:r>
              <a:rPr lang="en-GB" dirty="0">
                <a:hlinkClick r:id="rId7"/>
              </a:rPr>
              <a:t>www.rspb.org.uk</a:t>
            </a:r>
            <a:r>
              <a:rPr lang="en-GB" dirty="0"/>
              <a:t>) </a:t>
            </a:r>
          </a:p>
          <a:p>
            <a:r>
              <a:rPr lang="en-GB" dirty="0"/>
              <a:t>Marine Scotland (</a:t>
            </a:r>
            <a:r>
              <a:rPr lang="en-GB" dirty="0">
                <a:hlinkClick r:id="rId8"/>
              </a:rPr>
              <a:t>www.marine.gov.scot/</a:t>
            </a:r>
            <a:r>
              <a:rPr lang="en-GB" dirty="0"/>
              <a:t>) </a:t>
            </a:r>
          </a:p>
          <a:p>
            <a:r>
              <a:rPr lang="en-GB" dirty="0"/>
              <a:t>Wind Power Engineering (</a:t>
            </a:r>
            <a:r>
              <a:rPr lang="en-GB" dirty="0">
                <a:hlinkClick r:id="rId9"/>
              </a:rPr>
              <a:t>www.windpowerengineering.com/worlds-first-floating-wind-farm-delivers-promising-results/</a:t>
            </a:r>
            <a:r>
              <a:rPr lang="en-GB" dirty="0"/>
              <a:t>) </a:t>
            </a:r>
          </a:p>
          <a:p>
            <a:r>
              <a:rPr lang="en-GB" dirty="0"/>
              <a:t>BBC (</a:t>
            </a:r>
            <a:r>
              <a:rPr lang="en-GB" dirty="0">
                <a:hlinkClick r:id="rId10"/>
              </a:rPr>
              <a:t>www.bbc.co.uk</a:t>
            </a:r>
            <a:r>
              <a:rPr lang="en-GB" dirty="0"/>
              <a:t>)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6283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loud skipper design temp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9TopShadow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a:style>
    </a:spDef>
    <a:lnDef>
      <a:spPr/>
      <a:bodyPr/>
      <a:lstStyle/>
      <a:style>
        <a:lnRef idx="1">
          <a:schemeClr val="accent2"/>
        </a:lnRef>
        <a:fillRef idx="0">
          <a:schemeClr val="accent2"/>
        </a:fillRef>
        <a:effectRef idx="0">
          <a:schemeClr val="accent2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/>
        </a:defPPr>
      </a:lstStyle>
    </a:txDef>
  </a:objectDefaults>
  <a:extraClrSchemeLst/>
  <a:extLst>
    <a:ext uri="{05A4C25C-085E-4340-85A3-A5531E510DB2}">
      <thm15:themeFamily xmlns:thm15="http://schemas.microsoft.com/office/thememl/2012/main" name="Cloud skipper design template" id="{30DBBF30-EDA2-4408-9702-3B0A8AED6F12}" vid="{0F128B79-39D4-4007-9EC6-E245A2CC91E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9TopShadow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9TopShadow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AA1AFEDE-5CAF-4D05-AC35-0F55C5366E1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Cloud skipper design slides</Template>
  <TotalTime>0</TotalTime>
  <Words>463</Words>
  <Application>Microsoft Office PowerPoint</Application>
  <PresentationFormat>On-screen Show (4:3)</PresentationFormat>
  <Paragraphs>109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Arial</vt:lpstr>
      <vt:lpstr>Calibri</vt:lpstr>
      <vt:lpstr>Cambria</vt:lpstr>
      <vt:lpstr>Cloud skipper design template</vt:lpstr>
      <vt:lpstr>Low Carbon Technologies</vt:lpstr>
      <vt:lpstr>Todays Topic</vt:lpstr>
      <vt:lpstr>What is wind?</vt:lpstr>
      <vt:lpstr>Wind power facts</vt:lpstr>
      <vt:lpstr>History</vt:lpstr>
      <vt:lpstr>Turbine types</vt:lpstr>
      <vt:lpstr>Advantages &amp; disadvantages</vt:lpstr>
      <vt:lpstr>Wind turbines &amp; the built environment</vt:lpstr>
      <vt:lpstr>PowerPoint Presentation</vt:lpstr>
      <vt:lpstr>Wind farms</vt:lpstr>
      <vt:lpstr>Gansu Wind Farm, China</vt:lpstr>
      <vt:lpstr>Jaisalmer Wind Park, India</vt:lpstr>
      <vt:lpstr>Alta Wind Energy Centre, USA</vt:lpstr>
      <vt:lpstr>Hornsea One and Two offshore wind farm</vt:lpstr>
      <vt:lpstr>Dogger’s Bank offshore wind farm</vt:lpstr>
      <vt:lpstr>PowerPoint Presentation</vt:lpstr>
      <vt:lpstr>PowerPoint Presentation</vt:lpstr>
      <vt:lpstr>Onshore vs Offshore wind power</vt:lpstr>
      <vt:lpstr>Rise of offshore</vt:lpstr>
      <vt:lpstr>Floating wind power</vt:lpstr>
      <vt:lpstr>Wind power &amp; birds</vt:lpstr>
      <vt:lpstr>Collision </vt:lpstr>
      <vt:lpstr>Habitat loss</vt:lpstr>
      <vt:lpstr>Displacement / disturbance</vt:lpstr>
      <vt:lpstr>Material issues</vt:lpstr>
      <vt:lpstr>Waste issues</vt:lpstr>
      <vt:lpstr>Useful information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keywords/>
  <cp:lastModifiedBy>Lara Hopkinson</cp:lastModifiedBy>
  <cp:revision>2</cp:revision>
  <dcterms:created xsi:type="dcterms:W3CDTF">2017-01-04T09:10:00Z</dcterms:created>
  <dcterms:modified xsi:type="dcterms:W3CDTF">2026-03-09T12:14:42Z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TC034605089991</vt:lpwstr>
  </property>
</Properties>
</file>