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5" r:id="rId5"/>
    <p:sldId id="321" r:id="rId6"/>
    <p:sldId id="308" r:id="rId7"/>
    <p:sldId id="316" r:id="rId8"/>
    <p:sldId id="317" r:id="rId9"/>
    <p:sldId id="318" r:id="rId10"/>
    <p:sldId id="319" r:id="rId11"/>
    <p:sldId id="320" r:id="rId12"/>
    <p:sldId id="315" r:id="rId13"/>
    <p:sldId id="322" r:id="rId14"/>
  </p:sldIdLst>
  <p:sldSz cx="12188825" cy="6858000"/>
  <p:notesSz cx="6858000" cy="9144000"/>
  <p:custDataLst>
    <p:tags r:id="rId17"/>
  </p:custDataLst>
  <p:defaultTextStyle>
    <a:defPPr rtl="0"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9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77" autoAdjust="0"/>
    <p:restoredTop sz="94444" autoAdjust="0"/>
  </p:normalViewPr>
  <p:slideViewPr>
    <p:cSldViewPr showGuides="1">
      <p:cViewPr>
        <p:scale>
          <a:sx n="100" d="100"/>
          <a:sy n="100" d="100"/>
        </p:scale>
        <p:origin x="1224" y="624"/>
      </p:cViewPr>
      <p:guideLst>
        <p:guide orient="horz" pos="2160"/>
        <p:guide pos="383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tags" Target="tags/tag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7921774-2345-42C8-A146-D200CE1D5BBA}" type="datetime1">
              <a:rPr lang="en-GB" smtClean="0"/>
              <a:t>10/01/2019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DD202-58A1-4ABD-B068-DFFCA0C44E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219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18D675A-D42C-4F92-9FFC-8BD927B18171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 smtClean="0"/>
              <a:t>Click to edit Master text styles</a:t>
            </a:r>
          </a:p>
          <a:p>
            <a:pPr lvl="1" rtl="0"/>
            <a:r>
              <a:rPr lang="en-GB" noProof="0" dirty="0" smtClean="0"/>
              <a:t>Second level</a:t>
            </a:r>
          </a:p>
          <a:p>
            <a:pPr lvl="2" rtl="0"/>
            <a:r>
              <a:rPr lang="en-GB" noProof="0" dirty="0" smtClean="0"/>
              <a:t>Third level</a:t>
            </a:r>
          </a:p>
          <a:p>
            <a:pPr lvl="3" rtl="0"/>
            <a:r>
              <a:rPr lang="en-GB" noProof="0" dirty="0" smtClean="0"/>
              <a:t>Fourth level</a:t>
            </a:r>
          </a:p>
          <a:p>
            <a:pPr lvl="4" rtl="0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3199CD-3E1B-4AE6-990F-76F925F5EA9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1958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868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843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10000">
              <a:srgbClr val="06171C"/>
            </a:gs>
            <a:gs pos="100000">
              <a:srgbClr val="134251"/>
            </a:gs>
            <a:gs pos="65000">
              <a:srgbClr val="134251"/>
            </a:gs>
          </a:gsLst>
          <a:lin ang="135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Large ocean wav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6551612" cy="685794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094411" y="0"/>
            <a:ext cx="457201" cy="6858000"/>
          </a:xfrm>
          <a:prstGeom prst="rect">
            <a:avLst/>
          </a:prstGeom>
          <a:solidFill>
            <a:srgbClr val="134251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8813" y="1600200"/>
            <a:ext cx="4572001" cy="3733800"/>
          </a:xfrm>
        </p:spPr>
        <p:txBody>
          <a:bodyPr rtlCol="0" anchor="b">
            <a:normAutofit/>
          </a:bodyPr>
          <a:lstStyle>
            <a:lvl1pPr>
              <a:lnSpc>
                <a:spcPct val="80000"/>
              </a:lnSpc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08813" y="5562599"/>
            <a:ext cx="4571999" cy="83502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none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 smtClean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9611" y="6400800"/>
            <a:ext cx="5954834" cy="276228"/>
          </a:xfrm>
        </p:spPr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228011" y="6400800"/>
            <a:ext cx="1548659" cy="276228"/>
          </a:xfrm>
        </p:spPr>
        <p:txBody>
          <a:bodyPr rtlCol="0"/>
          <a:lstStyle/>
          <a:p>
            <a:pPr rtl="0"/>
            <a:fld id="{6120D5F4-D583-41F8-975F-3DE008B683D1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56811" y="6400800"/>
            <a:ext cx="1066802" cy="276228"/>
          </a:xfrm>
        </p:spPr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>
          <a:gsLst>
            <a:gs pos="10000">
              <a:srgbClr val="06171C"/>
            </a:gs>
            <a:gs pos="100000">
              <a:srgbClr val="134251"/>
            </a:gs>
            <a:gs pos="65000">
              <a:srgbClr val="13425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6812" y="1616074"/>
            <a:ext cx="7315198" cy="2727325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6814" y="4495800"/>
            <a:ext cx="7315198" cy="167322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 cap="none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21762E-BA50-4223-BC8A-0DB4C3ED40BD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9613" y="1828800"/>
            <a:ext cx="4419599" cy="4419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057400">
              <a:defRPr sz="1600"/>
            </a:lvl6pPr>
            <a:lvl7pPr marL="2057400">
              <a:defRPr sz="1600"/>
            </a:lvl7pPr>
            <a:lvl8pPr marL="2057400">
              <a:defRPr sz="1600"/>
            </a:lvl8pPr>
            <a:lvl9pPr marL="2057400">
              <a:defRPr sz="16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04015" y="1828800"/>
            <a:ext cx="4419600" cy="4419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057400">
              <a:defRPr sz="1600"/>
            </a:lvl6pPr>
            <a:lvl7pPr marL="2057400">
              <a:defRPr sz="1600"/>
            </a:lvl7pPr>
            <a:lvl8pPr marL="2057400">
              <a:defRPr sz="1600"/>
            </a:lvl8pPr>
            <a:lvl9pPr marL="2057400">
              <a:defRPr sz="16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9C8F1F-96D7-41E4-89EE-83986AB015F7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78022" y="1828800"/>
            <a:ext cx="4416552" cy="8382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78022" y="2743200"/>
            <a:ext cx="4416552" cy="35052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 marL="2057400">
              <a:defRPr sz="1400"/>
            </a:lvl5pPr>
            <a:lvl6pPr marL="2057400">
              <a:defRPr sz="1400"/>
            </a:lvl6pPr>
            <a:lvl7pPr marL="2057400">
              <a:defRPr sz="1400"/>
            </a:lvl7pPr>
            <a:lvl8pPr marL="2057400">
              <a:defRPr sz="1400"/>
            </a:lvl8pPr>
            <a:lvl9pPr marL="2057400">
              <a:defRPr sz="14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05472" y="1828800"/>
            <a:ext cx="4416552" cy="8382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05472" y="2743200"/>
            <a:ext cx="4416552" cy="35052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 marL="2057400">
              <a:defRPr sz="1400"/>
            </a:lvl5pPr>
            <a:lvl6pPr marL="2057400">
              <a:defRPr sz="1400"/>
            </a:lvl6pPr>
            <a:lvl7pPr marL="2057400">
              <a:defRPr sz="1400"/>
            </a:lvl7pPr>
            <a:lvl8pPr marL="2057400">
              <a:defRPr sz="1400"/>
            </a:lvl8pPr>
            <a:lvl9pPr marL="2057400">
              <a:defRPr sz="14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E63472-AEC9-4873-AA32-D523CF5CBB8A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03A245-D860-4B53-9D2A-DA1B9C03FD7D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arge ocean wave (semi-transparent)" title="Ocean Wave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6"/>
            <a:ext cx="12188824" cy="685788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C02B4C-2AF4-43AA-A491-13E7D9F42397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613" y="588963"/>
            <a:ext cx="3657600" cy="2840037"/>
          </a:xfrm>
        </p:spPr>
        <p:txBody>
          <a:bodyPr rtlCol="0" anchor="b">
            <a:noAutofit/>
          </a:bodyPr>
          <a:lstStyle>
            <a:lvl1pPr algn="l">
              <a:lnSpc>
                <a:spcPct val="80000"/>
              </a:lnSpc>
              <a:defRPr sz="3600" b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4" y="588963"/>
            <a:ext cx="5486400" cy="5580061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9613" y="3581399"/>
            <a:ext cx="3657600" cy="2587625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5AA7455-B9E1-4036-BC2C-207A15E3463A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613" y="588963"/>
            <a:ext cx="3657600" cy="2840038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6094461" y="588963"/>
            <a:ext cx="5486352" cy="5580062"/>
          </a:xfrm>
          <a:prstGeom prst="rect">
            <a:avLst/>
          </a:prstGeom>
          <a:solidFill>
            <a:srgbClr val="1B5D72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6307494" y="805658"/>
            <a:ext cx="5060286" cy="5146672"/>
          </a:xfrm>
          <a:solidFill>
            <a:schemeClr val="bg2"/>
          </a:solidFill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Drag picture to placeholder or click icon to add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9613" y="3581399"/>
            <a:ext cx="3657600" cy="2587625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50646E-A2C9-4F8C-80EF-451D23AE23F8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FD78B4-4E5F-4C94-B4DA-255C60CF4496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609600"/>
            <a:ext cx="1981201" cy="5638800"/>
          </a:xfrm>
        </p:spPr>
        <p:txBody>
          <a:bodyPr vert="eaVert"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609600"/>
            <a:ext cx="7391399" cy="5638800"/>
          </a:xfrm>
        </p:spPr>
        <p:txBody>
          <a:bodyPr vert="eaVert" rtlCol="0"/>
          <a:lstStyle/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1ADA1-CF63-419E-BC66-C7A56DE9B024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4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06171C"/>
            </a:gs>
            <a:gs pos="100000">
              <a:srgbClr val="134251"/>
            </a:gs>
            <a:gs pos="65000">
              <a:srgbClr val="134251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arge ocean wave (semi-transparent)" title="Ocean Wave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6"/>
            <a:ext cx="12188824" cy="6857887"/>
          </a:xfrm>
          <a:prstGeom prst="rect">
            <a:avLst/>
          </a:prstGeom>
        </p:spPr>
      </p:pic>
      <p:pic>
        <p:nvPicPr>
          <p:cNvPr id="10" name="Picture 9" descr="Large ocean wave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0"/>
            <a:ext cx="1234758" cy="685794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006156" y="0"/>
            <a:ext cx="228601" cy="6858000"/>
          </a:xfrm>
          <a:prstGeom prst="rect">
            <a:avLst/>
          </a:prstGeom>
          <a:solidFill>
            <a:srgbClr val="134251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9612" y="381000"/>
            <a:ext cx="9144001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79612" y="1828800"/>
            <a:ext cx="9144001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 smtClean="0"/>
              <a:t>Click to 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  <a:p>
            <a:pPr lvl="3" rtl="0"/>
            <a:r>
              <a:rPr lang="en-US" noProof="0" smtClean="0"/>
              <a:t>Fourth level</a:t>
            </a:r>
          </a:p>
          <a:p>
            <a:pPr lvl="4" rtl="0"/>
            <a:r>
              <a:rPr lang="en-US" noProof="0" smtClean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1" y="6400800"/>
            <a:ext cx="5954834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 smtClean="0"/>
              <a:t>Add a footer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8011" y="6400800"/>
            <a:ext cx="154865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34C56C22-660B-4CCB-B6DA-70F70A615E8A}" type="datetime1">
              <a:rPr lang="en-GB" noProof="0" smtClean="0"/>
              <a:t>10/01/2019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56811" y="6400800"/>
            <a:ext cx="1066802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hmqguIFMC-Y" TargetMode="External"/><Relationship Id="rId3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5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www.who.int/news-room/fact-sheets/detail/physical-activity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7008813" y="1600200"/>
            <a:ext cx="5062263" cy="3733800"/>
          </a:xfrm>
        </p:spPr>
        <p:txBody>
          <a:bodyPr rtlCol="0">
            <a:noAutofit/>
          </a:bodyPr>
          <a:lstStyle/>
          <a:p>
            <a:r>
              <a:rPr lang="en-GB" sz="3600" dirty="0">
                <a:latin typeface="American Typewriter" charset="0"/>
                <a:ea typeface="American Typewriter" charset="0"/>
                <a:cs typeface="American Typewriter" charset="0"/>
              </a:rPr>
              <a:t>Prevalence of </a:t>
            </a:r>
            <a:r>
              <a:rPr lang="en-GB" sz="3600" dirty="0" smtClean="0">
                <a:latin typeface="American Typewriter" charset="0"/>
                <a:ea typeface="American Typewriter" charset="0"/>
                <a:cs typeface="American Typewriter" charset="0"/>
              </a:rPr>
              <a:t>the outdoors </a:t>
            </a:r>
            <a:r>
              <a:rPr lang="en-GB" sz="3600" dirty="0">
                <a:latin typeface="American Typewriter" charset="0"/>
                <a:ea typeface="American Typewriter" charset="0"/>
                <a:cs typeface="American Typewriter" charset="0"/>
              </a:rPr>
              <a:t>in health and physical activity across generations and communities 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 smtClean="0">
                <a:latin typeface="American Typewriter" charset="0"/>
                <a:ea typeface="American Typewriter" charset="0"/>
                <a:cs typeface="American Typewriter" charset="0"/>
              </a:rPr>
              <a:t>Are the outdoors being used to their full potential?</a:t>
            </a:r>
            <a:endParaRPr lang="en-GB" dirty="0">
              <a:latin typeface="American Typewriter" charset="0"/>
              <a:ea typeface="American Typewriter" charset="0"/>
              <a:cs typeface="American Typewriter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598469" y="260648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Presentation by Swyn Williams, </a:t>
            </a:r>
            <a:r>
              <a:rPr lang="en-US" sz="1200" dirty="0" err="1" smtClean="0"/>
              <a:t>Alister</a:t>
            </a:r>
            <a:r>
              <a:rPr lang="en-US" sz="1200" dirty="0" smtClean="0"/>
              <a:t> </a:t>
            </a:r>
            <a:r>
              <a:rPr lang="en-US" sz="1200" dirty="0" err="1" smtClean="0"/>
              <a:t>Tipuric</a:t>
            </a:r>
            <a:r>
              <a:rPr lang="en-US" sz="1200" dirty="0" smtClean="0"/>
              <a:t>, Jack Smyth and Lewis Jones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Running Order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Swyn – Discussing outdoor recreation, along with its health benefits and how to improve participation levels</a:t>
            </a:r>
          </a:p>
          <a:p>
            <a:r>
              <a:rPr lang="en-US" dirty="0" err="1" smtClean="0"/>
              <a:t>Alister</a:t>
            </a:r>
            <a:r>
              <a:rPr lang="en-US" dirty="0" smtClean="0"/>
              <a:t> – Discussing outdoor learning within primary schools (Foundation Phase) along with various alternatives (Forest Schools)</a:t>
            </a:r>
          </a:p>
          <a:p>
            <a:r>
              <a:rPr lang="en-US" dirty="0" smtClean="0"/>
              <a:t>Jack – Will be discussing how how the outdoors can be utilized throughout secondary school, and whether it’s being used enough </a:t>
            </a:r>
          </a:p>
          <a:p>
            <a:r>
              <a:rPr lang="en-US" dirty="0" smtClean="0"/>
              <a:t>Lewis </a:t>
            </a:r>
            <a:r>
              <a:rPr lang="en-US" dirty="0" smtClean="0"/>
              <a:t>– Will discuss how adults and elderly can benefit from outdoor activities such as active travel, and its benefits regarding psychological wellbeing.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48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 smtClean="0"/>
              <a:t>Outdoor Recreation</a:t>
            </a:r>
            <a:endParaRPr lang="en-GB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979612" y="1828800"/>
            <a:ext cx="9731424" cy="4912568"/>
          </a:xfrm>
        </p:spPr>
        <p:txBody>
          <a:bodyPr rtlCol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2000" dirty="0" smtClean="0"/>
              <a:t>The term ”Outdoor Recreation” is a broad subject, and so many researchers find it difficult to ascertain a specific definition for it</a:t>
            </a:r>
          </a:p>
          <a:p>
            <a:pPr rtl="0">
              <a:lnSpc>
                <a:spcPct val="100000"/>
              </a:lnSpc>
            </a:pPr>
            <a:r>
              <a:rPr lang="en-GB" sz="2000" dirty="0" smtClean="0"/>
              <a:t>Natural England (2005)’s definition stretches across a number of activities, which include;</a:t>
            </a:r>
          </a:p>
          <a:p>
            <a:pPr rtl="0">
              <a:lnSpc>
                <a:spcPct val="100000"/>
              </a:lnSpc>
            </a:pPr>
            <a:r>
              <a:rPr lang="en-GB" sz="2000" dirty="0" smtClean="0"/>
              <a:t>Just being outdoors,</a:t>
            </a:r>
          </a:p>
          <a:p>
            <a:pPr rtl="0">
              <a:lnSpc>
                <a:spcPct val="100000"/>
              </a:lnSpc>
            </a:pPr>
            <a:r>
              <a:rPr lang="en-GB" sz="2000" dirty="0" smtClean="0"/>
              <a:t>High adrenalin, non-competitive activities</a:t>
            </a:r>
          </a:p>
          <a:p>
            <a:pPr rtl="0">
              <a:lnSpc>
                <a:spcPct val="100000"/>
              </a:lnSpc>
            </a:pPr>
            <a:r>
              <a:rPr lang="en-GB" sz="2000" dirty="0" smtClean="0"/>
              <a:t>Informal games and play     </a:t>
            </a:r>
          </a:p>
          <a:p>
            <a:pPr rtl="0">
              <a:lnSpc>
                <a:spcPct val="100000"/>
              </a:lnSpc>
            </a:pPr>
            <a:r>
              <a:rPr lang="en-GB" sz="2000" dirty="0" smtClean="0"/>
              <a:t>Conservation volunteering</a:t>
            </a:r>
          </a:p>
          <a:p>
            <a:pPr rtl="0"/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762" b="11487"/>
          <a:stretch/>
        </p:blipFill>
        <p:spPr>
          <a:xfrm>
            <a:off x="8326660" y="4365104"/>
            <a:ext cx="3493120" cy="217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70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610" y="250743"/>
            <a:ext cx="9144001" cy="1219200"/>
          </a:xfrm>
        </p:spPr>
        <p:txBody>
          <a:bodyPr/>
          <a:lstStyle/>
          <a:p>
            <a:r>
              <a:rPr lang="en-US" dirty="0" smtClean="0"/>
              <a:t>Current Status of Outdoor Pursuits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657" t="8376" r="8656" b="16251"/>
          <a:stretch/>
        </p:blipFill>
        <p:spPr>
          <a:xfrm>
            <a:off x="5086300" y="2839304"/>
            <a:ext cx="2645891" cy="25324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13892" y="3501008"/>
            <a:ext cx="32403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 survey carried out by the Government (GOV, 2015) found that across England, more people are heading for the outdoors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223866" y="5371800"/>
            <a:ext cx="46554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most commonly visited places in Wales were woodlands and forests, with smaller numbers of people visiting local parks, hills and moors, and farmlands </a:t>
            </a:r>
            <a:r>
              <a:rPr lang="en-US" sz="1400" dirty="0"/>
              <a:t>(Welsh Outdoor Recreation Survey, 2013)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79357" y="2956944"/>
            <a:ext cx="25384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Only 27% of Welsh people are frequent participants in the outdoors </a:t>
            </a:r>
            <a:r>
              <a:rPr lang="en-US" sz="1200" dirty="0"/>
              <a:t>(Welsh Outdoor Recreation Survey, 2013)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23866" y="1541172"/>
            <a:ext cx="378693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95% of adults in Wales partook in some form of outdoor recreation once in the last year </a:t>
            </a:r>
            <a:r>
              <a:rPr lang="en-US" sz="1600" dirty="0"/>
              <a:t>(Welsh Outdoor Recreation Survey, 2013)</a:t>
            </a:r>
          </a:p>
        </p:txBody>
      </p:sp>
    </p:spTree>
    <p:extLst>
      <p:ext uri="{BB962C8B-B14F-4D97-AF65-F5344CB8AC3E}">
        <p14:creationId xmlns:p14="http://schemas.microsoft.com/office/powerpoint/2010/main" val="1847212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Health Benefits of the Outdoors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979612" y="1616224"/>
            <a:ext cx="6099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 dirty="0">
                <a:hlinkClick r:id="rId2"/>
              </a:rPr>
              <a:t>https://www.youtube.com/watch?v=hmqguIFMC-Y</a:t>
            </a:r>
            <a:r>
              <a:rPr lang="en-US" dirty="0"/>
              <a:t> 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97868" y="3789040"/>
            <a:ext cx="54923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Physical Benefits –  </a:t>
            </a:r>
            <a:r>
              <a:rPr lang="en-US" sz="1200" dirty="0" smtClean="0"/>
              <a:t>(World Health Organization, 2018)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Improved muscular and cardiorespiratory fitness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Lower risk of obesity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Lowering cholesterol levels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Reduced risk of illnesses such as;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Coronary Heart Disease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Stroke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Type 2 Diabetes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Depression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122236" y="4275098"/>
            <a:ext cx="5086301" cy="2376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Physiological Benefits – </a:t>
            </a:r>
            <a:r>
              <a:rPr lang="en-US" sz="1200" dirty="0" smtClean="0"/>
              <a:t>(</a:t>
            </a:r>
            <a:r>
              <a:rPr lang="en-US" sz="1200" dirty="0" err="1" smtClean="0"/>
              <a:t>Godbey</a:t>
            </a:r>
            <a:r>
              <a:rPr lang="en-US" sz="1200" dirty="0" smtClean="0"/>
              <a:t>, G. 2009)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Improved motor skills and coordination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Improved sense of balance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Increased muscle strength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Improved fitness and stamina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Improved resilience to elements such as adverse weather and challenging environments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6740" y="1700808"/>
            <a:ext cx="2793504" cy="1905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7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the research say?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</a:t>
            </a:r>
            <a:r>
              <a:rPr lang="en-US" dirty="0" err="1" smtClean="0"/>
              <a:t>Greenspace</a:t>
            </a:r>
            <a:r>
              <a:rPr lang="en-US" dirty="0" smtClean="0"/>
              <a:t> exposure is associated with wide ranging health benefits” </a:t>
            </a:r>
            <a:r>
              <a:rPr lang="en-US" sz="1800" dirty="0" smtClean="0"/>
              <a:t>(</a:t>
            </a:r>
            <a:r>
              <a:rPr lang="en-US" sz="1800" dirty="0" err="1" smtClean="0"/>
              <a:t>Twohig</a:t>
            </a:r>
            <a:r>
              <a:rPr lang="en-US" sz="1800" dirty="0" smtClean="0"/>
              <a:t>-Bennett &amp; Jones, 2018)</a:t>
            </a:r>
          </a:p>
          <a:p>
            <a:r>
              <a:rPr lang="en-US" sz="1800" dirty="0" smtClean="0"/>
              <a:t>Bowler et al (2010) and Thompson Coon JB et al (2011) all stated that physical activity in a natural, outdoor environment has been associated with reduced negative emotions and fatigue, and increased energy levels. </a:t>
            </a:r>
          </a:p>
          <a:p>
            <a:r>
              <a:rPr lang="en-US" sz="1800" dirty="0" smtClean="0"/>
              <a:t>Furthermore, meta-analyses have shown increased residential </a:t>
            </a:r>
            <a:r>
              <a:rPr lang="en-US" sz="1800" dirty="0" err="1" smtClean="0"/>
              <a:t>greenspace</a:t>
            </a:r>
            <a:r>
              <a:rPr lang="en-US" sz="1800" dirty="0" smtClean="0"/>
              <a:t> to be significantly related to reduced cardiovascular and all-cause mortality, and increased birth weight (</a:t>
            </a:r>
            <a:r>
              <a:rPr lang="en-US" sz="1800" dirty="0" err="1" smtClean="0"/>
              <a:t>Gascon</a:t>
            </a:r>
            <a:r>
              <a:rPr lang="en-US" sz="1800" dirty="0" smtClean="0"/>
              <a:t> et al, 2016)</a:t>
            </a:r>
          </a:p>
          <a:p>
            <a:r>
              <a:rPr lang="en-US" sz="1800" dirty="0" smtClean="0"/>
              <a:t>Research by </a:t>
            </a:r>
            <a:r>
              <a:rPr lang="en-US" sz="1800" dirty="0" err="1" smtClean="0"/>
              <a:t>Penedo</a:t>
            </a:r>
            <a:r>
              <a:rPr lang="en-US" sz="1800" dirty="0" smtClean="0"/>
              <a:t> and </a:t>
            </a:r>
            <a:r>
              <a:rPr lang="en-US" sz="1800" dirty="0" err="1" smtClean="0"/>
              <a:t>Dahn</a:t>
            </a:r>
            <a:r>
              <a:rPr lang="en-US" sz="1800" dirty="0" smtClean="0"/>
              <a:t> (2005) associates physical activity in the outdoors with improved psychological wellbeing such as reduced stress and depression.</a:t>
            </a:r>
            <a:endParaRPr 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772" y="269023"/>
            <a:ext cx="2565606" cy="144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651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Outdoor </a:t>
            </a:r>
            <a:r>
              <a:rPr lang="en-US" dirty="0" err="1" smtClean="0"/>
              <a:t>Organisations</a:t>
            </a:r>
            <a:r>
              <a:rPr lang="en-US" dirty="0" smtClean="0"/>
              <a:t> and Schemes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Ramblers </a:t>
            </a:r>
            <a:r>
              <a:rPr lang="en-US" dirty="0" smtClean="0"/>
              <a:t>association – Walking For Health</a:t>
            </a:r>
          </a:p>
          <a:p>
            <a:r>
              <a:rPr lang="en-US" dirty="0" smtClean="0"/>
              <a:t>Cycle to Work Scheme</a:t>
            </a:r>
          </a:p>
          <a:p>
            <a:r>
              <a:rPr lang="en-US" dirty="0" err="1" smtClean="0"/>
              <a:t>Parkrun</a:t>
            </a:r>
            <a:r>
              <a:rPr lang="en-US" dirty="0" smtClean="0"/>
              <a:t> UK</a:t>
            </a:r>
          </a:p>
          <a:p>
            <a:r>
              <a:rPr lang="en-US" dirty="0" err="1" smtClean="0"/>
              <a:t>Sustrans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8022" y="5287230"/>
            <a:ext cx="2349997" cy="10614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472" y="5298190"/>
            <a:ext cx="2437453" cy="10395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8508" y="5275569"/>
            <a:ext cx="2234641" cy="10352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8828" y="5275570"/>
            <a:ext cx="2025131" cy="1036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937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can be done to improve?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Increase the provisions for a broader range of activities</a:t>
            </a:r>
          </a:p>
          <a:p>
            <a:r>
              <a:rPr lang="en-US" dirty="0" smtClean="0"/>
              <a:t>Decrease physical barriers </a:t>
            </a:r>
          </a:p>
          <a:p>
            <a:r>
              <a:rPr lang="en-US" dirty="0" smtClean="0"/>
              <a:t>Making activities “easier” to participate in</a:t>
            </a:r>
          </a:p>
          <a:p>
            <a:r>
              <a:rPr lang="en-US" dirty="0" smtClean="0"/>
              <a:t>Increasing the opportunities for people to participate in a range of outdoor activities</a:t>
            </a:r>
          </a:p>
          <a:p>
            <a:r>
              <a:rPr lang="en-US" dirty="0" smtClean="0"/>
              <a:t>Increase the number of outdoor schemes available across the 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518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85900" y="476672"/>
            <a:ext cx="1587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References</a:t>
            </a:r>
            <a:endParaRPr lang="en-US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765820" y="895476"/>
            <a:ext cx="10818450" cy="5865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US" dirty="0"/>
              <a:t>Bowler, D.E., </a:t>
            </a:r>
            <a:r>
              <a:rPr lang="en-US" dirty="0" err="1"/>
              <a:t>Buyung</a:t>
            </a:r>
            <a:r>
              <a:rPr lang="en-US" dirty="0"/>
              <a:t>-Ali, L., Knight, T,M., </a:t>
            </a:r>
            <a:r>
              <a:rPr lang="en-US" dirty="0" err="1"/>
              <a:t>Pullin</a:t>
            </a:r>
            <a:r>
              <a:rPr lang="en-US" dirty="0"/>
              <a:t>, A.S. (2010) A systematic review of evidence for the added benefits to health of exposure to natural environments. BMC Public Health. </a:t>
            </a:r>
          </a:p>
          <a:p>
            <a:pPr lvl="0" fontAlgn="base"/>
            <a:r>
              <a:rPr lang="en-US" dirty="0" err="1"/>
              <a:t>Gascon</a:t>
            </a:r>
            <a:r>
              <a:rPr lang="en-US" dirty="0"/>
              <a:t>, M., </a:t>
            </a:r>
            <a:r>
              <a:rPr lang="en-US" dirty="0" err="1"/>
              <a:t>Triguero</a:t>
            </a:r>
            <a:r>
              <a:rPr lang="en-US" dirty="0"/>
              <a:t>-Mas, M., </a:t>
            </a:r>
            <a:r>
              <a:rPr lang="en-US" dirty="0" err="1"/>
              <a:t>Matinez</a:t>
            </a:r>
            <a:r>
              <a:rPr lang="en-US" dirty="0"/>
              <a:t>, D., </a:t>
            </a:r>
            <a:r>
              <a:rPr lang="en-US" dirty="0" err="1"/>
              <a:t>Dadvand</a:t>
            </a:r>
            <a:r>
              <a:rPr lang="en-US" dirty="0"/>
              <a:t>, P., Rojas-Rueda, D., </a:t>
            </a:r>
            <a:r>
              <a:rPr lang="en-US" dirty="0" err="1"/>
              <a:t>Plasencia</a:t>
            </a:r>
            <a:r>
              <a:rPr lang="en-US" dirty="0"/>
              <a:t>, A., </a:t>
            </a:r>
            <a:r>
              <a:rPr lang="en-US" dirty="0" err="1"/>
              <a:t>Nieuwenhuijsen</a:t>
            </a:r>
            <a:r>
              <a:rPr lang="en-US" dirty="0"/>
              <a:t>, M. J. (2016) Residential green spaces and mortality: A systematic Review. Environment International, Vol. 86. </a:t>
            </a:r>
          </a:p>
          <a:p>
            <a:pPr lvl="0" fontAlgn="base"/>
            <a:r>
              <a:rPr lang="en-US" dirty="0" err="1"/>
              <a:t>Godbey</a:t>
            </a:r>
            <a:r>
              <a:rPr lang="en-US" dirty="0"/>
              <a:t>, G. (2009) Outdoor Recreation, Health, and Wellness; </a:t>
            </a:r>
            <a:r>
              <a:rPr lang="en-US" i="1" dirty="0"/>
              <a:t>Understanding and Enhancing the Relationship.</a:t>
            </a:r>
            <a:r>
              <a:rPr lang="en-US" dirty="0"/>
              <a:t> Resources for the Future.</a:t>
            </a:r>
          </a:p>
          <a:p>
            <a:pPr lvl="0" fontAlgn="base"/>
            <a:r>
              <a:rPr lang="en-US" dirty="0"/>
              <a:t>Natural England (2005) </a:t>
            </a:r>
            <a:r>
              <a:rPr lang="en-US" i="1" dirty="0"/>
              <a:t>Planning for outdoor recreation</a:t>
            </a:r>
            <a:r>
              <a:rPr lang="en-US" dirty="0"/>
              <a:t>. A report for Natural England’s outdoor recreation strategy. Henley Centre Headlight Vision.</a:t>
            </a:r>
          </a:p>
          <a:p>
            <a:pPr lvl="0" fontAlgn="base"/>
            <a:r>
              <a:rPr lang="en-US" dirty="0"/>
              <a:t>Natural Resources Wales (2013) Welsh Outdoor Recreation Survey – Key Facts for Policy and Practice. Natural Resources Wales</a:t>
            </a:r>
          </a:p>
          <a:p>
            <a:pPr lvl="0" fontAlgn="base"/>
            <a:r>
              <a:rPr lang="en-US" dirty="0" err="1"/>
              <a:t>Penedo</a:t>
            </a:r>
            <a:r>
              <a:rPr lang="en-US" dirty="0"/>
              <a:t>, F.J., </a:t>
            </a:r>
            <a:r>
              <a:rPr lang="en-US" dirty="0" err="1"/>
              <a:t>Dahn</a:t>
            </a:r>
            <a:r>
              <a:rPr lang="en-US" dirty="0"/>
              <a:t>, J.R. 2005. Exercise and well-being: a review of mental and physical health benefits associated with physical activity. US National Library of Medicine. </a:t>
            </a:r>
          </a:p>
          <a:p>
            <a:pPr lvl="0" fontAlgn="base"/>
            <a:r>
              <a:rPr lang="en-US" dirty="0"/>
              <a:t>Thompson Coon, J., </a:t>
            </a:r>
            <a:r>
              <a:rPr lang="en-US" dirty="0" err="1"/>
              <a:t>Boddy</a:t>
            </a:r>
            <a:r>
              <a:rPr lang="en-US" dirty="0"/>
              <a:t>, K., Stein, K., </a:t>
            </a:r>
            <a:r>
              <a:rPr lang="en-US" dirty="0" err="1"/>
              <a:t>Wheart</a:t>
            </a:r>
            <a:r>
              <a:rPr lang="en-US" dirty="0"/>
              <a:t>, R., Barton, J., </a:t>
            </a:r>
            <a:r>
              <a:rPr lang="en-US" dirty="0" err="1"/>
              <a:t>Depledge</a:t>
            </a:r>
            <a:r>
              <a:rPr lang="en-US" dirty="0"/>
              <a:t>, M.H. (2011) Does Participating in Physical Activity in Outdoor Natural Environments Have a Greater Effect on Physical and Mental Wellbeing than Physical Activity Indoors? A Systematic Review. American Chemical Society. </a:t>
            </a:r>
          </a:p>
          <a:p>
            <a:pPr lvl="0" fontAlgn="base"/>
            <a:r>
              <a:rPr lang="en-US" dirty="0" err="1"/>
              <a:t>Twohig</a:t>
            </a:r>
            <a:r>
              <a:rPr lang="en-US" dirty="0"/>
              <a:t>-Bennett, C., Jones, A. (2018) The health benefits of the great outdoors: A systematic analysis of </a:t>
            </a:r>
            <a:r>
              <a:rPr lang="en-US" dirty="0" err="1"/>
              <a:t>greenspace</a:t>
            </a:r>
            <a:r>
              <a:rPr lang="en-US" dirty="0"/>
              <a:t> exposure and health outcomes. </a:t>
            </a:r>
            <a:r>
              <a:rPr lang="en-US" dirty="0" err="1"/>
              <a:t>Norwrich</a:t>
            </a:r>
            <a:r>
              <a:rPr lang="en-US" dirty="0"/>
              <a:t> Medical School, Norwich, UK.</a:t>
            </a:r>
          </a:p>
          <a:p>
            <a:pPr lvl="0" fontAlgn="base"/>
            <a:r>
              <a:rPr lang="en-US" dirty="0"/>
              <a:t>World Health Organization (2018) Physical Activity – Key Facts. Available at; </a:t>
            </a:r>
            <a:r>
              <a:rPr lang="en-US" u="sng" dirty="0">
                <a:hlinkClick r:id="rId3"/>
              </a:rPr>
              <a:t>https://www.who.int/news-room/fact-sheets/detail/physical-activity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29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10036" y="78135"/>
            <a:ext cx="6092825" cy="12280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200" b="1" dirty="0">
                <a:latin typeface="Times New Roman" charset="0"/>
                <a:ea typeface="MS Minngs" charset="0"/>
              </a:rPr>
              <a:t>School of Sport, Health &amp; Outdoor Education</a:t>
            </a:r>
            <a:endParaRPr lang="en-US" sz="1200" b="1" dirty="0">
              <a:latin typeface="Times New Roman" charset="0"/>
              <a:ea typeface="MS Minngs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sz="1200" b="1" dirty="0"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US" sz="1200" dirty="0">
              <a:latin typeface="Calibri" charset="0"/>
              <a:ea typeface="Calibri" charset="0"/>
              <a:cs typeface="Times New Roman" charset="0"/>
            </a:endParaRPr>
          </a:p>
          <a:p>
            <a:pPr algn="ctr">
              <a:spcAft>
                <a:spcPts val="0"/>
              </a:spcAft>
            </a:pPr>
            <a:r>
              <a:rPr lang="en-GB" sz="1200" u="sng" dirty="0">
                <a:latin typeface="Times New Roman" charset="0"/>
                <a:ea typeface="MS Minngs" charset="0"/>
              </a:rPr>
              <a:t>Assessment Feedback </a:t>
            </a:r>
            <a:r>
              <a:rPr lang="en-GB" sz="1200" u="sng" dirty="0" smtClean="0">
                <a:latin typeface="Times New Roman" charset="0"/>
                <a:ea typeface="MS Minngs" charset="0"/>
              </a:rPr>
              <a:t>Sheet</a:t>
            </a:r>
            <a:r>
              <a:rPr lang="en-GB" sz="1200" dirty="0">
                <a:latin typeface="Times New Roman" charset="0"/>
                <a:ea typeface="MS Minngs" charset="0"/>
              </a:rPr>
              <a:t> </a:t>
            </a:r>
            <a:endParaRPr lang="en-US" sz="1200" u="sng" dirty="0">
              <a:latin typeface="Times New Roman" charset="0"/>
              <a:ea typeface="MS Minngs" charset="0"/>
            </a:endParaRPr>
          </a:p>
          <a:p>
            <a:pPr algn="just">
              <a:spcAft>
                <a:spcPts val="0"/>
              </a:spcAft>
            </a:pPr>
            <a:r>
              <a:rPr lang="en-GB" sz="1200" b="1" dirty="0">
                <a:latin typeface="Times New Roman" charset="0"/>
                <a:ea typeface="MS Minngs" charset="0"/>
              </a:rPr>
              <a:t>	  </a:t>
            </a:r>
            <a:r>
              <a:rPr lang="en-GB" sz="1200" b="1" dirty="0" smtClean="0">
                <a:latin typeface="Times New Roman" charset="0"/>
                <a:ea typeface="MS Minngs" charset="0"/>
              </a:rPr>
              <a:t>Student </a:t>
            </a:r>
            <a:r>
              <a:rPr lang="en-GB" sz="1200" b="1" dirty="0">
                <a:latin typeface="Times New Roman" charset="0"/>
                <a:ea typeface="MS Minngs" charset="0"/>
              </a:rPr>
              <a:t>No./Name: </a:t>
            </a:r>
            <a:r>
              <a:rPr lang="en-GB" sz="1200" b="1" dirty="0" err="1">
                <a:latin typeface="Times New Roman" charset="0"/>
                <a:ea typeface="MS Minngs" charset="0"/>
              </a:rPr>
              <a:t>Awel</a:t>
            </a:r>
            <a:r>
              <a:rPr lang="en-GB" sz="1200" b="1" dirty="0">
                <a:latin typeface="Times New Roman" charset="0"/>
                <a:ea typeface="MS Minngs" charset="0"/>
              </a:rPr>
              <a:t> Swyn Williams 1600039</a:t>
            </a:r>
            <a:endParaRPr lang="en-US" sz="1200" u="sng" dirty="0">
              <a:latin typeface="Times New Roman" charset="0"/>
              <a:ea typeface="MS Minngs" charset="0"/>
            </a:endParaRPr>
          </a:p>
          <a:p>
            <a:r>
              <a:rPr lang="en-GB" sz="1200" b="1" dirty="0">
                <a:latin typeface="Times New Roman" charset="0"/>
                <a:ea typeface="MS Minngs" charset="0"/>
              </a:rPr>
              <a:t>           </a:t>
            </a:r>
            <a:r>
              <a:rPr lang="en-GB" sz="1200" b="1" dirty="0" smtClean="0">
                <a:latin typeface="Times New Roman" charset="0"/>
                <a:ea typeface="MS Minngs" charset="0"/>
              </a:rPr>
              <a:t>Module</a:t>
            </a:r>
            <a:r>
              <a:rPr lang="en-GB" sz="1200" b="1" dirty="0">
                <a:latin typeface="Times New Roman" charset="0"/>
                <a:ea typeface="MS Minngs" charset="0"/>
              </a:rPr>
              <a:t>:  Perspectives on Health and Physical Activity</a:t>
            </a:r>
            <a:endParaRPr lang="en-US" sz="1200" u="sng" dirty="0">
              <a:latin typeface="Times New Roman" charset="0"/>
              <a:ea typeface="MS Minngs" charset="0"/>
            </a:endParaRPr>
          </a:p>
          <a:p>
            <a:r>
              <a:rPr lang="en-GB" sz="1200" b="1" dirty="0">
                <a:latin typeface="Times New Roman" charset="0"/>
                <a:ea typeface="MS Minngs" charset="0"/>
              </a:rPr>
              <a:t>                                     Module Code:  SHSS6071</a:t>
            </a:r>
            <a:endParaRPr lang="en-US" sz="1200" u="sng" dirty="0">
              <a:effectLst/>
              <a:latin typeface="Times New Roman" charset="0"/>
              <a:ea typeface="MS Minngs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267050"/>
              </p:ext>
            </p:extLst>
          </p:nvPr>
        </p:nvGraphicFramePr>
        <p:xfrm>
          <a:off x="1269876" y="1321460"/>
          <a:ext cx="9505056" cy="52758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59368"/>
                <a:gridCol w="164221"/>
                <a:gridCol w="164221"/>
                <a:gridCol w="784596"/>
                <a:gridCol w="784596"/>
                <a:gridCol w="784596"/>
                <a:gridCol w="164221"/>
                <a:gridCol w="784596"/>
                <a:gridCol w="784596"/>
                <a:gridCol w="784596"/>
                <a:gridCol w="784596"/>
                <a:gridCol w="164221"/>
                <a:gridCol w="784596"/>
                <a:gridCol w="612036"/>
              </a:tblGrid>
              <a:tr h="89226">
                <a:tc gridSpan="1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400" u="sng">
                          <a:effectLst/>
                        </a:rPr>
                        <a:t>BEFORE</a:t>
                      </a:r>
                      <a:r>
                        <a:rPr lang="en-GB" sz="400" u="none" strike="noStrike">
                          <a:effectLst/>
                        </a:rPr>
                        <a:t> submitting your work.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7679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What do you consider to be the best aspects of this work?</a:t>
                      </a:r>
                      <a:endParaRPr lang="en-US" sz="5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I’m pleased with how I’ve researched the chosen topic and the benefits of being outdoors.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56905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dirty="0">
                          <a:effectLst/>
                        </a:rPr>
                        <a:t>Which aspects do you consider could have been improved in this piece of work?</a:t>
                      </a:r>
                      <a:endParaRPr lang="en-US" sz="5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I think I could have started my research a little sooner.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7679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What have you found most satisfying whilst undertaking this submission?</a:t>
                      </a:r>
                      <a:endParaRPr lang="en-US" sz="5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I enjoyed working with my group and discovering different aspects of research within the chosen subject.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25093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ASSESSMENT CRITERIA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Learning</a:t>
                      </a:r>
                      <a:endParaRPr lang="en-US" sz="5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Outcomes</a:t>
                      </a:r>
                      <a:endParaRPr lang="en-US" sz="5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US" sz="5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 vert="vert270"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GRADE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018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Poor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&lt; 20%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Weak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20-29%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Unsatisfactory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30-39%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Satisfactory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40 – 49%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Good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50 – 59%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Very Good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60 – 69%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Excellent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70 – 84%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Exceptional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85– 100%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  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4957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 u="none" strike="noStrike">
                          <a:effectLst/>
                        </a:rPr>
                        <a:t>Presentation skills and communication of ideas. (including use of visual aids and interaction with the audience)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4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20%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6245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 u="none" strike="noStrike">
                          <a:effectLst/>
                        </a:rPr>
                        <a:t>Depth of understanding of chosen topic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1,2,3,4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US" sz="5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35%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3965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 u="none" strike="noStrike">
                          <a:effectLst/>
                        </a:rPr>
                        <a:t>Quality of, and the appropriate use of research within the presentation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1,3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 dirty="0">
                          <a:effectLst/>
                        </a:rPr>
                        <a:t> </a:t>
                      </a:r>
                      <a:endParaRPr lang="en-US" sz="800" u="sng" dirty="0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20%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6245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 u="none" strike="noStrike">
                          <a:effectLst/>
                        </a:rPr>
                        <a:t>Response to questioning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1,2,3,4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10%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3965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500" u="none" strike="noStrike">
                          <a:effectLst/>
                        </a:rPr>
                        <a:t>Contribution to tutorial sessions / group meetings – evidenced via attendance and minutes   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5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15%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178451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. 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</a:tr>
              <a:tr h="935007">
                <a:tc gridSpan="1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TUTOR COMMENTS: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7679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 Submission date: copy of presentation by 11</a:t>
                      </a:r>
                      <a:r>
                        <a:rPr lang="en-GB" sz="400" u="none" strike="noStrike" baseline="30000">
                          <a:effectLst/>
                        </a:rPr>
                        <a:t>th</a:t>
                      </a:r>
                      <a:r>
                        <a:rPr lang="en-GB" sz="400" u="none" strike="noStrike">
                          <a:effectLst/>
                        </a:rPr>
                        <a:t> of January, 2019 - via Turnitin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Return date:</a:t>
                      </a:r>
                      <a:endParaRPr lang="en-US" sz="8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(at least within 4 weeks)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>
                          <a:effectLst/>
                        </a:rPr>
                        <a:t>Tutor: Alison Connaughton </a:t>
                      </a:r>
                      <a:endParaRPr lang="en-US" sz="800" u="sng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 u="none" strike="noStrike" dirty="0">
                          <a:effectLst/>
                        </a:rPr>
                        <a:t>Mark: </a:t>
                      </a:r>
                      <a:endParaRPr lang="en-US" sz="800" u="sng" dirty="0">
                        <a:effectLst/>
                        <a:latin typeface="Times New Roman" charset="0"/>
                        <a:ea typeface="MS Minngs" charset="0"/>
                      </a:endParaRPr>
                    </a:p>
                  </a:txBody>
                  <a:tcPr marL="32611" marR="32611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77046" y="1513897"/>
            <a:ext cx="40255551" cy="523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809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Ocean Waves 16x9">
  <a:themeElements>
    <a:clrScheme name="Ocean Waves">
      <a:dk1>
        <a:sysClr val="windowText" lastClr="000000"/>
      </a:dk1>
      <a:lt1>
        <a:sysClr val="window" lastClr="FFFFFF"/>
      </a:lt1>
      <a:dk2>
        <a:srgbClr val="134251"/>
      </a:dk2>
      <a:lt2>
        <a:srgbClr val="83BEC0"/>
      </a:lt2>
      <a:accent1>
        <a:srgbClr val="339C9F"/>
      </a:accent1>
      <a:accent2>
        <a:srgbClr val="E68010"/>
      </a:accent2>
      <a:accent3>
        <a:srgbClr val="8EB414"/>
      </a:accent3>
      <a:accent4>
        <a:srgbClr val="0CB89B"/>
      </a:accent4>
      <a:accent5>
        <a:srgbClr val="ECB720"/>
      </a:accent5>
      <a:accent6>
        <a:srgbClr val="319762"/>
      </a:accent6>
      <a:hlink>
        <a:srgbClr val="E68010"/>
      </a:hlink>
      <a:folHlink>
        <a:srgbClr val="339C9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819992_TF02901025.potx" id="{FC49E9E6-C998-4CCA-AE4C-5B69522BF1A6}" vid="{7A373499-4B6E-4802-9453-E6D4F9FA8FF4}"/>
    </a:ext>
  </a:extLst>
</a:theme>
</file>

<file path=ppt/theme/theme2.xml><?xml version="1.0" encoding="utf-8"?>
<a:theme xmlns:a="http://schemas.openxmlformats.org/drawingml/2006/main" name="Office Theme">
  <a:themeElements>
    <a:clrScheme name="Ocean Waves">
      <a:dk1>
        <a:sysClr val="windowText" lastClr="000000"/>
      </a:dk1>
      <a:lt1>
        <a:sysClr val="window" lastClr="FFFFFF"/>
      </a:lt1>
      <a:dk2>
        <a:srgbClr val="134251"/>
      </a:dk2>
      <a:lt2>
        <a:srgbClr val="83BEC0"/>
      </a:lt2>
      <a:accent1>
        <a:srgbClr val="339C9F"/>
      </a:accent1>
      <a:accent2>
        <a:srgbClr val="E68010"/>
      </a:accent2>
      <a:accent3>
        <a:srgbClr val="8EB414"/>
      </a:accent3>
      <a:accent4>
        <a:srgbClr val="0CB89B"/>
      </a:accent4>
      <a:accent5>
        <a:srgbClr val="ECB720"/>
      </a:accent5>
      <a:accent6>
        <a:srgbClr val="319762"/>
      </a:accent6>
      <a:hlink>
        <a:srgbClr val="E68010"/>
      </a:hlink>
      <a:folHlink>
        <a:srgbClr val="339C9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cean Waves">
      <a:dk1>
        <a:sysClr val="windowText" lastClr="000000"/>
      </a:dk1>
      <a:lt1>
        <a:sysClr val="window" lastClr="FFFFFF"/>
      </a:lt1>
      <a:dk2>
        <a:srgbClr val="134251"/>
      </a:dk2>
      <a:lt2>
        <a:srgbClr val="83BEC0"/>
      </a:lt2>
      <a:accent1>
        <a:srgbClr val="339C9F"/>
      </a:accent1>
      <a:accent2>
        <a:srgbClr val="E68010"/>
      </a:accent2>
      <a:accent3>
        <a:srgbClr val="8EB414"/>
      </a:accent3>
      <a:accent4>
        <a:srgbClr val="0CB89B"/>
      </a:accent4>
      <a:accent5>
        <a:srgbClr val="ECB720"/>
      </a:accent5>
      <a:accent6>
        <a:srgbClr val="319762"/>
      </a:accent6>
      <a:hlink>
        <a:srgbClr val="E68010"/>
      </a:hlink>
      <a:folHlink>
        <a:srgbClr val="339C9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45C5BB1-9D2C-412A-AE6C-0FC75190A4CE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6A2223A-9182-462D-922F-5606A5A907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B6DE00F-F2BC-4082-AB87-D0D78777DE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Ocean waves nature presentation (widescreen)</Template>
  <TotalTime>2317</TotalTime>
  <Words>1169</Words>
  <Application>Microsoft Macintosh PowerPoint</Application>
  <PresentationFormat>Custom</PresentationFormat>
  <Paragraphs>169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American Typewriter</vt:lpstr>
      <vt:lpstr>Calibri</vt:lpstr>
      <vt:lpstr>Century Gothic</vt:lpstr>
      <vt:lpstr>MS Minngs</vt:lpstr>
      <vt:lpstr>Times New Roman</vt:lpstr>
      <vt:lpstr>Arial</vt:lpstr>
      <vt:lpstr>Ocean Waves 16x9</vt:lpstr>
      <vt:lpstr>Prevalence of the outdoors in health and physical activity across generations and communities </vt:lpstr>
      <vt:lpstr>Running Order</vt:lpstr>
      <vt:lpstr>Outdoor Recreation</vt:lpstr>
      <vt:lpstr>Current Status of Outdoor Pursuits</vt:lpstr>
      <vt:lpstr>Health Benefits of the Outdoors</vt:lpstr>
      <vt:lpstr>What does the research say?</vt:lpstr>
      <vt:lpstr>Outdoor Organisations and Schemes</vt:lpstr>
      <vt:lpstr>What can be done to improve?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Prevalence of outdoors in health and physical activity across generations and communities </dc:title>
  <dc:creator>Swyn Williams</dc:creator>
  <cp:lastModifiedBy>Swyn Williams</cp:lastModifiedBy>
  <cp:revision>40</cp:revision>
  <dcterms:created xsi:type="dcterms:W3CDTF">2019-01-06T12:00:59Z</dcterms:created>
  <dcterms:modified xsi:type="dcterms:W3CDTF">2019-01-10T11:53:48Z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