
<file path=[Content_Types].xml><?xml version="1.0" encoding="utf-8"?>
<Types xmlns="http://schemas.openxmlformats.org/package/2006/content-types">
  <Override PartName="/ppt/slides/slide17.xml" ContentType="application/vnd.openxmlformats-officedocument.presentationml.slide+xml"/>
  <Override PartName="/ppt/slideLayouts/slideLayout8.xml" ContentType="application/vnd.openxmlformats-officedocument.presentationml.slideLayout+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s/slide22.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docProps/app.xml" ContentType="application/vnd.openxmlformats-officedocument.extended-properties+xml"/>
  <Override PartName="/ppt/slides/slide5.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8.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slideLayouts/slideLayout3.xml" ContentType="application/vnd.openxmlformats-officedocument.presentationml.slideLayout+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23.xml" ContentType="application/vnd.openxmlformats-officedocument.presentationml.slide+xml"/>
  <Override PartName="/ppt/slideLayouts/slideLayout5.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s/slide15.xml" ContentType="application/vnd.openxmlformats-officedocument.presentationml.slide+xml"/>
  <Override PartName="/ppt/viewProps.xml" ContentType="application/vnd.openxmlformats-officedocument.presentationml.viewProps+xml"/>
  <Default Extension="bin" ContentType="application/vnd.openxmlformats-officedocument.presentationml.printerSettings"/>
  <Override PartName="/docProps/core.xml" ContentType="application/vnd.openxmlformats-package.core-properties+xml"/>
  <Default Extension="rels" ContentType="application/vnd.openxmlformats-package.relationships+xml"/>
  <Override PartName="/ppt/slides/slide9.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Default Extension="gif" ContentType="image/gif"/>
  <Override PartName="/ppt/slides/slide19.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sldIdLst>
    <p:sldId id="256" r:id="rId2"/>
    <p:sldId id="257" r:id="rId3"/>
    <p:sldId id="265" r:id="rId4"/>
    <p:sldId id="258" r:id="rId5"/>
    <p:sldId id="273" r:id="rId6"/>
    <p:sldId id="268" r:id="rId7"/>
    <p:sldId id="269" r:id="rId8"/>
    <p:sldId id="270" r:id="rId9"/>
    <p:sldId id="271" r:id="rId10"/>
    <p:sldId id="274" r:id="rId11"/>
    <p:sldId id="259" r:id="rId12"/>
    <p:sldId id="263" r:id="rId13"/>
    <p:sldId id="264" r:id="rId14"/>
    <p:sldId id="266" r:id="rId15"/>
    <p:sldId id="275" r:id="rId16"/>
    <p:sldId id="260" r:id="rId17"/>
    <p:sldId id="276" r:id="rId18"/>
    <p:sldId id="267" r:id="rId19"/>
    <p:sldId id="261" r:id="rId20"/>
    <p:sldId id="277" r:id="rId21"/>
    <p:sldId id="262" r:id="rId22"/>
    <p:sldId id="272" r:id="rId23"/>
    <p:sldId id="278"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showOutlineIcons="0">
    <p:restoredLeft sz="15620"/>
    <p:restoredTop sz="94660"/>
  </p:normalViewPr>
  <p:slideViewPr>
    <p:cSldViewPr snapToGrid="0" snapToObjects="1">
      <p:cViewPr varScale="1">
        <p:scale>
          <a:sx n="97" d="100"/>
          <a:sy n="97" d="100"/>
        </p:scale>
        <p:origin x="-672" y="-10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slide" Target="slides/slide23.xml"/><Relationship Id="rId25" Type="http://schemas.openxmlformats.org/officeDocument/2006/relationships/printerSettings" Target="printerSettings/printerSettings1.bin"/><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viewProps" Target="viewProps.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theme" Target="theme/theme1.xml"/><Relationship Id="rId26" Type="http://schemas.openxmlformats.org/officeDocument/2006/relationships/presProps" Target="presProps.xml"/><Relationship Id="rId11" Type="http://schemas.openxmlformats.org/officeDocument/2006/relationships/slide" Target="slides/slide10.xml"/><Relationship Id="rId29" Type="http://schemas.openxmlformats.org/officeDocument/2006/relationships/tableStyles" Target="tableStyles.xml"/><Relationship Id="rId6" Type="http://schemas.openxmlformats.org/officeDocument/2006/relationships/slide" Target="slides/slide5.xml"/><Relationship Id="rId16" Type="http://schemas.openxmlformats.org/officeDocument/2006/relationships/slide" Target="slides/slide15.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10/20/13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C00530-6B57-454A-9F68-A0164C8ACBC9}" type="datetimeFigureOut">
              <a:rPr lang="en-US" smtClean="0"/>
              <a:pPr/>
              <a:t>10/20/13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58F654-5A52-8C49-8771-49F49F7FE828}"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3"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4" Type="http://schemas.openxmlformats.org/officeDocument/2006/relationships/image" Target="../media/image6.jpeg"/><Relationship Id="rId1" Type="http://schemas.openxmlformats.org/officeDocument/2006/relationships/slideLayout" Target="../slideLayouts/slideLayout7.xml"/><Relationship Id="rId2" Type="http://schemas.openxmlformats.org/officeDocument/2006/relationships/image" Target="../media/image4.jpeg"/><Relationship Id="rId3"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3" Type="http://schemas.openxmlformats.org/officeDocument/2006/relationships/image" Target="../media/image9.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3" Type="http://schemas.openxmlformats.org/officeDocument/2006/relationships/image" Target="../media/image1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3" Type="http://schemas.openxmlformats.org/officeDocument/2006/relationships/image" Target="../media/image1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gif"/><Relationship Id="rId3" Type="http://schemas.openxmlformats.org/officeDocument/2006/relationships/image" Target="../media/image1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4" Type="http://schemas.openxmlformats.org/officeDocument/2006/relationships/image" Target="../media/image20.jpeg"/><Relationship Id="rId1" Type="http://schemas.openxmlformats.org/officeDocument/2006/relationships/slideLayout" Target="../slideLayouts/slideLayout7.xml"/><Relationship Id="rId2" Type="http://schemas.openxmlformats.org/officeDocument/2006/relationships/image" Target="../media/image18.jpeg"/><Relationship Id="rId3" Type="http://schemas.openxmlformats.org/officeDocument/2006/relationships/image" Target="../media/image1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Introduction to Judaism</a:t>
            </a:r>
            <a:endParaRPr lang="en-US" dirty="0"/>
          </a:p>
        </p:txBody>
      </p:sp>
      <p:sp>
        <p:nvSpPr>
          <p:cNvPr id="3" name="Subtitle 2"/>
          <p:cNvSpPr>
            <a:spLocks noGrp="1"/>
          </p:cNvSpPr>
          <p:nvPr>
            <p:ph type="subTitle" idx="1"/>
          </p:nvPr>
        </p:nvSpPr>
        <p:spPr/>
        <p:txBody>
          <a:bodyPr/>
          <a:lstStyle/>
          <a:p>
            <a:r>
              <a:rPr lang="en-US" dirty="0" smtClean="0"/>
              <a:t>Jewish Life: From the Cradle to the Grave</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Birth Celebrations</a:t>
            </a:r>
            <a:endParaRPr lang="en-US" dirty="0"/>
          </a:p>
        </p:txBody>
      </p:sp>
      <p:sp>
        <p:nvSpPr>
          <p:cNvPr id="4" name="Content Placeholder 3"/>
          <p:cNvSpPr>
            <a:spLocks noGrp="1"/>
          </p:cNvSpPr>
          <p:nvPr>
            <p:ph sz="half" idx="1"/>
          </p:nvPr>
        </p:nvSpPr>
        <p:spPr/>
        <p:txBody>
          <a:bodyPr>
            <a:normAutofit fontScale="70000" lnSpcReduction="20000"/>
          </a:bodyPr>
          <a:lstStyle/>
          <a:p>
            <a:pPr>
              <a:buNone/>
            </a:pPr>
            <a:r>
              <a:rPr lang="en-US" u="sng" dirty="0" smtClean="0">
                <a:solidFill>
                  <a:srgbClr val="FFFF00"/>
                </a:solidFill>
                <a:ea typeface="ＭＳ Ｐゴシック" charset="-128"/>
                <a:cs typeface="ＭＳ Ｐゴシック" charset="-128"/>
              </a:rPr>
              <a:t>BOYS</a:t>
            </a:r>
          </a:p>
          <a:p>
            <a:pPr>
              <a:buNone/>
            </a:pPr>
            <a:r>
              <a:rPr lang="en-US" dirty="0" smtClean="0">
                <a:ea typeface="ＭＳ Ｐゴシック" charset="-128"/>
                <a:cs typeface="ＭＳ Ｐゴシック" charset="-128"/>
              </a:rPr>
              <a:t>	</a:t>
            </a:r>
            <a:r>
              <a:rPr lang="en-US" dirty="0" smtClean="0">
                <a:solidFill>
                  <a:srgbClr val="FFFF00"/>
                </a:solidFill>
                <a:ea typeface="ＭＳ Ｐゴシック" charset="-128"/>
                <a:cs typeface="ＭＳ Ｐゴシック" charset="-128"/>
              </a:rPr>
              <a:t>Covenant of circumcision </a:t>
            </a:r>
            <a:r>
              <a:rPr lang="en-US" dirty="0" smtClean="0">
                <a:ea typeface="ＭＳ Ｐゴシック" charset="-128"/>
                <a:cs typeface="ＭＳ Ｐゴシック" charset="-128"/>
              </a:rPr>
              <a:t>(</a:t>
            </a:r>
            <a:r>
              <a:rPr lang="en-US" i="1" dirty="0" smtClean="0">
                <a:ea typeface="ＭＳ Ｐゴシック" charset="-128"/>
                <a:cs typeface="ＭＳ Ｐゴシック" charset="-128"/>
              </a:rPr>
              <a:t>Brit Milah</a:t>
            </a:r>
            <a:r>
              <a:rPr lang="en-US" dirty="0" smtClean="0">
                <a:ea typeface="ＭＳ Ｐゴシック" charset="-128"/>
                <a:cs typeface="ＭＳ Ｐゴシック" charset="-128"/>
              </a:rPr>
              <a:t>) for eight-day old males as a sign of the covenant with God (cf. Genesis 17). The boy is named at this circumcision ceremony.</a:t>
            </a:r>
          </a:p>
          <a:p>
            <a:pPr>
              <a:buNone/>
            </a:pPr>
            <a:endParaRPr lang="en-US" dirty="0" smtClean="0">
              <a:ea typeface="ＭＳ Ｐゴシック" charset="-128"/>
              <a:cs typeface="ＭＳ Ｐゴシック" charset="-128"/>
            </a:endParaRPr>
          </a:p>
          <a:p>
            <a:pPr>
              <a:buNone/>
            </a:pPr>
            <a:r>
              <a:rPr lang="en-US" dirty="0" smtClean="0">
                <a:ea typeface="ＭＳ Ｐゴシック" charset="-128"/>
                <a:cs typeface="ＭＳ Ｐゴシック" charset="-128"/>
              </a:rPr>
              <a:t>	</a:t>
            </a:r>
            <a:r>
              <a:rPr lang="en-US" dirty="0" smtClean="0">
                <a:solidFill>
                  <a:srgbClr val="FFFF00"/>
                </a:solidFill>
                <a:ea typeface="ＭＳ Ｐゴシック" charset="-128"/>
                <a:cs typeface="ＭＳ Ｐゴシック" charset="-128"/>
              </a:rPr>
              <a:t>Redemption of the son</a:t>
            </a:r>
            <a:r>
              <a:rPr lang="en-US" dirty="0" smtClean="0">
                <a:ea typeface="ＭＳ Ｐゴシック" charset="-128"/>
                <a:cs typeface="ＭＳ Ｐゴシック" charset="-128"/>
              </a:rPr>
              <a:t> (</a:t>
            </a:r>
            <a:r>
              <a:rPr lang="en-US" i="1" dirty="0" smtClean="0">
                <a:ea typeface="ＭＳ Ｐゴシック" charset="-128"/>
                <a:cs typeface="ＭＳ Ｐゴシック" charset="-128"/>
              </a:rPr>
              <a:t>Pidyon ha-Ben</a:t>
            </a:r>
            <a:r>
              <a:rPr lang="en-US" dirty="0" smtClean="0">
                <a:ea typeface="ＭＳ Ｐゴシック" charset="-128"/>
                <a:cs typeface="ＭＳ Ｐゴシック" charset="-128"/>
              </a:rPr>
              <a:t>): orthodox practice of giving special status to the firstborn at 30 days.</a:t>
            </a:r>
          </a:p>
          <a:p>
            <a:pPr>
              <a:buNone/>
            </a:pPr>
            <a:r>
              <a:rPr lang="en-US" dirty="0" smtClean="0">
                <a:ea typeface="ＭＳ Ｐゴシック" charset="-128"/>
                <a:cs typeface="ＭＳ Ｐゴシック" charset="-128"/>
              </a:rPr>
              <a:t>	A ceremony of dedication of the child to God (cf. Numbers 3:44-51).</a:t>
            </a:r>
          </a:p>
          <a:p>
            <a:endParaRPr lang="en-US" dirty="0"/>
          </a:p>
        </p:txBody>
      </p:sp>
      <p:sp>
        <p:nvSpPr>
          <p:cNvPr id="5" name="Content Placeholder 4"/>
          <p:cNvSpPr>
            <a:spLocks noGrp="1"/>
          </p:cNvSpPr>
          <p:nvPr>
            <p:ph sz="half" idx="2"/>
          </p:nvPr>
        </p:nvSpPr>
        <p:spPr/>
        <p:txBody>
          <a:bodyPr>
            <a:normAutofit fontScale="70000" lnSpcReduction="20000"/>
          </a:bodyPr>
          <a:lstStyle/>
          <a:p>
            <a:pPr>
              <a:buNone/>
            </a:pPr>
            <a:r>
              <a:rPr lang="en-US" u="sng" dirty="0" smtClean="0">
                <a:solidFill>
                  <a:srgbClr val="FFFF00"/>
                </a:solidFill>
                <a:ea typeface="ＭＳ Ｐゴシック" charset="-128"/>
                <a:cs typeface="ＭＳ Ｐゴシック" charset="-128"/>
              </a:rPr>
              <a:t>GIRLS</a:t>
            </a:r>
          </a:p>
          <a:p>
            <a:pPr>
              <a:buNone/>
            </a:pPr>
            <a:r>
              <a:rPr lang="en-US" dirty="0" smtClean="0">
                <a:solidFill>
                  <a:srgbClr val="FFFF00"/>
                </a:solidFill>
                <a:ea typeface="ＭＳ Ｐゴシック" charset="-128"/>
                <a:cs typeface="ＭＳ Ｐゴシック" charset="-128"/>
              </a:rPr>
              <a:t>	Thanksgiving </a:t>
            </a:r>
            <a:r>
              <a:rPr lang="en-US" dirty="0" smtClean="0">
                <a:ea typeface="ＭＳ Ｐゴシック" charset="-128"/>
                <a:cs typeface="ＭＳ Ｐゴシック" charset="-128"/>
              </a:rPr>
              <a:t>in the synagogue by parents for the birth of a daughter at no specified time. She is named in the synagogue on the first time the Torah is read after her birth.</a:t>
            </a:r>
          </a:p>
          <a:p>
            <a:pPr>
              <a:buNone/>
            </a:pPr>
            <a:endParaRPr lang="en-US" dirty="0" smtClean="0">
              <a:ea typeface="ＭＳ Ｐゴシック" charset="-128"/>
              <a:cs typeface="ＭＳ Ｐゴシック" charset="-128"/>
            </a:endParaRPr>
          </a:p>
          <a:p>
            <a:pPr>
              <a:buNone/>
            </a:pPr>
            <a:r>
              <a:rPr lang="en-US" dirty="0" smtClean="0">
                <a:ea typeface="ＭＳ Ｐゴシック" charset="-128"/>
                <a:cs typeface="ＭＳ Ｐゴシック" charset="-128"/>
              </a:rPr>
              <a:t>	</a:t>
            </a:r>
            <a:r>
              <a:rPr lang="en-US" dirty="0" smtClean="0">
                <a:solidFill>
                  <a:srgbClr val="CCFFCC"/>
                </a:solidFill>
                <a:ea typeface="ＭＳ Ｐゴシック" charset="-128"/>
                <a:cs typeface="ＭＳ Ｐゴシック" charset="-128"/>
              </a:rPr>
              <a:t>Ashkenazi practices (medieval)</a:t>
            </a:r>
          </a:p>
          <a:p>
            <a:pPr>
              <a:buNone/>
            </a:pPr>
            <a:r>
              <a:rPr lang="en-US" dirty="0" smtClean="0">
                <a:ea typeface="ＭＳ Ｐゴシック" charset="-128"/>
                <a:cs typeface="ＭＳ Ｐゴシック" charset="-128"/>
              </a:rPr>
              <a:t>	Mothers visited the synagogue after childbirth to recite the </a:t>
            </a:r>
            <a:r>
              <a:rPr lang="en-US" i="1" dirty="0" smtClean="0">
                <a:ea typeface="ＭＳ Ｐゴシック" charset="-128"/>
                <a:cs typeface="ＭＳ Ｐゴシック" charset="-128"/>
              </a:rPr>
              <a:t>Gomel</a:t>
            </a:r>
            <a:r>
              <a:rPr lang="en-US" dirty="0" smtClean="0">
                <a:ea typeface="ＭＳ Ｐゴシック" charset="-128"/>
                <a:cs typeface="ＭＳ Ｐゴシック" charset="-128"/>
              </a:rPr>
              <a:t> </a:t>
            </a:r>
            <a:r>
              <a:rPr lang="en-US" i="1" dirty="0" smtClean="0">
                <a:ea typeface="ＭＳ Ｐゴシック" charset="-128"/>
                <a:cs typeface="ＭＳ Ｐゴシック" charset="-128"/>
              </a:rPr>
              <a:t>(blessing) </a:t>
            </a:r>
            <a:r>
              <a:rPr lang="en-US" dirty="0" smtClean="0">
                <a:ea typeface="ＭＳ Ｐゴシック" charset="-128"/>
                <a:cs typeface="ＭＳ Ｐゴシック" charset="-128"/>
              </a:rPr>
              <a:t>of thanksgiving to God.</a:t>
            </a:r>
          </a:p>
          <a:p>
            <a:pPr>
              <a:buNone/>
            </a:pPr>
            <a:r>
              <a:rPr lang="en-US" dirty="0" smtClean="0">
                <a:ea typeface="ＭＳ Ｐゴシック" charset="-128"/>
                <a:cs typeface="ＭＳ Ｐゴシック" charset="-128"/>
              </a:rPr>
              <a:t>	</a:t>
            </a:r>
            <a:r>
              <a:rPr lang="en-US" dirty="0" smtClean="0">
                <a:solidFill>
                  <a:srgbClr val="CCFFCC"/>
                </a:solidFill>
                <a:ea typeface="ＭＳ Ｐゴシック" charset="-128"/>
                <a:cs typeface="ＭＳ Ｐゴシック" charset="-128"/>
              </a:rPr>
              <a:t>Modern practices:</a:t>
            </a:r>
            <a:r>
              <a:rPr lang="en-US" dirty="0" smtClean="0">
                <a:ea typeface="ＭＳ Ｐゴシック" charset="-128"/>
                <a:cs typeface="ＭＳ Ｐゴシック" charset="-128"/>
              </a:rPr>
              <a:t> giving a Hebrew as well as a secular name to a child.</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Purity Laws Relating to Childbirth</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If a mother gives birth to a boy, she is considered ritually impure for 7 days.</a:t>
            </a:r>
          </a:p>
          <a:p>
            <a:r>
              <a:rPr lang="en-US" dirty="0" smtClean="0"/>
              <a:t>For the next 33 days she is not allowed to enter the Temple precincts or handle sacred objects.</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t>If a mother gives birth to a girl, the number of days extend as follows:</a:t>
            </a:r>
          </a:p>
          <a:p>
            <a:pPr>
              <a:buNone/>
            </a:pPr>
            <a:r>
              <a:rPr lang="en-US" dirty="0" smtClean="0"/>
              <a:t>	14 days (ritual impurity)</a:t>
            </a:r>
          </a:p>
          <a:p>
            <a:pPr>
              <a:buNone/>
            </a:pPr>
            <a:r>
              <a:rPr lang="en-US" dirty="0" smtClean="0"/>
              <a:t>	66 days (restrictions).</a:t>
            </a:r>
          </a:p>
          <a:p>
            <a:pPr>
              <a:buNone/>
            </a:pPr>
            <a:endParaRPr lang="en-US" dirty="0" smtClean="0"/>
          </a:p>
          <a:p>
            <a:pPr>
              <a:buNone/>
            </a:pPr>
            <a:r>
              <a:rPr lang="en-US" dirty="0" smtClean="0"/>
              <a:t>	During a woman’s menstrual period (and for 7 days afterwards) she is ritually unclean. At the end of the period she must visit the ritual bath (</a:t>
            </a:r>
            <a:r>
              <a:rPr lang="en-US" i="1" dirty="0" err="1" smtClean="0"/>
              <a:t>mikveh</a:t>
            </a:r>
            <a:r>
              <a:rPr lang="en-US" dirty="0" smtClean="0"/>
              <a:t>) and immerse herself completely.</a:t>
            </a:r>
          </a:p>
          <a:p>
            <a:pPr>
              <a:buNone/>
            </a:pPr>
            <a:r>
              <a:rPr lang="en-US" dirty="0"/>
              <a:t>	</a:t>
            </a:r>
            <a:endParaRPr lang="en-US" dirty="0" smtClean="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ea typeface="ＭＳ Ｐゴシック" charset="-128"/>
                <a:cs typeface="ＭＳ Ｐゴシック" charset="-128"/>
              </a:rPr>
              <a:t>‘Coming of Age’ Celebrations</a:t>
            </a:r>
            <a:endParaRPr lang="en-US" dirty="0"/>
          </a:p>
        </p:txBody>
      </p:sp>
      <p:sp>
        <p:nvSpPr>
          <p:cNvPr id="3" name="Content Placeholder 2"/>
          <p:cNvSpPr>
            <a:spLocks noGrp="1"/>
          </p:cNvSpPr>
          <p:nvPr>
            <p:ph sz="half" idx="1"/>
          </p:nvPr>
        </p:nvSpPr>
        <p:spPr/>
        <p:txBody>
          <a:bodyPr>
            <a:normAutofit fontScale="77500" lnSpcReduction="20000"/>
          </a:bodyPr>
          <a:lstStyle/>
          <a:p>
            <a:pPr>
              <a:buNone/>
            </a:pPr>
            <a:r>
              <a:rPr lang="en-US" dirty="0" smtClean="0">
                <a:solidFill>
                  <a:srgbClr val="FFFF00"/>
                </a:solidFill>
                <a:ea typeface="ＭＳ Ｐゴシック" charset="-128"/>
                <a:cs typeface="ＭＳ Ｐゴシック" charset="-128"/>
              </a:rPr>
              <a:t>BOYS</a:t>
            </a:r>
          </a:p>
          <a:p>
            <a:pPr>
              <a:buNone/>
            </a:pPr>
            <a:r>
              <a:rPr lang="en-US" dirty="0" smtClean="0">
                <a:solidFill>
                  <a:srgbClr val="FFFF00"/>
                </a:solidFill>
                <a:ea typeface="ＭＳ Ｐゴシック" charset="-128"/>
                <a:cs typeface="ＭＳ Ｐゴシック" charset="-128"/>
              </a:rPr>
              <a:t>	Bar Mitzvah </a:t>
            </a:r>
            <a:r>
              <a:rPr lang="en-US" dirty="0" smtClean="0">
                <a:ea typeface="ＭＳ Ｐゴシック" charset="-128"/>
                <a:cs typeface="ＭＳ Ｐゴシック" charset="-128"/>
              </a:rPr>
              <a:t>(‘son of the commandment’): at 13 years a male child comes of age.</a:t>
            </a:r>
          </a:p>
          <a:p>
            <a:pPr>
              <a:buFontTx/>
              <a:buChar char="-"/>
            </a:pPr>
            <a:r>
              <a:rPr lang="en-US" dirty="0" smtClean="0">
                <a:ea typeface="ＭＳ Ｐゴシック" charset="-128"/>
                <a:cs typeface="ＭＳ Ｐゴシック" charset="-128"/>
              </a:rPr>
              <a:t>Is called to read from the Torah scroll in Hebrew (chants a portion of the Law and reads from the Prophets)</a:t>
            </a:r>
          </a:p>
          <a:p>
            <a:pPr>
              <a:buFontTx/>
              <a:buChar char="-"/>
            </a:pPr>
            <a:r>
              <a:rPr lang="en-US" dirty="0" smtClean="0">
                <a:ea typeface="ＭＳ Ｐゴシック" charset="-128"/>
                <a:cs typeface="ＭＳ Ｐゴシック" charset="-128"/>
              </a:rPr>
              <a:t>Wears </a:t>
            </a:r>
            <a:r>
              <a:rPr lang="en-US" i="1" dirty="0" smtClean="0">
                <a:ea typeface="ＭＳ Ｐゴシック" charset="-128"/>
                <a:cs typeface="ＭＳ Ｐゴシック" charset="-128"/>
              </a:rPr>
              <a:t>tefillin</a:t>
            </a:r>
            <a:r>
              <a:rPr lang="en-US" dirty="0" smtClean="0">
                <a:ea typeface="ＭＳ Ｐゴシック" charset="-128"/>
                <a:cs typeface="ＭＳ Ｐゴシック" charset="-128"/>
              </a:rPr>
              <a:t> for the first time</a:t>
            </a:r>
          </a:p>
          <a:p>
            <a:pPr>
              <a:buFontTx/>
              <a:buChar char="-"/>
            </a:pPr>
            <a:r>
              <a:rPr lang="en-US" dirty="0" smtClean="0">
                <a:ea typeface="ＭＳ Ｐゴシック" charset="-128"/>
                <a:cs typeface="ＭＳ Ｐゴシック" charset="-128"/>
              </a:rPr>
              <a:t>Receives his father’s blessing</a:t>
            </a:r>
          </a:p>
          <a:p>
            <a:pPr>
              <a:buFontTx/>
              <a:buChar char="-"/>
            </a:pPr>
            <a:r>
              <a:rPr lang="en-US" dirty="0" smtClean="0">
                <a:ea typeface="ＭＳ Ｐゴシック" charset="-128"/>
                <a:cs typeface="ＭＳ Ｐゴシック" charset="-128"/>
              </a:rPr>
              <a:t>Delivers a sermon or discourse of thanks at a celebratory meal.</a:t>
            </a:r>
          </a:p>
          <a:p>
            <a:endParaRPr lang="en-US" dirty="0"/>
          </a:p>
        </p:txBody>
      </p:sp>
      <p:sp>
        <p:nvSpPr>
          <p:cNvPr id="4" name="Content Placeholder 3"/>
          <p:cNvSpPr>
            <a:spLocks noGrp="1"/>
          </p:cNvSpPr>
          <p:nvPr>
            <p:ph sz="half" idx="2"/>
          </p:nvPr>
        </p:nvSpPr>
        <p:spPr/>
        <p:txBody>
          <a:bodyPr>
            <a:normAutofit fontScale="77500" lnSpcReduction="20000"/>
          </a:bodyPr>
          <a:lstStyle/>
          <a:p>
            <a:pPr>
              <a:buNone/>
            </a:pPr>
            <a:r>
              <a:rPr lang="en-US" dirty="0" smtClean="0">
                <a:solidFill>
                  <a:srgbClr val="FFFF00"/>
                </a:solidFill>
                <a:ea typeface="ＭＳ Ｐゴシック" charset="-128"/>
                <a:cs typeface="ＭＳ Ｐゴシック" charset="-128"/>
              </a:rPr>
              <a:t>GIRLS</a:t>
            </a:r>
          </a:p>
          <a:p>
            <a:pPr>
              <a:buNone/>
            </a:pPr>
            <a:r>
              <a:rPr lang="en-US" dirty="0" smtClean="0">
                <a:solidFill>
                  <a:srgbClr val="FFFF00"/>
                </a:solidFill>
                <a:ea typeface="ＭＳ Ｐゴシック" charset="-128"/>
                <a:cs typeface="ＭＳ Ｐゴシック" charset="-128"/>
              </a:rPr>
              <a:t>	Bat Chayil </a:t>
            </a:r>
            <a:r>
              <a:rPr lang="en-US" dirty="0" smtClean="0">
                <a:ea typeface="ＭＳ Ｐゴシック" charset="-128"/>
                <a:cs typeface="ＭＳ Ｐゴシック" charset="-128"/>
              </a:rPr>
              <a:t>(‘daughter of valour’ – orthodox): </a:t>
            </a:r>
            <a:r>
              <a:rPr lang="en-US" sz="2581" dirty="0" smtClean="0">
                <a:ea typeface="ＭＳ Ｐゴシック" charset="-128"/>
                <a:cs typeface="ＭＳ Ｐゴシック" charset="-128"/>
              </a:rPr>
              <a:t>at 12 years is allowed to read in the synagogue, but not from the Torah.</a:t>
            </a:r>
          </a:p>
          <a:p>
            <a:pPr>
              <a:buNone/>
            </a:pPr>
            <a:endParaRPr lang="en-US" sz="2581" dirty="0" smtClean="0">
              <a:ea typeface="ＭＳ Ｐゴシック" charset="-128"/>
              <a:cs typeface="ＭＳ Ｐゴシック" charset="-128"/>
            </a:endParaRPr>
          </a:p>
          <a:p>
            <a:pPr>
              <a:buNone/>
            </a:pPr>
            <a:r>
              <a:rPr lang="en-US" dirty="0" smtClean="0">
                <a:ea typeface="ＭＳ Ｐゴシック" charset="-128"/>
                <a:cs typeface="ＭＳ Ｐゴシック" charset="-128"/>
              </a:rPr>
              <a:t>	</a:t>
            </a:r>
            <a:r>
              <a:rPr lang="en-US" dirty="0" smtClean="0">
                <a:solidFill>
                  <a:srgbClr val="FFFF00"/>
                </a:solidFill>
                <a:ea typeface="ＭＳ Ｐゴシック" charset="-128"/>
                <a:cs typeface="ＭＳ Ｐゴシック" charset="-128"/>
              </a:rPr>
              <a:t>Bat Mitzvah </a:t>
            </a:r>
            <a:r>
              <a:rPr lang="en-US" dirty="0" smtClean="0">
                <a:ea typeface="ＭＳ Ｐゴシック" charset="-128"/>
                <a:cs typeface="ＭＳ Ｐゴシック" charset="-128"/>
              </a:rPr>
              <a:t>(‘daughter of the commandment’ – conservative and reform): </a:t>
            </a:r>
            <a:r>
              <a:rPr lang="en-US" sz="2581" dirty="0" smtClean="0">
                <a:ea typeface="ＭＳ Ｐゴシック" charset="-128"/>
                <a:cs typeface="ＭＳ Ｐゴシック" charset="-128"/>
              </a:rPr>
              <a:t>similar to the ceremony for boys.</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‘Coming of Age’</a:t>
            </a:r>
            <a:endParaRPr lang="en-US" dirty="0"/>
          </a:p>
        </p:txBody>
      </p:sp>
      <p:pic>
        <p:nvPicPr>
          <p:cNvPr id="8" name="Content Placeholder 7" descr="Jewish_boy_reads_Bar_Mitzvah.JPG"/>
          <p:cNvPicPr>
            <a:picLocks noGrp="1" noChangeAspect="1"/>
          </p:cNvPicPr>
          <p:nvPr>
            <p:ph sz="half" idx="1"/>
          </p:nvPr>
        </p:nvPicPr>
        <p:blipFill>
          <a:blip r:embed="rId2"/>
          <a:srcRect t="-13554" b="-13554"/>
          <a:stretch>
            <a:fillRect/>
          </a:stretch>
        </p:blipFill>
        <p:spPr/>
      </p:pic>
      <p:pic>
        <p:nvPicPr>
          <p:cNvPr id="9" name="Content Placeholder 8" descr="BAR_MITZVA4.jpg"/>
          <p:cNvPicPr>
            <a:picLocks noGrp="1" noChangeAspect="1"/>
          </p:cNvPicPr>
          <p:nvPr>
            <p:ph sz="half" idx="2"/>
          </p:nvPr>
        </p:nvPicPr>
        <p:blipFill>
          <a:blip r:embed="rId3"/>
          <a:srcRect t="-34010" b="-34010"/>
          <a:stretch>
            <a:fillRect/>
          </a:stretch>
        </p:blipFill>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Family Life</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Children are expected to carry out the commandment to </a:t>
            </a:r>
            <a:r>
              <a:rPr lang="en-US" dirty="0" err="1" smtClean="0"/>
              <a:t>honour</a:t>
            </a:r>
            <a:r>
              <a:rPr lang="en-US" dirty="0" smtClean="0"/>
              <a:t> their parents (Exodus 20:12) and to respect them (Lev. 19:3).</a:t>
            </a:r>
          </a:p>
          <a:p>
            <a:r>
              <a:rPr lang="en-US" dirty="0" smtClean="0"/>
              <a:t>They are to provide their parents with food and drink, clothing and transport.</a:t>
            </a:r>
            <a:endParaRPr lang="en-US" dirty="0"/>
          </a:p>
        </p:txBody>
      </p:sp>
      <p:sp>
        <p:nvSpPr>
          <p:cNvPr id="4" name="Content Placeholder 3"/>
          <p:cNvSpPr>
            <a:spLocks noGrp="1"/>
          </p:cNvSpPr>
          <p:nvPr>
            <p:ph sz="half" idx="2"/>
          </p:nvPr>
        </p:nvSpPr>
        <p:spPr/>
        <p:txBody>
          <a:bodyPr>
            <a:normAutofit fontScale="92500" lnSpcReduction="10000"/>
          </a:bodyPr>
          <a:lstStyle/>
          <a:p>
            <a:pPr>
              <a:buNone/>
            </a:pPr>
            <a:r>
              <a:rPr lang="en-US" dirty="0" smtClean="0">
                <a:solidFill>
                  <a:srgbClr val="FFFF00"/>
                </a:solidFill>
              </a:rPr>
              <a:t>	There are three partners in man, the Holy One, blessed be He, the father, and the mother. When a man </a:t>
            </a:r>
            <a:r>
              <a:rPr lang="en-US" dirty="0" err="1" smtClean="0">
                <a:solidFill>
                  <a:srgbClr val="FFFF00"/>
                </a:solidFill>
              </a:rPr>
              <a:t>honours</a:t>
            </a:r>
            <a:r>
              <a:rPr lang="en-US" dirty="0" smtClean="0">
                <a:solidFill>
                  <a:srgbClr val="FFFF00"/>
                </a:solidFill>
              </a:rPr>
              <a:t> his father and mother, the Holy One, blessed be He, says, “I will ascribe (merit) to them as though I had dwelt among them and they had </a:t>
            </a:r>
            <a:r>
              <a:rPr lang="en-US" dirty="0" err="1" smtClean="0">
                <a:solidFill>
                  <a:srgbClr val="FFFF00"/>
                </a:solidFill>
              </a:rPr>
              <a:t>honoured</a:t>
            </a:r>
            <a:r>
              <a:rPr lang="en-US" dirty="0" smtClean="0">
                <a:solidFill>
                  <a:srgbClr val="FFFF00"/>
                </a:solidFill>
              </a:rPr>
              <a:t> me (</a:t>
            </a:r>
            <a:r>
              <a:rPr lang="en-US" dirty="0" err="1" smtClean="0">
                <a:solidFill>
                  <a:srgbClr val="FFFF00"/>
                </a:solidFill>
              </a:rPr>
              <a:t>b</a:t>
            </a:r>
            <a:r>
              <a:rPr lang="en-US" dirty="0" smtClean="0">
                <a:solidFill>
                  <a:srgbClr val="FFFF00"/>
                </a:solidFill>
              </a:rPr>
              <a:t>. </a:t>
            </a:r>
            <a:r>
              <a:rPr lang="en-US" dirty="0" err="1" smtClean="0">
                <a:solidFill>
                  <a:srgbClr val="FFFF00"/>
                </a:solidFill>
              </a:rPr>
              <a:t>Kiddushin</a:t>
            </a:r>
            <a:r>
              <a:rPr lang="en-US" dirty="0" smtClean="0">
                <a:solidFill>
                  <a:srgbClr val="FFFF00"/>
                </a:solidFill>
              </a:rPr>
              <a:t> 30b).</a:t>
            </a:r>
            <a:endParaRPr lang="en-US" dirty="0">
              <a:solidFill>
                <a:srgbClr val="FFFF0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Dietary Laws</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Food must be ritually acceptable (</a:t>
            </a:r>
            <a:r>
              <a:rPr lang="en-US" i="1" dirty="0" smtClean="0"/>
              <a:t>kosher</a:t>
            </a:r>
            <a:r>
              <a:rPr lang="en-US" dirty="0" smtClean="0"/>
              <a:t>), because food laws (</a:t>
            </a:r>
            <a:r>
              <a:rPr lang="en-US" i="1" dirty="0" err="1" smtClean="0"/>
              <a:t>kashrut</a:t>
            </a:r>
            <a:r>
              <a:rPr lang="en-US" dirty="0" smtClean="0"/>
              <a:t>) were given by God on Mount Sinai.</a:t>
            </a:r>
          </a:p>
          <a:p>
            <a:r>
              <a:rPr lang="en-US" dirty="0" smtClean="0"/>
              <a:t>Laws on permitted food in Leviticus 11 and Deuteronomy 14:3-21.</a:t>
            </a:r>
          </a:p>
          <a:p>
            <a:pPr lvl="1"/>
            <a:r>
              <a:rPr lang="en-US" dirty="0" smtClean="0"/>
              <a:t>Only animals which have split hooves may be eaten (e.g. cows and sheep)</a:t>
            </a:r>
          </a:p>
          <a:p>
            <a:pPr lvl="1"/>
            <a:r>
              <a:rPr lang="en-US" dirty="0" smtClean="0"/>
              <a:t>List of forbidden birds (eagle, owl, raven)</a:t>
            </a:r>
          </a:p>
          <a:p>
            <a:pPr lvl="1"/>
            <a:r>
              <a:rPr lang="en-US" dirty="0" smtClean="0"/>
              <a:t>Only fish with fins and scales are allowed.</a:t>
            </a:r>
            <a:endParaRPr lang="en-US" dirty="0"/>
          </a:p>
        </p:txBody>
      </p:sp>
      <p:sp>
        <p:nvSpPr>
          <p:cNvPr id="4" name="Content Placeholder 3"/>
          <p:cNvSpPr>
            <a:spLocks noGrp="1"/>
          </p:cNvSpPr>
          <p:nvPr>
            <p:ph sz="half" idx="2"/>
          </p:nvPr>
        </p:nvSpPr>
        <p:spPr/>
        <p:txBody>
          <a:bodyPr>
            <a:normAutofit fontScale="85000" lnSpcReduction="20000"/>
          </a:bodyPr>
          <a:lstStyle/>
          <a:p>
            <a:r>
              <a:rPr lang="en-US" dirty="0" err="1" smtClean="0"/>
              <a:t>Kashrut</a:t>
            </a:r>
            <a:r>
              <a:rPr lang="en-US" dirty="0" smtClean="0"/>
              <a:t> on the method of killing animals:</a:t>
            </a:r>
          </a:p>
          <a:p>
            <a:pPr>
              <a:buNone/>
            </a:pPr>
            <a:r>
              <a:rPr lang="en-US" dirty="0" smtClean="0"/>
              <a:t>	- Talmud states that this method was explained by God to Moses on Sinai</a:t>
            </a:r>
          </a:p>
          <a:p>
            <a:pPr>
              <a:buNone/>
            </a:pPr>
            <a:r>
              <a:rPr lang="en-US" dirty="0" smtClean="0"/>
              <a:t>	- no animals with a serious defect is to be eaten (Exodus 22:31 and </a:t>
            </a:r>
            <a:r>
              <a:rPr lang="en-US" dirty="0" err="1" smtClean="0"/>
              <a:t>Mishnah</a:t>
            </a:r>
            <a:r>
              <a:rPr lang="en-US" dirty="0" smtClean="0"/>
              <a:t>)</a:t>
            </a:r>
          </a:p>
          <a:p>
            <a:pPr>
              <a:buNone/>
            </a:pPr>
            <a:r>
              <a:rPr lang="en-US" dirty="0" smtClean="0"/>
              <a:t>	- animal is to be given as painless a death as possible (Talmud).</a:t>
            </a: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Dietary Laws</a:t>
            </a:r>
            <a:endParaRPr lang="en-US" dirty="0"/>
          </a:p>
        </p:txBody>
      </p:sp>
      <p:sp>
        <p:nvSpPr>
          <p:cNvPr id="3" name="Content Placeholder 2"/>
          <p:cNvSpPr>
            <a:spLocks noGrp="1"/>
          </p:cNvSpPr>
          <p:nvPr>
            <p:ph sz="half" idx="1"/>
          </p:nvPr>
        </p:nvSpPr>
        <p:spPr/>
        <p:txBody>
          <a:bodyPr>
            <a:normAutofit fontScale="70000" lnSpcReduction="20000"/>
          </a:bodyPr>
          <a:lstStyle/>
          <a:p>
            <a:pPr>
              <a:buNone/>
            </a:pPr>
            <a:r>
              <a:rPr lang="en-US" dirty="0" smtClean="0"/>
              <a:t>	‘You shall not boil a kid in his mother’s milk’ (Exodus 23:19)</a:t>
            </a:r>
          </a:p>
          <a:p>
            <a:pPr>
              <a:buNone/>
            </a:pPr>
            <a:endParaRPr lang="en-US" dirty="0" smtClean="0"/>
          </a:p>
          <a:p>
            <a:r>
              <a:rPr lang="en-US" dirty="0" smtClean="0"/>
              <a:t>Prohibition against cooking or eating milk and meat together.</a:t>
            </a:r>
          </a:p>
          <a:p>
            <a:r>
              <a:rPr lang="en-US" dirty="0" smtClean="0"/>
              <a:t>A stipulated period of time must pass before a dairy dish can be eaten after a meal (3-6 hours).</a:t>
            </a:r>
          </a:p>
          <a:p>
            <a:r>
              <a:rPr lang="en-US" dirty="0" smtClean="0"/>
              <a:t>This also applies to utensils (two sets of dishes)</a:t>
            </a:r>
            <a:endParaRPr lang="en-US" dirty="0"/>
          </a:p>
        </p:txBody>
      </p:sp>
      <p:sp>
        <p:nvSpPr>
          <p:cNvPr id="4" name="Content Placeholder 3"/>
          <p:cNvSpPr>
            <a:spLocks noGrp="1"/>
          </p:cNvSpPr>
          <p:nvPr>
            <p:ph sz="half" idx="2"/>
          </p:nvPr>
        </p:nvSpPr>
        <p:spPr>
          <a:xfrm>
            <a:off x="4648200" y="1600200"/>
            <a:ext cx="4038600" cy="4872059"/>
          </a:xfrm>
        </p:spPr>
        <p:txBody>
          <a:bodyPr>
            <a:normAutofit fontScale="70000" lnSpcReduction="20000"/>
          </a:bodyPr>
          <a:lstStyle/>
          <a:p>
            <a:pPr>
              <a:buNone/>
            </a:pPr>
            <a:r>
              <a:rPr lang="en-US" dirty="0">
                <a:solidFill>
                  <a:srgbClr val="FFFF00"/>
                </a:solidFill>
              </a:rPr>
              <a:t>	</a:t>
            </a:r>
            <a:r>
              <a:rPr lang="en-US" dirty="0" smtClean="0">
                <a:solidFill>
                  <a:srgbClr val="FFFF00"/>
                </a:solidFill>
              </a:rPr>
              <a:t>Two Jews who are familiar with each other may not eat at the same table if one is eating meat and the other dairy products, unless they make a clear thing of distinction – e.g. each will eat only on his individual table mat or they place an article which would not usually be placed on the table between them (for the purpose of separation).  They should take care not to drink from the same vessel, because particles of food may become stuck to it. This prohibition applies even if the two (are feuding and) are careful not to use the other’s property.</a:t>
            </a:r>
          </a:p>
          <a:p>
            <a:pPr>
              <a:buNone/>
            </a:pPr>
            <a:r>
              <a:rPr lang="en-US" dirty="0" smtClean="0">
                <a:solidFill>
                  <a:srgbClr val="FFFF00"/>
                </a:solidFill>
              </a:rPr>
              <a:t>	</a:t>
            </a:r>
            <a:r>
              <a:rPr lang="en-US" dirty="0" err="1" smtClean="0">
                <a:solidFill>
                  <a:srgbClr val="FFFF00"/>
                </a:solidFill>
              </a:rPr>
              <a:t>Shulkhan</a:t>
            </a:r>
            <a:r>
              <a:rPr lang="en-US" dirty="0" smtClean="0">
                <a:solidFill>
                  <a:srgbClr val="FFFF00"/>
                </a:solidFill>
              </a:rPr>
              <a:t> </a:t>
            </a:r>
            <a:r>
              <a:rPr lang="en-US" dirty="0" err="1" smtClean="0">
                <a:solidFill>
                  <a:srgbClr val="FFFF00"/>
                </a:solidFill>
              </a:rPr>
              <a:t>Arukh</a:t>
            </a:r>
            <a:endParaRPr lang="en-US" dirty="0">
              <a:solidFill>
                <a:srgbClr val="FFFF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Dietary Laws</a:t>
            </a:r>
            <a:endParaRPr lang="en-US" dirty="0"/>
          </a:p>
        </p:txBody>
      </p:sp>
      <p:sp>
        <p:nvSpPr>
          <p:cNvPr id="3" name="Content Placeholder 2"/>
          <p:cNvSpPr>
            <a:spLocks noGrp="1"/>
          </p:cNvSpPr>
          <p:nvPr>
            <p:ph sz="half" idx="1"/>
          </p:nvPr>
        </p:nvSpPr>
        <p:spPr/>
        <p:txBody>
          <a:bodyPr>
            <a:normAutofit fontScale="77500" lnSpcReduction="20000"/>
          </a:bodyPr>
          <a:lstStyle/>
          <a:p>
            <a:pPr>
              <a:buNone/>
            </a:pPr>
            <a:r>
              <a:rPr lang="en-US" dirty="0" smtClean="0"/>
              <a:t>	</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t>Pagan practice?</a:t>
            </a:r>
          </a:p>
          <a:p>
            <a:r>
              <a:rPr lang="en-US" dirty="0" smtClean="0"/>
              <a:t>Digestive issue?</a:t>
            </a:r>
          </a:p>
          <a:p>
            <a:r>
              <a:rPr lang="en-US" dirty="0" smtClean="0"/>
              <a:t>Meat represents death, milk represents life?</a:t>
            </a:r>
          </a:p>
          <a:p>
            <a:endParaRPr lang="en-US" dirty="0" smtClean="0"/>
          </a:p>
          <a:p>
            <a:r>
              <a:rPr lang="en-US" dirty="0" smtClean="0">
                <a:solidFill>
                  <a:srgbClr val="FFFF00"/>
                </a:solidFill>
              </a:rPr>
              <a:t>Reform: </a:t>
            </a:r>
            <a:r>
              <a:rPr lang="en-US" dirty="0" smtClean="0"/>
              <a:t>dietary laws are connected to Temple ritual and therefore no longer of importance in Jewish tradition.</a:t>
            </a:r>
          </a:p>
          <a:p>
            <a:r>
              <a:rPr lang="en-US" dirty="0" smtClean="0">
                <a:solidFill>
                  <a:srgbClr val="FFFF00"/>
                </a:solidFill>
              </a:rPr>
              <a:t>Conservative and Orthodox:</a:t>
            </a:r>
            <a:r>
              <a:rPr lang="en-US" dirty="0" smtClean="0">
                <a:solidFill>
                  <a:srgbClr val="FFFFFF"/>
                </a:solidFill>
              </a:rPr>
              <a:t> they continue to adhere to the laws of </a:t>
            </a:r>
            <a:r>
              <a:rPr lang="en-US" i="1" dirty="0" err="1" smtClean="0">
                <a:solidFill>
                  <a:srgbClr val="FFFFFF"/>
                </a:solidFill>
              </a:rPr>
              <a:t>kashrut</a:t>
            </a:r>
            <a:r>
              <a:rPr lang="en-US" i="1" dirty="0" smtClean="0">
                <a:solidFill>
                  <a:srgbClr val="FFFFFF"/>
                </a:solidFill>
              </a:rPr>
              <a:t>, </a:t>
            </a:r>
            <a:r>
              <a:rPr lang="en-US" dirty="0" smtClean="0">
                <a:solidFill>
                  <a:srgbClr val="FFFFFF"/>
                </a:solidFill>
              </a:rPr>
              <a:t>although more selectively in the case of Conservative Judaism.</a:t>
            </a:r>
            <a:endParaRPr lang="en-US" dirty="0">
              <a:solidFill>
                <a:srgbClr val="FFFF00"/>
              </a:solidFill>
            </a:endParaRPr>
          </a:p>
        </p:txBody>
      </p:sp>
      <p:pic>
        <p:nvPicPr>
          <p:cNvPr id="6" name="Picture 5" descr="unnamed.jpg"/>
          <p:cNvPicPr>
            <a:picLocks noChangeAspect="1"/>
          </p:cNvPicPr>
          <p:nvPr/>
        </p:nvPicPr>
        <p:blipFill>
          <a:blip r:embed="rId2"/>
          <a:stretch>
            <a:fillRect/>
          </a:stretch>
        </p:blipFill>
        <p:spPr>
          <a:xfrm>
            <a:off x="660400" y="1417638"/>
            <a:ext cx="3987800" cy="490442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is-it-kosher-1583306161-L.jpg"/>
          <p:cNvPicPr>
            <a:picLocks noChangeAspect="1"/>
          </p:cNvPicPr>
          <p:nvPr/>
        </p:nvPicPr>
        <p:blipFill>
          <a:blip r:embed="rId2"/>
          <a:stretch>
            <a:fillRect/>
          </a:stretch>
        </p:blipFill>
        <p:spPr>
          <a:xfrm>
            <a:off x="5655568" y="1700030"/>
            <a:ext cx="3152167" cy="4546966"/>
          </a:xfrm>
          <a:prstGeom prst="rect">
            <a:avLst/>
          </a:prstGeom>
        </p:spPr>
      </p:pic>
      <p:pic>
        <p:nvPicPr>
          <p:cNvPr id="3" name="Picture 2" descr="kosher-mcdonalds-300x200.jpg"/>
          <p:cNvPicPr>
            <a:picLocks noChangeAspect="1"/>
          </p:cNvPicPr>
          <p:nvPr/>
        </p:nvPicPr>
        <p:blipFill>
          <a:blip r:embed="rId3"/>
          <a:stretch>
            <a:fillRect/>
          </a:stretch>
        </p:blipFill>
        <p:spPr>
          <a:xfrm>
            <a:off x="771525" y="3973513"/>
            <a:ext cx="3810000" cy="2540000"/>
          </a:xfrm>
          <a:prstGeom prst="rect">
            <a:avLst/>
          </a:prstGeom>
        </p:spPr>
      </p:pic>
      <p:pic>
        <p:nvPicPr>
          <p:cNvPr id="5" name="Picture 4" descr="about-food.jpg"/>
          <p:cNvPicPr>
            <a:picLocks noChangeAspect="1"/>
          </p:cNvPicPr>
          <p:nvPr/>
        </p:nvPicPr>
        <p:blipFill>
          <a:blip r:embed="rId4"/>
          <a:stretch>
            <a:fillRect/>
          </a:stretch>
        </p:blipFill>
        <p:spPr>
          <a:xfrm>
            <a:off x="573527" y="546182"/>
            <a:ext cx="4822588" cy="307231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Synagogues</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solidFill>
                  <a:srgbClr val="FFFF00"/>
                </a:solidFill>
                <a:ea typeface="ＭＳ Ｐゴシック" charset="-128"/>
                <a:cs typeface="ＭＳ Ｐゴシック" charset="-128"/>
              </a:rPr>
              <a:t>Ancient Judaism: </a:t>
            </a:r>
            <a:r>
              <a:rPr lang="en-US" dirty="0" smtClean="0">
                <a:ea typeface="ＭＳ Ｐゴシック" charset="-128"/>
                <a:cs typeface="ＭＳ Ｐゴシック" charset="-128"/>
              </a:rPr>
              <a:t>no evidence of separate rooms or galleries for women; inscriptions refer to women as ‘head of the synagogue’.</a:t>
            </a:r>
          </a:p>
          <a:p>
            <a:r>
              <a:rPr lang="en-US" dirty="0" smtClean="0">
                <a:solidFill>
                  <a:srgbClr val="FFFF00"/>
                </a:solidFill>
                <a:ea typeface="ＭＳ Ｐゴシック" charset="-128"/>
                <a:cs typeface="ＭＳ Ｐゴシック" charset="-128"/>
              </a:rPr>
              <a:t>Orthodox Judaism: </a:t>
            </a:r>
            <a:r>
              <a:rPr lang="en-US" dirty="0" smtClean="0">
                <a:ea typeface="ＭＳ Ｐゴシック" charset="-128"/>
                <a:cs typeface="ＭＳ Ｐゴシック" charset="-128"/>
              </a:rPr>
              <a:t>segregation of males and females to avoid distractions and temptations</a:t>
            </a:r>
          </a:p>
          <a:p>
            <a:r>
              <a:rPr lang="en-US" dirty="0" smtClean="0">
                <a:solidFill>
                  <a:srgbClr val="FFFF00"/>
                </a:solidFill>
                <a:ea typeface="ＭＳ Ｐゴシック" charset="-128"/>
                <a:cs typeface="ＭＳ Ｐゴシック" charset="-128"/>
              </a:rPr>
              <a:t>Reform Judaism: </a:t>
            </a:r>
            <a:r>
              <a:rPr lang="en-US" dirty="0" smtClean="0">
                <a:ea typeface="ＭＳ Ｐゴシック" charset="-128"/>
                <a:cs typeface="ＭＳ Ｐゴシック" charset="-128"/>
              </a:rPr>
              <a:t>men and women sit together for prayer services and sermons.</a:t>
            </a:r>
          </a:p>
          <a:p>
            <a:endParaRPr lang="en-US" dirty="0"/>
          </a:p>
        </p:txBody>
      </p:sp>
      <p:sp>
        <p:nvSpPr>
          <p:cNvPr id="4" name="Content Placeholder 3"/>
          <p:cNvSpPr>
            <a:spLocks noGrp="1"/>
          </p:cNvSpPr>
          <p:nvPr>
            <p:ph sz="half" idx="2"/>
          </p:nvPr>
        </p:nvSpPr>
        <p:spPr/>
        <p:txBody>
          <a:bodyPr>
            <a:normAutofit fontScale="85000" lnSpcReduction="20000"/>
          </a:bodyPr>
          <a:lstStyle/>
          <a:p>
            <a:endParaRPr lang="en-US" dirty="0"/>
          </a:p>
        </p:txBody>
      </p:sp>
      <p:pic>
        <p:nvPicPr>
          <p:cNvPr id="5" name="Content Placeholder 4" descr="images.jpeg"/>
          <p:cNvPicPr>
            <a:picLocks noGrp="1" noChangeAspect="1"/>
          </p:cNvPicPr>
          <p:nvPr/>
        </p:nvPicPr>
        <p:blipFill>
          <a:blip r:embed="rId2"/>
          <a:stretch>
            <a:fillRect/>
          </a:stretch>
        </p:blipFill>
        <p:spPr bwMode="auto">
          <a:xfrm>
            <a:off x="4648200" y="1600199"/>
            <a:ext cx="4038600" cy="4525963"/>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Symbols of Jewish Piety</a:t>
            </a:r>
            <a:endParaRPr lang="en-US" dirty="0"/>
          </a:p>
        </p:txBody>
      </p:sp>
      <p:pic>
        <p:nvPicPr>
          <p:cNvPr id="5" name="Content Placeholder 7" descr="DownloadedFile-1.jpeg"/>
          <p:cNvPicPr>
            <a:picLocks noGrp="1" noChangeAspect="1"/>
          </p:cNvPicPr>
          <p:nvPr/>
        </p:nvPicPr>
        <p:blipFill>
          <a:blip r:embed="rId2"/>
          <a:stretch>
            <a:fillRect/>
          </a:stretch>
        </p:blipFill>
        <p:spPr bwMode="auto">
          <a:xfrm>
            <a:off x="1219200" y="2280311"/>
            <a:ext cx="3276600" cy="3632200"/>
          </a:xfrm>
          <a:prstGeom prst="rect">
            <a:avLst/>
          </a:prstGeom>
          <a:noFill/>
          <a:ln w="9525">
            <a:noFill/>
            <a:miter lim="800000"/>
            <a:headEnd/>
            <a:tailEnd/>
          </a:ln>
          <a:effectLst>
            <a:outerShdw blurRad="63500" dist="25400" dir="16979900" algn="ctr" rotWithShape="0">
              <a:srgbClr val="000000">
                <a:alpha val="75000"/>
              </a:srgbClr>
            </a:outerShdw>
          </a:effectLst>
        </p:spPr>
      </p:pic>
      <p:pic>
        <p:nvPicPr>
          <p:cNvPr id="6" name="Content Placeholder 6" descr="images-3.jpeg"/>
          <p:cNvPicPr>
            <a:picLocks noGrp="1" noChangeAspect="1"/>
          </p:cNvPicPr>
          <p:nvPr/>
        </p:nvPicPr>
        <p:blipFill>
          <a:blip r:embed="rId3"/>
          <a:stretch>
            <a:fillRect/>
          </a:stretch>
        </p:blipFill>
        <p:spPr bwMode="auto">
          <a:xfrm>
            <a:off x="4648200" y="1600200"/>
            <a:ext cx="3810000" cy="4267200"/>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Symbols of Jewish Piety</a:t>
            </a:r>
            <a:endParaRPr lang="en-US" dirty="0"/>
          </a:p>
        </p:txBody>
      </p:sp>
      <p:pic>
        <p:nvPicPr>
          <p:cNvPr id="3" name="Content Placeholder 6" descr="DownloadedFile-2.jpeg"/>
          <p:cNvPicPr>
            <a:picLocks noGrp="1" noChangeAspect="1"/>
          </p:cNvPicPr>
          <p:nvPr/>
        </p:nvPicPr>
        <p:blipFill>
          <a:blip r:embed="rId2"/>
          <a:stretch>
            <a:fillRect/>
          </a:stretch>
        </p:blipFill>
        <p:spPr bwMode="auto">
          <a:xfrm>
            <a:off x="1032427" y="1611238"/>
            <a:ext cx="3124200" cy="4343400"/>
          </a:xfrm>
          <a:prstGeom prst="rect">
            <a:avLst/>
          </a:prstGeom>
          <a:noFill/>
          <a:ln w="9525">
            <a:noFill/>
            <a:miter lim="800000"/>
            <a:headEnd/>
            <a:tailEnd/>
          </a:ln>
          <a:effectLst>
            <a:outerShdw blurRad="63500" dist="25400" dir="16979900" algn="ctr" rotWithShape="0">
              <a:srgbClr val="000000">
                <a:alpha val="75000"/>
              </a:srgbClr>
            </a:outerShdw>
          </a:effectLst>
        </p:spPr>
      </p:pic>
      <p:pic>
        <p:nvPicPr>
          <p:cNvPr id="4" name="Content Placeholder 7" descr="images-2.jpeg"/>
          <p:cNvPicPr>
            <a:picLocks noGrp="1" noChangeAspect="1"/>
          </p:cNvPicPr>
          <p:nvPr/>
        </p:nvPicPr>
        <p:blipFill>
          <a:blip r:embed="rId3"/>
          <a:stretch>
            <a:fillRect/>
          </a:stretch>
        </p:blipFill>
        <p:spPr bwMode="auto">
          <a:xfrm>
            <a:off x="4739450" y="1611238"/>
            <a:ext cx="3657600" cy="3810000"/>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Ancient Jewish Marriage Customs</a:t>
            </a:r>
            <a:endParaRPr lang="en-US" dirty="0"/>
          </a:p>
        </p:txBody>
      </p:sp>
      <p:sp>
        <p:nvSpPr>
          <p:cNvPr id="5" name="Content Placeholder 4"/>
          <p:cNvSpPr>
            <a:spLocks noGrp="1"/>
          </p:cNvSpPr>
          <p:nvPr>
            <p:ph idx="1"/>
          </p:nvPr>
        </p:nvSpPr>
        <p:spPr/>
        <p:txBody>
          <a:bodyPr/>
          <a:lstStyle/>
          <a:p>
            <a:r>
              <a:rPr lang="en-US" dirty="0" smtClean="0"/>
              <a:t>Marriages arranged by fathers (cf. Genesis 24:10-53)</a:t>
            </a:r>
          </a:p>
          <a:p>
            <a:r>
              <a:rPr lang="en-US" dirty="0" smtClean="0"/>
              <a:t>Proposal accepted by the bride’s father</a:t>
            </a:r>
          </a:p>
          <a:p>
            <a:r>
              <a:rPr lang="en-US" dirty="0" smtClean="0"/>
              <a:t>Payment (</a:t>
            </a:r>
            <a:r>
              <a:rPr lang="en-US" i="1" dirty="0" err="1" smtClean="0"/>
              <a:t>mohar</a:t>
            </a:r>
            <a:r>
              <a:rPr lang="en-US" dirty="0" smtClean="0"/>
              <a:t>) by the groom was agreed and given to the bride’s father (cf. Genesis 34).</a:t>
            </a:r>
          </a:p>
          <a:p>
            <a:r>
              <a:rPr lang="en-US" dirty="0" smtClean="0"/>
              <a:t>This evolved into a marriage document (</a:t>
            </a:r>
            <a:r>
              <a:rPr lang="en-US" i="1" dirty="0" err="1" smtClean="0"/>
              <a:t>ketubah</a:t>
            </a:r>
            <a:r>
              <a:rPr lang="en-US" dirty="0" smtClean="0"/>
              <a:t>) to provide the bride with protection.</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descr="jewish-marriage-contract.jpg"/>
          <p:cNvPicPr>
            <a:picLocks noChangeAspect="1"/>
          </p:cNvPicPr>
          <p:nvPr/>
        </p:nvPicPr>
        <p:blipFill>
          <a:blip r:embed="rId2"/>
          <a:stretch>
            <a:fillRect/>
          </a:stretch>
        </p:blipFill>
        <p:spPr>
          <a:xfrm>
            <a:off x="524126" y="448633"/>
            <a:ext cx="3486150" cy="4648200"/>
          </a:xfrm>
          <a:prstGeom prst="rect">
            <a:avLst/>
          </a:prstGeom>
        </p:spPr>
      </p:pic>
      <p:pic>
        <p:nvPicPr>
          <p:cNvPr id="6" name="Picture 5" descr="jewish-marriage.jpg"/>
          <p:cNvPicPr>
            <a:picLocks noChangeAspect="1"/>
          </p:cNvPicPr>
          <p:nvPr/>
        </p:nvPicPr>
        <p:blipFill>
          <a:blip r:embed="rId3"/>
          <a:stretch>
            <a:fillRect/>
          </a:stretch>
        </p:blipFill>
        <p:spPr>
          <a:xfrm>
            <a:off x="4315105" y="631640"/>
            <a:ext cx="4124325" cy="581025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ea typeface="ＭＳ Ｐゴシック" charset="-128"/>
                <a:cs typeface="ＭＳ Ｐゴシック" charset="-128"/>
              </a:rPr>
              <a:t>Marriage Ceremonies</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solidFill>
                  <a:srgbClr val="FFFF00"/>
                </a:solidFill>
                <a:ea typeface="ＭＳ Ｐゴシック" charset="-128"/>
                <a:cs typeface="ＭＳ Ｐゴシック" charset="-128"/>
              </a:rPr>
              <a:t>Kiddushin</a:t>
            </a:r>
            <a:r>
              <a:rPr lang="en-US" dirty="0" smtClean="0">
                <a:ea typeface="ＭＳ Ｐゴシック" charset="-128"/>
                <a:cs typeface="ＭＳ Ｐゴシック" charset="-128"/>
              </a:rPr>
              <a:t> (betrothal): groom gives a ring to the bride, saying ‘You are betrothed to </a:t>
            </a:r>
            <a:r>
              <a:rPr lang="en-US" dirty="0" smtClean="0">
                <a:ea typeface="ＭＳ Ｐゴシック" charset="-128"/>
                <a:cs typeface="ＭＳ Ｐゴシック" charset="-128"/>
              </a:rPr>
              <a:t>me</a:t>
            </a:r>
            <a:r>
              <a:rPr lang="en-US" dirty="0" smtClean="0">
                <a:ea typeface="ＭＳ Ｐゴシック" charset="-128"/>
                <a:cs typeface="ＭＳ Ｐゴシック" charset="-128"/>
              </a:rPr>
              <a:t> by means of this ring in accordance with the law of Moses and Israel</a:t>
            </a:r>
            <a:r>
              <a:rPr lang="en-US" dirty="0" smtClean="0">
                <a:ea typeface="ＭＳ Ｐゴシック" charset="-128"/>
                <a:cs typeface="ＭＳ Ｐゴシック" charset="-128"/>
              </a:rPr>
              <a:t>’</a:t>
            </a:r>
            <a:r>
              <a:rPr lang="en-US" dirty="0" smtClean="0">
                <a:ea typeface="ＭＳ Ｐゴシック" charset="-128"/>
                <a:cs typeface="ＭＳ Ｐゴシック" charset="-128"/>
              </a:rPr>
              <a:t>, followed by two blessings and a shared cup of wine.</a:t>
            </a:r>
          </a:p>
          <a:p>
            <a:r>
              <a:rPr lang="en-US" dirty="0" err="1" smtClean="0">
                <a:solidFill>
                  <a:srgbClr val="FFFF00"/>
                </a:solidFill>
                <a:ea typeface="ＭＳ Ｐゴシック" charset="-128"/>
                <a:cs typeface="ＭＳ Ｐゴシック" charset="-128"/>
              </a:rPr>
              <a:t>Nissuin</a:t>
            </a:r>
            <a:r>
              <a:rPr lang="en-US" dirty="0" smtClean="0">
                <a:ea typeface="ＭＳ Ｐゴシック" charset="-128"/>
                <a:cs typeface="ＭＳ Ｐゴシック" charset="-128"/>
              </a:rPr>
              <a:t> (marriage): both stand under the </a:t>
            </a:r>
            <a:r>
              <a:rPr lang="en-US" i="1" dirty="0" smtClean="0">
                <a:ea typeface="ＭＳ Ｐゴシック" charset="-128"/>
                <a:cs typeface="ＭＳ Ｐゴシック" charset="-128"/>
              </a:rPr>
              <a:t>chuppah, </a:t>
            </a:r>
            <a:r>
              <a:rPr lang="en-US" dirty="0" smtClean="0">
                <a:ea typeface="ＭＳ Ｐゴシック" charset="-128"/>
                <a:cs typeface="ＭＳ Ｐゴシック" charset="-128"/>
              </a:rPr>
              <a:t>as a symbol of their new home; seven </a:t>
            </a:r>
            <a:r>
              <a:rPr lang="en-US" dirty="0" smtClean="0">
                <a:ea typeface="ＭＳ Ｐゴシック" charset="-128"/>
                <a:cs typeface="ＭＳ Ｐゴシック" charset="-128"/>
              </a:rPr>
              <a:t>blessings are recited; </a:t>
            </a:r>
            <a:r>
              <a:rPr lang="en-US" dirty="0" smtClean="0">
                <a:ea typeface="ＭＳ Ｐゴシック" charset="-128"/>
                <a:cs typeface="ＭＳ Ｐゴシック" charset="-128"/>
              </a:rPr>
              <a:t>groom steps on and smashes a glass to recall the destruction of Jerusalem.</a:t>
            </a:r>
          </a:p>
          <a:p>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solidFill>
                  <a:srgbClr val="FFFF00"/>
                </a:solidFill>
                <a:ea typeface="ＭＳ Ｐゴシック" charset="-128"/>
                <a:cs typeface="ＭＳ Ｐゴシック" charset="-128"/>
              </a:rPr>
              <a:t>Orthodox: </a:t>
            </a:r>
            <a:r>
              <a:rPr lang="en-US" dirty="0" smtClean="0">
                <a:ea typeface="ＭＳ Ｐゴシック" charset="-128"/>
                <a:cs typeface="ＭＳ Ｐゴシック" charset="-128"/>
              </a:rPr>
              <a:t>segregation of the sexes during both ceremonies; feasting for seven days and nights; the groom signs the </a:t>
            </a:r>
            <a:r>
              <a:rPr lang="en-US" i="1" dirty="0" err="1" smtClean="0">
                <a:ea typeface="ＭＳ Ｐゴシック" charset="-128"/>
                <a:cs typeface="ＭＳ Ｐゴシック" charset="-128"/>
              </a:rPr>
              <a:t>ketubah</a:t>
            </a:r>
            <a:r>
              <a:rPr lang="en-US" i="1" dirty="0" smtClean="0">
                <a:ea typeface="ＭＳ Ｐゴシック" charset="-128"/>
                <a:cs typeface="ＭＳ Ｐゴシック" charset="-128"/>
              </a:rPr>
              <a:t>; </a:t>
            </a:r>
            <a:r>
              <a:rPr lang="en-US" dirty="0" smtClean="0">
                <a:ea typeface="ＭＳ Ｐゴシック" charset="-128"/>
                <a:cs typeface="ＭＳ Ｐゴシック" charset="-128"/>
              </a:rPr>
              <a:t>the groom covers the bride’s face before the ceremony.</a:t>
            </a:r>
          </a:p>
          <a:p>
            <a:endParaRPr lang="en-US" dirty="0" smtClean="0">
              <a:ea typeface="ＭＳ Ｐゴシック" charset="-128"/>
              <a:cs typeface="ＭＳ Ｐゴシック" charset="-128"/>
            </a:endParaRPr>
          </a:p>
          <a:p>
            <a:r>
              <a:rPr lang="en-US" dirty="0" smtClean="0">
                <a:solidFill>
                  <a:srgbClr val="FFFF00"/>
                </a:solidFill>
                <a:ea typeface="ＭＳ Ｐゴシック" charset="-128"/>
                <a:cs typeface="ＭＳ Ｐゴシック" charset="-128"/>
              </a:rPr>
              <a:t>Reform</a:t>
            </a:r>
            <a:r>
              <a:rPr lang="en-US" dirty="0" smtClean="0">
                <a:ea typeface="ＭＳ Ｐゴシック" charset="-128"/>
                <a:cs typeface="ＭＳ Ｐゴシック" charset="-128"/>
              </a:rPr>
              <a:t>: both the groom and the bride exchange rings and promises; groom does not cover the bride’s face; feast at the </a:t>
            </a:r>
            <a:r>
              <a:rPr lang="en-US" dirty="0" smtClean="0">
                <a:ea typeface="ＭＳ Ｐゴシック" charset="-128"/>
                <a:cs typeface="ＭＳ Ｐゴシック" charset="-128"/>
              </a:rPr>
              <a:t>wedding </a:t>
            </a:r>
            <a:r>
              <a:rPr lang="en-US" dirty="0" smtClean="0">
                <a:ea typeface="ＭＳ Ｐゴシック" charset="-128"/>
                <a:cs typeface="ＭＳ Ｐゴシック" charset="-128"/>
              </a:rPr>
              <a:t>itself alone</a:t>
            </a:r>
            <a:r>
              <a:rPr lang="en-US" dirty="0" smtClean="0">
                <a:ea typeface="ＭＳ Ｐゴシック" charset="-128"/>
                <a:cs typeface="ＭＳ Ｐゴシック" charset="-128"/>
              </a:rPr>
              <a:t>.</a:t>
            </a:r>
            <a:endParaRPr lang="en-US" dirty="0" smtClean="0">
              <a:ea typeface="ＭＳ Ｐゴシック" charset="-128"/>
              <a:cs typeface="ＭＳ Ｐゴシック" charset="-128"/>
            </a:endParaRP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Picture 5" descr="800px-V08p346a01_Marriage.jpg"/>
          <p:cNvPicPr>
            <a:picLocks noChangeAspect="1"/>
          </p:cNvPicPr>
          <p:nvPr/>
        </p:nvPicPr>
        <p:blipFill>
          <a:blip r:embed="rId2"/>
          <a:stretch>
            <a:fillRect/>
          </a:stretch>
        </p:blipFill>
        <p:spPr>
          <a:xfrm>
            <a:off x="824534" y="1720474"/>
            <a:ext cx="7610475" cy="4457183"/>
          </a:xfrm>
          <a:prstGeom prst="rect">
            <a:avLst/>
          </a:prstGeom>
        </p:spPr>
      </p:pic>
      <p:sp>
        <p:nvSpPr>
          <p:cNvPr id="7" name="Title 6"/>
          <p:cNvSpPr>
            <a:spLocks noGrp="1"/>
          </p:cNvSpPr>
          <p:nvPr>
            <p:ph type="title"/>
          </p:nvPr>
        </p:nvSpPr>
        <p:spPr/>
        <p:txBody>
          <a:bodyPr>
            <a:normAutofit fontScale="90000"/>
          </a:bodyPr>
          <a:lstStyle/>
          <a:p>
            <a:r>
              <a:rPr lang="en-US" dirty="0" smtClean="0"/>
              <a:t>Eastern European Jewish Wedding (19</a:t>
            </a:r>
            <a:r>
              <a:rPr lang="en-US" baseline="30000" dirty="0" smtClean="0"/>
              <a:t>th</a:t>
            </a:r>
            <a:r>
              <a:rPr lang="en-US" dirty="0" smtClean="0"/>
              <a:t> Century)</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sp>
        <p:nvSpPr>
          <p:cNvPr id="3" name="Content Placeholder 2"/>
          <p:cNvSpPr>
            <a:spLocks noGrp="1"/>
          </p:cNvSpPr>
          <p:nvPr>
            <p:ph sz="half" idx="1"/>
          </p:nvPr>
        </p:nvSpPr>
        <p:spPr/>
        <p:txBody>
          <a:bodyPr>
            <a:normAutofit fontScale="77500" lnSpcReduction="20000"/>
          </a:bodyPr>
          <a:lstStyle/>
          <a:p>
            <a:pPr>
              <a:buNone/>
            </a:pPr>
            <a:r>
              <a:rPr lang="en-US" dirty="0" smtClean="0">
                <a:solidFill>
                  <a:srgbClr val="29FFFF"/>
                </a:solidFill>
                <a:ea typeface="ＭＳ Ｐゴシック" charset="-128"/>
                <a:cs typeface="ＭＳ Ｐゴシック" charset="-128"/>
              </a:rPr>
              <a:t>	‘Suppose a man enters into marriage with a woman, but she does not please him because he finds something objectionable about her, and so he writes her a certificate of divorce (</a:t>
            </a:r>
            <a:r>
              <a:rPr lang="en-US" i="1" dirty="0" smtClean="0">
                <a:solidFill>
                  <a:srgbClr val="29FFFF"/>
                </a:solidFill>
                <a:ea typeface="ＭＳ Ｐゴシック" charset="-128"/>
                <a:cs typeface="ＭＳ Ｐゴシック" charset="-128"/>
              </a:rPr>
              <a:t>get</a:t>
            </a:r>
            <a:r>
              <a:rPr lang="en-US" dirty="0" smtClean="0">
                <a:solidFill>
                  <a:srgbClr val="29FFFF"/>
                </a:solidFill>
                <a:ea typeface="ＭＳ Ｐゴシック" charset="-128"/>
                <a:cs typeface="ＭＳ Ｐゴシック" charset="-128"/>
              </a:rPr>
              <a:t>), puts it in her hand, and sends her out of his house’ (Deut. 24:1)</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ea typeface="ＭＳ Ｐゴシック" charset="-128"/>
                <a:cs typeface="ＭＳ Ｐゴシック" charset="-128"/>
              </a:rPr>
              <a:t>The power of divorce rests with the husband.</a:t>
            </a:r>
          </a:p>
          <a:p>
            <a:r>
              <a:rPr lang="en-US" dirty="0" smtClean="0">
                <a:ea typeface="ＭＳ Ｐゴシック" charset="-128"/>
                <a:cs typeface="ＭＳ Ｐゴシック" charset="-128"/>
              </a:rPr>
              <a:t>What is the meaning of the term ‘objectionable’?</a:t>
            </a:r>
          </a:p>
          <a:p>
            <a:pPr lvl="1">
              <a:buNone/>
            </a:pPr>
            <a:r>
              <a:rPr lang="en-US" dirty="0" smtClean="0">
                <a:solidFill>
                  <a:srgbClr val="CCFFCC"/>
                </a:solidFill>
                <a:ea typeface="ＭＳ Ｐゴシック" charset="-128"/>
                <a:cs typeface="ＭＳ Ｐゴシック" charset="-128"/>
              </a:rPr>
              <a:t>School of </a:t>
            </a:r>
            <a:r>
              <a:rPr lang="en-US" dirty="0" err="1" smtClean="0">
                <a:solidFill>
                  <a:srgbClr val="CCFFCC"/>
                </a:solidFill>
                <a:ea typeface="ＭＳ Ｐゴシック" charset="-128"/>
                <a:cs typeface="ＭＳ Ｐゴシック" charset="-128"/>
              </a:rPr>
              <a:t>Shammai</a:t>
            </a:r>
            <a:r>
              <a:rPr lang="en-US" dirty="0" smtClean="0">
                <a:solidFill>
                  <a:srgbClr val="CCFFCC"/>
                </a:solidFill>
                <a:ea typeface="ＭＳ Ｐゴシック" charset="-128"/>
                <a:cs typeface="ＭＳ Ｐゴシック" charset="-128"/>
              </a:rPr>
              <a:t>: </a:t>
            </a:r>
            <a:r>
              <a:rPr lang="en-US" dirty="0" err="1" smtClean="0">
                <a:solidFill>
                  <a:srgbClr val="CCFFCC"/>
                </a:solidFill>
                <a:ea typeface="ＭＳ Ｐゴシック" charset="-128"/>
                <a:cs typeface="ＭＳ Ｐゴシック" charset="-128"/>
              </a:rPr>
              <a:t>unchastity</a:t>
            </a:r>
            <a:endParaRPr lang="en-US" dirty="0" smtClean="0">
              <a:solidFill>
                <a:srgbClr val="CCFFCC"/>
              </a:solidFill>
              <a:ea typeface="ＭＳ Ｐゴシック" charset="-128"/>
              <a:cs typeface="ＭＳ Ｐゴシック" charset="-128"/>
            </a:endParaRPr>
          </a:p>
          <a:p>
            <a:pPr lvl="1">
              <a:buNone/>
            </a:pPr>
            <a:r>
              <a:rPr lang="en-US" dirty="0" smtClean="0">
                <a:solidFill>
                  <a:srgbClr val="CCFFCC"/>
                </a:solidFill>
                <a:ea typeface="ＭＳ Ｐゴシック" charset="-128"/>
                <a:cs typeface="ＭＳ Ｐゴシック" charset="-128"/>
              </a:rPr>
              <a:t>School of Hillel: wider application (even if a meal was burnt).</a:t>
            </a:r>
          </a:p>
          <a:p>
            <a:pPr lvl="1">
              <a:buNone/>
            </a:pPr>
            <a:endParaRPr lang="en-US" sz="2595" dirty="0" smtClean="0">
              <a:solidFill>
                <a:srgbClr val="CCFFCC"/>
              </a:solidFill>
              <a:ea typeface="ＭＳ Ｐゴシック" charset="-128"/>
              <a:cs typeface="ＭＳ Ｐゴシック" charset="-128"/>
            </a:endParaRPr>
          </a:p>
          <a:p>
            <a:pPr lvl="1">
              <a:buNone/>
            </a:pPr>
            <a:r>
              <a:rPr lang="en-US" sz="2595" dirty="0" smtClean="0">
                <a:solidFill>
                  <a:srgbClr val="FFFF00"/>
                </a:solidFill>
                <a:ea typeface="ＭＳ Ｐゴシック" charset="-128"/>
                <a:cs typeface="ＭＳ Ｐゴシック" charset="-128"/>
              </a:rPr>
              <a:t>Divorce is not allowed if: </a:t>
            </a:r>
          </a:p>
          <a:p>
            <a:pPr lvl="1">
              <a:buNone/>
            </a:pPr>
            <a:r>
              <a:rPr lang="en-US" sz="2595" dirty="0" smtClean="0">
                <a:solidFill>
                  <a:srgbClr val="FFFF00"/>
                </a:solidFill>
                <a:ea typeface="ＭＳ Ｐゴシック" charset="-128"/>
                <a:cs typeface="ＭＳ Ｐゴシック" charset="-128"/>
              </a:rPr>
              <a:t>a) a man’s false claim that he had not married a virgin was disproved;</a:t>
            </a:r>
          </a:p>
          <a:p>
            <a:pPr lvl="1">
              <a:buNone/>
            </a:pPr>
            <a:r>
              <a:rPr lang="en-US" sz="2595" dirty="0" err="1" smtClean="0">
                <a:solidFill>
                  <a:srgbClr val="FFFF00"/>
                </a:solidFill>
                <a:ea typeface="ＭＳ Ｐゴシック" charset="-128"/>
                <a:cs typeface="ＭＳ Ｐゴシック" charset="-128"/>
              </a:rPr>
              <a:t>b</a:t>
            </a:r>
            <a:r>
              <a:rPr lang="en-US" sz="2595" dirty="0" smtClean="0">
                <a:solidFill>
                  <a:srgbClr val="FFFF00"/>
                </a:solidFill>
                <a:ea typeface="ＭＳ Ｐゴシック" charset="-128"/>
                <a:cs typeface="ＭＳ Ｐゴシック" charset="-128"/>
              </a:rPr>
              <a:t>) A man raped a virgin whom he later married (e.g., Deut. 22:28-29).</a:t>
            </a:r>
          </a:p>
          <a:p>
            <a:pPr lvl="1">
              <a:buNone/>
            </a:pPr>
            <a:endParaRPr lang="en-US" dirty="0" smtClean="0">
              <a:ea typeface="ＭＳ Ｐゴシック" charset="-128"/>
              <a:cs typeface="ＭＳ Ｐゴシック" charset="-128"/>
            </a:endParaRP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solidFill>
                  <a:srgbClr val="29FFFF"/>
                </a:solidFill>
                <a:ea typeface="ＭＳ Ｐゴシック" charset="-128"/>
                <a:cs typeface="ＭＳ Ｐゴシック" charset="-128"/>
              </a:rPr>
              <a:t>The bill of divorce (</a:t>
            </a:r>
            <a:r>
              <a:rPr lang="en-US" i="1" dirty="0" smtClean="0">
                <a:solidFill>
                  <a:srgbClr val="29FFFF"/>
                </a:solidFill>
                <a:ea typeface="ＭＳ Ｐゴシック" charset="-128"/>
                <a:cs typeface="ＭＳ Ｐゴシック" charset="-128"/>
              </a:rPr>
              <a:t>get</a:t>
            </a:r>
            <a:r>
              <a:rPr lang="en-US" dirty="0" smtClean="0">
                <a:solidFill>
                  <a:srgbClr val="29FFFF"/>
                </a:solidFill>
                <a:ea typeface="ＭＳ Ｐゴシック" charset="-128"/>
                <a:cs typeface="ＭＳ Ｐゴシック" charset="-128"/>
              </a:rPr>
              <a:t>) is drawn up by a </a:t>
            </a:r>
            <a:r>
              <a:rPr lang="en-US" dirty="0" smtClean="0">
                <a:solidFill>
                  <a:srgbClr val="29FFFF"/>
                </a:solidFill>
                <a:ea typeface="ＭＳ Ｐゴシック" charset="-128"/>
                <a:cs typeface="ＭＳ Ｐゴシック" charset="-128"/>
              </a:rPr>
              <a:t>scribe </a:t>
            </a:r>
            <a:r>
              <a:rPr lang="en-US" dirty="0" err="1" smtClean="0">
                <a:solidFill>
                  <a:srgbClr val="29FFFF"/>
                </a:solidFill>
                <a:ea typeface="ＭＳ Ｐゴシック" charset="-128"/>
                <a:cs typeface="ＭＳ Ｐゴシック" charset="-128"/>
              </a:rPr>
              <a:t>amd</a:t>
            </a:r>
            <a:r>
              <a:rPr lang="en-US" dirty="0" smtClean="0">
                <a:solidFill>
                  <a:srgbClr val="29FFFF"/>
                </a:solidFill>
                <a:ea typeface="ＭＳ Ｐゴシック" charset="-128"/>
                <a:cs typeface="ＭＳ Ｐゴシック" charset="-128"/>
              </a:rPr>
              <a:t> presented in the presence of witnesses. </a:t>
            </a:r>
          </a:p>
          <a:p>
            <a:r>
              <a:rPr lang="en-US" dirty="0" smtClean="0">
                <a:solidFill>
                  <a:srgbClr val="29FFFF"/>
                </a:solidFill>
                <a:ea typeface="ＭＳ Ｐゴシック" charset="-128"/>
                <a:cs typeface="ＭＳ Ｐゴシック" charset="-128"/>
              </a:rPr>
              <a:t>After </a:t>
            </a:r>
            <a:r>
              <a:rPr lang="en-US" dirty="0" smtClean="0">
                <a:solidFill>
                  <a:srgbClr val="29FFFF"/>
                </a:solidFill>
                <a:ea typeface="ＭＳ Ｐゴシック" charset="-128"/>
                <a:cs typeface="ＭＳ Ｐゴシック" charset="-128"/>
              </a:rPr>
              <a:t>it has been given to the wife, it is retained by the rabbi (who cuts it </a:t>
            </a:r>
            <a:r>
              <a:rPr lang="en-US" dirty="0" err="1" smtClean="0">
                <a:solidFill>
                  <a:srgbClr val="29FFFF"/>
                </a:solidFill>
                <a:ea typeface="ＭＳ Ｐゴシック" charset="-128"/>
                <a:cs typeface="ＭＳ Ｐゴシック" charset="-128"/>
              </a:rPr>
              <a:t>criss</a:t>
            </a:r>
            <a:r>
              <a:rPr lang="en-US" dirty="0" smtClean="0">
                <a:solidFill>
                  <a:srgbClr val="29FFFF"/>
                </a:solidFill>
                <a:ea typeface="ＭＳ Ｐゴシック" charset="-128"/>
                <a:cs typeface="ＭＳ Ｐゴシック" charset="-128"/>
              </a:rPr>
              <a:t>-cross to prevent it being used the second time).</a:t>
            </a:r>
          </a:p>
          <a:p>
            <a:r>
              <a:rPr lang="en-US" dirty="0" smtClean="0">
                <a:solidFill>
                  <a:srgbClr val="29FFFF"/>
                </a:solidFill>
                <a:ea typeface="ＭＳ Ｐゴシック" charset="-128"/>
                <a:cs typeface="ＭＳ Ｐゴシック" charset="-128"/>
              </a:rPr>
              <a:t>The wife is only permitted to remarry after 90 days.</a:t>
            </a:r>
          </a:p>
          <a:p>
            <a:r>
              <a:rPr lang="en-US" dirty="0" smtClean="0">
                <a:solidFill>
                  <a:srgbClr val="29FFFF"/>
                </a:solidFill>
                <a:ea typeface="ＭＳ Ｐゴシック" charset="-128"/>
                <a:cs typeface="ＭＳ Ｐゴシック" charset="-128"/>
              </a:rPr>
              <a:t>Jewish law stipulates that a woman’s consent to divorce is not required, but this is disputed in many circles.</a:t>
            </a:r>
            <a:endParaRPr lang="en-US" dirty="0"/>
          </a:p>
        </p:txBody>
      </p:sp>
      <p:sp>
        <p:nvSpPr>
          <p:cNvPr id="4" name="Content Placeholder 3"/>
          <p:cNvSpPr>
            <a:spLocks noGrp="1"/>
          </p:cNvSpPr>
          <p:nvPr>
            <p:ph sz="half" idx="2"/>
          </p:nvPr>
        </p:nvSpPr>
        <p:spPr/>
        <p:txBody>
          <a:bodyPr>
            <a:normAutofit fontScale="77500" lnSpcReduction="20000"/>
          </a:bodyPr>
          <a:lstStyle/>
          <a:p>
            <a:endParaRPr lang="en-US" dirty="0" smtClean="0">
              <a:ea typeface="ＭＳ Ｐゴシック" charset="-128"/>
              <a:cs typeface="ＭＳ Ｐゴシック" charset="-128"/>
            </a:endParaRPr>
          </a:p>
          <a:p>
            <a:endParaRPr lang="en-US" dirty="0"/>
          </a:p>
        </p:txBody>
      </p:sp>
      <p:pic>
        <p:nvPicPr>
          <p:cNvPr id="5" name="Picture 4" descr="GetTex.gif"/>
          <p:cNvPicPr>
            <a:picLocks noChangeAspect="1"/>
          </p:cNvPicPr>
          <p:nvPr/>
        </p:nvPicPr>
        <p:blipFill>
          <a:blip r:embed="rId2"/>
          <a:stretch>
            <a:fillRect/>
          </a:stretch>
        </p:blipFill>
        <p:spPr>
          <a:xfrm>
            <a:off x="4656138" y="1417637"/>
            <a:ext cx="4030662" cy="5258413"/>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pic>
        <p:nvPicPr>
          <p:cNvPr id="5" name="Content Placeholder 4" descr="Agunot image28.gif"/>
          <p:cNvPicPr>
            <a:picLocks noGrp="1" noChangeAspect="1"/>
          </p:cNvPicPr>
          <p:nvPr>
            <p:ph sz="half" idx="1"/>
          </p:nvPr>
        </p:nvPicPr>
        <p:blipFill>
          <a:blip r:embed="rId2"/>
          <a:srcRect t="-40121" b="-40121"/>
          <a:stretch>
            <a:fillRect/>
          </a:stretch>
        </p:blipFill>
        <p:spPr>
          <a:xfrm>
            <a:off x="457200" y="274638"/>
            <a:ext cx="4038600" cy="5851525"/>
          </a:xfrm>
        </p:spPr>
      </p:pic>
      <p:sp>
        <p:nvSpPr>
          <p:cNvPr id="4" name="Content Placeholder 3"/>
          <p:cNvSpPr>
            <a:spLocks noGrp="1"/>
          </p:cNvSpPr>
          <p:nvPr>
            <p:ph sz="half" idx="2"/>
          </p:nvPr>
        </p:nvSpPr>
        <p:spPr/>
        <p:txBody>
          <a:bodyPr>
            <a:normAutofit fontScale="70000" lnSpcReduction="20000"/>
          </a:bodyPr>
          <a:lstStyle/>
          <a:p>
            <a:r>
              <a:rPr lang="en-US" dirty="0" smtClean="0">
                <a:solidFill>
                  <a:srgbClr val="FFFF00"/>
                </a:solidFill>
                <a:ea typeface="ＭＳ Ｐゴシック" charset="-128"/>
                <a:cs typeface="ＭＳ Ｐゴシック" charset="-128"/>
              </a:rPr>
              <a:t>Orthodox: </a:t>
            </a:r>
            <a:r>
              <a:rPr lang="en-US" dirty="0" smtClean="0">
                <a:ea typeface="ＭＳ Ｐゴシック" charset="-128"/>
                <a:cs typeface="ＭＳ Ｐゴシック" charset="-128"/>
              </a:rPr>
              <a:t>a woman whose husband refuses to grant her a divorce, or has disappeared or died, is known as the </a:t>
            </a:r>
            <a:r>
              <a:rPr lang="en-US" i="1" dirty="0" smtClean="0">
                <a:ea typeface="ＭＳ Ｐゴシック" charset="-128"/>
                <a:cs typeface="ＭＳ Ｐゴシック" charset="-128"/>
              </a:rPr>
              <a:t>agunah</a:t>
            </a:r>
            <a:r>
              <a:rPr lang="en-US" dirty="0" smtClean="0">
                <a:ea typeface="ＭＳ Ｐゴシック" charset="-128"/>
                <a:cs typeface="ＭＳ Ｐゴシック" charset="-128"/>
              </a:rPr>
              <a:t> (‘chained woman’). She is not free to </a:t>
            </a:r>
            <a:r>
              <a:rPr lang="en-US" dirty="0" smtClean="0">
                <a:ea typeface="ＭＳ Ｐゴシック" charset="-128"/>
                <a:cs typeface="ＭＳ Ｐゴシック" charset="-128"/>
              </a:rPr>
              <a:t>remarry, although some steps are now taken because of legal processes available in certain countries.</a:t>
            </a:r>
          </a:p>
          <a:p>
            <a:r>
              <a:rPr lang="en-US" dirty="0" smtClean="0">
                <a:solidFill>
                  <a:srgbClr val="FFFF00"/>
                </a:solidFill>
                <a:ea typeface="ＭＳ Ｐゴシック" charset="-128"/>
                <a:cs typeface="ＭＳ Ｐゴシック" charset="-128"/>
              </a:rPr>
              <a:t>Conservative: </a:t>
            </a:r>
            <a:r>
              <a:rPr lang="en-US" dirty="0" smtClean="0">
                <a:ea typeface="ＭＳ Ｐゴシック" charset="-128"/>
                <a:cs typeface="ＭＳ Ｐゴシック" charset="-128"/>
              </a:rPr>
              <a:t>closely follows the </a:t>
            </a:r>
            <a:r>
              <a:rPr lang="en-US" i="1" dirty="0" smtClean="0">
                <a:ea typeface="ＭＳ Ｐゴシック" charset="-128"/>
                <a:cs typeface="ＭＳ Ｐゴシック" charset="-128"/>
              </a:rPr>
              <a:t>halakhah</a:t>
            </a:r>
            <a:r>
              <a:rPr lang="en-US" dirty="0" smtClean="0">
                <a:ea typeface="ＭＳ Ｐゴシック" charset="-128"/>
                <a:cs typeface="ＭＳ Ｐゴシック" charset="-128"/>
              </a:rPr>
              <a:t> on divorce, but has found ways to deal with the </a:t>
            </a:r>
            <a:r>
              <a:rPr lang="en-US" i="1" dirty="0" err="1" smtClean="0">
                <a:ea typeface="ＭＳ Ｐゴシック" charset="-128"/>
                <a:cs typeface="ＭＳ Ｐゴシック" charset="-128"/>
              </a:rPr>
              <a:t>agunah</a:t>
            </a:r>
            <a:r>
              <a:rPr lang="en-US" i="1" dirty="0" smtClean="0">
                <a:ea typeface="ＭＳ Ｐゴシック" charset="-128"/>
                <a:cs typeface="ＭＳ Ｐゴシック" charset="-128"/>
              </a:rPr>
              <a:t> </a:t>
            </a:r>
            <a:r>
              <a:rPr lang="en-US" dirty="0" smtClean="0">
                <a:ea typeface="ＭＳ Ｐゴシック" charset="-128"/>
                <a:cs typeface="ＭＳ Ｐゴシック" charset="-128"/>
              </a:rPr>
              <a:t> through the annulment of a marriage.</a:t>
            </a:r>
          </a:p>
          <a:p>
            <a:r>
              <a:rPr lang="en-US" dirty="0" smtClean="0">
                <a:solidFill>
                  <a:srgbClr val="FFFF00"/>
                </a:solidFill>
                <a:ea typeface="ＭＳ Ｐゴシック" charset="-128"/>
                <a:cs typeface="ＭＳ Ｐゴシック" charset="-128"/>
              </a:rPr>
              <a:t>Reform: </a:t>
            </a:r>
            <a:r>
              <a:rPr lang="en-US" dirty="0" smtClean="0">
                <a:ea typeface="ＭＳ Ｐゴシック" charset="-128"/>
                <a:cs typeface="ＭＳ Ｐゴシック" charset="-128"/>
              </a:rPr>
              <a:t>civil divorce is sufficient for remarriage.</a:t>
            </a:r>
          </a:p>
          <a:p>
            <a:endParaRPr lang="en-US" dirty="0" smtClean="0">
              <a:ea typeface="ＭＳ Ｐゴシック" charset="-128"/>
              <a:cs typeface="ＭＳ Ｐゴシック" charset="-128"/>
            </a:endParaRPr>
          </a:p>
          <a:p>
            <a:endParaRPr lang="en-US" dirty="0"/>
          </a:p>
        </p:txBody>
      </p:sp>
      <p:pic>
        <p:nvPicPr>
          <p:cNvPr id="7" name="Picture 6" descr="agunah 2.jpg"/>
          <p:cNvPicPr>
            <a:picLocks noChangeAspect="1"/>
          </p:cNvPicPr>
          <p:nvPr/>
        </p:nvPicPr>
        <p:blipFill>
          <a:blip r:embed="rId3"/>
          <a:stretch>
            <a:fillRect/>
          </a:stretch>
        </p:blipFill>
        <p:spPr>
          <a:xfrm>
            <a:off x="1227138" y="4429156"/>
            <a:ext cx="2489200" cy="19304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descr="images.jpeg"/>
          <p:cNvPicPr>
            <a:picLocks noChangeAspect="1"/>
          </p:cNvPicPr>
          <p:nvPr/>
        </p:nvPicPr>
        <p:blipFill>
          <a:blip r:embed="rId2"/>
          <a:srcRect/>
          <a:stretch>
            <a:fillRect/>
          </a:stretch>
        </p:blipFill>
        <p:spPr bwMode="auto">
          <a:xfrm>
            <a:off x="828947" y="958265"/>
            <a:ext cx="3886200" cy="2971800"/>
          </a:xfrm>
          <a:prstGeom prst="rect">
            <a:avLst/>
          </a:prstGeom>
          <a:noFill/>
          <a:ln w="9525">
            <a:noFill/>
            <a:miter lim="800000"/>
            <a:headEnd/>
            <a:tailEnd/>
          </a:ln>
        </p:spPr>
      </p:pic>
      <p:pic>
        <p:nvPicPr>
          <p:cNvPr id="6" name="Picture 5" descr="DownloadedFile-1.jpeg"/>
          <p:cNvPicPr>
            <a:picLocks noChangeAspect="1"/>
          </p:cNvPicPr>
          <p:nvPr/>
        </p:nvPicPr>
        <p:blipFill>
          <a:blip r:embed="rId3"/>
          <a:srcRect/>
          <a:stretch>
            <a:fillRect/>
          </a:stretch>
        </p:blipFill>
        <p:spPr bwMode="auto">
          <a:xfrm>
            <a:off x="4715147" y="3401728"/>
            <a:ext cx="3505200" cy="3124200"/>
          </a:xfrm>
          <a:prstGeom prst="rect">
            <a:avLst/>
          </a:prstGeom>
          <a:noFill/>
          <a:ln w="9525">
            <a:noFill/>
            <a:miter lim="800000"/>
            <a:headEnd/>
            <a:tailEnd/>
          </a:ln>
        </p:spPr>
      </p:pic>
      <p:pic>
        <p:nvPicPr>
          <p:cNvPr id="7" name="Picture 6" descr="DownloadedFile.jpeg"/>
          <p:cNvPicPr>
            <a:picLocks noChangeAspect="1"/>
          </p:cNvPicPr>
          <p:nvPr/>
        </p:nvPicPr>
        <p:blipFill>
          <a:blip r:embed="rId4"/>
          <a:srcRect/>
          <a:stretch>
            <a:fillRect/>
          </a:stretch>
        </p:blipFill>
        <p:spPr bwMode="auto">
          <a:xfrm>
            <a:off x="5121464" y="435201"/>
            <a:ext cx="3467100" cy="21336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Death and Mourning</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Humans will return to the dust of the earth (Genesis 3:19).</a:t>
            </a:r>
          </a:p>
          <a:p>
            <a:r>
              <a:rPr lang="en-US" dirty="0" smtClean="0"/>
              <a:t>Laws about burial (Gen. 47:29-30; I Kings 21:19).</a:t>
            </a:r>
          </a:p>
          <a:p>
            <a:r>
              <a:rPr lang="en-US" dirty="0" smtClean="0"/>
              <a:t>According to Jewish law a dying person is to utter a prayer on his/her deathbed accepting God’s will: ‘I admit before you, God, my God and God of my ancestors, that  my cure and my death are in your hands’.</a:t>
            </a:r>
            <a:endParaRPr lang="en-US" dirty="0"/>
          </a:p>
        </p:txBody>
      </p:sp>
      <p:sp>
        <p:nvSpPr>
          <p:cNvPr id="4" name="Content Placeholder 3"/>
          <p:cNvSpPr>
            <a:spLocks noGrp="1"/>
          </p:cNvSpPr>
          <p:nvPr>
            <p:ph sz="half" idx="2"/>
          </p:nvPr>
        </p:nvSpPr>
        <p:spPr/>
        <p:txBody>
          <a:bodyPr>
            <a:normAutofit fontScale="85000" lnSpcReduction="20000"/>
          </a:bodyPr>
          <a:lstStyle/>
          <a:p>
            <a:r>
              <a:rPr lang="en-US" dirty="0" smtClean="0"/>
              <a:t>Burial takes place as soon as possible (but not on </a:t>
            </a:r>
            <a:r>
              <a:rPr lang="en-US" dirty="0" err="1" smtClean="0"/>
              <a:t>sabbath</a:t>
            </a:r>
            <a:r>
              <a:rPr lang="en-US" dirty="0" smtClean="0"/>
              <a:t> or Yom Kippur).</a:t>
            </a:r>
          </a:p>
          <a:p>
            <a:r>
              <a:rPr lang="en-US" dirty="0" smtClean="0"/>
              <a:t>Adults are buried wearing their prayer shawl (with one of the fringes removed to mark the shawl as no longer fit for us).</a:t>
            </a:r>
          </a:p>
          <a:p>
            <a:r>
              <a:rPr lang="en-US" dirty="0" smtClean="0">
                <a:solidFill>
                  <a:srgbClr val="FFFF00"/>
                </a:solidFill>
              </a:rPr>
              <a:t>Orthodox: </a:t>
            </a:r>
            <a:r>
              <a:rPr lang="en-US" dirty="0" smtClean="0"/>
              <a:t>burial only</a:t>
            </a:r>
          </a:p>
          <a:p>
            <a:r>
              <a:rPr lang="en-US" dirty="0" smtClean="0">
                <a:solidFill>
                  <a:srgbClr val="FFFF00"/>
                </a:solidFill>
              </a:rPr>
              <a:t>Reform: </a:t>
            </a:r>
            <a:r>
              <a:rPr lang="en-US" dirty="0" smtClean="0">
                <a:solidFill>
                  <a:srgbClr val="FFFFFF"/>
                </a:solidFill>
              </a:rPr>
              <a:t>embalming </a:t>
            </a:r>
            <a:r>
              <a:rPr lang="en-US" smtClean="0">
                <a:solidFill>
                  <a:srgbClr val="FFFFFF"/>
                </a:solidFill>
              </a:rPr>
              <a:t>and cremation </a:t>
            </a:r>
            <a:r>
              <a:rPr lang="en-US" dirty="0" smtClean="0">
                <a:solidFill>
                  <a:srgbClr val="FFFFFF"/>
                </a:solidFill>
              </a:rPr>
              <a:t>permissible (burial can be delayed for several days).</a:t>
            </a:r>
            <a:endParaRPr lang="en-US" dirty="0">
              <a:solidFill>
                <a:srgbClr val="FFFF00"/>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Death and Mourning</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Close relatives rend an outer garment, take off their shoes, and sit </a:t>
            </a:r>
            <a:r>
              <a:rPr lang="en-US" i="1" dirty="0" err="1" smtClean="0"/>
              <a:t>shiva</a:t>
            </a:r>
            <a:r>
              <a:rPr lang="en-US" dirty="0" smtClean="0"/>
              <a:t>  (i.e. they sit on the ground or on low stools) and friends visit them and prayers are said daily </a:t>
            </a:r>
          </a:p>
          <a:p>
            <a:r>
              <a:rPr lang="en-US" i="1" dirty="0" smtClean="0"/>
              <a:t>Shiva</a:t>
            </a:r>
            <a:r>
              <a:rPr lang="en-US" dirty="0" smtClean="0"/>
              <a:t> means ‘seven’ (for the number of the days of mourning, but less observant Jews mourn in this way for one night.</a:t>
            </a:r>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Further period of less intensive mourning for a further 30 days.</a:t>
            </a:r>
          </a:p>
          <a:p>
            <a:r>
              <a:rPr lang="en-US" dirty="0" smtClean="0"/>
              <a:t>Children mourn 12 months for parents.</a:t>
            </a:r>
          </a:p>
          <a:p>
            <a:r>
              <a:rPr lang="en-US" dirty="0" smtClean="0"/>
              <a:t>There is also a ‘remembrance day’ each year, and a close relative recites </a:t>
            </a:r>
            <a:r>
              <a:rPr lang="en-US" i="1" dirty="0" err="1" smtClean="0"/>
              <a:t>kaddish</a:t>
            </a:r>
            <a:r>
              <a:rPr lang="en-US" dirty="0" smtClean="0"/>
              <a:t> in the synagogue for the first 11 months and then annually on the memorial day.</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370</TotalTime>
  <Words>1797</Words>
  <Application>Microsoft Macintosh PowerPoint</Application>
  <PresentationFormat>On-screen Show (4:3)</PresentationFormat>
  <Paragraphs>116</Paragraphs>
  <Slides>23</Slides>
  <Notes>0</Notes>
  <HiddenSlides>0</HiddenSlides>
  <MMClips>0</MMClips>
  <ScaleCrop>false</ScaleCrop>
  <HeadingPairs>
    <vt:vector size="4" baseType="variant">
      <vt:variant>
        <vt:lpstr>Design Template</vt:lpstr>
      </vt:variant>
      <vt:variant>
        <vt:i4>1</vt:i4>
      </vt:variant>
      <vt:variant>
        <vt:lpstr>Slide Titles</vt:lpstr>
      </vt:variant>
      <vt:variant>
        <vt:i4>23</vt:i4>
      </vt:variant>
    </vt:vector>
  </HeadingPairs>
  <TitlesOfParts>
    <vt:vector size="24" baseType="lpstr">
      <vt:lpstr>Office Theme</vt:lpstr>
      <vt:lpstr>Introduction to Judaism</vt:lpstr>
      <vt:lpstr>Birth Celebrations</vt:lpstr>
      <vt:lpstr>Purity Laws Relating to Childbirth</vt:lpstr>
      <vt:lpstr>‘Coming of Age’ Celebrations</vt:lpstr>
      <vt:lpstr>‘Coming of Age’</vt:lpstr>
      <vt:lpstr>Family Life</vt:lpstr>
      <vt:lpstr>Dietary Laws</vt:lpstr>
      <vt:lpstr>Dietary Laws</vt:lpstr>
      <vt:lpstr>Dietary Laws</vt:lpstr>
      <vt:lpstr>Slide 10</vt:lpstr>
      <vt:lpstr>Jewish Synagogues</vt:lpstr>
      <vt:lpstr>Symbols of Jewish Piety</vt:lpstr>
      <vt:lpstr>Symbols of Jewish Piety</vt:lpstr>
      <vt:lpstr>Ancient Jewish Marriage Customs</vt:lpstr>
      <vt:lpstr>Slide 15</vt:lpstr>
      <vt:lpstr>Marriage Ceremonies</vt:lpstr>
      <vt:lpstr>Eastern European Jewish Wedding (19th Century)</vt:lpstr>
      <vt:lpstr>Divorce</vt:lpstr>
      <vt:lpstr>Divorce</vt:lpstr>
      <vt:lpstr>Divorce</vt:lpstr>
      <vt:lpstr>Slide 21</vt:lpstr>
      <vt:lpstr>Death and Mourning</vt:lpstr>
      <vt:lpstr>Death and Mourning</vt:lpstr>
    </vt:vector>
  </TitlesOfParts>
  <Company>Theology and Religious Studies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Judaism</dc:title>
  <dc:creator>Catrin Williams</dc:creator>
  <cp:lastModifiedBy>Catrin Williams</cp:lastModifiedBy>
  <cp:revision>13</cp:revision>
  <dcterms:created xsi:type="dcterms:W3CDTF">2013-10-20T19:18:15Z</dcterms:created>
  <dcterms:modified xsi:type="dcterms:W3CDTF">2013-10-20T19:57:53Z</dcterms:modified>
</cp:coreProperties>
</file>