
<file path=[Content_Types].xml><?xml version="1.0" encoding="utf-8"?>
<Types xmlns="http://schemas.openxmlformats.org/package/2006/content-types">
  <Default Extension="jpg" ContentType="image/jp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7569200" cy="10693400"/>
  <p:notesSz cx="75692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>
      <p:cViewPr varScale="1">
        <p:scale>
          <a:sx n="72" d="100"/>
          <a:sy n="72" d="100"/>
        </p:scale>
        <p:origin x="3120" y="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3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40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en-GB"/>
              <a:t>Click to edit Master subtitle style</a:t>
            </a:r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3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3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8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6/15/2026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3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6/15/2026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6/15/2026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01700" y="1557861"/>
            <a:ext cx="5327015" cy="1133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3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01700" y="2299003"/>
            <a:ext cx="5506720" cy="25393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 eaLnBrk="1" hangingPunct="1">
        <a:defRPr>
          <a:latin typeface="+mj-lt"/>
          <a:ea typeface="+mj-ea"/>
          <a:cs typeface="+mj-cs"/>
        </a:defRPr>
      </a:lvl1pPr>
    </p:titleStyle>
    <p:bodyStyle>
      <a:lvl1pPr marL="0" eaLnBrk="1" hangingPunct="1">
        <a:defRPr>
          <a:latin typeface="+mn-lt"/>
          <a:ea typeface="+mn-ea"/>
          <a:cs typeface="+mn-cs"/>
        </a:defRPr>
      </a:lvl1pPr>
      <a:lvl2pPr marL="457200" eaLnBrk="1" hangingPunct="1">
        <a:defRPr>
          <a:latin typeface="+mn-lt"/>
          <a:ea typeface="+mn-ea"/>
          <a:cs typeface="+mn-cs"/>
        </a:defRPr>
      </a:lvl2pPr>
      <a:lvl3pPr marL="914400" eaLnBrk="1" hangingPunct="1">
        <a:defRPr>
          <a:latin typeface="+mn-lt"/>
          <a:ea typeface="+mn-ea"/>
          <a:cs typeface="+mn-cs"/>
        </a:defRPr>
      </a:lvl3pPr>
      <a:lvl4pPr marL="1371600" eaLnBrk="1" hangingPunct="1">
        <a:defRPr>
          <a:latin typeface="+mn-lt"/>
          <a:ea typeface="+mn-ea"/>
          <a:cs typeface="+mn-cs"/>
        </a:defRPr>
      </a:lvl4pPr>
      <a:lvl5pPr marL="1828800" eaLnBrk="1" hangingPunct="1">
        <a:defRPr>
          <a:latin typeface="+mn-lt"/>
          <a:ea typeface="+mn-ea"/>
          <a:cs typeface="+mn-cs"/>
        </a:defRPr>
      </a:lvl5pPr>
      <a:lvl6pPr marL="2286000" eaLnBrk="1" hangingPunct="1">
        <a:defRPr>
          <a:latin typeface="+mn-lt"/>
          <a:ea typeface="+mn-ea"/>
          <a:cs typeface="+mn-cs"/>
        </a:defRPr>
      </a:lvl6pPr>
      <a:lvl7pPr marL="2743200" eaLnBrk="1" hangingPunct="1">
        <a:defRPr>
          <a:latin typeface="+mn-lt"/>
          <a:ea typeface="+mn-ea"/>
          <a:cs typeface="+mn-cs"/>
        </a:defRPr>
      </a:lvl7pPr>
      <a:lvl8pPr marL="3200400" eaLnBrk="1" hangingPunct="1">
        <a:defRPr>
          <a:latin typeface="+mn-lt"/>
          <a:ea typeface="+mn-ea"/>
          <a:cs typeface="+mn-cs"/>
        </a:defRPr>
      </a:lvl8pPr>
      <a:lvl9pPr marL="3657600" eaLnBrk="1" hangingPunct="1">
        <a:defRPr>
          <a:latin typeface="+mn-lt"/>
          <a:ea typeface="+mn-ea"/>
          <a:cs typeface="+mn-cs"/>
        </a:defRPr>
      </a:lvl9pPr>
    </p:bodyStyle>
    <p:otherStyle>
      <a:lvl1pPr marL="0" eaLnBrk="1" hangingPunct="1">
        <a:defRPr>
          <a:latin typeface="+mn-lt"/>
          <a:ea typeface="+mn-ea"/>
          <a:cs typeface="+mn-cs"/>
        </a:defRPr>
      </a:lvl1pPr>
      <a:lvl2pPr marL="457200" eaLnBrk="1" hangingPunct="1">
        <a:defRPr>
          <a:latin typeface="+mn-lt"/>
          <a:ea typeface="+mn-ea"/>
          <a:cs typeface="+mn-cs"/>
        </a:defRPr>
      </a:lvl2pPr>
      <a:lvl3pPr marL="914400" eaLnBrk="1" hangingPunct="1">
        <a:defRPr>
          <a:latin typeface="+mn-lt"/>
          <a:ea typeface="+mn-ea"/>
          <a:cs typeface="+mn-cs"/>
        </a:defRPr>
      </a:lvl3pPr>
      <a:lvl4pPr marL="1371600" eaLnBrk="1" hangingPunct="1">
        <a:defRPr>
          <a:latin typeface="+mn-lt"/>
          <a:ea typeface="+mn-ea"/>
          <a:cs typeface="+mn-cs"/>
        </a:defRPr>
      </a:lvl4pPr>
      <a:lvl5pPr marL="1828800" eaLnBrk="1" hangingPunct="1">
        <a:defRPr>
          <a:latin typeface="+mn-lt"/>
          <a:ea typeface="+mn-ea"/>
          <a:cs typeface="+mn-cs"/>
        </a:defRPr>
      </a:lvl5pPr>
      <a:lvl6pPr marL="2286000" eaLnBrk="1" hangingPunct="1">
        <a:defRPr>
          <a:latin typeface="+mn-lt"/>
          <a:ea typeface="+mn-ea"/>
          <a:cs typeface="+mn-cs"/>
        </a:defRPr>
      </a:lvl6pPr>
      <a:lvl7pPr marL="2743200" eaLnBrk="1" hangingPunct="1">
        <a:defRPr>
          <a:latin typeface="+mn-lt"/>
          <a:ea typeface="+mn-ea"/>
          <a:cs typeface="+mn-cs"/>
        </a:defRPr>
      </a:lvl7pPr>
      <a:lvl8pPr marL="3200400" eaLnBrk="1" hangingPunct="1">
        <a:defRPr>
          <a:latin typeface="+mn-lt"/>
          <a:ea typeface="+mn-ea"/>
          <a:cs typeface="+mn-cs"/>
        </a:defRPr>
      </a:lvl8pPr>
      <a:lvl9pPr marL="3657600" eaLnBrk="1" hangingPunct="1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uk.indeed.com/?utm_source=chatgpt.com" TargetMode="External"/><Relationship Id="rId2" Type="http://schemas.openxmlformats.org/officeDocument/2006/relationships/hyperlink" Target="https://www.linkedin.com/?utm_source=chatgpt.com" TargetMode="Externa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reed.co.uk/?utm_source=chatgpt.com" TargetMode="Externa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52500" y="1212850"/>
            <a:ext cx="5651500" cy="0"/>
          </a:xfrm>
          <a:custGeom>
            <a:avLst/>
            <a:gdLst/>
            <a:ahLst/>
            <a:cxnLst/>
            <a:rect l="l" t="t" r="r" b="b"/>
            <a:pathLst>
              <a:path w="5651500">
                <a:moveTo>
                  <a:pt x="0" y="0"/>
                </a:moveTo>
                <a:lnTo>
                  <a:pt x="5651499" y="0"/>
                </a:lnTo>
              </a:path>
            </a:pathLst>
          </a:custGeom>
          <a:ln w="12700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901700" y="1557861"/>
            <a:ext cx="1632585" cy="375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Cover</a:t>
            </a:r>
            <a:r>
              <a:rPr spc="-55" dirty="0"/>
              <a:t> </a:t>
            </a:r>
            <a:endParaRPr spc="-20" dirty="0"/>
          </a:p>
        </p:txBody>
      </p:sp>
      <p:sp>
        <p:nvSpPr>
          <p:cNvPr id="4" name="object 4"/>
          <p:cNvSpPr txBox="1"/>
          <p:nvPr/>
        </p:nvSpPr>
        <p:spPr>
          <a:xfrm>
            <a:off x="901700" y="2151032"/>
            <a:ext cx="5276850" cy="22847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08279">
              <a:lnSpc>
                <a:spcPct val="110200"/>
              </a:lnSpc>
              <a:spcBef>
                <a:spcPts val="100"/>
              </a:spcBef>
            </a:pPr>
            <a:r>
              <a:rPr sz="1700" b="1" dirty="0">
                <a:latin typeface="Arial"/>
                <a:cs typeface="Arial"/>
              </a:rPr>
              <a:t>Recruitment</a:t>
            </a:r>
            <a:r>
              <a:rPr sz="1700" b="1" spc="-70" dirty="0">
                <a:latin typeface="Arial"/>
                <a:cs typeface="Arial"/>
              </a:rPr>
              <a:t> </a:t>
            </a:r>
            <a:r>
              <a:rPr sz="1700" b="1" dirty="0">
                <a:latin typeface="Arial"/>
                <a:cs typeface="Arial"/>
              </a:rPr>
              <a:t>and</a:t>
            </a:r>
            <a:r>
              <a:rPr sz="1700" b="1" spc="-70" dirty="0">
                <a:latin typeface="Arial"/>
                <a:cs typeface="Arial"/>
              </a:rPr>
              <a:t> </a:t>
            </a:r>
            <a:r>
              <a:rPr sz="1700" b="1" dirty="0">
                <a:latin typeface="Arial"/>
                <a:cs typeface="Arial"/>
              </a:rPr>
              <a:t>Selection</a:t>
            </a:r>
            <a:r>
              <a:rPr sz="1700" b="1" spc="-65" dirty="0">
                <a:latin typeface="Arial"/>
                <a:cs typeface="Arial"/>
              </a:rPr>
              <a:t> </a:t>
            </a:r>
            <a:r>
              <a:rPr sz="1700" b="1" dirty="0">
                <a:latin typeface="Arial"/>
                <a:cs typeface="Arial"/>
              </a:rPr>
              <a:t>During</a:t>
            </a:r>
            <a:r>
              <a:rPr sz="1700" b="1" spc="-70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Organisational Transformation</a:t>
            </a:r>
            <a:endParaRPr sz="1700">
              <a:latin typeface="Arial"/>
              <a:cs typeface="Arial"/>
            </a:endParaRPr>
          </a:p>
          <a:p>
            <a:pPr marL="12700" marR="5080">
              <a:lnSpc>
                <a:spcPct val="110200"/>
              </a:lnSpc>
              <a:spcBef>
                <a:spcPts val="1470"/>
              </a:spcBef>
            </a:pPr>
            <a:r>
              <a:rPr sz="1300" b="1" spc="-20" dirty="0">
                <a:latin typeface="Arial"/>
                <a:cs typeface="Arial"/>
              </a:rPr>
              <a:t>Tesco</a:t>
            </a:r>
            <a:r>
              <a:rPr sz="1300" b="1" spc="-45" dirty="0">
                <a:latin typeface="Arial"/>
                <a:cs typeface="Arial"/>
              </a:rPr>
              <a:t> </a:t>
            </a:r>
            <a:r>
              <a:rPr sz="1300" b="1" dirty="0">
                <a:latin typeface="Arial"/>
                <a:cs typeface="Arial"/>
              </a:rPr>
              <a:t>PLC:</a:t>
            </a:r>
            <a:r>
              <a:rPr sz="1300" b="1" spc="-45" dirty="0">
                <a:latin typeface="Arial"/>
                <a:cs typeface="Arial"/>
              </a:rPr>
              <a:t> </a:t>
            </a:r>
            <a:r>
              <a:rPr sz="1300" b="1" spc="-10" dirty="0">
                <a:latin typeface="Arial"/>
                <a:cs typeface="Arial"/>
              </a:rPr>
              <a:t>Supporting</a:t>
            </a:r>
            <a:r>
              <a:rPr sz="1300" b="1" spc="-40" dirty="0">
                <a:latin typeface="Arial"/>
                <a:cs typeface="Arial"/>
              </a:rPr>
              <a:t> </a:t>
            </a:r>
            <a:r>
              <a:rPr sz="1300" b="1" spc="-10" dirty="0">
                <a:latin typeface="Arial"/>
                <a:cs typeface="Arial"/>
              </a:rPr>
              <a:t>Successful</a:t>
            </a:r>
            <a:r>
              <a:rPr sz="1300" b="1" spc="-45" dirty="0">
                <a:latin typeface="Arial"/>
                <a:cs typeface="Arial"/>
              </a:rPr>
              <a:t> </a:t>
            </a:r>
            <a:r>
              <a:rPr sz="1300" b="1" dirty="0">
                <a:latin typeface="Arial"/>
                <a:cs typeface="Arial"/>
              </a:rPr>
              <a:t>Digital</a:t>
            </a:r>
            <a:r>
              <a:rPr sz="1300" b="1" spc="-40" dirty="0">
                <a:latin typeface="Arial"/>
                <a:cs typeface="Arial"/>
              </a:rPr>
              <a:t> </a:t>
            </a:r>
            <a:r>
              <a:rPr sz="1300" b="1" spc="-10" dirty="0">
                <a:latin typeface="Arial"/>
                <a:cs typeface="Arial"/>
              </a:rPr>
              <a:t>Transformation</a:t>
            </a:r>
            <a:r>
              <a:rPr sz="1300" b="1" spc="-45" dirty="0">
                <a:latin typeface="Arial"/>
                <a:cs typeface="Arial"/>
              </a:rPr>
              <a:t> </a:t>
            </a:r>
            <a:r>
              <a:rPr sz="1300" b="1" spc="-10" dirty="0">
                <a:latin typeface="Arial"/>
                <a:cs typeface="Arial"/>
              </a:rPr>
              <a:t>Through Effective</a:t>
            </a:r>
            <a:r>
              <a:rPr sz="1300" b="1" spc="-15" dirty="0">
                <a:latin typeface="Arial"/>
                <a:cs typeface="Arial"/>
              </a:rPr>
              <a:t> </a:t>
            </a:r>
            <a:r>
              <a:rPr sz="1300" b="1" spc="-10" dirty="0">
                <a:latin typeface="Arial"/>
                <a:cs typeface="Arial"/>
              </a:rPr>
              <a:t>Recruitment</a:t>
            </a:r>
            <a:endParaRPr sz="1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70"/>
              </a:spcBef>
            </a:pPr>
            <a:r>
              <a:rPr sz="1200" b="1" dirty="0">
                <a:latin typeface="Arial"/>
                <a:cs typeface="Arial"/>
              </a:rPr>
              <a:t>Prepared</a:t>
            </a:r>
            <a:r>
              <a:rPr sz="1200" b="1" spc="-2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by:</a:t>
            </a:r>
            <a:r>
              <a:rPr sz="1200" b="1" spc="-15" dirty="0">
                <a:latin typeface="Arial"/>
                <a:cs typeface="Arial"/>
              </a:rPr>
              <a:t> </a:t>
            </a:r>
            <a:r>
              <a:rPr sz="1200" dirty="0">
                <a:latin typeface="Arial MT"/>
                <a:cs typeface="Arial MT"/>
              </a:rPr>
              <a:t>Tiemoko</a:t>
            </a:r>
            <a:r>
              <a:rPr sz="1200" spc="-20" dirty="0">
                <a:latin typeface="Arial MT"/>
                <a:cs typeface="Arial MT"/>
              </a:rPr>
              <a:t> </a:t>
            </a:r>
            <a:r>
              <a:rPr sz="1200" spc="-10" dirty="0">
                <a:latin typeface="Arial MT"/>
                <a:cs typeface="Arial MT"/>
              </a:rPr>
              <a:t>Dagnogo</a:t>
            </a: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345"/>
              </a:spcBef>
            </a:pPr>
            <a:r>
              <a:rPr sz="1200" b="1" dirty="0">
                <a:latin typeface="Arial"/>
                <a:cs typeface="Arial"/>
              </a:rPr>
              <a:t>Module:</a:t>
            </a:r>
            <a:r>
              <a:rPr sz="1200" b="1" spc="-15" dirty="0">
                <a:latin typeface="Arial"/>
                <a:cs typeface="Arial"/>
              </a:rPr>
              <a:t> </a:t>
            </a:r>
            <a:r>
              <a:rPr sz="1200" dirty="0">
                <a:latin typeface="Arial MT"/>
                <a:cs typeface="Arial MT"/>
              </a:rPr>
              <a:t>Developing</a:t>
            </a:r>
            <a:r>
              <a:rPr sz="1200" spc="-1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and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Managing</a:t>
            </a:r>
            <a:r>
              <a:rPr sz="1200" spc="-1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Individuals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and</a:t>
            </a:r>
            <a:r>
              <a:rPr sz="1200" spc="-15" dirty="0">
                <a:latin typeface="Arial MT"/>
                <a:cs typeface="Arial MT"/>
              </a:rPr>
              <a:t> </a:t>
            </a:r>
            <a:r>
              <a:rPr sz="1200" spc="-20" dirty="0">
                <a:latin typeface="Arial MT"/>
                <a:cs typeface="Arial MT"/>
              </a:rPr>
              <a:t>Teams</a:t>
            </a:r>
            <a:r>
              <a:rPr sz="1200" spc="-10" dirty="0">
                <a:latin typeface="Arial MT"/>
                <a:cs typeface="Arial MT"/>
              </a:rPr>
              <a:t> LCLM5002</a:t>
            </a: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345"/>
              </a:spcBef>
            </a:pPr>
            <a:r>
              <a:rPr sz="1200" b="1" dirty="0">
                <a:latin typeface="Arial"/>
                <a:cs typeface="Arial"/>
              </a:rPr>
              <a:t>Date: </a:t>
            </a:r>
            <a:r>
              <a:rPr sz="1200" dirty="0">
                <a:latin typeface="Arial MT"/>
                <a:cs typeface="Arial MT"/>
              </a:rPr>
              <a:t>10 June </a:t>
            </a:r>
            <a:r>
              <a:rPr sz="1200" spc="-20" dirty="0">
                <a:latin typeface="Arial MT"/>
                <a:cs typeface="Arial MT"/>
              </a:rPr>
              <a:t>2026</a:t>
            </a:r>
            <a:endParaRPr sz="1200">
              <a:latin typeface="Arial MT"/>
              <a:cs typeface="Arial M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952500" y="6483350"/>
            <a:ext cx="5651500" cy="0"/>
          </a:xfrm>
          <a:custGeom>
            <a:avLst/>
            <a:gdLst/>
            <a:ahLst/>
            <a:cxnLst/>
            <a:rect l="l" t="t" r="r" b="b"/>
            <a:pathLst>
              <a:path w="5651500">
                <a:moveTo>
                  <a:pt x="0" y="0"/>
                </a:moveTo>
                <a:lnTo>
                  <a:pt x="5651499" y="0"/>
                </a:lnTo>
              </a:path>
            </a:pathLst>
          </a:custGeom>
          <a:ln w="12700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01700" y="6830124"/>
            <a:ext cx="2470150" cy="375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b="1" spc="-10" dirty="0">
                <a:latin typeface="Arial"/>
                <a:cs typeface="Arial"/>
              </a:rPr>
              <a:t>Table</a:t>
            </a:r>
            <a:r>
              <a:rPr sz="2300" b="1" spc="-80" dirty="0">
                <a:latin typeface="Arial"/>
                <a:cs typeface="Arial"/>
              </a:rPr>
              <a:t> </a:t>
            </a:r>
            <a:r>
              <a:rPr sz="2300" b="1" dirty="0">
                <a:latin typeface="Arial"/>
                <a:cs typeface="Arial"/>
              </a:rPr>
              <a:t>of</a:t>
            </a:r>
            <a:r>
              <a:rPr sz="2300" b="1" spc="-75" dirty="0">
                <a:latin typeface="Arial"/>
                <a:cs typeface="Arial"/>
              </a:rPr>
              <a:t> </a:t>
            </a:r>
            <a:r>
              <a:rPr sz="2300" b="1" spc="-10" dirty="0">
                <a:latin typeface="Arial"/>
                <a:cs typeface="Arial"/>
              </a:rPr>
              <a:t>Contents</a:t>
            </a:r>
            <a:endParaRPr sz="23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30300" y="7358805"/>
            <a:ext cx="2880360" cy="2242820"/>
          </a:xfrm>
          <a:prstGeom prst="rect">
            <a:avLst/>
          </a:prstGeom>
        </p:spPr>
        <p:txBody>
          <a:bodyPr vert="horz" wrap="square" lIns="0" tIns="31115" rIns="0" bIns="0" rtlCol="0">
            <a:spAutoFit/>
          </a:bodyPr>
          <a:lstStyle/>
          <a:p>
            <a:pPr marL="241935" indent="-229235">
              <a:lnSpc>
                <a:spcPct val="100000"/>
              </a:lnSpc>
              <a:spcBef>
                <a:spcPts val="245"/>
              </a:spcBef>
              <a:buAutoNum type="arabicPeriod"/>
              <a:tabLst>
                <a:tab pos="241935" algn="l"/>
              </a:tabLst>
            </a:pPr>
            <a:r>
              <a:rPr sz="1200" spc="-10" dirty="0">
                <a:latin typeface="Arial MT"/>
                <a:cs typeface="Arial MT"/>
              </a:rPr>
              <a:t>Introduction</a:t>
            </a:r>
            <a:endParaRPr sz="1200">
              <a:latin typeface="Arial MT"/>
              <a:cs typeface="Arial MT"/>
            </a:endParaRPr>
          </a:p>
          <a:p>
            <a:pPr marL="241935" indent="-229235">
              <a:lnSpc>
                <a:spcPct val="100000"/>
              </a:lnSpc>
              <a:spcBef>
                <a:spcPts val="145"/>
              </a:spcBef>
              <a:buAutoNum type="arabicPeriod"/>
              <a:tabLst>
                <a:tab pos="241935" algn="l"/>
              </a:tabLst>
            </a:pPr>
            <a:r>
              <a:rPr sz="1200" spc="-10" dirty="0">
                <a:latin typeface="Arial MT"/>
                <a:cs typeface="Arial MT"/>
              </a:rPr>
              <a:t>Tesco's</a:t>
            </a:r>
            <a:r>
              <a:rPr sz="1200" spc="-4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Organisational</a:t>
            </a:r>
            <a:r>
              <a:rPr sz="1200" spc="-35" dirty="0">
                <a:latin typeface="Arial MT"/>
                <a:cs typeface="Arial MT"/>
              </a:rPr>
              <a:t> </a:t>
            </a:r>
            <a:r>
              <a:rPr sz="1200" spc="-10" dirty="0">
                <a:latin typeface="Arial MT"/>
                <a:cs typeface="Arial MT"/>
              </a:rPr>
              <a:t>Transformation</a:t>
            </a:r>
            <a:endParaRPr sz="1200">
              <a:latin typeface="Arial MT"/>
              <a:cs typeface="Arial MT"/>
            </a:endParaRPr>
          </a:p>
          <a:p>
            <a:pPr marL="241935" indent="-229235">
              <a:lnSpc>
                <a:spcPct val="100000"/>
              </a:lnSpc>
              <a:spcBef>
                <a:spcPts val="150"/>
              </a:spcBef>
              <a:buAutoNum type="arabicPeriod"/>
              <a:tabLst>
                <a:tab pos="241935" algn="l"/>
              </a:tabLst>
            </a:pPr>
            <a:r>
              <a:rPr sz="1200" dirty="0">
                <a:latin typeface="Arial MT"/>
                <a:cs typeface="Arial MT"/>
              </a:rPr>
              <a:t>Recruitment Process </a:t>
            </a:r>
            <a:r>
              <a:rPr sz="1200" spc="-10" dirty="0">
                <a:latin typeface="Arial MT"/>
                <a:cs typeface="Arial MT"/>
              </a:rPr>
              <a:t>Overview</a:t>
            </a:r>
            <a:endParaRPr sz="1200">
              <a:latin typeface="Arial MT"/>
              <a:cs typeface="Arial MT"/>
            </a:endParaRPr>
          </a:p>
          <a:p>
            <a:pPr marL="241935" indent="-229235">
              <a:lnSpc>
                <a:spcPct val="100000"/>
              </a:lnSpc>
              <a:spcBef>
                <a:spcPts val="145"/>
              </a:spcBef>
              <a:buAutoNum type="arabicPeriod"/>
              <a:tabLst>
                <a:tab pos="241935" algn="l"/>
              </a:tabLst>
            </a:pPr>
            <a:r>
              <a:rPr sz="1200" dirty="0">
                <a:latin typeface="Arial MT"/>
                <a:cs typeface="Arial MT"/>
              </a:rPr>
              <a:t>Job </a:t>
            </a:r>
            <a:r>
              <a:rPr sz="1200" spc="-10" dirty="0">
                <a:latin typeface="Arial MT"/>
                <a:cs typeface="Arial MT"/>
              </a:rPr>
              <a:t>Analysis</a:t>
            </a:r>
            <a:endParaRPr sz="1200">
              <a:latin typeface="Arial MT"/>
              <a:cs typeface="Arial MT"/>
            </a:endParaRPr>
          </a:p>
          <a:p>
            <a:pPr marL="241935" indent="-229235">
              <a:lnSpc>
                <a:spcPct val="100000"/>
              </a:lnSpc>
              <a:spcBef>
                <a:spcPts val="150"/>
              </a:spcBef>
              <a:buAutoNum type="arabicPeriod"/>
              <a:tabLst>
                <a:tab pos="241935" algn="l"/>
              </a:tabLst>
            </a:pPr>
            <a:r>
              <a:rPr sz="1200" dirty="0">
                <a:latin typeface="Arial MT"/>
                <a:cs typeface="Arial MT"/>
              </a:rPr>
              <a:t>Job Description &amp; Person </a:t>
            </a:r>
            <a:r>
              <a:rPr sz="1200" spc="-10" dirty="0">
                <a:latin typeface="Arial MT"/>
                <a:cs typeface="Arial MT"/>
              </a:rPr>
              <a:t>Specification</a:t>
            </a:r>
            <a:endParaRPr sz="1200">
              <a:latin typeface="Arial MT"/>
              <a:cs typeface="Arial MT"/>
            </a:endParaRPr>
          </a:p>
          <a:p>
            <a:pPr marL="241935" indent="-229235">
              <a:lnSpc>
                <a:spcPct val="100000"/>
              </a:lnSpc>
              <a:spcBef>
                <a:spcPts val="145"/>
              </a:spcBef>
              <a:buAutoNum type="arabicPeriod"/>
              <a:tabLst>
                <a:tab pos="241935" algn="l"/>
              </a:tabLst>
            </a:pPr>
            <a:r>
              <a:rPr sz="1200" dirty="0">
                <a:latin typeface="Arial MT"/>
                <a:cs typeface="Arial MT"/>
              </a:rPr>
              <a:t>Advertising </a:t>
            </a:r>
            <a:r>
              <a:rPr sz="1200" spc="-10" dirty="0">
                <a:latin typeface="Arial MT"/>
                <a:cs typeface="Arial MT"/>
              </a:rPr>
              <a:t>Strategy</a:t>
            </a:r>
            <a:endParaRPr sz="1200">
              <a:latin typeface="Arial MT"/>
              <a:cs typeface="Arial MT"/>
            </a:endParaRPr>
          </a:p>
          <a:p>
            <a:pPr marL="241935" indent="-229235">
              <a:lnSpc>
                <a:spcPct val="100000"/>
              </a:lnSpc>
              <a:spcBef>
                <a:spcPts val="145"/>
              </a:spcBef>
              <a:buAutoNum type="arabicPeriod"/>
              <a:tabLst>
                <a:tab pos="241935" algn="l"/>
              </a:tabLst>
            </a:pPr>
            <a:r>
              <a:rPr sz="1200" dirty="0">
                <a:latin typeface="Arial MT"/>
                <a:cs typeface="Arial MT"/>
              </a:rPr>
              <a:t>Structured </a:t>
            </a:r>
            <a:r>
              <a:rPr sz="1200" spc="-10" dirty="0">
                <a:latin typeface="Arial MT"/>
                <a:cs typeface="Arial MT"/>
              </a:rPr>
              <a:t>Interview</a:t>
            </a:r>
            <a:endParaRPr sz="1200">
              <a:latin typeface="Arial MT"/>
              <a:cs typeface="Arial MT"/>
            </a:endParaRPr>
          </a:p>
          <a:p>
            <a:pPr marL="241935" indent="-229235">
              <a:lnSpc>
                <a:spcPct val="100000"/>
              </a:lnSpc>
              <a:spcBef>
                <a:spcPts val="150"/>
              </a:spcBef>
              <a:buAutoNum type="arabicPeriod"/>
              <a:tabLst>
                <a:tab pos="241935" algn="l"/>
              </a:tabLst>
            </a:pPr>
            <a:r>
              <a:rPr sz="1200" dirty="0">
                <a:latin typeface="Arial MT"/>
                <a:cs typeface="Arial MT"/>
              </a:rPr>
              <a:t>Competency-Based </a:t>
            </a:r>
            <a:r>
              <a:rPr sz="1200" spc="-10" dirty="0">
                <a:latin typeface="Arial MT"/>
                <a:cs typeface="Arial MT"/>
              </a:rPr>
              <a:t>Interview</a:t>
            </a:r>
            <a:endParaRPr sz="1200">
              <a:latin typeface="Arial MT"/>
              <a:cs typeface="Arial MT"/>
            </a:endParaRPr>
          </a:p>
          <a:p>
            <a:pPr marL="241935" indent="-229235">
              <a:lnSpc>
                <a:spcPct val="100000"/>
              </a:lnSpc>
              <a:spcBef>
                <a:spcPts val="145"/>
              </a:spcBef>
              <a:buAutoNum type="arabicPeriod"/>
              <a:tabLst>
                <a:tab pos="241935" algn="l"/>
              </a:tabLst>
            </a:pPr>
            <a:r>
              <a:rPr sz="1200" dirty="0">
                <a:latin typeface="Arial MT"/>
                <a:cs typeface="Arial MT"/>
              </a:rPr>
              <a:t>Assessment Centre </a:t>
            </a:r>
            <a:r>
              <a:rPr sz="1200" spc="-10" dirty="0">
                <a:latin typeface="Arial MT"/>
                <a:cs typeface="Arial MT"/>
              </a:rPr>
              <a:t>Interview</a:t>
            </a:r>
            <a:endParaRPr sz="12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45"/>
              </a:spcBef>
              <a:buAutoNum type="arabicPeriod"/>
              <a:tabLst>
                <a:tab pos="241300" algn="l"/>
              </a:tabLst>
            </a:pPr>
            <a:r>
              <a:rPr sz="1200" dirty="0">
                <a:latin typeface="Arial MT"/>
                <a:cs typeface="Arial MT"/>
              </a:rPr>
              <a:t>Questioning </a:t>
            </a:r>
            <a:r>
              <a:rPr sz="1200" spc="-10" dirty="0">
                <a:latin typeface="Arial MT"/>
                <a:cs typeface="Arial MT"/>
              </a:rPr>
              <a:t>Techniques</a:t>
            </a:r>
            <a:endParaRPr sz="12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50"/>
              </a:spcBef>
              <a:buAutoNum type="arabicPeriod"/>
              <a:tabLst>
                <a:tab pos="241300" algn="l"/>
              </a:tabLst>
            </a:pPr>
            <a:r>
              <a:rPr sz="1200" dirty="0">
                <a:latin typeface="Arial MT"/>
                <a:cs typeface="Arial MT"/>
              </a:rPr>
              <a:t>Face-to-Face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vs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Virtual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spc="-10" dirty="0">
                <a:latin typeface="Arial MT"/>
                <a:cs typeface="Arial MT"/>
              </a:rPr>
              <a:t>Interviews</a:t>
            </a:r>
            <a:endParaRPr sz="1200">
              <a:latin typeface="Arial MT"/>
              <a:cs typeface="Arial MT"/>
            </a:endParaRPr>
          </a:p>
        </p:txBody>
      </p: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33450" y="4622249"/>
            <a:ext cx="6635750" cy="154305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0300" y="873597"/>
            <a:ext cx="2465070" cy="428625"/>
          </a:xfrm>
          <a:prstGeom prst="rect">
            <a:avLst/>
          </a:prstGeom>
        </p:spPr>
        <p:txBody>
          <a:bodyPr vert="horz" wrap="square" lIns="0" tIns="3111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245"/>
              </a:spcBef>
              <a:buAutoNum type="arabicPeriod" startAt="12"/>
              <a:tabLst>
                <a:tab pos="241300" algn="l"/>
              </a:tabLst>
            </a:pPr>
            <a:r>
              <a:rPr sz="1200" dirty="0">
                <a:latin typeface="Arial MT"/>
                <a:cs typeface="Arial MT"/>
              </a:rPr>
              <a:t>Recommendations &amp; </a:t>
            </a:r>
            <a:r>
              <a:rPr sz="1200" spc="-10" dirty="0">
                <a:latin typeface="Arial MT"/>
                <a:cs typeface="Arial MT"/>
              </a:rPr>
              <a:t>Conclusion</a:t>
            </a:r>
            <a:endParaRPr sz="12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45"/>
              </a:spcBef>
              <a:buAutoNum type="arabicPeriod" startAt="12"/>
              <a:tabLst>
                <a:tab pos="241300" algn="l"/>
              </a:tabLst>
            </a:pPr>
            <a:r>
              <a:rPr sz="1200" spc="-10" dirty="0">
                <a:latin typeface="Arial MT"/>
                <a:cs typeface="Arial MT"/>
              </a:rPr>
              <a:t>References</a:t>
            </a:r>
            <a:endParaRPr sz="12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952500" y="1581150"/>
            <a:ext cx="5651500" cy="0"/>
          </a:xfrm>
          <a:custGeom>
            <a:avLst/>
            <a:gdLst/>
            <a:ahLst/>
            <a:cxnLst/>
            <a:rect l="l" t="t" r="r" b="b"/>
            <a:pathLst>
              <a:path w="5651500">
                <a:moveTo>
                  <a:pt x="0" y="0"/>
                </a:moveTo>
                <a:lnTo>
                  <a:pt x="5651499" y="0"/>
                </a:lnTo>
              </a:path>
            </a:pathLst>
          </a:custGeom>
          <a:ln w="12700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47676" rIns="0" bIns="0" rtlCol="0">
            <a:spAutoFit/>
          </a:bodyPr>
          <a:lstStyle/>
          <a:p>
            <a:pPr marL="12700" marR="5080">
              <a:lnSpc>
                <a:spcPct val="110200"/>
              </a:lnSpc>
              <a:spcBef>
                <a:spcPts val="100"/>
              </a:spcBef>
            </a:pPr>
            <a:r>
              <a:rPr dirty="0"/>
              <a:t>Introduction</a:t>
            </a:r>
            <a:r>
              <a:rPr spc="-75" dirty="0"/>
              <a:t> </a:t>
            </a:r>
            <a:r>
              <a:rPr dirty="0"/>
              <a:t>to</a:t>
            </a:r>
            <a:r>
              <a:rPr spc="-75" dirty="0"/>
              <a:t> </a:t>
            </a:r>
            <a:r>
              <a:rPr spc="-10" dirty="0"/>
              <a:t>Tesco</a:t>
            </a:r>
            <a:r>
              <a:rPr spc="-75" dirty="0"/>
              <a:t> </a:t>
            </a:r>
            <a:r>
              <a:rPr spc="-25" dirty="0"/>
              <a:t>and </a:t>
            </a:r>
            <a:r>
              <a:rPr spc="-10" dirty="0"/>
              <a:t>Transformation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01700" y="2887589"/>
            <a:ext cx="4472940" cy="6162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Arial"/>
                <a:cs typeface="Arial"/>
              </a:rPr>
              <a:t>About</a:t>
            </a:r>
            <a:r>
              <a:rPr sz="1200" b="1" spc="-35" dirty="0">
                <a:latin typeface="Arial"/>
                <a:cs typeface="Arial"/>
              </a:rPr>
              <a:t> </a:t>
            </a:r>
            <a:r>
              <a:rPr sz="1200" b="1" spc="-10" dirty="0">
                <a:latin typeface="Arial"/>
                <a:cs typeface="Arial"/>
              </a:rPr>
              <a:t>Tesco</a:t>
            </a:r>
            <a:endParaRPr sz="1200">
              <a:latin typeface="Arial"/>
              <a:cs typeface="Arial"/>
            </a:endParaRPr>
          </a:p>
          <a:p>
            <a:pPr marL="469265" indent="-227965">
              <a:lnSpc>
                <a:spcPct val="100000"/>
              </a:lnSpc>
              <a:spcBef>
                <a:spcPts val="1345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UK's largest supermarket </a:t>
            </a:r>
            <a:r>
              <a:rPr sz="1200" spc="-10" dirty="0">
                <a:latin typeface="Arial MT"/>
                <a:cs typeface="Arial MT"/>
              </a:rPr>
              <a:t>retailer.</a:t>
            </a:r>
            <a:endParaRPr sz="1200">
              <a:latin typeface="Arial MT"/>
              <a:cs typeface="Arial MT"/>
            </a:endParaRPr>
          </a:p>
          <a:p>
            <a:pPr marL="469265" indent="-227965">
              <a:lnSpc>
                <a:spcPct val="100000"/>
              </a:lnSpc>
              <a:spcBef>
                <a:spcPts val="145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Employs</a:t>
            </a:r>
            <a:r>
              <a:rPr sz="1200" spc="-1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over</a:t>
            </a:r>
            <a:r>
              <a:rPr sz="1200" spc="-1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300,000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staff</a:t>
            </a:r>
            <a:r>
              <a:rPr sz="1200" spc="-15" dirty="0">
                <a:latin typeface="Arial MT"/>
                <a:cs typeface="Arial MT"/>
              </a:rPr>
              <a:t> </a:t>
            </a:r>
            <a:r>
              <a:rPr sz="1200" spc="-10" dirty="0">
                <a:latin typeface="Arial MT"/>
                <a:cs typeface="Arial MT"/>
              </a:rPr>
              <a:t>globally.</a:t>
            </a:r>
            <a:endParaRPr sz="1200">
              <a:latin typeface="Arial MT"/>
              <a:cs typeface="Arial MT"/>
            </a:endParaRPr>
          </a:p>
          <a:p>
            <a:pPr marL="469265" indent="-227965">
              <a:lnSpc>
                <a:spcPct val="100000"/>
              </a:lnSpc>
              <a:spcBef>
                <a:spcPts val="150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Facing increasing competition and technological </a:t>
            </a:r>
            <a:r>
              <a:rPr sz="1200" spc="-10" dirty="0">
                <a:latin typeface="Arial MT"/>
                <a:cs typeface="Arial MT"/>
              </a:rPr>
              <a:t>disruption.</a:t>
            </a:r>
            <a:endParaRPr sz="1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65"/>
              </a:spcBef>
              <a:buFont typeface="Arial MT"/>
              <a:buChar char="●"/>
            </a:pP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200" b="1" dirty="0">
                <a:latin typeface="Arial"/>
                <a:cs typeface="Arial"/>
              </a:rPr>
              <a:t>Transformation</a:t>
            </a:r>
            <a:r>
              <a:rPr sz="1200" b="1" spc="-80" dirty="0">
                <a:latin typeface="Arial"/>
                <a:cs typeface="Arial"/>
              </a:rPr>
              <a:t> </a:t>
            </a:r>
            <a:r>
              <a:rPr sz="1200" b="1" spc="-10" dirty="0">
                <a:latin typeface="Arial"/>
                <a:cs typeface="Arial"/>
              </a:rPr>
              <a:t>Initiative</a:t>
            </a:r>
            <a:endParaRPr sz="1200">
              <a:latin typeface="Arial"/>
              <a:cs typeface="Arial"/>
            </a:endParaRPr>
          </a:p>
          <a:p>
            <a:pPr marL="469265" indent="-227965">
              <a:lnSpc>
                <a:spcPct val="100000"/>
              </a:lnSpc>
              <a:spcBef>
                <a:spcPts val="1350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Digitalisation of </a:t>
            </a:r>
            <a:r>
              <a:rPr sz="1200" spc="-10" dirty="0">
                <a:latin typeface="Arial MT"/>
                <a:cs typeface="Arial MT"/>
              </a:rPr>
              <a:t>operations.</a:t>
            </a:r>
            <a:endParaRPr sz="1200">
              <a:latin typeface="Arial MT"/>
              <a:cs typeface="Arial MT"/>
            </a:endParaRPr>
          </a:p>
          <a:p>
            <a:pPr marL="469265" indent="-227965">
              <a:lnSpc>
                <a:spcPct val="100000"/>
              </a:lnSpc>
              <a:spcBef>
                <a:spcPts val="145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Expansion of online retail </a:t>
            </a:r>
            <a:r>
              <a:rPr sz="1200" spc="-10" dirty="0">
                <a:latin typeface="Arial MT"/>
                <a:cs typeface="Arial MT"/>
              </a:rPr>
              <a:t>services.</a:t>
            </a:r>
            <a:endParaRPr sz="1200">
              <a:latin typeface="Arial MT"/>
              <a:cs typeface="Arial MT"/>
            </a:endParaRPr>
          </a:p>
          <a:p>
            <a:pPr marL="469265" indent="-227965">
              <a:lnSpc>
                <a:spcPct val="100000"/>
              </a:lnSpc>
              <a:spcBef>
                <a:spcPts val="145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AI-driven customer </a:t>
            </a:r>
            <a:r>
              <a:rPr sz="1200" spc="-10" dirty="0">
                <a:latin typeface="Arial MT"/>
                <a:cs typeface="Arial MT"/>
              </a:rPr>
              <a:t>analytics.</a:t>
            </a:r>
            <a:endParaRPr sz="1200">
              <a:latin typeface="Arial MT"/>
              <a:cs typeface="Arial MT"/>
            </a:endParaRPr>
          </a:p>
          <a:p>
            <a:pPr marL="469265" indent="-227965">
              <a:lnSpc>
                <a:spcPct val="100000"/>
              </a:lnSpc>
              <a:spcBef>
                <a:spcPts val="150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Organisational restructuring and process </a:t>
            </a:r>
            <a:r>
              <a:rPr sz="1200" spc="-10" dirty="0">
                <a:latin typeface="Arial MT"/>
                <a:cs typeface="Arial MT"/>
              </a:rPr>
              <a:t>improvement.</a:t>
            </a:r>
            <a:endParaRPr sz="1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65"/>
              </a:spcBef>
              <a:buFont typeface="Arial MT"/>
              <a:buChar char="●"/>
            </a:pP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200" b="1" dirty="0">
                <a:latin typeface="Arial"/>
                <a:cs typeface="Arial"/>
              </a:rPr>
              <a:t>Key Recruitment </a:t>
            </a:r>
            <a:r>
              <a:rPr sz="1200" b="1" spc="-10" dirty="0">
                <a:latin typeface="Arial"/>
                <a:cs typeface="Arial"/>
              </a:rPr>
              <a:t>Needs</a:t>
            </a:r>
            <a:endParaRPr sz="1200">
              <a:latin typeface="Arial"/>
              <a:cs typeface="Arial"/>
            </a:endParaRPr>
          </a:p>
          <a:p>
            <a:pPr marL="469265" indent="-227965">
              <a:lnSpc>
                <a:spcPct val="100000"/>
              </a:lnSpc>
              <a:spcBef>
                <a:spcPts val="1345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Change </a:t>
            </a:r>
            <a:r>
              <a:rPr sz="1200" spc="-10" dirty="0">
                <a:latin typeface="Arial MT"/>
                <a:cs typeface="Arial MT"/>
              </a:rPr>
              <a:t>Manager</a:t>
            </a:r>
            <a:endParaRPr sz="1200">
              <a:latin typeface="Arial MT"/>
              <a:cs typeface="Arial MT"/>
            </a:endParaRPr>
          </a:p>
          <a:p>
            <a:pPr marL="469265" indent="-227965">
              <a:lnSpc>
                <a:spcPct val="100000"/>
              </a:lnSpc>
              <a:spcBef>
                <a:spcPts val="150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Project </a:t>
            </a:r>
            <a:r>
              <a:rPr sz="1200" spc="-10" dirty="0">
                <a:latin typeface="Arial MT"/>
                <a:cs typeface="Arial MT"/>
              </a:rPr>
              <a:t>Manager</a:t>
            </a:r>
            <a:endParaRPr sz="1200">
              <a:latin typeface="Arial MT"/>
              <a:cs typeface="Arial MT"/>
            </a:endParaRPr>
          </a:p>
          <a:p>
            <a:pPr marL="469265" indent="-227965">
              <a:lnSpc>
                <a:spcPct val="100000"/>
              </a:lnSpc>
              <a:spcBef>
                <a:spcPts val="145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Digital</a:t>
            </a:r>
            <a:r>
              <a:rPr sz="1200" spc="-3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Transformation</a:t>
            </a:r>
            <a:r>
              <a:rPr sz="1200" spc="-25" dirty="0">
                <a:latin typeface="Arial MT"/>
                <a:cs typeface="Arial MT"/>
              </a:rPr>
              <a:t> </a:t>
            </a:r>
            <a:r>
              <a:rPr sz="1200" spc="-10" dirty="0">
                <a:latin typeface="Arial MT"/>
                <a:cs typeface="Arial MT"/>
              </a:rPr>
              <a:t>Specialist</a:t>
            </a:r>
            <a:endParaRPr sz="1200">
              <a:latin typeface="Arial MT"/>
              <a:cs typeface="Arial MT"/>
            </a:endParaRPr>
          </a:p>
          <a:p>
            <a:pPr marL="469265" indent="-227965">
              <a:lnSpc>
                <a:spcPct val="100000"/>
              </a:lnSpc>
              <a:spcBef>
                <a:spcPts val="150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Operations </a:t>
            </a:r>
            <a:r>
              <a:rPr sz="1200" spc="-10" dirty="0">
                <a:latin typeface="Arial MT"/>
                <a:cs typeface="Arial MT"/>
              </a:rPr>
              <a:t>Manager</a:t>
            </a:r>
            <a:endParaRPr sz="1200">
              <a:latin typeface="Arial MT"/>
              <a:cs typeface="Arial MT"/>
            </a:endParaRPr>
          </a:p>
          <a:p>
            <a:pPr marL="469265" indent="-227965">
              <a:lnSpc>
                <a:spcPct val="100000"/>
              </a:lnSpc>
              <a:spcBef>
                <a:spcPts val="145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Financial </a:t>
            </a:r>
            <a:r>
              <a:rPr sz="1200" spc="-10" dirty="0">
                <a:latin typeface="Arial MT"/>
                <a:cs typeface="Arial MT"/>
              </a:rPr>
              <a:t>Analyst</a:t>
            </a: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345"/>
              </a:spcBef>
            </a:pPr>
            <a:r>
              <a:rPr sz="1200" i="1" dirty="0">
                <a:latin typeface="Arial"/>
                <a:cs typeface="Arial"/>
              </a:rPr>
              <a:t>Visual</a:t>
            </a:r>
            <a:r>
              <a:rPr sz="1200" i="1" spc="-25" dirty="0">
                <a:latin typeface="Arial"/>
                <a:cs typeface="Arial"/>
              </a:rPr>
              <a:t> </a:t>
            </a:r>
            <a:r>
              <a:rPr sz="1200" i="1" spc="-10" dirty="0">
                <a:latin typeface="Arial"/>
                <a:cs typeface="Arial"/>
              </a:rPr>
              <a:t>Diagram: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50"/>
              </a:spcBef>
            </a:pPr>
            <a:r>
              <a:rPr sz="1200" dirty="0">
                <a:latin typeface="Arial MT"/>
                <a:cs typeface="Arial MT"/>
              </a:rPr>
              <a:t>Current </a:t>
            </a:r>
            <a:r>
              <a:rPr sz="1200" spc="-10" dirty="0">
                <a:latin typeface="Arial MT"/>
                <a:cs typeface="Arial MT"/>
              </a:rPr>
              <a:t>State</a:t>
            </a:r>
            <a:endParaRPr sz="1200">
              <a:latin typeface="Arial MT"/>
              <a:cs typeface="Arial MT"/>
            </a:endParaRPr>
          </a:p>
          <a:p>
            <a:pPr marL="266700">
              <a:lnSpc>
                <a:spcPct val="100000"/>
              </a:lnSpc>
              <a:spcBef>
                <a:spcPts val="145"/>
              </a:spcBef>
            </a:pPr>
            <a:r>
              <a:rPr sz="1200" spc="-650" dirty="0">
                <a:latin typeface="Arial MT"/>
                <a:cs typeface="Arial MT"/>
              </a:rPr>
              <a:t>↓</a:t>
            </a: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45"/>
              </a:spcBef>
            </a:pPr>
            <a:r>
              <a:rPr sz="1200" dirty="0">
                <a:latin typeface="Arial MT"/>
                <a:cs typeface="Arial MT"/>
              </a:rPr>
              <a:t>Digital</a:t>
            </a:r>
            <a:r>
              <a:rPr sz="1200" spc="-10" dirty="0">
                <a:latin typeface="Arial MT"/>
                <a:cs typeface="Arial MT"/>
              </a:rPr>
              <a:t> Transformation</a:t>
            </a:r>
            <a:endParaRPr sz="1200">
              <a:latin typeface="Arial MT"/>
              <a:cs typeface="Arial MT"/>
            </a:endParaRPr>
          </a:p>
          <a:p>
            <a:pPr marL="266700">
              <a:lnSpc>
                <a:spcPct val="100000"/>
              </a:lnSpc>
              <a:spcBef>
                <a:spcPts val="150"/>
              </a:spcBef>
            </a:pPr>
            <a:r>
              <a:rPr sz="1200" spc="-650" dirty="0">
                <a:latin typeface="Arial MT"/>
                <a:cs typeface="Arial MT"/>
              </a:rPr>
              <a:t>↓</a:t>
            </a: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45"/>
              </a:spcBef>
            </a:pPr>
            <a:r>
              <a:rPr sz="1200" dirty="0">
                <a:latin typeface="Arial MT"/>
                <a:cs typeface="Arial MT"/>
              </a:rPr>
              <a:t>New Skills </a:t>
            </a:r>
            <a:r>
              <a:rPr sz="1200" spc="-10" dirty="0">
                <a:latin typeface="Arial MT"/>
                <a:cs typeface="Arial MT"/>
              </a:rPr>
              <a:t>Required</a:t>
            </a:r>
            <a:endParaRPr sz="1200">
              <a:latin typeface="Arial MT"/>
              <a:cs typeface="Arial MT"/>
            </a:endParaRPr>
          </a:p>
          <a:p>
            <a:pPr marL="266700">
              <a:lnSpc>
                <a:spcPct val="100000"/>
              </a:lnSpc>
              <a:spcBef>
                <a:spcPts val="150"/>
              </a:spcBef>
            </a:pPr>
            <a:r>
              <a:rPr sz="1200" spc="-650" dirty="0">
                <a:latin typeface="Arial MT"/>
                <a:cs typeface="Arial MT"/>
              </a:rPr>
              <a:t>↓</a:t>
            </a: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45"/>
              </a:spcBef>
            </a:pPr>
            <a:r>
              <a:rPr sz="1200" dirty="0">
                <a:latin typeface="Arial MT"/>
                <a:cs typeface="Arial MT"/>
              </a:rPr>
              <a:t>Recruitment &amp; </a:t>
            </a:r>
            <a:r>
              <a:rPr sz="1200" spc="-10" dirty="0">
                <a:latin typeface="Arial MT"/>
                <a:cs typeface="Arial MT"/>
              </a:rPr>
              <a:t>Selection</a:t>
            </a:r>
            <a:endParaRPr sz="1200">
              <a:latin typeface="Arial MT"/>
              <a:cs typeface="Arial MT"/>
            </a:endParaRPr>
          </a:p>
          <a:p>
            <a:pPr marL="266700">
              <a:lnSpc>
                <a:spcPct val="100000"/>
              </a:lnSpc>
              <a:spcBef>
                <a:spcPts val="145"/>
              </a:spcBef>
            </a:pPr>
            <a:r>
              <a:rPr sz="1200" spc="-650" dirty="0">
                <a:latin typeface="Arial MT"/>
                <a:cs typeface="Arial MT"/>
              </a:rPr>
              <a:t>↓</a:t>
            </a: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50"/>
              </a:spcBef>
            </a:pPr>
            <a:r>
              <a:rPr sz="1200" dirty="0">
                <a:latin typeface="Arial MT"/>
                <a:cs typeface="Arial MT"/>
              </a:rPr>
              <a:t>Successful </a:t>
            </a:r>
            <a:r>
              <a:rPr sz="1200" spc="-10" dirty="0">
                <a:latin typeface="Arial MT"/>
                <a:cs typeface="Arial MT"/>
              </a:rPr>
              <a:t>Change</a:t>
            </a:r>
            <a:endParaRPr sz="1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52500" y="3346450"/>
            <a:ext cx="5651500" cy="0"/>
          </a:xfrm>
          <a:custGeom>
            <a:avLst/>
            <a:gdLst/>
            <a:ahLst/>
            <a:cxnLst/>
            <a:rect l="l" t="t" r="r" b="b"/>
            <a:pathLst>
              <a:path w="5651500">
                <a:moveTo>
                  <a:pt x="0" y="0"/>
                </a:moveTo>
                <a:lnTo>
                  <a:pt x="5651499" y="0"/>
                </a:lnTo>
              </a:path>
            </a:pathLst>
          </a:custGeom>
          <a:ln w="12700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901700" y="3693774"/>
            <a:ext cx="4326890" cy="375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Recruitment</a:t>
            </a:r>
            <a:r>
              <a:rPr spc="-85" dirty="0"/>
              <a:t> </a:t>
            </a:r>
            <a:r>
              <a:rPr dirty="0"/>
              <a:t>Process</a:t>
            </a:r>
            <a:r>
              <a:rPr spc="-80" dirty="0"/>
              <a:t> </a:t>
            </a:r>
            <a:r>
              <a:rPr spc="-10" dirty="0"/>
              <a:t>Overview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01700" y="4198394"/>
            <a:ext cx="4545965" cy="5580380"/>
          </a:xfrm>
          <a:prstGeom prst="rect">
            <a:avLst/>
          </a:prstGeom>
        </p:spPr>
        <p:txBody>
          <a:bodyPr vert="horz" wrap="square" lIns="0" tIns="1276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5"/>
              </a:spcBef>
            </a:pPr>
            <a:r>
              <a:rPr sz="1700" b="1" dirty="0">
                <a:latin typeface="Arial"/>
                <a:cs typeface="Arial"/>
              </a:rPr>
              <a:t>Key</a:t>
            </a:r>
            <a:r>
              <a:rPr sz="1700" b="1" spc="-45" dirty="0">
                <a:latin typeface="Arial"/>
                <a:cs typeface="Arial"/>
              </a:rPr>
              <a:t> </a:t>
            </a:r>
            <a:r>
              <a:rPr sz="1700" b="1" dirty="0">
                <a:latin typeface="Arial"/>
                <a:cs typeface="Arial"/>
              </a:rPr>
              <a:t>Steps</a:t>
            </a:r>
            <a:r>
              <a:rPr sz="1700" b="1" spc="-40" dirty="0">
                <a:latin typeface="Arial"/>
                <a:cs typeface="Arial"/>
              </a:rPr>
              <a:t> </a:t>
            </a:r>
            <a:r>
              <a:rPr sz="1700" b="1" dirty="0">
                <a:latin typeface="Arial"/>
                <a:cs typeface="Arial"/>
              </a:rPr>
              <a:t>in</a:t>
            </a:r>
            <a:r>
              <a:rPr sz="1700" b="1" spc="-40" dirty="0">
                <a:latin typeface="Arial"/>
                <a:cs typeface="Arial"/>
              </a:rPr>
              <a:t> </a:t>
            </a:r>
            <a:r>
              <a:rPr sz="1700" b="1" dirty="0">
                <a:latin typeface="Arial"/>
                <a:cs typeface="Arial"/>
              </a:rPr>
              <a:t>Recruiting</a:t>
            </a:r>
            <a:r>
              <a:rPr sz="1700" b="1" spc="-40" dirty="0">
                <a:latin typeface="Arial"/>
                <a:cs typeface="Arial"/>
              </a:rPr>
              <a:t> </a:t>
            </a:r>
            <a:r>
              <a:rPr sz="1700" b="1" dirty="0">
                <a:latin typeface="Arial"/>
                <a:cs typeface="Arial"/>
              </a:rPr>
              <a:t>the</a:t>
            </a:r>
            <a:r>
              <a:rPr sz="1700" b="1" spc="-40" dirty="0">
                <a:latin typeface="Arial"/>
                <a:cs typeface="Arial"/>
              </a:rPr>
              <a:t> </a:t>
            </a:r>
            <a:r>
              <a:rPr sz="1700" b="1" dirty="0">
                <a:latin typeface="Arial"/>
                <a:cs typeface="Arial"/>
              </a:rPr>
              <a:t>Right</a:t>
            </a:r>
            <a:r>
              <a:rPr sz="1700" b="1" spc="-40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Candidate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40"/>
              </a:spcBef>
            </a:pPr>
            <a:r>
              <a:rPr sz="1200" dirty="0">
                <a:latin typeface="Arial MT"/>
                <a:cs typeface="Arial MT"/>
              </a:rPr>
              <a:t>Workforce</a:t>
            </a:r>
            <a:r>
              <a:rPr sz="1200" spc="-40" dirty="0">
                <a:latin typeface="Arial MT"/>
                <a:cs typeface="Arial MT"/>
              </a:rPr>
              <a:t> </a:t>
            </a:r>
            <a:r>
              <a:rPr sz="1200" spc="-10" dirty="0">
                <a:latin typeface="Arial MT"/>
                <a:cs typeface="Arial MT"/>
              </a:rPr>
              <a:t>Planning</a:t>
            </a:r>
            <a:endParaRPr sz="1200">
              <a:latin typeface="Arial MT"/>
              <a:cs typeface="Arial MT"/>
            </a:endParaRPr>
          </a:p>
          <a:p>
            <a:pPr marL="351155">
              <a:lnSpc>
                <a:spcPct val="100000"/>
              </a:lnSpc>
              <a:spcBef>
                <a:spcPts val="145"/>
              </a:spcBef>
            </a:pPr>
            <a:r>
              <a:rPr sz="1200" spc="-650" dirty="0">
                <a:latin typeface="Arial MT"/>
                <a:cs typeface="Arial MT"/>
              </a:rPr>
              <a:t>↓</a:t>
            </a: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45"/>
              </a:spcBef>
            </a:pPr>
            <a:r>
              <a:rPr sz="1200" dirty="0">
                <a:latin typeface="Arial MT"/>
                <a:cs typeface="Arial MT"/>
              </a:rPr>
              <a:t>Job </a:t>
            </a:r>
            <a:r>
              <a:rPr sz="1200" spc="-10" dirty="0">
                <a:latin typeface="Arial MT"/>
                <a:cs typeface="Arial MT"/>
              </a:rPr>
              <a:t>Analysis</a:t>
            </a:r>
            <a:endParaRPr sz="1200">
              <a:latin typeface="Arial MT"/>
              <a:cs typeface="Arial MT"/>
            </a:endParaRPr>
          </a:p>
          <a:p>
            <a:pPr marL="351155">
              <a:lnSpc>
                <a:spcPct val="100000"/>
              </a:lnSpc>
              <a:spcBef>
                <a:spcPts val="150"/>
              </a:spcBef>
            </a:pPr>
            <a:r>
              <a:rPr sz="1200" spc="-650" dirty="0">
                <a:latin typeface="Arial MT"/>
                <a:cs typeface="Arial MT"/>
              </a:rPr>
              <a:t>↓</a:t>
            </a: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45"/>
              </a:spcBef>
            </a:pPr>
            <a:r>
              <a:rPr sz="1200" dirty="0">
                <a:latin typeface="Arial MT"/>
                <a:cs typeface="Arial MT"/>
              </a:rPr>
              <a:t>Job </a:t>
            </a:r>
            <a:r>
              <a:rPr sz="1200" spc="-10" dirty="0">
                <a:latin typeface="Arial MT"/>
                <a:cs typeface="Arial MT"/>
              </a:rPr>
              <a:t>Description</a:t>
            </a:r>
            <a:endParaRPr sz="1200">
              <a:latin typeface="Arial MT"/>
              <a:cs typeface="Arial MT"/>
            </a:endParaRPr>
          </a:p>
          <a:p>
            <a:pPr marL="351155">
              <a:lnSpc>
                <a:spcPct val="100000"/>
              </a:lnSpc>
              <a:spcBef>
                <a:spcPts val="145"/>
              </a:spcBef>
            </a:pPr>
            <a:r>
              <a:rPr sz="1200" spc="-650" dirty="0">
                <a:latin typeface="Arial MT"/>
                <a:cs typeface="Arial MT"/>
              </a:rPr>
              <a:t>↓</a:t>
            </a: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50"/>
              </a:spcBef>
            </a:pPr>
            <a:r>
              <a:rPr sz="1200" dirty="0">
                <a:latin typeface="Arial MT"/>
                <a:cs typeface="Arial MT"/>
              </a:rPr>
              <a:t>Person </a:t>
            </a:r>
            <a:r>
              <a:rPr sz="1200" spc="-10" dirty="0">
                <a:latin typeface="Arial MT"/>
                <a:cs typeface="Arial MT"/>
              </a:rPr>
              <a:t>Specification</a:t>
            </a:r>
            <a:endParaRPr sz="1200">
              <a:latin typeface="Arial MT"/>
              <a:cs typeface="Arial MT"/>
            </a:endParaRPr>
          </a:p>
          <a:p>
            <a:pPr marL="12700" marR="3771265" indent="338455">
              <a:lnSpc>
                <a:spcPct val="110200"/>
              </a:lnSpc>
            </a:pPr>
            <a:r>
              <a:rPr sz="1200" spc="-650" dirty="0">
                <a:latin typeface="Arial MT"/>
                <a:cs typeface="Arial MT"/>
              </a:rPr>
              <a:t>↓</a:t>
            </a:r>
            <a:r>
              <a:rPr sz="1200" spc="-10" dirty="0">
                <a:latin typeface="Arial MT"/>
                <a:cs typeface="Arial MT"/>
              </a:rPr>
              <a:t> Advertising</a:t>
            </a:r>
            <a:endParaRPr sz="1200">
              <a:latin typeface="Arial MT"/>
              <a:cs typeface="Arial MT"/>
            </a:endParaRPr>
          </a:p>
          <a:p>
            <a:pPr marL="12700" marR="3771265" indent="338455">
              <a:lnSpc>
                <a:spcPct val="110200"/>
              </a:lnSpc>
            </a:pPr>
            <a:r>
              <a:rPr sz="1200" spc="-650" dirty="0">
                <a:latin typeface="Arial MT"/>
                <a:cs typeface="Arial MT"/>
              </a:rPr>
              <a:t>↓</a:t>
            </a:r>
            <a:r>
              <a:rPr sz="1200" spc="-10" dirty="0">
                <a:latin typeface="Arial MT"/>
                <a:cs typeface="Arial MT"/>
              </a:rPr>
              <a:t> Shortlisting</a:t>
            </a:r>
            <a:endParaRPr sz="1200">
              <a:latin typeface="Arial MT"/>
              <a:cs typeface="Arial MT"/>
            </a:endParaRPr>
          </a:p>
          <a:p>
            <a:pPr marL="351155">
              <a:lnSpc>
                <a:spcPct val="100000"/>
              </a:lnSpc>
              <a:spcBef>
                <a:spcPts val="145"/>
              </a:spcBef>
            </a:pPr>
            <a:r>
              <a:rPr sz="1200" spc="-650" dirty="0">
                <a:latin typeface="Arial MT"/>
                <a:cs typeface="Arial MT"/>
              </a:rPr>
              <a:t>↓</a:t>
            </a: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50"/>
              </a:spcBef>
            </a:pPr>
            <a:r>
              <a:rPr sz="1200" dirty="0">
                <a:latin typeface="Arial MT"/>
                <a:cs typeface="Arial MT"/>
              </a:rPr>
              <a:t>Interview &amp; </a:t>
            </a:r>
            <a:r>
              <a:rPr sz="1200" spc="-10" dirty="0">
                <a:latin typeface="Arial MT"/>
                <a:cs typeface="Arial MT"/>
              </a:rPr>
              <a:t>Assessment</a:t>
            </a:r>
            <a:endParaRPr sz="1200">
              <a:latin typeface="Arial MT"/>
              <a:cs typeface="Arial MT"/>
            </a:endParaRPr>
          </a:p>
          <a:p>
            <a:pPr marL="351155">
              <a:lnSpc>
                <a:spcPct val="100000"/>
              </a:lnSpc>
              <a:spcBef>
                <a:spcPts val="145"/>
              </a:spcBef>
            </a:pPr>
            <a:r>
              <a:rPr sz="1200" spc="-650" dirty="0">
                <a:latin typeface="Arial MT"/>
                <a:cs typeface="Arial MT"/>
              </a:rPr>
              <a:t>↓</a:t>
            </a: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45"/>
              </a:spcBef>
            </a:pPr>
            <a:r>
              <a:rPr sz="1200" dirty="0">
                <a:latin typeface="Arial MT"/>
                <a:cs typeface="Arial MT"/>
              </a:rPr>
              <a:t>Selection </a:t>
            </a:r>
            <a:r>
              <a:rPr sz="1200" spc="-10" dirty="0">
                <a:latin typeface="Arial MT"/>
                <a:cs typeface="Arial MT"/>
              </a:rPr>
              <a:t>Decision</a:t>
            </a:r>
            <a:endParaRPr sz="1200">
              <a:latin typeface="Arial MT"/>
              <a:cs typeface="Arial MT"/>
            </a:endParaRPr>
          </a:p>
          <a:p>
            <a:pPr marL="12700" marR="3728720" indent="338455">
              <a:lnSpc>
                <a:spcPct val="110200"/>
              </a:lnSpc>
            </a:pPr>
            <a:r>
              <a:rPr sz="1200" spc="-650" dirty="0">
                <a:latin typeface="Arial MT"/>
                <a:cs typeface="Arial MT"/>
              </a:rPr>
              <a:t>↓</a:t>
            </a:r>
            <a:r>
              <a:rPr sz="1200" spc="-10" dirty="0">
                <a:latin typeface="Arial MT"/>
                <a:cs typeface="Arial MT"/>
              </a:rPr>
              <a:t> Onboarding</a:t>
            </a:r>
            <a:endParaRPr sz="12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1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375"/>
              </a:spcBef>
            </a:pP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200" b="1" dirty="0">
                <a:latin typeface="Arial"/>
                <a:cs typeface="Arial"/>
              </a:rPr>
              <a:t>Importance</a:t>
            </a:r>
            <a:r>
              <a:rPr sz="1200" b="1" spc="-2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During</a:t>
            </a:r>
            <a:r>
              <a:rPr sz="1200" b="1" spc="-20" dirty="0">
                <a:latin typeface="Arial"/>
                <a:cs typeface="Arial"/>
              </a:rPr>
              <a:t> </a:t>
            </a:r>
            <a:r>
              <a:rPr sz="1200" b="1" spc="-10" dirty="0">
                <a:latin typeface="Arial"/>
                <a:cs typeface="Arial"/>
              </a:rPr>
              <a:t>Transformation</a:t>
            </a:r>
            <a:endParaRPr sz="1200">
              <a:latin typeface="Arial"/>
              <a:cs typeface="Arial"/>
            </a:endParaRPr>
          </a:p>
          <a:p>
            <a:pPr marL="469265" indent="-227965">
              <a:lnSpc>
                <a:spcPct val="100000"/>
              </a:lnSpc>
              <a:spcBef>
                <a:spcPts val="1345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Ensures capability </a:t>
            </a:r>
            <a:r>
              <a:rPr sz="1200" spc="-10" dirty="0">
                <a:latin typeface="Arial MT"/>
                <a:cs typeface="Arial MT"/>
              </a:rPr>
              <a:t>alignment.</a:t>
            </a:r>
            <a:endParaRPr sz="1200">
              <a:latin typeface="Arial MT"/>
              <a:cs typeface="Arial MT"/>
            </a:endParaRPr>
          </a:p>
          <a:p>
            <a:pPr marL="469265" indent="-227965">
              <a:lnSpc>
                <a:spcPct val="100000"/>
              </a:lnSpc>
              <a:spcBef>
                <a:spcPts val="150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Minimises recruitment </a:t>
            </a:r>
            <a:r>
              <a:rPr sz="1200" spc="-10" dirty="0">
                <a:latin typeface="Arial MT"/>
                <a:cs typeface="Arial MT"/>
              </a:rPr>
              <a:t>errors.</a:t>
            </a:r>
            <a:endParaRPr sz="1200">
              <a:latin typeface="Arial MT"/>
              <a:cs typeface="Arial MT"/>
            </a:endParaRPr>
          </a:p>
          <a:p>
            <a:pPr marL="469265" indent="-227965">
              <a:lnSpc>
                <a:spcPct val="100000"/>
              </a:lnSpc>
              <a:spcBef>
                <a:spcPts val="145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Supports organisational change </a:t>
            </a:r>
            <a:r>
              <a:rPr sz="1200" spc="-10" dirty="0">
                <a:latin typeface="Arial MT"/>
                <a:cs typeface="Arial MT"/>
              </a:rPr>
              <a:t>objectives.</a:t>
            </a: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350"/>
              </a:spcBef>
            </a:pPr>
            <a:r>
              <a:rPr sz="1200" b="1" dirty="0">
                <a:latin typeface="Arial"/>
                <a:cs typeface="Arial"/>
              </a:rPr>
              <a:t>Reference:</a:t>
            </a:r>
            <a:r>
              <a:rPr sz="1200" b="1" spc="-10" dirty="0">
                <a:latin typeface="Arial"/>
                <a:cs typeface="Arial"/>
              </a:rPr>
              <a:t> </a:t>
            </a:r>
            <a:r>
              <a:rPr sz="1200" dirty="0">
                <a:latin typeface="Arial MT"/>
                <a:cs typeface="Arial MT"/>
              </a:rPr>
              <a:t>Armstrong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&amp;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spc="-20" dirty="0">
                <a:latin typeface="Arial MT"/>
                <a:cs typeface="Arial MT"/>
              </a:rPr>
              <a:t>Taylor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spc="-10" dirty="0">
                <a:latin typeface="Arial MT"/>
                <a:cs typeface="Arial MT"/>
              </a:rPr>
              <a:t>(2023)</a:t>
            </a:r>
            <a:endParaRPr sz="1200">
              <a:latin typeface="Arial MT"/>
              <a:cs typeface="Arial MT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33450" y="933450"/>
            <a:ext cx="6635750" cy="22479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52500" y="1022350"/>
            <a:ext cx="5651500" cy="0"/>
          </a:xfrm>
          <a:custGeom>
            <a:avLst/>
            <a:gdLst/>
            <a:ahLst/>
            <a:cxnLst/>
            <a:rect l="l" t="t" r="r" b="b"/>
            <a:pathLst>
              <a:path w="5651500">
                <a:moveTo>
                  <a:pt x="0" y="0"/>
                </a:moveTo>
                <a:lnTo>
                  <a:pt x="5651499" y="0"/>
                </a:lnTo>
              </a:path>
            </a:pathLst>
          </a:custGeom>
          <a:ln w="12700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01700" y="1373125"/>
            <a:ext cx="5514340" cy="17164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b="1" dirty="0">
                <a:latin typeface="Arial"/>
                <a:cs typeface="Arial"/>
              </a:rPr>
              <a:t>Job</a:t>
            </a:r>
            <a:r>
              <a:rPr sz="2300" b="1" spc="-15" dirty="0">
                <a:latin typeface="Arial"/>
                <a:cs typeface="Arial"/>
              </a:rPr>
              <a:t> </a:t>
            </a:r>
            <a:r>
              <a:rPr sz="2300" b="1" spc="-10" dirty="0">
                <a:latin typeface="Arial"/>
                <a:cs typeface="Arial"/>
              </a:rPr>
              <a:t>Analysis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750"/>
              </a:spcBef>
            </a:pPr>
            <a:r>
              <a:rPr sz="1200" b="1" dirty="0">
                <a:latin typeface="Arial"/>
                <a:cs typeface="Arial"/>
              </a:rPr>
              <a:t>What</a:t>
            </a:r>
            <a:r>
              <a:rPr sz="1200" b="1" spc="-2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is</a:t>
            </a:r>
            <a:r>
              <a:rPr sz="1200" b="1" spc="-15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Job</a:t>
            </a:r>
            <a:r>
              <a:rPr sz="1200" b="1" spc="-20" dirty="0">
                <a:latin typeface="Arial"/>
                <a:cs typeface="Arial"/>
              </a:rPr>
              <a:t> </a:t>
            </a:r>
            <a:r>
              <a:rPr sz="1200" b="1" spc="-10" dirty="0">
                <a:latin typeface="Arial"/>
                <a:cs typeface="Arial"/>
              </a:rPr>
              <a:t>Analysis?</a:t>
            </a:r>
            <a:endParaRPr sz="1200">
              <a:latin typeface="Arial"/>
              <a:cs typeface="Arial"/>
            </a:endParaRPr>
          </a:p>
          <a:p>
            <a:pPr marL="12700" marR="5080">
              <a:lnSpc>
                <a:spcPct val="110200"/>
              </a:lnSpc>
              <a:spcBef>
                <a:spcPts val="1200"/>
              </a:spcBef>
            </a:pPr>
            <a:r>
              <a:rPr sz="1200" dirty="0">
                <a:latin typeface="Arial MT"/>
                <a:cs typeface="Arial MT"/>
              </a:rPr>
              <a:t>Systematic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process of identifying duties, responsibilities, skills, and </a:t>
            </a:r>
            <a:r>
              <a:rPr sz="1200" spc="-10" dirty="0">
                <a:latin typeface="Arial MT"/>
                <a:cs typeface="Arial MT"/>
              </a:rPr>
              <a:t>competencies </a:t>
            </a:r>
            <a:r>
              <a:rPr sz="1200" dirty="0">
                <a:latin typeface="Arial MT"/>
                <a:cs typeface="Arial MT"/>
              </a:rPr>
              <a:t>required for a </a:t>
            </a:r>
            <a:r>
              <a:rPr sz="1200" spc="-10" dirty="0">
                <a:latin typeface="Arial MT"/>
                <a:cs typeface="Arial MT"/>
              </a:rPr>
              <a:t>role.</a:t>
            </a:r>
            <a:endParaRPr sz="1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65"/>
              </a:spcBef>
            </a:pP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200" b="1" dirty="0">
                <a:latin typeface="Arial"/>
                <a:cs typeface="Arial"/>
              </a:rPr>
              <a:t>Example: Change </a:t>
            </a:r>
            <a:r>
              <a:rPr sz="1200" b="1" spc="-10" dirty="0">
                <a:latin typeface="Arial"/>
                <a:cs typeface="Arial"/>
              </a:rPr>
              <a:t>Manager</a:t>
            </a:r>
            <a:endParaRPr sz="120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949325" y="3226795"/>
          <a:ext cx="3251835" cy="23139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580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3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2095">
                <a:tc>
                  <a:txBody>
                    <a:bodyPr/>
                    <a:lstStyle/>
                    <a:p>
                      <a:pPr marL="385445">
                        <a:lnSpc>
                          <a:spcPts val="1325"/>
                        </a:lnSpc>
                      </a:pPr>
                      <a:r>
                        <a:rPr sz="1200" b="1" spc="-10" dirty="0">
                          <a:latin typeface="Arial"/>
                          <a:cs typeface="Arial"/>
                        </a:rPr>
                        <a:t>Responsibilities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60985">
                        <a:lnSpc>
                          <a:spcPts val="1325"/>
                        </a:lnSpc>
                      </a:pPr>
                      <a:r>
                        <a:rPr sz="1200" b="1" dirty="0">
                          <a:latin typeface="Arial"/>
                          <a:cs typeface="Arial"/>
                        </a:rPr>
                        <a:t>Required </a:t>
                      </a:r>
                      <a:r>
                        <a:rPr sz="1200" b="1" spc="-10" dirty="0">
                          <a:latin typeface="Arial"/>
                          <a:cs typeface="Arial"/>
                        </a:rPr>
                        <a:t>Skills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5940">
                <a:tc>
                  <a:txBody>
                    <a:bodyPr/>
                    <a:lstStyle/>
                    <a:p>
                      <a:pPr marL="31750" marR="462915">
                        <a:lnSpc>
                          <a:spcPct val="110200"/>
                        </a:lnSpc>
                        <a:spcBef>
                          <a:spcPts val="38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Lead </a:t>
                      </a:r>
                      <a:r>
                        <a:rPr sz="1200" spc="-10" dirty="0">
                          <a:latin typeface="Arial MT"/>
                          <a:cs typeface="Arial MT"/>
                        </a:rPr>
                        <a:t>transformation projects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48895" marB="0"/>
                </a:tc>
                <a:tc>
                  <a:txBody>
                    <a:bodyPr/>
                    <a:lstStyle/>
                    <a:p>
                      <a:pPr marL="182880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200" spc="-10" dirty="0">
                          <a:latin typeface="Arial MT"/>
                          <a:cs typeface="Arial MT"/>
                        </a:rPr>
                        <a:t>Leadership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6794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5940">
                <a:tc>
                  <a:txBody>
                    <a:bodyPr/>
                    <a:lstStyle/>
                    <a:p>
                      <a:pPr marL="31750" marR="437515">
                        <a:lnSpc>
                          <a:spcPct val="110200"/>
                        </a:lnSpc>
                        <a:spcBef>
                          <a:spcPts val="38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Manage </a:t>
                      </a:r>
                      <a:r>
                        <a:rPr sz="1200" spc="-10" dirty="0">
                          <a:latin typeface="Arial MT"/>
                          <a:cs typeface="Arial MT"/>
                        </a:rPr>
                        <a:t>stakeholder resistance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48895" marB="0"/>
                </a:tc>
                <a:tc>
                  <a:txBody>
                    <a:bodyPr/>
                    <a:lstStyle/>
                    <a:p>
                      <a:pPr marL="182880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200" spc="-10" dirty="0">
                          <a:latin typeface="Arial MT"/>
                          <a:cs typeface="Arial MT"/>
                        </a:rPr>
                        <a:t>Communication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67945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5940">
                <a:tc>
                  <a:txBody>
                    <a:bodyPr/>
                    <a:lstStyle/>
                    <a:p>
                      <a:pPr marL="31750" marR="564515">
                        <a:lnSpc>
                          <a:spcPct val="110200"/>
                        </a:lnSpc>
                        <a:spcBef>
                          <a:spcPts val="38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Implement </a:t>
                      </a:r>
                      <a:r>
                        <a:rPr sz="1200" spc="-10" dirty="0">
                          <a:latin typeface="Arial MT"/>
                          <a:cs typeface="Arial MT"/>
                        </a:rPr>
                        <a:t>change initiatives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48895" marB="0"/>
                </a:tc>
                <a:tc>
                  <a:txBody>
                    <a:bodyPr/>
                    <a:lstStyle/>
                    <a:p>
                      <a:pPr marL="182880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Problem-</a:t>
                      </a:r>
                      <a:r>
                        <a:rPr sz="1200" spc="-10" dirty="0">
                          <a:latin typeface="Arial MT"/>
                          <a:cs typeface="Arial MT"/>
                        </a:rPr>
                        <a:t>solving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6794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402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Monitor project </a:t>
                      </a:r>
                      <a:r>
                        <a:rPr sz="1200" spc="-10" dirty="0">
                          <a:latin typeface="Arial MT"/>
                          <a:cs typeface="Arial MT"/>
                        </a:rPr>
                        <a:t>progress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67945" marB="0"/>
                </a:tc>
                <a:tc>
                  <a:txBody>
                    <a:bodyPr/>
                    <a:lstStyle/>
                    <a:p>
                      <a:pPr marL="182880" marR="313690">
                        <a:lnSpc>
                          <a:spcPct val="110200"/>
                        </a:lnSpc>
                        <a:spcBef>
                          <a:spcPts val="300"/>
                        </a:spcBef>
                      </a:pPr>
                      <a:r>
                        <a:rPr sz="1200" spc="-10" dirty="0">
                          <a:latin typeface="Arial MT"/>
                          <a:cs typeface="Arial MT"/>
                        </a:rPr>
                        <a:t>Project management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3810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901700" y="5791320"/>
            <a:ext cx="2177415" cy="16243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latin typeface="Arial"/>
                <a:cs typeface="Arial"/>
              </a:rPr>
              <a:t>Benefits</a:t>
            </a:r>
            <a:endParaRPr sz="1200">
              <a:latin typeface="Arial"/>
              <a:cs typeface="Arial"/>
            </a:endParaRPr>
          </a:p>
          <a:p>
            <a:pPr marL="206375" indent="-193675">
              <a:lnSpc>
                <a:spcPct val="100000"/>
              </a:lnSpc>
              <a:spcBef>
                <a:spcPts val="1345"/>
              </a:spcBef>
              <a:buFont typeface="MS PGothic"/>
              <a:buChar char="✓"/>
              <a:tabLst>
                <a:tab pos="206375" algn="l"/>
              </a:tabLst>
            </a:pPr>
            <a:r>
              <a:rPr sz="1200" dirty="0">
                <a:latin typeface="Arial MT"/>
                <a:cs typeface="Arial MT"/>
              </a:rPr>
              <a:t>Better hiring </a:t>
            </a:r>
            <a:r>
              <a:rPr sz="1200" spc="-10" dirty="0">
                <a:latin typeface="Arial MT"/>
                <a:cs typeface="Arial MT"/>
              </a:rPr>
              <a:t>decisions</a:t>
            </a:r>
            <a:endParaRPr sz="1200">
              <a:latin typeface="Arial MT"/>
              <a:cs typeface="Arial MT"/>
            </a:endParaRPr>
          </a:p>
          <a:p>
            <a:pPr marL="206375" indent="-193675">
              <a:lnSpc>
                <a:spcPct val="100000"/>
              </a:lnSpc>
              <a:spcBef>
                <a:spcPts val="1345"/>
              </a:spcBef>
              <a:buFont typeface="MS PGothic"/>
              <a:buChar char="✓"/>
              <a:tabLst>
                <a:tab pos="206375" algn="l"/>
              </a:tabLst>
            </a:pPr>
            <a:r>
              <a:rPr sz="1200" dirty="0">
                <a:latin typeface="Arial MT"/>
                <a:cs typeface="Arial MT"/>
              </a:rPr>
              <a:t>Improved workforce </a:t>
            </a:r>
            <a:r>
              <a:rPr sz="1200" spc="-10" dirty="0">
                <a:latin typeface="Arial MT"/>
                <a:cs typeface="Arial MT"/>
              </a:rPr>
              <a:t>planning</a:t>
            </a:r>
            <a:endParaRPr sz="1200">
              <a:latin typeface="Arial MT"/>
              <a:cs typeface="Arial MT"/>
            </a:endParaRPr>
          </a:p>
          <a:p>
            <a:pPr marL="206375" indent="-193675">
              <a:lnSpc>
                <a:spcPct val="100000"/>
              </a:lnSpc>
              <a:spcBef>
                <a:spcPts val="1350"/>
              </a:spcBef>
              <a:buFont typeface="MS PGothic"/>
              <a:buChar char="✓"/>
              <a:tabLst>
                <a:tab pos="206375" algn="l"/>
              </a:tabLst>
            </a:pPr>
            <a:r>
              <a:rPr sz="1200" dirty="0">
                <a:latin typeface="Arial MT"/>
                <a:cs typeface="Arial MT"/>
              </a:rPr>
              <a:t>Reduced </a:t>
            </a:r>
            <a:r>
              <a:rPr sz="1200" spc="-10" dirty="0">
                <a:latin typeface="Arial MT"/>
                <a:cs typeface="Arial MT"/>
              </a:rPr>
              <a:t>turnover</a:t>
            </a: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345"/>
              </a:spcBef>
            </a:pPr>
            <a:r>
              <a:rPr sz="1200" b="1" dirty="0">
                <a:latin typeface="Arial"/>
                <a:cs typeface="Arial"/>
              </a:rPr>
              <a:t>Reference: </a:t>
            </a:r>
            <a:r>
              <a:rPr sz="1200" dirty="0">
                <a:latin typeface="Arial MT"/>
                <a:cs typeface="Arial MT"/>
              </a:rPr>
              <a:t>Dessler </a:t>
            </a:r>
            <a:r>
              <a:rPr sz="1200" spc="-10" dirty="0">
                <a:latin typeface="Arial MT"/>
                <a:cs typeface="Arial MT"/>
              </a:rPr>
              <a:t>(2020)</a:t>
            </a:r>
            <a:endParaRPr sz="1200">
              <a:latin typeface="Arial MT"/>
              <a:cs typeface="Arial MT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952500" y="7689846"/>
            <a:ext cx="5651500" cy="0"/>
          </a:xfrm>
          <a:custGeom>
            <a:avLst/>
            <a:gdLst/>
            <a:ahLst/>
            <a:cxnLst/>
            <a:rect l="l" t="t" r="r" b="b"/>
            <a:pathLst>
              <a:path w="5651500">
                <a:moveTo>
                  <a:pt x="0" y="0"/>
                </a:moveTo>
                <a:lnTo>
                  <a:pt x="5651499" y="0"/>
                </a:lnTo>
              </a:path>
            </a:pathLst>
          </a:custGeom>
          <a:ln w="12700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01700" y="8006108"/>
            <a:ext cx="4403090" cy="13265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4190">
              <a:lnSpc>
                <a:spcPct val="110200"/>
              </a:lnSpc>
              <a:spcBef>
                <a:spcPts val="100"/>
              </a:spcBef>
            </a:pPr>
            <a:r>
              <a:rPr sz="2300" b="1" dirty="0">
                <a:latin typeface="Arial"/>
                <a:cs typeface="Arial"/>
              </a:rPr>
              <a:t>Job</a:t>
            </a:r>
            <a:r>
              <a:rPr sz="2300" b="1" spc="-40" dirty="0">
                <a:latin typeface="Arial"/>
                <a:cs typeface="Arial"/>
              </a:rPr>
              <a:t> </a:t>
            </a:r>
            <a:r>
              <a:rPr sz="2300" b="1" dirty="0">
                <a:latin typeface="Arial"/>
                <a:cs typeface="Arial"/>
              </a:rPr>
              <a:t>Description</a:t>
            </a:r>
            <a:r>
              <a:rPr sz="2300" b="1" spc="-35" dirty="0">
                <a:latin typeface="Arial"/>
                <a:cs typeface="Arial"/>
              </a:rPr>
              <a:t> </a:t>
            </a:r>
            <a:r>
              <a:rPr sz="2300" b="1" dirty="0">
                <a:latin typeface="Arial"/>
                <a:cs typeface="Arial"/>
              </a:rPr>
              <a:t>and</a:t>
            </a:r>
            <a:r>
              <a:rPr sz="2300" b="1" spc="-40" dirty="0">
                <a:latin typeface="Arial"/>
                <a:cs typeface="Arial"/>
              </a:rPr>
              <a:t> </a:t>
            </a:r>
            <a:r>
              <a:rPr sz="2300" b="1" spc="-10" dirty="0">
                <a:latin typeface="Arial"/>
                <a:cs typeface="Arial"/>
              </a:rPr>
              <a:t>Person Specification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115"/>
              </a:spcBef>
            </a:pPr>
            <a:r>
              <a:rPr sz="1700" b="1" dirty="0">
                <a:latin typeface="Arial"/>
                <a:cs typeface="Arial"/>
              </a:rPr>
              <a:t>Example:</a:t>
            </a:r>
            <a:r>
              <a:rPr sz="1700" b="1" spc="-80" dirty="0">
                <a:latin typeface="Arial"/>
                <a:cs typeface="Arial"/>
              </a:rPr>
              <a:t> </a:t>
            </a:r>
            <a:r>
              <a:rPr sz="1700" b="1" dirty="0">
                <a:latin typeface="Arial"/>
                <a:cs typeface="Arial"/>
              </a:rPr>
              <a:t>Digital</a:t>
            </a:r>
            <a:r>
              <a:rPr sz="1700" b="1" spc="-85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Transformation</a:t>
            </a:r>
            <a:r>
              <a:rPr sz="1700" b="1" spc="-80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Specialist</a:t>
            </a:r>
            <a:endParaRPr sz="17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01700" y="9514172"/>
            <a:ext cx="1273175" cy="22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b="1" dirty="0">
                <a:latin typeface="Arial"/>
                <a:cs typeface="Arial"/>
              </a:rPr>
              <a:t>Job</a:t>
            </a:r>
            <a:r>
              <a:rPr sz="1300" b="1" spc="-40" dirty="0">
                <a:latin typeface="Arial"/>
                <a:cs typeface="Arial"/>
              </a:rPr>
              <a:t> </a:t>
            </a:r>
            <a:r>
              <a:rPr sz="1300" b="1" spc="-10" dirty="0">
                <a:latin typeface="Arial"/>
                <a:cs typeface="Arial"/>
              </a:rPr>
              <a:t>Description</a:t>
            </a:r>
            <a:endParaRPr sz="13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949325" y="986060"/>
          <a:ext cx="2524760" cy="21126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994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52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2095">
                <a:tc>
                  <a:txBody>
                    <a:bodyPr/>
                    <a:lstStyle/>
                    <a:p>
                      <a:pPr marL="101600">
                        <a:lnSpc>
                          <a:spcPts val="1325"/>
                        </a:lnSpc>
                      </a:pPr>
                      <a:r>
                        <a:rPr sz="1200" b="1" spc="-10" dirty="0">
                          <a:latin typeface="Arial"/>
                          <a:cs typeface="Arial"/>
                        </a:rPr>
                        <a:t>Element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00">
                        <a:lnSpc>
                          <a:spcPts val="1325"/>
                        </a:lnSpc>
                      </a:pPr>
                      <a:r>
                        <a:rPr sz="1200" b="1" spc="-10" dirty="0">
                          <a:latin typeface="Arial"/>
                          <a:cs typeface="Arial"/>
                        </a:rPr>
                        <a:t>Description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594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Job </a:t>
                      </a:r>
                      <a:r>
                        <a:rPr sz="1200" spc="-10" dirty="0">
                          <a:latin typeface="Arial MT"/>
                          <a:cs typeface="Arial MT"/>
                        </a:rPr>
                        <a:t>Title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67945" marB="0"/>
                </a:tc>
                <a:tc>
                  <a:txBody>
                    <a:bodyPr/>
                    <a:lstStyle/>
                    <a:p>
                      <a:pPr marL="98425" marR="133985">
                        <a:lnSpc>
                          <a:spcPct val="110200"/>
                        </a:lnSpc>
                        <a:spcBef>
                          <a:spcPts val="38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Digital</a:t>
                      </a:r>
                      <a:r>
                        <a:rPr sz="1200" spc="-10" dirty="0">
                          <a:latin typeface="Arial MT"/>
                          <a:cs typeface="Arial MT"/>
                        </a:rPr>
                        <a:t> Transformation Specialist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4889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5940">
                <a:tc>
                  <a:txBody>
                    <a:bodyPr/>
                    <a:lstStyle/>
                    <a:p>
                      <a:pPr marL="31750" marR="90805">
                        <a:lnSpc>
                          <a:spcPct val="110200"/>
                        </a:lnSpc>
                        <a:spcBef>
                          <a:spcPts val="385"/>
                        </a:spcBef>
                      </a:pPr>
                      <a:r>
                        <a:rPr sz="1200" spc="-10" dirty="0">
                          <a:latin typeface="Arial MT"/>
                          <a:cs typeface="Arial MT"/>
                        </a:rPr>
                        <a:t>Departme </a:t>
                      </a:r>
                      <a:r>
                        <a:rPr sz="1200" spc="-25" dirty="0">
                          <a:latin typeface="Arial MT"/>
                          <a:cs typeface="Arial MT"/>
                        </a:rPr>
                        <a:t>nt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48895" marB="0"/>
                </a:tc>
                <a:tc>
                  <a:txBody>
                    <a:bodyPr/>
                    <a:lstStyle/>
                    <a:p>
                      <a:pPr marL="98425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200" spc="-10" dirty="0">
                          <a:latin typeface="Arial MT"/>
                          <a:cs typeface="Arial MT"/>
                        </a:rPr>
                        <a:t>Technology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67945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464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200" spc="-10" dirty="0">
                          <a:latin typeface="Arial MT"/>
                          <a:cs typeface="Arial MT"/>
                        </a:rPr>
                        <a:t>Purpose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67945" marB="0"/>
                </a:tc>
                <a:tc>
                  <a:txBody>
                    <a:bodyPr/>
                    <a:lstStyle/>
                    <a:p>
                      <a:pPr marL="98425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Drive digital </a:t>
                      </a:r>
                      <a:r>
                        <a:rPr sz="1200" spc="-10" dirty="0">
                          <a:latin typeface="Arial MT"/>
                          <a:cs typeface="Arial MT"/>
                        </a:rPr>
                        <a:t>innovation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6794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4025">
                <a:tc>
                  <a:txBody>
                    <a:bodyPr/>
                    <a:lstStyle/>
                    <a:p>
                      <a:pPr marL="31750" marR="226695">
                        <a:lnSpc>
                          <a:spcPct val="110200"/>
                        </a:lnSpc>
                        <a:spcBef>
                          <a:spcPts val="300"/>
                        </a:spcBef>
                      </a:pPr>
                      <a:r>
                        <a:rPr sz="1200" spc="-10" dirty="0">
                          <a:latin typeface="Arial MT"/>
                          <a:cs typeface="Arial MT"/>
                        </a:rPr>
                        <a:t>Reports </a:t>
                      </a:r>
                      <a:r>
                        <a:rPr sz="1200" spc="-25" dirty="0">
                          <a:latin typeface="Arial MT"/>
                          <a:cs typeface="Arial MT"/>
                        </a:rPr>
                        <a:t>To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38100" marB="0"/>
                </a:tc>
                <a:tc>
                  <a:txBody>
                    <a:bodyPr/>
                    <a:lstStyle/>
                    <a:p>
                      <a:pPr marL="98425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Transformation</a:t>
                      </a:r>
                      <a:r>
                        <a:rPr sz="1200" spc="-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10" dirty="0">
                          <a:latin typeface="Arial MT"/>
                          <a:cs typeface="Arial MT"/>
                        </a:rPr>
                        <a:t>Director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67945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901700" y="3349054"/>
            <a:ext cx="15328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Arial"/>
                <a:cs typeface="Arial"/>
              </a:rPr>
              <a:t>Person </a:t>
            </a:r>
            <a:r>
              <a:rPr sz="1200" b="1" spc="-10" dirty="0">
                <a:latin typeface="Arial"/>
                <a:cs typeface="Arial"/>
              </a:rPr>
              <a:t>Specification</a:t>
            </a:r>
            <a:endParaRPr sz="120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949325" y="3695197"/>
          <a:ext cx="2613025" cy="17786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963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66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4025">
                <a:tc>
                  <a:txBody>
                    <a:bodyPr/>
                    <a:lstStyle/>
                    <a:p>
                      <a:pPr marL="316230">
                        <a:lnSpc>
                          <a:spcPts val="1325"/>
                        </a:lnSpc>
                      </a:pPr>
                      <a:r>
                        <a:rPr sz="1200" b="1" spc="-10" dirty="0">
                          <a:latin typeface="Arial"/>
                          <a:cs typeface="Arial"/>
                        </a:rPr>
                        <a:t>Essential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383540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1200" b="1" spc="-10" dirty="0">
                          <a:latin typeface="Arial"/>
                          <a:cs typeface="Arial"/>
                        </a:rPr>
                        <a:t>Criteria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59105">
                        <a:lnSpc>
                          <a:spcPts val="1325"/>
                        </a:lnSpc>
                      </a:pPr>
                      <a:r>
                        <a:rPr sz="1200" b="1" spc="-10" dirty="0">
                          <a:latin typeface="Arial"/>
                          <a:cs typeface="Arial"/>
                        </a:rPr>
                        <a:t>Desirable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535305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1200" b="1" spc="-10" dirty="0">
                          <a:latin typeface="Arial"/>
                          <a:cs typeface="Arial"/>
                        </a:rPr>
                        <a:t>Criteria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464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Degree in </a:t>
                      </a:r>
                      <a:r>
                        <a:rPr sz="1200" spc="-25" dirty="0">
                          <a:latin typeface="Arial MT"/>
                          <a:cs typeface="Arial MT"/>
                        </a:rPr>
                        <a:t>IT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67945" marB="0"/>
                </a:tc>
                <a:tc>
                  <a:txBody>
                    <a:bodyPr/>
                    <a:lstStyle/>
                    <a:p>
                      <a:pPr marL="207010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200" spc="-25" dirty="0">
                          <a:latin typeface="Arial MT"/>
                          <a:cs typeface="Arial MT"/>
                        </a:rPr>
                        <a:t>MBA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6794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5940">
                <a:tc>
                  <a:txBody>
                    <a:bodyPr/>
                    <a:lstStyle/>
                    <a:p>
                      <a:pPr marL="31750" marR="199390">
                        <a:lnSpc>
                          <a:spcPct val="110200"/>
                        </a:lnSpc>
                        <a:spcBef>
                          <a:spcPts val="38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Data </a:t>
                      </a:r>
                      <a:r>
                        <a:rPr sz="1200" spc="-10" dirty="0">
                          <a:latin typeface="Arial MT"/>
                          <a:cs typeface="Arial MT"/>
                        </a:rPr>
                        <a:t>analytics skills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48895" marB="0"/>
                </a:tc>
                <a:tc>
                  <a:txBody>
                    <a:bodyPr/>
                    <a:lstStyle/>
                    <a:p>
                      <a:pPr marL="207010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AI</a:t>
                      </a:r>
                      <a:r>
                        <a:rPr sz="12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10" dirty="0">
                          <a:latin typeface="Arial MT"/>
                          <a:cs typeface="Arial MT"/>
                        </a:rPr>
                        <a:t>knowledge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67945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025">
                <a:tc>
                  <a:txBody>
                    <a:bodyPr/>
                    <a:lstStyle/>
                    <a:p>
                      <a:pPr marL="31750" marR="410845">
                        <a:lnSpc>
                          <a:spcPct val="110200"/>
                        </a:lnSpc>
                        <a:spcBef>
                          <a:spcPts val="300"/>
                        </a:spcBef>
                      </a:pPr>
                      <a:r>
                        <a:rPr sz="1200" spc="-10" dirty="0">
                          <a:latin typeface="Arial MT"/>
                          <a:cs typeface="Arial MT"/>
                        </a:rPr>
                        <a:t>Project experience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38100" marB="0"/>
                </a:tc>
                <a:tc>
                  <a:txBody>
                    <a:bodyPr/>
                    <a:lstStyle/>
                    <a:p>
                      <a:pPr marL="207010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Retail </a:t>
                      </a:r>
                      <a:r>
                        <a:rPr sz="1200" spc="-10" dirty="0">
                          <a:latin typeface="Arial MT"/>
                          <a:cs typeface="Arial MT"/>
                        </a:rPr>
                        <a:t>experience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6794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901700" y="5697909"/>
            <a:ext cx="17030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Arial"/>
                <a:cs typeface="Arial"/>
              </a:rPr>
              <a:t>Reference: </a:t>
            </a:r>
            <a:r>
              <a:rPr sz="1200" dirty="0">
                <a:latin typeface="Arial MT"/>
                <a:cs typeface="Arial MT"/>
              </a:rPr>
              <a:t>CIPD </a:t>
            </a:r>
            <a:r>
              <a:rPr sz="1200" spc="-10" dirty="0">
                <a:latin typeface="Arial MT"/>
                <a:cs typeface="Arial MT"/>
              </a:rPr>
              <a:t>(2024)</a:t>
            </a:r>
            <a:endParaRPr sz="1200">
              <a:latin typeface="Arial MT"/>
              <a:cs typeface="Arial MT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952500" y="6191250"/>
            <a:ext cx="5651500" cy="0"/>
          </a:xfrm>
          <a:custGeom>
            <a:avLst/>
            <a:gdLst/>
            <a:ahLst/>
            <a:cxnLst/>
            <a:rect l="l" t="t" r="r" b="b"/>
            <a:pathLst>
              <a:path w="5651500">
                <a:moveTo>
                  <a:pt x="0" y="0"/>
                </a:moveTo>
                <a:lnTo>
                  <a:pt x="5651499" y="0"/>
                </a:lnTo>
              </a:path>
            </a:pathLst>
          </a:custGeom>
          <a:ln w="12700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01700" y="6532717"/>
            <a:ext cx="3482340" cy="375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b="1" dirty="0">
                <a:latin typeface="Arial"/>
                <a:cs typeface="Arial"/>
              </a:rPr>
              <a:t>Advertisement</a:t>
            </a:r>
            <a:r>
              <a:rPr sz="2300" b="1" spc="-114" dirty="0">
                <a:latin typeface="Arial"/>
                <a:cs typeface="Arial"/>
              </a:rPr>
              <a:t> </a:t>
            </a:r>
            <a:r>
              <a:rPr sz="2300" b="1" spc="-10" dirty="0">
                <a:latin typeface="Arial"/>
                <a:cs typeface="Arial"/>
              </a:rPr>
              <a:t>Platforms</a:t>
            </a:r>
            <a:endParaRPr sz="23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01700" y="7105448"/>
            <a:ext cx="1914525" cy="26079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Arial"/>
                <a:cs typeface="Arial"/>
              </a:rPr>
              <a:t>Internal</a:t>
            </a:r>
            <a:r>
              <a:rPr sz="1200" b="1" spc="-45" dirty="0">
                <a:latin typeface="Arial"/>
                <a:cs typeface="Arial"/>
              </a:rPr>
              <a:t> </a:t>
            </a:r>
            <a:r>
              <a:rPr sz="1200" b="1" spc="-10" dirty="0">
                <a:latin typeface="Arial"/>
                <a:cs typeface="Arial"/>
              </a:rPr>
              <a:t>Recruitment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45"/>
              </a:spcBef>
            </a:pPr>
            <a:r>
              <a:rPr sz="1200" spc="-10" dirty="0">
                <a:latin typeface="Arial MT"/>
                <a:cs typeface="Arial MT"/>
              </a:rPr>
              <a:t>Advantages:</a:t>
            </a:r>
            <a:endParaRPr sz="1200">
              <a:latin typeface="Arial MT"/>
              <a:cs typeface="Arial MT"/>
            </a:endParaRPr>
          </a:p>
          <a:p>
            <a:pPr marL="469265" indent="-227965">
              <a:lnSpc>
                <a:spcPct val="100000"/>
              </a:lnSpc>
              <a:spcBef>
                <a:spcPts val="1345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Motivates </a:t>
            </a:r>
            <a:r>
              <a:rPr sz="1200" spc="-10" dirty="0">
                <a:latin typeface="Arial MT"/>
                <a:cs typeface="Arial MT"/>
              </a:rPr>
              <a:t>employees</a:t>
            </a:r>
            <a:endParaRPr sz="1200">
              <a:latin typeface="Arial MT"/>
              <a:cs typeface="Arial MT"/>
            </a:endParaRPr>
          </a:p>
          <a:p>
            <a:pPr marL="469265" indent="-227965">
              <a:lnSpc>
                <a:spcPct val="100000"/>
              </a:lnSpc>
              <a:spcBef>
                <a:spcPts val="150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Faster </a:t>
            </a:r>
            <a:r>
              <a:rPr sz="1200" spc="-10" dirty="0">
                <a:latin typeface="Arial MT"/>
                <a:cs typeface="Arial MT"/>
              </a:rPr>
              <a:t>recruitment</a:t>
            </a:r>
            <a:endParaRPr sz="1200">
              <a:latin typeface="Arial MT"/>
              <a:cs typeface="Arial MT"/>
            </a:endParaRPr>
          </a:p>
          <a:p>
            <a:pPr marL="469265" indent="-227965">
              <a:lnSpc>
                <a:spcPct val="100000"/>
              </a:lnSpc>
              <a:spcBef>
                <a:spcPts val="145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Lower </a:t>
            </a:r>
            <a:r>
              <a:rPr sz="1200" spc="-20" dirty="0">
                <a:latin typeface="Arial MT"/>
                <a:cs typeface="Arial MT"/>
              </a:rPr>
              <a:t>cost</a:t>
            </a:r>
            <a:endParaRPr sz="1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65"/>
              </a:spcBef>
              <a:buFont typeface="Arial MT"/>
              <a:buChar char="●"/>
            </a:pP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b="1" dirty="0">
                <a:latin typeface="Arial"/>
                <a:cs typeface="Arial"/>
              </a:rPr>
              <a:t>External </a:t>
            </a:r>
            <a:r>
              <a:rPr sz="1200" b="1" spc="-10" dirty="0">
                <a:latin typeface="Arial"/>
                <a:cs typeface="Arial"/>
              </a:rPr>
              <a:t>Recruitment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45"/>
              </a:spcBef>
            </a:pPr>
            <a:r>
              <a:rPr sz="1200" spc="-10" dirty="0">
                <a:latin typeface="Arial MT"/>
                <a:cs typeface="Arial MT"/>
              </a:rPr>
              <a:t>Platforms:</a:t>
            </a:r>
            <a:endParaRPr sz="1200">
              <a:latin typeface="Arial MT"/>
              <a:cs typeface="Arial MT"/>
            </a:endParaRPr>
          </a:p>
          <a:p>
            <a:pPr marL="469265" indent="-227965">
              <a:lnSpc>
                <a:spcPct val="100000"/>
              </a:lnSpc>
              <a:spcBef>
                <a:spcPts val="1345"/>
              </a:spcBef>
              <a:buClr>
                <a:srgbClr val="000000"/>
              </a:buClr>
              <a:buChar char="●"/>
              <a:tabLst>
                <a:tab pos="469265" algn="l"/>
              </a:tabLst>
            </a:pPr>
            <a:r>
              <a:rPr sz="1200" u="sng" spc="-10" dirty="0">
                <a:solidFill>
                  <a:srgbClr val="1154CC"/>
                </a:solidFill>
                <a:uFill>
                  <a:solidFill>
                    <a:srgbClr val="1154CC"/>
                  </a:solidFill>
                </a:uFill>
                <a:latin typeface="Arial MT"/>
                <a:cs typeface="Arial MT"/>
                <a:hlinkClick r:id="rId2"/>
              </a:rPr>
              <a:t>LinkedIn</a:t>
            </a:r>
            <a:endParaRPr sz="1200">
              <a:latin typeface="Arial MT"/>
              <a:cs typeface="Arial MT"/>
            </a:endParaRPr>
          </a:p>
          <a:p>
            <a:pPr marL="469265" indent="-227965">
              <a:lnSpc>
                <a:spcPct val="100000"/>
              </a:lnSpc>
              <a:spcBef>
                <a:spcPts val="150"/>
              </a:spcBef>
              <a:buClr>
                <a:srgbClr val="000000"/>
              </a:buClr>
              <a:buChar char="●"/>
              <a:tabLst>
                <a:tab pos="469265" algn="l"/>
              </a:tabLst>
            </a:pPr>
            <a:r>
              <a:rPr sz="1200" u="sng" dirty="0">
                <a:solidFill>
                  <a:srgbClr val="1154CC"/>
                </a:solidFill>
                <a:uFill>
                  <a:solidFill>
                    <a:srgbClr val="1154CC"/>
                  </a:solidFill>
                </a:uFill>
                <a:latin typeface="Arial MT"/>
                <a:cs typeface="Arial MT"/>
                <a:hlinkClick r:id="rId3"/>
              </a:rPr>
              <a:t>Indeed </a:t>
            </a:r>
            <a:r>
              <a:rPr sz="1200" u="sng" spc="-25" dirty="0">
                <a:solidFill>
                  <a:srgbClr val="1154CC"/>
                </a:solidFill>
                <a:uFill>
                  <a:solidFill>
                    <a:srgbClr val="1154CC"/>
                  </a:solidFill>
                </a:uFill>
                <a:latin typeface="Arial MT"/>
                <a:cs typeface="Arial MT"/>
                <a:hlinkClick r:id="rId3"/>
              </a:rPr>
              <a:t>UK</a:t>
            </a:r>
            <a:endParaRPr sz="1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1700" y="873597"/>
            <a:ext cx="4879340" cy="3482340"/>
          </a:xfrm>
          <a:prstGeom prst="rect">
            <a:avLst/>
          </a:prstGeom>
        </p:spPr>
        <p:txBody>
          <a:bodyPr vert="horz" wrap="square" lIns="0" tIns="31115" rIns="0" bIns="0" rtlCol="0">
            <a:spAutoFit/>
          </a:bodyPr>
          <a:lstStyle/>
          <a:p>
            <a:pPr marL="469265" indent="-227965">
              <a:lnSpc>
                <a:spcPct val="100000"/>
              </a:lnSpc>
              <a:spcBef>
                <a:spcPts val="245"/>
              </a:spcBef>
              <a:buClr>
                <a:srgbClr val="000000"/>
              </a:buClr>
              <a:buChar char="●"/>
              <a:tabLst>
                <a:tab pos="469265" algn="l"/>
              </a:tabLst>
            </a:pPr>
            <a:r>
              <a:rPr sz="1200" u="sng" spc="-10" dirty="0">
                <a:solidFill>
                  <a:srgbClr val="1154CC"/>
                </a:solidFill>
                <a:uFill>
                  <a:solidFill>
                    <a:srgbClr val="1154CC"/>
                  </a:solidFill>
                </a:uFill>
                <a:latin typeface="Arial MT"/>
                <a:cs typeface="Arial MT"/>
                <a:hlinkClick r:id="rId2"/>
              </a:rPr>
              <a:t>Reed.co.uk</a:t>
            </a:r>
            <a:endParaRPr sz="1200">
              <a:latin typeface="Arial MT"/>
              <a:cs typeface="Arial MT"/>
            </a:endParaRPr>
          </a:p>
          <a:p>
            <a:pPr marL="469265" indent="-227965">
              <a:lnSpc>
                <a:spcPct val="100000"/>
              </a:lnSpc>
              <a:spcBef>
                <a:spcPts val="145"/>
              </a:spcBef>
              <a:buChar char="●"/>
              <a:tabLst>
                <a:tab pos="469265" algn="l"/>
              </a:tabLst>
            </a:pPr>
            <a:r>
              <a:rPr sz="1200" spc="-20" dirty="0">
                <a:latin typeface="Arial MT"/>
                <a:cs typeface="Arial MT"/>
              </a:rPr>
              <a:t>Tesco</a:t>
            </a:r>
            <a:r>
              <a:rPr sz="1200" spc="-2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Careers</a:t>
            </a:r>
            <a:r>
              <a:rPr sz="1200" spc="-20" dirty="0">
                <a:latin typeface="Arial MT"/>
                <a:cs typeface="Arial MT"/>
              </a:rPr>
              <a:t> </a:t>
            </a:r>
            <a:r>
              <a:rPr sz="1200" spc="-10" dirty="0">
                <a:latin typeface="Arial MT"/>
                <a:cs typeface="Arial MT"/>
              </a:rPr>
              <a:t>Website</a:t>
            </a:r>
            <a:endParaRPr sz="1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70"/>
              </a:spcBef>
            </a:pP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200" b="1" dirty="0">
                <a:latin typeface="Arial"/>
                <a:cs typeface="Arial"/>
              </a:rPr>
              <a:t>Recommended </a:t>
            </a:r>
            <a:r>
              <a:rPr sz="1200" b="1" spc="-10" dirty="0">
                <a:latin typeface="Arial"/>
                <a:cs typeface="Arial"/>
              </a:rPr>
              <a:t>Approach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45"/>
              </a:spcBef>
            </a:pPr>
            <a:r>
              <a:rPr sz="1200" dirty="0">
                <a:latin typeface="Arial MT"/>
                <a:cs typeface="Arial MT"/>
              </a:rPr>
              <a:t>Hybrid recruitment strategy combining internal and external talent </a:t>
            </a:r>
            <a:r>
              <a:rPr sz="1200" spc="-10" dirty="0">
                <a:latin typeface="Arial MT"/>
                <a:cs typeface="Arial MT"/>
              </a:rPr>
              <a:t>pools.</a:t>
            </a: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350"/>
              </a:spcBef>
            </a:pPr>
            <a:r>
              <a:rPr sz="1200" i="1" dirty="0">
                <a:latin typeface="Arial"/>
                <a:cs typeface="Arial"/>
              </a:rPr>
              <a:t>Visual:</a:t>
            </a:r>
            <a:r>
              <a:rPr sz="1200" i="1" spc="-10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Recruitment</a:t>
            </a:r>
            <a:r>
              <a:rPr sz="1200" i="1" spc="-10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Funnel</a:t>
            </a:r>
            <a:r>
              <a:rPr sz="1200" i="1" spc="-5" dirty="0">
                <a:latin typeface="Arial"/>
                <a:cs typeface="Arial"/>
              </a:rPr>
              <a:t> </a:t>
            </a:r>
            <a:r>
              <a:rPr sz="1200" i="1" spc="-10" dirty="0">
                <a:latin typeface="Arial"/>
                <a:cs typeface="Arial"/>
              </a:rPr>
              <a:t>Diagram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45"/>
              </a:spcBef>
            </a:pPr>
            <a:r>
              <a:rPr sz="1200" dirty="0">
                <a:latin typeface="Arial MT"/>
                <a:cs typeface="Arial MT"/>
              </a:rPr>
              <a:t>Applications </a:t>
            </a:r>
            <a:r>
              <a:rPr sz="1200" spc="-10" dirty="0">
                <a:latin typeface="Arial MT"/>
                <a:cs typeface="Arial MT"/>
              </a:rPr>
              <a:t>(500)</a:t>
            </a:r>
            <a:endParaRPr sz="1200">
              <a:latin typeface="Arial MT"/>
              <a:cs typeface="Arial MT"/>
            </a:endParaRPr>
          </a:p>
          <a:p>
            <a:pPr marL="266700">
              <a:lnSpc>
                <a:spcPct val="100000"/>
              </a:lnSpc>
              <a:spcBef>
                <a:spcPts val="145"/>
              </a:spcBef>
            </a:pPr>
            <a:r>
              <a:rPr sz="1200" spc="-650" dirty="0">
                <a:latin typeface="Arial MT"/>
                <a:cs typeface="Arial MT"/>
              </a:rPr>
              <a:t>↓</a:t>
            </a: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50"/>
              </a:spcBef>
            </a:pPr>
            <a:r>
              <a:rPr sz="1200" dirty="0">
                <a:latin typeface="Arial MT"/>
                <a:cs typeface="Arial MT"/>
              </a:rPr>
              <a:t>Screening </a:t>
            </a:r>
            <a:r>
              <a:rPr sz="1200" spc="-10" dirty="0">
                <a:latin typeface="Arial MT"/>
                <a:cs typeface="Arial MT"/>
              </a:rPr>
              <a:t>(150)</a:t>
            </a:r>
            <a:endParaRPr sz="1200">
              <a:latin typeface="Arial MT"/>
              <a:cs typeface="Arial MT"/>
            </a:endParaRPr>
          </a:p>
          <a:p>
            <a:pPr marL="12700" marR="3994785" indent="254000">
              <a:lnSpc>
                <a:spcPct val="110200"/>
              </a:lnSpc>
            </a:pPr>
            <a:r>
              <a:rPr sz="1200" spc="-650" dirty="0">
                <a:latin typeface="Arial MT"/>
                <a:cs typeface="Arial MT"/>
              </a:rPr>
              <a:t>↓</a:t>
            </a:r>
            <a:r>
              <a:rPr sz="1200" dirty="0">
                <a:latin typeface="Arial MT"/>
                <a:cs typeface="Arial MT"/>
              </a:rPr>
              <a:t> Shortlist </a:t>
            </a:r>
            <a:r>
              <a:rPr sz="1200" spc="-20" dirty="0">
                <a:latin typeface="Arial MT"/>
                <a:cs typeface="Arial MT"/>
              </a:rPr>
              <a:t>(30)</a:t>
            </a:r>
            <a:endParaRPr sz="1200">
              <a:latin typeface="Arial MT"/>
              <a:cs typeface="Arial MT"/>
            </a:endParaRPr>
          </a:p>
          <a:p>
            <a:pPr marL="266700">
              <a:lnSpc>
                <a:spcPct val="100000"/>
              </a:lnSpc>
              <a:spcBef>
                <a:spcPts val="145"/>
              </a:spcBef>
            </a:pPr>
            <a:r>
              <a:rPr sz="1200" spc="-650" dirty="0">
                <a:latin typeface="Arial MT"/>
                <a:cs typeface="Arial MT"/>
              </a:rPr>
              <a:t>↓</a:t>
            </a: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45"/>
              </a:spcBef>
            </a:pPr>
            <a:r>
              <a:rPr sz="1200" dirty="0">
                <a:latin typeface="Arial MT"/>
                <a:cs typeface="Arial MT"/>
              </a:rPr>
              <a:t>Interview </a:t>
            </a:r>
            <a:r>
              <a:rPr sz="1200" spc="-20" dirty="0">
                <a:latin typeface="Arial MT"/>
                <a:cs typeface="Arial MT"/>
              </a:rPr>
              <a:t>(10)</a:t>
            </a:r>
            <a:endParaRPr sz="1200">
              <a:latin typeface="Arial MT"/>
              <a:cs typeface="Arial MT"/>
            </a:endParaRPr>
          </a:p>
          <a:p>
            <a:pPr marL="12700" marR="4293870" indent="254000">
              <a:lnSpc>
                <a:spcPct val="110200"/>
              </a:lnSpc>
            </a:pPr>
            <a:r>
              <a:rPr sz="1200" spc="-650" dirty="0">
                <a:latin typeface="Arial MT"/>
                <a:cs typeface="Arial MT"/>
              </a:rPr>
              <a:t>↓</a:t>
            </a:r>
            <a:r>
              <a:rPr sz="1200" dirty="0">
                <a:latin typeface="Arial MT"/>
                <a:cs typeface="Arial MT"/>
              </a:rPr>
              <a:t> Offer</a:t>
            </a:r>
            <a:r>
              <a:rPr sz="1200" spc="-40" dirty="0">
                <a:latin typeface="Arial MT"/>
                <a:cs typeface="Arial MT"/>
              </a:rPr>
              <a:t> </a:t>
            </a:r>
            <a:r>
              <a:rPr sz="1200" spc="-25" dirty="0">
                <a:latin typeface="Arial MT"/>
                <a:cs typeface="Arial MT"/>
              </a:rPr>
              <a:t>(1)</a:t>
            </a:r>
            <a:endParaRPr sz="12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952500" y="4667251"/>
            <a:ext cx="5651500" cy="0"/>
          </a:xfrm>
          <a:custGeom>
            <a:avLst/>
            <a:gdLst/>
            <a:ahLst/>
            <a:cxnLst/>
            <a:rect l="l" t="t" r="r" b="b"/>
            <a:pathLst>
              <a:path w="5651500">
                <a:moveTo>
                  <a:pt x="0" y="0"/>
                </a:moveTo>
                <a:lnTo>
                  <a:pt x="5651499" y="0"/>
                </a:lnTo>
              </a:path>
            </a:pathLst>
          </a:custGeom>
          <a:ln w="12700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01700" y="5014304"/>
            <a:ext cx="5424170" cy="47332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b="1" dirty="0">
                <a:latin typeface="Arial"/>
                <a:cs typeface="Arial"/>
              </a:rPr>
              <a:t>Interview</a:t>
            </a:r>
            <a:r>
              <a:rPr sz="2300" b="1" spc="-55" dirty="0">
                <a:latin typeface="Arial"/>
                <a:cs typeface="Arial"/>
              </a:rPr>
              <a:t> </a:t>
            </a:r>
            <a:r>
              <a:rPr sz="2300" b="1" spc="-20" dirty="0">
                <a:latin typeface="Arial"/>
                <a:cs typeface="Arial"/>
              </a:rPr>
              <a:t>Type</a:t>
            </a:r>
            <a:r>
              <a:rPr sz="2300" b="1" spc="-50" dirty="0">
                <a:latin typeface="Arial"/>
                <a:cs typeface="Arial"/>
              </a:rPr>
              <a:t> </a:t>
            </a:r>
            <a:r>
              <a:rPr sz="2300" b="1" dirty="0">
                <a:latin typeface="Arial"/>
                <a:cs typeface="Arial"/>
              </a:rPr>
              <a:t>1</a:t>
            </a:r>
            <a:r>
              <a:rPr sz="2300" b="1" spc="-50" dirty="0">
                <a:latin typeface="Arial"/>
                <a:cs typeface="Arial"/>
              </a:rPr>
              <a:t> </a:t>
            </a:r>
            <a:r>
              <a:rPr sz="2300" b="1" dirty="0">
                <a:latin typeface="Arial"/>
                <a:cs typeface="Arial"/>
              </a:rPr>
              <a:t>–</a:t>
            </a:r>
            <a:r>
              <a:rPr sz="2300" b="1" spc="-55" dirty="0">
                <a:latin typeface="Arial"/>
                <a:cs typeface="Arial"/>
              </a:rPr>
              <a:t> </a:t>
            </a:r>
            <a:r>
              <a:rPr sz="2300" b="1" dirty="0">
                <a:latin typeface="Arial"/>
                <a:cs typeface="Arial"/>
              </a:rPr>
              <a:t>Structured</a:t>
            </a:r>
            <a:r>
              <a:rPr sz="2300" b="1" spc="-50" dirty="0">
                <a:latin typeface="Arial"/>
                <a:cs typeface="Arial"/>
              </a:rPr>
              <a:t> </a:t>
            </a:r>
            <a:r>
              <a:rPr sz="2300" b="1" spc="-10" dirty="0">
                <a:latin typeface="Arial"/>
                <a:cs typeface="Arial"/>
              </a:rPr>
              <a:t>Interview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115"/>
              </a:spcBef>
            </a:pPr>
            <a:r>
              <a:rPr sz="1700" b="1" spc="-10" dirty="0">
                <a:latin typeface="Arial"/>
                <a:cs typeface="Arial"/>
              </a:rPr>
              <a:t>Description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440"/>
              </a:spcBef>
            </a:pPr>
            <a:r>
              <a:rPr sz="1200" dirty="0">
                <a:latin typeface="Arial MT"/>
                <a:cs typeface="Arial MT"/>
              </a:rPr>
              <a:t>All candidates receive identical </a:t>
            </a:r>
            <a:r>
              <a:rPr sz="1200" spc="-10" dirty="0">
                <a:latin typeface="Arial MT"/>
                <a:cs typeface="Arial MT"/>
              </a:rPr>
              <a:t>questions.</a:t>
            </a:r>
            <a:endParaRPr sz="1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65"/>
              </a:spcBef>
            </a:pP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b="1" spc="-10" dirty="0">
                <a:latin typeface="Arial"/>
                <a:cs typeface="Arial"/>
              </a:rPr>
              <a:t>Advantages</a:t>
            </a:r>
            <a:endParaRPr sz="1200">
              <a:latin typeface="Arial"/>
              <a:cs typeface="Arial"/>
            </a:endParaRPr>
          </a:p>
          <a:p>
            <a:pPr marL="206375" indent="-193675">
              <a:lnSpc>
                <a:spcPct val="100000"/>
              </a:lnSpc>
              <a:spcBef>
                <a:spcPts val="1345"/>
              </a:spcBef>
              <a:buFont typeface="MS PGothic"/>
              <a:buChar char="✓"/>
              <a:tabLst>
                <a:tab pos="206375" algn="l"/>
              </a:tabLst>
            </a:pPr>
            <a:r>
              <a:rPr sz="1200" dirty="0">
                <a:latin typeface="Arial MT"/>
                <a:cs typeface="Arial MT"/>
              </a:rPr>
              <a:t>High </a:t>
            </a:r>
            <a:r>
              <a:rPr sz="1200" spc="-10" dirty="0">
                <a:latin typeface="Arial MT"/>
                <a:cs typeface="Arial MT"/>
              </a:rPr>
              <a:t>reliability</a:t>
            </a:r>
            <a:endParaRPr sz="1200">
              <a:latin typeface="Arial MT"/>
              <a:cs typeface="Arial MT"/>
            </a:endParaRPr>
          </a:p>
          <a:p>
            <a:pPr marL="206375" indent="-193675">
              <a:lnSpc>
                <a:spcPct val="100000"/>
              </a:lnSpc>
              <a:spcBef>
                <a:spcPts val="1345"/>
              </a:spcBef>
              <a:buFont typeface="MS PGothic"/>
              <a:buChar char="✓"/>
              <a:tabLst>
                <a:tab pos="206375" algn="l"/>
              </a:tabLst>
            </a:pPr>
            <a:r>
              <a:rPr sz="1200" dirty="0">
                <a:latin typeface="Arial MT"/>
                <a:cs typeface="Arial MT"/>
              </a:rPr>
              <a:t>Fair </a:t>
            </a:r>
            <a:r>
              <a:rPr sz="1200" spc="-10" dirty="0">
                <a:latin typeface="Arial MT"/>
                <a:cs typeface="Arial MT"/>
              </a:rPr>
              <a:t>comparison</a:t>
            </a:r>
            <a:endParaRPr sz="1200">
              <a:latin typeface="Arial MT"/>
              <a:cs typeface="Arial MT"/>
            </a:endParaRPr>
          </a:p>
          <a:p>
            <a:pPr marL="206375" indent="-193675">
              <a:lnSpc>
                <a:spcPct val="100000"/>
              </a:lnSpc>
              <a:spcBef>
                <a:spcPts val="1350"/>
              </a:spcBef>
              <a:buFont typeface="MS PGothic"/>
              <a:buChar char="✓"/>
              <a:tabLst>
                <a:tab pos="206375" algn="l"/>
              </a:tabLst>
            </a:pPr>
            <a:r>
              <a:rPr sz="1200" dirty="0">
                <a:latin typeface="Arial MT"/>
                <a:cs typeface="Arial MT"/>
              </a:rPr>
              <a:t>Reduced </a:t>
            </a:r>
            <a:r>
              <a:rPr sz="1200" spc="-20" dirty="0">
                <a:latin typeface="Arial MT"/>
                <a:cs typeface="Arial MT"/>
              </a:rPr>
              <a:t>bias</a:t>
            </a:r>
            <a:endParaRPr sz="1200">
              <a:latin typeface="Arial MT"/>
              <a:cs typeface="Arial MT"/>
            </a:endParaRPr>
          </a:p>
          <a:p>
            <a:pPr marL="206375" indent="-193675">
              <a:lnSpc>
                <a:spcPct val="100000"/>
              </a:lnSpc>
              <a:spcBef>
                <a:spcPts val="1345"/>
              </a:spcBef>
              <a:buFont typeface="MS PGothic"/>
              <a:buChar char="✓"/>
              <a:tabLst>
                <a:tab pos="206375" algn="l"/>
              </a:tabLst>
            </a:pPr>
            <a:r>
              <a:rPr sz="1200" dirty="0">
                <a:latin typeface="Arial MT"/>
                <a:cs typeface="Arial MT"/>
              </a:rPr>
              <a:t>Legal </a:t>
            </a:r>
            <a:r>
              <a:rPr sz="1200" spc="-10" dirty="0">
                <a:latin typeface="Arial MT"/>
                <a:cs typeface="Arial MT"/>
              </a:rPr>
              <a:t>defensibility</a:t>
            </a:r>
            <a:endParaRPr sz="1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65"/>
              </a:spcBef>
              <a:buFont typeface="MS PGothic"/>
              <a:buChar char="✓"/>
            </a:pP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b="1" dirty="0">
                <a:latin typeface="Arial"/>
                <a:cs typeface="Arial"/>
              </a:rPr>
              <a:t>Suitable</a:t>
            </a:r>
            <a:r>
              <a:rPr sz="1200" b="1" spc="-50" dirty="0">
                <a:latin typeface="Arial"/>
                <a:cs typeface="Arial"/>
              </a:rPr>
              <a:t> </a:t>
            </a:r>
            <a:r>
              <a:rPr sz="1200" b="1" spc="-10" dirty="0">
                <a:latin typeface="Arial"/>
                <a:cs typeface="Arial"/>
              </a:rPr>
              <a:t>Roles</a:t>
            </a:r>
            <a:endParaRPr sz="1200">
              <a:latin typeface="Arial"/>
              <a:cs typeface="Arial"/>
            </a:endParaRPr>
          </a:p>
          <a:p>
            <a:pPr marL="469265" lvl="1" indent="-227965">
              <a:lnSpc>
                <a:spcPct val="100000"/>
              </a:lnSpc>
              <a:spcBef>
                <a:spcPts val="1345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Financial </a:t>
            </a:r>
            <a:r>
              <a:rPr sz="1200" spc="-10" dirty="0">
                <a:latin typeface="Arial MT"/>
                <a:cs typeface="Arial MT"/>
              </a:rPr>
              <a:t>Analyst</a:t>
            </a:r>
            <a:endParaRPr sz="1200">
              <a:latin typeface="Arial MT"/>
              <a:cs typeface="Arial MT"/>
            </a:endParaRPr>
          </a:p>
          <a:p>
            <a:pPr marL="469265" lvl="1" indent="-227965">
              <a:lnSpc>
                <a:spcPct val="100000"/>
              </a:lnSpc>
              <a:spcBef>
                <a:spcPts val="145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Project </a:t>
            </a:r>
            <a:r>
              <a:rPr sz="1200" spc="-10" dirty="0">
                <a:latin typeface="Arial MT"/>
                <a:cs typeface="Arial MT"/>
              </a:rPr>
              <a:t>Manager</a:t>
            </a:r>
            <a:endParaRPr sz="1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65"/>
              </a:spcBef>
            </a:pP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b="1" dirty="0">
                <a:latin typeface="Arial"/>
                <a:cs typeface="Arial"/>
              </a:rPr>
              <a:t>Example </a:t>
            </a:r>
            <a:r>
              <a:rPr sz="1200" b="1" spc="-10" dirty="0">
                <a:latin typeface="Arial"/>
                <a:cs typeface="Arial"/>
              </a:rPr>
              <a:t>Question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45"/>
              </a:spcBef>
            </a:pPr>
            <a:r>
              <a:rPr sz="1200" dirty="0">
                <a:latin typeface="Arial MT"/>
                <a:cs typeface="Arial MT"/>
              </a:rPr>
              <a:t>"Describe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a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time when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you managed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a project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under strict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spc="-10" dirty="0">
                <a:latin typeface="Arial MT"/>
                <a:cs typeface="Arial MT"/>
              </a:rPr>
              <a:t>deadlines."</a:t>
            </a:r>
            <a:endParaRPr sz="1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1700" y="892249"/>
            <a:ext cx="23215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Arial"/>
                <a:cs typeface="Arial"/>
              </a:rPr>
              <a:t>Reference: </a:t>
            </a:r>
            <a:r>
              <a:rPr sz="1200" dirty="0">
                <a:latin typeface="Arial MT"/>
                <a:cs typeface="Arial MT"/>
              </a:rPr>
              <a:t>Campion et al. </a:t>
            </a:r>
            <a:r>
              <a:rPr sz="1200" spc="-10" dirty="0">
                <a:latin typeface="Arial MT"/>
                <a:cs typeface="Arial MT"/>
              </a:rPr>
              <a:t>(1997)</a:t>
            </a:r>
            <a:endParaRPr sz="12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952500" y="1377950"/>
            <a:ext cx="5651500" cy="0"/>
          </a:xfrm>
          <a:custGeom>
            <a:avLst/>
            <a:gdLst/>
            <a:ahLst/>
            <a:cxnLst/>
            <a:rect l="l" t="t" r="r" b="b"/>
            <a:pathLst>
              <a:path w="5651500">
                <a:moveTo>
                  <a:pt x="0" y="0"/>
                </a:moveTo>
                <a:lnTo>
                  <a:pt x="5651499" y="0"/>
                </a:lnTo>
              </a:path>
            </a:pathLst>
          </a:custGeom>
          <a:ln w="12700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46144" rIns="0" bIns="0" rtlCol="0">
            <a:spAutoFit/>
          </a:bodyPr>
          <a:lstStyle/>
          <a:p>
            <a:pPr marL="12700" marR="5080">
              <a:lnSpc>
                <a:spcPct val="110200"/>
              </a:lnSpc>
              <a:spcBef>
                <a:spcPts val="100"/>
              </a:spcBef>
            </a:pPr>
            <a:r>
              <a:rPr dirty="0"/>
              <a:t>Interview</a:t>
            </a:r>
            <a:r>
              <a:rPr spc="-40" dirty="0"/>
              <a:t> </a:t>
            </a:r>
            <a:r>
              <a:rPr spc="-20" dirty="0"/>
              <a:t>Type</a:t>
            </a:r>
            <a:r>
              <a:rPr spc="-40" dirty="0"/>
              <a:t> </a:t>
            </a:r>
            <a:r>
              <a:rPr dirty="0"/>
              <a:t>2</a:t>
            </a:r>
            <a:r>
              <a:rPr spc="-40" dirty="0"/>
              <a:t> </a:t>
            </a:r>
            <a:r>
              <a:rPr dirty="0"/>
              <a:t>–</a:t>
            </a:r>
            <a:r>
              <a:rPr spc="-40" dirty="0"/>
              <a:t> </a:t>
            </a:r>
            <a:r>
              <a:rPr spc="-10" dirty="0"/>
              <a:t>Competency-Based Interview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01700" y="2732918"/>
            <a:ext cx="4767580" cy="55257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b="1" spc="-10" dirty="0">
                <a:latin typeface="Arial"/>
                <a:cs typeface="Arial"/>
              </a:rPr>
              <a:t>Description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440"/>
              </a:spcBef>
            </a:pPr>
            <a:r>
              <a:rPr sz="1200" dirty="0">
                <a:latin typeface="Arial MT"/>
                <a:cs typeface="Arial MT"/>
              </a:rPr>
              <a:t>Assesses behaviours linked to job </a:t>
            </a:r>
            <a:r>
              <a:rPr sz="1200" spc="-10" dirty="0">
                <a:latin typeface="Arial MT"/>
                <a:cs typeface="Arial MT"/>
              </a:rPr>
              <a:t>performance.</a:t>
            </a:r>
            <a:endParaRPr sz="1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65"/>
              </a:spcBef>
            </a:pP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200" b="1" spc="-10" dirty="0">
                <a:latin typeface="Arial"/>
                <a:cs typeface="Arial"/>
              </a:rPr>
              <a:t>STAR</a:t>
            </a:r>
            <a:r>
              <a:rPr sz="1200" b="1" spc="-70" dirty="0">
                <a:latin typeface="Arial"/>
                <a:cs typeface="Arial"/>
              </a:rPr>
              <a:t> </a:t>
            </a:r>
            <a:r>
              <a:rPr sz="1200" b="1" spc="-10" dirty="0">
                <a:latin typeface="Arial"/>
                <a:cs typeface="Arial"/>
              </a:rPr>
              <a:t>Method</a:t>
            </a:r>
            <a:endParaRPr sz="1200">
              <a:latin typeface="Arial"/>
              <a:cs typeface="Arial"/>
            </a:endParaRPr>
          </a:p>
          <a:p>
            <a:pPr marL="12700" marR="4153535">
              <a:lnSpc>
                <a:spcPct val="110200"/>
              </a:lnSpc>
              <a:spcBef>
                <a:spcPts val="400"/>
              </a:spcBef>
            </a:pPr>
            <a:r>
              <a:rPr sz="1200" spc="-10" dirty="0">
                <a:latin typeface="Arial MT"/>
                <a:cs typeface="Arial MT"/>
              </a:rPr>
              <a:t>Situation </a:t>
            </a:r>
            <a:r>
              <a:rPr sz="1200" spc="-20" dirty="0">
                <a:latin typeface="Arial MT"/>
                <a:cs typeface="Arial MT"/>
              </a:rPr>
              <a:t>Task </a:t>
            </a:r>
            <a:r>
              <a:rPr sz="1200" spc="-10" dirty="0">
                <a:latin typeface="Arial MT"/>
                <a:cs typeface="Arial MT"/>
              </a:rPr>
              <a:t>Action Result</a:t>
            </a:r>
            <a:endParaRPr sz="12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1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375"/>
              </a:spcBef>
            </a:pP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200" b="1" spc="-10" dirty="0">
                <a:latin typeface="Arial"/>
                <a:cs typeface="Arial"/>
              </a:rPr>
              <a:t>Advantages</a:t>
            </a:r>
            <a:endParaRPr sz="1200">
              <a:latin typeface="Arial"/>
              <a:cs typeface="Arial"/>
            </a:endParaRPr>
          </a:p>
          <a:p>
            <a:pPr marL="206375" indent="-193675">
              <a:lnSpc>
                <a:spcPct val="100000"/>
              </a:lnSpc>
              <a:spcBef>
                <a:spcPts val="1345"/>
              </a:spcBef>
              <a:buFont typeface="MS PGothic"/>
              <a:buChar char="✓"/>
              <a:tabLst>
                <a:tab pos="206375" algn="l"/>
              </a:tabLst>
            </a:pPr>
            <a:r>
              <a:rPr sz="1200" dirty="0">
                <a:latin typeface="Arial MT"/>
                <a:cs typeface="Arial MT"/>
              </a:rPr>
              <a:t>Predicts future </a:t>
            </a:r>
            <a:r>
              <a:rPr sz="1200" spc="-10" dirty="0">
                <a:latin typeface="Arial MT"/>
                <a:cs typeface="Arial MT"/>
              </a:rPr>
              <a:t>performance</a:t>
            </a:r>
            <a:endParaRPr sz="1200">
              <a:latin typeface="Arial MT"/>
              <a:cs typeface="Arial MT"/>
            </a:endParaRPr>
          </a:p>
          <a:p>
            <a:pPr marL="206375" indent="-193675">
              <a:lnSpc>
                <a:spcPct val="100000"/>
              </a:lnSpc>
              <a:spcBef>
                <a:spcPts val="1345"/>
              </a:spcBef>
              <a:buFont typeface="MS PGothic"/>
              <a:buChar char="✓"/>
              <a:tabLst>
                <a:tab pos="206375" algn="l"/>
              </a:tabLst>
            </a:pPr>
            <a:r>
              <a:rPr sz="1200" dirty="0">
                <a:latin typeface="Arial MT"/>
                <a:cs typeface="Arial MT"/>
              </a:rPr>
              <a:t>Measures </a:t>
            </a:r>
            <a:r>
              <a:rPr sz="1200" spc="-10" dirty="0">
                <a:latin typeface="Arial MT"/>
                <a:cs typeface="Arial MT"/>
              </a:rPr>
              <a:t>competencies</a:t>
            </a:r>
            <a:endParaRPr sz="1200">
              <a:latin typeface="Arial MT"/>
              <a:cs typeface="Arial MT"/>
            </a:endParaRPr>
          </a:p>
          <a:p>
            <a:pPr marL="206375" indent="-193675">
              <a:lnSpc>
                <a:spcPct val="100000"/>
              </a:lnSpc>
              <a:spcBef>
                <a:spcPts val="1350"/>
              </a:spcBef>
              <a:buFont typeface="MS PGothic"/>
              <a:buChar char="✓"/>
              <a:tabLst>
                <a:tab pos="206375" algn="l"/>
              </a:tabLst>
            </a:pPr>
            <a:r>
              <a:rPr sz="1200" dirty="0">
                <a:latin typeface="Arial MT"/>
                <a:cs typeface="Arial MT"/>
              </a:rPr>
              <a:t>Evidence-based </a:t>
            </a:r>
            <a:r>
              <a:rPr sz="1200" spc="-10" dirty="0">
                <a:latin typeface="Arial MT"/>
                <a:cs typeface="Arial MT"/>
              </a:rPr>
              <a:t>selection</a:t>
            </a:r>
            <a:endParaRPr sz="1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65"/>
              </a:spcBef>
              <a:buFont typeface="MS PGothic"/>
              <a:buChar char="✓"/>
            </a:pP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200" b="1" dirty="0">
                <a:latin typeface="Arial"/>
                <a:cs typeface="Arial"/>
              </a:rPr>
              <a:t>Suitable</a:t>
            </a:r>
            <a:r>
              <a:rPr sz="1200" b="1" spc="-50" dirty="0">
                <a:latin typeface="Arial"/>
                <a:cs typeface="Arial"/>
              </a:rPr>
              <a:t> </a:t>
            </a:r>
            <a:r>
              <a:rPr sz="1200" b="1" spc="-10" dirty="0">
                <a:latin typeface="Arial"/>
                <a:cs typeface="Arial"/>
              </a:rPr>
              <a:t>Roles</a:t>
            </a:r>
            <a:endParaRPr sz="1200">
              <a:latin typeface="Arial"/>
              <a:cs typeface="Arial"/>
            </a:endParaRPr>
          </a:p>
          <a:p>
            <a:pPr marL="469265" lvl="1" indent="-227965">
              <a:lnSpc>
                <a:spcPct val="100000"/>
              </a:lnSpc>
              <a:spcBef>
                <a:spcPts val="1350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Change </a:t>
            </a:r>
            <a:r>
              <a:rPr sz="1200" spc="-10" dirty="0">
                <a:latin typeface="Arial MT"/>
                <a:cs typeface="Arial MT"/>
              </a:rPr>
              <a:t>Manager</a:t>
            </a:r>
            <a:endParaRPr sz="1200">
              <a:latin typeface="Arial MT"/>
              <a:cs typeface="Arial MT"/>
            </a:endParaRPr>
          </a:p>
          <a:p>
            <a:pPr marL="469265" lvl="1" indent="-227965">
              <a:lnSpc>
                <a:spcPct val="100000"/>
              </a:lnSpc>
              <a:spcBef>
                <a:spcPts val="145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Operations </a:t>
            </a:r>
            <a:r>
              <a:rPr sz="1200" spc="-10" dirty="0">
                <a:latin typeface="Arial MT"/>
                <a:cs typeface="Arial MT"/>
              </a:rPr>
              <a:t>Manager</a:t>
            </a: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345"/>
              </a:spcBef>
            </a:pPr>
            <a:r>
              <a:rPr sz="1200" spc="-10" dirty="0">
                <a:latin typeface="Arial MT"/>
                <a:cs typeface="Arial MT"/>
              </a:rPr>
              <a:t>Example:</a:t>
            </a: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350"/>
              </a:spcBef>
            </a:pPr>
            <a:r>
              <a:rPr sz="1200" spc="-20" dirty="0">
                <a:latin typeface="Arial MT"/>
                <a:cs typeface="Arial MT"/>
              </a:rPr>
              <a:t>"Tell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us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about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a time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you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successfully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managed resistance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to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spc="-10" dirty="0">
                <a:latin typeface="Arial MT"/>
                <a:cs typeface="Arial MT"/>
              </a:rPr>
              <a:t>change."</a:t>
            </a: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345"/>
              </a:spcBef>
            </a:pPr>
            <a:r>
              <a:rPr sz="1200" b="1" dirty="0">
                <a:latin typeface="Arial"/>
                <a:cs typeface="Arial"/>
              </a:rPr>
              <a:t>Reference:</a:t>
            </a:r>
            <a:r>
              <a:rPr sz="1200" b="1" spc="-10" dirty="0">
                <a:latin typeface="Arial"/>
                <a:cs typeface="Arial"/>
              </a:rPr>
              <a:t> </a:t>
            </a:r>
            <a:r>
              <a:rPr sz="1200" dirty="0">
                <a:latin typeface="Arial MT"/>
                <a:cs typeface="Arial MT"/>
              </a:rPr>
              <a:t>Wood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&amp;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Payne</a:t>
            </a:r>
            <a:r>
              <a:rPr sz="1200" spc="-10" dirty="0">
                <a:latin typeface="Arial MT"/>
                <a:cs typeface="Arial MT"/>
              </a:rPr>
              <a:t> (1998)</a:t>
            </a:r>
            <a:endParaRPr sz="1200">
              <a:latin typeface="Arial MT"/>
              <a:cs typeface="Arial MT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952500" y="8540746"/>
            <a:ext cx="5651500" cy="0"/>
          </a:xfrm>
          <a:custGeom>
            <a:avLst/>
            <a:gdLst/>
            <a:ahLst/>
            <a:cxnLst/>
            <a:rect l="l" t="t" r="r" b="b"/>
            <a:pathLst>
              <a:path w="5651500">
                <a:moveTo>
                  <a:pt x="0" y="0"/>
                </a:moveTo>
                <a:lnTo>
                  <a:pt x="5651499" y="0"/>
                </a:lnTo>
              </a:path>
            </a:pathLst>
          </a:custGeom>
          <a:ln w="12700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01700" y="8885082"/>
            <a:ext cx="5327015" cy="375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b="1" dirty="0">
                <a:latin typeface="Arial"/>
                <a:cs typeface="Arial"/>
              </a:rPr>
              <a:t>Interview</a:t>
            </a:r>
            <a:r>
              <a:rPr sz="2300" b="1" spc="-55" dirty="0">
                <a:latin typeface="Arial"/>
                <a:cs typeface="Arial"/>
              </a:rPr>
              <a:t> </a:t>
            </a:r>
            <a:r>
              <a:rPr sz="2300" b="1" spc="-20" dirty="0">
                <a:latin typeface="Arial"/>
                <a:cs typeface="Arial"/>
              </a:rPr>
              <a:t>Type</a:t>
            </a:r>
            <a:r>
              <a:rPr sz="2300" b="1" spc="-50" dirty="0">
                <a:latin typeface="Arial"/>
                <a:cs typeface="Arial"/>
              </a:rPr>
              <a:t> </a:t>
            </a:r>
            <a:r>
              <a:rPr sz="2300" b="1" dirty="0">
                <a:latin typeface="Arial"/>
                <a:cs typeface="Arial"/>
              </a:rPr>
              <a:t>3</a:t>
            </a:r>
            <a:r>
              <a:rPr sz="2300" b="1" spc="-55" dirty="0">
                <a:latin typeface="Arial"/>
                <a:cs typeface="Arial"/>
              </a:rPr>
              <a:t> </a:t>
            </a:r>
            <a:r>
              <a:rPr sz="2300" b="1" dirty="0">
                <a:latin typeface="Arial"/>
                <a:cs typeface="Arial"/>
              </a:rPr>
              <a:t>–</a:t>
            </a:r>
            <a:r>
              <a:rPr sz="2300" b="1" spc="-50" dirty="0">
                <a:latin typeface="Arial"/>
                <a:cs typeface="Arial"/>
              </a:rPr>
              <a:t> </a:t>
            </a:r>
            <a:r>
              <a:rPr sz="2300" b="1" dirty="0">
                <a:latin typeface="Arial"/>
                <a:cs typeface="Arial"/>
              </a:rPr>
              <a:t>Assessment</a:t>
            </a:r>
            <a:r>
              <a:rPr sz="2300" b="1" spc="-55" dirty="0">
                <a:latin typeface="Arial"/>
                <a:cs typeface="Arial"/>
              </a:rPr>
              <a:t> </a:t>
            </a:r>
            <a:r>
              <a:rPr sz="2300" b="1" spc="-10" dirty="0">
                <a:latin typeface="Arial"/>
                <a:cs typeface="Arial"/>
              </a:rPr>
              <a:t>Centre</a:t>
            </a:r>
            <a:endParaRPr sz="23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1700" y="888311"/>
            <a:ext cx="2999105" cy="70383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b="1" spc="-10" dirty="0">
                <a:latin typeface="Arial"/>
                <a:cs typeface="Arial"/>
              </a:rPr>
              <a:t>Description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440"/>
              </a:spcBef>
            </a:pPr>
            <a:r>
              <a:rPr sz="1200" dirty="0">
                <a:latin typeface="Arial MT"/>
                <a:cs typeface="Arial MT"/>
              </a:rPr>
              <a:t>Candidates participate in multiple </a:t>
            </a:r>
            <a:r>
              <a:rPr sz="1200" spc="-10" dirty="0">
                <a:latin typeface="Arial MT"/>
                <a:cs typeface="Arial MT"/>
              </a:rPr>
              <a:t>exercises.</a:t>
            </a:r>
            <a:endParaRPr sz="1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65"/>
              </a:spcBef>
            </a:pP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200" b="1" spc="-10" dirty="0">
                <a:latin typeface="Arial"/>
                <a:cs typeface="Arial"/>
              </a:rPr>
              <a:t>Components</a:t>
            </a:r>
            <a:endParaRPr sz="1200">
              <a:latin typeface="Arial"/>
              <a:cs typeface="Arial"/>
            </a:endParaRPr>
          </a:p>
          <a:p>
            <a:pPr marL="469265" indent="-227965">
              <a:lnSpc>
                <a:spcPct val="100000"/>
              </a:lnSpc>
              <a:spcBef>
                <a:spcPts val="1345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Group </a:t>
            </a:r>
            <a:r>
              <a:rPr sz="1200" spc="-10" dirty="0">
                <a:latin typeface="Arial MT"/>
                <a:cs typeface="Arial MT"/>
              </a:rPr>
              <a:t>discussions</a:t>
            </a:r>
            <a:endParaRPr sz="1200">
              <a:latin typeface="Arial MT"/>
              <a:cs typeface="Arial MT"/>
            </a:endParaRPr>
          </a:p>
          <a:p>
            <a:pPr marL="469265" indent="-227965">
              <a:lnSpc>
                <a:spcPct val="100000"/>
              </a:lnSpc>
              <a:spcBef>
                <a:spcPts val="150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Case </a:t>
            </a:r>
            <a:r>
              <a:rPr sz="1200" spc="-10" dirty="0">
                <a:latin typeface="Arial MT"/>
                <a:cs typeface="Arial MT"/>
              </a:rPr>
              <a:t>studies</a:t>
            </a:r>
            <a:endParaRPr sz="1200">
              <a:latin typeface="Arial MT"/>
              <a:cs typeface="Arial MT"/>
            </a:endParaRPr>
          </a:p>
          <a:p>
            <a:pPr marL="469265" indent="-227965">
              <a:lnSpc>
                <a:spcPct val="100000"/>
              </a:lnSpc>
              <a:spcBef>
                <a:spcPts val="145"/>
              </a:spcBef>
              <a:buChar char="●"/>
              <a:tabLst>
                <a:tab pos="469265" algn="l"/>
              </a:tabLst>
            </a:pPr>
            <a:r>
              <a:rPr sz="1200" spc="-10" dirty="0">
                <a:latin typeface="Arial MT"/>
                <a:cs typeface="Arial MT"/>
              </a:rPr>
              <a:t>Presentations</a:t>
            </a:r>
            <a:endParaRPr sz="1200">
              <a:latin typeface="Arial MT"/>
              <a:cs typeface="Arial MT"/>
            </a:endParaRPr>
          </a:p>
          <a:p>
            <a:pPr marL="469265" indent="-227965">
              <a:lnSpc>
                <a:spcPct val="100000"/>
              </a:lnSpc>
              <a:spcBef>
                <a:spcPts val="145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Role </a:t>
            </a:r>
            <a:r>
              <a:rPr sz="1200" spc="-10" dirty="0">
                <a:latin typeface="Arial MT"/>
                <a:cs typeface="Arial MT"/>
              </a:rPr>
              <a:t>plays</a:t>
            </a:r>
            <a:endParaRPr sz="1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70"/>
              </a:spcBef>
            </a:pP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200" b="1" spc="-10" dirty="0">
                <a:latin typeface="Arial"/>
                <a:cs typeface="Arial"/>
              </a:rPr>
              <a:t>Advantages</a:t>
            </a:r>
            <a:endParaRPr sz="1200">
              <a:latin typeface="Arial"/>
              <a:cs typeface="Arial"/>
            </a:endParaRPr>
          </a:p>
          <a:p>
            <a:pPr marL="206375" indent="-193675">
              <a:lnSpc>
                <a:spcPct val="100000"/>
              </a:lnSpc>
              <a:spcBef>
                <a:spcPts val="1345"/>
              </a:spcBef>
              <a:buFont typeface="MS PGothic"/>
              <a:buChar char="✓"/>
              <a:tabLst>
                <a:tab pos="206375" algn="l"/>
              </a:tabLst>
            </a:pPr>
            <a:r>
              <a:rPr sz="1200" dirty="0">
                <a:latin typeface="Arial MT"/>
                <a:cs typeface="Arial MT"/>
              </a:rPr>
              <a:t>Comprehensive </a:t>
            </a:r>
            <a:r>
              <a:rPr sz="1200" spc="-10" dirty="0">
                <a:latin typeface="Arial MT"/>
                <a:cs typeface="Arial MT"/>
              </a:rPr>
              <a:t>assessment</a:t>
            </a:r>
            <a:endParaRPr sz="1200">
              <a:latin typeface="Arial MT"/>
              <a:cs typeface="Arial MT"/>
            </a:endParaRPr>
          </a:p>
          <a:p>
            <a:pPr marL="206375" indent="-193675">
              <a:lnSpc>
                <a:spcPct val="100000"/>
              </a:lnSpc>
              <a:spcBef>
                <a:spcPts val="1350"/>
              </a:spcBef>
              <a:buFont typeface="MS PGothic"/>
              <a:buChar char="✓"/>
              <a:tabLst>
                <a:tab pos="206375" algn="l"/>
              </a:tabLst>
            </a:pPr>
            <a:r>
              <a:rPr sz="1200" dirty="0">
                <a:latin typeface="Arial MT"/>
                <a:cs typeface="Arial MT"/>
              </a:rPr>
              <a:t>High predictive </a:t>
            </a:r>
            <a:r>
              <a:rPr sz="1200" spc="-10" dirty="0">
                <a:latin typeface="Arial MT"/>
                <a:cs typeface="Arial MT"/>
              </a:rPr>
              <a:t>validity</a:t>
            </a:r>
            <a:endParaRPr sz="1200">
              <a:latin typeface="Arial MT"/>
              <a:cs typeface="Arial MT"/>
            </a:endParaRPr>
          </a:p>
          <a:p>
            <a:pPr marL="206375" indent="-193675">
              <a:lnSpc>
                <a:spcPct val="100000"/>
              </a:lnSpc>
              <a:spcBef>
                <a:spcPts val="1345"/>
              </a:spcBef>
              <a:buFont typeface="MS PGothic"/>
              <a:buChar char="✓"/>
              <a:tabLst>
                <a:tab pos="206375" algn="l"/>
              </a:tabLst>
            </a:pPr>
            <a:r>
              <a:rPr sz="1200" dirty="0">
                <a:latin typeface="Arial MT"/>
                <a:cs typeface="Arial MT"/>
              </a:rPr>
              <a:t>Simulates workplace </a:t>
            </a:r>
            <a:r>
              <a:rPr sz="1200" spc="-10" dirty="0">
                <a:latin typeface="Arial MT"/>
                <a:cs typeface="Arial MT"/>
              </a:rPr>
              <a:t>challenges</a:t>
            </a:r>
            <a:endParaRPr sz="1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65"/>
              </a:spcBef>
              <a:buFont typeface="MS PGothic"/>
              <a:buChar char="✓"/>
            </a:pP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200" b="1" dirty="0">
                <a:latin typeface="Arial"/>
                <a:cs typeface="Arial"/>
              </a:rPr>
              <a:t>Suitable</a:t>
            </a:r>
            <a:r>
              <a:rPr sz="1200" b="1" spc="-50" dirty="0">
                <a:latin typeface="Arial"/>
                <a:cs typeface="Arial"/>
              </a:rPr>
              <a:t> </a:t>
            </a:r>
            <a:r>
              <a:rPr sz="1200" b="1" spc="-10" dirty="0">
                <a:latin typeface="Arial"/>
                <a:cs typeface="Arial"/>
              </a:rPr>
              <a:t>Roles</a:t>
            </a:r>
            <a:endParaRPr sz="1200">
              <a:latin typeface="Arial"/>
              <a:cs typeface="Arial"/>
            </a:endParaRPr>
          </a:p>
          <a:p>
            <a:pPr marL="469265" lvl="1" indent="-227965">
              <a:lnSpc>
                <a:spcPct val="100000"/>
              </a:lnSpc>
              <a:spcBef>
                <a:spcPts val="1350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Senior Project </a:t>
            </a:r>
            <a:r>
              <a:rPr sz="1200" spc="-10" dirty="0">
                <a:latin typeface="Arial MT"/>
                <a:cs typeface="Arial MT"/>
              </a:rPr>
              <a:t>Managers</a:t>
            </a:r>
            <a:endParaRPr sz="1200">
              <a:latin typeface="Arial MT"/>
              <a:cs typeface="Arial MT"/>
            </a:endParaRPr>
          </a:p>
          <a:p>
            <a:pPr marL="469265" lvl="1" indent="-227965">
              <a:lnSpc>
                <a:spcPct val="100000"/>
              </a:lnSpc>
              <a:spcBef>
                <a:spcPts val="145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Digital</a:t>
            </a:r>
            <a:r>
              <a:rPr sz="1200" spc="-3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Transformation</a:t>
            </a:r>
            <a:r>
              <a:rPr sz="1200" spc="-25" dirty="0">
                <a:latin typeface="Arial MT"/>
                <a:cs typeface="Arial MT"/>
              </a:rPr>
              <a:t> </a:t>
            </a:r>
            <a:r>
              <a:rPr sz="1200" spc="-10" dirty="0">
                <a:latin typeface="Arial MT"/>
                <a:cs typeface="Arial MT"/>
              </a:rPr>
              <a:t>Leaders</a:t>
            </a: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345"/>
              </a:spcBef>
            </a:pPr>
            <a:r>
              <a:rPr sz="1200" i="1" dirty="0">
                <a:latin typeface="Arial"/>
                <a:cs typeface="Arial"/>
              </a:rPr>
              <a:t>Visual</a:t>
            </a:r>
            <a:r>
              <a:rPr sz="1200" i="1" spc="-25" dirty="0">
                <a:latin typeface="Arial"/>
                <a:cs typeface="Arial"/>
              </a:rPr>
              <a:t> </a:t>
            </a:r>
            <a:r>
              <a:rPr sz="1200" i="1" spc="-10" dirty="0">
                <a:latin typeface="Arial"/>
                <a:cs typeface="Arial"/>
              </a:rPr>
              <a:t>Diagram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50"/>
              </a:spcBef>
            </a:pPr>
            <a:r>
              <a:rPr sz="1200" dirty="0">
                <a:latin typeface="Arial MT"/>
                <a:cs typeface="Arial MT"/>
              </a:rPr>
              <a:t>Assessment </a:t>
            </a:r>
            <a:r>
              <a:rPr sz="1200" spc="-10" dirty="0">
                <a:latin typeface="Arial MT"/>
                <a:cs typeface="Arial MT"/>
              </a:rPr>
              <a:t>Centre</a:t>
            </a:r>
            <a:endParaRPr sz="1200">
              <a:latin typeface="Arial MT"/>
              <a:cs typeface="Arial MT"/>
            </a:endParaRPr>
          </a:p>
          <a:p>
            <a:pPr marL="12700" marR="2122170" indent="254000">
              <a:lnSpc>
                <a:spcPct val="110200"/>
              </a:lnSpc>
            </a:pPr>
            <a:r>
              <a:rPr sz="1200" spc="-650" dirty="0">
                <a:latin typeface="Arial MT"/>
                <a:cs typeface="Arial MT"/>
              </a:rPr>
              <a:t>↓</a:t>
            </a:r>
            <a:r>
              <a:rPr sz="1200" spc="-10" dirty="0">
                <a:latin typeface="Arial MT"/>
                <a:cs typeface="Arial MT"/>
              </a:rPr>
              <a:t> Presentation </a:t>
            </a:r>
            <a:r>
              <a:rPr sz="1200" dirty="0">
                <a:latin typeface="Arial MT"/>
                <a:cs typeface="Arial MT"/>
              </a:rPr>
              <a:t>Group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spc="-20" dirty="0">
                <a:latin typeface="Arial MT"/>
                <a:cs typeface="Arial MT"/>
              </a:rPr>
              <a:t>Task </a:t>
            </a:r>
            <a:r>
              <a:rPr sz="1200" dirty="0">
                <a:latin typeface="Arial MT"/>
                <a:cs typeface="Arial MT"/>
              </a:rPr>
              <a:t>Case </a:t>
            </a:r>
            <a:r>
              <a:rPr sz="1200" spc="-10" dirty="0">
                <a:latin typeface="Arial MT"/>
                <a:cs typeface="Arial MT"/>
              </a:rPr>
              <a:t>Study </a:t>
            </a:r>
            <a:r>
              <a:rPr sz="1200" dirty="0">
                <a:latin typeface="Arial MT"/>
                <a:cs typeface="Arial MT"/>
              </a:rPr>
              <a:t>Role </a:t>
            </a:r>
            <a:r>
              <a:rPr sz="1200" spc="-20" dirty="0">
                <a:latin typeface="Arial MT"/>
                <a:cs typeface="Arial MT"/>
              </a:rPr>
              <a:t>Play</a:t>
            </a:r>
            <a:endParaRPr sz="1200">
              <a:latin typeface="Arial MT"/>
              <a:cs typeface="Arial MT"/>
            </a:endParaRPr>
          </a:p>
          <a:p>
            <a:pPr marL="266700">
              <a:lnSpc>
                <a:spcPct val="100000"/>
              </a:lnSpc>
              <a:spcBef>
                <a:spcPts val="145"/>
              </a:spcBef>
            </a:pPr>
            <a:r>
              <a:rPr sz="1200" spc="-650" dirty="0">
                <a:latin typeface="Arial MT"/>
                <a:cs typeface="Arial MT"/>
              </a:rPr>
              <a:t>↓</a:t>
            </a: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50"/>
              </a:spcBef>
            </a:pPr>
            <a:r>
              <a:rPr sz="1200" dirty="0">
                <a:latin typeface="Arial MT"/>
                <a:cs typeface="Arial MT"/>
              </a:rPr>
              <a:t>Final </a:t>
            </a:r>
            <a:r>
              <a:rPr sz="1200" spc="-10" dirty="0">
                <a:latin typeface="Arial MT"/>
                <a:cs typeface="Arial MT"/>
              </a:rPr>
              <a:t>Evaluation</a:t>
            </a:r>
            <a:endParaRPr sz="12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1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70"/>
              </a:spcBef>
            </a:pP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200" b="1" dirty="0">
                <a:latin typeface="Arial"/>
                <a:cs typeface="Arial"/>
              </a:rPr>
              <a:t>Reference: </a:t>
            </a:r>
            <a:r>
              <a:rPr sz="1200" dirty="0">
                <a:latin typeface="Arial MT"/>
                <a:cs typeface="Arial MT"/>
              </a:rPr>
              <a:t>Thornton &amp; Rupp </a:t>
            </a:r>
            <a:r>
              <a:rPr sz="1200" spc="-10" dirty="0">
                <a:latin typeface="Arial MT"/>
                <a:cs typeface="Arial MT"/>
              </a:rPr>
              <a:t>(2006)</a:t>
            </a:r>
            <a:endParaRPr sz="12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952500" y="8210554"/>
            <a:ext cx="5651500" cy="0"/>
          </a:xfrm>
          <a:custGeom>
            <a:avLst/>
            <a:gdLst/>
            <a:ahLst/>
            <a:cxnLst/>
            <a:rect l="l" t="t" r="r" b="b"/>
            <a:pathLst>
              <a:path w="5651500">
                <a:moveTo>
                  <a:pt x="0" y="0"/>
                </a:moveTo>
                <a:lnTo>
                  <a:pt x="5651499" y="0"/>
                </a:lnTo>
              </a:path>
            </a:pathLst>
          </a:custGeom>
          <a:ln w="12700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01700" y="8552792"/>
            <a:ext cx="3411220" cy="904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b="1" dirty="0">
                <a:latin typeface="Arial"/>
                <a:cs typeface="Arial"/>
              </a:rPr>
              <a:t>Questioning</a:t>
            </a:r>
            <a:r>
              <a:rPr sz="2300" b="1" spc="-55" dirty="0">
                <a:latin typeface="Arial"/>
                <a:cs typeface="Arial"/>
              </a:rPr>
              <a:t> </a:t>
            </a:r>
            <a:r>
              <a:rPr sz="2300" b="1" spc="-10" dirty="0">
                <a:latin typeface="Arial"/>
                <a:cs typeface="Arial"/>
              </a:rPr>
              <a:t>Techniques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115"/>
              </a:spcBef>
            </a:pPr>
            <a:r>
              <a:rPr sz="1700" b="1" spc="-10" dirty="0">
                <a:latin typeface="Arial"/>
                <a:cs typeface="Arial"/>
              </a:rPr>
              <a:t>Recommended</a:t>
            </a:r>
            <a:r>
              <a:rPr sz="1700" b="1" spc="-15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Techniques</a:t>
            </a:r>
            <a:endParaRPr sz="1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949325" y="985645"/>
          <a:ext cx="4692015" cy="211327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725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49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4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6854">
                <a:tc>
                  <a:txBody>
                    <a:bodyPr/>
                    <a:lstStyle/>
                    <a:p>
                      <a:pPr marL="287655">
                        <a:lnSpc>
                          <a:spcPts val="1215"/>
                        </a:lnSpc>
                      </a:pPr>
                      <a:r>
                        <a:rPr sz="1100" b="1" spc="-10" dirty="0">
                          <a:latin typeface="Arial"/>
                          <a:cs typeface="Arial"/>
                        </a:rPr>
                        <a:t>Technique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51155">
                        <a:lnSpc>
                          <a:spcPts val="1215"/>
                        </a:lnSpc>
                      </a:pPr>
                      <a:r>
                        <a:rPr sz="1100" b="1" spc="-10" dirty="0">
                          <a:latin typeface="Arial"/>
                          <a:cs typeface="Arial"/>
                        </a:rPr>
                        <a:t>Purpose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3345" algn="ctr">
                        <a:lnSpc>
                          <a:spcPts val="1215"/>
                        </a:lnSpc>
                      </a:pPr>
                      <a:r>
                        <a:rPr sz="1100" b="1" spc="-10" dirty="0">
                          <a:latin typeface="Arial"/>
                          <a:cs typeface="Arial"/>
                        </a:rPr>
                        <a:t>Example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2284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sz="1100" spc="-10" dirty="0">
                          <a:latin typeface="Arial MT"/>
                          <a:cs typeface="Arial MT"/>
                        </a:rPr>
                        <a:t>Behavioural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67310" marB="0"/>
                </a:tc>
                <a:tc>
                  <a:txBody>
                    <a:bodyPr/>
                    <a:lstStyle/>
                    <a:p>
                      <a:pPr marL="92075" marR="340995">
                        <a:lnSpc>
                          <a:spcPct val="110200"/>
                        </a:lnSpc>
                        <a:spcBef>
                          <a:spcPts val="400"/>
                        </a:spcBef>
                      </a:pPr>
                      <a:r>
                        <a:rPr sz="1100" spc="-20" dirty="0">
                          <a:latin typeface="Arial MT"/>
                          <a:cs typeface="Arial MT"/>
                        </a:rPr>
                        <a:t>Past </a:t>
                      </a:r>
                      <a:r>
                        <a:rPr sz="1100" spc="-10" dirty="0">
                          <a:latin typeface="Arial MT"/>
                          <a:cs typeface="Arial MT"/>
                        </a:rPr>
                        <a:t>performance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50800" marB="0"/>
                </a:tc>
                <a:tc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sz="1100" spc="-10" dirty="0">
                          <a:latin typeface="Arial MT"/>
                          <a:cs typeface="Arial MT"/>
                        </a:rPr>
                        <a:t>"Describe</a:t>
                      </a:r>
                      <a:r>
                        <a:rPr sz="1100" dirty="0">
                          <a:latin typeface="Arial MT"/>
                          <a:cs typeface="Arial MT"/>
                        </a:rPr>
                        <a:t> a </a:t>
                      </a:r>
                      <a:r>
                        <a:rPr sz="1100" spc="-10" dirty="0">
                          <a:latin typeface="Arial MT"/>
                          <a:cs typeface="Arial MT"/>
                        </a:rPr>
                        <a:t>time..."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6731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750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sz="1100" spc="-10" dirty="0">
                          <a:latin typeface="Arial MT"/>
                          <a:cs typeface="Arial MT"/>
                        </a:rPr>
                        <a:t>Situational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67310" marB="0"/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sz="1100" dirty="0">
                          <a:latin typeface="Arial MT"/>
                          <a:cs typeface="Arial MT"/>
                        </a:rPr>
                        <a:t>Future</a:t>
                      </a:r>
                      <a:r>
                        <a:rPr sz="1100" spc="-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10" dirty="0">
                          <a:latin typeface="Arial MT"/>
                          <a:cs typeface="Arial MT"/>
                        </a:rPr>
                        <a:t>behaviour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67310" marB="0"/>
                </a:tc>
                <a:tc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sz="1100" dirty="0">
                          <a:latin typeface="Arial MT"/>
                          <a:cs typeface="Arial MT"/>
                        </a:rPr>
                        <a:t>"What</a:t>
                      </a:r>
                      <a:r>
                        <a:rPr sz="11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latin typeface="Arial MT"/>
                          <a:cs typeface="Arial MT"/>
                        </a:rPr>
                        <a:t>would</a:t>
                      </a:r>
                      <a:r>
                        <a:rPr sz="11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latin typeface="Arial MT"/>
                          <a:cs typeface="Arial MT"/>
                        </a:rPr>
                        <a:t>you</a:t>
                      </a:r>
                      <a:r>
                        <a:rPr sz="11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latin typeface="Arial MT"/>
                          <a:cs typeface="Arial MT"/>
                        </a:rPr>
                        <a:t>do</a:t>
                      </a:r>
                      <a:r>
                        <a:rPr sz="11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10" dirty="0">
                          <a:latin typeface="Arial MT"/>
                          <a:cs typeface="Arial MT"/>
                        </a:rPr>
                        <a:t>if..."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6731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2284">
                <a:tc>
                  <a:txBody>
                    <a:bodyPr/>
                    <a:lstStyle/>
                    <a:p>
                      <a:pPr marL="31750" marR="84455">
                        <a:lnSpc>
                          <a:spcPct val="110200"/>
                        </a:lnSpc>
                        <a:spcBef>
                          <a:spcPts val="400"/>
                        </a:spcBef>
                      </a:pPr>
                      <a:r>
                        <a:rPr sz="1100" spc="-10" dirty="0">
                          <a:latin typeface="Arial MT"/>
                          <a:cs typeface="Arial MT"/>
                        </a:rPr>
                        <a:t>Competency-</a:t>
                      </a:r>
                      <a:r>
                        <a:rPr sz="1100" spc="-20" dirty="0">
                          <a:latin typeface="Arial MT"/>
                          <a:cs typeface="Arial MT"/>
                        </a:rPr>
                        <a:t>Base </a:t>
                      </a:r>
                      <a:r>
                        <a:rPr sz="1100" spc="-50" dirty="0">
                          <a:latin typeface="Arial MT"/>
                          <a:cs typeface="Arial MT"/>
                        </a:rPr>
                        <a:t>d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50800" marB="0"/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sz="1100" dirty="0">
                          <a:latin typeface="Arial MT"/>
                          <a:cs typeface="Arial MT"/>
                        </a:rPr>
                        <a:t>Assess</a:t>
                      </a:r>
                      <a:r>
                        <a:rPr sz="1100" spc="-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10" dirty="0">
                          <a:latin typeface="Arial MT"/>
                          <a:cs typeface="Arial MT"/>
                        </a:rPr>
                        <a:t>skills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67310" marB="0"/>
                </a:tc>
                <a:tc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sz="1100" dirty="0">
                          <a:latin typeface="Arial MT"/>
                          <a:cs typeface="Arial MT"/>
                        </a:rPr>
                        <a:t>"Give</a:t>
                      </a:r>
                      <a:r>
                        <a:rPr sz="11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latin typeface="Arial MT"/>
                          <a:cs typeface="Arial MT"/>
                        </a:rPr>
                        <a:t>an</a:t>
                      </a:r>
                      <a:r>
                        <a:rPr sz="11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10" dirty="0">
                          <a:latin typeface="Arial MT"/>
                          <a:cs typeface="Arial MT"/>
                        </a:rPr>
                        <a:t>example..."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6731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750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sz="1100" spc="-10" dirty="0">
                          <a:latin typeface="Arial MT"/>
                          <a:cs typeface="Arial MT"/>
                        </a:rPr>
                        <a:t>Probing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67310" marB="0"/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sz="1100" dirty="0">
                          <a:latin typeface="Arial MT"/>
                          <a:cs typeface="Arial MT"/>
                        </a:rPr>
                        <a:t>Obtain</a:t>
                      </a:r>
                      <a:r>
                        <a:rPr sz="1100" spc="-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10" dirty="0">
                          <a:latin typeface="Arial MT"/>
                          <a:cs typeface="Arial MT"/>
                        </a:rPr>
                        <a:t>detail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67310" marB="0"/>
                </a:tc>
                <a:tc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sz="1100" dirty="0">
                          <a:latin typeface="Arial MT"/>
                          <a:cs typeface="Arial MT"/>
                        </a:rPr>
                        <a:t>"Can</a:t>
                      </a:r>
                      <a:r>
                        <a:rPr sz="11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latin typeface="Arial MT"/>
                          <a:cs typeface="Arial MT"/>
                        </a:rPr>
                        <a:t>you</a:t>
                      </a:r>
                      <a:r>
                        <a:rPr sz="11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10" dirty="0">
                          <a:latin typeface="Arial MT"/>
                          <a:cs typeface="Arial MT"/>
                        </a:rPr>
                        <a:t>elaborate?"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6731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6854">
                <a:tc>
                  <a:txBody>
                    <a:bodyPr/>
                    <a:lstStyle/>
                    <a:p>
                      <a:pPr marL="31750">
                        <a:lnSpc>
                          <a:spcPts val="1235"/>
                        </a:lnSpc>
                        <a:spcBef>
                          <a:spcPts val="530"/>
                        </a:spcBef>
                      </a:pPr>
                      <a:r>
                        <a:rPr sz="1100" spc="-10" dirty="0">
                          <a:latin typeface="Arial MT"/>
                          <a:cs typeface="Arial MT"/>
                        </a:rPr>
                        <a:t>Socratic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67310" marB="0"/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ts val="1235"/>
                        </a:lnSpc>
                        <a:spcBef>
                          <a:spcPts val="530"/>
                        </a:spcBef>
                      </a:pPr>
                      <a:r>
                        <a:rPr sz="1100" dirty="0">
                          <a:latin typeface="Arial MT"/>
                          <a:cs typeface="Arial MT"/>
                        </a:rPr>
                        <a:t>Critical</a:t>
                      </a:r>
                      <a:r>
                        <a:rPr sz="1100" spc="-7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10" dirty="0">
                          <a:latin typeface="Arial MT"/>
                          <a:cs typeface="Arial MT"/>
                        </a:rPr>
                        <a:t>thinking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67310" marB="0"/>
                </a:tc>
                <a:tc>
                  <a:txBody>
                    <a:bodyPr/>
                    <a:lstStyle/>
                    <a:p>
                      <a:pPr marL="76835">
                        <a:lnSpc>
                          <a:spcPts val="1235"/>
                        </a:lnSpc>
                        <a:spcBef>
                          <a:spcPts val="530"/>
                        </a:spcBef>
                      </a:pPr>
                      <a:r>
                        <a:rPr sz="1100" dirty="0">
                          <a:latin typeface="Arial MT"/>
                          <a:cs typeface="Arial MT"/>
                        </a:rPr>
                        <a:t>"Why</a:t>
                      </a:r>
                      <a:r>
                        <a:rPr sz="1100" spc="-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latin typeface="Arial MT"/>
                          <a:cs typeface="Arial MT"/>
                        </a:rPr>
                        <a:t>would</a:t>
                      </a:r>
                      <a:r>
                        <a:rPr sz="1100" spc="-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latin typeface="Arial MT"/>
                          <a:cs typeface="Arial MT"/>
                        </a:rPr>
                        <a:t>that</a:t>
                      </a:r>
                      <a:r>
                        <a:rPr sz="1100" spc="-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dirty="0">
                          <a:latin typeface="Arial MT"/>
                          <a:cs typeface="Arial MT"/>
                        </a:rPr>
                        <a:t>approach</a:t>
                      </a:r>
                      <a:r>
                        <a:rPr sz="1100" spc="-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100" spc="-10" dirty="0">
                          <a:latin typeface="Arial MT"/>
                          <a:cs typeface="Arial MT"/>
                        </a:rPr>
                        <a:t>work?"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T="6731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901700" y="3347262"/>
            <a:ext cx="3400425" cy="2896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b="1" dirty="0">
                <a:latin typeface="Arial"/>
                <a:cs typeface="Arial"/>
              </a:rPr>
              <a:t>Most</a:t>
            </a:r>
            <a:r>
              <a:rPr sz="1300" b="1" spc="-40" dirty="0">
                <a:latin typeface="Arial"/>
                <a:cs typeface="Arial"/>
              </a:rPr>
              <a:t> </a:t>
            </a:r>
            <a:r>
              <a:rPr sz="1300" b="1" spc="-10" dirty="0">
                <a:latin typeface="Arial"/>
                <a:cs typeface="Arial"/>
              </a:rPr>
              <a:t>Appropriate</a:t>
            </a:r>
            <a:r>
              <a:rPr sz="1300" b="1" spc="-35" dirty="0">
                <a:latin typeface="Arial"/>
                <a:cs typeface="Arial"/>
              </a:rPr>
              <a:t> </a:t>
            </a:r>
            <a:r>
              <a:rPr sz="1300" b="1" dirty="0">
                <a:latin typeface="Arial"/>
                <a:cs typeface="Arial"/>
              </a:rPr>
              <a:t>for</a:t>
            </a:r>
            <a:r>
              <a:rPr sz="1300" b="1" spc="-40" dirty="0">
                <a:latin typeface="Arial"/>
                <a:cs typeface="Arial"/>
              </a:rPr>
              <a:t> </a:t>
            </a:r>
            <a:r>
              <a:rPr sz="1300" b="1" spc="-10" dirty="0">
                <a:latin typeface="Arial"/>
                <a:cs typeface="Arial"/>
              </a:rPr>
              <a:t>Transformation</a:t>
            </a:r>
            <a:r>
              <a:rPr sz="1300" b="1" spc="-35" dirty="0">
                <a:latin typeface="Arial"/>
                <a:cs typeface="Arial"/>
              </a:rPr>
              <a:t> </a:t>
            </a:r>
            <a:r>
              <a:rPr sz="1300" b="1" spc="-10" dirty="0">
                <a:latin typeface="Arial"/>
                <a:cs typeface="Arial"/>
              </a:rPr>
              <a:t>Roles</a:t>
            </a:r>
            <a:endParaRPr sz="1300">
              <a:latin typeface="Arial"/>
              <a:cs typeface="Arial"/>
            </a:endParaRPr>
          </a:p>
          <a:p>
            <a:pPr marL="466725" indent="-225425">
              <a:lnSpc>
                <a:spcPct val="100000"/>
              </a:lnSpc>
              <a:spcBef>
                <a:spcPts val="1370"/>
              </a:spcBef>
              <a:buAutoNum type="arabicPeriod"/>
              <a:tabLst>
                <a:tab pos="466725" algn="l"/>
              </a:tabLst>
            </a:pPr>
            <a:r>
              <a:rPr sz="1100" spc="-10" dirty="0">
                <a:latin typeface="Arial MT"/>
                <a:cs typeface="Arial MT"/>
              </a:rPr>
              <a:t>Behavioural</a:t>
            </a:r>
            <a:r>
              <a:rPr sz="1100" spc="-5" dirty="0">
                <a:latin typeface="Arial MT"/>
                <a:cs typeface="Arial MT"/>
              </a:rPr>
              <a:t> </a:t>
            </a:r>
            <a:r>
              <a:rPr sz="1100" spc="-10" dirty="0">
                <a:latin typeface="Arial MT"/>
                <a:cs typeface="Arial MT"/>
              </a:rPr>
              <a:t>Questions</a:t>
            </a:r>
            <a:endParaRPr sz="1100">
              <a:latin typeface="Arial MT"/>
              <a:cs typeface="Arial MT"/>
            </a:endParaRPr>
          </a:p>
          <a:p>
            <a:pPr marL="466725" indent="-225425">
              <a:lnSpc>
                <a:spcPct val="100000"/>
              </a:lnSpc>
              <a:spcBef>
                <a:spcPts val="135"/>
              </a:spcBef>
              <a:buAutoNum type="arabicPeriod"/>
              <a:tabLst>
                <a:tab pos="466725" algn="l"/>
              </a:tabLst>
            </a:pPr>
            <a:r>
              <a:rPr sz="1100" spc="-10" dirty="0">
                <a:latin typeface="Arial MT"/>
                <a:cs typeface="Arial MT"/>
              </a:rPr>
              <a:t>Competency-</a:t>
            </a:r>
            <a:r>
              <a:rPr sz="1100" dirty="0">
                <a:latin typeface="Arial MT"/>
                <a:cs typeface="Arial MT"/>
              </a:rPr>
              <a:t>Based</a:t>
            </a:r>
            <a:r>
              <a:rPr sz="1100" spc="-30" dirty="0">
                <a:latin typeface="Arial MT"/>
                <a:cs typeface="Arial MT"/>
              </a:rPr>
              <a:t> </a:t>
            </a:r>
            <a:r>
              <a:rPr sz="1100" spc="-10" dirty="0">
                <a:latin typeface="Arial MT"/>
                <a:cs typeface="Arial MT"/>
              </a:rPr>
              <a:t>Questions</a:t>
            </a:r>
            <a:endParaRPr sz="1100">
              <a:latin typeface="Arial MT"/>
              <a:cs typeface="Arial MT"/>
            </a:endParaRPr>
          </a:p>
          <a:p>
            <a:pPr marL="466725" indent="-225425">
              <a:lnSpc>
                <a:spcPct val="100000"/>
              </a:lnSpc>
              <a:spcBef>
                <a:spcPts val="135"/>
              </a:spcBef>
              <a:buAutoNum type="arabicPeriod"/>
              <a:tabLst>
                <a:tab pos="466725" algn="l"/>
              </a:tabLst>
            </a:pPr>
            <a:r>
              <a:rPr sz="1100" spc="-10" dirty="0">
                <a:latin typeface="Arial MT"/>
                <a:cs typeface="Arial MT"/>
              </a:rPr>
              <a:t>Situational</a:t>
            </a:r>
            <a:r>
              <a:rPr sz="1100" dirty="0">
                <a:latin typeface="Arial MT"/>
                <a:cs typeface="Arial MT"/>
              </a:rPr>
              <a:t> </a:t>
            </a:r>
            <a:r>
              <a:rPr sz="1100" spc="-10" dirty="0">
                <a:latin typeface="Arial MT"/>
                <a:cs typeface="Arial MT"/>
              </a:rPr>
              <a:t>Questions</a:t>
            </a:r>
            <a:endParaRPr sz="11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54"/>
              </a:spcBef>
              <a:buFont typeface="Arial MT"/>
              <a:buAutoNum type="arabicPeriod"/>
            </a:pPr>
            <a:endParaRPr sz="11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300" b="1" spc="-10" dirty="0">
                <a:latin typeface="Arial"/>
                <a:cs typeface="Arial"/>
              </a:rPr>
              <a:t>Justification</a:t>
            </a:r>
            <a:endParaRPr sz="1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75"/>
              </a:spcBef>
            </a:pPr>
            <a:r>
              <a:rPr sz="1100" spc="-10" dirty="0">
                <a:latin typeface="Arial MT"/>
                <a:cs typeface="Arial MT"/>
              </a:rPr>
              <a:t>Transformation</a:t>
            </a:r>
            <a:r>
              <a:rPr sz="1100" spc="-25" dirty="0">
                <a:latin typeface="Arial MT"/>
                <a:cs typeface="Arial MT"/>
              </a:rPr>
              <a:t> </a:t>
            </a:r>
            <a:r>
              <a:rPr sz="1100" dirty="0">
                <a:latin typeface="Arial MT"/>
                <a:cs typeface="Arial MT"/>
              </a:rPr>
              <a:t>roles</a:t>
            </a:r>
            <a:r>
              <a:rPr sz="1100" spc="-25" dirty="0">
                <a:latin typeface="Arial MT"/>
                <a:cs typeface="Arial MT"/>
              </a:rPr>
              <a:t> </a:t>
            </a:r>
            <a:r>
              <a:rPr sz="1100" spc="-10" dirty="0">
                <a:latin typeface="Arial MT"/>
                <a:cs typeface="Arial MT"/>
              </a:rPr>
              <a:t>require:</a:t>
            </a:r>
            <a:endParaRPr sz="11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65"/>
              </a:spcBef>
            </a:pPr>
            <a:endParaRPr sz="1100">
              <a:latin typeface="Arial MT"/>
              <a:cs typeface="Arial MT"/>
            </a:endParaRPr>
          </a:p>
          <a:p>
            <a:pPr marL="469265" lvl="1" indent="-227965">
              <a:lnSpc>
                <a:spcPct val="100000"/>
              </a:lnSpc>
              <a:spcBef>
                <a:spcPts val="5"/>
              </a:spcBef>
              <a:buChar char="●"/>
              <a:tabLst>
                <a:tab pos="469265" algn="l"/>
              </a:tabLst>
            </a:pPr>
            <a:r>
              <a:rPr sz="1100" spc="-10" dirty="0">
                <a:latin typeface="Arial MT"/>
                <a:cs typeface="Arial MT"/>
              </a:rPr>
              <a:t>Adaptability</a:t>
            </a:r>
            <a:endParaRPr sz="1100">
              <a:latin typeface="Arial MT"/>
              <a:cs typeface="Arial MT"/>
            </a:endParaRPr>
          </a:p>
          <a:p>
            <a:pPr marL="469265" lvl="1" indent="-227965">
              <a:lnSpc>
                <a:spcPct val="100000"/>
              </a:lnSpc>
              <a:spcBef>
                <a:spcPts val="130"/>
              </a:spcBef>
              <a:buChar char="●"/>
              <a:tabLst>
                <a:tab pos="469265" algn="l"/>
              </a:tabLst>
            </a:pPr>
            <a:r>
              <a:rPr sz="1100" spc="-10" dirty="0">
                <a:latin typeface="Arial MT"/>
                <a:cs typeface="Arial MT"/>
              </a:rPr>
              <a:t>Leadership</a:t>
            </a:r>
            <a:endParaRPr sz="1100">
              <a:latin typeface="Arial MT"/>
              <a:cs typeface="Arial MT"/>
            </a:endParaRPr>
          </a:p>
          <a:p>
            <a:pPr marL="469265" lvl="1" indent="-227965">
              <a:lnSpc>
                <a:spcPct val="100000"/>
              </a:lnSpc>
              <a:spcBef>
                <a:spcPts val="135"/>
              </a:spcBef>
              <a:buChar char="●"/>
              <a:tabLst>
                <a:tab pos="469265" algn="l"/>
              </a:tabLst>
            </a:pPr>
            <a:r>
              <a:rPr sz="1100" dirty="0">
                <a:latin typeface="Arial MT"/>
                <a:cs typeface="Arial MT"/>
              </a:rPr>
              <a:t>Strategic</a:t>
            </a:r>
            <a:r>
              <a:rPr sz="1100" spc="-70" dirty="0">
                <a:latin typeface="Arial MT"/>
                <a:cs typeface="Arial MT"/>
              </a:rPr>
              <a:t> </a:t>
            </a:r>
            <a:r>
              <a:rPr sz="1100" spc="-10" dirty="0">
                <a:latin typeface="Arial MT"/>
                <a:cs typeface="Arial MT"/>
              </a:rPr>
              <a:t>thinking</a:t>
            </a:r>
            <a:endParaRPr sz="1100">
              <a:latin typeface="Arial MT"/>
              <a:cs typeface="Arial MT"/>
            </a:endParaRPr>
          </a:p>
          <a:p>
            <a:pPr marL="469265" lvl="1" indent="-227965">
              <a:lnSpc>
                <a:spcPct val="100000"/>
              </a:lnSpc>
              <a:spcBef>
                <a:spcPts val="135"/>
              </a:spcBef>
              <a:buChar char="●"/>
              <a:tabLst>
                <a:tab pos="469265" algn="l"/>
              </a:tabLst>
            </a:pPr>
            <a:r>
              <a:rPr sz="1100" spc="-10" dirty="0">
                <a:latin typeface="Arial MT"/>
                <a:cs typeface="Arial MT"/>
              </a:rPr>
              <a:t>Problem-solving</a:t>
            </a:r>
            <a:endParaRPr sz="11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11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100" b="1" spc="-10" dirty="0">
                <a:latin typeface="Arial"/>
                <a:cs typeface="Arial"/>
              </a:rPr>
              <a:t>Reference: </a:t>
            </a:r>
            <a:r>
              <a:rPr sz="1100" spc="-25" dirty="0">
                <a:latin typeface="Arial MT"/>
                <a:cs typeface="Arial MT"/>
              </a:rPr>
              <a:t>Taylor</a:t>
            </a:r>
            <a:r>
              <a:rPr sz="1100" spc="-5" dirty="0">
                <a:latin typeface="Arial MT"/>
                <a:cs typeface="Arial MT"/>
              </a:rPr>
              <a:t> </a:t>
            </a:r>
            <a:r>
              <a:rPr sz="1100" spc="-10" dirty="0">
                <a:latin typeface="Arial MT"/>
                <a:cs typeface="Arial MT"/>
              </a:rPr>
              <a:t>(2022)</a:t>
            </a:r>
            <a:endParaRPr sz="1100">
              <a:latin typeface="Arial MT"/>
              <a:cs typeface="Arial M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52500" y="6521448"/>
            <a:ext cx="5651500" cy="0"/>
          </a:xfrm>
          <a:custGeom>
            <a:avLst/>
            <a:gdLst/>
            <a:ahLst/>
            <a:cxnLst/>
            <a:rect l="l" t="t" r="r" b="b"/>
            <a:pathLst>
              <a:path w="5651500">
                <a:moveTo>
                  <a:pt x="0" y="0"/>
                </a:moveTo>
                <a:lnTo>
                  <a:pt x="5651499" y="0"/>
                </a:lnTo>
              </a:path>
            </a:pathLst>
          </a:custGeom>
          <a:ln w="12700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901700" y="6868014"/>
            <a:ext cx="4726940" cy="375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b="1" spc="-10" dirty="0">
                <a:latin typeface="Arial"/>
                <a:cs typeface="Arial"/>
              </a:rPr>
              <a:t>Face-to-</a:t>
            </a:r>
            <a:r>
              <a:rPr sz="2300" b="1" dirty="0">
                <a:latin typeface="Arial"/>
                <a:cs typeface="Arial"/>
              </a:rPr>
              <a:t>Face</a:t>
            </a:r>
            <a:r>
              <a:rPr sz="2300" b="1" spc="-30" dirty="0">
                <a:latin typeface="Arial"/>
                <a:cs typeface="Arial"/>
              </a:rPr>
              <a:t> </a:t>
            </a:r>
            <a:r>
              <a:rPr sz="2300" b="1" dirty="0">
                <a:latin typeface="Arial"/>
                <a:cs typeface="Arial"/>
              </a:rPr>
              <a:t>vs</a:t>
            </a:r>
            <a:r>
              <a:rPr sz="2300" b="1" spc="-30" dirty="0">
                <a:latin typeface="Arial"/>
                <a:cs typeface="Arial"/>
              </a:rPr>
              <a:t> </a:t>
            </a:r>
            <a:r>
              <a:rPr sz="2300" b="1" dirty="0">
                <a:latin typeface="Arial"/>
                <a:cs typeface="Arial"/>
              </a:rPr>
              <a:t>Virtual</a:t>
            </a:r>
            <a:r>
              <a:rPr sz="2300" b="1" spc="-30" dirty="0">
                <a:latin typeface="Arial"/>
                <a:cs typeface="Arial"/>
              </a:rPr>
              <a:t> </a:t>
            </a:r>
            <a:r>
              <a:rPr sz="2300" b="1" spc="-10" dirty="0">
                <a:latin typeface="Arial"/>
                <a:cs typeface="Arial"/>
              </a:rPr>
              <a:t>Interviews</a:t>
            </a:r>
            <a:endParaRPr sz="2300">
              <a:latin typeface="Arial"/>
              <a:cs typeface="Arial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949325" y="7432544"/>
          <a:ext cx="4754245" cy="20961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008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945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8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6854">
                <a:tc>
                  <a:txBody>
                    <a:bodyPr/>
                    <a:lstStyle/>
                    <a:p>
                      <a:pPr marL="739775">
                        <a:lnSpc>
                          <a:spcPts val="1215"/>
                        </a:lnSpc>
                      </a:pPr>
                      <a:r>
                        <a:rPr sz="1100" b="1" spc="-10" dirty="0">
                          <a:latin typeface="Arial"/>
                          <a:cs typeface="Arial"/>
                        </a:rPr>
                        <a:t>Criteria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7385">
                        <a:lnSpc>
                          <a:spcPts val="1215"/>
                        </a:lnSpc>
                      </a:pPr>
                      <a:r>
                        <a:rPr sz="1100" b="1" spc="-10" dirty="0">
                          <a:latin typeface="Arial"/>
                          <a:cs typeface="Arial"/>
                        </a:rPr>
                        <a:t>Face-to-</a:t>
                      </a:r>
                      <a:r>
                        <a:rPr sz="1100" b="1" spc="-20" dirty="0">
                          <a:latin typeface="Arial"/>
                          <a:cs typeface="Arial"/>
                        </a:rPr>
                        <a:t>Face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16255">
                        <a:lnSpc>
                          <a:spcPts val="1215"/>
                        </a:lnSpc>
                      </a:pPr>
                      <a:r>
                        <a:rPr sz="1100" b="1" spc="-10" dirty="0">
                          <a:latin typeface="Arial"/>
                          <a:cs typeface="Arial"/>
                        </a:rPr>
                        <a:t>Virtual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1200" spc="-20" dirty="0">
                          <a:latin typeface="Arial MT"/>
                          <a:cs typeface="Arial MT"/>
                        </a:rPr>
                        <a:t>Cost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66675" marB="0"/>
                </a:tc>
                <a:tc>
                  <a:txBody>
                    <a:bodyPr/>
                    <a:lstStyle/>
                    <a:p>
                      <a:pPr marL="269240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1200" spc="-20" dirty="0">
                          <a:latin typeface="Arial MT"/>
                          <a:cs typeface="Arial MT"/>
                        </a:rPr>
                        <a:t>High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66675" marB="0"/>
                </a:tc>
                <a:tc>
                  <a:txBody>
                    <a:bodyPr/>
                    <a:lstStyle/>
                    <a:p>
                      <a:pPr marL="265430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1200" spc="-25" dirty="0">
                          <a:latin typeface="Arial MT"/>
                          <a:cs typeface="Arial MT"/>
                        </a:rPr>
                        <a:t>Low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6667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594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200" spc="-10" dirty="0">
                          <a:latin typeface="Arial MT"/>
                          <a:cs typeface="Arial MT"/>
                        </a:rPr>
                        <a:t>Scheduling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67945" marB="0"/>
                </a:tc>
                <a:tc>
                  <a:txBody>
                    <a:bodyPr/>
                    <a:lstStyle/>
                    <a:p>
                      <a:pPr marL="269240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Less </a:t>
                      </a:r>
                      <a:r>
                        <a:rPr sz="1200" spc="-10" dirty="0">
                          <a:latin typeface="Arial MT"/>
                          <a:cs typeface="Arial MT"/>
                        </a:rPr>
                        <a:t>flexible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67945" marB="0"/>
                </a:tc>
                <a:tc>
                  <a:txBody>
                    <a:bodyPr/>
                    <a:lstStyle/>
                    <a:p>
                      <a:pPr marL="265430" marR="410845">
                        <a:lnSpc>
                          <a:spcPct val="110200"/>
                        </a:lnSpc>
                        <a:spcBef>
                          <a:spcPts val="385"/>
                        </a:spcBef>
                      </a:pPr>
                      <a:r>
                        <a:rPr sz="1200" spc="-10" dirty="0">
                          <a:latin typeface="Arial MT"/>
                          <a:cs typeface="Arial MT"/>
                        </a:rPr>
                        <a:t>Highly flexible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48895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594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Candidate </a:t>
                      </a:r>
                      <a:r>
                        <a:rPr sz="1200" spc="-10" dirty="0">
                          <a:latin typeface="Arial MT"/>
                          <a:cs typeface="Arial MT"/>
                        </a:rPr>
                        <a:t>Experience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67945" marB="0"/>
                </a:tc>
                <a:tc>
                  <a:txBody>
                    <a:bodyPr/>
                    <a:lstStyle/>
                    <a:p>
                      <a:pPr marL="269240" marR="441325">
                        <a:lnSpc>
                          <a:spcPct val="110200"/>
                        </a:lnSpc>
                        <a:spcBef>
                          <a:spcPts val="38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Strong </a:t>
                      </a:r>
                      <a:r>
                        <a:rPr sz="1200" spc="-10" dirty="0">
                          <a:latin typeface="Arial MT"/>
                          <a:cs typeface="Arial MT"/>
                        </a:rPr>
                        <a:t>personal interaction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48895" marB="0"/>
                </a:tc>
                <a:tc>
                  <a:txBody>
                    <a:bodyPr/>
                    <a:lstStyle/>
                    <a:p>
                      <a:pPr marL="265430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200" spc="-10" dirty="0">
                          <a:latin typeface="Arial MT"/>
                          <a:cs typeface="Arial MT"/>
                        </a:rPr>
                        <a:t>Convenient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6794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4025">
                <a:tc>
                  <a:txBody>
                    <a:bodyPr/>
                    <a:lstStyle/>
                    <a:p>
                      <a:pPr marL="31750" marR="372110">
                        <a:lnSpc>
                          <a:spcPct val="110200"/>
                        </a:lnSpc>
                        <a:spcBef>
                          <a:spcPts val="300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Assessment of </a:t>
                      </a:r>
                      <a:r>
                        <a:rPr sz="1200" spc="-20" dirty="0">
                          <a:latin typeface="Arial MT"/>
                          <a:cs typeface="Arial MT"/>
                        </a:rPr>
                        <a:t>Body </a:t>
                      </a:r>
                      <a:r>
                        <a:rPr sz="1200" spc="-10" dirty="0">
                          <a:latin typeface="Arial MT"/>
                          <a:cs typeface="Arial MT"/>
                        </a:rPr>
                        <a:t>Language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38100" marB="0"/>
                </a:tc>
                <a:tc>
                  <a:txBody>
                    <a:bodyPr/>
                    <a:lstStyle/>
                    <a:p>
                      <a:pPr marL="269240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200" spc="-10" dirty="0">
                          <a:latin typeface="Arial MT"/>
                          <a:cs typeface="Arial MT"/>
                        </a:rPr>
                        <a:t>Easier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67945" marB="0"/>
                </a:tc>
                <a:tc>
                  <a:txBody>
                    <a:bodyPr/>
                    <a:lstStyle/>
                    <a:p>
                      <a:pPr marL="265430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More </a:t>
                      </a:r>
                      <a:r>
                        <a:rPr sz="1200" spc="-10" dirty="0">
                          <a:latin typeface="Arial MT"/>
                          <a:cs typeface="Arial MT"/>
                        </a:rPr>
                        <a:t>difficult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67945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949325" y="986060"/>
          <a:ext cx="4342764" cy="5041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86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52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09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2095">
                <a:tc>
                  <a:txBody>
                    <a:bodyPr/>
                    <a:lstStyle/>
                    <a:p>
                      <a:pPr marL="31750">
                        <a:lnSpc>
                          <a:spcPts val="1325"/>
                        </a:lnSpc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Geographic </a:t>
                      </a:r>
                      <a:r>
                        <a:rPr sz="1200" spc="-10" dirty="0">
                          <a:latin typeface="Arial MT"/>
                          <a:cs typeface="Arial MT"/>
                        </a:rPr>
                        <a:t>Reach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3540">
                        <a:lnSpc>
                          <a:spcPts val="1325"/>
                        </a:lnSpc>
                      </a:pPr>
                      <a:r>
                        <a:rPr sz="1200" spc="-10" dirty="0">
                          <a:latin typeface="Arial MT"/>
                          <a:cs typeface="Arial MT"/>
                        </a:rPr>
                        <a:t>Limited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2384" algn="r">
                        <a:lnSpc>
                          <a:spcPts val="1325"/>
                        </a:lnSpc>
                      </a:pPr>
                      <a:r>
                        <a:rPr sz="1200" spc="-10" dirty="0">
                          <a:latin typeface="Arial MT"/>
                          <a:cs typeface="Arial MT"/>
                        </a:rPr>
                        <a:t>Global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095">
                <a:tc>
                  <a:txBody>
                    <a:bodyPr/>
                    <a:lstStyle/>
                    <a:p>
                      <a:pPr marL="31750">
                        <a:lnSpc>
                          <a:spcPts val="1355"/>
                        </a:lnSpc>
                        <a:spcBef>
                          <a:spcPts val="535"/>
                        </a:spcBef>
                      </a:pPr>
                      <a:r>
                        <a:rPr sz="1200" spc="-10" dirty="0">
                          <a:latin typeface="Arial MT"/>
                          <a:cs typeface="Arial MT"/>
                        </a:rPr>
                        <a:t>Technology</a:t>
                      </a:r>
                      <a:r>
                        <a:rPr sz="1200" spc="-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20" dirty="0">
                          <a:latin typeface="Arial MT"/>
                          <a:cs typeface="Arial MT"/>
                        </a:rPr>
                        <a:t>Risk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67945" marB="0"/>
                </a:tc>
                <a:tc>
                  <a:txBody>
                    <a:bodyPr/>
                    <a:lstStyle/>
                    <a:p>
                      <a:pPr marL="383540">
                        <a:lnSpc>
                          <a:spcPts val="1355"/>
                        </a:lnSpc>
                        <a:spcBef>
                          <a:spcPts val="535"/>
                        </a:spcBef>
                      </a:pPr>
                      <a:r>
                        <a:rPr sz="1200" spc="-25" dirty="0">
                          <a:latin typeface="Arial MT"/>
                          <a:cs typeface="Arial MT"/>
                        </a:rPr>
                        <a:t>Low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67945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355"/>
                        </a:lnSpc>
                        <a:spcBef>
                          <a:spcPts val="535"/>
                        </a:spcBef>
                      </a:pPr>
                      <a:r>
                        <a:rPr sz="1200" spc="-10" dirty="0">
                          <a:latin typeface="Arial MT"/>
                          <a:cs typeface="Arial MT"/>
                        </a:rPr>
                        <a:t>Higher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6794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901700" y="1786675"/>
            <a:ext cx="5607685" cy="4364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b="1" spc="-10" dirty="0">
                <a:latin typeface="Arial"/>
                <a:cs typeface="Arial"/>
              </a:rPr>
              <a:t>Comparison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640"/>
              </a:spcBef>
            </a:pPr>
            <a:r>
              <a:rPr sz="1200" b="1" dirty="0">
                <a:latin typeface="Arial"/>
                <a:cs typeface="Arial"/>
              </a:rPr>
              <a:t>Face-to-</a:t>
            </a:r>
            <a:r>
              <a:rPr sz="1200" b="1" spc="-20" dirty="0">
                <a:latin typeface="Arial"/>
                <a:cs typeface="Arial"/>
              </a:rPr>
              <a:t>Face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45"/>
              </a:spcBef>
            </a:pPr>
            <a:r>
              <a:rPr sz="1200" spc="-10" dirty="0">
                <a:latin typeface="Arial MT"/>
                <a:cs typeface="Arial MT"/>
              </a:rPr>
              <a:t>Advantages:</a:t>
            </a:r>
            <a:endParaRPr sz="1200">
              <a:latin typeface="Arial MT"/>
              <a:cs typeface="Arial MT"/>
            </a:endParaRPr>
          </a:p>
          <a:p>
            <a:pPr marL="469265" indent="-227965">
              <a:lnSpc>
                <a:spcPct val="100000"/>
              </a:lnSpc>
              <a:spcBef>
                <a:spcPts val="1345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Better relationship </a:t>
            </a:r>
            <a:r>
              <a:rPr sz="1200" spc="-10" dirty="0">
                <a:latin typeface="Arial MT"/>
                <a:cs typeface="Arial MT"/>
              </a:rPr>
              <a:t>building</a:t>
            </a:r>
            <a:endParaRPr sz="1200">
              <a:latin typeface="Arial MT"/>
              <a:cs typeface="Arial MT"/>
            </a:endParaRPr>
          </a:p>
          <a:p>
            <a:pPr marL="469265" indent="-227965">
              <a:lnSpc>
                <a:spcPct val="100000"/>
              </a:lnSpc>
              <a:spcBef>
                <a:spcPts val="150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Richer </a:t>
            </a:r>
            <a:r>
              <a:rPr sz="1200" spc="-10" dirty="0">
                <a:latin typeface="Arial MT"/>
                <a:cs typeface="Arial MT"/>
              </a:rPr>
              <a:t>communication</a:t>
            </a:r>
            <a:endParaRPr sz="1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65"/>
              </a:spcBef>
              <a:buFont typeface="Arial MT"/>
              <a:buChar char="●"/>
            </a:pP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200" b="1" spc="-10" dirty="0">
                <a:latin typeface="Arial"/>
                <a:cs typeface="Arial"/>
              </a:rPr>
              <a:t>Virtual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45"/>
              </a:spcBef>
            </a:pPr>
            <a:r>
              <a:rPr sz="1200" spc="-10" dirty="0">
                <a:latin typeface="Arial MT"/>
                <a:cs typeface="Arial MT"/>
              </a:rPr>
              <a:t>Advantages:</a:t>
            </a:r>
            <a:endParaRPr sz="1200">
              <a:latin typeface="Arial MT"/>
              <a:cs typeface="Arial MT"/>
            </a:endParaRPr>
          </a:p>
          <a:p>
            <a:pPr marL="469265" indent="-227965">
              <a:lnSpc>
                <a:spcPct val="100000"/>
              </a:lnSpc>
              <a:spcBef>
                <a:spcPts val="1350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Faster </a:t>
            </a:r>
            <a:r>
              <a:rPr sz="1200" spc="-10" dirty="0">
                <a:latin typeface="Arial MT"/>
                <a:cs typeface="Arial MT"/>
              </a:rPr>
              <a:t>hiring</a:t>
            </a:r>
            <a:endParaRPr sz="1200">
              <a:latin typeface="Arial MT"/>
              <a:cs typeface="Arial MT"/>
            </a:endParaRPr>
          </a:p>
          <a:p>
            <a:pPr marL="469265" indent="-227965">
              <a:lnSpc>
                <a:spcPct val="100000"/>
              </a:lnSpc>
              <a:spcBef>
                <a:spcPts val="145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Wider talent </a:t>
            </a:r>
            <a:r>
              <a:rPr sz="1200" spc="-20" dirty="0">
                <a:latin typeface="Arial MT"/>
                <a:cs typeface="Arial MT"/>
              </a:rPr>
              <a:t>pool</a:t>
            </a:r>
            <a:endParaRPr sz="1200">
              <a:latin typeface="Arial MT"/>
              <a:cs typeface="Arial MT"/>
            </a:endParaRPr>
          </a:p>
          <a:p>
            <a:pPr marL="469265" indent="-227965">
              <a:lnSpc>
                <a:spcPct val="100000"/>
              </a:lnSpc>
              <a:spcBef>
                <a:spcPts val="150"/>
              </a:spcBef>
              <a:buChar char="●"/>
              <a:tabLst>
                <a:tab pos="469265" algn="l"/>
              </a:tabLst>
            </a:pPr>
            <a:r>
              <a:rPr sz="1200" dirty="0">
                <a:latin typeface="Arial MT"/>
                <a:cs typeface="Arial MT"/>
              </a:rPr>
              <a:t>Lower </a:t>
            </a:r>
            <a:r>
              <a:rPr sz="1200" spc="-10" dirty="0">
                <a:latin typeface="Arial MT"/>
                <a:cs typeface="Arial MT"/>
              </a:rPr>
              <a:t>costs</a:t>
            </a:r>
            <a:endParaRPr sz="1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65"/>
              </a:spcBef>
            </a:pP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200" b="1" spc="-10" dirty="0">
                <a:latin typeface="Arial"/>
                <a:cs typeface="Arial"/>
              </a:rPr>
              <a:t>Recommendation</a:t>
            </a:r>
            <a:endParaRPr sz="1200">
              <a:latin typeface="Arial"/>
              <a:cs typeface="Arial"/>
            </a:endParaRPr>
          </a:p>
          <a:p>
            <a:pPr marL="12700" marR="5715">
              <a:lnSpc>
                <a:spcPct val="110200"/>
              </a:lnSpc>
              <a:spcBef>
                <a:spcPts val="1200"/>
              </a:spcBef>
            </a:pPr>
            <a:r>
              <a:rPr sz="1200" dirty="0">
                <a:latin typeface="Arial MT"/>
                <a:cs typeface="Arial MT"/>
              </a:rPr>
              <a:t>Use virtual interviews for initial screening and face-to-face interviews for final-</a:t>
            </a:r>
            <a:r>
              <a:rPr sz="1200" spc="-10" dirty="0">
                <a:latin typeface="Arial MT"/>
                <a:cs typeface="Arial MT"/>
              </a:rPr>
              <a:t>stage </a:t>
            </a:r>
            <a:r>
              <a:rPr sz="1200" dirty="0">
                <a:latin typeface="Arial MT"/>
                <a:cs typeface="Arial MT"/>
              </a:rPr>
              <a:t>leadership </a:t>
            </a:r>
            <a:r>
              <a:rPr sz="1200" spc="-10" dirty="0">
                <a:latin typeface="Arial MT"/>
                <a:cs typeface="Arial MT"/>
              </a:rPr>
              <a:t>roles.</a:t>
            </a: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345"/>
              </a:spcBef>
            </a:pPr>
            <a:r>
              <a:rPr sz="1200" b="1" dirty="0">
                <a:latin typeface="Arial"/>
                <a:cs typeface="Arial"/>
              </a:rPr>
              <a:t>Reference: </a:t>
            </a:r>
            <a:r>
              <a:rPr sz="1200" dirty="0">
                <a:latin typeface="Arial MT"/>
                <a:cs typeface="Arial MT"/>
              </a:rPr>
              <a:t>CIPD </a:t>
            </a:r>
            <a:r>
              <a:rPr sz="1200" spc="-10" dirty="0">
                <a:latin typeface="Arial MT"/>
                <a:cs typeface="Arial MT"/>
              </a:rPr>
              <a:t>(2024)</a:t>
            </a:r>
            <a:endParaRPr sz="1200">
              <a:latin typeface="Arial MT"/>
              <a:cs typeface="Arial M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52500" y="6432548"/>
            <a:ext cx="5651500" cy="0"/>
          </a:xfrm>
          <a:custGeom>
            <a:avLst/>
            <a:gdLst/>
            <a:ahLst/>
            <a:cxnLst/>
            <a:rect l="l" t="t" r="r" b="b"/>
            <a:pathLst>
              <a:path w="5651500">
                <a:moveTo>
                  <a:pt x="0" y="0"/>
                </a:moveTo>
                <a:lnTo>
                  <a:pt x="5651499" y="0"/>
                </a:lnTo>
              </a:path>
            </a:pathLst>
          </a:custGeom>
          <a:ln w="12700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901700" y="6777105"/>
            <a:ext cx="3529329" cy="2921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b="1" dirty="0">
                <a:latin typeface="Arial"/>
                <a:cs typeface="Arial"/>
              </a:rPr>
              <a:t>Key</a:t>
            </a:r>
            <a:r>
              <a:rPr sz="2300" b="1" spc="-35" dirty="0">
                <a:latin typeface="Arial"/>
                <a:cs typeface="Arial"/>
              </a:rPr>
              <a:t> </a:t>
            </a:r>
            <a:r>
              <a:rPr sz="2300" b="1" spc="-10" dirty="0">
                <a:latin typeface="Arial"/>
                <a:cs typeface="Arial"/>
              </a:rPr>
              <a:t>Recommendations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739"/>
              </a:spcBef>
            </a:pPr>
            <a:r>
              <a:rPr sz="1300" b="1" spc="-10" dirty="0">
                <a:latin typeface="Arial"/>
                <a:cs typeface="Arial"/>
              </a:rPr>
              <a:t>Recruitment</a:t>
            </a:r>
            <a:r>
              <a:rPr sz="1300" b="1" spc="-45" dirty="0">
                <a:latin typeface="Arial"/>
                <a:cs typeface="Arial"/>
              </a:rPr>
              <a:t> </a:t>
            </a:r>
            <a:r>
              <a:rPr sz="1300" b="1" dirty="0">
                <a:latin typeface="Arial"/>
                <a:cs typeface="Arial"/>
              </a:rPr>
              <a:t>Success</a:t>
            </a:r>
            <a:r>
              <a:rPr sz="1300" b="1" spc="-45" dirty="0">
                <a:latin typeface="Arial"/>
                <a:cs typeface="Arial"/>
              </a:rPr>
              <a:t> </a:t>
            </a:r>
            <a:r>
              <a:rPr sz="1300" b="1" dirty="0">
                <a:latin typeface="Arial"/>
                <a:cs typeface="Arial"/>
              </a:rPr>
              <a:t>During</a:t>
            </a:r>
            <a:r>
              <a:rPr sz="1300" b="1" spc="-45" dirty="0">
                <a:latin typeface="Arial"/>
                <a:cs typeface="Arial"/>
              </a:rPr>
              <a:t> </a:t>
            </a:r>
            <a:r>
              <a:rPr sz="1300" b="1" spc="-10" dirty="0">
                <a:latin typeface="Arial"/>
                <a:cs typeface="Arial"/>
              </a:rPr>
              <a:t>Transformation</a:t>
            </a:r>
            <a:endParaRPr sz="1300">
              <a:latin typeface="Arial"/>
              <a:cs typeface="Arial"/>
            </a:endParaRPr>
          </a:p>
          <a:p>
            <a:pPr marL="206375" indent="-193675">
              <a:lnSpc>
                <a:spcPct val="100000"/>
              </a:lnSpc>
              <a:spcBef>
                <a:spcPts val="1365"/>
              </a:spcBef>
              <a:buFont typeface="MS PGothic"/>
              <a:buChar char="✓"/>
              <a:tabLst>
                <a:tab pos="206375" algn="l"/>
              </a:tabLst>
            </a:pPr>
            <a:r>
              <a:rPr sz="1200" dirty="0">
                <a:latin typeface="Arial MT"/>
                <a:cs typeface="Arial MT"/>
              </a:rPr>
              <a:t>Conduct detailed job </a:t>
            </a:r>
            <a:r>
              <a:rPr sz="1200" spc="-10" dirty="0">
                <a:latin typeface="Arial MT"/>
                <a:cs typeface="Arial MT"/>
              </a:rPr>
              <a:t>analysis</a:t>
            </a:r>
            <a:endParaRPr sz="1200">
              <a:latin typeface="Arial MT"/>
              <a:cs typeface="Arial MT"/>
            </a:endParaRPr>
          </a:p>
          <a:p>
            <a:pPr marL="206375" indent="-193675">
              <a:lnSpc>
                <a:spcPct val="100000"/>
              </a:lnSpc>
              <a:spcBef>
                <a:spcPts val="1350"/>
              </a:spcBef>
              <a:buFont typeface="MS PGothic"/>
              <a:buChar char="✓"/>
              <a:tabLst>
                <a:tab pos="206375" algn="l"/>
              </a:tabLst>
            </a:pPr>
            <a:r>
              <a:rPr sz="1200" dirty="0">
                <a:latin typeface="Arial MT"/>
                <a:cs typeface="Arial MT"/>
              </a:rPr>
              <a:t>Use competency-based selection </a:t>
            </a:r>
            <a:r>
              <a:rPr sz="1200" spc="-10" dirty="0">
                <a:latin typeface="Arial MT"/>
                <a:cs typeface="Arial MT"/>
              </a:rPr>
              <a:t>criteria</a:t>
            </a:r>
            <a:endParaRPr sz="1200">
              <a:latin typeface="Arial MT"/>
              <a:cs typeface="Arial MT"/>
            </a:endParaRPr>
          </a:p>
          <a:p>
            <a:pPr marL="206375" indent="-193675">
              <a:lnSpc>
                <a:spcPct val="100000"/>
              </a:lnSpc>
              <a:spcBef>
                <a:spcPts val="1345"/>
              </a:spcBef>
              <a:buFont typeface="MS PGothic"/>
              <a:buChar char="✓"/>
              <a:tabLst>
                <a:tab pos="206375" algn="l"/>
              </a:tabLst>
            </a:pPr>
            <a:r>
              <a:rPr sz="1200" dirty="0">
                <a:latin typeface="Arial MT"/>
                <a:cs typeface="Arial MT"/>
              </a:rPr>
              <a:t>Adopt structured </a:t>
            </a:r>
            <a:r>
              <a:rPr sz="1200" spc="-10" dirty="0">
                <a:latin typeface="Arial MT"/>
                <a:cs typeface="Arial MT"/>
              </a:rPr>
              <a:t>interviews</a:t>
            </a:r>
            <a:endParaRPr sz="1200">
              <a:latin typeface="Arial MT"/>
              <a:cs typeface="Arial MT"/>
            </a:endParaRPr>
          </a:p>
          <a:p>
            <a:pPr marL="206375" indent="-193675">
              <a:lnSpc>
                <a:spcPct val="100000"/>
              </a:lnSpc>
              <a:spcBef>
                <a:spcPts val="1350"/>
              </a:spcBef>
              <a:buFont typeface="MS PGothic"/>
              <a:buChar char="✓"/>
              <a:tabLst>
                <a:tab pos="206375" algn="l"/>
              </a:tabLst>
            </a:pPr>
            <a:r>
              <a:rPr sz="1200" dirty="0">
                <a:latin typeface="Arial MT"/>
                <a:cs typeface="Arial MT"/>
              </a:rPr>
              <a:t>Utilise assessment centres for senior </a:t>
            </a:r>
            <a:r>
              <a:rPr sz="1200" spc="-10" dirty="0">
                <a:latin typeface="Arial MT"/>
                <a:cs typeface="Arial MT"/>
              </a:rPr>
              <a:t>positions</a:t>
            </a:r>
            <a:endParaRPr sz="1200">
              <a:latin typeface="Arial MT"/>
              <a:cs typeface="Arial MT"/>
            </a:endParaRPr>
          </a:p>
          <a:p>
            <a:pPr marL="206375" indent="-193675">
              <a:lnSpc>
                <a:spcPct val="100000"/>
              </a:lnSpc>
              <a:spcBef>
                <a:spcPts val="1345"/>
              </a:spcBef>
              <a:buFont typeface="MS PGothic"/>
              <a:buChar char="✓"/>
              <a:tabLst>
                <a:tab pos="206375" algn="l"/>
              </a:tabLst>
            </a:pPr>
            <a:r>
              <a:rPr sz="1200" dirty="0">
                <a:latin typeface="Arial MT"/>
                <a:cs typeface="Arial MT"/>
              </a:rPr>
              <a:t>Combine virtual and face-to-face </a:t>
            </a:r>
            <a:r>
              <a:rPr sz="1200" spc="-10" dirty="0">
                <a:latin typeface="Arial MT"/>
                <a:cs typeface="Arial MT"/>
              </a:rPr>
              <a:t>interviews</a:t>
            </a:r>
            <a:endParaRPr sz="1200">
              <a:latin typeface="Arial MT"/>
              <a:cs typeface="Arial MT"/>
            </a:endParaRPr>
          </a:p>
          <a:p>
            <a:pPr marL="206375" indent="-193675">
              <a:lnSpc>
                <a:spcPct val="100000"/>
              </a:lnSpc>
              <a:spcBef>
                <a:spcPts val="1345"/>
              </a:spcBef>
              <a:buFont typeface="MS PGothic"/>
              <a:buChar char="✓"/>
              <a:tabLst>
                <a:tab pos="206375" algn="l"/>
              </a:tabLst>
            </a:pPr>
            <a:r>
              <a:rPr sz="1200" dirty="0">
                <a:latin typeface="Arial MT"/>
                <a:cs typeface="Arial MT"/>
              </a:rPr>
              <a:t>Focus on change readiness and </a:t>
            </a:r>
            <a:r>
              <a:rPr sz="1200" spc="-10" dirty="0">
                <a:latin typeface="Arial MT"/>
                <a:cs typeface="Arial MT"/>
              </a:rPr>
              <a:t>adaptability</a:t>
            </a:r>
            <a:endParaRPr sz="1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1700" y="892249"/>
            <a:ext cx="168338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dirty="0">
                <a:latin typeface="Arial"/>
                <a:cs typeface="Arial"/>
              </a:rPr>
              <a:t>Visual:</a:t>
            </a:r>
            <a:r>
              <a:rPr sz="1200" i="1" spc="-15" dirty="0">
                <a:latin typeface="Arial"/>
                <a:cs typeface="Arial"/>
              </a:rPr>
              <a:t> </a:t>
            </a:r>
            <a:r>
              <a:rPr sz="1200" dirty="0">
                <a:latin typeface="Arial MT"/>
                <a:cs typeface="Arial MT"/>
              </a:rPr>
              <a:t>Checklist</a:t>
            </a:r>
            <a:r>
              <a:rPr sz="1200" spc="-10" dirty="0">
                <a:latin typeface="Arial MT"/>
                <a:cs typeface="Arial MT"/>
              </a:rPr>
              <a:t> graphic</a:t>
            </a:r>
            <a:endParaRPr sz="12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952500" y="1377950"/>
            <a:ext cx="5651500" cy="0"/>
          </a:xfrm>
          <a:custGeom>
            <a:avLst/>
            <a:gdLst/>
            <a:ahLst/>
            <a:cxnLst/>
            <a:rect l="l" t="t" r="r" b="b"/>
            <a:pathLst>
              <a:path w="5651500">
                <a:moveTo>
                  <a:pt x="0" y="0"/>
                </a:moveTo>
                <a:lnTo>
                  <a:pt x="5651499" y="0"/>
                </a:lnTo>
              </a:path>
            </a:pathLst>
          </a:custGeom>
          <a:ln w="12700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901700" y="1727044"/>
            <a:ext cx="1615440" cy="375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Conclusion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Summary</a:t>
            </a:r>
          </a:p>
          <a:p>
            <a:pPr marL="469265" indent="-227965">
              <a:lnSpc>
                <a:spcPct val="100000"/>
              </a:lnSpc>
              <a:spcBef>
                <a:spcPts val="1365"/>
              </a:spcBef>
              <a:buChar char="●"/>
              <a:tabLst>
                <a:tab pos="469265" algn="l"/>
              </a:tabLst>
            </a:pPr>
            <a:r>
              <a:rPr sz="1200" b="0" dirty="0">
                <a:latin typeface="Arial MT"/>
                <a:cs typeface="Arial MT"/>
              </a:rPr>
              <a:t>Organisational transformation requires strategic </a:t>
            </a:r>
            <a:r>
              <a:rPr sz="1200" b="0" spc="-10" dirty="0">
                <a:latin typeface="Arial MT"/>
                <a:cs typeface="Arial MT"/>
              </a:rPr>
              <a:t>recruitment.</a:t>
            </a:r>
            <a:endParaRPr sz="1200">
              <a:latin typeface="Arial MT"/>
              <a:cs typeface="Arial MT"/>
            </a:endParaRPr>
          </a:p>
          <a:p>
            <a:pPr marL="469265" indent="-227965">
              <a:lnSpc>
                <a:spcPct val="100000"/>
              </a:lnSpc>
              <a:spcBef>
                <a:spcPts val="145"/>
              </a:spcBef>
              <a:buChar char="●"/>
              <a:tabLst>
                <a:tab pos="469265" algn="l"/>
              </a:tabLst>
            </a:pPr>
            <a:r>
              <a:rPr sz="1200" b="0" dirty="0">
                <a:latin typeface="Arial MT"/>
                <a:cs typeface="Arial MT"/>
              </a:rPr>
              <a:t>Effective</a:t>
            </a:r>
            <a:r>
              <a:rPr sz="1200" b="0" spc="-5" dirty="0">
                <a:latin typeface="Arial MT"/>
                <a:cs typeface="Arial MT"/>
              </a:rPr>
              <a:t> </a:t>
            </a:r>
            <a:r>
              <a:rPr sz="1200" b="0" dirty="0">
                <a:latin typeface="Arial MT"/>
                <a:cs typeface="Arial MT"/>
              </a:rPr>
              <a:t>recruitment</a:t>
            </a:r>
            <a:r>
              <a:rPr sz="1200" b="0" spc="-5" dirty="0">
                <a:latin typeface="Arial MT"/>
                <a:cs typeface="Arial MT"/>
              </a:rPr>
              <a:t> </a:t>
            </a:r>
            <a:r>
              <a:rPr sz="1200" b="0" dirty="0">
                <a:latin typeface="Arial MT"/>
                <a:cs typeface="Arial MT"/>
              </a:rPr>
              <a:t>begins</a:t>
            </a:r>
            <a:r>
              <a:rPr sz="1200" b="0" spc="-5" dirty="0">
                <a:latin typeface="Arial MT"/>
                <a:cs typeface="Arial MT"/>
              </a:rPr>
              <a:t> </a:t>
            </a:r>
            <a:r>
              <a:rPr sz="1200" b="0" dirty="0">
                <a:latin typeface="Arial MT"/>
                <a:cs typeface="Arial MT"/>
              </a:rPr>
              <a:t>with</a:t>
            </a:r>
            <a:r>
              <a:rPr sz="1200" b="0" spc="-5" dirty="0">
                <a:latin typeface="Arial MT"/>
                <a:cs typeface="Arial MT"/>
              </a:rPr>
              <a:t> </a:t>
            </a:r>
            <a:r>
              <a:rPr sz="1200" b="0" dirty="0">
                <a:latin typeface="Arial MT"/>
                <a:cs typeface="Arial MT"/>
              </a:rPr>
              <a:t>job</a:t>
            </a:r>
            <a:r>
              <a:rPr sz="1200" b="0" spc="-5" dirty="0">
                <a:latin typeface="Arial MT"/>
                <a:cs typeface="Arial MT"/>
              </a:rPr>
              <a:t> </a:t>
            </a:r>
            <a:r>
              <a:rPr sz="1200" b="0" dirty="0">
                <a:latin typeface="Arial MT"/>
                <a:cs typeface="Arial MT"/>
              </a:rPr>
              <a:t>analysis</a:t>
            </a:r>
            <a:r>
              <a:rPr sz="1200" b="0" spc="-5" dirty="0">
                <a:latin typeface="Arial MT"/>
                <a:cs typeface="Arial MT"/>
              </a:rPr>
              <a:t> </a:t>
            </a:r>
            <a:r>
              <a:rPr sz="1200" b="0" dirty="0">
                <a:latin typeface="Arial MT"/>
                <a:cs typeface="Arial MT"/>
              </a:rPr>
              <a:t>and</a:t>
            </a:r>
            <a:r>
              <a:rPr sz="1200" b="0" spc="-5" dirty="0">
                <a:latin typeface="Arial MT"/>
                <a:cs typeface="Arial MT"/>
              </a:rPr>
              <a:t> </a:t>
            </a:r>
            <a:r>
              <a:rPr sz="1200" b="0" dirty="0">
                <a:latin typeface="Arial MT"/>
                <a:cs typeface="Arial MT"/>
              </a:rPr>
              <a:t>workforce</a:t>
            </a:r>
            <a:r>
              <a:rPr sz="1200" b="0" spc="-5" dirty="0">
                <a:latin typeface="Arial MT"/>
                <a:cs typeface="Arial MT"/>
              </a:rPr>
              <a:t> </a:t>
            </a:r>
            <a:r>
              <a:rPr sz="1200" b="0" spc="-10" dirty="0">
                <a:latin typeface="Arial MT"/>
                <a:cs typeface="Arial MT"/>
              </a:rPr>
              <a:t>planning.</a:t>
            </a:r>
            <a:endParaRPr sz="1200">
              <a:latin typeface="Arial MT"/>
              <a:cs typeface="Arial MT"/>
            </a:endParaRPr>
          </a:p>
          <a:p>
            <a:pPr marL="469900" marR="30480" indent="-228600">
              <a:lnSpc>
                <a:spcPct val="110200"/>
              </a:lnSpc>
              <a:buChar char="●"/>
              <a:tabLst>
                <a:tab pos="469900" algn="l"/>
              </a:tabLst>
            </a:pPr>
            <a:r>
              <a:rPr sz="1200" b="0" dirty="0">
                <a:latin typeface="Arial MT"/>
                <a:cs typeface="Arial MT"/>
              </a:rPr>
              <a:t>Structured,</a:t>
            </a:r>
            <a:r>
              <a:rPr sz="1200" b="0" spc="-10" dirty="0">
                <a:latin typeface="Arial MT"/>
                <a:cs typeface="Arial MT"/>
              </a:rPr>
              <a:t> </a:t>
            </a:r>
            <a:r>
              <a:rPr sz="1200" b="0" dirty="0">
                <a:latin typeface="Arial MT"/>
                <a:cs typeface="Arial MT"/>
              </a:rPr>
              <a:t>competency-based, and assessment centre interviews </a:t>
            </a:r>
            <a:r>
              <a:rPr sz="1200" b="0" spc="-10" dirty="0">
                <a:latin typeface="Arial MT"/>
                <a:cs typeface="Arial MT"/>
              </a:rPr>
              <a:t>provide </a:t>
            </a:r>
            <a:r>
              <a:rPr sz="1200" b="0" dirty="0">
                <a:latin typeface="Arial MT"/>
                <a:cs typeface="Arial MT"/>
              </a:rPr>
              <a:t>robust candidate </a:t>
            </a:r>
            <a:r>
              <a:rPr sz="1200" b="0" spc="-10" dirty="0">
                <a:latin typeface="Arial MT"/>
                <a:cs typeface="Arial MT"/>
              </a:rPr>
              <a:t>evaluation.</a:t>
            </a:r>
            <a:endParaRPr sz="1200">
              <a:latin typeface="Arial MT"/>
              <a:cs typeface="Arial MT"/>
            </a:endParaRPr>
          </a:p>
          <a:p>
            <a:pPr marL="469265" indent="-227965">
              <a:lnSpc>
                <a:spcPct val="100000"/>
              </a:lnSpc>
              <a:spcBef>
                <a:spcPts val="145"/>
              </a:spcBef>
              <a:buChar char="●"/>
              <a:tabLst>
                <a:tab pos="469265" algn="l"/>
              </a:tabLst>
            </a:pPr>
            <a:r>
              <a:rPr sz="1200" b="0" dirty="0">
                <a:latin typeface="Arial MT"/>
                <a:cs typeface="Arial MT"/>
              </a:rPr>
              <a:t>Behavioural and competency-based questioning best predict </a:t>
            </a:r>
            <a:r>
              <a:rPr sz="1200" b="0" spc="-10" dirty="0">
                <a:latin typeface="Arial MT"/>
                <a:cs typeface="Arial MT"/>
              </a:rPr>
              <a:t>performance.</a:t>
            </a:r>
            <a:endParaRPr sz="1200">
              <a:latin typeface="Arial MT"/>
              <a:cs typeface="Arial MT"/>
            </a:endParaRPr>
          </a:p>
          <a:p>
            <a:pPr marL="469265" indent="-227965">
              <a:lnSpc>
                <a:spcPct val="100000"/>
              </a:lnSpc>
              <a:spcBef>
                <a:spcPts val="150"/>
              </a:spcBef>
              <a:buChar char="●"/>
              <a:tabLst>
                <a:tab pos="469265" algn="l"/>
              </a:tabLst>
            </a:pPr>
            <a:r>
              <a:rPr sz="1200" b="0" dirty="0">
                <a:latin typeface="Arial MT"/>
                <a:cs typeface="Arial MT"/>
              </a:rPr>
              <a:t>Hybrid</a:t>
            </a:r>
            <a:r>
              <a:rPr sz="1200" b="0" spc="-10" dirty="0">
                <a:latin typeface="Arial MT"/>
                <a:cs typeface="Arial MT"/>
              </a:rPr>
              <a:t> </a:t>
            </a:r>
            <a:r>
              <a:rPr sz="1200" b="0" dirty="0">
                <a:latin typeface="Arial MT"/>
                <a:cs typeface="Arial MT"/>
              </a:rPr>
              <a:t>interviewing approaches improve recruitment </a:t>
            </a:r>
            <a:r>
              <a:rPr sz="1200" b="0" spc="-10" dirty="0">
                <a:latin typeface="Arial MT"/>
                <a:cs typeface="Arial MT"/>
              </a:rPr>
              <a:t>effectiveness.</a:t>
            </a:r>
            <a:endParaRPr sz="1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60"/>
              </a:spcBef>
            </a:pP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/>
              <a:t>Final</a:t>
            </a:r>
            <a:r>
              <a:rPr spc="-60" dirty="0"/>
              <a:t> </a:t>
            </a:r>
            <a:r>
              <a:rPr spc="-10" dirty="0"/>
              <a:t>Message</a:t>
            </a:r>
          </a:p>
          <a:p>
            <a:pPr marL="12700" marR="78105">
              <a:lnSpc>
                <a:spcPct val="110200"/>
              </a:lnSpc>
              <a:spcBef>
                <a:spcPts val="1220"/>
              </a:spcBef>
            </a:pPr>
            <a:r>
              <a:rPr sz="1200" b="0" dirty="0">
                <a:latin typeface="Arial MT"/>
                <a:cs typeface="Arial MT"/>
              </a:rPr>
              <a:t>Recruiting the right people at the right time is a critical success factor for </a:t>
            </a:r>
            <a:r>
              <a:rPr sz="1200" b="0" spc="-20" dirty="0">
                <a:latin typeface="Arial MT"/>
                <a:cs typeface="Arial MT"/>
              </a:rPr>
              <a:t>Tesco's </a:t>
            </a:r>
            <a:r>
              <a:rPr sz="1200" b="0" dirty="0">
                <a:latin typeface="Arial MT"/>
                <a:cs typeface="Arial MT"/>
              </a:rPr>
              <a:t>transformation </a:t>
            </a:r>
            <a:r>
              <a:rPr sz="1200" b="0" spc="-10" dirty="0">
                <a:latin typeface="Arial MT"/>
                <a:cs typeface="Arial MT"/>
              </a:rPr>
              <a:t>journey.</a:t>
            </a:r>
            <a:endParaRPr sz="1200">
              <a:latin typeface="Arial MT"/>
              <a:cs typeface="Arial MT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952500" y="6838945"/>
            <a:ext cx="5651500" cy="0"/>
          </a:xfrm>
          <a:custGeom>
            <a:avLst/>
            <a:gdLst/>
            <a:ahLst/>
            <a:cxnLst/>
            <a:rect l="l" t="t" r="r" b="b"/>
            <a:pathLst>
              <a:path w="5651500">
                <a:moveTo>
                  <a:pt x="0" y="0"/>
                </a:moveTo>
                <a:lnTo>
                  <a:pt x="5651499" y="0"/>
                </a:lnTo>
              </a:path>
            </a:pathLst>
          </a:custGeom>
          <a:ln w="12700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01700" y="7185142"/>
            <a:ext cx="5633085" cy="24225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b="1" spc="-10" dirty="0">
                <a:latin typeface="Arial"/>
                <a:cs typeface="Arial"/>
              </a:rPr>
              <a:t>References</a:t>
            </a:r>
            <a:endParaRPr sz="2300">
              <a:latin typeface="Arial"/>
              <a:cs typeface="Arial"/>
            </a:endParaRPr>
          </a:p>
          <a:p>
            <a:pPr marL="12700" marR="220979">
              <a:lnSpc>
                <a:spcPct val="110200"/>
              </a:lnSpc>
              <a:spcBef>
                <a:spcPts val="1400"/>
              </a:spcBef>
            </a:pPr>
            <a:r>
              <a:rPr sz="1200" dirty="0">
                <a:latin typeface="Arial MT"/>
                <a:cs typeface="Arial MT"/>
              </a:rPr>
              <a:t>Armstrong,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M.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and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spc="-25" dirty="0">
                <a:latin typeface="Arial MT"/>
                <a:cs typeface="Arial MT"/>
              </a:rPr>
              <a:t>Taylor,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S.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(2023)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i="1" dirty="0">
                <a:latin typeface="Arial"/>
                <a:cs typeface="Arial"/>
              </a:rPr>
              <a:t>Armstrong's</a:t>
            </a:r>
            <a:r>
              <a:rPr sz="1200" i="1" spc="-5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Handbook</a:t>
            </a:r>
            <a:r>
              <a:rPr sz="1200" i="1" spc="-10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of</a:t>
            </a:r>
            <a:r>
              <a:rPr sz="1200" i="1" spc="-5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Human</a:t>
            </a:r>
            <a:r>
              <a:rPr sz="1200" i="1" spc="-5" dirty="0">
                <a:latin typeface="Arial"/>
                <a:cs typeface="Arial"/>
              </a:rPr>
              <a:t> </a:t>
            </a:r>
            <a:r>
              <a:rPr sz="1200" i="1" spc="-10" dirty="0">
                <a:latin typeface="Arial"/>
                <a:cs typeface="Arial"/>
              </a:rPr>
              <a:t>Resource </a:t>
            </a:r>
            <a:r>
              <a:rPr sz="1200" i="1" dirty="0">
                <a:latin typeface="Arial"/>
                <a:cs typeface="Arial"/>
              </a:rPr>
              <a:t>Management</a:t>
            </a:r>
            <a:r>
              <a:rPr sz="1200" i="1" spc="-5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Practice</a:t>
            </a:r>
            <a:r>
              <a:rPr sz="1200" dirty="0">
                <a:latin typeface="Arial MT"/>
                <a:cs typeface="Arial MT"/>
              </a:rPr>
              <a:t>. 16th ed. London: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Kogan </a:t>
            </a:r>
            <a:r>
              <a:rPr sz="1200" spc="-10" dirty="0">
                <a:latin typeface="Arial MT"/>
                <a:cs typeface="Arial MT"/>
              </a:rPr>
              <a:t>Page.</a:t>
            </a:r>
            <a:endParaRPr sz="1200">
              <a:latin typeface="Arial MT"/>
              <a:cs typeface="Arial MT"/>
            </a:endParaRPr>
          </a:p>
          <a:p>
            <a:pPr marL="12700" marR="5080">
              <a:lnSpc>
                <a:spcPct val="110200"/>
              </a:lnSpc>
              <a:spcBef>
                <a:spcPts val="1200"/>
              </a:spcBef>
            </a:pPr>
            <a:r>
              <a:rPr sz="1200" dirty="0">
                <a:latin typeface="Arial MT"/>
                <a:cs typeface="Arial MT"/>
              </a:rPr>
              <a:t>Campion,</a:t>
            </a:r>
            <a:r>
              <a:rPr sz="1200" spc="-1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M.A.,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Palmer,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D.K.</a:t>
            </a:r>
            <a:r>
              <a:rPr sz="1200" spc="-1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and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Campion,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J.E.</a:t>
            </a:r>
            <a:r>
              <a:rPr sz="1200" spc="-1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(1997)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‘A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review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of</a:t>
            </a:r>
            <a:r>
              <a:rPr sz="1200" spc="-1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structure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in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spc="-25" dirty="0">
                <a:latin typeface="Arial MT"/>
                <a:cs typeface="Arial MT"/>
              </a:rPr>
              <a:t>the </a:t>
            </a:r>
            <a:r>
              <a:rPr sz="1200" dirty="0">
                <a:latin typeface="Arial MT"/>
                <a:cs typeface="Arial MT"/>
              </a:rPr>
              <a:t>selection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interview’, </a:t>
            </a:r>
            <a:r>
              <a:rPr sz="1200" i="1" dirty="0">
                <a:latin typeface="Arial"/>
                <a:cs typeface="Arial"/>
              </a:rPr>
              <a:t>Personnel Psychology</a:t>
            </a:r>
            <a:r>
              <a:rPr sz="1200" dirty="0">
                <a:latin typeface="Arial MT"/>
                <a:cs typeface="Arial MT"/>
              </a:rPr>
              <a:t>, 50(3),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pp. 655–</a:t>
            </a:r>
            <a:r>
              <a:rPr sz="1200" spc="-20" dirty="0">
                <a:latin typeface="Arial MT"/>
                <a:cs typeface="Arial MT"/>
              </a:rPr>
              <a:t>702.</a:t>
            </a:r>
            <a:endParaRPr sz="1200">
              <a:latin typeface="Arial MT"/>
              <a:cs typeface="Arial MT"/>
            </a:endParaRPr>
          </a:p>
          <a:p>
            <a:pPr marL="12700" marR="123189">
              <a:lnSpc>
                <a:spcPct val="110200"/>
              </a:lnSpc>
              <a:spcBef>
                <a:spcPts val="1200"/>
              </a:spcBef>
            </a:pPr>
            <a:r>
              <a:rPr sz="1200" dirty="0">
                <a:latin typeface="Arial MT"/>
                <a:cs typeface="Arial MT"/>
              </a:rPr>
              <a:t>CIPD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(2024) </a:t>
            </a:r>
            <a:r>
              <a:rPr sz="1200" i="1" dirty="0">
                <a:latin typeface="Arial"/>
                <a:cs typeface="Arial"/>
              </a:rPr>
              <a:t>Recruitment: An Overview</a:t>
            </a:r>
            <a:r>
              <a:rPr sz="1200" dirty="0">
                <a:latin typeface="Arial MT"/>
                <a:cs typeface="Arial MT"/>
              </a:rPr>
              <a:t>. London: Chartered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Institute of </a:t>
            </a:r>
            <a:r>
              <a:rPr sz="1200" spc="-10" dirty="0">
                <a:latin typeface="Arial MT"/>
                <a:cs typeface="Arial MT"/>
              </a:rPr>
              <a:t>Personnel </a:t>
            </a:r>
            <a:r>
              <a:rPr sz="1200" dirty="0">
                <a:latin typeface="Arial MT"/>
                <a:cs typeface="Arial MT"/>
              </a:rPr>
              <a:t>and </a:t>
            </a:r>
            <a:r>
              <a:rPr sz="1200" spc="-10" dirty="0">
                <a:latin typeface="Arial MT"/>
                <a:cs typeface="Arial MT"/>
              </a:rPr>
              <a:t>Development.</a:t>
            </a: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350"/>
              </a:spcBef>
            </a:pPr>
            <a:r>
              <a:rPr sz="1200" dirty="0">
                <a:latin typeface="Arial MT"/>
                <a:cs typeface="Arial MT"/>
              </a:rPr>
              <a:t>Dessler,</a:t>
            </a:r>
            <a:r>
              <a:rPr sz="1200" spc="-1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G.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(2020)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i="1" dirty="0">
                <a:latin typeface="Arial"/>
                <a:cs typeface="Arial"/>
              </a:rPr>
              <a:t>Human</a:t>
            </a:r>
            <a:r>
              <a:rPr sz="1200" i="1" spc="-10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Resource</a:t>
            </a:r>
            <a:r>
              <a:rPr sz="1200" i="1" spc="-10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Management</a:t>
            </a:r>
            <a:r>
              <a:rPr sz="1200" dirty="0">
                <a:latin typeface="Arial MT"/>
                <a:cs typeface="Arial MT"/>
              </a:rPr>
              <a:t>.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16th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ed.</a:t>
            </a:r>
            <a:r>
              <a:rPr sz="1200" spc="-1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Harlow:</a:t>
            </a:r>
            <a:r>
              <a:rPr sz="1200" spc="-10" dirty="0">
                <a:latin typeface="Arial MT"/>
                <a:cs typeface="Arial MT"/>
              </a:rPr>
              <a:t> Pearson.</a:t>
            </a:r>
            <a:endParaRPr sz="1200">
              <a:latin typeface="Arial MT"/>
              <a:cs typeface="Arial MT"/>
            </a:endParaRPr>
          </a:p>
        </p:txBody>
      </p: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33450" y="5024896"/>
            <a:ext cx="5029200" cy="149542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1700" y="873591"/>
            <a:ext cx="5525770" cy="22472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0200"/>
              </a:lnSpc>
              <a:spcBef>
                <a:spcPts val="100"/>
              </a:spcBef>
            </a:pPr>
            <a:r>
              <a:rPr sz="1200" dirty="0">
                <a:latin typeface="Arial MT"/>
                <a:cs typeface="Arial MT"/>
              </a:rPr>
              <a:t>Noe,</a:t>
            </a:r>
            <a:r>
              <a:rPr sz="1200" spc="-1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R.A.,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Hollenbeck,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J.R.,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Gerhart,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B.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and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Wright,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spc="-40" dirty="0">
                <a:latin typeface="Arial MT"/>
                <a:cs typeface="Arial MT"/>
              </a:rPr>
              <a:t>P.M.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(2022)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i="1" dirty="0">
                <a:latin typeface="Arial"/>
                <a:cs typeface="Arial"/>
              </a:rPr>
              <a:t>Fundamentals</a:t>
            </a:r>
            <a:r>
              <a:rPr sz="1200" i="1" spc="-10" dirty="0">
                <a:latin typeface="Arial"/>
                <a:cs typeface="Arial"/>
              </a:rPr>
              <a:t> </a:t>
            </a:r>
            <a:r>
              <a:rPr sz="1200" i="1" spc="-25" dirty="0">
                <a:latin typeface="Arial"/>
                <a:cs typeface="Arial"/>
              </a:rPr>
              <a:t>of </a:t>
            </a:r>
            <a:r>
              <a:rPr sz="1200" i="1" dirty="0">
                <a:latin typeface="Arial"/>
                <a:cs typeface="Arial"/>
              </a:rPr>
              <a:t>Human</a:t>
            </a:r>
            <a:r>
              <a:rPr sz="1200" i="1" spc="-10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Resource</a:t>
            </a:r>
            <a:r>
              <a:rPr sz="1200" i="1" spc="-5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Management</a:t>
            </a:r>
            <a:r>
              <a:rPr sz="1200" dirty="0">
                <a:latin typeface="Arial MT"/>
                <a:cs typeface="Arial MT"/>
              </a:rPr>
              <a:t>.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New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spc="-20" dirty="0">
                <a:latin typeface="Arial MT"/>
                <a:cs typeface="Arial MT"/>
              </a:rPr>
              <a:t>York: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McGraw-</a:t>
            </a:r>
            <a:r>
              <a:rPr sz="1200" spc="-10" dirty="0">
                <a:latin typeface="Arial MT"/>
                <a:cs typeface="Arial MT"/>
              </a:rPr>
              <a:t>Hill.</a:t>
            </a: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345"/>
              </a:spcBef>
            </a:pPr>
            <a:r>
              <a:rPr sz="1200" spc="-25" dirty="0">
                <a:latin typeface="Arial MT"/>
                <a:cs typeface="Arial MT"/>
              </a:rPr>
              <a:t>Taylor,</a:t>
            </a:r>
            <a:r>
              <a:rPr sz="1200" spc="-1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S.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(2022)</a:t>
            </a:r>
            <a:r>
              <a:rPr sz="1200" spc="-15" dirty="0">
                <a:latin typeface="Arial MT"/>
                <a:cs typeface="Arial MT"/>
              </a:rPr>
              <a:t> </a:t>
            </a:r>
            <a:r>
              <a:rPr sz="1200" i="1" dirty="0">
                <a:latin typeface="Arial"/>
                <a:cs typeface="Arial"/>
              </a:rPr>
              <a:t>Resourcing</a:t>
            </a:r>
            <a:r>
              <a:rPr sz="1200" i="1" spc="-10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and</a:t>
            </a:r>
            <a:r>
              <a:rPr sz="1200" i="1" spc="-15" dirty="0">
                <a:latin typeface="Arial"/>
                <a:cs typeface="Arial"/>
              </a:rPr>
              <a:t> </a:t>
            </a:r>
            <a:r>
              <a:rPr sz="1200" i="1" spc="-10" dirty="0">
                <a:latin typeface="Arial"/>
                <a:cs typeface="Arial"/>
              </a:rPr>
              <a:t>Talent </a:t>
            </a:r>
            <a:r>
              <a:rPr sz="1200" i="1" dirty="0">
                <a:latin typeface="Arial"/>
                <a:cs typeface="Arial"/>
              </a:rPr>
              <a:t>Management</a:t>
            </a:r>
            <a:r>
              <a:rPr sz="1200" dirty="0">
                <a:latin typeface="Arial MT"/>
                <a:cs typeface="Arial MT"/>
              </a:rPr>
              <a:t>.</a:t>
            </a:r>
            <a:r>
              <a:rPr sz="1200" spc="-1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9th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ed.</a:t>
            </a:r>
            <a:r>
              <a:rPr sz="1200" spc="-1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London:</a:t>
            </a:r>
            <a:r>
              <a:rPr sz="1200" spc="-10" dirty="0">
                <a:latin typeface="Arial MT"/>
                <a:cs typeface="Arial MT"/>
              </a:rPr>
              <a:t> CIPD.</a:t>
            </a:r>
            <a:endParaRPr sz="1200">
              <a:latin typeface="Arial MT"/>
              <a:cs typeface="Arial MT"/>
            </a:endParaRPr>
          </a:p>
          <a:p>
            <a:pPr marL="12700" marR="92075">
              <a:lnSpc>
                <a:spcPct val="110200"/>
              </a:lnSpc>
              <a:spcBef>
                <a:spcPts val="1200"/>
              </a:spcBef>
            </a:pPr>
            <a:r>
              <a:rPr sz="1200" dirty="0">
                <a:latin typeface="Arial MT"/>
                <a:cs typeface="Arial MT"/>
              </a:rPr>
              <a:t>Thornton,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G.C.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and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Rupp,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D.E.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(2006)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i="1" dirty="0">
                <a:latin typeface="Arial"/>
                <a:cs typeface="Arial"/>
              </a:rPr>
              <a:t>Assessment</a:t>
            </a:r>
            <a:r>
              <a:rPr sz="1200" i="1" spc="-5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Centres</a:t>
            </a:r>
            <a:r>
              <a:rPr sz="1200" i="1" spc="-5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in</a:t>
            </a:r>
            <a:r>
              <a:rPr sz="1200" i="1" spc="-5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Human</a:t>
            </a:r>
            <a:r>
              <a:rPr sz="1200" i="1" spc="-5" dirty="0">
                <a:latin typeface="Arial"/>
                <a:cs typeface="Arial"/>
              </a:rPr>
              <a:t> </a:t>
            </a:r>
            <a:r>
              <a:rPr sz="1200" i="1" spc="-10" dirty="0">
                <a:latin typeface="Arial"/>
                <a:cs typeface="Arial"/>
              </a:rPr>
              <a:t>Resource </a:t>
            </a:r>
            <a:r>
              <a:rPr sz="1200" i="1" dirty="0">
                <a:latin typeface="Arial"/>
                <a:cs typeface="Arial"/>
              </a:rPr>
              <a:t>Management</a:t>
            </a:r>
            <a:r>
              <a:rPr sz="1200" dirty="0">
                <a:latin typeface="Arial MT"/>
                <a:cs typeface="Arial MT"/>
              </a:rPr>
              <a:t>.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Mahwah: Lawrence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spc="-10" dirty="0">
                <a:latin typeface="Arial MT"/>
                <a:cs typeface="Arial MT"/>
              </a:rPr>
              <a:t>Erlbaum.</a:t>
            </a:r>
            <a:endParaRPr sz="1200">
              <a:latin typeface="Arial MT"/>
              <a:cs typeface="Arial MT"/>
            </a:endParaRPr>
          </a:p>
          <a:p>
            <a:pPr marL="12700" marR="162560">
              <a:lnSpc>
                <a:spcPct val="110200"/>
              </a:lnSpc>
              <a:spcBef>
                <a:spcPts val="1200"/>
              </a:spcBef>
            </a:pPr>
            <a:r>
              <a:rPr sz="1200" dirty="0">
                <a:latin typeface="Arial MT"/>
                <a:cs typeface="Arial MT"/>
              </a:rPr>
              <a:t>Wood,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R.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and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Payne,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spc="-65" dirty="0">
                <a:latin typeface="Arial MT"/>
                <a:cs typeface="Arial MT"/>
              </a:rPr>
              <a:t>T.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(1998)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i="1" dirty="0">
                <a:latin typeface="Arial"/>
                <a:cs typeface="Arial"/>
              </a:rPr>
              <a:t>Competency-Based</a:t>
            </a:r>
            <a:r>
              <a:rPr sz="1200" i="1" spc="-5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Recruitment</a:t>
            </a:r>
            <a:r>
              <a:rPr sz="1200" i="1" spc="-5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and</a:t>
            </a:r>
            <a:r>
              <a:rPr sz="1200" i="1" spc="-10" dirty="0">
                <a:latin typeface="Arial"/>
                <a:cs typeface="Arial"/>
              </a:rPr>
              <a:t> Selection</a:t>
            </a:r>
            <a:r>
              <a:rPr sz="1200" spc="-10" dirty="0">
                <a:latin typeface="Arial MT"/>
                <a:cs typeface="Arial MT"/>
              </a:rPr>
              <a:t>. </a:t>
            </a:r>
            <a:r>
              <a:rPr sz="1200" dirty="0">
                <a:latin typeface="Arial MT"/>
                <a:cs typeface="Arial MT"/>
              </a:rPr>
              <a:t>Chichester: </a:t>
            </a:r>
            <a:r>
              <a:rPr sz="1200" spc="-10" dirty="0">
                <a:latin typeface="Arial MT"/>
                <a:cs typeface="Arial MT"/>
              </a:rPr>
              <a:t>Wiley.</a:t>
            </a:r>
            <a:endParaRPr sz="1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345"/>
              </a:spcBef>
            </a:pPr>
            <a:r>
              <a:rPr sz="1200" dirty="0">
                <a:latin typeface="Arial MT"/>
                <a:cs typeface="Arial MT"/>
              </a:rPr>
              <a:t>CIPD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(2024) </a:t>
            </a:r>
            <a:r>
              <a:rPr sz="1200" i="1" dirty="0">
                <a:latin typeface="Arial"/>
                <a:cs typeface="Arial"/>
              </a:rPr>
              <a:t>Selection Methods Factsheet</a:t>
            </a:r>
            <a:r>
              <a:rPr sz="1200" dirty="0">
                <a:latin typeface="Arial MT"/>
                <a:cs typeface="Arial MT"/>
              </a:rPr>
              <a:t>.</a:t>
            </a:r>
            <a:r>
              <a:rPr sz="1200" spc="-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London: </a:t>
            </a:r>
            <a:r>
              <a:rPr sz="1200" spc="-10" dirty="0">
                <a:latin typeface="Arial MT"/>
                <a:cs typeface="Arial MT"/>
              </a:rPr>
              <a:t>CIPD.</a:t>
            </a:r>
            <a:endParaRPr sz="12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952500" y="3397243"/>
            <a:ext cx="5651500" cy="0"/>
          </a:xfrm>
          <a:custGeom>
            <a:avLst/>
            <a:gdLst/>
            <a:ahLst/>
            <a:cxnLst/>
            <a:rect l="l" t="t" r="r" b="b"/>
            <a:pathLst>
              <a:path w="5651500">
                <a:moveTo>
                  <a:pt x="0" y="0"/>
                </a:moveTo>
                <a:lnTo>
                  <a:pt x="5651499" y="0"/>
                </a:lnTo>
              </a:path>
            </a:pathLst>
          </a:custGeom>
          <a:ln w="12700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52500" y="4260854"/>
            <a:ext cx="5651500" cy="0"/>
          </a:xfrm>
          <a:custGeom>
            <a:avLst/>
            <a:gdLst/>
            <a:ahLst/>
            <a:cxnLst/>
            <a:rect l="l" t="t" r="r" b="b"/>
            <a:pathLst>
              <a:path w="5651500">
                <a:moveTo>
                  <a:pt x="0" y="0"/>
                </a:moveTo>
                <a:lnTo>
                  <a:pt x="5651499" y="0"/>
                </a:lnTo>
              </a:path>
            </a:pathLst>
          </a:custGeom>
          <a:ln w="12700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1154CC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UNTITLED</Template>
  <TotalTime>3</TotalTime>
  <Words>1048</Words>
  <Application>Microsoft Office PowerPoint</Application>
  <PresentationFormat>Custom</PresentationFormat>
  <Paragraphs>302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MS PGothic</vt:lpstr>
      <vt:lpstr>Arial</vt:lpstr>
      <vt:lpstr>Arial MT</vt:lpstr>
      <vt:lpstr>Office Theme</vt:lpstr>
      <vt:lpstr>Cover </vt:lpstr>
      <vt:lpstr>Introduction to Tesco and Transformation</vt:lpstr>
      <vt:lpstr>Recruitment Process Overview</vt:lpstr>
      <vt:lpstr>PowerPoint Presentation</vt:lpstr>
      <vt:lpstr>PowerPoint Presentation</vt:lpstr>
      <vt:lpstr>PowerPoint Presentation</vt:lpstr>
      <vt:lpstr>Interview Type 2 – Competency-Based Interview</vt:lpstr>
      <vt:lpstr>PowerPoint Presentation</vt:lpstr>
      <vt:lpstr>PowerPoint Presentation</vt:lpstr>
      <vt:lpstr>PowerPoint Presentation</vt:lpstr>
      <vt:lpstr>Conclusion</vt:lpstr>
      <vt:lpstr>PowerPoint Presentation</vt:lpstr>
    </vt:vector>
  </TitlesOfParts>
  <Company>Coventry City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Central Adult Windows 11</dc:creator>
  <cp:lastModifiedBy>Central Adult Windows 11</cp:lastModifiedBy>
  <cp:revision>1</cp:revision>
  <dcterms:created xsi:type="dcterms:W3CDTF">2026-06-15T09:59:26Z</dcterms:created>
  <dcterms:modified xsi:type="dcterms:W3CDTF">2026-06-15T10:03:07Z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SolidFramework v10.0.19910.1</vt:lpwstr>
  </property>
  <property fmtid="{D5CDD505-2E9C-101B-9397-08002B2CF9AE}" pid="3" name="Created">
    <vt:filetime>2026-06-11T00:00:00Z</vt:filetime>
  </property>
  <property fmtid="{D5CDD505-2E9C-101B-9397-08002B2CF9AE}" pid="4" name="Producer">
    <vt:lpwstr>Skia/PDF m151 Google Docs Renderer</vt:lpwstr>
  </property>
  <property fmtid="{D5CDD505-2E9C-101B-9397-08002B2CF9AE}" pid="5" name="LastSaved">
    <vt:filetime>2026-06-11T00:00:00Z</vt:filetime>
  </property>
</Properties>
</file>