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5"/>
  </p:notesMasterIdLst>
  <p:sldIdLst>
    <p:sldId id="257" r:id="rId2"/>
    <p:sldId id="259" r:id="rId3"/>
    <p:sldId id="260" r:id="rId4"/>
    <p:sldId id="261" r:id="rId5"/>
    <p:sldId id="262" r:id="rId6"/>
    <p:sldId id="263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1" r:id="rId23"/>
    <p:sldId id="282" r:id="rId24"/>
    <p:sldId id="283" r:id="rId25"/>
    <p:sldId id="284" r:id="rId26"/>
    <p:sldId id="285" r:id="rId27"/>
    <p:sldId id="286" r:id="rId28"/>
    <p:sldId id="287" r:id="rId29"/>
    <p:sldId id="290" r:id="rId30"/>
    <p:sldId id="291" r:id="rId31"/>
    <p:sldId id="292" r:id="rId32"/>
    <p:sldId id="293" r:id="rId33"/>
    <p:sldId id="294" r:id="rId3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4800" autoAdjust="0"/>
    <p:restoredTop sz="94660"/>
  </p:normalViewPr>
  <p:slideViewPr>
    <p:cSldViewPr snapToGrid="0">
      <p:cViewPr>
        <p:scale>
          <a:sx n="79" d="100"/>
          <a:sy n="79" d="100"/>
        </p:scale>
        <p:origin x="320" y="5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E1F83A-9046-494D-B7BE-052037486438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5B56EA-FA52-43B5-A64A-2431DB36DC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16998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FF9D9F-F5A5-440A-B491-C35C99F11B56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2542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12E222B1-2EC5-40B6-95CA-D68AA037D19A}" type="slidenum">
              <a:rPr lang="en-GB" altLang="en-US">
                <a:solidFill>
                  <a:prstClr val="black"/>
                </a:solidFill>
              </a:rPr>
              <a:pPr eaLnBrk="1" hangingPunct="1">
                <a:spcBef>
                  <a:spcPct val="0"/>
                </a:spcBef>
              </a:pPr>
              <a:t>29</a:t>
            </a:fld>
            <a:endParaRPr lang="en-GB" altLang="en-US">
              <a:solidFill>
                <a:prstClr val="black"/>
              </a:solidFill>
            </a:endParaRPr>
          </a:p>
        </p:txBody>
      </p:sp>
      <p:sp>
        <p:nvSpPr>
          <p:cNvPr id="931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318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74912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12E222B1-2EC5-40B6-95CA-D68AA037D19A}" type="slidenum">
              <a:rPr lang="en-GB" altLang="en-US">
                <a:solidFill>
                  <a:prstClr val="black"/>
                </a:solidFill>
              </a:rPr>
              <a:pPr eaLnBrk="1" hangingPunct="1">
                <a:spcBef>
                  <a:spcPct val="0"/>
                </a:spcBef>
              </a:pPr>
              <a:t>30</a:t>
            </a:fld>
            <a:endParaRPr lang="en-GB" altLang="en-US">
              <a:solidFill>
                <a:prstClr val="black"/>
              </a:solidFill>
            </a:endParaRPr>
          </a:p>
        </p:txBody>
      </p:sp>
      <p:sp>
        <p:nvSpPr>
          <p:cNvPr id="931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318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34703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3030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1503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0855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9926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0877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349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3071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12563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1305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0199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661054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1491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516994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9029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0888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0387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09600" y="1600201"/>
            <a:ext cx="10972800" cy="4525963"/>
          </a:xfrm>
        </p:spPr>
        <p:txBody>
          <a:bodyPr/>
          <a:lstStyle/>
          <a:p>
            <a:pPr lvl="0"/>
            <a:endParaRPr lang="en-GB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219B17-B604-4F80-AA91-FBA32483E71B}" type="slidenum">
              <a:rPr lang="en-GB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32523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EF4CEC-268F-4968-BC81-06882B67752E}" type="datetimeFigureOut">
              <a:rPr lang="en-GB" smtClean="0"/>
              <a:t>01/12/2020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169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  <p:sldLayoutId id="2147483694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google.co.uk/imgres?imgurl=http://www.compassion.com/NR/rdonlyres/eryxytkk2ae73rxoptwoiv47d3b3m54b4n2isdyu3hqetfvy4we6pjuu225oy32pmxvowy63u6ckhvepfxlreewqgvh/compassion-sponsor-a-child_HO241-education-360W.jpg&amp;imgrefurl=http://www.compassion.com/sponsordonor/projectslideshows/hondurasprojecturban.htm?Page%3D6&amp;usg=__dLc2KNWaT5d9SO7mWhfEat0Ts4s=&amp;h=270&amp;w=360&amp;sz=50&amp;hl=en&amp;start=35&amp;zoom=1&amp;um=1&amp;itbs=1&amp;tbnid=42rxVol7DviUvM:&amp;tbnh=91&amp;tbnw=121&amp;prev=/search?q%3Dchildren%2Bin%2Bclassroom%26start%3D20%26um%3D1%26hl%3Den%26sa%3DN%26biw%3D1004%26bih%3D610%26ndsp%3D20%26tbm%3Disch&amp;ei=o63oTZeTFoKx8gPRuviOAQ" TargetMode="Externa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google.co.uk/imgres?imgurl=http://www.compassion.com/NR/rdonlyres/eryxytkk2ae73rxoptwoiv47d3b3m54b4n2isdyu3hqetfvy4we6pjuu225oy32pmxvowy63u6ckhvepfxlreewqgvh/compassion-sponsor-a-child_HO241-education-360W.jpg&amp;imgrefurl=http://www.compassion.com/sponsordonor/projectslideshows/hondurasprojecturban.htm?Page%3D6&amp;usg=__dLc2KNWaT5d9SO7mWhfEat0Ts4s=&amp;h=270&amp;w=360&amp;sz=50&amp;hl=en&amp;start=35&amp;zoom=1&amp;um=1&amp;itbs=1&amp;tbnid=42rxVol7DviUvM:&amp;tbnh=91&amp;tbnw=121&amp;prev=/search?q%3Dchildren%2Bin%2Bclassroom%26start%3D20%26um%3D1%26hl%3Den%26sa%3DN%26biw%3D1004%26bih%3D610%26ndsp%3D20%26tbm%3Disch&amp;ei=o63oTZeTFoKx8gPRuviOAQ" TargetMode="Externa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google.co.uk/imgres?imgurl=http://www.compassion.com/NR/rdonlyres/eryxytkk2ae73rxoptwoiv47d3b3m54b4n2isdyu3hqetfvy4we6pjuu225oy32pmxvowy63u6ckhvepfxlreewqgvh/compassion-sponsor-a-child_HO241-education-360W.jpg&amp;imgrefurl=http://www.compassion.com/sponsordonor/projectslideshows/hondurasprojecturban.htm?Page%3D6&amp;usg=__dLc2KNWaT5d9SO7mWhfEat0Ts4s=&amp;h=270&amp;w=360&amp;sz=50&amp;hl=en&amp;start=35&amp;zoom=1&amp;um=1&amp;itbs=1&amp;tbnid=42rxVol7DviUvM:&amp;tbnh=91&amp;tbnw=121&amp;prev=/search?q%3Dchildren%2Bin%2Bclassroom%26start%3D20%26um%3D1%26hl%3Den%26sa%3DN%26biw%3D1004%26bih%3D610%26ndsp%3D20%26tbm%3Disch&amp;ei=o63oTZeTFoKx8gPRuviOAQ" TargetMode="Externa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google.co.uk/imgres?imgurl=http://www.compassion.com/NR/rdonlyres/eryxytkk2ae73rxoptwoiv47d3b3m54b4n2isdyu3hqetfvy4we6pjuu225oy32pmxvowy63u6ckhvepfxlreewqgvh/compassion-sponsor-a-child_HO241-education-360W.jpg&amp;imgrefurl=http://www.compassion.com/sponsordonor/projectslideshows/hondurasprojecturban.htm?Page%3D6&amp;usg=__dLc2KNWaT5d9SO7mWhfEat0Ts4s=&amp;h=270&amp;w=360&amp;sz=50&amp;hl=en&amp;start=35&amp;zoom=1&amp;um=1&amp;itbs=1&amp;tbnid=42rxVol7DviUvM:&amp;tbnh=91&amp;tbnw=121&amp;prev=/search?q%3Dchildren%2Bin%2Bclassroom%26start%3D20%26um%3D1%26hl%3Den%26sa%3DN%26biw%3D1004%26bih%3D610%26ndsp%3D20%26tbm%3Disch&amp;ei=o63oTZeTFoKx8gPRuviOAQ" TargetMode="Externa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google.co.uk/imgres?imgurl=http://lsp.warrington.gov.uk/images/PLAY_01_tcm15-12494.JPG&amp;imgrefurl=http://lsp.warrington.gov.uk/childrenandyoungpeople/placestogo/directoryactivities/directory.aspx&amp;usg=__VYHxGHI7vepZpTt7y6nsRI7J4h8=&amp;h=275&amp;w=423&amp;sz=18&amp;hl=en&amp;start=7&amp;zoom=1&amp;um=1&amp;itbs=1&amp;tbnid=Ob7koaorBV9zaM:&amp;tbnh=82&amp;tbnw=126&amp;prev=/search?q%3Dchildren%2Bplaying%26um%3D1%26hl%3Den%26sa%3DX%26biw%3D1004%26bih%3D610%26tbm%3Disch&amp;ei=ra_oTc2BOou88gPti_2KAQ" TargetMode="Externa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google.co.uk/imgres?imgurl=http://successbeginstoday.org/wordpress/wp-content/uploads/2009/05/children-in-classroom.jpg&amp;imgrefurl=http://successbeginstoday.org/wordpress/2009/05/how-not-to-praise-your-kids/&amp;usg=__myghda-3wcfn-QI3wBA2znslToc=&amp;h=285&amp;w=421&amp;sz=42&amp;hl=en&amp;start=1&amp;zoom=1&amp;um=1&amp;itbs=1&amp;tbnid=my4U6X0_IRLS6M:&amp;tbnh=85&amp;tbnw=125&amp;prev=/search?q%3Dchildren%2Bin%2Bclassroom%26um%3D1%26hl%3Den%26sa%3DN%26biw%3D1004%26bih%3D610%26tbm%3Disch&amp;ei=ea3oTYPIGMLX8gPn1ZWMAQ" TargetMode="Externa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google.co.uk/imgres?imgurl=http://lsp.warrington.gov.uk/images/PLAY_01_tcm15-12494.JPG&amp;imgrefurl=http://lsp.warrington.gov.uk/childrenandyoungpeople/placestogo/directoryactivities/directory.aspx&amp;usg=__VYHxGHI7vepZpTt7y6nsRI7J4h8=&amp;h=275&amp;w=423&amp;sz=18&amp;hl=en&amp;start=7&amp;zoom=1&amp;um=1&amp;itbs=1&amp;tbnid=Ob7koaorBV9zaM:&amp;tbnh=82&amp;tbnw=126&amp;prev=/search?q%3Dchildren%2Bplaying%26um%3D1%26hl%3Den%26sa%3DX%26biw%3D1004%26bih%3D610%26tbm%3Disch&amp;ei=ra_oTc2BOou88gPti_2KAQ" TargetMode="Externa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Du6vqSOj7UU" TargetMode="External"/><Relationship Id="rId5" Type="http://schemas.openxmlformats.org/officeDocument/2006/relationships/image" Target="../media/image12.png"/><Relationship Id="rId4" Type="http://schemas.openxmlformats.org/officeDocument/2006/relationships/hyperlink" Target="https://www.youtube.com/watch?v=lmJoOjLQM3U" TargetMode="Externa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s://www.youtube.com/watch?v=ibEP4xBdJco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tyn.gov.wales/system/files/2020-07/Play%2520and%2520Active%2520Learning%253A%2520A%2520toolkit%2520for%2520Foundation%2520Phase%2520practitioners%2520-%2520September%25202009.pdf" TargetMode="External"/><Relationship Id="rId2" Type="http://schemas.openxmlformats.org/officeDocument/2006/relationships/hyperlink" Target="https://www.estyn.llyw.cymru/system/files/2020-07/Chwarae%2520a%2520dysgu%2520gweithredol%253A%2520Pecyn%2520cymorth%2520ar%2520gyfer%2520ymarferwyr%2520y%2520Cyfnod%2520Sylfaen%2520-%2520Medi%25202009.pdf" TargetMode="Externa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google.co.uk/imgres?imgurl=http://lsp.warrington.gov.uk/images/PLAY_01_tcm15-12494.JPG&amp;imgrefurl=http://lsp.warrington.gov.uk/childrenandyoungpeople/placestogo/directoryactivities/directory.aspx&amp;usg=__VYHxGHI7vepZpTt7y6nsRI7J4h8=&amp;h=275&amp;w=423&amp;sz=18&amp;hl=en&amp;start=7&amp;zoom=1&amp;um=1&amp;itbs=1&amp;tbnid=Ob7koaorBV9zaM:&amp;tbnh=82&amp;tbnw=126&amp;prev=/search?q%3Dchildren%2Bplaying%26um%3D1%26hl%3Den%26sa%3DX%26biw%3D1004%26bih%3D610%26tbm%3Disch&amp;ei=ra_oTc2BOou88gPti_2KAQ" TargetMode="Externa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google.co.uk/imgres?imgurl=http://lsp.warrington.gov.uk/images/PLAY_01_tcm15-12494.JPG&amp;imgrefurl=http://lsp.warrington.gov.uk/childrenandyoungpeople/placestogo/directoryactivities/directory.aspx&amp;usg=__VYHxGHI7vepZpTt7y6nsRI7J4h8=&amp;h=275&amp;w=423&amp;sz=18&amp;hl=en&amp;start=7&amp;zoom=1&amp;um=1&amp;itbs=1&amp;tbnid=Ob7koaorBV9zaM:&amp;tbnh=82&amp;tbnw=126&amp;prev=/search?q%3Dchildren%2Bplaying%26um%3D1%26hl%3Den%26sa%3DX%26biw%3D1004%26bih%3D610%26tbm%3Disch&amp;ei=ra_oTc2BOou88gPti_2KAQ" TargetMode="Externa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styn.gov.wales/sites/default/files/documents/Play%20and%20Active%20Learning:%20A%20toolkit%20for%20Foundation%20Phase%20practitioners%20-%20September%202009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8138160" cy="1646302"/>
          </a:xfrm>
        </p:spPr>
        <p:txBody>
          <a:bodyPr/>
          <a:lstStyle/>
          <a:p>
            <a:r>
              <a:rPr lang="cy-GB" b="1" dirty="0" smtClean="0"/>
              <a:t>Dysgu yn yr 21ain Ganrif</a:t>
            </a:r>
            <a:r>
              <a:rPr lang="cy-GB" dirty="0" smtClean="0"/>
              <a:t/>
            </a:r>
            <a:br>
              <a:rPr lang="cy-GB" dirty="0" smtClean="0"/>
            </a:br>
            <a:r>
              <a:rPr lang="en-GB" dirty="0" smtClean="0"/>
              <a:t>21st Century Learning</a:t>
            </a:r>
            <a:br>
              <a:rPr lang="en-GB" dirty="0" smtClean="0"/>
            </a:b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ECES4002/C</a:t>
            </a:r>
          </a:p>
          <a:p>
            <a:r>
              <a:rPr lang="en-GB" dirty="0" smtClean="0"/>
              <a:t>Darlith </a:t>
            </a:r>
            <a:r>
              <a:rPr lang="en-GB" dirty="0" smtClean="0"/>
              <a:t>2 </a:t>
            </a:r>
            <a:r>
              <a:rPr lang="en-GB" dirty="0" smtClean="0"/>
              <a:t>/ Lecture </a:t>
            </a:r>
            <a:r>
              <a:rPr lang="en-GB" dirty="0" smtClean="0"/>
              <a:t>2</a:t>
            </a:r>
            <a:endParaRPr lang="en-GB" dirty="0"/>
          </a:p>
        </p:txBody>
      </p:sp>
      <p:pic>
        <p:nvPicPr>
          <p:cNvPr id="4" name="Picture 3"/>
          <p:cNvPicPr/>
          <p:nvPr/>
        </p:nvPicPr>
        <p:blipFill rotWithShape="1">
          <a:blip r:embed="rId2"/>
          <a:srcRect l="13893" t="36298" r="49147" b="24313"/>
          <a:stretch/>
        </p:blipFill>
        <p:spPr bwMode="auto">
          <a:xfrm rot="20429937">
            <a:off x="1108365" y="3657600"/>
            <a:ext cx="3142210" cy="266007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6466787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err="1" smtClean="0"/>
              <a:t>Deilliannau</a:t>
            </a:r>
            <a:r>
              <a:rPr lang="en-GB" b="1" dirty="0" smtClean="0"/>
              <a:t> Dysgu / </a:t>
            </a:r>
            <a:r>
              <a:rPr lang="en-GB" dirty="0" smtClean="0"/>
              <a:t>Learning Outcomes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cy-GB" sz="2800" dirty="0" smtClean="0"/>
              <a:t>Dangos gwybodaeth o ystod o ddamcaniaethau dysgu a deall sut maent yn dylanwadu ar arfer cyfredol ym maes addysg.</a:t>
            </a:r>
            <a:endParaRPr lang="en-GB" sz="2800" dirty="0" smtClean="0"/>
          </a:p>
          <a:p>
            <a:pPr lvl="0"/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/>
            <a:r>
              <a:rPr lang="en-GB" sz="2800" dirty="0" smtClean="0"/>
              <a:t>Demonstrate knowledge of a range of learning theories and understand how they influence current education practice.</a:t>
            </a:r>
          </a:p>
          <a:p>
            <a:pPr lvl="0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64306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227" y="894080"/>
            <a:ext cx="8596668" cy="1320800"/>
          </a:xfrm>
        </p:spPr>
        <p:txBody>
          <a:bodyPr/>
          <a:lstStyle/>
          <a:p>
            <a:r>
              <a:rPr lang="en-GB" b="1" dirty="0" err="1" smtClean="0"/>
              <a:t>Deilliannau</a:t>
            </a:r>
            <a:r>
              <a:rPr lang="en-GB" b="1" dirty="0" smtClean="0"/>
              <a:t> Dysgu / </a:t>
            </a:r>
            <a:r>
              <a:rPr lang="en-GB" dirty="0" smtClean="0"/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sz="2400" dirty="0" smtClean="0"/>
              <a:t>Deall sut y gall yr awyr agored a chyfleoedd dysgu y tu allan i’r ysgol hwyluso datblygu a gwella gwybodaeth a sgiliau fel rhan o’r cwricwlwm a gynlluniwyd a gweithdrefnau asesu </a:t>
            </a:r>
            <a:endParaRPr lang="en-GB" sz="2400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Understand how the outdoors and out of school learning opportunities can facilitate the development and enhancement of knowledge and skills as part of planned curriculum and assessment procedures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301417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/>
              <a:t>Deilliannau</a:t>
            </a:r>
            <a:r>
              <a:rPr lang="en-GB" b="1" dirty="0" smtClean="0"/>
              <a:t> Dysgu </a:t>
            </a:r>
            <a:r>
              <a:rPr lang="en-GB" dirty="0" smtClean="0"/>
              <a:t>/ 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sz="2800" dirty="0" smtClean="0"/>
              <a:t>Trafod a gwerthuso cyd-destunau dysgu. </a:t>
            </a:r>
            <a:endParaRPr lang="en-GB" sz="2800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Discuss and evaluate learning contexts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5896404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1636" y="839789"/>
            <a:ext cx="8596668" cy="1320800"/>
          </a:xfrm>
        </p:spPr>
        <p:txBody>
          <a:bodyPr/>
          <a:lstStyle/>
          <a:p>
            <a:r>
              <a:rPr lang="en-GB" b="1" dirty="0" err="1" smtClean="0"/>
              <a:t>Deilliannau</a:t>
            </a:r>
            <a:r>
              <a:rPr lang="en-GB" b="1" dirty="0" smtClean="0"/>
              <a:t> Dysgu / </a:t>
            </a:r>
            <a:r>
              <a:rPr lang="en-GB" dirty="0" smtClean="0"/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sz="2400" dirty="0" smtClean="0"/>
              <a:t>Trefnu eu gwybodaeth a’r hyn y maent wedi’i ddysgu drwy ddefnyddio amrywiaeth o ffynonellau gwybodaeth, gan gynnwys </a:t>
            </a:r>
            <a:r>
              <a:rPr lang="cy-GB" sz="2400" dirty="0" err="1" smtClean="0"/>
              <a:t>TGCh</a:t>
            </a:r>
            <a:r>
              <a:rPr lang="cy-GB" sz="2400" dirty="0" smtClean="0"/>
              <a:t>, a chyflwyno’u gwaith ar y lefel briodol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400" dirty="0" smtClean="0"/>
              <a:t>Organise their knowledge and learning through the use of a range of information sources including ICT and present their work at the appropriate level.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74845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4241" y="839789"/>
            <a:ext cx="8596668" cy="1320800"/>
          </a:xfrm>
        </p:spPr>
        <p:txBody>
          <a:bodyPr/>
          <a:lstStyle/>
          <a:p>
            <a:r>
              <a:rPr lang="en-GB" b="1" dirty="0" err="1" smtClean="0"/>
              <a:t>Aseiniad</a:t>
            </a:r>
            <a:r>
              <a:rPr lang="en-GB" dirty="0" smtClean="0"/>
              <a:t> / Assignment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800" dirty="0" smtClean="0"/>
              <a:t>Cyflwyniad grwp (10 </a:t>
            </a:r>
            <a:r>
              <a:rPr lang="en-GB" sz="2800" dirty="0" err="1" smtClean="0"/>
              <a:t>munud</a:t>
            </a:r>
            <a:r>
              <a:rPr lang="en-GB" sz="2800" dirty="0" smtClean="0"/>
              <a:t> </a:t>
            </a:r>
            <a:r>
              <a:rPr lang="en-GB" sz="2800" dirty="0" err="1" smtClean="0"/>
              <a:t>yr</a:t>
            </a:r>
            <a:r>
              <a:rPr lang="en-GB" sz="2800" dirty="0" smtClean="0"/>
              <a:t> un)</a:t>
            </a:r>
          </a:p>
          <a:p>
            <a:r>
              <a:rPr lang="en-GB" sz="2800" dirty="0" smtClean="0"/>
              <a:t>18/1/20</a:t>
            </a:r>
          </a:p>
          <a:p>
            <a:r>
              <a:rPr lang="cy-GB" sz="2800" dirty="0" smtClean="0"/>
              <a:t>Dangoswch sut y gall </a:t>
            </a:r>
            <a:r>
              <a:rPr lang="cy-GB" sz="2800" dirty="0" smtClean="0"/>
              <a:t>cyd-destunau </a:t>
            </a:r>
            <a:r>
              <a:rPr lang="cy-GB" sz="2800" dirty="0" smtClean="0"/>
              <a:t>y tu allan i’r dosbarth gefnogi dysgu</a:t>
            </a:r>
            <a:endParaRPr lang="en-GB" sz="2800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800" dirty="0" smtClean="0"/>
              <a:t>Group presentation (10 minutes each)</a:t>
            </a:r>
          </a:p>
          <a:p>
            <a:r>
              <a:rPr lang="en-GB" sz="2800" dirty="0" smtClean="0"/>
              <a:t>18/1/20</a:t>
            </a:r>
          </a:p>
          <a:p>
            <a:r>
              <a:rPr lang="en-GB" sz="2800" dirty="0" smtClean="0"/>
              <a:t>Demonstrate how </a:t>
            </a:r>
            <a:r>
              <a:rPr lang="en-GB" sz="2800" dirty="0" smtClean="0"/>
              <a:t>context outside the classroom can </a:t>
            </a:r>
            <a:r>
              <a:rPr lang="en-GB" sz="2800" dirty="0" smtClean="0"/>
              <a:t>support learning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64750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Adolygu</a:t>
            </a:r>
            <a:r>
              <a:rPr lang="en-GB" dirty="0" smtClean="0"/>
              <a:t> / Recap</a:t>
            </a:r>
            <a:r>
              <a:rPr lang="en-GB" dirty="0" smtClean="0"/>
              <a:t>…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(15 </a:t>
            </a:r>
            <a:r>
              <a:rPr lang="en-GB" dirty="0" err="1" smtClean="0"/>
              <a:t>mun</a:t>
            </a:r>
            <a:r>
              <a:rPr lang="en-GB" dirty="0" smtClean="0"/>
              <a:t>/min)</a:t>
            </a:r>
            <a:endParaRPr lang="en-GB" dirty="0"/>
          </a:p>
        </p:txBody>
      </p:sp>
      <p:pic>
        <p:nvPicPr>
          <p:cNvPr id="1026" name="Picture 2" descr="C:\Users\Alison\AppData\Local\Microsoft\Windows\INetCache\IE\TKOVGAX5\Thinking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1458" y="4697230"/>
            <a:ext cx="1258089" cy="1706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loud Callout 6"/>
          <p:cNvSpPr/>
          <p:nvPr/>
        </p:nvSpPr>
        <p:spPr>
          <a:xfrm>
            <a:off x="5867400" y="745067"/>
            <a:ext cx="4265507" cy="3030427"/>
          </a:xfrm>
          <a:prstGeom prst="cloudCallout">
            <a:avLst>
              <a:gd name="adj1" fmla="val -25560"/>
              <a:gd name="adj2" fmla="val 845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>
              <a:buFont typeface="+mj-lt"/>
              <a:buAutoNum type="arabicPeriod"/>
            </a:pPr>
            <a:r>
              <a:rPr lang="en-GB" dirty="0"/>
              <a:t>Work in </a:t>
            </a:r>
            <a:r>
              <a:rPr lang="en-GB" dirty="0" smtClean="0"/>
              <a:t>small groups.</a:t>
            </a:r>
            <a:endParaRPr lang="en-GB" dirty="0"/>
          </a:p>
          <a:p>
            <a:pPr algn="ctr"/>
            <a:r>
              <a:rPr lang="en-GB" dirty="0"/>
              <a:t>List as </a:t>
            </a:r>
            <a:r>
              <a:rPr lang="en-GB" dirty="0" smtClean="0"/>
              <a:t>many </a:t>
            </a:r>
            <a:r>
              <a:rPr lang="en-GB" dirty="0"/>
              <a:t>of Piaget’s ideas as you can.</a:t>
            </a:r>
          </a:p>
          <a:p>
            <a:pPr algn="ctr"/>
            <a:r>
              <a:rPr lang="en-GB" dirty="0"/>
              <a:t>2. </a:t>
            </a:r>
            <a:r>
              <a:rPr lang="en-GB" dirty="0" smtClean="0"/>
              <a:t>Be prepared to provide feedback</a:t>
            </a:r>
            <a:endParaRPr lang="en-GB" dirty="0"/>
          </a:p>
          <a:p>
            <a:pPr algn="ctr"/>
            <a:endParaRPr lang="en-GB" dirty="0"/>
          </a:p>
        </p:txBody>
      </p:sp>
      <p:sp>
        <p:nvSpPr>
          <p:cNvPr id="2" name="Cloud Callout 1"/>
          <p:cNvSpPr/>
          <p:nvPr/>
        </p:nvSpPr>
        <p:spPr>
          <a:xfrm>
            <a:off x="1632373" y="1882987"/>
            <a:ext cx="4158827" cy="3298613"/>
          </a:xfrm>
          <a:prstGeom prst="cloudCallout">
            <a:avLst>
              <a:gd name="adj1" fmla="val 63264"/>
              <a:gd name="adj2" fmla="val 3488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>
              <a:buAutoNum type="arabicPeriod"/>
            </a:pPr>
            <a:r>
              <a:rPr lang="en-US" dirty="0" err="1"/>
              <a:t>Gweithiwch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 smtClean="0"/>
              <a:t>grwpiau</a:t>
            </a:r>
            <a:r>
              <a:rPr lang="en-US" dirty="0" smtClean="0"/>
              <a:t> </a:t>
            </a:r>
            <a:r>
              <a:rPr lang="en-US" dirty="0" err="1" smtClean="0"/>
              <a:t>bach</a:t>
            </a:r>
            <a:r>
              <a:rPr lang="en-US" dirty="0" smtClean="0"/>
              <a:t>. </a:t>
            </a:r>
            <a:r>
              <a:rPr lang="en-US" dirty="0" err="1" smtClean="0"/>
              <a:t>Rhestrwch</a:t>
            </a:r>
            <a:r>
              <a:rPr lang="en-US" dirty="0" smtClean="0"/>
              <a:t> </a:t>
            </a:r>
            <a:r>
              <a:rPr lang="en-US" dirty="0" err="1"/>
              <a:t>cymaint</a:t>
            </a:r>
            <a:r>
              <a:rPr lang="en-US" dirty="0"/>
              <a:t> o </a:t>
            </a:r>
            <a:r>
              <a:rPr lang="en-US" dirty="0" err="1"/>
              <a:t>syniadau</a:t>
            </a:r>
            <a:r>
              <a:rPr lang="en-US" dirty="0"/>
              <a:t> Piaget </a:t>
            </a:r>
            <a:r>
              <a:rPr lang="en-US" dirty="0" smtClean="0">
                <a:latin typeface="Trebuchet MS" panose="020B0603020202020204" pitchFamily="34" charset="0"/>
              </a:rPr>
              <a:t>â</a:t>
            </a:r>
            <a:r>
              <a:rPr lang="en-US" dirty="0" smtClean="0"/>
              <a:t> </a:t>
            </a:r>
            <a:r>
              <a:rPr lang="en-US" dirty="0" err="1" smtClean="0"/>
              <a:t>phosib</a:t>
            </a:r>
            <a:r>
              <a:rPr lang="en-US" dirty="0"/>
              <a:t>.</a:t>
            </a:r>
          </a:p>
          <a:p>
            <a:pPr marL="342900" indent="-342900" algn="ctr">
              <a:buAutoNum type="arabicPeriod"/>
            </a:pPr>
            <a:r>
              <a:rPr lang="en-US" dirty="0" err="1" smtClean="0"/>
              <a:t>Byddwch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barod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rannu</a:t>
            </a:r>
            <a:r>
              <a:rPr lang="en-US" dirty="0" smtClean="0"/>
              <a:t> </a:t>
            </a:r>
            <a:r>
              <a:rPr lang="en-US" dirty="0" err="1" smtClean="0"/>
              <a:t>adborth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03097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 err="1" smtClean="0"/>
              <a:t>Datblygiad</a:t>
            </a:r>
            <a:r>
              <a:rPr lang="en-GB" altLang="en-US" b="1" dirty="0" smtClean="0"/>
              <a:t>  </a:t>
            </a:r>
            <a:r>
              <a:rPr lang="en-GB" altLang="en-US" b="1" dirty="0" err="1" smtClean="0"/>
              <a:t>Gwybyddol</a:t>
            </a:r>
            <a:r>
              <a:rPr lang="en-GB" altLang="en-US" dirty="0" smtClean="0"/>
              <a:t/>
            </a:r>
            <a:br>
              <a:rPr lang="en-GB" altLang="en-US" dirty="0" smtClean="0"/>
            </a:br>
            <a:r>
              <a:rPr lang="en-GB" altLang="en-US" dirty="0" smtClean="0"/>
              <a:t>Cognitive Development</a:t>
            </a:r>
          </a:p>
        </p:txBody>
      </p:sp>
      <p:sp>
        <p:nvSpPr>
          <p:cNvPr id="1843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altLang="en-US" sz="2400" dirty="0" err="1" smtClean="0"/>
              <a:t>Canolbwyntio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ar</a:t>
            </a:r>
            <a:r>
              <a:rPr lang="en-GB" altLang="en-US" sz="2400" dirty="0" smtClean="0"/>
              <a:t> y </a:t>
            </a:r>
            <a:r>
              <a:rPr lang="en-GB" altLang="en-US" sz="2400" dirty="0" err="1" smtClean="0"/>
              <a:t>prosesau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gwaelodol</a:t>
            </a:r>
            <a:r>
              <a:rPr lang="en-GB" altLang="en-US" sz="2400" dirty="0" smtClean="0"/>
              <a:t> sydd yn </a:t>
            </a:r>
            <a:r>
              <a:rPr lang="en-GB" altLang="en-US" sz="2400" dirty="0" err="1" smtClean="0"/>
              <a:t>cyfrannu</a:t>
            </a:r>
            <a:r>
              <a:rPr lang="en-GB" altLang="en-US" sz="2400" dirty="0" smtClean="0"/>
              <a:t> at sut </a:t>
            </a:r>
            <a:r>
              <a:rPr lang="en-GB" altLang="en-US" sz="2400" dirty="0" err="1" smtClean="0"/>
              <a:t>mae</a:t>
            </a:r>
            <a:r>
              <a:rPr lang="en-GB" altLang="en-US" sz="2400" dirty="0" smtClean="0"/>
              <a:t> plant yn dechrau…</a:t>
            </a:r>
          </a:p>
          <a:p>
            <a:r>
              <a:rPr lang="en-GB" altLang="en-US" sz="2400" dirty="0" err="1" smtClean="0"/>
              <a:t>Prosesu</a:t>
            </a:r>
            <a:r>
              <a:rPr lang="en-GB" altLang="en-US" sz="2400" dirty="0" smtClean="0"/>
              <a:t> gwybodaeth</a:t>
            </a:r>
          </a:p>
          <a:p>
            <a:r>
              <a:rPr lang="en-GB" altLang="en-US" sz="2400" dirty="0" smtClean="0"/>
              <a:t>Datblygu dealltwriaeth </a:t>
            </a:r>
            <a:r>
              <a:rPr lang="en-GB" altLang="en-US" sz="2400" dirty="0" err="1" smtClean="0"/>
              <a:t>cysyniadol</a:t>
            </a:r>
            <a:endParaRPr lang="en-GB" altLang="en-US" sz="2400" dirty="0" smtClean="0"/>
          </a:p>
          <a:p>
            <a:r>
              <a:rPr lang="en-GB" altLang="en-US" sz="2400" dirty="0" err="1" smtClean="0"/>
              <a:t>Rhesymu</a:t>
            </a:r>
            <a:r>
              <a:rPr lang="en-GB" altLang="en-US" sz="2400" dirty="0" smtClean="0"/>
              <a:t> a </a:t>
            </a:r>
            <a:r>
              <a:rPr lang="en-GB" altLang="en-US" sz="2400" dirty="0" err="1" smtClean="0"/>
              <a:t>datrys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problemau</a:t>
            </a:r>
            <a:endParaRPr lang="en-GB" altLang="en-US" sz="2400" dirty="0" smtClean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sz="2400" dirty="0" smtClean="0"/>
              <a:t>Focuses on underlying processes that contribute to how children begin to…</a:t>
            </a:r>
          </a:p>
          <a:p>
            <a:r>
              <a:rPr lang="en-GB" altLang="en-US" sz="2400" dirty="0" smtClean="0"/>
              <a:t>Process information</a:t>
            </a:r>
          </a:p>
          <a:p>
            <a:r>
              <a:rPr lang="en-GB" altLang="en-US" sz="2400" dirty="0" smtClean="0"/>
              <a:t>Develop conceptual understanding</a:t>
            </a:r>
          </a:p>
          <a:p>
            <a:r>
              <a:rPr lang="en-GB" altLang="en-US" sz="2400" dirty="0" smtClean="0"/>
              <a:t>Reason and problem solve</a:t>
            </a:r>
          </a:p>
          <a:p>
            <a:endParaRPr lang="en-GB" dirty="0"/>
          </a:p>
        </p:txBody>
      </p:sp>
      <p:pic>
        <p:nvPicPr>
          <p:cNvPr id="18437" name="Picture 7" descr="D:\temp\Temporary Internet Files\Content.IE5\SW33J78L\MM90031576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8442" y="379411"/>
            <a:ext cx="1873250" cy="120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59891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1633" y="878057"/>
            <a:ext cx="8596668" cy="1320800"/>
          </a:xfrm>
        </p:spPr>
        <p:txBody>
          <a:bodyPr/>
          <a:lstStyle/>
          <a:p>
            <a:r>
              <a:rPr lang="en-GB" dirty="0" smtClean="0"/>
              <a:t>Vygotsky</a:t>
            </a:r>
            <a:endParaRPr lang="cy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1"/>
          </p:nvPr>
        </p:nvSpPr>
        <p:spPr>
          <a:xfrm>
            <a:off x="5089967" y="2636094"/>
            <a:ext cx="4184035" cy="3880772"/>
          </a:xfrm>
        </p:spPr>
        <p:txBody>
          <a:bodyPr/>
          <a:lstStyle/>
          <a:p>
            <a:r>
              <a:rPr lang="en-GB" dirty="0" smtClean="0"/>
              <a:t>Lev Vygotsky</a:t>
            </a:r>
          </a:p>
          <a:p>
            <a:r>
              <a:rPr lang="en-GB" dirty="0" smtClean="0"/>
              <a:t>1896-1934</a:t>
            </a:r>
          </a:p>
          <a:p>
            <a:r>
              <a:rPr lang="en-GB" dirty="0" smtClean="0"/>
              <a:t>1917 </a:t>
            </a:r>
            <a:r>
              <a:rPr lang="en-GB" dirty="0" smtClean="0"/>
              <a:t>– graduated </a:t>
            </a:r>
            <a:r>
              <a:rPr lang="en-GB" dirty="0" smtClean="0"/>
              <a:t>in law</a:t>
            </a:r>
            <a:endParaRPr lang="en-GB" dirty="0" smtClean="0"/>
          </a:p>
          <a:p>
            <a:r>
              <a:rPr lang="en-GB" dirty="0" smtClean="0"/>
              <a:t>1917-1923- </a:t>
            </a:r>
            <a:r>
              <a:rPr lang="en-GB" dirty="0" smtClean="0"/>
              <a:t>taught psychology in local college</a:t>
            </a:r>
            <a:endParaRPr lang="en-GB" dirty="0" smtClean="0"/>
          </a:p>
          <a:p>
            <a:r>
              <a:rPr lang="en-GB" dirty="0" smtClean="0"/>
              <a:t>1924 </a:t>
            </a:r>
            <a:r>
              <a:rPr lang="en-GB" dirty="0" smtClean="0"/>
              <a:t>Joined the Institute </a:t>
            </a:r>
            <a:r>
              <a:rPr lang="en-GB" dirty="0" smtClean="0"/>
              <a:t>of </a:t>
            </a:r>
            <a:r>
              <a:rPr lang="en-GB" dirty="0" smtClean="0"/>
              <a:t>Experimental Psychology </a:t>
            </a:r>
            <a:r>
              <a:rPr lang="en-GB" dirty="0" smtClean="0"/>
              <a:t>in Moscow</a:t>
            </a:r>
          </a:p>
          <a:p>
            <a:r>
              <a:rPr lang="en-GB" dirty="0" smtClean="0"/>
              <a:t>Died of TB in 1934</a:t>
            </a:r>
          </a:p>
          <a:p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501787" y="2549007"/>
            <a:ext cx="4184034" cy="3880773"/>
          </a:xfrm>
        </p:spPr>
        <p:txBody>
          <a:bodyPr/>
          <a:lstStyle/>
          <a:p>
            <a:r>
              <a:rPr lang="en-GB" dirty="0" smtClean="0"/>
              <a:t>Lev Vygotsky</a:t>
            </a:r>
          </a:p>
          <a:p>
            <a:r>
              <a:rPr lang="en-GB" dirty="0" smtClean="0"/>
              <a:t>1896-1934</a:t>
            </a:r>
          </a:p>
          <a:p>
            <a:r>
              <a:rPr lang="en-GB" dirty="0" smtClean="0"/>
              <a:t>1917 </a:t>
            </a:r>
            <a:r>
              <a:rPr lang="en-GB" dirty="0" smtClean="0"/>
              <a:t>– </a:t>
            </a:r>
            <a:r>
              <a:rPr lang="en-GB" dirty="0" err="1" smtClean="0"/>
              <a:t>graddiodd</a:t>
            </a:r>
            <a:r>
              <a:rPr lang="en-GB" dirty="0" smtClean="0"/>
              <a:t> </a:t>
            </a:r>
            <a:r>
              <a:rPr lang="en-GB" dirty="0" smtClean="0"/>
              <a:t>yn</a:t>
            </a:r>
            <a:r>
              <a:rPr lang="en-GB" dirty="0" smtClean="0"/>
              <a:t> </a:t>
            </a:r>
            <a:r>
              <a:rPr lang="en-GB" dirty="0" smtClean="0"/>
              <a:t>y </a:t>
            </a:r>
            <a:r>
              <a:rPr lang="en-GB" dirty="0" err="1" smtClean="0"/>
              <a:t>g</a:t>
            </a:r>
            <a:r>
              <a:rPr lang="en-GB" dirty="0" err="1" smtClean="0"/>
              <a:t>yfraith</a:t>
            </a:r>
            <a:endParaRPr lang="en-GB" dirty="0" smtClean="0"/>
          </a:p>
          <a:p>
            <a:r>
              <a:rPr lang="en-GB" dirty="0" smtClean="0"/>
              <a:t>1917-1923 - </a:t>
            </a:r>
            <a:r>
              <a:rPr lang="en-GB" dirty="0" err="1" smtClean="0"/>
              <a:t>addysgodd</a:t>
            </a:r>
            <a:r>
              <a:rPr lang="en-GB" dirty="0" smtClean="0"/>
              <a:t> </a:t>
            </a:r>
            <a:r>
              <a:rPr lang="en-GB" dirty="0" err="1" smtClean="0"/>
              <a:t>seicoleg</a:t>
            </a:r>
            <a:r>
              <a:rPr lang="en-GB" dirty="0" smtClean="0"/>
              <a:t> mewn </a:t>
            </a:r>
            <a:r>
              <a:rPr lang="en-GB" dirty="0" err="1" smtClean="0"/>
              <a:t>coleg</a:t>
            </a:r>
            <a:r>
              <a:rPr lang="en-GB" dirty="0" smtClean="0"/>
              <a:t> </a:t>
            </a:r>
            <a:r>
              <a:rPr lang="en-GB" dirty="0" err="1" smtClean="0"/>
              <a:t>lleol</a:t>
            </a:r>
            <a:endParaRPr lang="en-GB" dirty="0" smtClean="0"/>
          </a:p>
          <a:p>
            <a:r>
              <a:rPr lang="en-GB" dirty="0" smtClean="0"/>
              <a:t>1924 </a:t>
            </a:r>
            <a:r>
              <a:rPr lang="en-GB" dirty="0" err="1" smtClean="0"/>
              <a:t>Ymunodd</a:t>
            </a:r>
            <a:r>
              <a:rPr lang="en-GB" dirty="0" smtClean="0"/>
              <a:t> gydag </a:t>
            </a:r>
            <a:r>
              <a:rPr lang="en-GB" dirty="0" err="1" smtClean="0"/>
              <a:t>Athrofa</a:t>
            </a:r>
            <a:r>
              <a:rPr lang="en-GB" dirty="0" smtClean="0"/>
              <a:t> </a:t>
            </a:r>
            <a:r>
              <a:rPr lang="en-GB" dirty="0" err="1" smtClean="0"/>
              <a:t>Seicoleg</a:t>
            </a:r>
            <a:r>
              <a:rPr lang="en-GB" dirty="0" smtClean="0"/>
              <a:t> </a:t>
            </a:r>
            <a:r>
              <a:rPr lang="en-GB" dirty="0" err="1" smtClean="0"/>
              <a:t>Arbrofol</a:t>
            </a:r>
            <a:r>
              <a:rPr lang="en-GB" dirty="0" smtClean="0"/>
              <a:t> Moscow</a:t>
            </a:r>
          </a:p>
          <a:p>
            <a:r>
              <a:rPr lang="en-GB" dirty="0" smtClean="0"/>
              <a:t>Bu </a:t>
            </a:r>
            <a:r>
              <a:rPr lang="en-GB" dirty="0" err="1" smtClean="0"/>
              <a:t>farw</a:t>
            </a:r>
            <a:r>
              <a:rPr lang="en-GB" dirty="0" smtClean="0"/>
              <a:t> o TB </a:t>
            </a:r>
            <a:r>
              <a:rPr lang="en-GB" dirty="0" smtClean="0"/>
              <a:t>yn </a:t>
            </a:r>
            <a:r>
              <a:rPr lang="en-GB" dirty="0" smtClean="0"/>
              <a:t>1934</a:t>
            </a:r>
          </a:p>
          <a:p>
            <a:endParaRPr lang="cy-GB" dirty="0"/>
          </a:p>
        </p:txBody>
      </p:sp>
      <p:pic>
        <p:nvPicPr>
          <p:cNvPr id="5122" name="Picture 2" descr="C:\Users\l.roberts\AppData\Local\Microsoft\Windows\Temporary Internet Files\Content.IE5\5KQJEYQZ\C0038863-Lev_Vygotsky,_Soviet_psychologist-SPL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513" y="609600"/>
            <a:ext cx="2187090" cy="2026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373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 err="1" smtClean="0"/>
              <a:t>Ffactorau</a:t>
            </a:r>
            <a:r>
              <a:rPr lang="en-GB" altLang="en-US" b="1" dirty="0" smtClean="0"/>
              <a:t> </a:t>
            </a:r>
            <a:r>
              <a:rPr lang="en-GB" altLang="en-US" b="1" dirty="0" err="1" smtClean="0"/>
              <a:t>Cymdeithasol</a:t>
            </a:r>
            <a:r>
              <a:rPr lang="en-GB" altLang="en-US" dirty="0" smtClean="0"/>
              <a:t/>
            </a:r>
            <a:br>
              <a:rPr lang="en-GB" altLang="en-US" dirty="0" smtClean="0"/>
            </a:br>
            <a:r>
              <a:rPr lang="en-GB" altLang="en-US" dirty="0" smtClean="0"/>
              <a:t>Social factors</a:t>
            </a:r>
          </a:p>
        </p:txBody>
      </p:sp>
      <p:sp>
        <p:nvSpPr>
          <p:cNvPr id="4915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dirty="0" err="1" smtClean="0"/>
              <a:t>Damaniaeth</a:t>
            </a:r>
            <a:r>
              <a:rPr lang="en-GB" altLang="en-US" dirty="0" smtClean="0"/>
              <a:t> Piaget yn </a:t>
            </a:r>
            <a:r>
              <a:rPr lang="en-GB" altLang="en-US" dirty="0" err="1" smtClean="0"/>
              <a:t>anwybyddu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rôl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ffactorau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cymdeithasol</a:t>
            </a:r>
            <a:r>
              <a:rPr lang="en-GB" altLang="en-US" dirty="0" smtClean="0"/>
              <a:t> mewn dysgu a </a:t>
            </a:r>
            <a:r>
              <a:rPr lang="en-GB" altLang="en-US" dirty="0" err="1" smtClean="0"/>
              <a:t>datblygiad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gwybyddol</a:t>
            </a:r>
            <a:endParaRPr lang="en-GB" altLang="en-US" dirty="0" smtClean="0"/>
          </a:p>
          <a:p>
            <a:r>
              <a:rPr lang="en-GB" altLang="en-US" dirty="0" smtClean="0"/>
              <a:t>Gweld y </a:t>
            </a:r>
            <a:r>
              <a:rPr lang="en-GB" altLang="en-US" dirty="0" err="1" smtClean="0"/>
              <a:t>plentyn</a:t>
            </a:r>
            <a:r>
              <a:rPr lang="en-GB" altLang="en-US" dirty="0" smtClean="0"/>
              <a:t> fel ‘</a:t>
            </a:r>
            <a:r>
              <a:rPr lang="en-GB" altLang="en-US" dirty="0" err="1" smtClean="0"/>
              <a:t>gwyddonydd</a:t>
            </a:r>
            <a:r>
              <a:rPr lang="en-GB" altLang="en-US" dirty="0" smtClean="0"/>
              <a:t>’ </a:t>
            </a:r>
            <a:r>
              <a:rPr lang="en-GB" altLang="en-US" dirty="0" err="1" smtClean="0"/>
              <a:t>datblygol</a:t>
            </a:r>
            <a:r>
              <a:rPr lang="en-GB" altLang="en-US" dirty="0" smtClean="0"/>
              <a:t>- yn </a:t>
            </a:r>
            <a:r>
              <a:rPr lang="en-GB" altLang="en-US" dirty="0" err="1" smtClean="0"/>
              <a:t>datblygu’n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annibynnol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o’i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fyd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cymdeithasol</a:t>
            </a:r>
            <a:endParaRPr lang="en-GB" altLang="en-US" dirty="0" smtClean="0"/>
          </a:p>
          <a:p>
            <a:r>
              <a:rPr lang="en-GB" altLang="en-US" dirty="0" smtClean="0"/>
              <a:t>Damcaniaeth Vygotsky yn </a:t>
            </a:r>
            <a:r>
              <a:rPr lang="en-GB" altLang="en-US" dirty="0" err="1" smtClean="0"/>
              <a:t>canolbwyntio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ar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ddatblygiad</a:t>
            </a:r>
            <a:r>
              <a:rPr lang="en-GB" altLang="en-US" dirty="0" smtClean="0"/>
              <a:t> plant fel proses </a:t>
            </a:r>
            <a:r>
              <a:rPr lang="en-GB" altLang="en-US" dirty="0" err="1" smtClean="0"/>
              <a:t>cymdeithasol</a:t>
            </a:r>
            <a:endParaRPr lang="en-GB" altLang="en-US" dirty="0"/>
          </a:p>
        </p:txBody>
      </p:sp>
      <p:sp>
        <p:nvSpPr>
          <p:cNvPr id="4915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smtClean="0"/>
              <a:t>Piaget’s theory ignores the role of social factors in learning &amp; cognitive development</a:t>
            </a:r>
          </a:p>
          <a:p>
            <a:r>
              <a:rPr lang="en-US" altLang="en-US" smtClean="0"/>
              <a:t>Saw child as a developing “scientist” – developing independently from its social world</a:t>
            </a:r>
          </a:p>
          <a:p>
            <a:r>
              <a:rPr lang="en-US" altLang="en-US" smtClean="0"/>
              <a:t>Vygotsky’s theory in contrast focuses on child development as a social process</a:t>
            </a:r>
          </a:p>
          <a:p>
            <a:endParaRPr lang="en-GB" altLang="en-US" dirty="0"/>
          </a:p>
        </p:txBody>
      </p:sp>
      <p:pic>
        <p:nvPicPr>
          <p:cNvPr id="49157" name="Picture 5" descr="ANd9GcRRMtaip55uY5bRoIWMmwwChv2txg6D3PuD8_o5o_sTomm3kgnVMagoqVM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3654" y="223837"/>
            <a:ext cx="2339975" cy="170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41038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Vygotsky</a:t>
            </a:r>
            <a:endParaRPr lang="en-GB" altLang="en-US" dirty="0" smtClean="0"/>
          </a:p>
        </p:txBody>
      </p:sp>
      <p:sp>
        <p:nvSpPr>
          <p:cNvPr id="51203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altLang="en-US" sz="2800" dirty="0" err="1" smtClean="0"/>
              <a:t>Herio’r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pwyslais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ar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ddysgu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unigol</a:t>
            </a:r>
            <a:endParaRPr lang="en-GB" altLang="en-US" sz="2800" dirty="0" smtClean="0"/>
          </a:p>
          <a:p>
            <a:endParaRPr lang="en-GB" altLang="en-US" sz="2800" dirty="0" smtClean="0"/>
          </a:p>
          <a:p>
            <a:r>
              <a:rPr lang="en-GB" altLang="en-US" sz="2800" dirty="0" smtClean="0"/>
              <a:t>Angen </a:t>
            </a:r>
            <a:r>
              <a:rPr lang="en-GB" altLang="en-US" sz="2800" dirty="0" err="1" smtClean="0"/>
              <a:t>rhyngweithio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cymdeithasol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ar</a:t>
            </a:r>
            <a:r>
              <a:rPr lang="en-GB" altLang="en-US" sz="2800" dirty="0" smtClean="0"/>
              <a:t> gyfer dysgu </a:t>
            </a:r>
            <a:r>
              <a:rPr lang="en-GB" altLang="en-US" sz="2800" dirty="0" err="1" smtClean="0"/>
              <a:t>gwybyddol</a:t>
            </a:r>
            <a:endParaRPr lang="en-GB" altLang="en-US" sz="2800" dirty="0" smtClean="0"/>
          </a:p>
        </p:txBody>
      </p:sp>
      <p:sp>
        <p:nvSpPr>
          <p:cNvPr id="51204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sz="2800" dirty="0" smtClean="0"/>
              <a:t>Challenged emphasis on solitary learning </a:t>
            </a:r>
          </a:p>
          <a:p>
            <a:endParaRPr lang="en-US" altLang="en-US" sz="2800" dirty="0" smtClean="0"/>
          </a:p>
          <a:p>
            <a:r>
              <a:rPr lang="en-US" altLang="en-US" sz="2800" dirty="0" smtClean="0"/>
              <a:t>Social </a:t>
            </a:r>
            <a:r>
              <a:rPr lang="en-US" altLang="en-US" sz="2800" dirty="0" smtClean="0"/>
              <a:t>interaction is required for cognitive learning</a:t>
            </a:r>
          </a:p>
          <a:p>
            <a:endParaRPr lang="en-GB" altLang="en-US" dirty="0" smtClean="0"/>
          </a:p>
        </p:txBody>
      </p:sp>
      <p:pic>
        <p:nvPicPr>
          <p:cNvPr id="51205" name="Picture 4" descr="ANd9GcRRMtaip55uY5bRoIWMmwwChv2txg6D3PuD8_o5o_sTomm3kgnVMagoqVM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9117" y="277583"/>
            <a:ext cx="2339975" cy="1368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30833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 err="1" smtClean="0"/>
              <a:t>Diwylliant</a:t>
            </a:r>
            <a:r>
              <a:rPr lang="en-GB" altLang="en-US" dirty="0" smtClean="0"/>
              <a:t>                        </a:t>
            </a:r>
            <a:r>
              <a:rPr lang="en-GB" altLang="en-US" dirty="0" smtClean="0"/>
              <a:t>Culture</a:t>
            </a:r>
            <a:endParaRPr lang="en-GB" altLang="en-US" dirty="0" smtClean="0"/>
          </a:p>
        </p:txBody>
      </p:sp>
      <p:sp>
        <p:nvSpPr>
          <p:cNvPr id="52227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dirty="0" err="1" smtClean="0"/>
              <a:t>Babanod</a:t>
            </a:r>
            <a:r>
              <a:rPr lang="en-GB" altLang="en-US" dirty="0" smtClean="0"/>
              <a:t> yn </a:t>
            </a:r>
            <a:r>
              <a:rPr lang="en-GB" altLang="en-US" dirty="0" err="1" smtClean="0"/>
              <a:t>dod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i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fyd</a:t>
            </a:r>
            <a:r>
              <a:rPr lang="en-GB" altLang="en-US" dirty="0" smtClean="0"/>
              <a:t> wedi </a:t>
            </a:r>
            <a:r>
              <a:rPr lang="en-GB" altLang="en-US" dirty="0" err="1"/>
              <a:t>t</a:t>
            </a:r>
            <a:r>
              <a:rPr lang="en-GB" altLang="en-US" dirty="0" err="1" smtClean="0"/>
              <a:t>refnu</a:t>
            </a:r>
            <a:r>
              <a:rPr lang="en-GB" altLang="en-US" dirty="0" smtClean="0"/>
              <a:t> gan </a:t>
            </a:r>
            <a:r>
              <a:rPr lang="en-GB" altLang="en-US" dirty="0" err="1" smtClean="0"/>
              <a:t>ofalwyr</a:t>
            </a:r>
            <a:r>
              <a:rPr lang="en-GB" altLang="en-US" dirty="0" smtClean="0"/>
              <a:t> yn </a:t>
            </a:r>
            <a:r>
              <a:rPr lang="en-GB" altLang="en-US" dirty="0" err="1" smtClean="0"/>
              <a:t>ôl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eu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treftadaeth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diwylliannol</a:t>
            </a:r>
            <a:r>
              <a:rPr lang="en-GB" altLang="en-US" dirty="0" smtClean="0"/>
              <a:t>, </a:t>
            </a:r>
            <a:r>
              <a:rPr lang="en-GB" altLang="en-US" dirty="0" err="1" smtClean="0"/>
              <a:t>hanesyddol</a:t>
            </a:r>
            <a:r>
              <a:rPr lang="en-GB" altLang="en-US" dirty="0" smtClean="0"/>
              <a:t> ac </a:t>
            </a:r>
            <a:r>
              <a:rPr lang="en-GB" altLang="en-US" dirty="0" err="1" smtClean="0"/>
              <a:t>esblygiadol</a:t>
            </a:r>
            <a:endParaRPr lang="en-GB" altLang="en-US" dirty="0" smtClean="0"/>
          </a:p>
          <a:p>
            <a:r>
              <a:rPr lang="en-GB" altLang="en-US" dirty="0"/>
              <a:t>P</a:t>
            </a:r>
            <a:r>
              <a:rPr lang="en-GB" altLang="en-US" dirty="0" smtClean="0"/>
              <a:t>lant yn </a:t>
            </a:r>
            <a:r>
              <a:rPr lang="en-GB" altLang="en-US" dirty="0" err="1" smtClean="0"/>
              <a:t>elwa</a:t>
            </a:r>
            <a:r>
              <a:rPr lang="en-GB" altLang="en-US" dirty="0" smtClean="0"/>
              <a:t> o wybodaeth a sgiliau </a:t>
            </a:r>
            <a:r>
              <a:rPr lang="en-GB" altLang="en-US" dirty="0" smtClean="0"/>
              <a:t>o </a:t>
            </a:r>
            <a:r>
              <a:rPr lang="en-GB" altLang="en-US" dirty="0" err="1"/>
              <a:t>g</a:t>
            </a:r>
            <a:r>
              <a:rPr lang="en-GB" altLang="en-US" dirty="0" err="1" smtClean="0"/>
              <a:t>enhedlaethau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cynt</a:t>
            </a:r>
            <a:endParaRPr lang="en-GB" altLang="en-US" dirty="0" smtClean="0"/>
          </a:p>
          <a:p>
            <a:r>
              <a:rPr lang="en-GB" altLang="en-US" dirty="0" err="1" smtClean="0"/>
              <a:t>Gweithgareddau</a:t>
            </a:r>
            <a:r>
              <a:rPr lang="en-GB" altLang="en-US" dirty="0" smtClean="0"/>
              <a:t> wedi </a:t>
            </a:r>
            <a:r>
              <a:rPr lang="en-GB" altLang="en-US" dirty="0" err="1" smtClean="0"/>
              <a:t>rhannu</a:t>
            </a:r>
            <a:r>
              <a:rPr lang="en-GB" altLang="en-US" dirty="0" smtClean="0"/>
              <a:t> yn </a:t>
            </a:r>
            <a:r>
              <a:rPr lang="en-GB" altLang="en-US" dirty="0" err="1" smtClean="0"/>
              <a:t>galluogi</a:t>
            </a:r>
            <a:r>
              <a:rPr lang="en-GB" altLang="en-US" dirty="0" smtClean="0"/>
              <a:t> plant </a:t>
            </a:r>
            <a:r>
              <a:rPr lang="en-GB" altLang="en-US" dirty="0" err="1" smtClean="0"/>
              <a:t>i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fewnoli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ffyrdd</a:t>
            </a:r>
            <a:r>
              <a:rPr lang="en-GB" altLang="en-US" dirty="0" smtClean="0"/>
              <a:t> o feddwl ac </a:t>
            </a:r>
            <a:r>
              <a:rPr lang="en-GB" altLang="en-US" dirty="0" err="1" smtClean="0"/>
              <a:t>ymddwyn</a:t>
            </a:r>
            <a:endParaRPr lang="en-GB" altLang="en-US" dirty="0"/>
          </a:p>
        </p:txBody>
      </p:sp>
      <p:sp>
        <p:nvSpPr>
          <p:cNvPr id="52228" name="Content Placeholder 5"/>
          <p:cNvSpPr>
            <a:spLocks noGrp="1"/>
          </p:cNvSpPr>
          <p:nvPr>
            <p:ph sz="half" idx="2"/>
          </p:nvPr>
        </p:nvSpPr>
        <p:spPr>
          <a:xfrm>
            <a:off x="5089969" y="2160589"/>
            <a:ext cx="4868677" cy="3880773"/>
          </a:xfrm>
        </p:spPr>
        <p:txBody>
          <a:bodyPr/>
          <a:lstStyle/>
          <a:p>
            <a:pPr lvl="2"/>
            <a:r>
              <a:rPr lang="en-US" altLang="en-US" sz="1800" dirty="0" smtClean="0"/>
              <a:t>Babies enter a social world organized by caregivers in accordance with their evolutionary, cultural and historical heritage</a:t>
            </a:r>
          </a:p>
          <a:p>
            <a:pPr lvl="2"/>
            <a:r>
              <a:rPr lang="en-US" altLang="en-US" sz="1800" dirty="0" smtClean="0"/>
              <a:t>Children benefit from the knowledge and skills of previous generations</a:t>
            </a:r>
          </a:p>
          <a:p>
            <a:pPr lvl="2"/>
            <a:r>
              <a:rPr lang="en-US" altLang="en-US" sz="1800" dirty="0" smtClean="0"/>
              <a:t>Shared activities allow child to internalize ways of thinking and behaving </a:t>
            </a:r>
          </a:p>
          <a:p>
            <a:endParaRPr lang="en-GB" altLang="en-US" dirty="0" smtClean="0"/>
          </a:p>
        </p:txBody>
      </p:sp>
      <p:pic>
        <p:nvPicPr>
          <p:cNvPr id="52229" name="Picture 4" descr="ANd9GcRRMtaip55uY5bRoIWMmwwChv2txg6D3PuD8_o5o_sTomm3kgnVMagoqVM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041" y="4968395"/>
            <a:ext cx="2339975" cy="1368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95248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Title 3"/>
          <p:cNvSpPr>
            <a:spLocks noGrp="1"/>
          </p:cNvSpPr>
          <p:nvPr>
            <p:ph type="title"/>
          </p:nvPr>
        </p:nvSpPr>
        <p:spPr>
          <a:xfrm>
            <a:off x="1049868" y="839789"/>
            <a:ext cx="8596668" cy="1320800"/>
          </a:xfrm>
        </p:spPr>
        <p:txBody>
          <a:bodyPr/>
          <a:lstStyle/>
          <a:p>
            <a:r>
              <a:rPr lang="en-US" altLang="en-US" b="1" dirty="0" err="1" smtClean="0"/>
              <a:t>Iaith</a:t>
            </a:r>
            <a:r>
              <a:rPr lang="en-US" altLang="en-US" dirty="0" smtClean="0"/>
              <a:t>                            Language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Yn </a:t>
            </a:r>
            <a:r>
              <a:rPr lang="en-GB" sz="2000" dirty="0" err="1" smtClean="0">
                <a:latin typeface="Trebuchet MS" panose="020B0603020202020204" pitchFamily="34" charset="0"/>
              </a:rPr>
              <a:t>ôl</a:t>
            </a:r>
            <a:r>
              <a:rPr lang="en-GB" sz="2000" dirty="0" smtClean="0">
                <a:latin typeface="Trebuchet MS" panose="020B0603020202020204" pitchFamily="34" charset="0"/>
              </a:rPr>
              <a:t> Vygotsky i</a:t>
            </a:r>
            <a:r>
              <a:rPr lang="en-GB" sz="2000" dirty="0" smtClean="0"/>
              <a:t>aith </a:t>
            </a:r>
            <a:r>
              <a:rPr lang="en-GB" sz="2000" dirty="0" smtClean="0"/>
              <a:t>yw’r </a:t>
            </a:r>
            <a:r>
              <a:rPr lang="en-GB" sz="2000" dirty="0" err="1" smtClean="0"/>
              <a:t>offeryn</a:t>
            </a:r>
            <a:r>
              <a:rPr lang="en-GB" sz="2000" dirty="0" smtClean="0"/>
              <a:t> </a:t>
            </a:r>
            <a:r>
              <a:rPr lang="en-GB" sz="2000" dirty="0" err="1" smtClean="0"/>
              <a:t>diwylliannol</a:t>
            </a:r>
            <a:r>
              <a:rPr lang="en-GB" sz="2000" dirty="0" smtClean="0"/>
              <a:t> </a:t>
            </a:r>
            <a:r>
              <a:rPr lang="en-GB" sz="2000" dirty="0" err="1" smtClean="0"/>
              <a:t>mwyaf</a:t>
            </a:r>
            <a:r>
              <a:rPr lang="en-GB" sz="2000" dirty="0" smtClean="0"/>
              <a:t> pwysig</a:t>
            </a:r>
          </a:p>
          <a:p>
            <a:pPr lvl="1"/>
            <a:r>
              <a:rPr lang="en-GB" sz="1800" dirty="0" err="1" smtClean="0"/>
              <a:t>Yr</a:t>
            </a:r>
            <a:r>
              <a:rPr lang="en-GB" sz="1800" dirty="0" smtClean="0"/>
              <a:t> </a:t>
            </a:r>
            <a:r>
              <a:rPr lang="en-GB" sz="1800" dirty="0" err="1" smtClean="0"/>
              <a:t>allwedd</a:t>
            </a:r>
            <a:r>
              <a:rPr lang="en-GB" sz="1800" dirty="0" smtClean="0"/>
              <a:t> </a:t>
            </a:r>
            <a:r>
              <a:rPr lang="en-GB" sz="1800" dirty="0" err="1" smtClean="0"/>
              <a:t>i</a:t>
            </a:r>
            <a:r>
              <a:rPr lang="en-GB" sz="1800" dirty="0" smtClean="0"/>
              <a:t> </a:t>
            </a:r>
            <a:r>
              <a:rPr lang="en-GB" sz="1800" dirty="0" smtClean="0"/>
              <a:t>‘</a:t>
            </a:r>
            <a:r>
              <a:rPr lang="en-GB" sz="1800" dirty="0" err="1" smtClean="0"/>
              <a:t>ddysgu</a:t>
            </a:r>
            <a:r>
              <a:rPr lang="en-GB" sz="1800" dirty="0" smtClean="0"/>
              <a:t> </a:t>
            </a:r>
            <a:r>
              <a:rPr lang="en-GB" sz="1800" dirty="0" err="1" smtClean="0"/>
              <a:t>cydweithredol</a:t>
            </a:r>
            <a:r>
              <a:rPr lang="en-GB" sz="1800" dirty="0" smtClean="0"/>
              <a:t>’</a:t>
            </a:r>
            <a:endParaRPr lang="en-GB" sz="1800" dirty="0" smtClean="0"/>
          </a:p>
          <a:p>
            <a:pPr lvl="1"/>
            <a:r>
              <a:rPr lang="en-GB" sz="1800" dirty="0" smtClean="0"/>
              <a:t>Drwy </a:t>
            </a:r>
            <a:r>
              <a:rPr lang="en-GB" sz="1800" dirty="0" err="1" smtClean="0"/>
              <a:t>adrodd</a:t>
            </a:r>
            <a:r>
              <a:rPr lang="en-GB" sz="1800" dirty="0" smtClean="0"/>
              <a:t> a </a:t>
            </a:r>
            <a:r>
              <a:rPr lang="en-GB" sz="1800" dirty="0" err="1" smtClean="0"/>
              <a:t>gwrando</a:t>
            </a:r>
            <a:r>
              <a:rPr lang="en-GB" sz="1800" dirty="0" smtClean="0"/>
              <a:t> </a:t>
            </a:r>
            <a:r>
              <a:rPr lang="en-GB" sz="1800" dirty="0" err="1" smtClean="0"/>
              <a:t>ar</a:t>
            </a:r>
            <a:r>
              <a:rPr lang="en-GB" sz="1800" dirty="0" smtClean="0"/>
              <a:t> </a:t>
            </a:r>
            <a:r>
              <a:rPr lang="en-GB" sz="1800" dirty="0" err="1" smtClean="0"/>
              <a:t>storiau</a:t>
            </a:r>
            <a:r>
              <a:rPr lang="en-GB" sz="1800" dirty="0" smtClean="0"/>
              <a:t> a </a:t>
            </a:r>
            <a:r>
              <a:rPr lang="en-GB" sz="1800" dirty="0" err="1" smtClean="0"/>
              <a:t>sgyrsiau</a:t>
            </a:r>
            <a:r>
              <a:rPr lang="en-GB" sz="1800" dirty="0" smtClean="0"/>
              <a:t>, </a:t>
            </a:r>
            <a:r>
              <a:rPr lang="en-GB" sz="1800" dirty="0" err="1" smtClean="0"/>
              <a:t>mae</a:t>
            </a:r>
            <a:r>
              <a:rPr lang="en-GB" sz="1800" dirty="0" smtClean="0"/>
              <a:t> plant yn </a:t>
            </a:r>
            <a:r>
              <a:rPr lang="en-GB" sz="1800" dirty="0" err="1" smtClean="0"/>
              <a:t>amsugno</a:t>
            </a:r>
            <a:r>
              <a:rPr lang="en-GB" sz="1800" dirty="0" smtClean="0"/>
              <a:t> </a:t>
            </a:r>
            <a:r>
              <a:rPr lang="en-GB" sz="1800" dirty="0" smtClean="0"/>
              <a:t>confensiynau </a:t>
            </a:r>
            <a:r>
              <a:rPr lang="en-GB" sz="1800" dirty="0" err="1" smtClean="0"/>
              <a:t>eu</a:t>
            </a:r>
            <a:r>
              <a:rPr lang="en-GB" sz="1800" dirty="0" smtClean="0"/>
              <a:t> </a:t>
            </a:r>
            <a:r>
              <a:rPr lang="en-GB" sz="1800" dirty="0" err="1" smtClean="0"/>
              <a:t>hiaith</a:t>
            </a:r>
            <a:endParaRPr lang="en-GB" sz="1800" dirty="0" smtClean="0"/>
          </a:p>
        </p:txBody>
      </p:sp>
      <p:sp>
        <p:nvSpPr>
          <p:cNvPr id="53252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1"/>
            <a:r>
              <a:rPr lang="en-US" altLang="en-US" sz="2000" dirty="0" smtClean="0"/>
              <a:t>According to Vygotsky l</a:t>
            </a:r>
            <a:r>
              <a:rPr lang="en-US" altLang="en-US" sz="2000" dirty="0" smtClean="0"/>
              <a:t>anguage </a:t>
            </a:r>
            <a:r>
              <a:rPr lang="en-US" altLang="en-US" sz="2000" dirty="0" smtClean="0"/>
              <a:t>is the most important cultural tool </a:t>
            </a:r>
          </a:p>
          <a:p>
            <a:pPr lvl="2"/>
            <a:r>
              <a:rPr lang="en-US" altLang="en-US" sz="1800" dirty="0" smtClean="0"/>
              <a:t>The key to “collaborative learning”</a:t>
            </a:r>
          </a:p>
          <a:p>
            <a:pPr lvl="2"/>
            <a:r>
              <a:rPr lang="en-US" altLang="en-US" sz="1800" dirty="0" smtClean="0"/>
              <a:t>Through story-telling and conversations, children absorb the convention of their language</a:t>
            </a:r>
          </a:p>
          <a:p>
            <a:endParaRPr lang="en-GB" altLang="en-US" sz="2400" dirty="0"/>
          </a:p>
        </p:txBody>
      </p:sp>
      <p:pic>
        <p:nvPicPr>
          <p:cNvPr id="6" name="Picture 4" descr="ANd9GcRRMtaip55uY5bRoIWMmwwChv2txg6D3PuD8_o5o_sTomm3kgnVMagoqVM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7648" y="5002108"/>
            <a:ext cx="2339975" cy="1368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39732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2947" y="975255"/>
            <a:ext cx="8596668" cy="1320800"/>
          </a:xfrm>
        </p:spPr>
        <p:txBody>
          <a:bodyPr/>
          <a:lstStyle/>
          <a:p>
            <a:r>
              <a:rPr lang="en-GB" b="1" dirty="0" err="1" smtClean="0"/>
              <a:t>Chwarae</a:t>
            </a:r>
            <a:r>
              <a:rPr lang="en-GB" dirty="0" smtClean="0"/>
              <a:t>                         Play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400" dirty="0" err="1" smtClean="0"/>
              <a:t>Chwarae</a:t>
            </a:r>
            <a:r>
              <a:rPr lang="en-GB" sz="2400" dirty="0" smtClean="0"/>
              <a:t> </a:t>
            </a:r>
            <a:r>
              <a:rPr lang="en-GB" sz="2400" dirty="0" err="1" smtClean="0"/>
              <a:t>yw</a:t>
            </a:r>
            <a:r>
              <a:rPr lang="en-GB" sz="2400" dirty="0" smtClean="0"/>
              <a:t> </a:t>
            </a:r>
            <a:r>
              <a:rPr lang="en-GB" sz="2400" dirty="0" err="1" smtClean="0"/>
              <a:t>prif</a:t>
            </a:r>
            <a:r>
              <a:rPr lang="en-GB" sz="2400" dirty="0" smtClean="0"/>
              <a:t> </a:t>
            </a:r>
            <a:r>
              <a:rPr lang="en-GB" sz="2400" dirty="0" err="1" smtClean="0"/>
              <a:t>lwybr</a:t>
            </a:r>
            <a:r>
              <a:rPr lang="en-GB" sz="2400" dirty="0" smtClean="0"/>
              <a:t> </a:t>
            </a:r>
            <a:r>
              <a:rPr lang="en-GB" sz="2400" dirty="0" err="1" smtClean="0"/>
              <a:t>datblygiad</a:t>
            </a:r>
            <a:endParaRPr lang="en-GB" sz="2400" dirty="0" smtClean="0"/>
          </a:p>
          <a:p>
            <a:pPr lvl="1"/>
            <a:r>
              <a:rPr lang="en-GB" sz="2400" dirty="0" err="1" smtClean="0"/>
              <a:t>Chwarae</a:t>
            </a:r>
            <a:r>
              <a:rPr lang="en-GB" sz="2400" dirty="0" smtClean="0"/>
              <a:t> </a:t>
            </a:r>
            <a:r>
              <a:rPr lang="en-GB" sz="2400" dirty="0" err="1" smtClean="0"/>
              <a:t>esgus</a:t>
            </a:r>
            <a:r>
              <a:rPr lang="en-GB" sz="2400" dirty="0" smtClean="0"/>
              <a:t> </a:t>
            </a:r>
            <a:r>
              <a:rPr lang="en-GB" sz="2400" dirty="0" err="1" smtClean="0"/>
              <a:t>cydweithredol</a:t>
            </a:r>
            <a:endParaRPr lang="en-GB" sz="2400" dirty="0" smtClean="0"/>
          </a:p>
          <a:p>
            <a:pPr marL="457200" lvl="1" indent="0">
              <a:buNone/>
            </a:pPr>
            <a:r>
              <a:rPr lang="en-GB" sz="2400" dirty="0" smtClean="0"/>
              <a:t>- plant yn dysgu </a:t>
            </a:r>
            <a:r>
              <a:rPr lang="en-GB" sz="2400" dirty="0" smtClean="0"/>
              <a:t>sut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gydlynu</a:t>
            </a:r>
            <a:r>
              <a:rPr lang="en-GB" sz="2400" dirty="0" smtClean="0"/>
              <a:t> </a:t>
            </a:r>
            <a:r>
              <a:rPr lang="en-GB" sz="2400" dirty="0" err="1" smtClean="0"/>
              <a:t>syniadau</a:t>
            </a:r>
            <a:r>
              <a:rPr lang="en-GB" sz="2400" dirty="0" smtClean="0"/>
              <a:t> a </a:t>
            </a:r>
            <a:r>
              <a:rPr lang="en-GB" sz="2400" dirty="0" err="1" smtClean="0"/>
              <a:t>chynlluniau</a:t>
            </a:r>
            <a:endParaRPr lang="en-GB" sz="2400" dirty="0" smtClean="0"/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1"/>
            <a:r>
              <a:rPr lang="en-US" altLang="en-US" sz="2400" dirty="0" smtClean="0"/>
              <a:t>Play is the main avenue of development</a:t>
            </a:r>
          </a:p>
          <a:p>
            <a:pPr lvl="2"/>
            <a:r>
              <a:rPr lang="en-US" altLang="en-US" sz="2400" dirty="0" smtClean="0"/>
              <a:t>Collaborative pretend play – children learn to co-ordinate ideas and plans</a:t>
            </a:r>
          </a:p>
          <a:p>
            <a:endParaRPr lang="cy-GB" dirty="0"/>
          </a:p>
        </p:txBody>
      </p:sp>
      <p:pic>
        <p:nvPicPr>
          <p:cNvPr id="5" name="Picture 6" descr="ANd9GcS7b6V5o53YenKBu-Oa8Xrk6HzY3AdkjeE7F9zA1kVvGMNb5ou5N4JWhnY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7339" y="4723053"/>
            <a:ext cx="2339975" cy="1773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86086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Title 3"/>
          <p:cNvSpPr>
            <a:spLocks noGrp="1"/>
          </p:cNvSpPr>
          <p:nvPr>
            <p:ph type="title"/>
          </p:nvPr>
        </p:nvSpPr>
        <p:spPr>
          <a:xfrm>
            <a:off x="982314" y="778274"/>
            <a:ext cx="8596668" cy="1320800"/>
          </a:xfrm>
        </p:spPr>
        <p:txBody>
          <a:bodyPr>
            <a:normAutofit fontScale="90000"/>
          </a:bodyPr>
          <a:lstStyle/>
          <a:p>
            <a:r>
              <a:rPr lang="en-GB" altLang="en-US" b="1" dirty="0" err="1" smtClean="0"/>
              <a:t>Lefel</a:t>
            </a:r>
            <a:r>
              <a:rPr lang="en-GB" altLang="en-US" b="1" dirty="0" smtClean="0"/>
              <a:t> </a:t>
            </a:r>
            <a:r>
              <a:rPr lang="en-GB" altLang="en-US" b="1" dirty="0" err="1" smtClean="0"/>
              <a:t>rhyngbersonol</a:t>
            </a:r>
            <a:r>
              <a:rPr lang="en-GB" altLang="en-US" b="1" dirty="0" smtClean="0"/>
              <a:t> / </a:t>
            </a:r>
            <a:r>
              <a:rPr lang="en-GB" altLang="en-US" dirty="0" smtClean="0"/>
              <a:t>Interpersonal level</a:t>
            </a:r>
            <a:br>
              <a:rPr lang="en-GB" altLang="en-US" dirty="0" smtClean="0"/>
            </a:br>
            <a:endParaRPr lang="en-GB" altLang="en-US" dirty="0" smtClean="0"/>
          </a:p>
        </p:txBody>
      </p:sp>
      <p:sp>
        <p:nvSpPr>
          <p:cNvPr id="5427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altLang="en-US" sz="2000" dirty="0" err="1" smtClean="0"/>
              <a:t>Yn</a:t>
            </a:r>
            <a:r>
              <a:rPr lang="en-US" altLang="en-US" sz="2000" dirty="0" smtClean="0"/>
              <a:t> </a:t>
            </a:r>
            <a:r>
              <a:rPr lang="en-US" altLang="en-US" sz="2000" dirty="0" err="1" smtClean="0">
                <a:latin typeface="Trebuchet MS" panose="020B0603020202020204" pitchFamily="34" charset="0"/>
              </a:rPr>
              <a:t>ôl</a:t>
            </a:r>
            <a:r>
              <a:rPr lang="en-US" altLang="en-US" sz="2000" dirty="0" smtClean="0">
                <a:latin typeface="Trebuchet MS" panose="020B0603020202020204" pitchFamily="34" charset="0"/>
              </a:rPr>
              <a:t> Vygotsky </a:t>
            </a:r>
            <a:r>
              <a:rPr lang="en-US" altLang="en-US" sz="2000" dirty="0" err="1" smtClean="0">
                <a:latin typeface="Trebuchet MS" panose="020B0603020202020204" pitchFamily="34" charset="0"/>
              </a:rPr>
              <a:t>mae</a:t>
            </a:r>
            <a:r>
              <a:rPr lang="en-US" altLang="en-US" sz="2000" dirty="0" smtClean="0"/>
              <a:t> </a:t>
            </a:r>
            <a:r>
              <a:rPr lang="en-US" altLang="en-US" sz="2000" dirty="0" err="1" smtClean="0"/>
              <a:t>plentyn</a:t>
            </a:r>
            <a:r>
              <a:rPr lang="en-US" altLang="en-US" sz="2000" dirty="0" smtClean="0"/>
              <a:t> </a:t>
            </a:r>
            <a:r>
              <a:rPr lang="en-US" altLang="en-US" sz="2000" dirty="0" err="1" smtClean="0"/>
              <a:t>fel</a:t>
            </a:r>
            <a:r>
              <a:rPr lang="en-US" altLang="en-US" sz="2000" dirty="0" smtClean="0"/>
              <a:t> </a:t>
            </a:r>
            <a:r>
              <a:rPr lang="en-US" altLang="en-US" sz="2000" dirty="0" smtClean="0"/>
              <a:t>‘</a:t>
            </a:r>
            <a:r>
              <a:rPr lang="en-US" altLang="en-US" sz="2000" dirty="0" err="1" smtClean="0"/>
              <a:t>prentis</a:t>
            </a:r>
            <a:r>
              <a:rPr lang="en-US" altLang="en-US" sz="2000" dirty="0" smtClean="0"/>
              <a:t>’ </a:t>
            </a:r>
            <a:r>
              <a:rPr lang="en-US" altLang="en-US" sz="2000" dirty="0" err="1" smtClean="0"/>
              <a:t>yn</a:t>
            </a:r>
            <a:r>
              <a:rPr lang="en-US" altLang="en-US" sz="2000" dirty="0" smtClean="0"/>
              <a:t> </a:t>
            </a:r>
            <a:r>
              <a:rPr lang="en-US" altLang="en-US" sz="2000" dirty="0" err="1" smtClean="0"/>
              <a:t>hytrach</a:t>
            </a:r>
            <a:r>
              <a:rPr lang="en-US" altLang="en-US" sz="2000" dirty="0" smtClean="0"/>
              <a:t> </a:t>
            </a:r>
            <a:r>
              <a:rPr lang="en-US" altLang="en-US" sz="2000" dirty="0" err="1" smtClean="0"/>
              <a:t>na</a:t>
            </a:r>
            <a:r>
              <a:rPr lang="en-US" altLang="en-US" sz="2000" dirty="0" smtClean="0"/>
              <a:t> </a:t>
            </a:r>
            <a:r>
              <a:rPr lang="en-US" altLang="en-US" sz="2000" dirty="0" err="1" smtClean="0"/>
              <a:t>fel</a:t>
            </a:r>
            <a:r>
              <a:rPr lang="en-US" altLang="en-US" sz="2000" dirty="0" smtClean="0"/>
              <a:t> </a:t>
            </a:r>
            <a:r>
              <a:rPr lang="en-US" altLang="en-US" sz="2000" dirty="0" smtClean="0"/>
              <a:t>‘</a:t>
            </a:r>
            <a:r>
              <a:rPr lang="en-US" altLang="en-US" sz="2000" dirty="0" err="1" smtClean="0"/>
              <a:t>gwyddonydd</a:t>
            </a:r>
            <a:r>
              <a:rPr lang="en-US" altLang="en-US" sz="2000" dirty="0" smtClean="0"/>
              <a:t> </a:t>
            </a:r>
            <a:r>
              <a:rPr lang="en-US" altLang="en-US" sz="2000" dirty="0" err="1" smtClean="0"/>
              <a:t>bach</a:t>
            </a:r>
            <a:r>
              <a:rPr lang="en-US" altLang="en-US" sz="2000" dirty="0" smtClean="0"/>
              <a:t>’ </a:t>
            </a:r>
            <a:r>
              <a:rPr lang="en-US" altLang="en-US" sz="2000" dirty="0" smtClean="0"/>
              <a:t>Piaget</a:t>
            </a:r>
          </a:p>
          <a:p>
            <a:r>
              <a:rPr lang="en-US" altLang="en-US" sz="2000" dirty="0" smtClean="0"/>
              <a:t>Y </a:t>
            </a:r>
            <a:r>
              <a:rPr lang="en-US" altLang="en-US" sz="2000" dirty="0" err="1" smtClean="0"/>
              <a:t>gallu</a:t>
            </a:r>
            <a:r>
              <a:rPr lang="en-US" altLang="en-US" sz="2000" dirty="0" smtClean="0"/>
              <a:t> </a:t>
            </a:r>
            <a:r>
              <a:rPr lang="en-US" altLang="en-US" sz="2000" dirty="0" err="1" smtClean="0"/>
              <a:t>i</a:t>
            </a:r>
            <a:r>
              <a:rPr lang="en-US" altLang="en-US" sz="2000" dirty="0" smtClean="0"/>
              <a:t> </a:t>
            </a:r>
            <a:r>
              <a:rPr lang="en-US" altLang="en-US" sz="2000" dirty="0" err="1" smtClean="0"/>
              <a:t>feddwl</a:t>
            </a:r>
            <a:r>
              <a:rPr lang="en-US" altLang="en-US" sz="2000" dirty="0" smtClean="0"/>
              <a:t> a </a:t>
            </a:r>
            <a:r>
              <a:rPr lang="en-US" altLang="en-US" sz="2000" dirty="0" err="1" smtClean="0"/>
              <a:t>rhesymu</a:t>
            </a:r>
            <a:r>
              <a:rPr lang="en-US" altLang="en-US" sz="2000" dirty="0" smtClean="0"/>
              <a:t> o </a:t>
            </a:r>
            <a:r>
              <a:rPr lang="en-US" altLang="en-US" sz="2000" dirty="0" err="1" smtClean="0"/>
              <a:t>ganlyniad</a:t>
            </a:r>
            <a:r>
              <a:rPr lang="en-US" altLang="en-US" sz="2000" dirty="0" smtClean="0"/>
              <a:t> </a:t>
            </a:r>
            <a:r>
              <a:rPr lang="en-US" altLang="en-US" sz="2000" dirty="0" err="1" smtClean="0"/>
              <a:t>i</a:t>
            </a:r>
            <a:r>
              <a:rPr lang="en-US" altLang="en-US" sz="2000" dirty="0" smtClean="0"/>
              <a:t> </a:t>
            </a:r>
            <a:r>
              <a:rPr lang="en-US" altLang="en-US" sz="2000" dirty="0" err="1" smtClean="0"/>
              <a:t>brosesau</a:t>
            </a:r>
            <a:r>
              <a:rPr lang="en-US" altLang="en-US" sz="2000" dirty="0" smtClean="0"/>
              <a:t> </a:t>
            </a:r>
            <a:r>
              <a:rPr lang="en-US" altLang="en-US" sz="2000" dirty="0" err="1" smtClean="0"/>
              <a:t>cymdeithasol</a:t>
            </a:r>
            <a:endParaRPr lang="en-US" altLang="en-US" sz="2000" dirty="0" smtClean="0"/>
          </a:p>
          <a:p>
            <a:r>
              <a:rPr lang="en-US" altLang="en-US" sz="2000" dirty="0" err="1" smtClean="0"/>
              <a:t>Rydym</a:t>
            </a:r>
            <a:r>
              <a:rPr lang="en-US" altLang="en-US" sz="2000" dirty="0" smtClean="0"/>
              <a:t> </a:t>
            </a:r>
            <a:r>
              <a:rPr lang="en-US" altLang="en-US" sz="2000" dirty="0" err="1" smtClean="0"/>
              <a:t>yn</a:t>
            </a:r>
            <a:r>
              <a:rPr lang="en-US" altLang="en-US" sz="2000" dirty="0" smtClean="0"/>
              <a:t> </a:t>
            </a:r>
            <a:r>
              <a:rPr lang="en-US" altLang="en-US" sz="2000" dirty="0" err="1" smtClean="0"/>
              <a:t>d</a:t>
            </a:r>
            <a:r>
              <a:rPr lang="en-US" altLang="en-US" sz="2000" dirty="0" err="1" smtClean="0"/>
              <a:t>echrau</a:t>
            </a:r>
            <a:r>
              <a:rPr lang="en-US" altLang="en-US" sz="2000" dirty="0" smtClean="0"/>
              <a:t> </a:t>
            </a:r>
            <a:r>
              <a:rPr lang="en-US" altLang="en-US" sz="2000" dirty="0" err="1" smtClean="0"/>
              <a:t>gydag</a:t>
            </a:r>
            <a:r>
              <a:rPr lang="en-US" altLang="en-US" sz="2000" dirty="0" smtClean="0"/>
              <a:t> </a:t>
            </a:r>
            <a:r>
              <a:rPr lang="en-US" altLang="en-US" sz="2000" dirty="0" err="1" smtClean="0"/>
              <a:t>ychydig</a:t>
            </a:r>
            <a:r>
              <a:rPr lang="en-US" altLang="en-US" sz="2000" dirty="0" smtClean="0"/>
              <a:t> o </a:t>
            </a:r>
            <a:r>
              <a:rPr lang="en-US" altLang="en-US" sz="2000" dirty="0" err="1" smtClean="0"/>
              <a:t>allu</a:t>
            </a:r>
            <a:r>
              <a:rPr lang="en-US" altLang="en-US" sz="2000" dirty="0" smtClean="0"/>
              <a:t> </a:t>
            </a:r>
            <a:r>
              <a:rPr lang="en-US" altLang="en-US" sz="2000" dirty="0" err="1" smtClean="0"/>
              <a:t>annibynnol</a:t>
            </a:r>
            <a:endParaRPr lang="en-US" altLang="en-US" sz="2000" dirty="0" smtClean="0"/>
          </a:p>
        </p:txBody>
      </p:sp>
      <p:sp>
        <p:nvSpPr>
          <p:cNvPr id="54276" name="Content Placeholder 5"/>
          <p:cNvSpPr>
            <a:spLocks noGrp="1"/>
          </p:cNvSpPr>
          <p:nvPr>
            <p:ph sz="half" idx="2"/>
          </p:nvPr>
        </p:nvSpPr>
        <p:spPr>
          <a:xfrm>
            <a:off x="5089969" y="2160589"/>
            <a:ext cx="4312975" cy="3880773"/>
          </a:xfrm>
        </p:spPr>
        <p:txBody>
          <a:bodyPr/>
          <a:lstStyle/>
          <a:p>
            <a:pPr lvl="2"/>
            <a:r>
              <a:rPr lang="en-US" altLang="en-US" sz="2000" dirty="0" smtClean="0"/>
              <a:t>According to Vygotsky t</a:t>
            </a:r>
            <a:r>
              <a:rPr lang="en-US" altLang="en-US" sz="2000" dirty="0" smtClean="0"/>
              <a:t>he </a:t>
            </a:r>
            <a:r>
              <a:rPr lang="en-US" altLang="en-US" sz="2000" dirty="0" smtClean="0"/>
              <a:t>child </a:t>
            </a:r>
            <a:r>
              <a:rPr lang="en-US" altLang="en-US" sz="2000" dirty="0" smtClean="0"/>
              <a:t>is more like an ‘apprentice’ </a:t>
            </a:r>
            <a:r>
              <a:rPr lang="en-US" altLang="en-US" sz="2000" dirty="0" smtClean="0"/>
              <a:t>rather than </a:t>
            </a:r>
            <a:r>
              <a:rPr lang="en-US" altLang="en-US" sz="2000" dirty="0" smtClean="0"/>
              <a:t>Piaget’s ‘little scientist’</a:t>
            </a:r>
            <a:endParaRPr lang="en-US" altLang="en-US" sz="2000" dirty="0" smtClean="0"/>
          </a:p>
          <a:p>
            <a:pPr lvl="2"/>
            <a:r>
              <a:rPr lang="en-US" altLang="en-US" sz="2000" dirty="0" smtClean="0"/>
              <a:t>Our a</a:t>
            </a:r>
            <a:r>
              <a:rPr lang="en-US" altLang="en-US" sz="2000" dirty="0" smtClean="0"/>
              <a:t>bility </a:t>
            </a:r>
            <a:r>
              <a:rPr lang="en-US" altLang="en-US" sz="2000" dirty="0" smtClean="0"/>
              <a:t>to think and reason is the result of social processes </a:t>
            </a:r>
          </a:p>
          <a:p>
            <a:pPr lvl="2"/>
            <a:r>
              <a:rPr lang="en-US" altLang="en-US" sz="2000" dirty="0" smtClean="0"/>
              <a:t>We s</a:t>
            </a:r>
            <a:r>
              <a:rPr lang="en-US" altLang="en-US" sz="2000" dirty="0" smtClean="0"/>
              <a:t>tart </a:t>
            </a:r>
            <a:r>
              <a:rPr lang="en-US" altLang="en-US" sz="2000" dirty="0" smtClean="0"/>
              <a:t>off with little ability to think or do things by ourselves</a:t>
            </a:r>
          </a:p>
          <a:p>
            <a:endParaRPr lang="en-GB" altLang="en-US" dirty="0" smtClean="0"/>
          </a:p>
        </p:txBody>
      </p:sp>
      <p:pic>
        <p:nvPicPr>
          <p:cNvPr id="54277" name="Picture 4" descr="ANd9GcSgQkrwockwDbPNKW7E25SoU9UMDF-ejmdDgSz5ZSJVwlQ28FvuYUFS-0s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7313" y="5138443"/>
            <a:ext cx="1957558" cy="13320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61146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 err="1" smtClean="0"/>
              <a:t>Rhyngweithio</a:t>
            </a:r>
            <a:r>
              <a:rPr lang="en-US" altLang="en-US" b="1" dirty="0" smtClean="0"/>
              <a:t> </a:t>
            </a:r>
            <a:r>
              <a:rPr lang="en-US" altLang="en-US" b="1" dirty="0" err="1" smtClean="0"/>
              <a:t>cymdeithasol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 smtClean="0"/>
              <a:t>Social interaction</a:t>
            </a:r>
          </a:p>
        </p:txBody>
      </p:sp>
      <p:sp>
        <p:nvSpPr>
          <p:cNvPr id="55299" name="Content Placeholder 2"/>
          <p:cNvSpPr>
            <a:spLocks noGrp="1"/>
          </p:cNvSpPr>
          <p:nvPr>
            <p:ph sz="half" idx="1"/>
          </p:nvPr>
        </p:nvSpPr>
        <p:spPr>
          <a:xfrm>
            <a:off x="418389" y="2055393"/>
            <a:ext cx="4184035" cy="3880772"/>
          </a:xfrm>
        </p:spPr>
        <p:txBody>
          <a:bodyPr>
            <a:noAutofit/>
          </a:bodyPr>
          <a:lstStyle/>
          <a:p>
            <a:r>
              <a:rPr lang="en-US" altLang="en-US" sz="2400" dirty="0" err="1" smtClean="0"/>
              <a:t>Symudiad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graddol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tuag</a:t>
            </a:r>
            <a:r>
              <a:rPr lang="en-US" altLang="en-US" sz="2400" dirty="0" smtClean="0"/>
              <a:t> at </a:t>
            </a:r>
            <a:r>
              <a:rPr lang="en-US" altLang="en-US" sz="2400" dirty="0" err="1" smtClean="0"/>
              <a:t>fod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yn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hunanddigonol</a:t>
            </a:r>
            <a:r>
              <a:rPr lang="en-US" altLang="en-US" sz="2400" dirty="0" smtClean="0"/>
              <a:t> ac </a:t>
            </a:r>
            <a:r>
              <a:rPr lang="en-US" altLang="en-US" sz="2400" dirty="0" err="1" smtClean="0"/>
              <a:t>annibynnol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drwy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gymryd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rhan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mewn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gweithgareddau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cymdeithasol</a:t>
            </a:r>
            <a:endParaRPr lang="en-US" altLang="en-US" sz="2400" dirty="0" smtClean="0"/>
          </a:p>
          <a:p>
            <a:r>
              <a:rPr lang="en-US" altLang="en-US" sz="2400" dirty="0" err="1" smtClean="0"/>
              <a:t>Datblygiad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gwybyddol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yn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digwydd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drwy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fewnoli</a:t>
            </a:r>
            <a:r>
              <a:rPr lang="en-US" altLang="en-US" sz="2400" dirty="0" smtClean="0"/>
              <a:t>  </a:t>
            </a:r>
            <a:r>
              <a:rPr lang="en-US" altLang="en-US" sz="2400" dirty="0" err="1" smtClean="0"/>
              <a:t>gweithgareddau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datrys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problemau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drwy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ryngweithio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cymdeithasol</a:t>
            </a:r>
            <a:r>
              <a:rPr lang="en-US" altLang="en-US" sz="2400" dirty="0" smtClean="0"/>
              <a:t>.</a:t>
            </a:r>
            <a:endParaRPr lang="en-US" altLang="en-US" sz="2400" dirty="0"/>
          </a:p>
        </p:txBody>
      </p:sp>
      <p:sp>
        <p:nvSpPr>
          <p:cNvPr id="55300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altLang="en-US" sz="2400" dirty="0" smtClean="0"/>
              <a:t>Gradual move toward self-sufficiency and independence through participating in social activities</a:t>
            </a:r>
          </a:p>
          <a:p>
            <a:r>
              <a:rPr lang="en-US" altLang="en-US" sz="2400" dirty="0" smtClean="0"/>
              <a:t>Cognitive development occurs through internalization of problem-solving activities developed through social interaction </a:t>
            </a:r>
          </a:p>
          <a:p>
            <a:endParaRPr lang="en-US" altLang="en-US" dirty="0" smtClean="0"/>
          </a:p>
          <a:p>
            <a:endParaRPr lang="en-GB" altLang="en-US" dirty="0" smtClean="0"/>
          </a:p>
        </p:txBody>
      </p:sp>
      <p:pic>
        <p:nvPicPr>
          <p:cNvPr id="55301" name="Picture 6" descr="ANd9GcS7b6V5o53YenKBu-Oa8Xrk6HzY3AdkjeE7F9zA1kVvGMNb5ou5N4JWhnY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2748" y="561374"/>
            <a:ext cx="1806575" cy="13690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08015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3" y="609600"/>
            <a:ext cx="9103359" cy="1320800"/>
          </a:xfrm>
        </p:spPr>
        <p:txBody>
          <a:bodyPr>
            <a:normAutofit fontScale="90000"/>
          </a:bodyPr>
          <a:lstStyle/>
          <a:p>
            <a:r>
              <a:rPr lang="en-GB" b="1" dirty="0" err="1" smtClean="0"/>
              <a:t>Parth</a:t>
            </a:r>
            <a:r>
              <a:rPr lang="en-GB" b="1" dirty="0" smtClean="0"/>
              <a:t> </a:t>
            </a:r>
            <a:r>
              <a:rPr lang="en-GB" b="1" dirty="0" err="1" smtClean="0"/>
              <a:t>Datblygiad</a:t>
            </a:r>
            <a:r>
              <a:rPr lang="en-GB" b="1" dirty="0" smtClean="0"/>
              <a:t> </a:t>
            </a:r>
            <a:r>
              <a:rPr lang="en-GB" b="1" dirty="0" err="1" smtClean="0"/>
              <a:t>Procsimol</a:t>
            </a:r>
            <a:r>
              <a:rPr lang="en-GB" b="1" dirty="0"/>
              <a:t> </a:t>
            </a:r>
            <a:r>
              <a:rPr lang="en-GB" b="1" dirty="0" smtClean="0"/>
              <a:t>Vygotsky                                     </a:t>
            </a:r>
            <a:r>
              <a:rPr lang="en-GB" dirty="0" smtClean="0"/>
              <a:t>Vygotsky’s Zone of Proximal Development (ZPD)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Dysgu yw’r </a:t>
            </a:r>
            <a:r>
              <a:rPr lang="en-GB" dirty="0" err="1" smtClean="0"/>
              <a:t>trosglwyddiad</a:t>
            </a:r>
            <a:r>
              <a:rPr lang="en-GB" dirty="0" smtClean="0"/>
              <a:t> </a:t>
            </a:r>
            <a:r>
              <a:rPr lang="en-GB" dirty="0" err="1" smtClean="0"/>
              <a:t>cymdeithasol</a:t>
            </a:r>
            <a:r>
              <a:rPr lang="en-GB" dirty="0" smtClean="0"/>
              <a:t> o wybodaeth</a:t>
            </a:r>
          </a:p>
          <a:p>
            <a:r>
              <a:rPr lang="en-GB" dirty="0" err="1" smtClean="0"/>
              <a:t>Dysgwyr</a:t>
            </a:r>
            <a:r>
              <a:rPr lang="en-GB" dirty="0" smtClean="0"/>
              <a:t> yn </a:t>
            </a:r>
            <a:r>
              <a:rPr lang="en-GB" dirty="0" err="1" smtClean="0"/>
              <a:t>gweithredu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ddwy</a:t>
            </a:r>
            <a:r>
              <a:rPr lang="en-GB" dirty="0" smtClean="0"/>
              <a:t> </a:t>
            </a:r>
            <a:r>
              <a:rPr lang="en-GB" dirty="0" err="1" smtClean="0"/>
              <a:t>lefel</a:t>
            </a:r>
            <a:endParaRPr lang="en-GB" dirty="0" smtClean="0"/>
          </a:p>
          <a:p>
            <a:r>
              <a:rPr lang="en-GB" dirty="0" smtClean="0"/>
              <a:t>1- </a:t>
            </a:r>
            <a:r>
              <a:rPr lang="en-GB" dirty="0" err="1" smtClean="0"/>
              <a:t>lefel</a:t>
            </a:r>
            <a:r>
              <a:rPr lang="en-GB" dirty="0" smtClean="0"/>
              <a:t> </a:t>
            </a:r>
            <a:r>
              <a:rPr lang="en-GB" dirty="0" err="1" smtClean="0"/>
              <a:t>perfformiad</a:t>
            </a:r>
            <a:endParaRPr lang="en-GB" dirty="0" smtClean="0"/>
          </a:p>
          <a:p>
            <a:r>
              <a:rPr lang="en-GB" dirty="0" smtClean="0"/>
              <a:t>2- </a:t>
            </a:r>
            <a:r>
              <a:rPr lang="en-GB" dirty="0" err="1" smtClean="0"/>
              <a:t>potensial</a:t>
            </a:r>
            <a:r>
              <a:rPr lang="en-GB" dirty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gyfer </a:t>
            </a:r>
            <a:r>
              <a:rPr lang="en-GB" dirty="0" err="1" smtClean="0"/>
              <a:t>datblygiad</a:t>
            </a:r>
            <a:endParaRPr lang="en-GB" dirty="0" smtClean="0"/>
          </a:p>
          <a:p>
            <a:r>
              <a:rPr lang="en-GB" dirty="0" err="1" smtClean="0"/>
              <a:t>Bwlch</a:t>
            </a:r>
            <a:r>
              <a:rPr lang="en-GB" dirty="0" smtClean="0"/>
              <a:t> – </a:t>
            </a:r>
            <a:r>
              <a:rPr lang="en-GB" dirty="0" err="1"/>
              <a:t>P</a:t>
            </a:r>
            <a:r>
              <a:rPr lang="en-GB" dirty="0" err="1" smtClean="0"/>
              <a:t>arth</a:t>
            </a:r>
            <a:r>
              <a:rPr lang="en-GB" dirty="0" smtClean="0"/>
              <a:t> </a:t>
            </a:r>
            <a:r>
              <a:rPr lang="en-GB" dirty="0" err="1"/>
              <a:t>D</a:t>
            </a:r>
            <a:r>
              <a:rPr lang="en-GB" dirty="0" err="1" smtClean="0"/>
              <a:t>atblygiad</a:t>
            </a:r>
            <a:r>
              <a:rPr lang="en-GB" dirty="0" smtClean="0"/>
              <a:t> </a:t>
            </a:r>
            <a:r>
              <a:rPr lang="en-GB" dirty="0" err="1"/>
              <a:t>P</a:t>
            </a:r>
            <a:r>
              <a:rPr lang="en-GB" dirty="0" err="1" smtClean="0"/>
              <a:t>rocsimol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Learning is the social transmission of knowledge</a:t>
            </a:r>
          </a:p>
          <a:p>
            <a:r>
              <a:rPr lang="en-GB" dirty="0" smtClean="0"/>
              <a:t>Learners operate at two levels</a:t>
            </a:r>
          </a:p>
          <a:p>
            <a:r>
              <a:rPr lang="en-GB" dirty="0" smtClean="0"/>
              <a:t>1- performance level</a:t>
            </a:r>
          </a:p>
          <a:p>
            <a:r>
              <a:rPr lang="en-GB" dirty="0" smtClean="0"/>
              <a:t>2- potential development</a:t>
            </a:r>
          </a:p>
          <a:p>
            <a:r>
              <a:rPr lang="en-GB" dirty="0" smtClean="0"/>
              <a:t>Gap – </a:t>
            </a:r>
            <a:r>
              <a:rPr lang="en-GB" dirty="0" smtClean="0"/>
              <a:t>Zone </a:t>
            </a:r>
            <a:r>
              <a:rPr lang="en-GB" dirty="0" smtClean="0"/>
              <a:t>of </a:t>
            </a:r>
            <a:r>
              <a:rPr lang="en-GB" dirty="0" smtClean="0"/>
              <a:t>Proximal </a:t>
            </a:r>
            <a:r>
              <a:rPr lang="en-GB" dirty="0"/>
              <a:t>D</a:t>
            </a:r>
            <a:r>
              <a:rPr lang="en-GB" dirty="0" smtClean="0"/>
              <a:t>evelopment</a:t>
            </a:r>
            <a:endParaRPr lang="en-GB" dirty="0" smtClean="0"/>
          </a:p>
          <a:p>
            <a:r>
              <a:rPr lang="en-GB" dirty="0" smtClean="0"/>
              <a:t>(</a:t>
            </a:r>
            <a:r>
              <a:rPr lang="en-GB" dirty="0" err="1" smtClean="0"/>
              <a:t>Smidt</a:t>
            </a:r>
            <a:r>
              <a:rPr lang="en-GB" dirty="0" smtClean="0"/>
              <a:t> 2013)</a:t>
            </a:r>
            <a:endParaRPr lang="cy-GB" dirty="0"/>
          </a:p>
        </p:txBody>
      </p:sp>
      <p:pic>
        <p:nvPicPr>
          <p:cNvPr id="5" name="Picture 2" descr="C:\Users\l.roberts\AppData\Local\Microsoft\Windows\Temporary Internet Files\Content.IE5\FDGQFACQ\young_kids_playing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4250" y="5328290"/>
            <a:ext cx="2207429" cy="106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4692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PDP – Parth Datblygiad Procsimol                                  ZPD – Zone of Proximal Development</a:t>
            </a:r>
            <a:endParaRPr lang="en-US" altLang="en-US" dirty="0"/>
          </a:p>
        </p:txBody>
      </p:sp>
      <p:sp>
        <p:nvSpPr>
          <p:cNvPr id="56323" name="Content Placeholder 4"/>
          <p:cNvSpPr>
            <a:spLocks noGrp="1"/>
          </p:cNvSpPr>
          <p:nvPr>
            <p:ph sz="half" idx="1"/>
          </p:nvPr>
        </p:nvSpPr>
        <p:spPr>
          <a:xfrm>
            <a:off x="567822" y="2297194"/>
            <a:ext cx="4184035" cy="4648573"/>
          </a:xfrm>
        </p:spPr>
        <p:txBody>
          <a:bodyPr>
            <a:normAutofit lnSpcReduction="10000"/>
          </a:bodyPr>
          <a:lstStyle/>
          <a:p>
            <a:r>
              <a:rPr lang="en-US" altLang="en-US" sz="2400" dirty="0" err="1" smtClean="0"/>
              <a:t>Plentyn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arall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neu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oedolyn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yn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arwain</a:t>
            </a:r>
            <a:r>
              <a:rPr lang="en-US" altLang="en-US" sz="2400" dirty="0" smtClean="0"/>
              <a:t> y </a:t>
            </a:r>
            <a:r>
              <a:rPr lang="en-US" altLang="en-US" sz="2400" dirty="0" err="1" smtClean="0"/>
              <a:t>dysgu</a:t>
            </a:r>
            <a:r>
              <a:rPr lang="en-US" altLang="en-US" sz="2400" dirty="0" smtClean="0"/>
              <a:t> (</a:t>
            </a:r>
            <a:r>
              <a:rPr lang="en-US" altLang="en-US" sz="2400" dirty="0" err="1" smtClean="0"/>
              <a:t>sgaffaldio</a:t>
            </a:r>
            <a:r>
              <a:rPr lang="en-US" altLang="en-US" sz="2400" dirty="0" smtClean="0"/>
              <a:t>) o </a:t>
            </a:r>
            <a:r>
              <a:rPr lang="en-US" altLang="en-US" sz="2400" dirty="0" err="1" smtClean="0"/>
              <a:t>fewn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parth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datblygiad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procsimol</a:t>
            </a:r>
            <a:r>
              <a:rPr lang="en-US" altLang="en-US" sz="2400" dirty="0" smtClean="0"/>
              <a:t> y </a:t>
            </a:r>
            <a:r>
              <a:rPr lang="en-US" altLang="en-US" sz="2400" dirty="0" err="1" smtClean="0"/>
              <a:t>plentyn</a:t>
            </a:r>
            <a:r>
              <a:rPr lang="en-US" altLang="en-US" sz="2400" dirty="0" smtClean="0"/>
              <a:t> (</a:t>
            </a:r>
            <a:r>
              <a:rPr lang="en-US" altLang="en-US" sz="2400" dirty="0" err="1" smtClean="0"/>
              <a:t>ystod</a:t>
            </a:r>
            <a:r>
              <a:rPr lang="en-US" altLang="en-US" sz="2400" dirty="0" smtClean="0"/>
              <a:t> o </a:t>
            </a:r>
            <a:r>
              <a:rPr lang="en-US" altLang="en-US" sz="2400" dirty="0" err="1" smtClean="0"/>
              <a:t>dasgau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na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fedrant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ei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wneud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heb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gymorth</a:t>
            </a:r>
            <a:r>
              <a:rPr lang="en-US" altLang="en-US" sz="2400" dirty="0" smtClean="0"/>
              <a:t>)</a:t>
            </a:r>
          </a:p>
          <a:p>
            <a:r>
              <a:rPr lang="en-US" altLang="en-US" sz="2400" dirty="0" smtClean="0"/>
              <a:t>Gyda </a:t>
            </a:r>
            <a:r>
              <a:rPr lang="en-US" altLang="en-US" sz="2400" dirty="0" err="1" smtClean="0"/>
              <a:t>datblygiad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mae’r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parth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datblygiad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procsimol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yn</a:t>
            </a:r>
            <a:r>
              <a:rPr lang="en-US" altLang="en-US" sz="2400" dirty="0" smtClean="0"/>
              <a:t> </a:t>
            </a:r>
            <a:r>
              <a:rPr lang="en-US" altLang="en-US" sz="2400" dirty="0" err="1" smtClean="0"/>
              <a:t>symud</a:t>
            </a:r>
            <a:endParaRPr lang="en-US" altLang="en-US" sz="2400" dirty="0" smtClean="0"/>
          </a:p>
          <a:p>
            <a:endParaRPr lang="en-US" altLang="en-US" dirty="0" smtClean="0"/>
          </a:p>
          <a:p>
            <a:endParaRPr lang="en-US" altLang="en-US" dirty="0"/>
          </a:p>
        </p:txBody>
      </p:sp>
      <p:sp>
        <p:nvSpPr>
          <p:cNvPr id="56324" name="Content Placeholder 5"/>
          <p:cNvSpPr>
            <a:spLocks noGrp="1"/>
          </p:cNvSpPr>
          <p:nvPr>
            <p:ph sz="half" idx="2"/>
          </p:nvPr>
        </p:nvSpPr>
        <p:spPr>
          <a:xfrm>
            <a:off x="4975668" y="2297194"/>
            <a:ext cx="4184034" cy="3880773"/>
          </a:xfrm>
        </p:spPr>
        <p:txBody>
          <a:bodyPr>
            <a:normAutofit lnSpcReduction="10000"/>
          </a:bodyPr>
          <a:lstStyle/>
          <a:p>
            <a:pPr lvl="1"/>
            <a:r>
              <a:rPr lang="en-US" altLang="en-US" sz="2400" dirty="0" smtClean="0"/>
              <a:t>Another child or adult will guide learning (scaffolding) within the child’s zone of proximal development (range of tasks they cannot do without help)</a:t>
            </a:r>
          </a:p>
          <a:p>
            <a:pPr lvl="1"/>
            <a:r>
              <a:rPr lang="en-US" altLang="en-US" sz="2400" dirty="0" smtClean="0"/>
              <a:t>With development the zone of proximal development shifts </a:t>
            </a:r>
          </a:p>
          <a:p>
            <a:endParaRPr lang="en-GB" altLang="en-US" dirty="0"/>
          </a:p>
        </p:txBody>
      </p:sp>
      <p:pic>
        <p:nvPicPr>
          <p:cNvPr id="2" name="Picture 1" descr="Image Galler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59893" y="609600"/>
            <a:ext cx="1193799" cy="1193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592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4294967295"/>
          </p:nvPr>
        </p:nvSpPr>
        <p:spPr>
          <a:xfrm>
            <a:off x="5546782" y="1972167"/>
            <a:ext cx="4184650" cy="3881437"/>
          </a:xfrm>
        </p:spPr>
        <p:txBody>
          <a:bodyPr>
            <a:normAutofit/>
          </a:bodyPr>
          <a:lstStyle/>
          <a:p>
            <a:r>
              <a:rPr lang="en-GB" sz="2400" dirty="0" smtClean="0"/>
              <a:t>What the child can do with assistance today (s)he will be able to do by herself tomorrow </a:t>
            </a:r>
          </a:p>
          <a:p>
            <a:pPr marL="0" indent="0">
              <a:buNone/>
            </a:pPr>
            <a:r>
              <a:rPr lang="en-GB" sz="2400" dirty="0" smtClean="0"/>
              <a:t>	(</a:t>
            </a:r>
            <a:r>
              <a:rPr lang="en-GB" sz="2400" dirty="0" smtClean="0"/>
              <a:t>Vygotsky, 1978:87 cited </a:t>
            </a:r>
            <a:r>
              <a:rPr lang="en-GB" sz="2400" dirty="0" smtClean="0"/>
              <a:t>   	in </a:t>
            </a:r>
            <a:r>
              <a:rPr lang="en-GB" sz="2400" dirty="0" err="1" smtClean="0"/>
              <a:t>Smidt</a:t>
            </a:r>
            <a:r>
              <a:rPr lang="en-GB" sz="2400" dirty="0" smtClean="0"/>
              <a:t> 2013)</a:t>
            </a:r>
            <a:endParaRPr lang="cy-GB" sz="2400" dirty="0"/>
          </a:p>
        </p:txBody>
      </p:sp>
      <p:pic>
        <p:nvPicPr>
          <p:cNvPr id="2050" name="Picture 2" descr="C:\Users\l.roberts\AppData\Local\Microsoft\Windows\Temporary Internet Files\Content.IE5\6IDJCSBB\mom-daughter-puzzle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2168" y="1828799"/>
            <a:ext cx="3076969" cy="3233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6909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Alison\AppData\Local\Microsoft\Windows\INetCache\IE\TKOVGAX5\zone-proximal-development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7173" y="1554350"/>
            <a:ext cx="6215121" cy="4726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908213" y="650240"/>
            <a:ext cx="24925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PDP/ZDP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2090137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3035" y="318532"/>
            <a:ext cx="8596668" cy="1320800"/>
          </a:xfrm>
        </p:spPr>
        <p:txBody>
          <a:bodyPr/>
          <a:lstStyle/>
          <a:p>
            <a:r>
              <a:rPr lang="en-GB" dirty="0" err="1" smtClean="0"/>
              <a:t>Tasg</a:t>
            </a:r>
            <a:r>
              <a:rPr lang="en-GB" dirty="0" smtClean="0"/>
              <a:t> / Task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63035" y="3194234"/>
            <a:ext cx="4184035" cy="3880772"/>
          </a:xfrm>
        </p:spPr>
        <p:txBody>
          <a:bodyPr/>
          <a:lstStyle/>
          <a:p>
            <a:r>
              <a:rPr lang="en-GB" dirty="0" smtClean="0"/>
              <a:t>1.  Yn eich </a:t>
            </a:r>
            <a:r>
              <a:rPr lang="en-GB" dirty="0" err="1" smtClean="0"/>
              <a:t>grwpiau</a:t>
            </a:r>
            <a:r>
              <a:rPr lang="en-GB" dirty="0" smtClean="0"/>
              <a:t> </a:t>
            </a:r>
            <a:r>
              <a:rPr lang="en-GB" dirty="0" err="1" smtClean="0"/>
              <a:t>g</a:t>
            </a:r>
            <a:r>
              <a:rPr lang="en-GB" dirty="0" err="1" smtClean="0"/>
              <a:t>wyliwch</a:t>
            </a:r>
            <a:r>
              <a:rPr lang="en-GB" dirty="0" smtClean="0"/>
              <a:t> y clip uchod ac </a:t>
            </a:r>
            <a:r>
              <a:rPr lang="en-GB" dirty="0" err="1" smtClean="0"/>
              <a:t>adlewyrchwch</a:t>
            </a:r>
            <a:r>
              <a:rPr lang="en-GB" dirty="0" smtClean="0"/>
              <a:t> </a:t>
            </a:r>
            <a:r>
              <a:rPr lang="en-GB" dirty="0" err="1" smtClean="0"/>
              <a:t>arno</a:t>
            </a:r>
            <a:r>
              <a:rPr lang="en-GB" dirty="0" smtClean="0"/>
              <a:t>.</a:t>
            </a:r>
          </a:p>
          <a:p>
            <a:r>
              <a:rPr lang="en-GB" dirty="0" smtClean="0"/>
              <a:t>2.  </a:t>
            </a:r>
            <a:r>
              <a:rPr lang="en-GB" dirty="0" err="1" smtClean="0"/>
              <a:t>A</a:t>
            </a:r>
            <a:r>
              <a:rPr lang="en-GB" dirty="0" err="1" smtClean="0"/>
              <a:t>dlewyrchwch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smtClean="0">
                <a:hlinkClick r:id="rId4"/>
              </a:rPr>
              <a:t>clip</a:t>
            </a:r>
            <a:r>
              <a:rPr lang="en-GB" dirty="0" smtClean="0"/>
              <a:t> yma hefyd.</a:t>
            </a:r>
            <a:endParaRPr lang="en-GB" dirty="0" smtClean="0"/>
          </a:p>
          <a:p>
            <a:r>
              <a:rPr lang="en-GB" dirty="0" err="1" smtClean="0"/>
              <a:t>Ystyriwch</a:t>
            </a:r>
            <a:r>
              <a:rPr lang="en-GB" dirty="0" smtClean="0"/>
              <a:t> </a:t>
            </a:r>
            <a:r>
              <a:rPr lang="en-GB" dirty="0" err="1" smtClean="0"/>
              <a:t>enghreifftiau</a:t>
            </a:r>
            <a:r>
              <a:rPr lang="en-GB" dirty="0" smtClean="0"/>
              <a:t> </a:t>
            </a:r>
            <a:r>
              <a:rPr lang="en-GB" dirty="0" err="1" smtClean="0"/>
              <a:t>pellach</a:t>
            </a:r>
            <a:r>
              <a:rPr lang="en-GB" dirty="0" smtClean="0"/>
              <a:t> o </a:t>
            </a:r>
            <a:r>
              <a:rPr lang="en-GB" dirty="0" err="1" smtClean="0"/>
              <a:t>weithgareddau</a:t>
            </a:r>
            <a:r>
              <a:rPr lang="en-GB" dirty="0" smtClean="0"/>
              <a:t> sydd wedi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cynllunio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gyfer datblygu iaith o fewn y </a:t>
            </a:r>
            <a:r>
              <a:rPr lang="en-GB" dirty="0" smtClean="0"/>
              <a:t>dosbarth. </a:t>
            </a:r>
            <a:r>
              <a:rPr lang="en-GB" dirty="0" err="1" smtClean="0"/>
              <a:t>Nodwch</a:t>
            </a:r>
            <a:r>
              <a:rPr lang="en-GB" dirty="0" smtClean="0"/>
              <a:t> </a:t>
            </a:r>
            <a:r>
              <a:rPr lang="en-GB" dirty="0" err="1" smtClean="0"/>
              <a:t>os</a:t>
            </a:r>
            <a:r>
              <a:rPr lang="en-GB" dirty="0" smtClean="0"/>
              <a:t> </a:t>
            </a:r>
            <a:r>
              <a:rPr lang="en-GB" dirty="0" err="1" smtClean="0"/>
              <a:t>ydynt</a:t>
            </a:r>
            <a:r>
              <a:rPr lang="en-GB" dirty="0" smtClean="0"/>
              <a:t> yn berthnasol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ddamcaniaeth</a:t>
            </a:r>
            <a:r>
              <a:rPr lang="en-GB" dirty="0" smtClean="0"/>
              <a:t> Vygotsky </a:t>
            </a:r>
            <a:r>
              <a:rPr lang="en-GB" dirty="0" err="1" smtClean="0"/>
              <a:t>ai</a:t>
            </a:r>
            <a:r>
              <a:rPr lang="en-GB" dirty="0" smtClean="0"/>
              <a:t> </a:t>
            </a:r>
            <a:r>
              <a:rPr lang="en-GB" dirty="0" err="1" smtClean="0"/>
              <a:t>peidio</a:t>
            </a:r>
            <a:r>
              <a:rPr lang="en-GB" dirty="0" smtClean="0"/>
              <a:t>.</a:t>
            </a:r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1303" y="3194234"/>
            <a:ext cx="4184034" cy="3880773"/>
          </a:xfrm>
        </p:spPr>
        <p:txBody>
          <a:bodyPr/>
          <a:lstStyle/>
          <a:p>
            <a:r>
              <a:rPr lang="en-GB" dirty="0" smtClean="0"/>
              <a:t>1.  In your groups, watch the above film and reflect on the content.</a:t>
            </a:r>
          </a:p>
          <a:p>
            <a:r>
              <a:rPr lang="en-GB" dirty="0" smtClean="0"/>
              <a:t>2.  In </a:t>
            </a:r>
            <a:r>
              <a:rPr lang="en-GB" dirty="0" smtClean="0"/>
              <a:t>your group, reflect on the </a:t>
            </a:r>
            <a:r>
              <a:rPr lang="en-GB" dirty="0" smtClean="0"/>
              <a:t>next </a:t>
            </a:r>
            <a:r>
              <a:rPr lang="en-GB" dirty="0" smtClean="0">
                <a:hlinkClick r:id="rId4"/>
              </a:rPr>
              <a:t>clip</a:t>
            </a:r>
            <a:endParaRPr lang="en-GB" dirty="0" smtClean="0"/>
          </a:p>
          <a:p>
            <a:r>
              <a:rPr lang="en-GB" dirty="0" smtClean="0"/>
              <a:t>Consider further examples of activities designed to develop language in the </a:t>
            </a:r>
            <a:r>
              <a:rPr lang="en-GB" dirty="0" smtClean="0"/>
              <a:t>classroom. Do these relate to Vygotsky’s theory or not? </a:t>
            </a:r>
          </a:p>
          <a:p>
            <a:endParaRPr lang="en-GB" dirty="0"/>
          </a:p>
          <a:p>
            <a:endParaRPr lang="en-GB" dirty="0" smtClean="0"/>
          </a:p>
          <a:p>
            <a:endParaRPr lang="cy-GB" dirty="0"/>
          </a:p>
        </p:txBody>
      </p:sp>
      <p:pic>
        <p:nvPicPr>
          <p:cNvPr id="5" name="Du6vqSOj7UU"/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3689969" y="1214782"/>
            <a:ext cx="3048000" cy="17145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439115" y="373823"/>
            <a:ext cx="51708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 smtClean="0"/>
              <a:t>Vygosky’s</a:t>
            </a:r>
            <a:r>
              <a:rPr lang="en-GB" sz="2000" dirty="0" smtClean="0"/>
              <a:t> Zone of Proximal Development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577431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9769484" cy="1320800"/>
          </a:xfrm>
        </p:spPr>
        <p:txBody>
          <a:bodyPr/>
          <a:lstStyle/>
          <a:p>
            <a:r>
              <a:rPr lang="en-GB" dirty="0" smtClean="0"/>
              <a:t>4 cam </a:t>
            </a:r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smtClean="0"/>
              <a:t>iaith Vygotsky</a:t>
            </a:r>
            <a:br>
              <a:rPr lang="en-GB" dirty="0" smtClean="0"/>
            </a:br>
            <a:r>
              <a:rPr lang="en-GB" dirty="0" err="1" smtClean="0"/>
              <a:t>Vygosky’s</a:t>
            </a:r>
            <a:r>
              <a:rPr lang="en-GB" dirty="0" smtClean="0"/>
              <a:t> 4 stages of language development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654203"/>
            <a:ext cx="4184035" cy="3880772"/>
          </a:xfrm>
        </p:spPr>
        <p:txBody>
          <a:bodyPr>
            <a:normAutofit/>
          </a:bodyPr>
          <a:lstStyle/>
          <a:p>
            <a:r>
              <a:rPr lang="en-GB" sz="2400" dirty="0" err="1" smtClean="0"/>
              <a:t>Cyfnod</a:t>
            </a:r>
            <a:r>
              <a:rPr lang="en-GB" sz="2400" dirty="0" smtClean="0"/>
              <a:t> </a:t>
            </a:r>
            <a:r>
              <a:rPr lang="en-GB" sz="2400" dirty="0" err="1" smtClean="0"/>
              <a:t>cyntefig</a:t>
            </a:r>
            <a:endParaRPr lang="en-GB" sz="2400" dirty="0" smtClean="0"/>
          </a:p>
          <a:p>
            <a:r>
              <a:rPr lang="en-GB" sz="2400" dirty="0" err="1" smtClean="0"/>
              <a:t>Cyfnod</a:t>
            </a:r>
            <a:r>
              <a:rPr lang="en-GB" sz="2400" dirty="0" smtClean="0"/>
              <a:t> </a:t>
            </a:r>
            <a:r>
              <a:rPr lang="en-GB" sz="2400" dirty="0" err="1" smtClean="0"/>
              <a:t>seicolegol</a:t>
            </a:r>
            <a:r>
              <a:rPr lang="en-GB" sz="2400" dirty="0" smtClean="0"/>
              <a:t> </a:t>
            </a:r>
            <a:r>
              <a:rPr lang="en-GB" sz="2400" dirty="0" err="1" smtClean="0"/>
              <a:t>naif</a:t>
            </a:r>
            <a:endParaRPr lang="en-GB" sz="2400" dirty="0" smtClean="0"/>
          </a:p>
          <a:p>
            <a:r>
              <a:rPr lang="en-GB" sz="2400" dirty="0" err="1" smtClean="0"/>
              <a:t>Cyfnod</a:t>
            </a:r>
            <a:r>
              <a:rPr lang="en-GB" sz="2400" dirty="0" smtClean="0"/>
              <a:t> </a:t>
            </a:r>
            <a:r>
              <a:rPr lang="en-GB" sz="2400" dirty="0" err="1" smtClean="0"/>
              <a:t>lleferydd</a:t>
            </a:r>
            <a:r>
              <a:rPr lang="en-GB" sz="2400" dirty="0" smtClean="0"/>
              <a:t> </a:t>
            </a:r>
            <a:r>
              <a:rPr lang="en-GB" sz="2400" dirty="0" err="1" smtClean="0"/>
              <a:t>egosentrig</a:t>
            </a:r>
            <a:endParaRPr lang="en-GB" sz="2400" dirty="0" smtClean="0"/>
          </a:p>
          <a:p>
            <a:r>
              <a:rPr lang="en-GB" sz="2400" dirty="0" err="1" smtClean="0"/>
              <a:t>Cyfnod</a:t>
            </a:r>
            <a:r>
              <a:rPr lang="en-GB" sz="2400" dirty="0" smtClean="0"/>
              <a:t> </a:t>
            </a:r>
            <a:r>
              <a:rPr lang="en-GB" sz="2400" dirty="0" err="1" smtClean="0"/>
              <a:t>tyfu</a:t>
            </a:r>
            <a:r>
              <a:rPr lang="en-GB" sz="2400" dirty="0" smtClean="0"/>
              <a:t> </a:t>
            </a:r>
            <a:r>
              <a:rPr lang="en-GB" sz="2400" dirty="0" err="1" smtClean="0"/>
              <a:t>mewnol</a:t>
            </a:r>
            <a:endParaRPr lang="cy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00957" y="2654202"/>
            <a:ext cx="4184034" cy="3880773"/>
          </a:xfrm>
        </p:spPr>
        <p:txBody>
          <a:bodyPr/>
          <a:lstStyle/>
          <a:p>
            <a:r>
              <a:rPr lang="en-GB" sz="2400" dirty="0" smtClean="0"/>
              <a:t>Primitive stage</a:t>
            </a:r>
          </a:p>
          <a:p>
            <a:r>
              <a:rPr lang="en-GB" sz="2400" dirty="0" smtClean="0"/>
              <a:t>Naïve psychology stage</a:t>
            </a:r>
          </a:p>
          <a:p>
            <a:r>
              <a:rPr lang="en-GB" sz="2400" dirty="0" smtClean="0"/>
              <a:t>Egocentric speech stage</a:t>
            </a:r>
          </a:p>
          <a:p>
            <a:r>
              <a:rPr lang="en-GB" sz="2400" dirty="0" smtClean="0"/>
              <a:t>Ingrowth stage</a:t>
            </a:r>
          </a:p>
          <a:p>
            <a:r>
              <a:rPr lang="en-GB" dirty="0" smtClean="0"/>
              <a:t>( Bee &amp; Boyd 2012)</a:t>
            </a:r>
            <a:endParaRPr lang="cy-GB" dirty="0"/>
          </a:p>
        </p:txBody>
      </p:sp>
      <p:pic>
        <p:nvPicPr>
          <p:cNvPr id="4099" name="Picture 3" descr="C:\Users\l.roberts\AppData\Local\Microsoft\Windows\Temporary Internet Files\Content.IE5\6IDJCSBB\talking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29679" y="4995483"/>
            <a:ext cx="2592288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9134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400" b="1" dirty="0" err="1" smtClean="0"/>
              <a:t>Cyfnod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cyntefig</a:t>
            </a:r>
            <a:endParaRPr lang="en-GB" sz="2400" b="1" dirty="0" smtClean="0"/>
          </a:p>
          <a:p>
            <a:pPr lvl="1"/>
            <a:r>
              <a:rPr lang="en-GB" sz="2400" dirty="0" smtClean="0"/>
              <a:t>Dysgu drwy </a:t>
            </a:r>
            <a:r>
              <a:rPr lang="en-GB" sz="2400" dirty="0" err="1" smtClean="0"/>
              <a:t>brofiad</a:t>
            </a:r>
            <a:endParaRPr lang="en-GB" sz="2400" dirty="0" smtClean="0"/>
          </a:p>
          <a:p>
            <a:r>
              <a:rPr lang="en-GB" sz="2400" b="1" dirty="0" err="1" smtClean="0"/>
              <a:t>Cyfnod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seicolegol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naif</a:t>
            </a:r>
            <a:endParaRPr lang="en-GB" sz="2400" b="1" dirty="0" smtClean="0"/>
          </a:p>
          <a:p>
            <a:pPr lvl="1"/>
            <a:r>
              <a:rPr lang="en-GB" sz="2400" dirty="0" smtClean="0"/>
              <a:t>Dysgu </a:t>
            </a:r>
            <a:r>
              <a:rPr lang="en-GB" sz="2400" dirty="0" err="1" smtClean="0"/>
              <a:t>defnyddio</a:t>
            </a:r>
            <a:r>
              <a:rPr lang="en-GB" sz="2400" dirty="0" smtClean="0"/>
              <a:t> iaith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gyfathrebu</a:t>
            </a:r>
            <a:r>
              <a:rPr lang="en-GB" sz="2400" dirty="0" smtClean="0"/>
              <a:t> ond ddim yn </a:t>
            </a:r>
            <a:r>
              <a:rPr lang="en-GB" sz="2400" dirty="0" err="1" smtClean="0"/>
              <a:t>deall</a:t>
            </a:r>
            <a:r>
              <a:rPr lang="en-GB" sz="2400" dirty="0" smtClean="0"/>
              <a:t> ei </a:t>
            </a:r>
            <a:r>
              <a:rPr lang="en-GB" sz="2400" dirty="0" err="1" smtClean="0"/>
              <a:t>natur</a:t>
            </a:r>
            <a:r>
              <a:rPr lang="en-GB" sz="2400" dirty="0" smtClean="0"/>
              <a:t> </a:t>
            </a:r>
            <a:r>
              <a:rPr lang="en-GB" sz="2400" dirty="0" err="1" smtClean="0"/>
              <a:t>symbolaidd</a:t>
            </a:r>
            <a:endParaRPr lang="en-GB" sz="2400" dirty="0" smtClean="0"/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400" b="1" dirty="0" smtClean="0"/>
              <a:t>Primitive stage</a:t>
            </a:r>
          </a:p>
          <a:p>
            <a:pPr lvl="1"/>
            <a:r>
              <a:rPr lang="en-GB" sz="2400" dirty="0" smtClean="0"/>
              <a:t>Learns through experience </a:t>
            </a:r>
          </a:p>
          <a:p>
            <a:r>
              <a:rPr lang="en-GB" sz="2400" b="1" dirty="0" smtClean="0"/>
              <a:t>Naïve psychology stage</a:t>
            </a:r>
          </a:p>
          <a:p>
            <a:pPr lvl="1"/>
            <a:r>
              <a:rPr lang="en-GB" sz="2400" dirty="0" smtClean="0"/>
              <a:t>Learns to use language to communicate but does not understand its symbolic character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cy-GB" dirty="0"/>
          </a:p>
        </p:txBody>
      </p:sp>
      <p:pic>
        <p:nvPicPr>
          <p:cNvPr id="7170" name="Picture 2" descr="C:\Users\l.roberts\AppData\Local\Microsoft\Windows\Temporary Internet Files\Content.IE5\5KQJEYQZ\toddler-1380623022WUB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6939" y="609600"/>
            <a:ext cx="1992834" cy="1728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3216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400" b="1" dirty="0" err="1" smtClean="0"/>
              <a:t>Cyfnod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lleferydd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egosentrig</a:t>
            </a:r>
            <a:endParaRPr lang="en-GB" sz="2400" b="1" dirty="0" smtClean="0"/>
          </a:p>
          <a:p>
            <a:pPr lvl="1"/>
            <a:r>
              <a:rPr lang="en-GB" sz="2400" dirty="0" err="1" smtClean="0"/>
              <a:t>Siarad</a:t>
            </a:r>
            <a:r>
              <a:rPr lang="en-GB" sz="2400" dirty="0" smtClean="0"/>
              <a:t> </a:t>
            </a:r>
            <a:r>
              <a:rPr lang="en-GB" sz="2400" dirty="0" err="1" smtClean="0"/>
              <a:t>egosentrig</a:t>
            </a:r>
            <a:r>
              <a:rPr lang="en-GB" sz="2400" dirty="0" smtClean="0"/>
              <a:t> yn </a:t>
            </a:r>
            <a:r>
              <a:rPr lang="en-GB" sz="2400" dirty="0" err="1" smtClean="0"/>
              <a:t>cael</a:t>
            </a:r>
            <a:r>
              <a:rPr lang="en-GB" sz="2400" dirty="0" smtClean="0"/>
              <a:t> ei </a:t>
            </a:r>
            <a:r>
              <a:rPr lang="en-GB" sz="2400" dirty="0" err="1" smtClean="0"/>
              <a:t>fewnoli</a:t>
            </a:r>
            <a:r>
              <a:rPr lang="en-GB" sz="2400" dirty="0" smtClean="0"/>
              <a:t> erbyn </a:t>
            </a:r>
            <a:r>
              <a:rPr lang="en-GB" sz="2400" dirty="0" err="1" smtClean="0"/>
              <a:t>oedran</a:t>
            </a:r>
            <a:r>
              <a:rPr lang="en-GB" sz="2400" dirty="0" smtClean="0"/>
              <a:t> 6 neu 7</a:t>
            </a:r>
          </a:p>
          <a:p>
            <a:r>
              <a:rPr lang="en-GB" sz="2400" b="1" dirty="0" err="1" smtClean="0"/>
              <a:t>Cyfnod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tyfu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mewnol</a:t>
            </a:r>
            <a:endParaRPr lang="en-GB" sz="2400" b="1" dirty="0" smtClean="0"/>
          </a:p>
          <a:p>
            <a:pPr lvl="1"/>
            <a:r>
              <a:rPr lang="en-GB" sz="2400" dirty="0" smtClean="0"/>
              <a:t>Y </a:t>
            </a:r>
            <a:r>
              <a:rPr lang="en-GB" sz="2400" dirty="0" err="1" smtClean="0"/>
              <a:t>cyfnod</a:t>
            </a:r>
            <a:r>
              <a:rPr lang="en-GB" sz="2400" dirty="0" smtClean="0"/>
              <a:t> </a:t>
            </a:r>
            <a:r>
              <a:rPr lang="en-GB" sz="2400" dirty="0" err="1" smtClean="0"/>
              <a:t>olaf</a:t>
            </a:r>
            <a:r>
              <a:rPr lang="en-GB" sz="2400" dirty="0" smtClean="0"/>
              <a:t> o </a:t>
            </a:r>
            <a:r>
              <a:rPr lang="en-GB" sz="2400" dirty="0" err="1" smtClean="0"/>
              <a:t>ddatblygiad</a:t>
            </a:r>
            <a:r>
              <a:rPr lang="en-GB" sz="2400" dirty="0" smtClean="0"/>
              <a:t> </a:t>
            </a:r>
            <a:r>
              <a:rPr lang="en-GB" sz="2400" dirty="0" err="1" smtClean="0"/>
              <a:t>cognitif</a:t>
            </a:r>
            <a:endParaRPr lang="cy-GB" sz="2400" dirty="0" smtClean="0"/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298154"/>
            <a:ext cx="4482234" cy="3880773"/>
          </a:xfrm>
        </p:spPr>
        <p:txBody>
          <a:bodyPr/>
          <a:lstStyle/>
          <a:p>
            <a:r>
              <a:rPr lang="en-GB" sz="2400" b="1" dirty="0" smtClean="0"/>
              <a:t>Egocentric speech stage</a:t>
            </a:r>
          </a:p>
          <a:p>
            <a:pPr lvl="1"/>
            <a:r>
              <a:rPr lang="en-GB" sz="2400" dirty="0" smtClean="0"/>
              <a:t>Egocentric speech becomes completely internalized at age 6 or 7</a:t>
            </a:r>
          </a:p>
          <a:p>
            <a:r>
              <a:rPr lang="en-GB" sz="2400" b="1" dirty="0" smtClean="0"/>
              <a:t>Ingrowth stage</a:t>
            </a:r>
          </a:p>
          <a:p>
            <a:pPr lvl="1"/>
            <a:r>
              <a:rPr lang="en-GB" sz="2400" dirty="0" smtClean="0"/>
              <a:t>Final period of cognitive development</a:t>
            </a:r>
          </a:p>
          <a:p>
            <a:endParaRPr lang="cy-GB" dirty="0"/>
          </a:p>
        </p:txBody>
      </p:sp>
      <p:pic>
        <p:nvPicPr>
          <p:cNvPr id="8194" name="Picture 2" descr="C:\Users\l.roberts\AppData\Local\Microsoft\Windows\Temporary Internet Files\Content.IE5\HEPN0LIZ\child-black-and-white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2204" y="609600"/>
            <a:ext cx="2057400" cy="18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036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Vygotsky v Piaget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70296" y="1027704"/>
            <a:ext cx="4184034" cy="3880773"/>
          </a:xfrm>
        </p:spPr>
        <p:txBody>
          <a:bodyPr>
            <a:noAutofit/>
          </a:bodyPr>
          <a:lstStyle/>
          <a:p>
            <a:r>
              <a:rPr lang="en-GB" sz="2400" dirty="0" smtClean="0"/>
              <a:t>According to Vygotsky l</a:t>
            </a:r>
            <a:r>
              <a:rPr lang="en-GB" sz="2400" dirty="0" smtClean="0"/>
              <a:t>ogical thinking results </a:t>
            </a:r>
            <a:r>
              <a:rPr lang="en-GB" sz="2400" dirty="0" smtClean="0"/>
              <a:t>from </a:t>
            </a:r>
            <a:r>
              <a:rPr lang="en-GB" sz="2400" dirty="0" smtClean="0"/>
              <a:t>the internalisation </a:t>
            </a:r>
            <a:r>
              <a:rPr lang="en-GB" sz="2400" dirty="0" smtClean="0"/>
              <a:t>of speech routines </a:t>
            </a:r>
            <a:r>
              <a:rPr lang="en-GB" sz="2400" dirty="0" smtClean="0"/>
              <a:t> </a:t>
            </a:r>
            <a:r>
              <a:rPr lang="en-GB" sz="2400" dirty="0" smtClean="0"/>
              <a:t>acquired from older children and adults in the social world rather than from </a:t>
            </a:r>
            <a:r>
              <a:rPr lang="en-GB" sz="2400" dirty="0" smtClean="0"/>
              <a:t>schemas </a:t>
            </a:r>
            <a:r>
              <a:rPr lang="en-GB" sz="2400" dirty="0" smtClean="0"/>
              <a:t>constructed for themselves through interaction in the physical world</a:t>
            </a:r>
          </a:p>
          <a:p>
            <a:r>
              <a:rPr lang="en-GB" sz="2400" dirty="0" smtClean="0"/>
              <a:t>( Boyd &amp; Bee 2012, p. 149)</a:t>
            </a:r>
            <a:endParaRPr lang="cy-GB" sz="2400" dirty="0"/>
          </a:p>
        </p:txBody>
      </p:sp>
      <p:pic>
        <p:nvPicPr>
          <p:cNvPr id="9218" name="Picture 2" descr="C:\Users\l.roberts\AppData\Local\Microsoft\Windows\Temporary Internet Files\Content.IE5\VT7L4AUG\child-13809717097a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898" y="1623151"/>
            <a:ext cx="4248471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0705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Tasgau</a:t>
            </a:r>
            <a:r>
              <a:rPr lang="en-GB" dirty="0" smtClean="0"/>
              <a:t> / Tasks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5272112" y="2098985"/>
            <a:ext cx="4041299" cy="3880773"/>
          </a:xfrm>
        </p:spPr>
        <p:txBody>
          <a:bodyPr/>
          <a:lstStyle/>
          <a:p>
            <a:r>
              <a:rPr lang="en-GB" dirty="0"/>
              <a:t>T</a:t>
            </a:r>
            <a:r>
              <a:rPr lang="en-GB" dirty="0" smtClean="0"/>
              <a:t>eaching </a:t>
            </a:r>
            <a:r>
              <a:rPr lang="en-GB" dirty="0" smtClean="0"/>
              <a:t>is good only when it ‘awakens and rouses to life those functions which are in a stage of maturing, which lie in the zone of proximal development’</a:t>
            </a:r>
          </a:p>
          <a:p>
            <a:r>
              <a:rPr lang="en-GB" dirty="0" smtClean="0"/>
              <a:t>(</a:t>
            </a:r>
            <a:r>
              <a:rPr lang="en-GB" dirty="0" err="1" smtClean="0"/>
              <a:t>Wertsch</a:t>
            </a:r>
            <a:r>
              <a:rPr lang="en-GB" dirty="0" smtClean="0"/>
              <a:t> </a:t>
            </a:r>
            <a:r>
              <a:rPr lang="en-GB" dirty="0" smtClean="0"/>
              <a:t>and Stone, 1985:65 cited in </a:t>
            </a:r>
            <a:r>
              <a:rPr lang="en-GB" dirty="0" err="1" smtClean="0"/>
              <a:t>Smidt</a:t>
            </a:r>
            <a:r>
              <a:rPr lang="en-GB" dirty="0" smtClean="0"/>
              <a:t>, 2013, p. 38)</a:t>
            </a:r>
          </a:p>
          <a:p>
            <a:r>
              <a:rPr lang="en-GB" dirty="0" smtClean="0"/>
              <a:t>Discuss how Charlie in this clip demonstrates </a:t>
            </a:r>
            <a:r>
              <a:rPr lang="en-GB" dirty="0" smtClean="0"/>
              <a:t>the </a:t>
            </a:r>
            <a:r>
              <a:rPr lang="en-GB" dirty="0" smtClean="0">
                <a:hlinkClick r:id="rId2"/>
              </a:rPr>
              <a:t>ZPD</a:t>
            </a:r>
            <a:r>
              <a:rPr lang="en-GB" dirty="0" smtClean="0"/>
              <a:t>?</a:t>
            </a:r>
            <a:endParaRPr lang="cy-GB" dirty="0"/>
          </a:p>
        </p:txBody>
      </p:sp>
      <p:pic>
        <p:nvPicPr>
          <p:cNvPr id="3074" name="Picture 2" descr="C:\Users\l.roberts\AppData\Local\Microsoft\Windows\Temporary Internet Files\Content.IE5\HEPN0LIZ\68-small-group-makeover-roo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27481" y="609600"/>
            <a:ext cx="1918144" cy="2136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3"/>
          <p:cNvSpPr txBox="1">
            <a:spLocks/>
          </p:cNvSpPr>
          <p:nvPr/>
        </p:nvSpPr>
        <p:spPr>
          <a:xfrm>
            <a:off x="677334" y="2098985"/>
            <a:ext cx="4041299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Teaching is good only when it ‘awakens and rouses to life those functions which are in a stage of maturing, which lie in the zone of proximal development’</a:t>
            </a:r>
          </a:p>
          <a:p>
            <a:r>
              <a:rPr lang="en-GB" dirty="0" smtClean="0"/>
              <a:t>(</a:t>
            </a:r>
            <a:r>
              <a:rPr lang="en-GB" dirty="0" err="1" smtClean="0"/>
              <a:t>Wertsch</a:t>
            </a:r>
            <a:r>
              <a:rPr lang="en-GB" dirty="0" smtClean="0"/>
              <a:t> and Stone, 1985:65 cited in </a:t>
            </a:r>
            <a:r>
              <a:rPr lang="en-GB" dirty="0" err="1" smtClean="0"/>
              <a:t>Smidt</a:t>
            </a:r>
            <a:r>
              <a:rPr lang="en-GB" dirty="0" smtClean="0"/>
              <a:t>, 2013, p. 38)</a:t>
            </a:r>
          </a:p>
          <a:p>
            <a:r>
              <a:rPr lang="en-GB" dirty="0" err="1" smtClean="0"/>
              <a:t>Trafodwch</a:t>
            </a:r>
            <a:r>
              <a:rPr lang="en-GB" dirty="0" smtClean="0"/>
              <a:t> sut </a:t>
            </a:r>
            <a:r>
              <a:rPr lang="en-GB" dirty="0" err="1" smtClean="0"/>
              <a:t>mae</a:t>
            </a:r>
            <a:r>
              <a:rPr lang="en-GB" dirty="0"/>
              <a:t> </a:t>
            </a:r>
            <a:r>
              <a:rPr lang="en-GB" dirty="0" smtClean="0"/>
              <a:t>Charlie yn y  clip yma yn arddangos y </a:t>
            </a:r>
            <a:r>
              <a:rPr lang="en-GB" dirty="0" smtClean="0">
                <a:hlinkClick r:id="rId2"/>
              </a:rPr>
              <a:t>PDP</a:t>
            </a:r>
            <a:r>
              <a:rPr lang="en-GB" dirty="0" smtClean="0"/>
              <a:t>?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2075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Tasgau</a:t>
            </a:r>
            <a:r>
              <a:rPr lang="en-GB" dirty="0" smtClean="0"/>
              <a:t> </a:t>
            </a:r>
            <a:r>
              <a:rPr lang="en-GB" dirty="0" smtClean="0"/>
              <a:t>/ </a:t>
            </a:r>
            <a:r>
              <a:rPr lang="en-GB" dirty="0" smtClean="0"/>
              <a:t>Tasks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Mewn </a:t>
            </a:r>
            <a:r>
              <a:rPr lang="en-GB" dirty="0" err="1" smtClean="0"/>
              <a:t>grwpiau</a:t>
            </a:r>
            <a:r>
              <a:rPr lang="en-GB" dirty="0" smtClean="0"/>
              <a:t> </a:t>
            </a:r>
            <a:r>
              <a:rPr lang="en-GB" dirty="0" err="1" smtClean="0"/>
              <a:t>ystyriwch</a:t>
            </a:r>
            <a:r>
              <a:rPr lang="en-GB" dirty="0" smtClean="0"/>
              <a:t> </a:t>
            </a:r>
            <a:r>
              <a:rPr lang="en-GB" dirty="0" err="1" smtClean="0"/>
              <a:t>brif</a:t>
            </a:r>
            <a:r>
              <a:rPr lang="en-GB" dirty="0" smtClean="0"/>
              <a:t> </a:t>
            </a:r>
            <a:r>
              <a:rPr lang="en-GB" dirty="0" err="1" smtClean="0"/>
              <a:t>nodweddion</a:t>
            </a:r>
            <a:r>
              <a:rPr lang="en-GB" dirty="0" smtClean="0"/>
              <a:t> damcaniaeth </a:t>
            </a:r>
            <a:r>
              <a:rPr lang="en-GB" dirty="0" err="1" smtClean="0"/>
              <a:t>ddatblygiad</a:t>
            </a:r>
            <a:r>
              <a:rPr lang="en-GB" dirty="0" smtClean="0"/>
              <a:t> </a:t>
            </a:r>
            <a:r>
              <a:rPr lang="en-GB" dirty="0" err="1" smtClean="0"/>
              <a:t>gwybyddol</a:t>
            </a:r>
            <a:r>
              <a:rPr lang="en-GB" dirty="0" smtClean="0"/>
              <a:t> </a:t>
            </a:r>
            <a:r>
              <a:rPr lang="en-GB" dirty="0" smtClean="0"/>
              <a:t>Vygotsky. </a:t>
            </a:r>
            <a:r>
              <a:rPr lang="en-GB" dirty="0" err="1" smtClean="0"/>
              <a:t>Gosodwch</a:t>
            </a:r>
            <a:r>
              <a:rPr lang="en-GB" dirty="0" smtClean="0"/>
              <a:t> eich nodiadau </a:t>
            </a:r>
            <a:r>
              <a:rPr lang="en-GB" dirty="0" err="1" smtClean="0"/>
              <a:t>allan</a:t>
            </a:r>
            <a:r>
              <a:rPr lang="en-GB" dirty="0" smtClean="0"/>
              <a:t> fel diagram </a:t>
            </a:r>
            <a:r>
              <a:rPr lang="en-GB" dirty="0" err="1" smtClean="0"/>
              <a:t>corryn</a:t>
            </a:r>
            <a:r>
              <a:rPr lang="en-GB" dirty="0" smtClean="0"/>
              <a:t> (</a:t>
            </a:r>
            <a:r>
              <a:rPr lang="en-GB" dirty="0" err="1" smtClean="0"/>
              <a:t>gweler</a:t>
            </a:r>
            <a:r>
              <a:rPr lang="en-GB" dirty="0" smtClean="0"/>
              <a:t> y </a:t>
            </a:r>
            <a:r>
              <a:rPr lang="en-GB" dirty="0" err="1" smtClean="0"/>
              <a:t>sleid</a:t>
            </a:r>
            <a:r>
              <a:rPr lang="en-GB" dirty="0" smtClean="0"/>
              <a:t> </a:t>
            </a:r>
            <a:r>
              <a:rPr lang="en-GB" dirty="0" err="1" smtClean="0"/>
              <a:t>nesaf</a:t>
            </a:r>
            <a:r>
              <a:rPr lang="en-GB" dirty="0" smtClean="0"/>
              <a:t>)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bwrdd</a:t>
            </a:r>
            <a:r>
              <a:rPr lang="en-GB" dirty="0" smtClean="0"/>
              <a:t> </a:t>
            </a:r>
            <a:r>
              <a:rPr lang="en-GB" dirty="0" err="1" smtClean="0"/>
              <a:t>gwyn</a:t>
            </a:r>
            <a:r>
              <a:rPr lang="en-GB" dirty="0" smtClean="0"/>
              <a:t> </a:t>
            </a:r>
            <a:r>
              <a:rPr lang="en-GB" dirty="0" err="1" smtClean="0"/>
              <a:t>rhyngweithiol</a:t>
            </a:r>
            <a:r>
              <a:rPr lang="en-GB" dirty="0" smtClean="0"/>
              <a:t>.  </a:t>
            </a:r>
            <a:endParaRPr lang="en-GB" dirty="0" smtClean="0"/>
          </a:p>
          <a:p>
            <a:r>
              <a:rPr lang="en-GB" dirty="0" err="1" smtClean="0"/>
              <a:t>Casglwch</a:t>
            </a:r>
            <a:r>
              <a:rPr lang="en-GB" dirty="0" smtClean="0"/>
              <a:t> </a:t>
            </a:r>
            <a:r>
              <a:rPr lang="en-GB" dirty="0" err="1" smtClean="0"/>
              <a:t>enghreifftiau</a:t>
            </a:r>
            <a:r>
              <a:rPr lang="en-GB" dirty="0" smtClean="0"/>
              <a:t> o’r </a:t>
            </a:r>
            <a:r>
              <a:rPr lang="en-GB" dirty="0" err="1" smtClean="0"/>
              <a:t>ddolen</a:t>
            </a:r>
            <a:r>
              <a:rPr lang="en-GB" dirty="0" smtClean="0"/>
              <a:t> </a:t>
            </a:r>
            <a:r>
              <a:rPr lang="en-GB" dirty="0" smtClean="0"/>
              <a:t>isod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ddangos</a:t>
            </a:r>
            <a:r>
              <a:rPr lang="en-GB" dirty="0" smtClean="0"/>
              <a:t> </a:t>
            </a:r>
            <a:r>
              <a:rPr lang="en-GB" dirty="0" smtClean="0"/>
              <a:t>ble mae’r  </a:t>
            </a:r>
            <a:r>
              <a:rPr lang="en-GB" dirty="0" err="1" smtClean="0"/>
              <a:t>nodweddion</a:t>
            </a:r>
            <a:r>
              <a:rPr lang="en-GB" dirty="0" smtClean="0"/>
              <a:t> hyn yn </a:t>
            </a:r>
            <a:r>
              <a:rPr lang="en-GB" dirty="0" smtClean="0"/>
              <a:t>ymddangos </a:t>
            </a:r>
            <a:r>
              <a:rPr lang="en-GB" dirty="0" smtClean="0"/>
              <a:t>yn </a:t>
            </a:r>
            <a:r>
              <a:rPr lang="en-GB" dirty="0" smtClean="0"/>
              <a:t>y </a:t>
            </a:r>
            <a:r>
              <a:rPr lang="en-GB" dirty="0" smtClean="0"/>
              <a:t>dosbarth</a:t>
            </a:r>
          </a:p>
          <a:p>
            <a:r>
              <a:rPr lang="en-GB" dirty="0" smtClean="0">
                <a:hlinkClick r:id="rId2"/>
              </a:rPr>
              <a:t>Estyn (2009) </a:t>
            </a:r>
            <a:r>
              <a:rPr lang="en-GB" dirty="0" err="1" smtClean="0">
                <a:hlinkClick r:id="rId2"/>
              </a:rPr>
              <a:t>Chwarae</a:t>
            </a:r>
            <a:r>
              <a:rPr lang="en-GB" dirty="0" smtClean="0">
                <a:hlinkClick r:id="rId2"/>
              </a:rPr>
              <a:t> a dysgu </a:t>
            </a:r>
            <a:r>
              <a:rPr lang="en-GB" dirty="0" err="1" smtClean="0">
                <a:hlinkClick r:id="rId2"/>
              </a:rPr>
              <a:t>gweithredol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In </a:t>
            </a:r>
            <a:r>
              <a:rPr lang="en-GB" dirty="0" smtClean="0"/>
              <a:t>groups </a:t>
            </a:r>
            <a:r>
              <a:rPr lang="en-GB" dirty="0" smtClean="0"/>
              <a:t>consider the main features of Vygotsky’s cognitive development theory. Set out as a spider </a:t>
            </a:r>
            <a:r>
              <a:rPr lang="en-GB" dirty="0" smtClean="0"/>
              <a:t>diagram (see next slide) on the interactive whiteboard. </a:t>
            </a:r>
            <a:endParaRPr lang="en-GB" dirty="0" smtClean="0"/>
          </a:p>
          <a:p>
            <a:r>
              <a:rPr lang="en-GB" dirty="0" smtClean="0"/>
              <a:t>Collect examples from the following link of where these features are present in classroom activities</a:t>
            </a:r>
          </a:p>
          <a:p>
            <a:r>
              <a:rPr lang="en-GB" dirty="0" smtClean="0">
                <a:hlinkClick r:id="rId3"/>
              </a:rPr>
              <a:t>Estyn </a:t>
            </a:r>
            <a:r>
              <a:rPr lang="en-GB" dirty="0">
                <a:hlinkClick r:id="rId3"/>
              </a:rPr>
              <a:t>(2009) Play and active learning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2389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4"/>
          <p:cNvSpPr/>
          <p:nvPr/>
        </p:nvSpPr>
        <p:spPr>
          <a:xfrm>
            <a:off x="4800600" y="2743200"/>
            <a:ext cx="2667000" cy="1600200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accent2"/>
                </a:solidFill>
              </a:rPr>
              <a:t>Damcaniaeth</a:t>
            </a:r>
            <a:endParaRPr lang="en-GB" dirty="0">
              <a:solidFill>
                <a:schemeClr val="accent2"/>
              </a:solidFill>
            </a:endParaRPr>
          </a:p>
          <a:p>
            <a:pPr algn="ctr"/>
            <a:r>
              <a:rPr lang="en-GB" dirty="0">
                <a:solidFill>
                  <a:srgbClr val="FF0000"/>
                </a:solidFill>
              </a:rPr>
              <a:t>Vygotsky </a:t>
            </a:r>
            <a:r>
              <a:rPr lang="en-GB" dirty="0"/>
              <a:t>T</a:t>
            </a:r>
            <a:r>
              <a:rPr lang="en-GB" dirty="0" smtClean="0"/>
              <a:t>heory</a:t>
            </a:r>
            <a:endParaRPr lang="en-GB" dirty="0"/>
          </a:p>
        </p:txBody>
      </p:sp>
      <p:sp>
        <p:nvSpPr>
          <p:cNvPr id="6" name="Oval 5"/>
          <p:cNvSpPr/>
          <p:nvPr/>
        </p:nvSpPr>
        <p:spPr>
          <a:xfrm>
            <a:off x="2971800" y="1524000"/>
            <a:ext cx="1828800" cy="1219200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accent2"/>
                </a:solidFill>
              </a:rPr>
              <a:t>Iaith/ </a:t>
            </a:r>
            <a:r>
              <a:rPr lang="en-GB" dirty="0" smtClean="0"/>
              <a:t>language</a:t>
            </a:r>
            <a:endParaRPr lang="en-GB" dirty="0"/>
          </a:p>
        </p:txBody>
      </p:sp>
      <p:sp>
        <p:nvSpPr>
          <p:cNvPr id="7" name="Oval 6"/>
          <p:cNvSpPr/>
          <p:nvPr/>
        </p:nvSpPr>
        <p:spPr>
          <a:xfrm>
            <a:off x="7315200" y="1524000"/>
            <a:ext cx="1828800" cy="1219200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accent2"/>
                </a:solidFill>
              </a:rPr>
              <a:t>c</a:t>
            </a:r>
            <a:r>
              <a:rPr lang="en-GB" dirty="0" err="1" smtClean="0">
                <a:solidFill>
                  <a:schemeClr val="accent2"/>
                </a:solidFill>
              </a:rPr>
              <a:t>hwarae</a:t>
            </a:r>
            <a:r>
              <a:rPr lang="en-GB" dirty="0" smtClean="0">
                <a:solidFill>
                  <a:schemeClr val="accent2"/>
                </a:solidFill>
              </a:rPr>
              <a:t>/</a:t>
            </a:r>
            <a:r>
              <a:rPr lang="en-GB" dirty="0" smtClean="0"/>
              <a:t>play</a:t>
            </a:r>
            <a:endParaRPr lang="en-GB" dirty="0"/>
          </a:p>
        </p:txBody>
      </p:sp>
      <p:sp>
        <p:nvSpPr>
          <p:cNvPr id="8" name="Oval 7"/>
          <p:cNvSpPr/>
          <p:nvPr/>
        </p:nvSpPr>
        <p:spPr>
          <a:xfrm>
            <a:off x="5334000" y="4876800"/>
            <a:ext cx="2692400" cy="1219200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accent2"/>
                </a:solidFill>
              </a:rPr>
              <a:t>r</a:t>
            </a:r>
            <a:r>
              <a:rPr lang="en-GB" dirty="0" err="1" smtClean="0">
                <a:solidFill>
                  <a:schemeClr val="accent2"/>
                </a:solidFill>
              </a:rPr>
              <a:t>hyngweithio</a:t>
            </a:r>
            <a:r>
              <a:rPr lang="en-GB" dirty="0" smtClean="0">
                <a:solidFill>
                  <a:schemeClr val="accent2"/>
                </a:solidFill>
              </a:rPr>
              <a:t> </a:t>
            </a:r>
            <a:r>
              <a:rPr lang="en-GB" dirty="0" err="1" smtClean="0">
                <a:solidFill>
                  <a:schemeClr val="accent2"/>
                </a:solidFill>
              </a:rPr>
              <a:t>cymdeithasol</a:t>
            </a:r>
            <a:r>
              <a:rPr lang="en-GB" dirty="0" smtClean="0">
                <a:solidFill>
                  <a:schemeClr val="accent2"/>
                </a:solidFill>
              </a:rPr>
              <a:t>/ </a:t>
            </a:r>
            <a:r>
              <a:rPr lang="en-GB" dirty="0" smtClean="0"/>
              <a:t>social </a:t>
            </a:r>
            <a:r>
              <a:rPr lang="en-GB" dirty="0"/>
              <a:t>interaction</a:t>
            </a:r>
          </a:p>
        </p:txBody>
      </p:sp>
      <p:cxnSp>
        <p:nvCxnSpPr>
          <p:cNvPr id="10" name="Straight Arrow Connector 9"/>
          <p:cNvCxnSpPr>
            <a:endCxn id="6" idx="5"/>
          </p:cNvCxnSpPr>
          <p:nvPr/>
        </p:nvCxnSpPr>
        <p:spPr>
          <a:xfrm flipH="1" flipV="1">
            <a:off x="4532778" y="2564652"/>
            <a:ext cx="496422" cy="5595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endCxn id="7" idx="3"/>
          </p:cNvCxnSpPr>
          <p:nvPr/>
        </p:nvCxnSpPr>
        <p:spPr>
          <a:xfrm flipV="1">
            <a:off x="7162800" y="2564652"/>
            <a:ext cx="420222" cy="4833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>
            <a:stCxn id="5" idx="4"/>
            <a:endCxn id="8" idx="0"/>
          </p:cNvCxnSpPr>
          <p:nvPr/>
        </p:nvCxnSpPr>
        <p:spPr>
          <a:xfrm>
            <a:off x="6134100" y="4343400"/>
            <a:ext cx="546100" cy="5334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 flipH="1" flipV="1">
            <a:off x="2819400" y="1066800"/>
            <a:ext cx="496422" cy="5595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 flipV="1">
            <a:off x="4346680" y="1066800"/>
            <a:ext cx="453921" cy="5400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 flipH="1">
            <a:off x="2895600" y="2620993"/>
            <a:ext cx="496422" cy="44686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 flipH="1" flipV="1">
            <a:off x="7219389" y="1066800"/>
            <a:ext cx="496422" cy="5595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 flipV="1">
            <a:off x="8477812" y="914400"/>
            <a:ext cx="437589" cy="6096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/>
          <p:nvPr/>
        </p:nvCxnSpPr>
        <p:spPr>
          <a:xfrm flipV="1">
            <a:off x="9111450" y="1727574"/>
            <a:ext cx="718351" cy="27977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/>
          <p:nvPr/>
        </p:nvCxnSpPr>
        <p:spPr>
          <a:xfrm flipH="1">
            <a:off x="4419600" y="5453332"/>
            <a:ext cx="9144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/>
          <p:nvPr/>
        </p:nvCxnSpPr>
        <p:spPr>
          <a:xfrm>
            <a:off x="3810000" y="4419600"/>
            <a:ext cx="990600" cy="1262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/>
          <p:cNvCxnSpPr/>
          <p:nvPr/>
        </p:nvCxnSpPr>
        <p:spPr>
          <a:xfrm>
            <a:off x="7011206" y="6096000"/>
            <a:ext cx="571816" cy="4764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val 19"/>
          <p:cNvSpPr/>
          <p:nvPr/>
        </p:nvSpPr>
        <p:spPr>
          <a:xfrm>
            <a:off x="2057400" y="3515983"/>
            <a:ext cx="1828800" cy="1219200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accent2"/>
                </a:solidFill>
              </a:rPr>
              <a:t>d</a:t>
            </a:r>
            <a:r>
              <a:rPr lang="en-GB" dirty="0" err="1" smtClean="0">
                <a:solidFill>
                  <a:schemeClr val="accent2"/>
                </a:solidFill>
              </a:rPr>
              <a:t>iwylliant</a:t>
            </a:r>
            <a:r>
              <a:rPr lang="en-GB" dirty="0" smtClean="0"/>
              <a:t>/culture</a:t>
            </a:r>
            <a:endParaRPr lang="en-GB" dirty="0"/>
          </a:p>
        </p:txBody>
      </p:sp>
      <p:cxnSp>
        <p:nvCxnSpPr>
          <p:cNvPr id="22" name="Straight Arrow Connector 21"/>
          <p:cNvCxnSpPr/>
          <p:nvPr/>
        </p:nvCxnSpPr>
        <p:spPr>
          <a:xfrm flipH="1" flipV="1">
            <a:off x="2279328" y="2956435"/>
            <a:ext cx="496422" cy="5595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20" idx="4"/>
          </p:cNvCxnSpPr>
          <p:nvPr/>
        </p:nvCxnSpPr>
        <p:spPr>
          <a:xfrm flipH="1">
            <a:off x="2579700" y="4735184"/>
            <a:ext cx="392100" cy="34519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 flipH="1">
            <a:off x="3810000" y="3733800"/>
            <a:ext cx="1027578" cy="1191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/>
          <p:nvPr/>
        </p:nvCxnSpPr>
        <p:spPr>
          <a:xfrm>
            <a:off x="7982512" y="5614148"/>
            <a:ext cx="990600" cy="1262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145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98688" name="Group 32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2016188171"/>
              </p:ext>
            </p:extLst>
          </p:nvPr>
        </p:nvGraphicFramePr>
        <p:xfrm>
          <a:off x="1113905" y="290724"/>
          <a:ext cx="7772400" cy="6235546"/>
        </p:xfrm>
        <a:graphic>
          <a:graphicData uri="http://schemas.openxmlformats.org/drawingml/2006/table">
            <a:tbl>
              <a:tblPr/>
              <a:tblGrid>
                <a:gridCol w="2590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90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90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83234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CYSYNIAD/ CONCEPT</a:t>
                      </a:r>
                    </a:p>
                  </a:txBody>
                  <a:tcPr marT="45730" marB="4573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PIAGET</a:t>
                      </a:r>
                    </a:p>
                  </a:txBody>
                  <a:tcPr marT="45730" marB="4573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VYGOTSKY </a:t>
                      </a:r>
                    </a:p>
                  </a:txBody>
                  <a:tcPr marT="45730" marB="4573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125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Diwylliant</a:t>
                      </a:r>
                      <a:endParaRPr kumimoji="0" lang="en-GB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/ Culture</a:t>
                      </a:r>
                    </a:p>
                  </a:txBody>
                  <a:tcPr marT="45730" marB="4573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T="45730" marB="4573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T="45730" marB="4573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45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Y </a:t>
                      </a:r>
                      <a:r>
                        <a:rPr kumimoji="0" lang="en-GB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byd</a:t>
                      </a: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cymdeithasol</a:t>
                      </a: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: </a:t>
                      </a:r>
                      <a:r>
                        <a:rPr kumimoji="0" lang="en-GB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datblygiad</a:t>
                      </a: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gwybyddol</a:t>
                      </a: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/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The social world: cognitive development</a:t>
                      </a:r>
                    </a:p>
                  </a:txBody>
                  <a:tcPr marT="45730" marB="4573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marT="45730" marB="4573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marT="45730" marB="4573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39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Datblygiad</a:t>
                      </a: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cymdeithasol</a:t>
                      </a: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/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Social development</a:t>
                      </a:r>
                    </a:p>
                  </a:txBody>
                  <a:tcPr marT="45730" marB="4573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marT="45730" marB="4573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marT="45730" marB="4573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7044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Iaith /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Language </a:t>
                      </a:r>
                    </a:p>
                  </a:txBody>
                  <a:tcPr marT="45730" marB="4573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marT="45730" marB="4573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marT="45730" marB="4573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1013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Datrys</a:t>
                      </a: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2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problemau</a:t>
                      </a: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/ Problem solving </a:t>
                      </a:r>
                    </a:p>
                  </a:txBody>
                  <a:tcPr marT="45730" marB="4573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T="45730" marB="4573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T="45730" marB="4573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57638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98688" name="Group 32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525663969"/>
              </p:ext>
            </p:extLst>
          </p:nvPr>
        </p:nvGraphicFramePr>
        <p:xfrm>
          <a:off x="539646" y="186572"/>
          <a:ext cx="10253272" cy="6299477"/>
        </p:xfrm>
        <a:graphic>
          <a:graphicData uri="http://schemas.openxmlformats.org/drawingml/2006/table">
            <a:tbl>
              <a:tblPr/>
              <a:tblGrid>
                <a:gridCol w="333790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612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25412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729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CYSYNIAD/ 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CONCEPT</a:t>
                      </a:r>
                    </a:p>
                  </a:txBody>
                  <a:tcPr marT="45730" marB="4573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PIAGET</a:t>
                      </a:r>
                    </a:p>
                  </a:txBody>
                  <a:tcPr marT="45730" marB="4573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VYGOTSKY </a:t>
                      </a:r>
                    </a:p>
                  </a:txBody>
                  <a:tcPr marT="45730" marB="4573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6449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Diwylliant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/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Culture</a:t>
                      </a:r>
                    </a:p>
                  </a:txBody>
                  <a:tcPr marT="45730" marB="4573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Un </a:t>
                      </a:r>
                      <a:r>
                        <a:rPr kumimoji="0" lang="en-GB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dylanwad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ar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ddatblygiad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/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One influence on development</a:t>
                      </a:r>
                    </a:p>
                  </a:txBody>
                  <a:tcPr marT="45730" marB="4573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Prif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ffocws </a:t>
                      </a:r>
                      <a:r>
                        <a:rPr kumimoji="0" lang="en-GB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datblygiad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/ 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Main focus of development</a:t>
                      </a:r>
                    </a:p>
                  </a:txBody>
                  <a:tcPr marT="45730" marB="4573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967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Y </a:t>
                      </a:r>
                      <a:r>
                        <a:rPr kumimoji="0" lang="en-GB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byd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cymdeithasol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: </a:t>
                      </a:r>
                      <a:r>
                        <a:rPr kumimoji="0" lang="en-GB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datblygiad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gwybyddol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/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The social world: cognitive development</a:t>
                      </a:r>
                    </a:p>
                  </a:txBody>
                  <a:tcPr marT="45730" marB="4573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Y </a:t>
                      </a:r>
                      <a:r>
                        <a:rPr kumimoji="0" lang="en-GB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prif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ddatblygiad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o fewn y </a:t>
                      </a:r>
                      <a:r>
                        <a:rPr kumimoji="0" lang="en-GB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plentyn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/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The main development is within child</a:t>
                      </a:r>
                    </a:p>
                  </a:txBody>
                  <a:tcPr marT="45730" marB="4573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Wedi ei </a:t>
                      </a:r>
                      <a:r>
                        <a:rPr kumimoji="0" lang="en-GB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arwain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gan y </a:t>
                      </a:r>
                      <a:r>
                        <a:rPr kumimoji="0" lang="en-GB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byd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cymdeithasol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/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Led by the social world</a:t>
                      </a:r>
                    </a:p>
                  </a:txBody>
                  <a:tcPr marT="45730" marB="4573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100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Datblygiad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cymdeithasol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/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Social development</a:t>
                      </a:r>
                    </a:p>
                  </a:txBody>
                  <a:tcPr marT="45730" marB="4573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Camau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hierarchaidd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/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Hierarchial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stages</a:t>
                      </a:r>
                    </a:p>
                  </a:txBody>
                  <a:tcPr marT="45730" marB="4573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Rolau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cymhleth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o fewn </a:t>
                      </a:r>
                      <a:r>
                        <a:rPr kumimoji="0" lang="en-GB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gweithgareddau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rhyngweithiol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/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Complex roles in interactive activities</a:t>
                      </a:r>
                    </a:p>
                  </a:txBody>
                  <a:tcPr marT="45730" marB="4573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27800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Iaith /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Language </a:t>
                      </a:r>
                    </a:p>
                  </a:txBody>
                  <a:tcPr marT="45730" marB="4573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Ychydig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iawn o ystyriaeth </a:t>
                      </a:r>
                      <a:r>
                        <a:rPr kumimoji="0" lang="en-GB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iaith/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Very little consideration of language</a:t>
                      </a:r>
                    </a:p>
                  </a:txBody>
                  <a:tcPr marT="45730" marB="4573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Un o’r </a:t>
                      </a:r>
                      <a:r>
                        <a:rPr kumimoji="0" lang="en-GB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prif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offerynnau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datblygiadol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/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One of the main developmental tools</a:t>
                      </a:r>
                    </a:p>
                  </a:txBody>
                  <a:tcPr marT="45730" marB="4573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100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Datrys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porblemau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/  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Problem solving </a:t>
                      </a:r>
                    </a:p>
                  </a:txBody>
                  <a:tcPr marT="45730" marB="4573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Proses </a:t>
                      </a:r>
                      <a:r>
                        <a:rPr kumimoji="0" lang="en-GB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unigol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en-GB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annibynnol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/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 individual independent process</a:t>
                      </a:r>
                    </a:p>
                  </a:txBody>
                  <a:tcPr marT="45730" marB="4573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Proses </a:t>
                      </a:r>
                      <a:r>
                        <a:rPr kumimoji="0" lang="en-GB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rhyngweithiol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/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Interactive process</a:t>
                      </a:r>
                    </a:p>
                  </a:txBody>
                  <a:tcPr marT="45730" marB="4573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99097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Title 3"/>
          <p:cNvSpPr>
            <a:spLocks noGrp="1"/>
          </p:cNvSpPr>
          <p:nvPr>
            <p:ph type="title"/>
          </p:nvPr>
        </p:nvSpPr>
        <p:spPr>
          <a:xfrm>
            <a:off x="156403" y="94211"/>
            <a:ext cx="10794230" cy="1320800"/>
          </a:xfrm>
        </p:spPr>
        <p:txBody>
          <a:bodyPr>
            <a:normAutofit fontScale="90000"/>
          </a:bodyPr>
          <a:lstStyle/>
          <a:p>
            <a:r>
              <a:rPr lang="en-US" altLang="en-US" b="1" dirty="0" smtClean="0">
                <a:solidFill>
                  <a:schemeClr val="tx1"/>
                </a:solidFill>
              </a:rPr>
              <a:t>Beth </a:t>
            </a:r>
            <a:r>
              <a:rPr lang="en-US" altLang="en-US" b="1" dirty="0" err="1" smtClean="0">
                <a:solidFill>
                  <a:schemeClr val="tx1"/>
                </a:solidFill>
              </a:rPr>
              <a:t>sy’n</a:t>
            </a:r>
            <a:r>
              <a:rPr lang="en-US" altLang="en-US" b="1" dirty="0" smtClean="0">
                <a:solidFill>
                  <a:schemeClr val="tx1"/>
                </a:solidFill>
              </a:rPr>
              <a:t> </a:t>
            </a:r>
            <a:r>
              <a:rPr lang="en-US" altLang="en-US" b="1" dirty="0" err="1" smtClean="0">
                <a:solidFill>
                  <a:schemeClr val="tx1"/>
                </a:solidFill>
              </a:rPr>
              <a:t>gyffredin</a:t>
            </a:r>
            <a:r>
              <a:rPr lang="en-US" altLang="en-US" b="1" dirty="0" smtClean="0">
                <a:solidFill>
                  <a:schemeClr val="tx1"/>
                </a:solidFill>
              </a:rPr>
              <a:t> </a:t>
            </a:r>
            <a:r>
              <a:rPr lang="en-US" altLang="en-US" b="1" dirty="0" err="1" smtClean="0">
                <a:solidFill>
                  <a:schemeClr val="tx1"/>
                </a:solidFill>
              </a:rPr>
              <a:t>rhwng</a:t>
            </a:r>
            <a:r>
              <a:rPr lang="en-US" altLang="en-US" b="1" dirty="0" smtClean="0">
                <a:solidFill>
                  <a:schemeClr val="tx1"/>
                </a:solidFill>
              </a:rPr>
              <a:t> </a:t>
            </a:r>
            <a:r>
              <a:rPr lang="en-US" altLang="en-US" b="1" dirty="0" err="1" smtClean="0">
                <a:solidFill>
                  <a:schemeClr val="tx1"/>
                </a:solidFill>
              </a:rPr>
              <a:t>damcaniaethau</a:t>
            </a:r>
            <a:r>
              <a:rPr lang="en-US" altLang="en-US" b="1" dirty="0" smtClean="0">
                <a:solidFill>
                  <a:schemeClr val="tx1"/>
                </a:solidFill>
              </a:rPr>
              <a:t> </a:t>
            </a:r>
            <a:br>
              <a:rPr lang="en-US" altLang="en-US" b="1" dirty="0" smtClean="0">
                <a:solidFill>
                  <a:schemeClr val="tx1"/>
                </a:solidFill>
              </a:rPr>
            </a:br>
            <a:r>
              <a:rPr lang="en-US" altLang="en-US" b="1" dirty="0" smtClean="0">
                <a:solidFill>
                  <a:schemeClr val="tx1"/>
                </a:solidFill>
              </a:rPr>
              <a:t>Piaget a Vygotsky?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 smtClean="0"/>
              <a:t>Do Piaget &amp; Vygotsky’s theories have anything in common?</a:t>
            </a:r>
            <a:endParaRPr lang="en-GB" altLang="en-US" dirty="0"/>
          </a:p>
        </p:txBody>
      </p:sp>
      <p:sp>
        <p:nvSpPr>
          <p:cNvPr id="58371" name="Content Placeholder 4"/>
          <p:cNvSpPr>
            <a:spLocks noGrp="1"/>
          </p:cNvSpPr>
          <p:nvPr>
            <p:ph sz="half" idx="1"/>
          </p:nvPr>
        </p:nvSpPr>
        <p:spPr>
          <a:xfrm>
            <a:off x="538789" y="2598393"/>
            <a:ext cx="4184035" cy="3880772"/>
          </a:xfrm>
        </p:spPr>
        <p:txBody>
          <a:bodyPr/>
          <a:lstStyle/>
          <a:p>
            <a:r>
              <a:rPr lang="en-US" altLang="en-US" dirty="0" smtClean="0"/>
              <a:t>Y </a:t>
            </a:r>
            <a:r>
              <a:rPr lang="en-US" altLang="en-US" dirty="0" err="1" smtClean="0"/>
              <a:t>ddau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yn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gweld</a:t>
            </a:r>
            <a:r>
              <a:rPr lang="en-US" altLang="en-US" dirty="0" smtClean="0"/>
              <a:t> bod </a:t>
            </a:r>
            <a:r>
              <a:rPr lang="en-US" altLang="en-US" dirty="0" err="1" smtClean="0"/>
              <a:t>rôl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gan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aeddfediant</a:t>
            </a:r>
            <a:endParaRPr lang="en-US" altLang="en-US" dirty="0" smtClean="0"/>
          </a:p>
          <a:p>
            <a:r>
              <a:rPr lang="en-US" altLang="en-US" dirty="0" smtClean="0"/>
              <a:t>Y </a:t>
            </a:r>
            <a:r>
              <a:rPr lang="en-US" altLang="en-US" dirty="0" err="1" smtClean="0"/>
              <a:t>ddau</a:t>
            </a:r>
            <a:r>
              <a:rPr lang="en-US" altLang="en-US" dirty="0" smtClean="0"/>
              <a:t> â </a:t>
            </a:r>
            <a:r>
              <a:rPr lang="en-US" altLang="en-US" dirty="0" err="1" smtClean="0"/>
              <a:t>diddordeb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mewn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galluoedd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gwybyddol</a:t>
            </a:r>
            <a:endParaRPr lang="en-US" altLang="en-US" dirty="0" smtClean="0"/>
          </a:p>
          <a:p>
            <a:pPr lvl="1"/>
            <a:r>
              <a:rPr lang="en-US" altLang="en-US" sz="1800" dirty="0" smtClean="0"/>
              <a:t>Piaget – </a:t>
            </a:r>
            <a:r>
              <a:rPr lang="en-US" altLang="en-US" sz="1800" dirty="0" err="1" smtClean="0"/>
              <a:t>cyfnodau</a:t>
            </a:r>
            <a:endParaRPr lang="en-US" altLang="en-US" sz="1800" dirty="0" smtClean="0"/>
          </a:p>
          <a:p>
            <a:pPr lvl="1"/>
            <a:r>
              <a:rPr lang="en-US" altLang="en-US" sz="1800" dirty="0" err="1" smtClean="0"/>
              <a:t>Vygostsky</a:t>
            </a:r>
            <a:r>
              <a:rPr lang="en-US" altLang="en-US" sz="1800" dirty="0" smtClean="0"/>
              <a:t> - PDP</a:t>
            </a:r>
          </a:p>
          <a:p>
            <a:endParaRPr lang="en-US" altLang="en-US" dirty="0" smtClean="0"/>
          </a:p>
        </p:txBody>
      </p:sp>
      <p:sp>
        <p:nvSpPr>
          <p:cNvPr id="58372" name="Content Placeholder 5"/>
          <p:cNvSpPr>
            <a:spLocks noGrp="1"/>
          </p:cNvSpPr>
          <p:nvPr>
            <p:ph sz="half" idx="2"/>
          </p:nvPr>
        </p:nvSpPr>
        <p:spPr>
          <a:xfrm>
            <a:off x="5250683" y="2071920"/>
            <a:ext cx="4184034" cy="3880773"/>
          </a:xfrm>
        </p:spPr>
        <p:txBody>
          <a:bodyPr/>
          <a:lstStyle/>
          <a:p>
            <a:pPr marL="0" indent="0">
              <a:buNone/>
            </a:pPr>
            <a:endParaRPr lang="en-GB" altLang="en-US" dirty="0" smtClean="0"/>
          </a:p>
          <a:p>
            <a:r>
              <a:rPr lang="en-GB" altLang="en-US" dirty="0" smtClean="0"/>
              <a:t>Both theories see a role for maturation </a:t>
            </a:r>
          </a:p>
          <a:p>
            <a:r>
              <a:rPr lang="en-GB" altLang="en-US" dirty="0" smtClean="0"/>
              <a:t>Both interested in changes in cognitive abilities </a:t>
            </a:r>
          </a:p>
          <a:p>
            <a:pPr lvl="1"/>
            <a:r>
              <a:rPr lang="en-GB" altLang="en-US" sz="1800" dirty="0" smtClean="0"/>
              <a:t>Piaget – stages;</a:t>
            </a:r>
          </a:p>
          <a:p>
            <a:pPr lvl="1"/>
            <a:r>
              <a:rPr lang="en-GB" altLang="en-US" sz="1800" dirty="0" smtClean="0"/>
              <a:t>Vygotsky – ZPD</a:t>
            </a:r>
          </a:p>
          <a:p>
            <a:endParaRPr lang="en-GB" altLang="en-US" dirty="0" smtClean="0"/>
          </a:p>
        </p:txBody>
      </p:sp>
      <p:pic>
        <p:nvPicPr>
          <p:cNvPr id="58373" name="Picture 6" descr="ANd9GcS7b6V5o53YenKBu-Oa8Xrk6HzY3AdkjeE7F9zA1kVvGMNb5ou5N4JWhnY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2836" y="4849943"/>
            <a:ext cx="2339975" cy="16292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50955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 smtClean="0">
                <a:solidFill>
                  <a:schemeClr val="tx1"/>
                </a:solidFill>
              </a:rPr>
              <a:t>Piaget v Vygotsky</a:t>
            </a:r>
          </a:p>
        </p:txBody>
      </p:sp>
      <p:sp>
        <p:nvSpPr>
          <p:cNvPr id="59395" name="Content Placeholder 2"/>
          <p:cNvSpPr>
            <a:spLocks noGrp="1"/>
          </p:cNvSpPr>
          <p:nvPr>
            <p:ph sz="half" idx="1"/>
          </p:nvPr>
        </p:nvSpPr>
        <p:spPr>
          <a:xfrm>
            <a:off x="791633" y="2501530"/>
            <a:ext cx="4184035" cy="3880772"/>
          </a:xfrm>
        </p:spPr>
        <p:txBody>
          <a:bodyPr/>
          <a:lstStyle/>
          <a:p>
            <a:r>
              <a:rPr lang="en-US" altLang="en-US" dirty="0" smtClean="0"/>
              <a:t>Y </a:t>
            </a:r>
            <a:r>
              <a:rPr lang="en-US" altLang="en-US" dirty="0" err="1" smtClean="0"/>
              <a:t>ddau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yn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cydnabod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pwysigrwydd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rhyngweithio</a:t>
            </a:r>
            <a:endParaRPr lang="en-US" altLang="en-US" dirty="0" smtClean="0"/>
          </a:p>
          <a:p>
            <a:pPr lvl="1"/>
            <a:r>
              <a:rPr lang="en-US" altLang="en-US" dirty="0" smtClean="0"/>
              <a:t>Piaget- </a:t>
            </a:r>
            <a:r>
              <a:rPr lang="en-US" altLang="en-US" dirty="0" err="1" smtClean="0"/>
              <a:t>rhyngweithio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rhwng</a:t>
            </a:r>
            <a:r>
              <a:rPr lang="en-US" altLang="en-US" dirty="0" smtClean="0"/>
              <a:t> y </a:t>
            </a:r>
            <a:r>
              <a:rPr lang="en-US" altLang="en-US" dirty="0" err="1" smtClean="0"/>
              <a:t>plentyn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â’r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amgylchedd</a:t>
            </a:r>
            <a:endParaRPr lang="en-US" altLang="en-US" dirty="0" smtClean="0"/>
          </a:p>
          <a:p>
            <a:pPr lvl="1"/>
            <a:r>
              <a:rPr lang="en-US" altLang="en-US" dirty="0" smtClean="0"/>
              <a:t>Vygotsky- </a:t>
            </a:r>
            <a:r>
              <a:rPr lang="en-US" altLang="en-US" dirty="0" err="1" smtClean="0"/>
              <a:t>rhyngweithio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cymdeithasol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rhwng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unigolion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a’r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byd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cymdeithasol</a:t>
            </a:r>
            <a:endParaRPr lang="en-US" altLang="en-US" dirty="0" smtClean="0"/>
          </a:p>
          <a:p>
            <a:r>
              <a:rPr lang="en-US" altLang="en-US" dirty="0" smtClean="0"/>
              <a:t>Y </a:t>
            </a:r>
            <a:r>
              <a:rPr lang="en-US" altLang="en-US" dirty="0" err="1" smtClean="0"/>
              <a:t>ddau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yn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cytuno</a:t>
            </a:r>
            <a:r>
              <a:rPr lang="en-US" altLang="en-US" dirty="0" smtClean="0"/>
              <a:t> </a:t>
            </a:r>
            <a:r>
              <a:rPr lang="en-US" altLang="en-US" dirty="0"/>
              <a:t>b</a:t>
            </a:r>
            <a:r>
              <a:rPr lang="en-US" altLang="en-US" dirty="0" smtClean="0"/>
              <a:t>od y </a:t>
            </a:r>
            <a:r>
              <a:rPr lang="en-US" altLang="en-US" dirty="0" err="1" smtClean="0"/>
              <a:t>plentyn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yn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ceisio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gwneud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synnwyr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o’r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byd</a:t>
            </a:r>
            <a:r>
              <a:rPr lang="en-US" altLang="en-US" dirty="0" smtClean="0"/>
              <a:t>, </a:t>
            </a:r>
            <a:r>
              <a:rPr lang="en-US" altLang="en-US" dirty="0" err="1" smtClean="0"/>
              <a:t>sydd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yn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datblygu’r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meddwl</a:t>
            </a:r>
            <a:endParaRPr lang="en-US" altLang="en-US" dirty="0" smtClean="0"/>
          </a:p>
          <a:p>
            <a:pPr lvl="1"/>
            <a:endParaRPr lang="en-US" altLang="en-US" dirty="0" smtClean="0"/>
          </a:p>
        </p:txBody>
      </p:sp>
      <p:sp>
        <p:nvSpPr>
          <p:cNvPr id="59396" name="Content Placeholder 3"/>
          <p:cNvSpPr>
            <a:spLocks noGrp="1"/>
          </p:cNvSpPr>
          <p:nvPr>
            <p:ph sz="half" idx="2"/>
          </p:nvPr>
        </p:nvSpPr>
        <p:spPr>
          <a:xfrm>
            <a:off x="5269852" y="2501529"/>
            <a:ext cx="4184034" cy="3880773"/>
          </a:xfrm>
        </p:spPr>
        <p:txBody>
          <a:bodyPr/>
          <a:lstStyle/>
          <a:p>
            <a:r>
              <a:rPr lang="en-GB" altLang="en-US" dirty="0" smtClean="0"/>
              <a:t>Both acknowledge importance of interaction</a:t>
            </a:r>
          </a:p>
          <a:p>
            <a:pPr lvl="1"/>
            <a:r>
              <a:rPr lang="en-GB" altLang="en-US" dirty="0" smtClean="0"/>
              <a:t>Piaget – interaction between child and environment </a:t>
            </a:r>
          </a:p>
          <a:p>
            <a:pPr lvl="1"/>
            <a:r>
              <a:rPr lang="en-GB" altLang="en-US" dirty="0" smtClean="0"/>
              <a:t>Vygotsky – social interaction between individuals and social world</a:t>
            </a:r>
          </a:p>
          <a:p>
            <a:pPr lvl="1"/>
            <a:endParaRPr lang="en-GB" altLang="en-US" dirty="0" smtClean="0"/>
          </a:p>
          <a:p>
            <a:r>
              <a:rPr lang="en-GB" altLang="en-US" dirty="0" smtClean="0"/>
              <a:t>Both agree that that the child tries to make sense of the world, which develops the mind.</a:t>
            </a:r>
          </a:p>
          <a:p>
            <a:endParaRPr lang="en-GB" altLang="en-US" dirty="0" smtClean="0"/>
          </a:p>
        </p:txBody>
      </p:sp>
      <p:pic>
        <p:nvPicPr>
          <p:cNvPr id="59397" name="Picture 6" descr="ANd9GcS7b6V5o53YenKBu-Oa8Xrk6HzY3AdkjeE7F9zA1kVvGMNb5ou5N4JWhnY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2538" y="70456"/>
            <a:ext cx="2339975" cy="1773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70316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smtClean="0">
                <a:solidFill>
                  <a:schemeClr val="tx1"/>
                </a:solidFill>
              </a:rPr>
              <a:t>Rhestr gyfeirnodi / </a:t>
            </a:r>
            <a:r>
              <a:rPr lang="en-GB" smtClean="0">
                <a:solidFill>
                  <a:schemeClr val="tx1"/>
                </a:solidFill>
              </a:rPr>
              <a:t>Reference </a:t>
            </a:r>
            <a:r>
              <a:rPr lang="en-GB" dirty="0" smtClean="0">
                <a:solidFill>
                  <a:schemeClr val="tx1"/>
                </a:solidFill>
              </a:rPr>
              <a:t>list</a:t>
            </a:r>
            <a:endParaRPr lang="cy-GB" dirty="0">
              <a:solidFill>
                <a:schemeClr val="tx1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Bee, H. And Boyd, D. (2012) The developing child (12th edition. London: </a:t>
            </a:r>
            <a:r>
              <a:rPr lang="en-GB" dirty="0" err="1" smtClean="0"/>
              <a:t>Allyn</a:t>
            </a:r>
            <a:r>
              <a:rPr lang="en-GB" dirty="0" smtClean="0"/>
              <a:t> and Bacon</a:t>
            </a:r>
          </a:p>
          <a:p>
            <a:r>
              <a:rPr lang="en-GB" dirty="0" smtClean="0"/>
              <a:t>Estyn (2009)Play and Active Learning. Available online: </a:t>
            </a:r>
            <a:r>
              <a:rPr lang="en-GB" dirty="0" smtClean="0">
                <a:hlinkClick r:id="rId2"/>
              </a:rPr>
              <a:t>https://www.estyn.gov.wales/sites/default/files/documents/Play%20and%20Active%20Learning%3A%20A%20toolkit%20for%20Foundation%20Phase%20practitioners%20-%20September%202009.pdf</a:t>
            </a:r>
            <a:r>
              <a:rPr lang="en-GB" dirty="0" smtClean="0"/>
              <a:t> (accessed 23/6/18)</a:t>
            </a:r>
          </a:p>
          <a:p>
            <a:r>
              <a:rPr lang="en-GB" dirty="0" smtClean="0"/>
              <a:t>Pound, L. ( 2006) How Children Learn. London: Practical Pre-School Books. </a:t>
            </a:r>
          </a:p>
          <a:p>
            <a:r>
              <a:rPr lang="en-GB" dirty="0" smtClean="0"/>
              <a:t>Brown, M.A. &amp; White, J. (</a:t>
            </a:r>
            <a:r>
              <a:rPr lang="en-GB" dirty="0" err="1" smtClean="0"/>
              <a:t>eds</a:t>
            </a:r>
            <a:r>
              <a:rPr lang="en-GB" dirty="0" smtClean="0"/>
              <a:t>) (2014) Exploring Childhood in a Comparative Context. Oxon: Routledge</a:t>
            </a:r>
          </a:p>
          <a:p>
            <a:r>
              <a:rPr lang="en-US" altLang="cy-GB" dirty="0" smtClean="0"/>
              <a:t>Mooney, C. (2013) Theories of Childhood. Minnesota:</a:t>
            </a:r>
            <a:r>
              <a:rPr lang="en-GB" altLang="cy-GB" dirty="0" smtClean="0"/>
              <a:t> </a:t>
            </a:r>
            <a:r>
              <a:rPr lang="en-US" altLang="cy-GB" dirty="0" err="1" smtClean="0"/>
              <a:t>Redleaf</a:t>
            </a:r>
            <a:r>
              <a:rPr lang="en-US" altLang="cy-GB" dirty="0" smtClean="0"/>
              <a:t> Press</a:t>
            </a:r>
          </a:p>
          <a:p>
            <a:r>
              <a:rPr lang="en-GB" dirty="0" err="1" smtClean="0"/>
              <a:t>Smidt</a:t>
            </a:r>
            <a:r>
              <a:rPr lang="en-GB" dirty="0" smtClean="0"/>
              <a:t>, S. ( 2013) The Developing Child in the 21st Century: A global perspective on child development . Oxon: Routledge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014727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323</TotalTime>
  <Words>1969</Words>
  <Application>Microsoft Office PowerPoint</Application>
  <PresentationFormat>Widescreen</PresentationFormat>
  <Paragraphs>249</Paragraphs>
  <Slides>33</Slides>
  <Notes>3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8" baseType="lpstr">
      <vt:lpstr>Arial</vt:lpstr>
      <vt:lpstr>Calibri</vt:lpstr>
      <vt:lpstr>Trebuchet MS</vt:lpstr>
      <vt:lpstr>Wingdings 3</vt:lpstr>
      <vt:lpstr>Facet</vt:lpstr>
      <vt:lpstr>Dysgu yn yr 21ain Ganrif 21st Century Learning  </vt:lpstr>
      <vt:lpstr>Deilliannau Dysgu / Learning Outcomes </vt:lpstr>
      <vt:lpstr>Deilliannau Dysgu / Learning Outcomes</vt:lpstr>
      <vt:lpstr>Deilliannau Dysgu / Learning Outcomes</vt:lpstr>
      <vt:lpstr>Deilliannau Dysgu / Learning Outcomes</vt:lpstr>
      <vt:lpstr>Aseiniad / Assignment</vt:lpstr>
      <vt:lpstr>Adolygu / Recap…  (15 mun/min)</vt:lpstr>
      <vt:lpstr>Datblygiad  Gwybyddol Cognitive Development</vt:lpstr>
      <vt:lpstr>Vygotsky</vt:lpstr>
      <vt:lpstr>Ffactorau Cymdeithasol Social factors</vt:lpstr>
      <vt:lpstr>Vygotsky</vt:lpstr>
      <vt:lpstr>Diwylliant                        Culture</vt:lpstr>
      <vt:lpstr>Iaith                            Language</vt:lpstr>
      <vt:lpstr>Chwarae                         Play</vt:lpstr>
      <vt:lpstr>Lefel rhyngbersonol / Interpersonal level </vt:lpstr>
      <vt:lpstr>Rhyngweithio cymdeithasol Social interaction</vt:lpstr>
      <vt:lpstr>Parth Datblygiad Procsimol Vygotsky                                     Vygotsky’s Zone of Proximal Development (ZPD)</vt:lpstr>
      <vt:lpstr>PDP – Parth Datblygiad Procsimol                                  ZPD – Zone of Proximal Development</vt:lpstr>
      <vt:lpstr>PowerPoint Presentation</vt:lpstr>
      <vt:lpstr>PowerPoint Presentation</vt:lpstr>
      <vt:lpstr>Tasg / Task</vt:lpstr>
      <vt:lpstr>4 cam datblygiad iaith Vygotsky Vygosky’s 4 stages of language development</vt:lpstr>
      <vt:lpstr>PowerPoint Presentation</vt:lpstr>
      <vt:lpstr>PowerPoint Presentation</vt:lpstr>
      <vt:lpstr>Vygotsky v Piaget</vt:lpstr>
      <vt:lpstr>Tasgau / Tasks</vt:lpstr>
      <vt:lpstr>Tasgau / Tasks</vt:lpstr>
      <vt:lpstr>PowerPoint Presentation</vt:lpstr>
      <vt:lpstr>PowerPoint Presentation</vt:lpstr>
      <vt:lpstr>PowerPoint Presentation</vt:lpstr>
      <vt:lpstr>Beth sy’n gyffredin rhwng damcaniaethau  Piaget a Vygotsky? Do Piaget &amp; Vygotsky’s theories have anything in common?</vt:lpstr>
      <vt:lpstr>Piaget v Vygotsky</vt:lpstr>
      <vt:lpstr>Rhestr gyfeirnodi / Reference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Baggott</dc:creator>
  <cp:lastModifiedBy>Helen A Griffiths</cp:lastModifiedBy>
  <cp:revision>22</cp:revision>
  <dcterms:created xsi:type="dcterms:W3CDTF">2019-07-09T09:55:30Z</dcterms:created>
  <dcterms:modified xsi:type="dcterms:W3CDTF">2020-12-01T19:45:46Z</dcterms:modified>
</cp:coreProperties>
</file>