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58" r:id="rId4"/>
    <p:sldId id="275" r:id="rId5"/>
    <p:sldId id="266" r:id="rId6"/>
    <p:sldId id="267" r:id="rId7"/>
    <p:sldId id="268" r:id="rId8"/>
    <p:sldId id="273" r:id="rId9"/>
    <p:sldId id="274" r:id="rId10"/>
    <p:sldId id="272" r:id="rId11"/>
    <p:sldId id="269" r:id="rId12"/>
    <p:sldId id="271" r:id="rId13"/>
    <p:sldId id="270" r:id="rId14"/>
  </p:sldIdLst>
  <p:sldSz cx="18288000" cy="10287000"/>
  <p:notesSz cx="6858000" cy="9144000"/>
  <p:embeddedFontLst>
    <p:embeddedFont>
      <p:font typeface="Open Sauce Bold" panose="020B0604020202020204" charset="0"/>
      <p:regular r:id="rId16"/>
    </p:embeddedFont>
    <p:embeddedFont>
      <p:font typeface="Open Sauce Heavy" panose="020B0604020202020204"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7917" autoAdjust="0"/>
  </p:normalViewPr>
  <p:slideViewPr>
    <p:cSldViewPr>
      <p:cViewPr varScale="1">
        <p:scale>
          <a:sx n="46" d="100"/>
          <a:sy n="46" d="100"/>
        </p:scale>
        <p:origin x="1104" y="83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diagrams/_rels/data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21.jpeg"/></Relationships>
</file>

<file path=ppt/diagrams/_rels/data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image" Target="../media/image31.jpeg"/></Relationships>
</file>

<file path=ppt/diagrams/_rels/data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21.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image" Target="../media/image31.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image" Target="../media/image42.jpe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FA6AEB-1BB7-41C2-BC56-45C0795F54D2}" type="doc">
      <dgm:prSet loTypeId="urn:microsoft.com/office/officeart/2005/8/layout/pList1" loCatId="list" qsTypeId="urn:microsoft.com/office/officeart/2005/8/quickstyle/simple2" qsCatId="simple" csTypeId="urn:microsoft.com/office/officeart/2005/8/colors/colorful3" csCatId="colorful" phldr="1"/>
      <dgm:spPr/>
      <dgm:t>
        <a:bodyPr/>
        <a:lstStyle/>
        <a:p>
          <a:endParaRPr lang="en-GB"/>
        </a:p>
      </dgm:t>
    </dgm:pt>
    <dgm:pt modelId="{E747AC08-8660-4180-9584-4F5F07D543D3}">
      <dgm:prSet phldrT="[Text]" custT="1"/>
      <dgm:spPr/>
      <dgm:t>
        <a:bodyPr/>
        <a:lstStyle/>
        <a:p>
          <a:r>
            <a:rPr lang="en-GB" sz="3200" b="1" dirty="0"/>
            <a:t>Reduction of household food waste</a:t>
          </a:r>
          <a:endParaRPr lang="en-GB" sz="3200" dirty="0">
            <a:latin typeface="Times New Roman" panose="02020603050405020304" pitchFamily="18" charset="0"/>
            <a:cs typeface="Times New Roman" panose="02020603050405020304" pitchFamily="18" charset="0"/>
          </a:endParaRPr>
        </a:p>
      </dgm:t>
    </dgm:pt>
    <dgm:pt modelId="{82136510-5B62-4B6B-B524-018BCECB26F6}" type="parTrans" cxnId="{B642199F-06F2-4960-9833-63D77DBADA33}">
      <dgm:prSet/>
      <dgm:spPr/>
      <dgm:t>
        <a:bodyPr/>
        <a:lstStyle/>
        <a:p>
          <a:endParaRPr lang="en-GB" sz="2400">
            <a:latin typeface="Times New Roman" panose="02020603050405020304" pitchFamily="18" charset="0"/>
            <a:cs typeface="Times New Roman" panose="02020603050405020304" pitchFamily="18" charset="0"/>
          </a:endParaRPr>
        </a:p>
      </dgm:t>
    </dgm:pt>
    <dgm:pt modelId="{9CE25EA7-6868-48CF-8A19-9342F561931F}" type="sibTrans" cxnId="{B642199F-06F2-4960-9833-63D77DBADA33}">
      <dgm:prSet/>
      <dgm:spPr/>
      <dgm:t>
        <a:bodyPr/>
        <a:lstStyle/>
        <a:p>
          <a:endParaRPr lang="en-GB" sz="2400">
            <a:latin typeface="Times New Roman" panose="02020603050405020304" pitchFamily="18" charset="0"/>
            <a:cs typeface="Times New Roman" panose="02020603050405020304" pitchFamily="18" charset="0"/>
          </a:endParaRPr>
        </a:p>
      </dgm:t>
    </dgm:pt>
    <dgm:pt modelId="{2DFE8C59-59F4-4444-A4FC-B91719F7F894}">
      <dgm:prSet custT="1"/>
      <dgm:spPr/>
      <dgm:t>
        <a:bodyPr/>
        <a:lstStyle/>
        <a:p>
          <a:r>
            <a:rPr lang="en-GB" sz="3200" b="1" dirty="0"/>
            <a:t>Sustainability-focused sourcing and packaging</a:t>
          </a:r>
          <a:endParaRPr lang="en-GB" sz="3200" dirty="0">
            <a:latin typeface="Times New Roman" panose="02020603050405020304" pitchFamily="18" charset="0"/>
            <a:cs typeface="Times New Roman" panose="02020603050405020304" pitchFamily="18" charset="0"/>
          </a:endParaRPr>
        </a:p>
      </dgm:t>
    </dgm:pt>
    <dgm:pt modelId="{835ACB34-28E4-4D27-B9C7-0F6CB996188D}" type="parTrans" cxnId="{64BA639C-2BBE-43D3-86F9-CBBA1C21DEAB}">
      <dgm:prSet/>
      <dgm:spPr/>
      <dgm:t>
        <a:bodyPr/>
        <a:lstStyle/>
        <a:p>
          <a:endParaRPr lang="en-GB" sz="2400">
            <a:latin typeface="Times New Roman" panose="02020603050405020304" pitchFamily="18" charset="0"/>
            <a:cs typeface="Times New Roman" panose="02020603050405020304" pitchFamily="18" charset="0"/>
          </a:endParaRPr>
        </a:p>
      </dgm:t>
    </dgm:pt>
    <dgm:pt modelId="{45E1115A-6004-44EA-99AB-4D77DA844348}" type="sibTrans" cxnId="{64BA639C-2BBE-43D3-86F9-CBBA1C21DEAB}">
      <dgm:prSet/>
      <dgm:spPr/>
      <dgm:t>
        <a:bodyPr/>
        <a:lstStyle/>
        <a:p>
          <a:endParaRPr lang="en-GB" sz="2400">
            <a:latin typeface="Times New Roman" panose="02020603050405020304" pitchFamily="18" charset="0"/>
            <a:cs typeface="Times New Roman" panose="02020603050405020304" pitchFamily="18" charset="0"/>
          </a:endParaRPr>
        </a:p>
      </dgm:t>
    </dgm:pt>
    <dgm:pt modelId="{47E91D20-7FDE-4970-B995-F337B8785ECE}">
      <dgm:prSet custT="1"/>
      <dgm:spPr/>
      <dgm:t>
        <a:bodyPr/>
        <a:lstStyle/>
        <a:p>
          <a:r>
            <a:rPr lang="en-GB" sz="3200" b="1" dirty="0"/>
            <a:t>Flexible digital subscription model</a:t>
          </a:r>
          <a:endParaRPr lang="en-GB" sz="3200" dirty="0">
            <a:latin typeface="Times New Roman" panose="02020603050405020304" pitchFamily="18" charset="0"/>
            <a:cs typeface="Times New Roman" panose="02020603050405020304" pitchFamily="18" charset="0"/>
          </a:endParaRPr>
        </a:p>
      </dgm:t>
    </dgm:pt>
    <dgm:pt modelId="{04E9AF06-9B8D-4AB5-B754-71F2E0F51B2F}" type="parTrans" cxnId="{B7E6BBDE-9F99-4968-A4AB-6856DD7E9685}">
      <dgm:prSet/>
      <dgm:spPr/>
      <dgm:t>
        <a:bodyPr/>
        <a:lstStyle/>
        <a:p>
          <a:endParaRPr lang="en-GB" sz="2400">
            <a:latin typeface="Times New Roman" panose="02020603050405020304" pitchFamily="18" charset="0"/>
            <a:cs typeface="Times New Roman" panose="02020603050405020304" pitchFamily="18" charset="0"/>
          </a:endParaRPr>
        </a:p>
      </dgm:t>
    </dgm:pt>
    <dgm:pt modelId="{DDA1F259-980B-4516-8788-611EA413C4FB}" type="sibTrans" cxnId="{B7E6BBDE-9F99-4968-A4AB-6856DD7E9685}">
      <dgm:prSet/>
      <dgm:spPr/>
      <dgm:t>
        <a:bodyPr/>
        <a:lstStyle/>
        <a:p>
          <a:endParaRPr lang="en-GB" sz="2400">
            <a:latin typeface="Times New Roman" panose="02020603050405020304" pitchFamily="18" charset="0"/>
            <a:cs typeface="Times New Roman" panose="02020603050405020304" pitchFamily="18" charset="0"/>
          </a:endParaRPr>
        </a:p>
      </dgm:t>
    </dgm:pt>
    <dgm:pt modelId="{2EC776C7-D9E5-4D56-A071-A7FB8A97440D}" type="pres">
      <dgm:prSet presAssocID="{48FA6AEB-1BB7-41C2-BC56-45C0795F54D2}" presName="Name0" presStyleCnt="0">
        <dgm:presLayoutVars>
          <dgm:dir/>
          <dgm:resizeHandles val="exact"/>
        </dgm:presLayoutVars>
      </dgm:prSet>
      <dgm:spPr/>
    </dgm:pt>
    <dgm:pt modelId="{FEF63E8A-AC63-4868-939B-11B50A730214}" type="pres">
      <dgm:prSet presAssocID="{E747AC08-8660-4180-9584-4F5F07D543D3}" presName="compNode" presStyleCnt="0"/>
      <dgm:spPr/>
    </dgm:pt>
    <dgm:pt modelId="{5CA79F7A-81D5-48E0-81BD-2159AD208DBB}" type="pres">
      <dgm:prSet presAssocID="{E747AC08-8660-4180-9584-4F5F07D543D3}" presName="pictRect" presStyleLbl="node1" presStyleIdx="0" presStyleCnt="3"/>
      <dgm:spPr>
        <a:blipFill rotWithShape="1">
          <a:blip xmlns:r="http://schemas.openxmlformats.org/officeDocument/2006/relationships" r:embed="rId1" cstate="print">
            <a:extLst>
              <a:ext uri="{28A0092B-C50C-407E-A947-70E740481C1C}">
                <a14:useLocalDpi xmlns:a14="http://schemas.microsoft.com/office/drawing/2010/main" val="0"/>
              </a:ext>
            </a:extLst>
          </a:blip>
          <a:srcRect/>
          <a:stretch>
            <a:fillRect t="-23000" b="-23000"/>
          </a:stretch>
        </a:blipFill>
      </dgm:spPr>
    </dgm:pt>
    <dgm:pt modelId="{E3F473F1-A38B-46A2-B6BA-FFDFFEB1D05F}" type="pres">
      <dgm:prSet presAssocID="{E747AC08-8660-4180-9584-4F5F07D543D3}" presName="textRect" presStyleLbl="revTx" presStyleIdx="0" presStyleCnt="3">
        <dgm:presLayoutVars>
          <dgm:bulletEnabled val="1"/>
        </dgm:presLayoutVars>
      </dgm:prSet>
      <dgm:spPr/>
    </dgm:pt>
    <dgm:pt modelId="{F79EF668-1692-4A01-BFB2-D85BFC1BF087}" type="pres">
      <dgm:prSet presAssocID="{9CE25EA7-6868-48CF-8A19-9342F561931F}" presName="sibTrans" presStyleLbl="sibTrans2D1" presStyleIdx="0" presStyleCnt="0"/>
      <dgm:spPr/>
    </dgm:pt>
    <dgm:pt modelId="{3A1711E4-35DF-4E7D-B87F-3A796B5C65FB}" type="pres">
      <dgm:prSet presAssocID="{2DFE8C59-59F4-4444-A4FC-B91719F7F894}" presName="compNode" presStyleCnt="0"/>
      <dgm:spPr/>
    </dgm:pt>
    <dgm:pt modelId="{BE62F548-1ECB-46B1-823E-0F1C8DD8C103}" type="pres">
      <dgm:prSet presAssocID="{2DFE8C59-59F4-4444-A4FC-B91719F7F894}" presName="pictRect" presStyleLbl="node1" presStyleIdx="1"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dgm:spPr>
    </dgm:pt>
    <dgm:pt modelId="{3C058E39-7A17-47B0-8D2A-03B3C6750C14}" type="pres">
      <dgm:prSet presAssocID="{2DFE8C59-59F4-4444-A4FC-B91719F7F894}" presName="textRect" presStyleLbl="revTx" presStyleIdx="1" presStyleCnt="3">
        <dgm:presLayoutVars>
          <dgm:bulletEnabled val="1"/>
        </dgm:presLayoutVars>
      </dgm:prSet>
      <dgm:spPr/>
    </dgm:pt>
    <dgm:pt modelId="{F2B38E97-1534-4E18-B5C5-8117ACCD5348}" type="pres">
      <dgm:prSet presAssocID="{45E1115A-6004-44EA-99AB-4D77DA844348}" presName="sibTrans" presStyleLbl="sibTrans2D1" presStyleIdx="0" presStyleCnt="0"/>
      <dgm:spPr/>
    </dgm:pt>
    <dgm:pt modelId="{0A49F125-55E8-4F2F-A720-B4EB0D621FFD}" type="pres">
      <dgm:prSet presAssocID="{47E91D20-7FDE-4970-B995-F337B8785ECE}" presName="compNode" presStyleCnt="0"/>
      <dgm:spPr/>
    </dgm:pt>
    <dgm:pt modelId="{B6CF9678-5E78-4931-993D-7C65FEB0706A}" type="pres">
      <dgm:prSet presAssocID="{47E91D20-7FDE-4970-B995-F337B8785ECE}" presName="pict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4000" r="-4000"/>
          </a:stretch>
        </a:blipFill>
      </dgm:spPr>
    </dgm:pt>
    <dgm:pt modelId="{9D7848F0-A56F-4F8A-99BB-14FD2FC4824F}" type="pres">
      <dgm:prSet presAssocID="{47E91D20-7FDE-4970-B995-F337B8785ECE}" presName="textRect" presStyleLbl="revTx" presStyleIdx="2" presStyleCnt="3">
        <dgm:presLayoutVars>
          <dgm:bulletEnabled val="1"/>
        </dgm:presLayoutVars>
      </dgm:prSet>
      <dgm:spPr/>
    </dgm:pt>
  </dgm:ptLst>
  <dgm:cxnLst>
    <dgm:cxn modelId="{397C2A16-5007-492E-A00B-B67BF5194C31}" type="presOf" srcId="{48FA6AEB-1BB7-41C2-BC56-45C0795F54D2}" destId="{2EC776C7-D9E5-4D56-A071-A7FB8A97440D}" srcOrd="0" destOrd="0" presId="urn:microsoft.com/office/officeart/2005/8/layout/pList1"/>
    <dgm:cxn modelId="{0B50FB36-87B8-4372-AFFC-48DE4709706E}" type="presOf" srcId="{47E91D20-7FDE-4970-B995-F337B8785ECE}" destId="{9D7848F0-A56F-4F8A-99BB-14FD2FC4824F}" srcOrd="0" destOrd="0" presId="urn:microsoft.com/office/officeart/2005/8/layout/pList1"/>
    <dgm:cxn modelId="{F6DBFC38-2FF4-42AF-8220-4F12062095AC}" type="presOf" srcId="{2DFE8C59-59F4-4444-A4FC-B91719F7F894}" destId="{3C058E39-7A17-47B0-8D2A-03B3C6750C14}" srcOrd="0" destOrd="0" presId="urn:microsoft.com/office/officeart/2005/8/layout/pList1"/>
    <dgm:cxn modelId="{F714E162-583B-4E6D-80C2-AC72A529F19D}" type="presOf" srcId="{9CE25EA7-6868-48CF-8A19-9342F561931F}" destId="{F79EF668-1692-4A01-BFB2-D85BFC1BF087}" srcOrd="0" destOrd="0" presId="urn:microsoft.com/office/officeart/2005/8/layout/pList1"/>
    <dgm:cxn modelId="{64BA639C-2BBE-43D3-86F9-CBBA1C21DEAB}" srcId="{48FA6AEB-1BB7-41C2-BC56-45C0795F54D2}" destId="{2DFE8C59-59F4-4444-A4FC-B91719F7F894}" srcOrd="1" destOrd="0" parTransId="{835ACB34-28E4-4D27-B9C7-0F6CB996188D}" sibTransId="{45E1115A-6004-44EA-99AB-4D77DA844348}"/>
    <dgm:cxn modelId="{B642199F-06F2-4960-9833-63D77DBADA33}" srcId="{48FA6AEB-1BB7-41C2-BC56-45C0795F54D2}" destId="{E747AC08-8660-4180-9584-4F5F07D543D3}" srcOrd="0" destOrd="0" parTransId="{82136510-5B62-4B6B-B524-018BCECB26F6}" sibTransId="{9CE25EA7-6868-48CF-8A19-9342F561931F}"/>
    <dgm:cxn modelId="{059AA1C8-D136-447D-8BC3-64D68D5CBB6A}" type="presOf" srcId="{E747AC08-8660-4180-9584-4F5F07D543D3}" destId="{E3F473F1-A38B-46A2-B6BA-FFDFFEB1D05F}" srcOrd="0" destOrd="0" presId="urn:microsoft.com/office/officeart/2005/8/layout/pList1"/>
    <dgm:cxn modelId="{B7E6BBDE-9F99-4968-A4AB-6856DD7E9685}" srcId="{48FA6AEB-1BB7-41C2-BC56-45C0795F54D2}" destId="{47E91D20-7FDE-4970-B995-F337B8785ECE}" srcOrd="2" destOrd="0" parTransId="{04E9AF06-9B8D-4AB5-B754-71F2E0F51B2F}" sibTransId="{DDA1F259-980B-4516-8788-611EA413C4FB}"/>
    <dgm:cxn modelId="{8A4BF6EF-709F-46AC-8D97-6AA52E6BCDC1}" type="presOf" srcId="{45E1115A-6004-44EA-99AB-4D77DA844348}" destId="{F2B38E97-1534-4E18-B5C5-8117ACCD5348}" srcOrd="0" destOrd="0" presId="urn:microsoft.com/office/officeart/2005/8/layout/pList1"/>
    <dgm:cxn modelId="{0F1FB5EC-7D86-4EB3-9C72-402F4D108C3C}" type="presParOf" srcId="{2EC776C7-D9E5-4D56-A071-A7FB8A97440D}" destId="{FEF63E8A-AC63-4868-939B-11B50A730214}" srcOrd="0" destOrd="0" presId="urn:microsoft.com/office/officeart/2005/8/layout/pList1"/>
    <dgm:cxn modelId="{DAF79CAB-E466-4468-BBD7-139E41064133}" type="presParOf" srcId="{FEF63E8A-AC63-4868-939B-11B50A730214}" destId="{5CA79F7A-81D5-48E0-81BD-2159AD208DBB}" srcOrd="0" destOrd="0" presId="urn:microsoft.com/office/officeart/2005/8/layout/pList1"/>
    <dgm:cxn modelId="{8D8748AF-9551-4BD7-86A4-C73BADF1C89C}" type="presParOf" srcId="{FEF63E8A-AC63-4868-939B-11B50A730214}" destId="{E3F473F1-A38B-46A2-B6BA-FFDFFEB1D05F}" srcOrd="1" destOrd="0" presId="urn:microsoft.com/office/officeart/2005/8/layout/pList1"/>
    <dgm:cxn modelId="{4EFC3CBC-AF75-4F16-9C50-AC937234AB0A}" type="presParOf" srcId="{2EC776C7-D9E5-4D56-A071-A7FB8A97440D}" destId="{F79EF668-1692-4A01-BFB2-D85BFC1BF087}" srcOrd="1" destOrd="0" presId="urn:microsoft.com/office/officeart/2005/8/layout/pList1"/>
    <dgm:cxn modelId="{0EF0B696-59F0-401D-8F74-FA67E35125A4}" type="presParOf" srcId="{2EC776C7-D9E5-4D56-A071-A7FB8A97440D}" destId="{3A1711E4-35DF-4E7D-B87F-3A796B5C65FB}" srcOrd="2" destOrd="0" presId="urn:microsoft.com/office/officeart/2005/8/layout/pList1"/>
    <dgm:cxn modelId="{D9FD9589-1D50-424B-B827-E3D715181362}" type="presParOf" srcId="{3A1711E4-35DF-4E7D-B87F-3A796B5C65FB}" destId="{BE62F548-1ECB-46B1-823E-0F1C8DD8C103}" srcOrd="0" destOrd="0" presId="urn:microsoft.com/office/officeart/2005/8/layout/pList1"/>
    <dgm:cxn modelId="{4A11C9B8-D670-4EBE-941C-A595E7A3C322}" type="presParOf" srcId="{3A1711E4-35DF-4E7D-B87F-3A796B5C65FB}" destId="{3C058E39-7A17-47B0-8D2A-03B3C6750C14}" srcOrd="1" destOrd="0" presId="urn:microsoft.com/office/officeart/2005/8/layout/pList1"/>
    <dgm:cxn modelId="{8284A6E8-03AB-45A5-96E1-B04A3B42EADF}" type="presParOf" srcId="{2EC776C7-D9E5-4D56-A071-A7FB8A97440D}" destId="{F2B38E97-1534-4E18-B5C5-8117ACCD5348}" srcOrd="3" destOrd="0" presId="urn:microsoft.com/office/officeart/2005/8/layout/pList1"/>
    <dgm:cxn modelId="{7A6470A1-DA98-453A-9915-429A1B7C5DBB}" type="presParOf" srcId="{2EC776C7-D9E5-4D56-A071-A7FB8A97440D}" destId="{0A49F125-55E8-4F2F-A720-B4EB0D621FFD}" srcOrd="4" destOrd="0" presId="urn:microsoft.com/office/officeart/2005/8/layout/pList1"/>
    <dgm:cxn modelId="{6783E412-2FF2-47C3-A0EA-B557F8A63AB7}" type="presParOf" srcId="{0A49F125-55E8-4F2F-A720-B4EB0D621FFD}" destId="{B6CF9678-5E78-4931-993D-7C65FEB0706A}" srcOrd="0" destOrd="0" presId="urn:microsoft.com/office/officeart/2005/8/layout/pList1"/>
    <dgm:cxn modelId="{36D7A353-8A80-46C5-83C4-C8F051A6B252}" type="presParOf" srcId="{0A49F125-55E8-4F2F-A720-B4EB0D621FFD}" destId="{9D7848F0-A56F-4F8A-99BB-14FD2FC4824F}" srcOrd="1" destOrd="0" presId="urn:microsoft.com/office/officeart/2005/8/layout/pList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8FA6AEB-1BB7-41C2-BC56-45C0795F54D2}" type="doc">
      <dgm:prSet loTypeId="urn:microsoft.com/office/officeart/2005/8/layout/pList2" loCatId="list" qsTypeId="urn:microsoft.com/office/officeart/2005/8/quickstyle/simple1" qsCatId="simple" csTypeId="urn:microsoft.com/office/officeart/2005/8/colors/colorful3" csCatId="colorful" phldr="1"/>
      <dgm:spPr/>
    </dgm:pt>
    <dgm:pt modelId="{E747AC08-8660-4180-9584-4F5F07D543D3}">
      <dgm:prSet phldrT="[Text]" custT="1"/>
      <dgm:spPr/>
      <dgm:t>
        <a:bodyPr/>
        <a:lstStyle/>
        <a:p>
          <a:r>
            <a:rPr lang="en-GB" sz="2400" b="1" dirty="0">
              <a:latin typeface="Arial" panose="020B0604020202020204" pitchFamily="34" charset="0"/>
              <a:cs typeface="Arial" panose="020B0604020202020204" pitchFamily="34" charset="0"/>
            </a:rPr>
            <a:t>Managing Director:</a:t>
          </a:r>
          <a:r>
            <a:rPr lang="en-GB" sz="2400" dirty="0">
              <a:latin typeface="Arial" panose="020B0604020202020204" pitchFamily="34" charset="0"/>
              <a:cs typeface="Arial" panose="020B0604020202020204" pitchFamily="34" charset="0"/>
            </a:rPr>
            <a:t> The Managing Director monitors the strategic direction in the company, operation of the key partnerships and relations with the investors.</a:t>
          </a:r>
        </a:p>
      </dgm:t>
    </dgm:pt>
    <dgm:pt modelId="{82136510-5B62-4B6B-B524-018BCECB26F6}" type="parTrans" cxnId="{B642199F-06F2-4960-9833-63D77DBADA33}">
      <dgm:prSet/>
      <dgm:spPr/>
      <dgm:t>
        <a:bodyPr/>
        <a:lstStyle/>
        <a:p>
          <a:endParaRPr lang="en-GB" sz="2000">
            <a:latin typeface="Arial" panose="020B0604020202020204" pitchFamily="34" charset="0"/>
            <a:cs typeface="Arial" panose="020B0604020202020204" pitchFamily="34" charset="0"/>
          </a:endParaRPr>
        </a:p>
      </dgm:t>
    </dgm:pt>
    <dgm:pt modelId="{9CE25EA7-6868-48CF-8A19-9342F561931F}" type="sibTrans" cxnId="{B642199F-06F2-4960-9833-63D77DBADA33}">
      <dgm:prSet/>
      <dgm:spPr/>
      <dgm:t>
        <a:bodyPr/>
        <a:lstStyle/>
        <a:p>
          <a:endParaRPr lang="en-GB" sz="2000">
            <a:latin typeface="Arial" panose="020B0604020202020204" pitchFamily="34" charset="0"/>
            <a:cs typeface="Arial" panose="020B0604020202020204" pitchFamily="34" charset="0"/>
          </a:endParaRPr>
        </a:p>
      </dgm:t>
    </dgm:pt>
    <dgm:pt modelId="{2DFE8C59-59F4-4444-A4FC-B91719F7F894}">
      <dgm:prSet custT="1"/>
      <dgm:spPr/>
      <dgm:t>
        <a:bodyPr/>
        <a:lstStyle/>
        <a:p>
          <a:r>
            <a:rPr lang="en-GB" sz="2400" b="1" dirty="0">
              <a:latin typeface="Arial" panose="020B0604020202020204" pitchFamily="34" charset="0"/>
              <a:cs typeface="Arial" panose="020B0604020202020204" pitchFamily="34" charset="0"/>
            </a:rPr>
            <a:t>Operations Manager:</a:t>
          </a:r>
          <a:r>
            <a:rPr lang="en-GB" sz="2400" dirty="0">
              <a:latin typeface="Arial" panose="020B0604020202020204" pitchFamily="34" charset="0"/>
              <a:cs typeface="Arial" panose="020B0604020202020204" pitchFamily="34" charset="0"/>
            </a:rPr>
            <a:t> The Operations Manager will have the duty of sourcing ingredients, logistics and adhering to food safety regulations.</a:t>
          </a:r>
        </a:p>
      </dgm:t>
    </dgm:pt>
    <dgm:pt modelId="{835ACB34-28E4-4D27-B9C7-0F6CB996188D}" type="parTrans" cxnId="{64BA639C-2BBE-43D3-86F9-CBBA1C21DEAB}">
      <dgm:prSet/>
      <dgm:spPr/>
      <dgm:t>
        <a:bodyPr/>
        <a:lstStyle/>
        <a:p>
          <a:endParaRPr lang="en-GB" sz="2000">
            <a:latin typeface="Arial" panose="020B0604020202020204" pitchFamily="34" charset="0"/>
            <a:cs typeface="Arial" panose="020B0604020202020204" pitchFamily="34" charset="0"/>
          </a:endParaRPr>
        </a:p>
      </dgm:t>
    </dgm:pt>
    <dgm:pt modelId="{45E1115A-6004-44EA-99AB-4D77DA844348}" type="sibTrans" cxnId="{64BA639C-2BBE-43D3-86F9-CBBA1C21DEAB}">
      <dgm:prSet/>
      <dgm:spPr/>
      <dgm:t>
        <a:bodyPr/>
        <a:lstStyle/>
        <a:p>
          <a:endParaRPr lang="en-GB" sz="2000">
            <a:latin typeface="Arial" panose="020B0604020202020204" pitchFamily="34" charset="0"/>
            <a:cs typeface="Arial" panose="020B0604020202020204" pitchFamily="34" charset="0"/>
          </a:endParaRPr>
        </a:p>
      </dgm:t>
    </dgm:pt>
    <dgm:pt modelId="{47E91D20-7FDE-4970-B995-F337B8785ECE}">
      <dgm:prSet custT="1"/>
      <dgm:spPr/>
      <dgm:t>
        <a:bodyPr/>
        <a:lstStyle/>
        <a:p>
          <a:r>
            <a:rPr lang="en-GB" sz="2400" b="1" dirty="0">
              <a:latin typeface="Arial" panose="020B0604020202020204" pitchFamily="34" charset="0"/>
              <a:cs typeface="Arial" panose="020B0604020202020204" pitchFamily="34" charset="0"/>
            </a:rPr>
            <a:t>Marketing &amp; Digital Manager:</a:t>
          </a:r>
          <a:r>
            <a:rPr lang="en-GB" sz="2400" dirty="0">
              <a:latin typeface="Arial" panose="020B0604020202020204" pitchFamily="34" charset="0"/>
              <a:cs typeface="Arial" panose="020B0604020202020204" pitchFamily="34" charset="0"/>
            </a:rPr>
            <a:t> The Marketing and Digital Manager will be in charge of the branding of the company, customer acquisition.</a:t>
          </a:r>
        </a:p>
      </dgm:t>
    </dgm:pt>
    <dgm:pt modelId="{04E9AF06-9B8D-4AB5-B754-71F2E0F51B2F}" type="parTrans" cxnId="{B7E6BBDE-9F99-4968-A4AB-6856DD7E9685}">
      <dgm:prSet/>
      <dgm:spPr/>
      <dgm:t>
        <a:bodyPr/>
        <a:lstStyle/>
        <a:p>
          <a:endParaRPr lang="en-GB" sz="2000">
            <a:latin typeface="Arial" panose="020B0604020202020204" pitchFamily="34" charset="0"/>
            <a:cs typeface="Arial" panose="020B0604020202020204" pitchFamily="34" charset="0"/>
          </a:endParaRPr>
        </a:p>
      </dgm:t>
    </dgm:pt>
    <dgm:pt modelId="{DDA1F259-980B-4516-8788-611EA413C4FB}" type="sibTrans" cxnId="{B7E6BBDE-9F99-4968-A4AB-6856DD7E9685}">
      <dgm:prSet/>
      <dgm:spPr/>
      <dgm:t>
        <a:bodyPr/>
        <a:lstStyle/>
        <a:p>
          <a:endParaRPr lang="en-GB" sz="2000">
            <a:latin typeface="Arial" panose="020B0604020202020204" pitchFamily="34" charset="0"/>
            <a:cs typeface="Arial" panose="020B0604020202020204" pitchFamily="34" charset="0"/>
          </a:endParaRPr>
        </a:p>
      </dgm:t>
    </dgm:pt>
    <dgm:pt modelId="{779D06B3-239C-425F-A978-9D2B89193DC9}" type="pres">
      <dgm:prSet presAssocID="{48FA6AEB-1BB7-41C2-BC56-45C0795F54D2}" presName="Name0" presStyleCnt="0">
        <dgm:presLayoutVars>
          <dgm:dir/>
          <dgm:resizeHandles val="exact"/>
        </dgm:presLayoutVars>
      </dgm:prSet>
      <dgm:spPr/>
    </dgm:pt>
    <dgm:pt modelId="{3BD23EE8-B612-4E51-8705-2874BB1E1030}" type="pres">
      <dgm:prSet presAssocID="{48FA6AEB-1BB7-41C2-BC56-45C0795F54D2}" presName="bkgdShp" presStyleLbl="alignAccFollowNode1" presStyleIdx="0" presStyleCnt="1"/>
      <dgm:spPr/>
    </dgm:pt>
    <dgm:pt modelId="{03784931-2A3D-486A-8C3A-E7522D73F748}" type="pres">
      <dgm:prSet presAssocID="{48FA6AEB-1BB7-41C2-BC56-45C0795F54D2}" presName="linComp" presStyleCnt="0"/>
      <dgm:spPr/>
    </dgm:pt>
    <dgm:pt modelId="{0EA55EDC-1499-467B-8A32-DC471E4A8050}" type="pres">
      <dgm:prSet presAssocID="{E747AC08-8660-4180-9584-4F5F07D543D3}" presName="compNode" presStyleCnt="0"/>
      <dgm:spPr/>
    </dgm:pt>
    <dgm:pt modelId="{561A2D5A-7164-429E-BB88-E647300EDCF2}" type="pres">
      <dgm:prSet presAssocID="{E747AC08-8660-4180-9584-4F5F07D543D3}" presName="node" presStyleLbl="node1" presStyleIdx="0" presStyleCnt="3">
        <dgm:presLayoutVars>
          <dgm:bulletEnabled val="1"/>
        </dgm:presLayoutVars>
      </dgm:prSet>
      <dgm:spPr/>
    </dgm:pt>
    <dgm:pt modelId="{4FBA1FF4-250E-49FA-A4E9-77BC43BC9428}" type="pres">
      <dgm:prSet presAssocID="{E747AC08-8660-4180-9584-4F5F07D543D3}" presName="invisiNode" presStyleLbl="node1" presStyleIdx="0" presStyleCnt="3"/>
      <dgm:spPr/>
    </dgm:pt>
    <dgm:pt modelId="{1A05DD47-51D8-41D9-974B-62630E6D13F1}" type="pres">
      <dgm:prSet presAssocID="{E747AC08-8660-4180-9584-4F5F07D543D3}" presName="imagNode" presStyleLbl="fgImgPlace1" presStyleIdx="0" presStyleCnt="3"/>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pt>
    <dgm:pt modelId="{FABCC6D7-7292-4299-87AD-2FE87F71B558}" type="pres">
      <dgm:prSet presAssocID="{9CE25EA7-6868-48CF-8A19-9342F561931F}" presName="sibTrans" presStyleLbl="sibTrans2D1" presStyleIdx="0" presStyleCnt="0"/>
      <dgm:spPr/>
    </dgm:pt>
    <dgm:pt modelId="{827B423C-E9F9-4952-830E-52F7E6FCC1EA}" type="pres">
      <dgm:prSet presAssocID="{2DFE8C59-59F4-4444-A4FC-B91719F7F894}" presName="compNode" presStyleCnt="0"/>
      <dgm:spPr/>
    </dgm:pt>
    <dgm:pt modelId="{73818D93-5BBD-402C-B2AC-F20853B78CCA}" type="pres">
      <dgm:prSet presAssocID="{2DFE8C59-59F4-4444-A4FC-B91719F7F894}" presName="node" presStyleLbl="node1" presStyleIdx="1" presStyleCnt="3">
        <dgm:presLayoutVars>
          <dgm:bulletEnabled val="1"/>
        </dgm:presLayoutVars>
      </dgm:prSet>
      <dgm:spPr/>
    </dgm:pt>
    <dgm:pt modelId="{5C543F30-8A4F-4997-97D3-E46F3C8184F1}" type="pres">
      <dgm:prSet presAssocID="{2DFE8C59-59F4-4444-A4FC-B91719F7F894}" presName="invisiNode" presStyleLbl="node1" presStyleIdx="1" presStyleCnt="3"/>
      <dgm:spPr/>
    </dgm:pt>
    <dgm:pt modelId="{CDB52D95-2354-4F48-A492-66943E2531B9}" type="pres">
      <dgm:prSet presAssocID="{2DFE8C59-59F4-4444-A4FC-B91719F7F894}" presName="imagNode" presStyleLbl="fgImgPlace1" presStyleIdx="1"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t="-25000" b="-25000"/>
          </a:stretch>
        </a:blipFill>
      </dgm:spPr>
    </dgm:pt>
    <dgm:pt modelId="{FD850994-0ED4-4EDA-B9B2-C5090F30D005}" type="pres">
      <dgm:prSet presAssocID="{45E1115A-6004-44EA-99AB-4D77DA844348}" presName="sibTrans" presStyleLbl="sibTrans2D1" presStyleIdx="0" presStyleCnt="0"/>
      <dgm:spPr/>
    </dgm:pt>
    <dgm:pt modelId="{91272295-4FF2-4FA5-902A-415178DF9F34}" type="pres">
      <dgm:prSet presAssocID="{47E91D20-7FDE-4970-B995-F337B8785ECE}" presName="compNode" presStyleCnt="0"/>
      <dgm:spPr/>
    </dgm:pt>
    <dgm:pt modelId="{33C8B51C-B7D6-4413-ACDA-E992C99A30FE}" type="pres">
      <dgm:prSet presAssocID="{47E91D20-7FDE-4970-B995-F337B8785ECE}" presName="node" presStyleLbl="node1" presStyleIdx="2" presStyleCnt="3">
        <dgm:presLayoutVars>
          <dgm:bulletEnabled val="1"/>
        </dgm:presLayoutVars>
      </dgm:prSet>
      <dgm:spPr/>
    </dgm:pt>
    <dgm:pt modelId="{8C8B6948-E9A2-4FAF-999E-93D0141B80B9}" type="pres">
      <dgm:prSet presAssocID="{47E91D20-7FDE-4970-B995-F337B8785ECE}" presName="invisiNode" presStyleLbl="node1" presStyleIdx="2" presStyleCnt="3"/>
      <dgm:spPr/>
    </dgm:pt>
    <dgm:pt modelId="{D05F6ADD-4083-4AAC-8901-B010BAF4D88E}" type="pres">
      <dgm:prSet presAssocID="{47E91D20-7FDE-4970-B995-F337B8785ECE}" presName="imagNode" presStyleLbl="fgImgPlac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11000" r="-11000"/>
          </a:stretch>
        </a:blipFill>
      </dgm:spPr>
    </dgm:pt>
  </dgm:ptLst>
  <dgm:cxnLst>
    <dgm:cxn modelId="{06A57B03-51C2-4333-BF47-26BC91B70090}" type="presOf" srcId="{9CE25EA7-6868-48CF-8A19-9342F561931F}" destId="{FABCC6D7-7292-4299-87AD-2FE87F71B558}" srcOrd="0" destOrd="0" presId="urn:microsoft.com/office/officeart/2005/8/layout/pList2"/>
    <dgm:cxn modelId="{B67B153D-47FA-4407-A89F-90F7E9729295}" type="presOf" srcId="{48FA6AEB-1BB7-41C2-BC56-45C0795F54D2}" destId="{779D06B3-239C-425F-A978-9D2B89193DC9}" srcOrd="0" destOrd="0" presId="urn:microsoft.com/office/officeart/2005/8/layout/pList2"/>
    <dgm:cxn modelId="{0EAB475D-1A18-4A8C-BFD3-90D4C867354B}" type="presOf" srcId="{2DFE8C59-59F4-4444-A4FC-B91719F7F894}" destId="{73818D93-5BBD-402C-B2AC-F20853B78CCA}" srcOrd="0" destOrd="0" presId="urn:microsoft.com/office/officeart/2005/8/layout/pList2"/>
    <dgm:cxn modelId="{B48D6353-19B3-4AAC-82DA-12F348043B5F}" type="presOf" srcId="{47E91D20-7FDE-4970-B995-F337B8785ECE}" destId="{33C8B51C-B7D6-4413-ACDA-E992C99A30FE}" srcOrd="0" destOrd="0" presId="urn:microsoft.com/office/officeart/2005/8/layout/pList2"/>
    <dgm:cxn modelId="{64BA639C-2BBE-43D3-86F9-CBBA1C21DEAB}" srcId="{48FA6AEB-1BB7-41C2-BC56-45C0795F54D2}" destId="{2DFE8C59-59F4-4444-A4FC-B91719F7F894}" srcOrd="1" destOrd="0" parTransId="{835ACB34-28E4-4D27-B9C7-0F6CB996188D}" sibTransId="{45E1115A-6004-44EA-99AB-4D77DA844348}"/>
    <dgm:cxn modelId="{B642199F-06F2-4960-9833-63D77DBADA33}" srcId="{48FA6AEB-1BB7-41C2-BC56-45C0795F54D2}" destId="{E747AC08-8660-4180-9584-4F5F07D543D3}" srcOrd="0" destOrd="0" parTransId="{82136510-5B62-4B6B-B524-018BCECB26F6}" sibTransId="{9CE25EA7-6868-48CF-8A19-9342F561931F}"/>
    <dgm:cxn modelId="{B7E6BBDE-9F99-4968-A4AB-6856DD7E9685}" srcId="{48FA6AEB-1BB7-41C2-BC56-45C0795F54D2}" destId="{47E91D20-7FDE-4970-B995-F337B8785ECE}" srcOrd="2" destOrd="0" parTransId="{04E9AF06-9B8D-4AB5-B754-71F2E0F51B2F}" sibTransId="{DDA1F259-980B-4516-8788-611EA413C4FB}"/>
    <dgm:cxn modelId="{652B56EF-8012-4D08-8C40-BD8DE835D0C5}" type="presOf" srcId="{45E1115A-6004-44EA-99AB-4D77DA844348}" destId="{FD850994-0ED4-4EDA-B9B2-C5090F30D005}" srcOrd="0" destOrd="0" presId="urn:microsoft.com/office/officeart/2005/8/layout/pList2"/>
    <dgm:cxn modelId="{E0E009F5-1A54-4907-A6B6-1D88A1E979FB}" type="presOf" srcId="{E747AC08-8660-4180-9584-4F5F07D543D3}" destId="{561A2D5A-7164-429E-BB88-E647300EDCF2}" srcOrd="0" destOrd="0" presId="urn:microsoft.com/office/officeart/2005/8/layout/pList2"/>
    <dgm:cxn modelId="{E36E4CBB-E520-4668-82B5-6E569F7E4C20}" type="presParOf" srcId="{779D06B3-239C-425F-A978-9D2B89193DC9}" destId="{3BD23EE8-B612-4E51-8705-2874BB1E1030}" srcOrd="0" destOrd="0" presId="urn:microsoft.com/office/officeart/2005/8/layout/pList2"/>
    <dgm:cxn modelId="{EBAE8192-D342-45E7-B6D5-9BAEC68673A1}" type="presParOf" srcId="{779D06B3-239C-425F-A978-9D2B89193DC9}" destId="{03784931-2A3D-486A-8C3A-E7522D73F748}" srcOrd="1" destOrd="0" presId="urn:microsoft.com/office/officeart/2005/8/layout/pList2"/>
    <dgm:cxn modelId="{7943AAB8-0EC4-4D1D-9C71-1AE0084DD3D0}" type="presParOf" srcId="{03784931-2A3D-486A-8C3A-E7522D73F748}" destId="{0EA55EDC-1499-467B-8A32-DC471E4A8050}" srcOrd="0" destOrd="0" presId="urn:microsoft.com/office/officeart/2005/8/layout/pList2"/>
    <dgm:cxn modelId="{33D2C557-1EA8-4008-B237-58CE3CF353BD}" type="presParOf" srcId="{0EA55EDC-1499-467B-8A32-DC471E4A8050}" destId="{561A2D5A-7164-429E-BB88-E647300EDCF2}" srcOrd="0" destOrd="0" presId="urn:microsoft.com/office/officeart/2005/8/layout/pList2"/>
    <dgm:cxn modelId="{A8D8393C-4033-441C-920A-26809E8EC951}" type="presParOf" srcId="{0EA55EDC-1499-467B-8A32-DC471E4A8050}" destId="{4FBA1FF4-250E-49FA-A4E9-77BC43BC9428}" srcOrd="1" destOrd="0" presId="urn:microsoft.com/office/officeart/2005/8/layout/pList2"/>
    <dgm:cxn modelId="{306E05D9-04A5-462D-9879-7F7AD7800AD2}" type="presParOf" srcId="{0EA55EDC-1499-467B-8A32-DC471E4A8050}" destId="{1A05DD47-51D8-41D9-974B-62630E6D13F1}" srcOrd="2" destOrd="0" presId="urn:microsoft.com/office/officeart/2005/8/layout/pList2"/>
    <dgm:cxn modelId="{387ED38C-729A-4E7D-AA0E-CF4C8117BB88}" type="presParOf" srcId="{03784931-2A3D-486A-8C3A-E7522D73F748}" destId="{FABCC6D7-7292-4299-87AD-2FE87F71B558}" srcOrd="1" destOrd="0" presId="urn:microsoft.com/office/officeart/2005/8/layout/pList2"/>
    <dgm:cxn modelId="{1F3498EC-9D25-4435-ABE8-D75D77120663}" type="presParOf" srcId="{03784931-2A3D-486A-8C3A-E7522D73F748}" destId="{827B423C-E9F9-4952-830E-52F7E6FCC1EA}" srcOrd="2" destOrd="0" presId="urn:microsoft.com/office/officeart/2005/8/layout/pList2"/>
    <dgm:cxn modelId="{1C64AE82-1B97-46D2-A68C-7F9C32BF260A}" type="presParOf" srcId="{827B423C-E9F9-4952-830E-52F7E6FCC1EA}" destId="{73818D93-5BBD-402C-B2AC-F20853B78CCA}" srcOrd="0" destOrd="0" presId="urn:microsoft.com/office/officeart/2005/8/layout/pList2"/>
    <dgm:cxn modelId="{3352E927-9AB2-483D-9620-DD33BAAC2EF5}" type="presParOf" srcId="{827B423C-E9F9-4952-830E-52F7E6FCC1EA}" destId="{5C543F30-8A4F-4997-97D3-E46F3C8184F1}" srcOrd="1" destOrd="0" presId="urn:microsoft.com/office/officeart/2005/8/layout/pList2"/>
    <dgm:cxn modelId="{359DAFD9-53F4-4D6D-98C6-81C47EF30D8B}" type="presParOf" srcId="{827B423C-E9F9-4952-830E-52F7E6FCC1EA}" destId="{CDB52D95-2354-4F48-A492-66943E2531B9}" srcOrd="2" destOrd="0" presId="urn:microsoft.com/office/officeart/2005/8/layout/pList2"/>
    <dgm:cxn modelId="{582C32D5-BD01-49D1-8DD2-A47CFDC9FDCF}" type="presParOf" srcId="{03784931-2A3D-486A-8C3A-E7522D73F748}" destId="{FD850994-0ED4-4EDA-B9B2-C5090F30D005}" srcOrd="3" destOrd="0" presId="urn:microsoft.com/office/officeart/2005/8/layout/pList2"/>
    <dgm:cxn modelId="{27C8E749-6A51-464C-8414-FCA09B16C4AD}" type="presParOf" srcId="{03784931-2A3D-486A-8C3A-E7522D73F748}" destId="{91272295-4FF2-4FA5-902A-415178DF9F34}" srcOrd="4" destOrd="0" presId="urn:microsoft.com/office/officeart/2005/8/layout/pList2"/>
    <dgm:cxn modelId="{FA7917C6-38C4-4DAB-B172-B8DF24A0A681}" type="presParOf" srcId="{91272295-4FF2-4FA5-902A-415178DF9F34}" destId="{33C8B51C-B7D6-4413-ACDA-E992C99A30FE}" srcOrd="0" destOrd="0" presId="urn:microsoft.com/office/officeart/2005/8/layout/pList2"/>
    <dgm:cxn modelId="{A58CB21C-774F-43FD-B997-27407E33C655}" type="presParOf" srcId="{91272295-4FF2-4FA5-902A-415178DF9F34}" destId="{8C8B6948-E9A2-4FAF-999E-93D0141B80B9}" srcOrd="1" destOrd="0" presId="urn:microsoft.com/office/officeart/2005/8/layout/pList2"/>
    <dgm:cxn modelId="{48997034-D712-4FC1-94A8-82F94133041C}" type="presParOf" srcId="{91272295-4FF2-4FA5-902A-415178DF9F34}" destId="{D05F6ADD-4083-4AAC-8901-B010BAF4D88E}" srcOrd="2" destOrd="0" presId="urn:microsoft.com/office/officeart/2005/8/layout/p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33FC76F-6094-4548-8750-D4761948D498}" type="doc">
      <dgm:prSet loTypeId="urn:microsoft.com/office/officeart/2008/layout/AlternatingPictureBlocks" loCatId="list" qsTypeId="urn:microsoft.com/office/officeart/2005/8/quickstyle/simple1" qsCatId="simple" csTypeId="urn:microsoft.com/office/officeart/2005/8/colors/accent1_2" csCatId="accent1" phldr="1"/>
      <dgm:spPr/>
    </dgm:pt>
    <dgm:pt modelId="{589F3033-4FCD-4689-9F49-66C30C85F081}">
      <dgm:prSet phldrT="[Text]"/>
      <dgm:spPr/>
      <dgm:t>
        <a:bodyPr/>
        <a:lstStyle/>
        <a:p>
          <a:pPr>
            <a:buSzPts val="1000"/>
            <a:buFont typeface="Symbol" panose="05050102010706020507" pitchFamily="18" charset="2"/>
            <a:buChar char=""/>
          </a:pPr>
          <a:r>
            <a:rPr lang="en-GB" dirty="0">
              <a:effectLst/>
              <a:latin typeface="Arial" panose="020B0604020202020204" pitchFamily="34" charset="0"/>
              <a:ea typeface="Times New Roman" panose="02020603050405020304" pitchFamily="18" charset="0"/>
              <a:cs typeface="Times New Roman" panose="02020603050405020304" pitchFamily="18" charset="0"/>
            </a:rPr>
            <a:t>Raising health consciousness and ethical consumption.</a:t>
          </a:r>
          <a:endParaRPr lang="en-GB" dirty="0"/>
        </a:p>
      </dgm:t>
    </dgm:pt>
    <dgm:pt modelId="{9BB4F67E-6DE4-44CD-B0BF-44919239A86C}" type="parTrans" cxnId="{9F64F41F-EE49-4FFF-82CD-3D52A7186D4E}">
      <dgm:prSet/>
      <dgm:spPr/>
      <dgm:t>
        <a:bodyPr/>
        <a:lstStyle/>
        <a:p>
          <a:endParaRPr lang="en-GB"/>
        </a:p>
      </dgm:t>
    </dgm:pt>
    <dgm:pt modelId="{9F35BC6A-3BBD-44A8-82F3-8DD889F00F49}" type="sibTrans" cxnId="{9F64F41F-EE49-4FFF-82CD-3D52A7186D4E}">
      <dgm:prSet/>
      <dgm:spPr/>
      <dgm:t>
        <a:bodyPr/>
        <a:lstStyle/>
        <a:p>
          <a:endParaRPr lang="en-GB"/>
        </a:p>
      </dgm:t>
    </dgm:pt>
    <dgm:pt modelId="{3D9C93C7-AD0A-4C30-B5CE-960D1EFD742F}">
      <dgm:prSet/>
      <dgm:spPr/>
      <dgm:t>
        <a:bodyPr/>
        <a:lstStyle/>
        <a:p>
          <a:r>
            <a:rPr lang="en-GB" dirty="0">
              <a:effectLst/>
              <a:latin typeface="Arial" panose="020B0604020202020204" pitchFamily="34" charset="0"/>
              <a:ea typeface="Times New Roman" panose="02020603050405020304" pitchFamily="18" charset="0"/>
              <a:cs typeface="Times New Roman" panose="02020603050405020304" pitchFamily="18" charset="0"/>
            </a:rPr>
            <a:t>High consumer demand of responsible and sustainable businesses.</a:t>
          </a:r>
        </a:p>
      </dgm:t>
    </dgm:pt>
    <dgm:pt modelId="{C3717A75-9AB8-4EA0-A94F-2EF0D304A345}" type="parTrans" cxnId="{915D1B32-2BC0-4B63-8C72-61148969C97A}">
      <dgm:prSet/>
      <dgm:spPr/>
      <dgm:t>
        <a:bodyPr/>
        <a:lstStyle/>
        <a:p>
          <a:endParaRPr lang="en-GB"/>
        </a:p>
      </dgm:t>
    </dgm:pt>
    <dgm:pt modelId="{CD9E541A-495E-45D0-9E10-B98949E9B7B6}" type="sibTrans" cxnId="{915D1B32-2BC0-4B63-8C72-61148969C97A}">
      <dgm:prSet/>
      <dgm:spPr/>
      <dgm:t>
        <a:bodyPr/>
        <a:lstStyle/>
        <a:p>
          <a:endParaRPr lang="en-GB"/>
        </a:p>
      </dgm:t>
    </dgm:pt>
    <dgm:pt modelId="{3E7645DA-D68E-4AA8-920E-6F7BD8066706}">
      <dgm:prSet/>
      <dgm:spPr/>
      <dgm:t>
        <a:bodyPr/>
        <a:lstStyle/>
        <a:p>
          <a:r>
            <a:rPr lang="en-GB" dirty="0">
              <a:effectLst/>
              <a:latin typeface="Arial" panose="020B0604020202020204" pitchFamily="34" charset="0"/>
              <a:ea typeface="Times New Roman" panose="02020603050405020304" pitchFamily="18" charset="0"/>
              <a:cs typeface="Times New Roman" panose="02020603050405020304" pitchFamily="18" charset="0"/>
            </a:rPr>
            <a:t>High demand of ready food that is convenient and ready to cook among the younger generations. </a:t>
          </a:r>
        </a:p>
      </dgm:t>
    </dgm:pt>
    <dgm:pt modelId="{4423B0F3-CE03-4D6F-848A-7B11BA61006F}" type="parTrans" cxnId="{52C09A58-99F7-4A2D-9519-F01778B29283}">
      <dgm:prSet/>
      <dgm:spPr/>
      <dgm:t>
        <a:bodyPr/>
        <a:lstStyle/>
        <a:p>
          <a:endParaRPr lang="en-GB"/>
        </a:p>
      </dgm:t>
    </dgm:pt>
    <dgm:pt modelId="{78C0D111-5B05-4F34-B49C-2A1F9095F1C0}" type="sibTrans" cxnId="{52C09A58-99F7-4A2D-9519-F01778B29283}">
      <dgm:prSet/>
      <dgm:spPr/>
      <dgm:t>
        <a:bodyPr/>
        <a:lstStyle/>
        <a:p>
          <a:endParaRPr lang="en-GB"/>
        </a:p>
      </dgm:t>
    </dgm:pt>
    <dgm:pt modelId="{153DF9B1-D744-4F85-B8C2-CA43787AC6D9}" type="pres">
      <dgm:prSet presAssocID="{333FC76F-6094-4548-8750-D4761948D498}" presName="linearFlow" presStyleCnt="0">
        <dgm:presLayoutVars>
          <dgm:dir/>
          <dgm:resizeHandles val="exact"/>
        </dgm:presLayoutVars>
      </dgm:prSet>
      <dgm:spPr/>
    </dgm:pt>
    <dgm:pt modelId="{6F0F8AC0-3785-4466-B04A-BC7377DEF909}" type="pres">
      <dgm:prSet presAssocID="{589F3033-4FCD-4689-9F49-66C30C85F081}" presName="comp" presStyleCnt="0"/>
      <dgm:spPr/>
    </dgm:pt>
    <dgm:pt modelId="{4450E60D-7967-4839-8A2A-87B494D9A96D}" type="pres">
      <dgm:prSet presAssocID="{589F3033-4FCD-4689-9F49-66C30C85F081}" presName="rect2" presStyleLbl="node1" presStyleIdx="0" presStyleCnt="3">
        <dgm:presLayoutVars>
          <dgm:bulletEnabled val="1"/>
        </dgm:presLayoutVars>
      </dgm:prSet>
      <dgm:spPr/>
    </dgm:pt>
    <dgm:pt modelId="{648BD74F-7EEE-488E-8D77-657718627A53}" type="pres">
      <dgm:prSet presAssocID="{589F3033-4FCD-4689-9F49-66C30C85F081}" presName="rect1" presStyleLbl="lnNode1" presStyleIdx="0" presStyleCnt="3"/>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46000" r="-46000"/>
          </a:stretch>
        </a:blipFill>
      </dgm:spPr>
    </dgm:pt>
    <dgm:pt modelId="{A4400459-F668-4CFF-ACCE-6179D512B61C}" type="pres">
      <dgm:prSet presAssocID="{9F35BC6A-3BBD-44A8-82F3-8DD889F00F49}" presName="sibTrans" presStyleCnt="0"/>
      <dgm:spPr/>
    </dgm:pt>
    <dgm:pt modelId="{50665D35-B93F-4261-8010-4C55E9B14A3A}" type="pres">
      <dgm:prSet presAssocID="{3D9C93C7-AD0A-4C30-B5CE-960D1EFD742F}" presName="comp" presStyleCnt="0"/>
      <dgm:spPr/>
    </dgm:pt>
    <dgm:pt modelId="{D63C9584-37AC-4349-AC0C-90C18AA83CC6}" type="pres">
      <dgm:prSet presAssocID="{3D9C93C7-AD0A-4C30-B5CE-960D1EFD742F}" presName="rect2" presStyleLbl="node1" presStyleIdx="1" presStyleCnt="3">
        <dgm:presLayoutVars>
          <dgm:bulletEnabled val="1"/>
        </dgm:presLayoutVars>
      </dgm:prSet>
      <dgm:spPr/>
    </dgm:pt>
    <dgm:pt modelId="{45CDDF02-82D7-4BDF-81C8-88540B22D620}" type="pres">
      <dgm:prSet presAssocID="{3D9C93C7-AD0A-4C30-B5CE-960D1EFD742F}" presName="rect1" presStyleLbl="lnNode1" presStyleIdx="1" presStyleCnt="3"/>
      <dgm:spPr>
        <a:blipFill rotWithShape="1">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dgm:spPr>
    </dgm:pt>
    <dgm:pt modelId="{CE6703E3-D135-4B51-9429-B1C89873DB5F}" type="pres">
      <dgm:prSet presAssocID="{CD9E541A-495E-45D0-9E10-B98949E9B7B6}" presName="sibTrans" presStyleCnt="0"/>
      <dgm:spPr/>
    </dgm:pt>
    <dgm:pt modelId="{1E0B6996-A8A0-4A6B-93E4-05EA4B274D34}" type="pres">
      <dgm:prSet presAssocID="{3E7645DA-D68E-4AA8-920E-6F7BD8066706}" presName="comp" presStyleCnt="0"/>
      <dgm:spPr/>
    </dgm:pt>
    <dgm:pt modelId="{877593DA-4621-4779-8783-D41C23E0172D}" type="pres">
      <dgm:prSet presAssocID="{3E7645DA-D68E-4AA8-920E-6F7BD8066706}" presName="rect2" presStyleLbl="node1" presStyleIdx="2" presStyleCnt="3">
        <dgm:presLayoutVars>
          <dgm:bulletEnabled val="1"/>
        </dgm:presLayoutVars>
      </dgm:prSet>
      <dgm:spPr/>
    </dgm:pt>
    <dgm:pt modelId="{B9268702-006A-4EC4-85BB-B90934A8F46D}" type="pres">
      <dgm:prSet presAssocID="{3E7645DA-D68E-4AA8-920E-6F7BD8066706}" presName="rect1" presStyleLbl="ln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26000" r="-26000"/>
          </a:stretch>
        </a:blipFill>
      </dgm:spPr>
    </dgm:pt>
  </dgm:ptLst>
  <dgm:cxnLst>
    <dgm:cxn modelId="{233BB419-FCAF-42BB-8465-EFE133BCAE4A}" type="presOf" srcId="{3E7645DA-D68E-4AA8-920E-6F7BD8066706}" destId="{877593DA-4621-4779-8783-D41C23E0172D}" srcOrd="0" destOrd="0" presId="urn:microsoft.com/office/officeart/2008/layout/AlternatingPictureBlocks"/>
    <dgm:cxn modelId="{9486981B-FA23-459C-A44A-F2A3961C1D0E}" type="presOf" srcId="{333FC76F-6094-4548-8750-D4761948D498}" destId="{153DF9B1-D744-4F85-B8C2-CA43787AC6D9}" srcOrd="0" destOrd="0" presId="urn:microsoft.com/office/officeart/2008/layout/AlternatingPictureBlocks"/>
    <dgm:cxn modelId="{9F64F41F-EE49-4FFF-82CD-3D52A7186D4E}" srcId="{333FC76F-6094-4548-8750-D4761948D498}" destId="{589F3033-4FCD-4689-9F49-66C30C85F081}" srcOrd="0" destOrd="0" parTransId="{9BB4F67E-6DE4-44CD-B0BF-44919239A86C}" sibTransId="{9F35BC6A-3BBD-44A8-82F3-8DD889F00F49}"/>
    <dgm:cxn modelId="{915D1B32-2BC0-4B63-8C72-61148969C97A}" srcId="{333FC76F-6094-4548-8750-D4761948D498}" destId="{3D9C93C7-AD0A-4C30-B5CE-960D1EFD742F}" srcOrd="1" destOrd="0" parTransId="{C3717A75-9AB8-4EA0-A94F-2EF0D304A345}" sibTransId="{CD9E541A-495E-45D0-9E10-B98949E9B7B6}"/>
    <dgm:cxn modelId="{52C09A58-99F7-4A2D-9519-F01778B29283}" srcId="{333FC76F-6094-4548-8750-D4761948D498}" destId="{3E7645DA-D68E-4AA8-920E-6F7BD8066706}" srcOrd="2" destOrd="0" parTransId="{4423B0F3-CE03-4D6F-848A-7B11BA61006F}" sibTransId="{78C0D111-5B05-4F34-B49C-2A1F9095F1C0}"/>
    <dgm:cxn modelId="{16C7879F-4564-4C18-B624-1B778C2D84BF}" type="presOf" srcId="{3D9C93C7-AD0A-4C30-B5CE-960D1EFD742F}" destId="{D63C9584-37AC-4349-AC0C-90C18AA83CC6}" srcOrd="0" destOrd="0" presId="urn:microsoft.com/office/officeart/2008/layout/AlternatingPictureBlocks"/>
    <dgm:cxn modelId="{D3CDC3A5-F54A-40B1-BF1B-4C52E04EFA39}" type="presOf" srcId="{589F3033-4FCD-4689-9F49-66C30C85F081}" destId="{4450E60D-7967-4839-8A2A-87B494D9A96D}" srcOrd="0" destOrd="0" presId="urn:microsoft.com/office/officeart/2008/layout/AlternatingPictureBlocks"/>
    <dgm:cxn modelId="{7D60A9F6-8009-4B43-B789-DD4AAEBE84C7}" type="presParOf" srcId="{153DF9B1-D744-4F85-B8C2-CA43787AC6D9}" destId="{6F0F8AC0-3785-4466-B04A-BC7377DEF909}" srcOrd="0" destOrd="0" presId="urn:microsoft.com/office/officeart/2008/layout/AlternatingPictureBlocks"/>
    <dgm:cxn modelId="{33799A26-205C-4158-9601-C286451257A0}" type="presParOf" srcId="{6F0F8AC0-3785-4466-B04A-BC7377DEF909}" destId="{4450E60D-7967-4839-8A2A-87B494D9A96D}" srcOrd="0" destOrd="0" presId="urn:microsoft.com/office/officeart/2008/layout/AlternatingPictureBlocks"/>
    <dgm:cxn modelId="{52B81773-21A8-4932-8B19-48F6920F86CA}" type="presParOf" srcId="{6F0F8AC0-3785-4466-B04A-BC7377DEF909}" destId="{648BD74F-7EEE-488E-8D77-657718627A53}" srcOrd="1" destOrd="0" presId="urn:microsoft.com/office/officeart/2008/layout/AlternatingPictureBlocks"/>
    <dgm:cxn modelId="{745F7F09-67FD-4B68-9B5B-FCFA226A0B1F}" type="presParOf" srcId="{153DF9B1-D744-4F85-B8C2-CA43787AC6D9}" destId="{A4400459-F668-4CFF-ACCE-6179D512B61C}" srcOrd="1" destOrd="0" presId="urn:microsoft.com/office/officeart/2008/layout/AlternatingPictureBlocks"/>
    <dgm:cxn modelId="{9266E6F6-F111-48A4-9763-399B130B2A2E}" type="presParOf" srcId="{153DF9B1-D744-4F85-B8C2-CA43787AC6D9}" destId="{50665D35-B93F-4261-8010-4C55E9B14A3A}" srcOrd="2" destOrd="0" presId="urn:microsoft.com/office/officeart/2008/layout/AlternatingPictureBlocks"/>
    <dgm:cxn modelId="{F24DD643-D6AB-463C-813B-F7239A22AC03}" type="presParOf" srcId="{50665D35-B93F-4261-8010-4C55E9B14A3A}" destId="{D63C9584-37AC-4349-AC0C-90C18AA83CC6}" srcOrd="0" destOrd="0" presId="urn:microsoft.com/office/officeart/2008/layout/AlternatingPictureBlocks"/>
    <dgm:cxn modelId="{E4B5A16F-B43F-4755-9F91-087876336B64}" type="presParOf" srcId="{50665D35-B93F-4261-8010-4C55E9B14A3A}" destId="{45CDDF02-82D7-4BDF-81C8-88540B22D620}" srcOrd="1" destOrd="0" presId="urn:microsoft.com/office/officeart/2008/layout/AlternatingPictureBlocks"/>
    <dgm:cxn modelId="{F985E481-8492-43A0-A28E-EB40646F571B}" type="presParOf" srcId="{153DF9B1-D744-4F85-B8C2-CA43787AC6D9}" destId="{CE6703E3-D135-4B51-9429-B1C89873DB5F}" srcOrd="3" destOrd="0" presId="urn:microsoft.com/office/officeart/2008/layout/AlternatingPictureBlocks"/>
    <dgm:cxn modelId="{00548DDE-B12D-4A12-91D8-B44029809A0C}" type="presParOf" srcId="{153DF9B1-D744-4F85-B8C2-CA43787AC6D9}" destId="{1E0B6996-A8A0-4A6B-93E4-05EA4B274D34}" srcOrd="4" destOrd="0" presId="urn:microsoft.com/office/officeart/2008/layout/AlternatingPictureBlocks"/>
    <dgm:cxn modelId="{9CFA65B4-D04E-4AE0-954A-4D62FDF854AA}" type="presParOf" srcId="{1E0B6996-A8A0-4A6B-93E4-05EA4B274D34}" destId="{877593DA-4621-4779-8783-D41C23E0172D}" srcOrd="0" destOrd="0" presId="urn:microsoft.com/office/officeart/2008/layout/AlternatingPictureBlocks"/>
    <dgm:cxn modelId="{5ECB05FE-BED9-4F4B-BC37-A8CAB915AFDB}" type="presParOf" srcId="{1E0B6996-A8A0-4A6B-93E4-05EA4B274D34}" destId="{B9268702-006A-4EC4-85BB-B90934A8F46D}" srcOrd="1" destOrd="0" presId="urn:microsoft.com/office/officeart/2008/layout/AlternatingPictureBlock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1CC8569-20C2-4560-983D-EFC960BE23C0}"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GB"/>
        </a:p>
      </dgm:t>
    </dgm:pt>
    <dgm:pt modelId="{9D1835B9-E62A-4CAF-B326-5B7CD2DF838C}">
      <dgm:prSet phldrT="[Text]"/>
      <dgm:spPr/>
      <dgm:t>
        <a:bodyPr/>
        <a:lstStyle/>
        <a:p>
          <a:pPr>
            <a:buSzPts val="1000"/>
            <a:buFont typeface="Symbol" panose="05050102010706020507" pitchFamily="18" charset="2"/>
            <a:buChar char=""/>
          </a:pPr>
          <a:r>
            <a:rPr lang="en-GB" b="1" dirty="0">
              <a:latin typeface="Arial" panose="020B0604020202020204" pitchFamily="34" charset="0"/>
              <a:cs typeface="Arial" panose="020B0604020202020204" pitchFamily="34" charset="0"/>
            </a:rPr>
            <a:t>Expansion of online shops and online payments.</a:t>
          </a:r>
        </a:p>
      </dgm:t>
    </dgm:pt>
    <dgm:pt modelId="{07ED2886-A446-47AA-8BC4-B061FB6F695D}" type="parTrans" cxnId="{5E1AA6BE-9F72-4FE7-AF28-6BF98846618B}">
      <dgm:prSet/>
      <dgm:spPr/>
      <dgm:t>
        <a:bodyPr/>
        <a:lstStyle/>
        <a:p>
          <a:endParaRPr lang="en-GB" b="1">
            <a:latin typeface="Arial" panose="020B0604020202020204" pitchFamily="34" charset="0"/>
            <a:cs typeface="Arial" panose="020B0604020202020204" pitchFamily="34" charset="0"/>
          </a:endParaRPr>
        </a:p>
      </dgm:t>
    </dgm:pt>
    <dgm:pt modelId="{EC8A6A10-47E6-4CEA-96AD-48BED63D57BA}" type="sibTrans" cxnId="{5E1AA6BE-9F72-4FE7-AF28-6BF98846618B}">
      <dgm:prSet/>
      <dgm:spPr/>
      <dgm:t>
        <a:bodyPr/>
        <a:lstStyle/>
        <a:p>
          <a:endParaRPr lang="en-GB" b="1">
            <a:latin typeface="Arial" panose="020B0604020202020204" pitchFamily="34" charset="0"/>
            <a:cs typeface="Arial" panose="020B0604020202020204" pitchFamily="34" charset="0"/>
          </a:endParaRPr>
        </a:p>
      </dgm:t>
    </dgm:pt>
    <dgm:pt modelId="{8816B531-7CD5-4BFD-A1B7-5D7B016C8A20}">
      <dgm:prSet/>
      <dgm:spPr/>
      <dgm:t>
        <a:bodyPr/>
        <a:lstStyle/>
        <a:p>
          <a:pPr>
            <a:buSzPts val="1000"/>
            <a:buFont typeface="Symbol" panose="05050102010706020507" pitchFamily="18" charset="2"/>
            <a:buChar char=""/>
          </a:pPr>
          <a:r>
            <a:rPr lang="en-GB" b="1">
              <a:latin typeface="Arial" panose="020B0604020202020204" pitchFamily="34" charset="0"/>
              <a:cs typeface="Arial" panose="020B0604020202020204" pitchFamily="34" charset="0"/>
            </a:rPr>
            <a:t>Application of data analytics in individualised customer experience.</a:t>
          </a:r>
        </a:p>
      </dgm:t>
    </dgm:pt>
    <dgm:pt modelId="{D2105042-A4FE-4A83-8CB2-A707BE98FBAB}" type="parTrans" cxnId="{8593BDDD-926C-460D-A19F-D18F07EBDAFB}">
      <dgm:prSet/>
      <dgm:spPr/>
      <dgm:t>
        <a:bodyPr/>
        <a:lstStyle/>
        <a:p>
          <a:endParaRPr lang="en-GB" b="1">
            <a:latin typeface="Arial" panose="020B0604020202020204" pitchFamily="34" charset="0"/>
            <a:cs typeface="Arial" panose="020B0604020202020204" pitchFamily="34" charset="0"/>
          </a:endParaRPr>
        </a:p>
      </dgm:t>
    </dgm:pt>
    <dgm:pt modelId="{1D289431-68A3-49FE-8B2B-25FD6108F0F7}" type="sibTrans" cxnId="{8593BDDD-926C-460D-A19F-D18F07EBDAFB}">
      <dgm:prSet/>
      <dgm:spPr/>
      <dgm:t>
        <a:bodyPr/>
        <a:lstStyle/>
        <a:p>
          <a:endParaRPr lang="en-GB" b="1">
            <a:latin typeface="Arial" panose="020B0604020202020204" pitchFamily="34" charset="0"/>
            <a:cs typeface="Arial" panose="020B0604020202020204" pitchFamily="34" charset="0"/>
          </a:endParaRPr>
        </a:p>
      </dgm:t>
    </dgm:pt>
    <dgm:pt modelId="{22044F9F-24E9-4F07-8345-030F056354BE}">
      <dgm:prSet/>
      <dgm:spPr/>
      <dgm:t>
        <a:bodyPr/>
        <a:lstStyle/>
        <a:p>
          <a:pPr>
            <a:buSzPts val="1000"/>
            <a:buFont typeface="Symbol" panose="05050102010706020507" pitchFamily="18" charset="2"/>
            <a:buChar char=""/>
          </a:pPr>
          <a:r>
            <a:rPr lang="en-GB" b="1">
              <a:latin typeface="Arial" panose="020B0604020202020204" pitchFamily="34" charset="0"/>
              <a:cs typeface="Arial" panose="020B0604020202020204" pitchFamily="34" charset="0"/>
            </a:rPr>
            <a:t>Generative AI applications in the future in demand forecasting and meal customisation. </a:t>
          </a:r>
        </a:p>
      </dgm:t>
    </dgm:pt>
    <dgm:pt modelId="{16E34B98-C737-4743-B8F9-C380408034E7}" type="parTrans" cxnId="{96D545C6-16A1-4863-820E-454D4BC2DED6}">
      <dgm:prSet/>
      <dgm:spPr/>
      <dgm:t>
        <a:bodyPr/>
        <a:lstStyle/>
        <a:p>
          <a:endParaRPr lang="en-GB" b="1">
            <a:latin typeface="Arial" panose="020B0604020202020204" pitchFamily="34" charset="0"/>
            <a:cs typeface="Arial" panose="020B0604020202020204" pitchFamily="34" charset="0"/>
          </a:endParaRPr>
        </a:p>
      </dgm:t>
    </dgm:pt>
    <dgm:pt modelId="{6E3D6F74-CF7F-4551-BB50-0EE6C90CABA9}" type="sibTrans" cxnId="{96D545C6-16A1-4863-820E-454D4BC2DED6}">
      <dgm:prSet/>
      <dgm:spPr/>
      <dgm:t>
        <a:bodyPr/>
        <a:lstStyle/>
        <a:p>
          <a:endParaRPr lang="en-GB" b="1">
            <a:latin typeface="Arial" panose="020B0604020202020204" pitchFamily="34" charset="0"/>
            <a:cs typeface="Arial" panose="020B0604020202020204" pitchFamily="34" charset="0"/>
          </a:endParaRPr>
        </a:p>
      </dgm:t>
    </dgm:pt>
    <dgm:pt modelId="{99D0B261-0F7D-4E72-9D3A-D86705E6B03F}" type="pres">
      <dgm:prSet presAssocID="{E1CC8569-20C2-4560-983D-EFC960BE23C0}" presName="diagram" presStyleCnt="0">
        <dgm:presLayoutVars>
          <dgm:dir/>
          <dgm:resizeHandles val="exact"/>
        </dgm:presLayoutVars>
      </dgm:prSet>
      <dgm:spPr/>
    </dgm:pt>
    <dgm:pt modelId="{52971146-87FB-40F2-933E-E21D35480D0D}" type="pres">
      <dgm:prSet presAssocID="{9D1835B9-E62A-4CAF-B326-5B7CD2DF838C}" presName="node" presStyleLbl="node1" presStyleIdx="0" presStyleCnt="3">
        <dgm:presLayoutVars>
          <dgm:bulletEnabled val="1"/>
        </dgm:presLayoutVars>
      </dgm:prSet>
      <dgm:spPr/>
    </dgm:pt>
    <dgm:pt modelId="{E84CD0F7-BA3F-4BE7-838C-69583EAF83CE}" type="pres">
      <dgm:prSet presAssocID="{EC8A6A10-47E6-4CEA-96AD-48BED63D57BA}" presName="sibTrans" presStyleCnt="0"/>
      <dgm:spPr/>
    </dgm:pt>
    <dgm:pt modelId="{9B301906-D066-4278-8BEC-CF0F4DA70611}" type="pres">
      <dgm:prSet presAssocID="{8816B531-7CD5-4BFD-A1B7-5D7B016C8A20}" presName="node" presStyleLbl="node1" presStyleIdx="1" presStyleCnt="3">
        <dgm:presLayoutVars>
          <dgm:bulletEnabled val="1"/>
        </dgm:presLayoutVars>
      </dgm:prSet>
      <dgm:spPr/>
    </dgm:pt>
    <dgm:pt modelId="{26268923-70D6-4B3B-83DD-378B4D2A2E85}" type="pres">
      <dgm:prSet presAssocID="{1D289431-68A3-49FE-8B2B-25FD6108F0F7}" presName="sibTrans" presStyleCnt="0"/>
      <dgm:spPr/>
    </dgm:pt>
    <dgm:pt modelId="{7A851D9C-0CDA-424B-95B6-39328663A3AE}" type="pres">
      <dgm:prSet presAssocID="{22044F9F-24E9-4F07-8345-030F056354BE}" presName="node" presStyleLbl="node1" presStyleIdx="2" presStyleCnt="3">
        <dgm:presLayoutVars>
          <dgm:bulletEnabled val="1"/>
        </dgm:presLayoutVars>
      </dgm:prSet>
      <dgm:spPr/>
    </dgm:pt>
  </dgm:ptLst>
  <dgm:cxnLst>
    <dgm:cxn modelId="{9915AA02-9406-46D1-BAA4-061DB08B237D}" type="presOf" srcId="{E1CC8569-20C2-4560-983D-EFC960BE23C0}" destId="{99D0B261-0F7D-4E72-9D3A-D86705E6B03F}" srcOrd="0" destOrd="0" presId="urn:microsoft.com/office/officeart/2005/8/layout/default"/>
    <dgm:cxn modelId="{7FA877B8-B2C7-4102-A246-939874B213FB}" type="presOf" srcId="{8816B531-7CD5-4BFD-A1B7-5D7B016C8A20}" destId="{9B301906-D066-4278-8BEC-CF0F4DA70611}" srcOrd="0" destOrd="0" presId="urn:microsoft.com/office/officeart/2005/8/layout/default"/>
    <dgm:cxn modelId="{5E1AA6BE-9F72-4FE7-AF28-6BF98846618B}" srcId="{E1CC8569-20C2-4560-983D-EFC960BE23C0}" destId="{9D1835B9-E62A-4CAF-B326-5B7CD2DF838C}" srcOrd="0" destOrd="0" parTransId="{07ED2886-A446-47AA-8BC4-B061FB6F695D}" sibTransId="{EC8A6A10-47E6-4CEA-96AD-48BED63D57BA}"/>
    <dgm:cxn modelId="{96D545C6-16A1-4863-820E-454D4BC2DED6}" srcId="{E1CC8569-20C2-4560-983D-EFC960BE23C0}" destId="{22044F9F-24E9-4F07-8345-030F056354BE}" srcOrd="2" destOrd="0" parTransId="{16E34B98-C737-4743-B8F9-C380408034E7}" sibTransId="{6E3D6F74-CF7F-4551-BB50-0EE6C90CABA9}"/>
    <dgm:cxn modelId="{E191B5D9-08CC-43D5-AF30-E9378C2C53BD}" type="presOf" srcId="{9D1835B9-E62A-4CAF-B326-5B7CD2DF838C}" destId="{52971146-87FB-40F2-933E-E21D35480D0D}" srcOrd="0" destOrd="0" presId="urn:microsoft.com/office/officeart/2005/8/layout/default"/>
    <dgm:cxn modelId="{8593BDDD-926C-460D-A19F-D18F07EBDAFB}" srcId="{E1CC8569-20C2-4560-983D-EFC960BE23C0}" destId="{8816B531-7CD5-4BFD-A1B7-5D7B016C8A20}" srcOrd="1" destOrd="0" parTransId="{D2105042-A4FE-4A83-8CB2-A707BE98FBAB}" sibTransId="{1D289431-68A3-49FE-8B2B-25FD6108F0F7}"/>
    <dgm:cxn modelId="{A360EAED-0123-403E-8653-A70ECEE8FF1C}" type="presOf" srcId="{22044F9F-24E9-4F07-8345-030F056354BE}" destId="{7A851D9C-0CDA-424B-95B6-39328663A3AE}" srcOrd="0" destOrd="0" presId="urn:microsoft.com/office/officeart/2005/8/layout/default"/>
    <dgm:cxn modelId="{9F10C9DF-8D3F-4045-A46C-BECB20ACEBC5}" type="presParOf" srcId="{99D0B261-0F7D-4E72-9D3A-D86705E6B03F}" destId="{52971146-87FB-40F2-933E-E21D35480D0D}" srcOrd="0" destOrd="0" presId="urn:microsoft.com/office/officeart/2005/8/layout/default"/>
    <dgm:cxn modelId="{8F4769C1-88EE-4551-912C-7845851DFFEF}" type="presParOf" srcId="{99D0B261-0F7D-4E72-9D3A-D86705E6B03F}" destId="{E84CD0F7-BA3F-4BE7-838C-69583EAF83CE}" srcOrd="1" destOrd="0" presId="urn:microsoft.com/office/officeart/2005/8/layout/default"/>
    <dgm:cxn modelId="{FDC2EDE8-5ED7-485A-9330-3AB1281206D4}" type="presParOf" srcId="{99D0B261-0F7D-4E72-9D3A-D86705E6B03F}" destId="{9B301906-D066-4278-8BEC-CF0F4DA70611}" srcOrd="2" destOrd="0" presId="urn:microsoft.com/office/officeart/2005/8/layout/default"/>
    <dgm:cxn modelId="{3699ACFA-649A-44B8-BA0B-9FE1C5F2398B}" type="presParOf" srcId="{99D0B261-0F7D-4E72-9D3A-D86705E6B03F}" destId="{26268923-70D6-4B3B-83DD-378B4D2A2E85}" srcOrd="3" destOrd="0" presId="urn:microsoft.com/office/officeart/2005/8/layout/default"/>
    <dgm:cxn modelId="{BA6D93FA-3B0D-4E2E-B59B-5E5585A81D76}" type="presParOf" srcId="{99D0B261-0F7D-4E72-9D3A-D86705E6B03F}" destId="{7A851D9C-0CDA-424B-95B6-39328663A3AE}" srcOrd="4" destOrd="0" presId="urn:microsoft.com/office/officeart/2005/8/layout/defaul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BC006CF-EBCC-4B15-9C3C-F842BC729620}" type="doc">
      <dgm:prSet loTypeId="urn:microsoft.com/office/officeart/2008/layout/TitlePictureLineup" loCatId="picture" qsTypeId="urn:microsoft.com/office/officeart/2005/8/quickstyle/simple1" qsCatId="simple" csTypeId="urn:microsoft.com/office/officeart/2005/8/colors/accent1_2" csCatId="accent1" phldr="1"/>
      <dgm:spPr/>
      <dgm:t>
        <a:bodyPr/>
        <a:lstStyle/>
        <a:p>
          <a:endParaRPr lang="en-GB"/>
        </a:p>
      </dgm:t>
    </dgm:pt>
    <dgm:pt modelId="{2ED2ABB4-4288-4741-9753-D37E1784F103}">
      <dgm:prSet phldrT="[Text]" custT="1"/>
      <dgm:spPr/>
      <dgm:t>
        <a:bodyPr/>
        <a:lstStyle/>
        <a:p>
          <a:r>
            <a:rPr lang="en-US" sz="3200" b="1" dirty="0">
              <a:latin typeface="Arial" panose="020B0604020202020204" pitchFamily="34" charset="0"/>
              <a:cs typeface="Arial" panose="020B0604020202020204" pitchFamily="34" charset="0"/>
            </a:rPr>
            <a:t>1</a:t>
          </a:r>
          <a:endParaRPr lang="en-GB" sz="3200" b="1" dirty="0">
            <a:latin typeface="Arial" panose="020B0604020202020204" pitchFamily="34" charset="0"/>
            <a:cs typeface="Arial" panose="020B0604020202020204" pitchFamily="34" charset="0"/>
          </a:endParaRPr>
        </a:p>
      </dgm:t>
    </dgm:pt>
    <dgm:pt modelId="{1441CFBA-1852-4443-83D6-807045E050FC}" type="parTrans" cxnId="{13C57351-6803-4084-AF83-8B470106B12C}">
      <dgm:prSet/>
      <dgm:spPr/>
      <dgm:t>
        <a:bodyPr/>
        <a:lstStyle/>
        <a:p>
          <a:endParaRPr lang="en-GB" sz="2800">
            <a:latin typeface="Arial" panose="020B0604020202020204" pitchFamily="34" charset="0"/>
            <a:cs typeface="Arial" panose="020B0604020202020204" pitchFamily="34" charset="0"/>
          </a:endParaRPr>
        </a:p>
      </dgm:t>
    </dgm:pt>
    <dgm:pt modelId="{851699A6-6C5D-4526-8169-7C1008BA1D0F}" type="sibTrans" cxnId="{13C57351-6803-4084-AF83-8B470106B12C}">
      <dgm:prSet/>
      <dgm:spPr/>
      <dgm:t>
        <a:bodyPr/>
        <a:lstStyle/>
        <a:p>
          <a:endParaRPr lang="en-GB" sz="2800">
            <a:latin typeface="Arial" panose="020B0604020202020204" pitchFamily="34" charset="0"/>
            <a:cs typeface="Arial" panose="020B0604020202020204" pitchFamily="34" charset="0"/>
          </a:endParaRPr>
        </a:p>
      </dgm:t>
    </dgm:pt>
    <dgm:pt modelId="{E2CBBD89-7E6E-42AC-9E78-D512F85F039C}">
      <dgm:prSet phldrT="[Text]" custT="1"/>
      <dgm:spPr/>
      <dgm:t>
        <a:bodyPr/>
        <a:lstStyle/>
        <a:p>
          <a:r>
            <a:rPr lang="en-GB" sz="3600" dirty="0">
              <a:latin typeface="Arial" panose="020B0604020202020204" pitchFamily="34" charset="0"/>
              <a:cs typeface="Arial" panose="020B0604020202020204" pitchFamily="34" charset="0"/>
            </a:rPr>
            <a:t>Introductory discounts- this will attract new customers.</a:t>
          </a:r>
        </a:p>
      </dgm:t>
    </dgm:pt>
    <dgm:pt modelId="{0EC72202-3CC6-42A7-80C3-3A066941798A}" type="parTrans" cxnId="{FB67A82D-2837-472E-9BB5-78AA4BDD1F99}">
      <dgm:prSet/>
      <dgm:spPr/>
      <dgm:t>
        <a:bodyPr/>
        <a:lstStyle/>
        <a:p>
          <a:endParaRPr lang="en-GB" sz="2800">
            <a:latin typeface="Arial" panose="020B0604020202020204" pitchFamily="34" charset="0"/>
            <a:cs typeface="Arial" panose="020B0604020202020204" pitchFamily="34" charset="0"/>
          </a:endParaRPr>
        </a:p>
      </dgm:t>
    </dgm:pt>
    <dgm:pt modelId="{0779D7FD-9299-40B3-B22D-313E2CC33B44}" type="sibTrans" cxnId="{FB67A82D-2837-472E-9BB5-78AA4BDD1F99}">
      <dgm:prSet/>
      <dgm:spPr/>
      <dgm:t>
        <a:bodyPr/>
        <a:lstStyle/>
        <a:p>
          <a:endParaRPr lang="en-GB" sz="2800">
            <a:latin typeface="Arial" panose="020B0604020202020204" pitchFamily="34" charset="0"/>
            <a:cs typeface="Arial" panose="020B0604020202020204" pitchFamily="34" charset="0"/>
          </a:endParaRPr>
        </a:p>
      </dgm:t>
    </dgm:pt>
    <dgm:pt modelId="{CFF4DC0A-82D4-457F-9980-3FE6A3DE20AB}">
      <dgm:prSet phldrT="[Text]" custT="1"/>
      <dgm:spPr/>
      <dgm:t>
        <a:bodyPr/>
        <a:lstStyle/>
        <a:p>
          <a:r>
            <a:rPr lang="en-GB" sz="3200" b="1" dirty="0">
              <a:latin typeface="Arial" panose="020B0604020202020204" pitchFamily="34" charset="0"/>
              <a:cs typeface="Arial" panose="020B0604020202020204" pitchFamily="34" charset="0"/>
            </a:rPr>
            <a:t>2</a:t>
          </a:r>
        </a:p>
      </dgm:t>
    </dgm:pt>
    <dgm:pt modelId="{6B99AA63-B1FA-4A16-B0AF-FE23DD6C8482}" type="parTrans" cxnId="{B0023FD7-365D-4C2E-BAB1-4F4BA94BFFC8}">
      <dgm:prSet/>
      <dgm:spPr/>
      <dgm:t>
        <a:bodyPr/>
        <a:lstStyle/>
        <a:p>
          <a:endParaRPr lang="en-GB" sz="2800">
            <a:latin typeface="Arial" panose="020B0604020202020204" pitchFamily="34" charset="0"/>
            <a:cs typeface="Arial" panose="020B0604020202020204" pitchFamily="34" charset="0"/>
          </a:endParaRPr>
        </a:p>
      </dgm:t>
    </dgm:pt>
    <dgm:pt modelId="{675E6B70-85FF-4506-87F2-62883CFD2A48}" type="sibTrans" cxnId="{B0023FD7-365D-4C2E-BAB1-4F4BA94BFFC8}">
      <dgm:prSet/>
      <dgm:spPr/>
      <dgm:t>
        <a:bodyPr/>
        <a:lstStyle/>
        <a:p>
          <a:endParaRPr lang="en-GB" sz="2800">
            <a:latin typeface="Arial" panose="020B0604020202020204" pitchFamily="34" charset="0"/>
            <a:cs typeface="Arial" panose="020B0604020202020204" pitchFamily="34" charset="0"/>
          </a:endParaRPr>
        </a:p>
      </dgm:t>
    </dgm:pt>
    <dgm:pt modelId="{C2A76C02-13C4-4C95-8E4C-DE7584948694}">
      <dgm:prSet phldrT="[Text]" custT="1"/>
      <dgm:spPr/>
      <dgm:t>
        <a:bodyPr/>
        <a:lstStyle/>
        <a:p>
          <a:r>
            <a:rPr lang="en-GB" sz="3600" dirty="0">
              <a:latin typeface="Arial" panose="020B0604020202020204" pitchFamily="34" charset="0"/>
              <a:cs typeface="Arial" panose="020B0604020202020204" pitchFamily="34" charset="0"/>
            </a:rPr>
            <a:t>Referral bonuses promote by word-of-mouth.</a:t>
          </a:r>
        </a:p>
      </dgm:t>
    </dgm:pt>
    <dgm:pt modelId="{D06E0A52-3B0D-4254-A11A-C747ADF08A43}" type="parTrans" cxnId="{250F0055-BD93-44B5-8E23-3DE8729F66DC}">
      <dgm:prSet/>
      <dgm:spPr/>
      <dgm:t>
        <a:bodyPr/>
        <a:lstStyle/>
        <a:p>
          <a:endParaRPr lang="en-GB" sz="2800">
            <a:latin typeface="Arial" panose="020B0604020202020204" pitchFamily="34" charset="0"/>
            <a:cs typeface="Arial" panose="020B0604020202020204" pitchFamily="34" charset="0"/>
          </a:endParaRPr>
        </a:p>
      </dgm:t>
    </dgm:pt>
    <dgm:pt modelId="{34152B64-655F-446D-AAFB-5FC9E952E15C}" type="sibTrans" cxnId="{250F0055-BD93-44B5-8E23-3DE8729F66DC}">
      <dgm:prSet/>
      <dgm:spPr/>
      <dgm:t>
        <a:bodyPr/>
        <a:lstStyle/>
        <a:p>
          <a:endParaRPr lang="en-GB" sz="2800">
            <a:latin typeface="Arial" panose="020B0604020202020204" pitchFamily="34" charset="0"/>
            <a:cs typeface="Arial" panose="020B0604020202020204" pitchFamily="34" charset="0"/>
          </a:endParaRPr>
        </a:p>
      </dgm:t>
    </dgm:pt>
    <dgm:pt modelId="{6E449B8A-6C75-4281-8A4F-401650FEB144}">
      <dgm:prSet phldrT="[Text]" custT="1"/>
      <dgm:spPr/>
      <dgm:t>
        <a:bodyPr/>
        <a:lstStyle/>
        <a:p>
          <a:r>
            <a:rPr lang="en-US" sz="3200" b="1" dirty="0">
              <a:latin typeface="Arial" panose="020B0604020202020204" pitchFamily="34" charset="0"/>
              <a:cs typeface="Arial" panose="020B0604020202020204" pitchFamily="34" charset="0"/>
            </a:rPr>
            <a:t>3</a:t>
          </a:r>
          <a:endParaRPr lang="en-GB" sz="3200" b="1" dirty="0">
            <a:latin typeface="Arial" panose="020B0604020202020204" pitchFamily="34" charset="0"/>
            <a:cs typeface="Arial" panose="020B0604020202020204" pitchFamily="34" charset="0"/>
          </a:endParaRPr>
        </a:p>
      </dgm:t>
    </dgm:pt>
    <dgm:pt modelId="{52C257F1-E344-4A58-B331-2EE62747E763}" type="parTrans" cxnId="{866B6BEE-1499-40E1-9B6C-2F9FA3326433}">
      <dgm:prSet/>
      <dgm:spPr/>
      <dgm:t>
        <a:bodyPr/>
        <a:lstStyle/>
        <a:p>
          <a:endParaRPr lang="en-GB" sz="2800">
            <a:latin typeface="Arial" panose="020B0604020202020204" pitchFamily="34" charset="0"/>
            <a:cs typeface="Arial" panose="020B0604020202020204" pitchFamily="34" charset="0"/>
          </a:endParaRPr>
        </a:p>
      </dgm:t>
    </dgm:pt>
    <dgm:pt modelId="{8BE99497-8D98-43FC-9C78-CFD78E8F36AD}" type="sibTrans" cxnId="{866B6BEE-1499-40E1-9B6C-2F9FA3326433}">
      <dgm:prSet/>
      <dgm:spPr/>
      <dgm:t>
        <a:bodyPr/>
        <a:lstStyle/>
        <a:p>
          <a:endParaRPr lang="en-GB" sz="2800">
            <a:latin typeface="Arial" panose="020B0604020202020204" pitchFamily="34" charset="0"/>
            <a:cs typeface="Arial" panose="020B0604020202020204" pitchFamily="34" charset="0"/>
          </a:endParaRPr>
        </a:p>
      </dgm:t>
    </dgm:pt>
    <dgm:pt modelId="{7495D0D9-74A0-45B9-85C4-237AD9B0F42D}">
      <dgm:prSet phldrT="[Text]" custT="1"/>
      <dgm:spPr/>
      <dgm:t>
        <a:bodyPr/>
        <a:lstStyle/>
        <a:p>
          <a:r>
            <a:rPr lang="en-GB" sz="3600" dirty="0">
              <a:latin typeface="Arial" panose="020B0604020202020204" pitchFamily="34" charset="0"/>
              <a:cs typeface="Arial" panose="020B0604020202020204" pitchFamily="34" charset="0"/>
            </a:rPr>
            <a:t>Loyalty reward keeps long time subscribers.</a:t>
          </a:r>
        </a:p>
      </dgm:t>
    </dgm:pt>
    <dgm:pt modelId="{85FB95AC-D047-4805-9A5C-C0C3D0FA18AE}" type="parTrans" cxnId="{F7470B3F-78F4-47D5-A631-DC2FC754E1B9}">
      <dgm:prSet/>
      <dgm:spPr/>
      <dgm:t>
        <a:bodyPr/>
        <a:lstStyle/>
        <a:p>
          <a:endParaRPr lang="en-GB" sz="2800">
            <a:latin typeface="Arial" panose="020B0604020202020204" pitchFamily="34" charset="0"/>
            <a:cs typeface="Arial" panose="020B0604020202020204" pitchFamily="34" charset="0"/>
          </a:endParaRPr>
        </a:p>
      </dgm:t>
    </dgm:pt>
    <dgm:pt modelId="{BC1207C6-B2EF-402D-9AB5-30A98DB14556}" type="sibTrans" cxnId="{F7470B3F-78F4-47D5-A631-DC2FC754E1B9}">
      <dgm:prSet/>
      <dgm:spPr/>
      <dgm:t>
        <a:bodyPr/>
        <a:lstStyle/>
        <a:p>
          <a:endParaRPr lang="en-GB" sz="2800">
            <a:latin typeface="Arial" panose="020B0604020202020204" pitchFamily="34" charset="0"/>
            <a:cs typeface="Arial" panose="020B0604020202020204" pitchFamily="34" charset="0"/>
          </a:endParaRPr>
        </a:p>
      </dgm:t>
    </dgm:pt>
    <dgm:pt modelId="{3BF6C507-09B7-4AF7-9C34-6E1889D0B612}" type="pres">
      <dgm:prSet presAssocID="{9BC006CF-EBCC-4B15-9C3C-F842BC729620}" presName="Name0" presStyleCnt="0">
        <dgm:presLayoutVars>
          <dgm:dir/>
        </dgm:presLayoutVars>
      </dgm:prSet>
      <dgm:spPr/>
    </dgm:pt>
    <dgm:pt modelId="{C4261915-87CA-47FF-9D1A-C47BC6FAC2DD}" type="pres">
      <dgm:prSet presAssocID="{2ED2ABB4-4288-4741-9753-D37E1784F103}" presName="composite" presStyleCnt="0"/>
      <dgm:spPr/>
    </dgm:pt>
    <dgm:pt modelId="{A715B195-2982-4388-99F6-7012657CCA0D}" type="pres">
      <dgm:prSet presAssocID="{2ED2ABB4-4288-4741-9753-D37E1784F103}" presName="Accent" presStyleLbl="alignAcc1" presStyleIdx="0" presStyleCnt="3"/>
      <dgm:spPr/>
    </dgm:pt>
    <dgm:pt modelId="{C34B3CE6-3CAF-4ADC-984B-043F5DDAF30C}" type="pres">
      <dgm:prSet presAssocID="{2ED2ABB4-4288-4741-9753-D37E1784F103}" presName="Image" presStyleLbl="node1" presStyleIdx="0" presStyleCnt="3"/>
      <dgm:spPr>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dgm:spPr>
    </dgm:pt>
    <dgm:pt modelId="{722CEAF9-BB3D-4964-AD0A-96937AC39FA9}" type="pres">
      <dgm:prSet presAssocID="{2ED2ABB4-4288-4741-9753-D37E1784F103}" presName="Child" presStyleLbl="revTx" presStyleIdx="0" presStyleCnt="3">
        <dgm:presLayoutVars>
          <dgm:bulletEnabled val="1"/>
        </dgm:presLayoutVars>
      </dgm:prSet>
      <dgm:spPr/>
    </dgm:pt>
    <dgm:pt modelId="{0C1CCEBF-E719-4A67-A42C-8BD00FFFC22A}" type="pres">
      <dgm:prSet presAssocID="{2ED2ABB4-4288-4741-9753-D37E1784F103}" presName="Parent" presStyleLbl="alignNode1" presStyleIdx="0" presStyleCnt="3">
        <dgm:presLayoutVars>
          <dgm:bulletEnabled val="1"/>
        </dgm:presLayoutVars>
      </dgm:prSet>
      <dgm:spPr/>
    </dgm:pt>
    <dgm:pt modelId="{2F176A0E-07C4-4570-A562-19AE75CE73AF}" type="pres">
      <dgm:prSet presAssocID="{851699A6-6C5D-4526-8169-7C1008BA1D0F}" presName="sibTrans" presStyleCnt="0"/>
      <dgm:spPr/>
    </dgm:pt>
    <dgm:pt modelId="{A998DA98-6CA1-4664-985D-E2951AF52817}" type="pres">
      <dgm:prSet presAssocID="{CFF4DC0A-82D4-457F-9980-3FE6A3DE20AB}" presName="composite" presStyleCnt="0"/>
      <dgm:spPr/>
    </dgm:pt>
    <dgm:pt modelId="{67A4EC1E-6BCE-4816-BED0-60A1A305D79A}" type="pres">
      <dgm:prSet presAssocID="{CFF4DC0A-82D4-457F-9980-3FE6A3DE20AB}" presName="Accent" presStyleLbl="alignAcc1" presStyleIdx="1" presStyleCnt="3"/>
      <dgm:spPr/>
    </dgm:pt>
    <dgm:pt modelId="{0166CE89-A16F-4BE7-B791-0E8984248024}" type="pres">
      <dgm:prSet presAssocID="{CFF4DC0A-82D4-457F-9980-3FE6A3DE20AB}" presName="Image" presStyleLbl="node1" presStyleIdx="1" presStyleCnt="3"/>
      <dgm:spPr>
        <a:blipFill rotWithShape="1">
          <a:blip xmlns:r="http://schemas.openxmlformats.org/officeDocument/2006/relationships" r:embed="rId2" cstate="print">
            <a:extLst>
              <a:ext uri="{28A0092B-C50C-407E-A947-70E740481C1C}">
                <a14:useLocalDpi xmlns:a14="http://schemas.microsoft.com/office/drawing/2010/main" val="0"/>
              </a:ext>
            </a:extLst>
          </a:blip>
          <a:srcRect/>
          <a:stretch>
            <a:fillRect l="-26000" r="-26000"/>
          </a:stretch>
        </a:blipFill>
      </dgm:spPr>
    </dgm:pt>
    <dgm:pt modelId="{908B69E0-1DB8-47EC-B574-4DB4C0F754F9}" type="pres">
      <dgm:prSet presAssocID="{CFF4DC0A-82D4-457F-9980-3FE6A3DE20AB}" presName="Child" presStyleLbl="revTx" presStyleIdx="1" presStyleCnt="3">
        <dgm:presLayoutVars>
          <dgm:bulletEnabled val="1"/>
        </dgm:presLayoutVars>
      </dgm:prSet>
      <dgm:spPr/>
    </dgm:pt>
    <dgm:pt modelId="{7E3C4932-1755-4CC9-99E6-B63EFBE929DF}" type="pres">
      <dgm:prSet presAssocID="{CFF4DC0A-82D4-457F-9980-3FE6A3DE20AB}" presName="Parent" presStyleLbl="alignNode1" presStyleIdx="1" presStyleCnt="3">
        <dgm:presLayoutVars>
          <dgm:bulletEnabled val="1"/>
        </dgm:presLayoutVars>
      </dgm:prSet>
      <dgm:spPr/>
    </dgm:pt>
    <dgm:pt modelId="{C061EEE0-DF06-4FEE-902D-1A1707E0DF4B}" type="pres">
      <dgm:prSet presAssocID="{675E6B70-85FF-4506-87F2-62883CFD2A48}" presName="sibTrans" presStyleCnt="0"/>
      <dgm:spPr/>
    </dgm:pt>
    <dgm:pt modelId="{68B2CF71-D2DD-405A-B745-F34E7824E6C7}" type="pres">
      <dgm:prSet presAssocID="{6E449B8A-6C75-4281-8A4F-401650FEB144}" presName="composite" presStyleCnt="0"/>
      <dgm:spPr/>
    </dgm:pt>
    <dgm:pt modelId="{DBC2DA9B-0DF4-44A1-8D8E-74530EC5B924}" type="pres">
      <dgm:prSet presAssocID="{6E449B8A-6C75-4281-8A4F-401650FEB144}" presName="Accent" presStyleLbl="alignAcc1" presStyleIdx="2" presStyleCnt="3"/>
      <dgm:spPr/>
    </dgm:pt>
    <dgm:pt modelId="{34A232A5-A247-4F0C-8C3D-3EA8E2138821}" type="pres">
      <dgm:prSet presAssocID="{6E449B8A-6C75-4281-8A4F-401650FEB144}" presName="Image"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Lst>
          </a:blip>
          <a:srcRect/>
          <a:stretch>
            <a:fillRect l="-36000" r="-36000"/>
          </a:stretch>
        </a:blipFill>
      </dgm:spPr>
    </dgm:pt>
    <dgm:pt modelId="{982D3425-AD9E-49C9-8BD9-0E3B1E42ED85}" type="pres">
      <dgm:prSet presAssocID="{6E449B8A-6C75-4281-8A4F-401650FEB144}" presName="Child" presStyleLbl="revTx" presStyleIdx="2" presStyleCnt="3">
        <dgm:presLayoutVars>
          <dgm:bulletEnabled val="1"/>
        </dgm:presLayoutVars>
      </dgm:prSet>
      <dgm:spPr/>
    </dgm:pt>
    <dgm:pt modelId="{D1559F44-1675-43DE-ADA9-22B21D51C154}" type="pres">
      <dgm:prSet presAssocID="{6E449B8A-6C75-4281-8A4F-401650FEB144}" presName="Parent" presStyleLbl="alignNode1" presStyleIdx="2" presStyleCnt="3">
        <dgm:presLayoutVars>
          <dgm:bulletEnabled val="1"/>
        </dgm:presLayoutVars>
      </dgm:prSet>
      <dgm:spPr/>
    </dgm:pt>
  </dgm:ptLst>
  <dgm:cxnLst>
    <dgm:cxn modelId="{47366011-E76E-4D3C-8C3C-177662951C85}" type="presOf" srcId="{7495D0D9-74A0-45B9-85C4-237AD9B0F42D}" destId="{982D3425-AD9E-49C9-8BD9-0E3B1E42ED85}" srcOrd="0" destOrd="0" presId="urn:microsoft.com/office/officeart/2008/layout/TitlePictureLineup"/>
    <dgm:cxn modelId="{D5E97912-73B8-4DC0-BBD2-A9E542148E77}" type="presOf" srcId="{E2CBBD89-7E6E-42AC-9E78-D512F85F039C}" destId="{722CEAF9-BB3D-4964-AD0A-96937AC39FA9}" srcOrd="0" destOrd="0" presId="urn:microsoft.com/office/officeart/2008/layout/TitlePictureLineup"/>
    <dgm:cxn modelId="{FB67A82D-2837-472E-9BB5-78AA4BDD1F99}" srcId="{2ED2ABB4-4288-4741-9753-D37E1784F103}" destId="{E2CBBD89-7E6E-42AC-9E78-D512F85F039C}" srcOrd="0" destOrd="0" parTransId="{0EC72202-3CC6-42A7-80C3-3A066941798A}" sibTransId="{0779D7FD-9299-40B3-B22D-313E2CC33B44}"/>
    <dgm:cxn modelId="{46239438-278F-48FA-81BD-3E00D505D413}" type="presOf" srcId="{6E449B8A-6C75-4281-8A4F-401650FEB144}" destId="{D1559F44-1675-43DE-ADA9-22B21D51C154}" srcOrd="0" destOrd="0" presId="urn:microsoft.com/office/officeart/2008/layout/TitlePictureLineup"/>
    <dgm:cxn modelId="{F7470B3F-78F4-47D5-A631-DC2FC754E1B9}" srcId="{6E449B8A-6C75-4281-8A4F-401650FEB144}" destId="{7495D0D9-74A0-45B9-85C4-237AD9B0F42D}" srcOrd="0" destOrd="0" parTransId="{85FB95AC-D047-4805-9A5C-C0C3D0FA18AE}" sibTransId="{BC1207C6-B2EF-402D-9AB5-30A98DB14556}"/>
    <dgm:cxn modelId="{68667B45-D55D-431B-98F6-5A96F00FD522}" type="presOf" srcId="{CFF4DC0A-82D4-457F-9980-3FE6A3DE20AB}" destId="{7E3C4932-1755-4CC9-99E6-B63EFBE929DF}" srcOrd="0" destOrd="0" presId="urn:microsoft.com/office/officeart/2008/layout/TitlePictureLineup"/>
    <dgm:cxn modelId="{13C57351-6803-4084-AF83-8B470106B12C}" srcId="{9BC006CF-EBCC-4B15-9C3C-F842BC729620}" destId="{2ED2ABB4-4288-4741-9753-D37E1784F103}" srcOrd="0" destOrd="0" parTransId="{1441CFBA-1852-4443-83D6-807045E050FC}" sibTransId="{851699A6-6C5D-4526-8169-7C1008BA1D0F}"/>
    <dgm:cxn modelId="{250F0055-BD93-44B5-8E23-3DE8729F66DC}" srcId="{CFF4DC0A-82D4-457F-9980-3FE6A3DE20AB}" destId="{C2A76C02-13C4-4C95-8E4C-DE7584948694}" srcOrd="0" destOrd="0" parTransId="{D06E0A52-3B0D-4254-A11A-C747ADF08A43}" sibTransId="{34152B64-655F-446D-AAFB-5FC9E952E15C}"/>
    <dgm:cxn modelId="{6E61E0B2-650D-431E-8C64-4E5B658FEBB0}" type="presOf" srcId="{C2A76C02-13C4-4C95-8E4C-DE7584948694}" destId="{908B69E0-1DB8-47EC-B574-4DB4C0F754F9}" srcOrd="0" destOrd="0" presId="urn:microsoft.com/office/officeart/2008/layout/TitlePictureLineup"/>
    <dgm:cxn modelId="{B0023FD7-365D-4C2E-BAB1-4F4BA94BFFC8}" srcId="{9BC006CF-EBCC-4B15-9C3C-F842BC729620}" destId="{CFF4DC0A-82D4-457F-9980-3FE6A3DE20AB}" srcOrd="1" destOrd="0" parTransId="{6B99AA63-B1FA-4A16-B0AF-FE23DD6C8482}" sibTransId="{675E6B70-85FF-4506-87F2-62883CFD2A48}"/>
    <dgm:cxn modelId="{CB4D87DB-0278-4193-8FB9-ED5802BB591E}" type="presOf" srcId="{9BC006CF-EBCC-4B15-9C3C-F842BC729620}" destId="{3BF6C507-09B7-4AF7-9C34-6E1889D0B612}" srcOrd="0" destOrd="0" presId="urn:microsoft.com/office/officeart/2008/layout/TitlePictureLineup"/>
    <dgm:cxn modelId="{10C6B2E9-8B8A-4188-9E66-BBA6D1541AE3}" type="presOf" srcId="{2ED2ABB4-4288-4741-9753-D37E1784F103}" destId="{0C1CCEBF-E719-4A67-A42C-8BD00FFFC22A}" srcOrd="0" destOrd="0" presId="urn:microsoft.com/office/officeart/2008/layout/TitlePictureLineup"/>
    <dgm:cxn modelId="{866B6BEE-1499-40E1-9B6C-2F9FA3326433}" srcId="{9BC006CF-EBCC-4B15-9C3C-F842BC729620}" destId="{6E449B8A-6C75-4281-8A4F-401650FEB144}" srcOrd="2" destOrd="0" parTransId="{52C257F1-E344-4A58-B331-2EE62747E763}" sibTransId="{8BE99497-8D98-43FC-9C78-CFD78E8F36AD}"/>
    <dgm:cxn modelId="{6B758E7C-AB17-4245-80C6-16C155E8B7AC}" type="presParOf" srcId="{3BF6C507-09B7-4AF7-9C34-6E1889D0B612}" destId="{C4261915-87CA-47FF-9D1A-C47BC6FAC2DD}" srcOrd="0" destOrd="0" presId="urn:microsoft.com/office/officeart/2008/layout/TitlePictureLineup"/>
    <dgm:cxn modelId="{24C2D312-3BFE-4344-B63F-FDFE53317064}" type="presParOf" srcId="{C4261915-87CA-47FF-9D1A-C47BC6FAC2DD}" destId="{A715B195-2982-4388-99F6-7012657CCA0D}" srcOrd="0" destOrd="0" presId="urn:microsoft.com/office/officeart/2008/layout/TitlePictureLineup"/>
    <dgm:cxn modelId="{BEF7102B-4725-41A9-8FA4-032063655B65}" type="presParOf" srcId="{C4261915-87CA-47FF-9D1A-C47BC6FAC2DD}" destId="{C34B3CE6-3CAF-4ADC-984B-043F5DDAF30C}" srcOrd="1" destOrd="0" presId="urn:microsoft.com/office/officeart/2008/layout/TitlePictureLineup"/>
    <dgm:cxn modelId="{DE300FF2-11D4-4325-B0E2-6AB138A5F887}" type="presParOf" srcId="{C4261915-87CA-47FF-9D1A-C47BC6FAC2DD}" destId="{722CEAF9-BB3D-4964-AD0A-96937AC39FA9}" srcOrd="2" destOrd="0" presId="urn:microsoft.com/office/officeart/2008/layout/TitlePictureLineup"/>
    <dgm:cxn modelId="{3C311A78-CC62-478B-AC7F-E3678A3CEF2D}" type="presParOf" srcId="{C4261915-87CA-47FF-9D1A-C47BC6FAC2DD}" destId="{0C1CCEBF-E719-4A67-A42C-8BD00FFFC22A}" srcOrd="3" destOrd="0" presId="urn:microsoft.com/office/officeart/2008/layout/TitlePictureLineup"/>
    <dgm:cxn modelId="{7C8B53D5-36AF-4E96-8B91-70DD24CB91F9}" type="presParOf" srcId="{3BF6C507-09B7-4AF7-9C34-6E1889D0B612}" destId="{2F176A0E-07C4-4570-A562-19AE75CE73AF}" srcOrd="1" destOrd="0" presId="urn:microsoft.com/office/officeart/2008/layout/TitlePictureLineup"/>
    <dgm:cxn modelId="{2654DA2A-9261-4A11-B084-82A8CDE1577A}" type="presParOf" srcId="{3BF6C507-09B7-4AF7-9C34-6E1889D0B612}" destId="{A998DA98-6CA1-4664-985D-E2951AF52817}" srcOrd="2" destOrd="0" presId="urn:microsoft.com/office/officeart/2008/layout/TitlePictureLineup"/>
    <dgm:cxn modelId="{3CB4EDE9-AD6A-4D47-895E-1BD80499A6F7}" type="presParOf" srcId="{A998DA98-6CA1-4664-985D-E2951AF52817}" destId="{67A4EC1E-6BCE-4816-BED0-60A1A305D79A}" srcOrd="0" destOrd="0" presId="urn:microsoft.com/office/officeart/2008/layout/TitlePictureLineup"/>
    <dgm:cxn modelId="{EB7E070E-BDA6-45C5-9E29-D33A98ABF26B}" type="presParOf" srcId="{A998DA98-6CA1-4664-985D-E2951AF52817}" destId="{0166CE89-A16F-4BE7-B791-0E8984248024}" srcOrd="1" destOrd="0" presId="urn:microsoft.com/office/officeart/2008/layout/TitlePictureLineup"/>
    <dgm:cxn modelId="{B84E4D7B-60EC-408C-A44D-416DB4333AD7}" type="presParOf" srcId="{A998DA98-6CA1-4664-985D-E2951AF52817}" destId="{908B69E0-1DB8-47EC-B574-4DB4C0F754F9}" srcOrd="2" destOrd="0" presId="urn:microsoft.com/office/officeart/2008/layout/TitlePictureLineup"/>
    <dgm:cxn modelId="{EABFB438-227B-4859-8B49-E644A8C65025}" type="presParOf" srcId="{A998DA98-6CA1-4664-985D-E2951AF52817}" destId="{7E3C4932-1755-4CC9-99E6-B63EFBE929DF}" srcOrd="3" destOrd="0" presId="urn:microsoft.com/office/officeart/2008/layout/TitlePictureLineup"/>
    <dgm:cxn modelId="{B3E72B77-10E9-4CAF-AAA9-77F195F15667}" type="presParOf" srcId="{3BF6C507-09B7-4AF7-9C34-6E1889D0B612}" destId="{C061EEE0-DF06-4FEE-902D-1A1707E0DF4B}" srcOrd="3" destOrd="0" presId="urn:microsoft.com/office/officeart/2008/layout/TitlePictureLineup"/>
    <dgm:cxn modelId="{184354EE-5D63-4CA3-9A22-25D614DDA5F5}" type="presParOf" srcId="{3BF6C507-09B7-4AF7-9C34-6E1889D0B612}" destId="{68B2CF71-D2DD-405A-B745-F34E7824E6C7}" srcOrd="4" destOrd="0" presId="urn:microsoft.com/office/officeart/2008/layout/TitlePictureLineup"/>
    <dgm:cxn modelId="{54C8EB54-4E23-425F-B518-BFEFD93F09A4}" type="presParOf" srcId="{68B2CF71-D2DD-405A-B745-F34E7824E6C7}" destId="{DBC2DA9B-0DF4-44A1-8D8E-74530EC5B924}" srcOrd="0" destOrd="0" presId="urn:microsoft.com/office/officeart/2008/layout/TitlePictureLineup"/>
    <dgm:cxn modelId="{748E4FE7-D017-4531-BE7F-DB777F3F6980}" type="presParOf" srcId="{68B2CF71-D2DD-405A-B745-F34E7824E6C7}" destId="{34A232A5-A247-4F0C-8C3D-3EA8E2138821}" srcOrd="1" destOrd="0" presId="urn:microsoft.com/office/officeart/2008/layout/TitlePictureLineup"/>
    <dgm:cxn modelId="{2081D1F3-EAF3-44F0-B136-A94BAE500787}" type="presParOf" srcId="{68B2CF71-D2DD-405A-B745-F34E7824E6C7}" destId="{982D3425-AD9E-49C9-8BD9-0E3B1E42ED85}" srcOrd="2" destOrd="0" presId="urn:microsoft.com/office/officeart/2008/layout/TitlePictureLineup"/>
    <dgm:cxn modelId="{B4375539-00A0-4C89-A3D1-9D7E8DFDE4A2}" type="presParOf" srcId="{68B2CF71-D2DD-405A-B745-F34E7824E6C7}" destId="{D1559F44-1675-43DE-ADA9-22B21D51C154}" srcOrd="3" destOrd="0" presId="urn:microsoft.com/office/officeart/2008/layout/TitlePictureLineup"/>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79F7A-81D5-48E0-81BD-2159AD208DBB}">
      <dsp:nvSpPr>
        <dsp:cNvPr id="0" name=""/>
        <dsp:cNvSpPr/>
      </dsp:nvSpPr>
      <dsp:spPr>
        <a:xfrm>
          <a:off x="1633253" y="4945"/>
          <a:ext cx="3329937" cy="2294327"/>
        </a:xfrm>
        <a:prstGeom prst="roundRect">
          <a:avLst/>
        </a:prstGeom>
        <a:blipFill rotWithShape="1">
          <a:blip xmlns:r="http://schemas.openxmlformats.org/officeDocument/2006/relationships" r:embed="rId1" cstate="print">
            <a:extLst>
              <a:ext uri="{28A0092B-C50C-407E-A947-70E740481C1C}">
                <a14:useLocalDpi xmlns:a14="http://schemas.microsoft.com/office/drawing/2010/main" val="0"/>
              </a:ext>
            </a:extLst>
          </a:blip>
          <a:srcRect/>
          <a:stretch>
            <a:fillRect t="-23000" b="-23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E3F473F1-A38B-46A2-B6BA-FFDFFEB1D05F}">
      <dsp:nvSpPr>
        <dsp:cNvPr id="0" name=""/>
        <dsp:cNvSpPr/>
      </dsp:nvSpPr>
      <dsp:spPr>
        <a:xfrm>
          <a:off x="1633253" y="2299272"/>
          <a:ext cx="3329937" cy="1235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0" numCol="1" spcCol="1270" anchor="t" anchorCtr="0">
          <a:noAutofit/>
        </a:bodyPr>
        <a:lstStyle/>
        <a:p>
          <a:pPr marL="0" lvl="0" indent="0" algn="ctr" defTabSz="1422400">
            <a:lnSpc>
              <a:spcPct val="90000"/>
            </a:lnSpc>
            <a:spcBef>
              <a:spcPct val="0"/>
            </a:spcBef>
            <a:spcAft>
              <a:spcPct val="35000"/>
            </a:spcAft>
            <a:buNone/>
          </a:pPr>
          <a:r>
            <a:rPr lang="en-GB" sz="3200" b="1" kern="1200" dirty="0"/>
            <a:t>Reduction of household food waste</a:t>
          </a:r>
          <a:endParaRPr lang="en-GB" sz="3200" kern="1200" dirty="0">
            <a:latin typeface="Times New Roman" panose="02020603050405020304" pitchFamily="18" charset="0"/>
            <a:cs typeface="Times New Roman" panose="02020603050405020304" pitchFamily="18" charset="0"/>
          </a:endParaRPr>
        </a:p>
      </dsp:txBody>
      <dsp:txXfrm>
        <a:off x="1633253" y="2299272"/>
        <a:ext cx="3329937" cy="1235406"/>
      </dsp:txXfrm>
    </dsp:sp>
    <dsp:sp modelId="{BE62F548-1ECB-46B1-823E-0F1C8DD8C103}">
      <dsp:nvSpPr>
        <dsp:cNvPr id="0" name=""/>
        <dsp:cNvSpPr/>
      </dsp:nvSpPr>
      <dsp:spPr>
        <a:xfrm>
          <a:off x="5296324" y="4945"/>
          <a:ext cx="3329937" cy="2294327"/>
        </a:xfrm>
        <a:prstGeom prst="roundRect">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l="-5000" r="-5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3C058E39-7A17-47B0-8D2A-03B3C6750C14}">
      <dsp:nvSpPr>
        <dsp:cNvPr id="0" name=""/>
        <dsp:cNvSpPr/>
      </dsp:nvSpPr>
      <dsp:spPr>
        <a:xfrm>
          <a:off x="5296324" y="2299272"/>
          <a:ext cx="3329937" cy="1235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0" numCol="1" spcCol="1270" anchor="t" anchorCtr="0">
          <a:noAutofit/>
        </a:bodyPr>
        <a:lstStyle/>
        <a:p>
          <a:pPr marL="0" lvl="0" indent="0" algn="ctr" defTabSz="1422400">
            <a:lnSpc>
              <a:spcPct val="90000"/>
            </a:lnSpc>
            <a:spcBef>
              <a:spcPct val="0"/>
            </a:spcBef>
            <a:spcAft>
              <a:spcPct val="35000"/>
            </a:spcAft>
            <a:buNone/>
          </a:pPr>
          <a:r>
            <a:rPr lang="en-GB" sz="3200" b="1" kern="1200" dirty="0"/>
            <a:t>Sustainability-focused sourcing and packaging</a:t>
          </a:r>
          <a:endParaRPr lang="en-GB" sz="3200" kern="1200" dirty="0">
            <a:latin typeface="Times New Roman" panose="02020603050405020304" pitchFamily="18" charset="0"/>
            <a:cs typeface="Times New Roman" panose="02020603050405020304" pitchFamily="18" charset="0"/>
          </a:endParaRPr>
        </a:p>
      </dsp:txBody>
      <dsp:txXfrm>
        <a:off x="5296324" y="2299272"/>
        <a:ext cx="3329937" cy="1235406"/>
      </dsp:txXfrm>
    </dsp:sp>
    <dsp:sp modelId="{B6CF9678-5E78-4931-993D-7C65FEB0706A}">
      <dsp:nvSpPr>
        <dsp:cNvPr id="0" name=""/>
        <dsp:cNvSpPr/>
      </dsp:nvSpPr>
      <dsp:spPr>
        <a:xfrm>
          <a:off x="3464789" y="3867672"/>
          <a:ext cx="3329937" cy="2294327"/>
        </a:xfrm>
        <a:prstGeom prst="roundRect">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4000" r="-4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sp>
    <dsp:sp modelId="{9D7848F0-A56F-4F8A-99BB-14FD2FC4824F}">
      <dsp:nvSpPr>
        <dsp:cNvPr id="0" name=""/>
        <dsp:cNvSpPr/>
      </dsp:nvSpPr>
      <dsp:spPr>
        <a:xfrm>
          <a:off x="3464789" y="6162000"/>
          <a:ext cx="3329937" cy="1235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227584" rIns="227584" bIns="0" numCol="1" spcCol="1270" anchor="t" anchorCtr="0">
          <a:noAutofit/>
        </a:bodyPr>
        <a:lstStyle/>
        <a:p>
          <a:pPr marL="0" lvl="0" indent="0" algn="ctr" defTabSz="1422400">
            <a:lnSpc>
              <a:spcPct val="90000"/>
            </a:lnSpc>
            <a:spcBef>
              <a:spcPct val="0"/>
            </a:spcBef>
            <a:spcAft>
              <a:spcPct val="35000"/>
            </a:spcAft>
            <a:buNone/>
          </a:pPr>
          <a:r>
            <a:rPr lang="en-GB" sz="3200" b="1" kern="1200" dirty="0"/>
            <a:t>Flexible digital subscription model</a:t>
          </a:r>
          <a:endParaRPr lang="en-GB" sz="3200" kern="1200" dirty="0">
            <a:latin typeface="Times New Roman" panose="02020603050405020304" pitchFamily="18" charset="0"/>
            <a:cs typeface="Times New Roman" panose="02020603050405020304" pitchFamily="18" charset="0"/>
          </a:endParaRPr>
        </a:p>
      </dsp:txBody>
      <dsp:txXfrm>
        <a:off x="3464789" y="6162000"/>
        <a:ext cx="3329937" cy="12354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D23EE8-B612-4E51-8705-2874BB1E1030}">
      <dsp:nvSpPr>
        <dsp:cNvPr id="0" name=""/>
        <dsp:cNvSpPr/>
      </dsp:nvSpPr>
      <dsp:spPr>
        <a:xfrm>
          <a:off x="0" y="0"/>
          <a:ext cx="9681205" cy="2740771"/>
        </a:xfrm>
        <a:prstGeom prst="roundRect">
          <a:avLst>
            <a:gd name="adj" fmla="val 1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A05DD47-51D8-41D9-974B-62630E6D13F1}">
      <dsp:nvSpPr>
        <dsp:cNvPr id="0" name=""/>
        <dsp:cNvSpPr/>
      </dsp:nvSpPr>
      <dsp:spPr>
        <a:xfrm>
          <a:off x="290436" y="365436"/>
          <a:ext cx="2843854" cy="2009898"/>
        </a:xfrm>
        <a:prstGeom prst="roundRect">
          <a:avLst>
            <a:gd name="adj" fmla="val 10000"/>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1A2D5A-7164-429E-BB88-E647300EDCF2}">
      <dsp:nvSpPr>
        <dsp:cNvPr id="0" name=""/>
        <dsp:cNvSpPr/>
      </dsp:nvSpPr>
      <dsp:spPr>
        <a:xfrm rot="10800000">
          <a:off x="290436" y="2740771"/>
          <a:ext cx="2843854" cy="3349831"/>
        </a:xfrm>
        <a:prstGeom prst="round2SameRect">
          <a:avLst>
            <a:gd name="adj1" fmla="val 10500"/>
            <a:gd name="adj2" fmla="val 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Managing Director:</a:t>
          </a:r>
          <a:r>
            <a:rPr lang="en-GB" sz="2400" kern="1200" dirty="0">
              <a:latin typeface="Arial" panose="020B0604020202020204" pitchFamily="34" charset="0"/>
              <a:cs typeface="Arial" panose="020B0604020202020204" pitchFamily="34" charset="0"/>
            </a:rPr>
            <a:t> The Managing Director monitors the strategic direction in the company, operation of the key partnerships and relations with the investors.</a:t>
          </a:r>
        </a:p>
      </dsp:txBody>
      <dsp:txXfrm rot="10800000">
        <a:off x="377894" y="2740771"/>
        <a:ext cx="2668938" cy="3262373"/>
      </dsp:txXfrm>
    </dsp:sp>
    <dsp:sp modelId="{CDB52D95-2354-4F48-A492-66943E2531B9}">
      <dsp:nvSpPr>
        <dsp:cNvPr id="0" name=""/>
        <dsp:cNvSpPr/>
      </dsp:nvSpPr>
      <dsp:spPr>
        <a:xfrm>
          <a:off x="3418675" y="365436"/>
          <a:ext cx="2843854" cy="2009898"/>
        </a:xfrm>
        <a:prstGeom prst="roundRect">
          <a:avLst>
            <a:gd name="adj" fmla="val 10000"/>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t="-25000" b="-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818D93-5BBD-402C-B2AC-F20853B78CCA}">
      <dsp:nvSpPr>
        <dsp:cNvPr id="0" name=""/>
        <dsp:cNvSpPr/>
      </dsp:nvSpPr>
      <dsp:spPr>
        <a:xfrm rot="10800000">
          <a:off x="3418675" y="2740771"/>
          <a:ext cx="2843854" cy="3349831"/>
        </a:xfrm>
        <a:prstGeom prst="round2SameRect">
          <a:avLst>
            <a:gd name="adj1" fmla="val 10500"/>
            <a:gd name="adj2" fmla="val 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Operations Manager:</a:t>
          </a:r>
          <a:r>
            <a:rPr lang="en-GB" sz="2400" kern="1200" dirty="0">
              <a:latin typeface="Arial" panose="020B0604020202020204" pitchFamily="34" charset="0"/>
              <a:cs typeface="Arial" panose="020B0604020202020204" pitchFamily="34" charset="0"/>
            </a:rPr>
            <a:t> The Operations Manager will have the duty of sourcing ingredients, logistics and adhering to food safety regulations.</a:t>
          </a:r>
        </a:p>
      </dsp:txBody>
      <dsp:txXfrm rot="10800000">
        <a:off x="3506133" y="2740771"/>
        <a:ext cx="2668938" cy="3262373"/>
      </dsp:txXfrm>
    </dsp:sp>
    <dsp:sp modelId="{D05F6ADD-4083-4AAC-8901-B010BAF4D88E}">
      <dsp:nvSpPr>
        <dsp:cNvPr id="0" name=""/>
        <dsp:cNvSpPr/>
      </dsp:nvSpPr>
      <dsp:spPr>
        <a:xfrm>
          <a:off x="6546915" y="365436"/>
          <a:ext cx="2843854" cy="2009898"/>
        </a:xfrm>
        <a:prstGeom prst="roundRect">
          <a:avLst>
            <a:gd name="adj" fmla="val 10000"/>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11000" r="-11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3C8B51C-B7D6-4413-ACDA-E992C99A30FE}">
      <dsp:nvSpPr>
        <dsp:cNvPr id="0" name=""/>
        <dsp:cNvSpPr/>
      </dsp:nvSpPr>
      <dsp:spPr>
        <a:xfrm rot="10800000">
          <a:off x="6546915" y="2740771"/>
          <a:ext cx="2843854" cy="3349831"/>
        </a:xfrm>
        <a:prstGeom prst="round2SameRect">
          <a:avLst>
            <a:gd name="adj1" fmla="val 10500"/>
            <a:gd name="adj2" fmla="val 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t" anchorCtr="0">
          <a:noAutofit/>
        </a:bodyPr>
        <a:lstStyle/>
        <a:p>
          <a:pPr marL="0" lvl="0" indent="0" algn="ctr" defTabSz="1066800">
            <a:lnSpc>
              <a:spcPct val="90000"/>
            </a:lnSpc>
            <a:spcBef>
              <a:spcPct val="0"/>
            </a:spcBef>
            <a:spcAft>
              <a:spcPct val="35000"/>
            </a:spcAft>
            <a:buNone/>
          </a:pPr>
          <a:r>
            <a:rPr lang="en-GB" sz="2400" b="1" kern="1200" dirty="0">
              <a:latin typeface="Arial" panose="020B0604020202020204" pitchFamily="34" charset="0"/>
              <a:cs typeface="Arial" panose="020B0604020202020204" pitchFamily="34" charset="0"/>
            </a:rPr>
            <a:t>Marketing &amp; Digital Manager:</a:t>
          </a:r>
          <a:r>
            <a:rPr lang="en-GB" sz="2400" kern="1200" dirty="0">
              <a:latin typeface="Arial" panose="020B0604020202020204" pitchFamily="34" charset="0"/>
              <a:cs typeface="Arial" panose="020B0604020202020204" pitchFamily="34" charset="0"/>
            </a:rPr>
            <a:t> The Marketing and Digital Manager will be in charge of the branding of the company, customer acquisition.</a:t>
          </a:r>
        </a:p>
      </dsp:txBody>
      <dsp:txXfrm rot="10800000">
        <a:off x="6634373" y="2740771"/>
        <a:ext cx="2668938" cy="32623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50E60D-7967-4839-8A2A-87B494D9A96D}">
      <dsp:nvSpPr>
        <dsp:cNvPr id="0" name=""/>
        <dsp:cNvSpPr/>
      </dsp:nvSpPr>
      <dsp:spPr>
        <a:xfrm>
          <a:off x="7711104" y="2090"/>
          <a:ext cx="4295865" cy="194295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SzPts val="1000"/>
            <a:buFont typeface="Symbol" panose="05050102010706020507" pitchFamily="18" charset="2"/>
            <a:buNone/>
          </a:pPr>
          <a:r>
            <a:rPr lang="en-GB" sz="2800" kern="1200" dirty="0">
              <a:effectLst/>
              <a:latin typeface="Arial" panose="020B0604020202020204" pitchFamily="34" charset="0"/>
              <a:ea typeface="Times New Roman" panose="02020603050405020304" pitchFamily="18" charset="0"/>
              <a:cs typeface="Times New Roman" panose="02020603050405020304" pitchFamily="18" charset="0"/>
            </a:rPr>
            <a:t>Raising health consciousness and ethical consumption.</a:t>
          </a:r>
          <a:endParaRPr lang="en-GB" sz="2800" kern="1200" dirty="0"/>
        </a:p>
      </dsp:txBody>
      <dsp:txXfrm>
        <a:off x="7711104" y="2090"/>
        <a:ext cx="4295865" cy="1942951"/>
      </dsp:txXfrm>
    </dsp:sp>
    <dsp:sp modelId="{648BD74F-7EEE-488E-8D77-657718627A53}">
      <dsp:nvSpPr>
        <dsp:cNvPr id="0" name=""/>
        <dsp:cNvSpPr/>
      </dsp:nvSpPr>
      <dsp:spPr>
        <a:xfrm>
          <a:off x="5595230" y="2090"/>
          <a:ext cx="1923521" cy="1942951"/>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46000" r="-4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C9584-37AC-4349-AC0C-90C18AA83CC6}">
      <dsp:nvSpPr>
        <dsp:cNvPr id="0" name=""/>
        <dsp:cNvSpPr/>
      </dsp:nvSpPr>
      <dsp:spPr>
        <a:xfrm>
          <a:off x="5595230" y="2265628"/>
          <a:ext cx="4295865" cy="194295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latin typeface="Arial" panose="020B0604020202020204" pitchFamily="34" charset="0"/>
              <a:ea typeface="Times New Roman" panose="02020603050405020304" pitchFamily="18" charset="0"/>
              <a:cs typeface="Times New Roman" panose="02020603050405020304" pitchFamily="18" charset="0"/>
            </a:rPr>
            <a:t>High consumer demand of responsible and sustainable businesses.</a:t>
          </a:r>
        </a:p>
      </dsp:txBody>
      <dsp:txXfrm>
        <a:off x="5595230" y="2265628"/>
        <a:ext cx="4295865" cy="1942951"/>
      </dsp:txXfrm>
    </dsp:sp>
    <dsp:sp modelId="{45CDDF02-82D7-4BDF-81C8-88540B22D620}">
      <dsp:nvSpPr>
        <dsp:cNvPr id="0" name=""/>
        <dsp:cNvSpPr/>
      </dsp:nvSpPr>
      <dsp:spPr>
        <a:xfrm>
          <a:off x="10083447" y="2265628"/>
          <a:ext cx="1923521" cy="1942951"/>
        </a:xfrm>
        <a:prstGeom prst="rect">
          <a:avLst/>
        </a:prstGeom>
        <a:blipFill rotWithShape="1">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7593DA-4621-4779-8783-D41C23E0172D}">
      <dsp:nvSpPr>
        <dsp:cNvPr id="0" name=""/>
        <dsp:cNvSpPr/>
      </dsp:nvSpPr>
      <dsp:spPr>
        <a:xfrm>
          <a:off x="7711104" y="4529167"/>
          <a:ext cx="4295865" cy="194295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effectLst/>
              <a:latin typeface="Arial" panose="020B0604020202020204" pitchFamily="34" charset="0"/>
              <a:ea typeface="Times New Roman" panose="02020603050405020304" pitchFamily="18" charset="0"/>
              <a:cs typeface="Times New Roman" panose="02020603050405020304" pitchFamily="18" charset="0"/>
            </a:rPr>
            <a:t>High demand of ready food that is convenient and ready to cook among the younger generations. </a:t>
          </a:r>
        </a:p>
      </dsp:txBody>
      <dsp:txXfrm>
        <a:off x="7711104" y="4529167"/>
        <a:ext cx="4295865" cy="1942951"/>
      </dsp:txXfrm>
    </dsp:sp>
    <dsp:sp modelId="{B9268702-006A-4EC4-85BB-B90934A8F46D}">
      <dsp:nvSpPr>
        <dsp:cNvPr id="0" name=""/>
        <dsp:cNvSpPr/>
      </dsp:nvSpPr>
      <dsp:spPr>
        <a:xfrm>
          <a:off x="5595230" y="4529167"/>
          <a:ext cx="1923521" cy="1942951"/>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71146-87FB-40F2-933E-E21D35480D0D}">
      <dsp:nvSpPr>
        <dsp:cNvPr id="0" name=""/>
        <dsp:cNvSpPr/>
      </dsp:nvSpPr>
      <dsp:spPr>
        <a:xfrm>
          <a:off x="1842846" y="1229"/>
          <a:ext cx="4873025" cy="2923815"/>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SzPts val="1000"/>
            <a:buFont typeface="Symbol" panose="05050102010706020507" pitchFamily="18" charset="2"/>
            <a:buNone/>
          </a:pPr>
          <a:r>
            <a:rPr lang="en-GB" sz="3700" b="1" kern="1200" dirty="0">
              <a:latin typeface="Arial" panose="020B0604020202020204" pitchFamily="34" charset="0"/>
              <a:cs typeface="Arial" panose="020B0604020202020204" pitchFamily="34" charset="0"/>
            </a:rPr>
            <a:t>Expansion of online shops and online payments.</a:t>
          </a:r>
        </a:p>
      </dsp:txBody>
      <dsp:txXfrm>
        <a:off x="1842846" y="1229"/>
        <a:ext cx="4873025" cy="2923815"/>
      </dsp:txXfrm>
    </dsp:sp>
    <dsp:sp modelId="{9B301906-D066-4278-8BEC-CF0F4DA70611}">
      <dsp:nvSpPr>
        <dsp:cNvPr id="0" name=""/>
        <dsp:cNvSpPr/>
      </dsp:nvSpPr>
      <dsp:spPr>
        <a:xfrm>
          <a:off x="7203174" y="1229"/>
          <a:ext cx="4873025" cy="2923815"/>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SzPts val="1000"/>
            <a:buFont typeface="Symbol" panose="05050102010706020507" pitchFamily="18" charset="2"/>
            <a:buNone/>
          </a:pPr>
          <a:r>
            <a:rPr lang="en-GB" sz="3700" b="1" kern="1200">
              <a:latin typeface="Arial" panose="020B0604020202020204" pitchFamily="34" charset="0"/>
              <a:cs typeface="Arial" panose="020B0604020202020204" pitchFamily="34" charset="0"/>
            </a:rPr>
            <a:t>Application of data analytics in individualised customer experience.</a:t>
          </a:r>
        </a:p>
      </dsp:txBody>
      <dsp:txXfrm>
        <a:off x="7203174" y="1229"/>
        <a:ext cx="4873025" cy="2923815"/>
      </dsp:txXfrm>
    </dsp:sp>
    <dsp:sp modelId="{7A851D9C-0CDA-424B-95B6-39328663A3AE}">
      <dsp:nvSpPr>
        <dsp:cNvPr id="0" name=""/>
        <dsp:cNvSpPr/>
      </dsp:nvSpPr>
      <dsp:spPr>
        <a:xfrm>
          <a:off x="4523010" y="3412347"/>
          <a:ext cx="4873025" cy="2923815"/>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SzPts val="1000"/>
            <a:buFont typeface="Symbol" panose="05050102010706020507" pitchFamily="18" charset="2"/>
            <a:buNone/>
          </a:pPr>
          <a:r>
            <a:rPr lang="en-GB" sz="3700" b="1" kern="1200">
              <a:latin typeface="Arial" panose="020B0604020202020204" pitchFamily="34" charset="0"/>
              <a:cs typeface="Arial" panose="020B0604020202020204" pitchFamily="34" charset="0"/>
            </a:rPr>
            <a:t>Generative AI applications in the future in demand forecasting and meal customisation. </a:t>
          </a:r>
        </a:p>
      </dsp:txBody>
      <dsp:txXfrm>
        <a:off x="4523010" y="3412347"/>
        <a:ext cx="4873025" cy="29238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15B195-2982-4388-99F6-7012657CCA0D}">
      <dsp:nvSpPr>
        <dsp:cNvPr id="0" name=""/>
        <dsp:cNvSpPr/>
      </dsp:nvSpPr>
      <dsp:spPr>
        <a:xfrm>
          <a:off x="4586" y="843879"/>
          <a:ext cx="0" cy="6453068"/>
        </a:xfrm>
        <a:prstGeom prst="lin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4B3CE6-3CAF-4ADC-984B-043F5DDAF30C}">
      <dsp:nvSpPr>
        <dsp:cNvPr id="0" name=""/>
        <dsp:cNvSpPr/>
      </dsp:nvSpPr>
      <dsp:spPr>
        <a:xfrm>
          <a:off x="183838" y="1058981"/>
          <a:ext cx="3393955" cy="2903880"/>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2CEAF9-BB3D-4964-AD0A-96937AC39FA9}">
      <dsp:nvSpPr>
        <dsp:cNvPr id="0" name=""/>
        <dsp:cNvSpPr/>
      </dsp:nvSpPr>
      <dsp:spPr>
        <a:xfrm>
          <a:off x="183838" y="3962862"/>
          <a:ext cx="3393955" cy="3334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600200">
            <a:lnSpc>
              <a:spcPct val="90000"/>
            </a:lnSpc>
            <a:spcBef>
              <a:spcPct val="0"/>
            </a:spcBef>
            <a:spcAft>
              <a:spcPct val="35000"/>
            </a:spcAft>
            <a:buNone/>
          </a:pPr>
          <a:r>
            <a:rPr lang="en-GB" sz="3600" kern="1200" dirty="0">
              <a:latin typeface="Arial" panose="020B0604020202020204" pitchFamily="34" charset="0"/>
              <a:cs typeface="Arial" panose="020B0604020202020204" pitchFamily="34" charset="0"/>
            </a:rPr>
            <a:t>Introductory discounts- this will attract new customers.</a:t>
          </a:r>
        </a:p>
      </dsp:txBody>
      <dsp:txXfrm>
        <a:off x="183838" y="3962862"/>
        <a:ext cx="3393955" cy="3334085"/>
      </dsp:txXfrm>
    </dsp:sp>
    <dsp:sp modelId="{0C1CCEBF-E719-4A67-A42C-8BD00FFFC22A}">
      <dsp:nvSpPr>
        <dsp:cNvPr id="0" name=""/>
        <dsp:cNvSpPr/>
      </dsp:nvSpPr>
      <dsp:spPr>
        <a:xfrm>
          <a:off x="4586" y="126871"/>
          <a:ext cx="3585038" cy="7170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1</a:t>
          </a:r>
          <a:endParaRPr lang="en-GB" sz="3200" b="1" kern="1200" dirty="0">
            <a:latin typeface="Arial" panose="020B0604020202020204" pitchFamily="34" charset="0"/>
            <a:cs typeface="Arial" panose="020B0604020202020204" pitchFamily="34" charset="0"/>
          </a:endParaRPr>
        </a:p>
      </dsp:txBody>
      <dsp:txXfrm>
        <a:off x="4586" y="126871"/>
        <a:ext cx="3585038" cy="717007"/>
      </dsp:txXfrm>
    </dsp:sp>
    <dsp:sp modelId="{67A4EC1E-6BCE-4816-BED0-60A1A305D79A}">
      <dsp:nvSpPr>
        <dsp:cNvPr id="0" name=""/>
        <dsp:cNvSpPr/>
      </dsp:nvSpPr>
      <dsp:spPr>
        <a:xfrm>
          <a:off x="4165014" y="843879"/>
          <a:ext cx="0" cy="6453068"/>
        </a:xfrm>
        <a:prstGeom prst="lin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166CE89-A16F-4BE7-B791-0E8984248024}">
      <dsp:nvSpPr>
        <dsp:cNvPr id="0" name=""/>
        <dsp:cNvSpPr/>
      </dsp:nvSpPr>
      <dsp:spPr>
        <a:xfrm>
          <a:off x="4344266" y="1058981"/>
          <a:ext cx="3393955" cy="2903880"/>
        </a:xfrm>
        <a:prstGeom prst="rect">
          <a:avLst/>
        </a:prstGeom>
        <a:blipFill rotWithShape="1">
          <a:blip xmlns:r="http://schemas.openxmlformats.org/officeDocument/2006/relationships" r:embed="rId2" cstate="print">
            <a:extLst>
              <a:ext uri="{28A0092B-C50C-407E-A947-70E740481C1C}">
                <a14:useLocalDpi xmlns:a14="http://schemas.microsoft.com/office/drawing/2010/main" val="0"/>
              </a:ext>
            </a:extLst>
          </a:blip>
          <a:srcRect/>
          <a:stretch>
            <a:fillRect l="-26000" r="-2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8B69E0-1DB8-47EC-B574-4DB4C0F754F9}">
      <dsp:nvSpPr>
        <dsp:cNvPr id="0" name=""/>
        <dsp:cNvSpPr/>
      </dsp:nvSpPr>
      <dsp:spPr>
        <a:xfrm>
          <a:off x="4344266" y="3962862"/>
          <a:ext cx="3393955" cy="3334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600200">
            <a:lnSpc>
              <a:spcPct val="90000"/>
            </a:lnSpc>
            <a:spcBef>
              <a:spcPct val="0"/>
            </a:spcBef>
            <a:spcAft>
              <a:spcPct val="35000"/>
            </a:spcAft>
            <a:buNone/>
          </a:pPr>
          <a:r>
            <a:rPr lang="en-GB" sz="3600" kern="1200" dirty="0">
              <a:latin typeface="Arial" panose="020B0604020202020204" pitchFamily="34" charset="0"/>
              <a:cs typeface="Arial" panose="020B0604020202020204" pitchFamily="34" charset="0"/>
            </a:rPr>
            <a:t>Referral bonuses promote by word-of-mouth.</a:t>
          </a:r>
        </a:p>
      </dsp:txBody>
      <dsp:txXfrm>
        <a:off x="4344266" y="3962862"/>
        <a:ext cx="3393955" cy="3334085"/>
      </dsp:txXfrm>
    </dsp:sp>
    <dsp:sp modelId="{7E3C4932-1755-4CC9-99E6-B63EFBE929DF}">
      <dsp:nvSpPr>
        <dsp:cNvPr id="0" name=""/>
        <dsp:cNvSpPr/>
      </dsp:nvSpPr>
      <dsp:spPr>
        <a:xfrm>
          <a:off x="4165014" y="126871"/>
          <a:ext cx="3585038" cy="7170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en-GB" sz="3200" b="1" kern="1200" dirty="0">
              <a:latin typeface="Arial" panose="020B0604020202020204" pitchFamily="34" charset="0"/>
              <a:cs typeface="Arial" panose="020B0604020202020204" pitchFamily="34" charset="0"/>
            </a:rPr>
            <a:t>2</a:t>
          </a:r>
        </a:p>
      </dsp:txBody>
      <dsp:txXfrm>
        <a:off x="4165014" y="126871"/>
        <a:ext cx="3585038" cy="717007"/>
      </dsp:txXfrm>
    </dsp:sp>
    <dsp:sp modelId="{DBC2DA9B-0DF4-44A1-8D8E-74530EC5B924}">
      <dsp:nvSpPr>
        <dsp:cNvPr id="0" name=""/>
        <dsp:cNvSpPr/>
      </dsp:nvSpPr>
      <dsp:spPr>
        <a:xfrm>
          <a:off x="8325443" y="843879"/>
          <a:ext cx="0" cy="6453068"/>
        </a:xfrm>
        <a:prstGeom prst="line">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4A232A5-A247-4F0C-8C3D-3EA8E2138821}">
      <dsp:nvSpPr>
        <dsp:cNvPr id="0" name=""/>
        <dsp:cNvSpPr/>
      </dsp:nvSpPr>
      <dsp:spPr>
        <a:xfrm>
          <a:off x="8504695" y="1058981"/>
          <a:ext cx="3393955" cy="2903880"/>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Lst>
          </a:blip>
          <a:srcRect/>
          <a:stretch>
            <a:fillRect l="-36000" r="-36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82D3425-AD9E-49C9-8BD9-0E3B1E42ED85}">
      <dsp:nvSpPr>
        <dsp:cNvPr id="0" name=""/>
        <dsp:cNvSpPr/>
      </dsp:nvSpPr>
      <dsp:spPr>
        <a:xfrm>
          <a:off x="8504695" y="3962862"/>
          <a:ext cx="3393955" cy="33340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ctr" defTabSz="1600200">
            <a:lnSpc>
              <a:spcPct val="90000"/>
            </a:lnSpc>
            <a:spcBef>
              <a:spcPct val="0"/>
            </a:spcBef>
            <a:spcAft>
              <a:spcPct val="35000"/>
            </a:spcAft>
            <a:buNone/>
          </a:pPr>
          <a:r>
            <a:rPr lang="en-GB" sz="3600" kern="1200" dirty="0">
              <a:latin typeface="Arial" panose="020B0604020202020204" pitchFamily="34" charset="0"/>
              <a:cs typeface="Arial" panose="020B0604020202020204" pitchFamily="34" charset="0"/>
            </a:rPr>
            <a:t>Loyalty reward keeps long time subscribers.</a:t>
          </a:r>
        </a:p>
      </dsp:txBody>
      <dsp:txXfrm>
        <a:off x="8504695" y="3962862"/>
        <a:ext cx="3393955" cy="3334085"/>
      </dsp:txXfrm>
    </dsp:sp>
    <dsp:sp modelId="{D1559F44-1675-43DE-ADA9-22B21D51C154}">
      <dsp:nvSpPr>
        <dsp:cNvPr id="0" name=""/>
        <dsp:cNvSpPr/>
      </dsp:nvSpPr>
      <dsp:spPr>
        <a:xfrm>
          <a:off x="8325443" y="126871"/>
          <a:ext cx="3585038" cy="717007"/>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1280" tIns="81280" rIns="81280" bIns="81280" numCol="1" spcCol="1270" anchor="ctr" anchorCtr="0">
          <a:noAutofit/>
        </a:bodyPr>
        <a:lstStyle/>
        <a:p>
          <a:pPr marL="0" lvl="0" indent="0" algn="ctr" defTabSz="14224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3</a:t>
          </a:r>
          <a:endParaRPr lang="en-GB" sz="3200" b="1" kern="1200" dirty="0">
            <a:latin typeface="Arial" panose="020B0604020202020204" pitchFamily="34" charset="0"/>
            <a:cs typeface="Arial" panose="020B0604020202020204" pitchFamily="34" charset="0"/>
          </a:endParaRPr>
        </a:p>
      </dsp:txBody>
      <dsp:txXfrm>
        <a:off x="8325443" y="126871"/>
        <a:ext cx="3585038" cy="717007"/>
      </dsp:txXfrm>
    </dsp:sp>
  </dsp:spTree>
</dsp:drawing>
</file>

<file path=ppt/diagrams/layout1.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8/layout/AlternatingPictureBlocks">
  <dgm:title val=""/>
  <dgm:desc val=""/>
  <dgm:catLst>
    <dgm:cat type="picture" pri="15000"/>
    <dgm:cat type="pictureconvert" pri="15000"/>
    <dgm:cat type="list" pri="13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primFontSz" for="des" ptType="node" op="equ" val="65"/>
      <dgm:constr type="w" for="ch" forName="comp" refType="w"/>
      <dgm:constr type="h" for="ch" forName="comp" refType="h"/>
      <dgm:constr type="h" for="ch" forName="sibTrans" refType="w" refFor="ch" refForName="comp" op="equ" fact="0.05"/>
    </dgm:constrLst>
    <dgm:ruleLst/>
    <dgm:forEach name="Name0" axis="ch" ptType="node">
      <dgm:layoutNode name="comp" styleLbl="node1">
        <dgm:alg type="composite">
          <dgm:param type="ar" val="3.30"/>
        </dgm:alg>
        <dgm:shape xmlns:r="http://schemas.openxmlformats.org/officeDocument/2006/relationships" r:blip="">
          <dgm:adjLst/>
        </dgm:shape>
        <dgm:presOf/>
        <dgm:choose name="Name1">
          <dgm:if name="Name2" func="var" arg="dir" op="equ" val="norm">
            <dgm:choose name="Name4">
              <dgm:if name="Name5" axis="desOrSelf" ptType="node" func="posOdd" op="equ" val="1">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if>
              <dgm:else name="Name6">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else>
            </dgm:choose>
          </dgm:if>
          <dgm:else name="Name3">
            <dgm:choose name="Name7">
              <dgm:if name="Name8" axis="desOrSelf" ptType="node" func="posOdd" op="equ" val="1">
                <dgm:constrLst>
                  <dgm:constr type="l" for="ch" forName="rect1" refType="w" fact="0.7"/>
                  <dgm:constr type="t" for="ch" forName="rect1" refType="h" fact="0"/>
                  <dgm:constr type="w" for="ch" forName="rect1" refType="w" fact="0.3"/>
                  <dgm:constr type="h" for="ch" forName="rect1" refType="h"/>
                  <dgm:constr type="l" for="ch" forName="rect2" refType="w" fact="0"/>
                  <dgm:constr type="t" for="ch" forName="rect2" refType="h" fact="0"/>
                  <dgm:constr type="w" for="ch" forName="rect2" refType="w" fact="0.67"/>
                  <dgm:constr type="h" for="ch" forName="rect2" refType="h"/>
                </dgm:constrLst>
              </dgm:if>
              <dgm:else name="Name9">
                <dgm:constrLst>
                  <dgm:constr type="l" for="ch" forName="rect1" refType="w" fact="0"/>
                  <dgm:constr type="t" for="ch" forName="rect1" refType="h" fact="0"/>
                  <dgm:constr type="w" for="ch" forName="rect1" refType="w" fact="0.3"/>
                  <dgm:constr type="h" for="ch" forName="rect1" refType="h"/>
                  <dgm:constr type="l" for="ch" forName="rect2" refType="w" fact="0.33"/>
                  <dgm:constr type="t" for="ch" forName="rect2" refType="h" fact="0"/>
                  <dgm:constr type="w" for="ch" forName="rect2" refType="w" fact="0.67"/>
                  <dgm:constr type="h" for="ch" forName="rect2" refType="h"/>
                </dgm:constrLst>
              </dgm:else>
            </dgm:choose>
          </dgm:else>
        </dgm:choose>
        <dgm:ruleLst/>
        <dgm:layoutNode name="rect2" styleLbl="node1">
          <dgm:varLst>
            <dgm:bulletEnabled val="1"/>
          </dgm:varLst>
          <dgm:alg type="tx"/>
          <dgm:shape xmlns:r="http://schemas.openxmlformats.org/officeDocument/2006/relationships" type="rect" r:blip="">
            <dgm:adjLst/>
          </dgm:shape>
          <dgm:presOf axis="desOrSelf" ptType="node"/>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 styleLbl="lnNod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TitlePictureLineup">
  <dgm:title val=""/>
  <dgm:desc val=""/>
  <dgm:catLst>
    <dgm:cat type="picture" pri="18000"/>
    <dgm:cat type="pictureconvert" pri="180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dir/>
    </dgm:varLst>
    <dgm:choose name="Name1">
      <dgm:if name="Name2" func="var" arg="dir" op="equ" val="norm">
        <dgm:alg type="lin">
          <dgm:param type="linDir" val="fromL"/>
          <dgm:param type="fallback" val="1D"/>
          <dgm:param type="horzAlign" val="ctr"/>
          <dgm:param type="vertAlign" val="mid"/>
          <dgm:param type="nodeVertAlign" val="t"/>
        </dgm:alg>
      </dgm:if>
      <dgm:else name="Name3">
        <dgm:alg type="lin">
          <dgm:param type="linDir" val="fromR"/>
          <dgm:param type="fallback" val="1D"/>
          <dgm:param type="horzAlign" val="ctr"/>
          <dgm:param type="vertAlign" val="mid"/>
          <dgm:param type="nodeVertAlign" val="t"/>
        </dgm:alg>
      </dgm:else>
    </dgm:choose>
    <dgm:shape xmlns:r="http://schemas.openxmlformats.org/officeDocument/2006/relationships" r:blip="">
      <dgm:adjLst/>
    </dgm:shape>
    <dgm:constrLst>
      <dgm:constr type="h" for="des" forName="Child" op="equ"/>
      <dgm:constr type="w" for="des" forName="Child" op="equ"/>
      <dgm:constr type="h" for="des" forName="Accent" op="equ"/>
      <dgm:constr type="w" for="des" forName="Accent" op="equ"/>
      <dgm:constr type="primFontSz" for="des" forName="Parent" op="equ"/>
      <dgm:constr type="primFontSz" for="des" forName="Child" op="equ"/>
      <dgm:constr type="w" for="ch" forName="composite" refType="w"/>
      <dgm:constr type="h" for="ch" forName="composite" refType="h"/>
      <dgm:constr type="sp" refType="w" refFor="ch" refForName="composite" op="equ" fact="0.1"/>
      <dgm:constr type="w" for="ch" forName="sibTrans" refType="w" refFor="ch" refForName="composite" op="equ" fact="0.05"/>
      <dgm:constr type="h" for="ch" forName="sibTrans" refType="w" refFor="ch" refForName="sibTrans" op="equ"/>
    </dgm:constrLst>
    <dgm:forEach name="nodesForEach" axis="ch" ptType="node">
      <dgm:layoutNode name="composite">
        <dgm:alg type="composite">
          <dgm:param type="ar" val="0.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
              <dgm:constr type="w" for="ch" forName="Parent" refType="w"/>
              <dgm:constr type="h" for="ch" forName="Parent" refType="h" fact="0.1"/>
              <dgm:constr type="l" for="ch" forName="Accent" refType="w" fact="0"/>
              <dgm:constr type="b" for="ch" forName="Accent" refType="h"/>
              <dgm:constr type="w" for="ch" forName="Accent" refType="w" fact="0"/>
              <dgm:constr type="h" for="ch" forName="Accent" refType="h" fact="0.9"/>
              <dgm:constr type="l" for="ch" forName="Image" refType="w" fact="0.05"/>
              <dgm:constr type="t" for="ch" forName="Image" refType="h" fact="0.13"/>
              <dgm:constr type="w" for="ch" forName="Image" refType="w" fact="0.9467"/>
              <dgm:constr type="h" for="ch" forName="Image" refType="h" fact="0.405"/>
              <dgm:constr type="l" for="ch" forName="Child" refType="w" fact="0.05"/>
              <dgm:constr type="t" for="ch" forName="Child" refType="h" fact="0.535"/>
              <dgm:constr type="w" for="ch" forName="Child" refType="w" fact="0.9467"/>
              <dgm:constr type="h" for="ch" forName="Child" refType="h" fact="0.465"/>
            </dgm:constrLst>
          </dgm:if>
          <dgm:else name="Name6">
            <dgm:constrLst>
              <dgm:constr type="l" for="ch" forName="Parent" refType="w" fact="0"/>
              <dgm:constr type="t" for="ch" forName="Parent" refType="h" fact="0"/>
              <dgm:constr type="w" for="ch" forName="Parent" refType="w"/>
              <dgm:constr type="h" for="ch" forName="Parent" refType="h" fact="0.1"/>
              <dgm:constr type="l" for="ch" forName="Accent" refType="w"/>
              <dgm:constr type="b" for="ch" forName="Accent" refType="h"/>
              <dgm:constr type="h" for="ch" forName="Accent" refType="h" fact="0.9"/>
              <dgm:constr type="l" for="ch" forName="Image" refType="w" fact="0"/>
              <dgm:constr type="t" for="ch" forName="Image" refType="h" fact="0.13"/>
              <dgm:constr type="w" for="ch" forName="Image" refType="w" fact="0.9467"/>
              <dgm:constr type="h" for="ch" forName="Image" refType="h" fact="0.405"/>
              <dgm:constr type="l" for="ch" forName="Child" refType="w" fact="0"/>
              <dgm:constr type="t" for="ch" forName="Child" refType="h" fact="0.535"/>
              <dgm:constr type="w" for="ch" forName="Child" refType="w" fact="0.9467"/>
              <dgm:constr type="h" for="ch" forName="Child" refType="h" fact="0.465"/>
            </dgm:constrLst>
          </dgm:else>
        </dgm:choose>
        <dgm:forEach name="Name7" axis="self" ptType="node">
          <dgm:layoutNode name="Accent" styleLbl="alignAcc1">
            <dgm:alg type="sp"/>
            <dgm:shape xmlns:r="http://schemas.openxmlformats.org/officeDocument/2006/relationships" type="line" r:blip="">
              <dgm:adjLst/>
            </dgm:shape>
            <dgm:presOf/>
          </dgm:layoutNode>
          <dgm:layoutNode name="Image">
            <dgm:alg type="sp"/>
            <dgm:shape xmlns:r="http://schemas.openxmlformats.org/officeDocument/2006/relationships" type="rect" r:blip="" blipPhldr="1">
              <dgm:adjLst/>
            </dgm:shape>
            <dgm:presOf/>
          </dgm:layoutNode>
          <dgm:layoutNode name="Child" styleLbl="revTx">
            <dgm:varLst>
              <dgm:bulletEnabled val="1"/>
            </dgm:varLst>
            <dgm:choose name="Name8">
              <dgm:if name="Name9" axis="ch" ptType="node" func="cnt" op="gt" val="1">
                <dgm:choose name="Name10">
                  <dgm:if name="Name11" func="var" arg="dir" op="equ" val="norm">
                    <dgm:alg type="tx">
                      <dgm:param type="shpTxLTRAlignCh" val="l"/>
                      <dgm:param type="shpTxRTLAlignCh" val="r"/>
                      <dgm:param type="txAnchorVert" val="t"/>
                      <dgm:param type="stBulletLvl" val="1"/>
                    </dgm:alg>
                  </dgm:if>
                  <dgm:else name="Name12">
                    <dgm:alg type="tx">
                      <dgm:param type="shpTxLTRAlignCh" val="l"/>
                      <dgm:param type="shpTxRTLAlignCh" val="r"/>
                      <dgm:param type="txAnchorVert" val="t"/>
                      <dgm:param type="stBulletLvl" val="1"/>
                    </dgm:alg>
                  </dgm:else>
                </dgm:choose>
              </dgm:if>
              <dgm:else name="Name13">
                <dgm:choose name="Name14">
                  <dgm:if name="Name15" func="var" arg="dir" op="equ" val="norm">
                    <dgm:alg type="tx">
                      <dgm:param type="shpTxLTRAlignCh" val="l"/>
                      <dgm:param type="shpTxRTLAlignCh" val="r"/>
                      <dgm:param type="txAnchorVert" val="t"/>
                      <dgm:param type="stBulletLvl" val="2"/>
                    </dgm:alg>
                  </dgm:if>
                  <dgm:else name="Name16">
                    <dgm:alg type="tx">
                      <dgm:param type="shpTxLTRAlignCh" val="l"/>
                      <dgm:param type="shpTxRTLAlignCh" val="r"/>
                      <dgm:param type="txAnchorVert" val="t"/>
                      <dgm:param type="stBulletLvl" val="2"/>
                    </dgm:alg>
                  </dgm:else>
                </dgm:choose>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alignNode1">
            <dgm:varLst>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1B0E72-C41E-4502-9633-5D4D9F001FAE}" type="datetimeFigureOut">
              <a:rPr lang="en-GB" smtClean="0"/>
              <a:t>14/03/2026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6528DF-4799-4D23-8890-84A7255B1A1F}" type="slidenum">
              <a:rPr lang="en-GB" smtClean="0"/>
              <a:t>‹#›</a:t>
            </a:fld>
            <a:endParaRPr lang="en-GB"/>
          </a:p>
        </p:txBody>
      </p:sp>
    </p:spTree>
    <p:extLst>
      <p:ext uri="{BB962C8B-B14F-4D97-AF65-F5344CB8AC3E}">
        <p14:creationId xmlns:p14="http://schemas.microsoft.com/office/powerpoint/2010/main" val="652168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2: Overview of the Business Idea</a:t>
            </a:r>
          </a:p>
          <a:p>
            <a:pPr marL="0" marR="0" algn="just">
              <a:lnSpc>
                <a:spcPct val="150000"/>
              </a:lnSpc>
              <a:spcBef>
                <a:spcPts val="0"/>
              </a:spcBef>
              <a:spcAft>
                <a:spcPts val="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Ltd is a social enterprise food business in the UK that delivers meal kits to professionals and students in urban areas through subscriptions. The company reacts to the market increase in demand of healthy, convenient, and green food solutions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Novakova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2024). The meal kits offered by the company are meant to be balanced in nutrition, prepared in less time, and delivered weekly to enable customers manage their diets effectively in addition to ensuring that there is minimal household food waste.</a:t>
            </a: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delivery is performed in a digital-first setting, where customers have the ability of subscribing, choosing their dietary preferences, and monitoring their nutrition in a digital format (Yasir et al., 2023). This practise is in line with the modern consumer trends, which are underpinned by convenience, technology, and environmental friendliness in purchasing (Venkat, 2025).</a:t>
            </a:r>
          </a:p>
          <a:p>
            <a:pPr marL="0" marR="0" algn="just">
              <a:lnSpc>
                <a:spcPct val="150000"/>
              </a:lnSpc>
              <a:spcBef>
                <a:spcPts val="0"/>
              </a:spcBef>
              <a:spcAft>
                <a:spcPts val="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also will be capitalising on the trend of the plant-based and flexitarian diet, which is gaining popularity in the UK.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Ozbun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(2025) says that Millennials and Generation Z are more inclined to buy flexible, ethical, and environmentally friendly food, which is especially popular among younger generations.  </a:t>
            </a:r>
          </a:p>
        </p:txBody>
      </p:sp>
      <p:sp>
        <p:nvSpPr>
          <p:cNvPr id="4" name="Slide Number Placeholder 3"/>
          <p:cNvSpPr>
            <a:spLocks noGrp="1"/>
          </p:cNvSpPr>
          <p:nvPr>
            <p:ph type="sldNum" sz="quarter" idx="5"/>
          </p:nvPr>
        </p:nvSpPr>
        <p:spPr/>
        <p:txBody>
          <a:bodyPr/>
          <a:lstStyle/>
          <a:p>
            <a:fld id="{C36528DF-4799-4D23-8890-84A7255B1A1F}" type="slidenum">
              <a:rPr lang="en-GB" smtClean="0"/>
              <a:t>2</a:t>
            </a:fld>
            <a:endParaRPr lang="en-GB"/>
          </a:p>
        </p:txBody>
      </p:sp>
    </p:spTree>
    <p:extLst>
      <p:ext uri="{BB962C8B-B14F-4D97-AF65-F5344CB8AC3E}">
        <p14:creationId xmlns:p14="http://schemas.microsoft.com/office/powerpoint/2010/main" val="1895329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3: Product and Unique Selling Points</a:t>
            </a: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Products/Services Offered:</a:t>
            </a: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Meal-kits subscriptions every week.</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Ready-made ingredients of easy recipes.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Flexitarian and vegetarian food choices.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Unique Selling Points (USPs):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Font typeface="+mj-lt"/>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Reduction of household food waste:</a:t>
            </a:r>
            <a:r>
              <a:rPr lang="en-GB" sz="1800" dirty="0">
                <a:effectLst/>
                <a:latin typeface="Arial" panose="020B0604020202020204" pitchFamily="34" charset="0"/>
                <a:ea typeface="Times New Roman" panose="02020603050405020304" pitchFamily="18" charset="0"/>
                <a:cs typeface="Arial" panose="020B0604020202020204" pitchFamily="34" charset="0"/>
              </a:rPr>
              <a:t> Pre-made ingredients lower the levels of consumption and waste, which are associated with environmental responsibility (Dote-Pardo et al., 2025).</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Font typeface="+mj-lt"/>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Sustainability-focused sourcing and packaging:</a:t>
            </a:r>
            <a:r>
              <a:rPr lang="en-GB" sz="1800" dirty="0">
                <a:effectLst/>
                <a:latin typeface="Arial" panose="020B0604020202020204" pitchFamily="34" charset="0"/>
                <a:ea typeface="Times New Roman" panose="02020603050405020304" pitchFamily="18" charset="0"/>
                <a:cs typeface="Arial" panose="020B0604020202020204" pitchFamily="34" charset="0"/>
              </a:rPr>
              <a:t> Ingredients are sourced in a socially friendly way, and packaging is reusable or recyclable, which is attractive to environmentally friendly customers (Kaur, 2026).</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Font typeface="+mj-lt"/>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Flexible digital subscription model:</a:t>
            </a:r>
            <a:r>
              <a:rPr lang="en-GB" sz="1800" dirty="0">
                <a:effectLst/>
                <a:latin typeface="Arial" panose="020B0604020202020204" pitchFamily="34" charset="0"/>
                <a:ea typeface="Times New Roman" panose="02020603050405020304" pitchFamily="18" charset="0"/>
                <a:cs typeface="Arial" panose="020B0604020202020204" pitchFamily="34" charset="0"/>
              </a:rPr>
              <a:t> The customers will be able to pause, change, or cancel subscriptions via the online platform, which would make it more convenient and satisfying to the users (Navarro, 2025).</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These USPs distinguish </a:t>
            </a:r>
            <a:r>
              <a:rPr lang="en-GB" sz="1800" dirty="0" err="1">
                <a:effectLst/>
                <a:latin typeface="Arial" panose="020B0604020202020204" pitchFamily="34" charset="0"/>
                <a:ea typeface="Times New Roman" panose="02020603050405020304" pitchFamily="18" charset="0"/>
                <a:cs typeface="Arial" panose="020B0604020202020204" pitchFamily="34" charset="0"/>
              </a:rPr>
              <a:t>NourishLoop</a:t>
            </a:r>
            <a:r>
              <a:rPr lang="en-GB" sz="1800" dirty="0">
                <a:effectLst/>
                <a:latin typeface="Arial" panose="020B0604020202020204" pitchFamily="34" charset="0"/>
                <a:ea typeface="Times New Roman" panose="02020603050405020304" pitchFamily="18" charset="0"/>
                <a:cs typeface="Arial" panose="020B0604020202020204" pitchFamily="34" charset="0"/>
              </a:rPr>
              <a:t> among bigger meal-kit organisations by focusing on sustainability, health, and convenience all at the same time, which enables the firm to appeal to smaller but expanding segments of the market (</a:t>
            </a:r>
            <a:r>
              <a:rPr lang="en-GB" sz="1800" dirty="0" err="1">
                <a:effectLst/>
                <a:latin typeface="Arial" panose="020B0604020202020204" pitchFamily="34" charset="0"/>
                <a:ea typeface="Times New Roman" panose="02020603050405020304" pitchFamily="18" charset="0"/>
                <a:cs typeface="Arial" panose="020B0604020202020204" pitchFamily="34" charset="0"/>
              </a:rPr>
              <a:t>Baena</a:t>
            </a:r>
            <a:r>
              <a:rPr lang="en-GB" sz="1800" dirty="0">
                <a:effectLst/>
                <a:latin typeface="Arial" panose="020B0604020202020204" pitchFamily="34" charset="0"/>
                <a:ea typeface="Times New Roman" panose="02020603050405020304" pitchFamily="18" charset="0"/>
                <a:cs typeface="Arial" panose="020B0604020202020204" pitchFamily="34" charset="0"/>
              </a:rPr>
              <a:t>-Luna and </a:t>
            </a:r>
            <a:r>
              <a:rPr lang="en-GB" sz="1800" dirty="0" err="1">
                <a:effectLst/>
                <a:latin typeface="Arial" panose="020B0604020202020204" pitchFamily="34" charset="0"/>
                <a:ea typeface="Times New Roman" panose="02020603050405020304" pitchFamily="18" charset="0"/>
                <a:cs typeface="Arial" panose="020B0604020202020204" pitchFamily="34" charset="0"/>
              </a:rPr>
              <a:t>Garccia</a:t>
            </a:r>
            <a:r>
              <a:rPr lang="en-GB" sz="1800" dirty="0">
                <a:effectLst/>
                <a:latin typeface="Arial" panose="020B0604020202020204" pitchFamily="34" charset="0"/>
                <a:ea typeface="Times New Roman" panose="02020603050405020304" pitchFamily="18" charset="0"/>
                <a:cs typeface="Arial" panose="020B0604020202020204" pitchFamily="34" charset="0"/>
              </a:rPr>
              <a:t>-Rio, 2025).</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36528DF-4799-4D23-8890-84A7255B1A1F}" type="slidenum">
              <a:rPr lang="en-GB" smtClean="0"/>
              <a:t>3</a:t>
            </a:fld>
            <a:endParaRPr lang="en-GB"/>
          </a:p>
        </p:txBody>
      </p:sp>
    </p:spTree>
    <p:extLst>
      <p:ext uri="{BB962C8B-B14F-4D97-AF65-F5344CB8AC3E}">
        <p14:creationId xmlns:p14="http://schemas.microsoft.com/office/powerpoint/2010/main" val="17173368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4: Management Structure and Legal Format</a:t>
            </a: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Management Structure: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SzPts val="1000"/>
              <a:buFont typeface="Symbol" panose="05050102010706020507" pitchFamily="18" charset="2"/>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Managing Director:</a:t>
            </a:r>
            <a:r>
              <a:rPr lang="en-GB" sz="1800" dirty="0">
                <a:effectLst/>
                <a:latin typeface="Arial" panose="020B0604020202020204" pitchFamily="34" charset="0"/>
                <a:ea typeface="Times New Roman" panose="02020603050405020304" pitchFamily="18" charset="0"/>
                <a:cs typeface="Arial" panose="020B0604020202020204" pitchFamily="34" charset="0"/>
              </a:rPr>
              <a:t> The Managing Director monitors the strategic direction in the company, operation of the key partnerships and relations with the investors.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SzPts val="1000"/>
              <a:buFont typeface="Symbol" panose="05050102010706020507" pitchFamily="18" charset="2"/>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Operations Manager:</a:t>
            </a:r>
            <a:r>
              <a:rPr lang="en-GB" sz="1800" dirty="0">
                <a:effectLst/>
                <a:latin typeface="Arial" panose="020B0604020202020204" pitchFamily="34" charset="0"/>
                <a:ea typeface="Times New Roman" panose="02020603050405020304" pitchFamily="18" charset="0"/>
                <a:cs typeface="Arial" panose="020B0604020202020204" pitchFamily="34" charset="0"/>
              </a:rPr>
              <a:t> The Operations Manager will have the duty of sourcing ingredients, logistics and adhering to food safety regulations.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lgn="just">
              <a:lnSpc>
                <a:spcPct val="150000"/>
              </a:lnSpc>
              <a:spcBef>
                <a:spcPts val="0"/>
              </a:spcBef>
              <a:spcAft>
                <a:spcPts val="0"/>
              </a:spcAft>
              <a:buSzPts val="1000"/>
              <a:buFont typeface="Symbol" panose="05050102010706020507" pitchFamily="18" charset="2"/>
              <a:buNone/>
              <a:tabLst>
                <a:tab pos="457200" algn="l"/>
              </a:tabLst>
            </a:pPr>
            <a:r>
              <a:rPr lang="en-GB" sz="1800" b="1" dirty="0">
                <a:effectLst/>
                <a:latin typeface="Arial" panose="020B0604020202020204" pitchFamily="34" charset="0"/>
                <a:ea typeface="Times New Roman" panose="02020603050405020304" pitchFamily="18" charset="0"/>
                <a:cs typeface="Arial" panose="020B0604020202020204" pitchFamily="34" charset="0"/>
              </a:rPr>
              <a:t>Marketing &amp; Digital Manager:</a:t>
            </a:r>
            <a:r>
              <a:rPr lang="en-GB" sz="1800" dirty="0">
                <a:effectLst/>
                <a:latin typeface="Arial" panose="020B0604020202020204" pitchFamily="34" charset="0"/>
                <a:ea typeface="Times New Roman" panose="02020603050405020304" pitchFamily="18" charset="0"/>
                <a:cs typeface="Arial" panose="020B0604020202020204" pitchFamily="34" charset="0"/>
              </a:rPr>
              <a:t> The Marketing and Digital Manager will be in charge of the branding of the company, customer acquisition, and using data analytics to further develop the business.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The lean management system that </a:t>
            </a:r>
            <a:r>
              <a:rPr lang="en-GB" sz="1800" dirty="0" err="1">
                <a:effectLst/>
                <a:latin typeface="Arial" panose="020B0604020202020204" pitchFamily="34" charset="0"/>
                <a:ea typeface="Times New Roman" panose="02020603050405020304" pitchFamily="18" charset="0"/>
                <a:cs typeface="Arial" panose="020B0604020202020204" pitchFamily="34" charset="0"/>
              </a:rPr>
              <a:t>NourishLoop</a:t>
            </a:r>
            <a:r>
              <a:rPr lang="en-GB" sz="1800" dirty="0">
                <a:effectLst/>
                <a:latin typeface="Arial" panose="020B0604020202020204" pitchFamily="34" charset="0"/>
                <a:ea typeface="Times New Roman" panose="02020603050405020304" pitchFamily="18" charset="0"/>
                <a:cs typeface="Arial" panose="020B0604020202020204" pitchFamily="34" charset="0"/>
              </a:rPr>
              <a:t> embraces is aligned with the best practises in the early-stage entrepreneurship, which fosters agility, quick decision-making, and creativity (Wales et al., 2020).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Times New Roman" panose="02020603050405020304" pitchFamily="18" charset="0"/>
              </a:rPr>
              <a:t>Legal Format (UK Private Limited Company (Ltd):</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It limited liability and credibility amongst investors making future equity financing easy. Such a structure is very popular among UK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startups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that aim at getting scalable, investment, and operating flexibility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Urbano</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et al., 2022).</a:t>
            </a:r>
          </a:p>
        </p:txBody>
      </p:sp>
      <p:sp>
        <p:nvSpPr>
          <p:cNvPr id="4" name="Slide Number Placeholder 3"/>
          <p:cNvSpPr>
            <a:spLocks noGrp="1"/>
          </p:cNvSpPr>
          <p:nvPr>
            <p:ph type="sldNum" sz="quarter" idx="5"/>
          </p:nvPr>
        </p:nvSpPr>
        <p:spPr/>
        <p:txBody>
          <a:bodyPr/>
          <a:lstStyle/>
          <a:p>
            <a:fld id="{C36528DF-4799-4D23-8890-84A7255B1A1F}" type="slidenum">
              <a:rPr lang="en-GB" smtClean="0"/>
              <a:t>4</a:t>
            </a:fld>
            <a:endParaRPr lang="en-GB"/>
          </a:p>
        </p:txBody>
      </p:sp>
    </p:spTree>
    <p:extLst>
      <p:ext uri="{BB962C8B-B14F-4D97-AF65-F5344CB8AC3E}">
        <p14:creationId xmlns:p14="http://schemas.microsoft.com/office/powerpoint/2010/main" val="4083059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5: External Factor 1 – Economic (PESTEL)</a:t>
            </a: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Economic forces are important in influencing the consumer environment of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UK has also encountered high inflation rates and pressures on the cost of living as food prices are at a record high in 40 years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Nanji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2022). Increasing energy prices as well as ingredient prices influence the household disposable income which influences the spending patterns. In spite of these pressures, there is still high demand of convenient food solutions among professionals with little time, who are ready to pay high prices in order to enjoy convenience and health perks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Novakova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2024). This trend is an indication that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will be able to go after consumers who focus on health, convenience, and sustainability rather than on the price sensitivity, which is consistent with the value proposition of the company (BBC News, 2021).</a:t>
            </a:r>
          </a:p>
        </p:txBody>
      </p:sp>
      <p:sp>
        <p:nvSpPr>
          <p:cNvPr id="4" name="Slide Number Placeholder 3"/>
          <p:cNvSpPr>
            <a:spLocks noGrp="1"/>
          </p:cNvSpPr>
          <p:nvPr>
            <p:ph type="sldNum" sz="quarter" idx="5"/>
          </p:nvPr>
        </p:nvSpPr>
        <p:spPr/>
        <p:txBody>
          <a:bodyPr/>
          <a:lstStyle/>
          <a:p>
            <a:fld id="{C36528DF-4799-4D23-8890-84A7255B1A1F}" type="slidenum">
              <a:rPr lang="en-GB" smtClean="0"/>
              <a:t>5</a:t>
            </a:fld>
            <a:endParaRPr lang="en-GB"/>
          </a:p>
        </p:txBody>
      </p:sp>
    </p:spTree>
    <p:extLst>
      <p:ext uri="{BB962C8B-B14F-4D97-AF65-F5344CB8AC3E}">
        <p14:creationId xmlns:p14="http://schemas.microsoft.com/office/powerpoint/2010/main" val="2882227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6: External Factor 2 – Social (PESTEL)</a:t>
            </a:r>
          </a:p>
          <a:p>
            <a:pPr marL="0" marR="0" algn="just">
              <a:lnSpc>
                <a:spcPct val="150000"/>
              </a:lnSpc>
              <a:spcBef>
                <a:spcPts val="0"/>
              </a:spcBef>
              <a:spcAft>
                <a:spcPts val="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market strategy is highly subject to social trends. The UK consumers have a growing health, ethical, and sustainability awareness (Dote-Pardo et al., 2025). The younger generations embrace the brands which are socially and environmentally responsible, which enhances customer loyalty and customer involvement. Moreover, questionnaires reveal that 72% of the Generation Z and 68% of Millennials in the UK prefer convenience, ready-to-cook meals products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Ozbun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2025). This bodes a good market potential to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as the brand targets directly these social preferences by offering nutritionally balanced meals with sustainable sources.</a:t>
            </a:r>
          </a:p>
        </p:txBody>
      </p:sp>
      <p:sp>
        <p:nvSpPr>
          <p:cNvPr id="4" name="Slide Number Placeholder 3"/>
          <p:cNvSpPr>
            <a:spLocks noGrp="1"/>
          </p:cNvSpPr>
          <p:nvPr>
            <p:ph type="sldNum" sz="quarter" idx="5"/>
          </p:nvPr>
        </p:nvSpPr>
        <p:spPr/>
        <p:txBody>
          <a:bodyPr/>
          <a:lstStyle/>
          <a:p>
            <a:fld id="{C36528DF-4799-4D23-8890-84A7255B1A1F}" type="slidenum">
              <a:rPr lang="en-GB" smtClean="0"/>
              <a:t>6</a:t>
            </a:fld>
            <a:endParaRPr lang="en-GB"/>
          </a:p>
        </p:txBody>
      </p:sp>
    </p:spTree>
    <p:extLst>
      <p:ext uri="{BB962C8B-B14F-4D97-AF65-F5344CB8AC3E}">
        <p14:creationId xmlns:p14="http://schemas.microsoft.com/office/powerpoint/2010/main" val="3342725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7: External Factor 3 – Technological (PESTEL)</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dirty="0" err="1">
                <a:effectLst/>
                <a:latin typeface="Arial" panose="020B0604020202020204" pitchFamily="34" charset="0"/>
                <a:ea typeface="Times New Roman" panose="02020603050405020304" pitchFamily="18" charset="0"/>
                <a:cs typeface="Arial" panose="020B0604020202020204" pitchFamily="34" charset="0"/>
              </a:rPr>
              <a:t>NourishLoop</a:t>
            </a:r>
            <a:r>
              <a:rPr lang="en-GB" sz="1800" dirty="0">
                <a:effectLst/>
                <a:latin typeface="Arial" panose="020B0604020202020204" pitchFamily="34" charset="0"/>
                <a:ea typeface="Times New Roman" panose="02020603050405020304" pitchFamily="18" charset="0"/>
                <a:cs typeface="Arial" panose="020B0604020202020204" pitchFamily="34" charset="0"/>
              </a:rPr>
              <a:t> has technology that facilitates its operations and scalability. The expansion of e-commerce tools, online payments, and analytics enables the free interaction with customers and controlling subscriptions (</a:t>
            </a:r>
            <a:r>
              <a:rPr lang="en-GB" sz="1800" dirty="0" err="1">
                <a:effectLst/>
                <a:latin typeface="Arial" panose="020B0604020202020204" pitchFamily="34" charset="0"/>
                <a:ea typeface="Times New Roman" panose="02020603050405020304" pitchFamily="18" charset="0"/>
                <a:cs typeface="Arial" panose="020B0604020202020204" pitchFamily="34" charset="0"/>
              </a:rPr>
              <a:t>Kusetogullari</a:t>
            </a:r>
            <a:r>
              <a:rPr lang="en-GB" sz="1800" dirty="0">
                <a:effectLst/>
                <a:latin typeface="Arial" panose="020B0604020202020204" pitchFamily="34" charset="0"/>
                <a:ea typeface="Times New Roman" panose="02020603050405020304" pitchFamily="18" charset="0"/>
                <a:cs typeface="Arial" panose="020B0604020202020204" pitchFamily="34" charset="0"/>
              </a:rPr>
              <a:t> et al., 2025). Besides, generation AI could be introduced in the future to demand prediction, logistics optimization, and meal planning to enhance operational efficiency and customer satisfaction. Digital and personalised experiences (Venkat, 2025) are other factors that prove advantageous in leveraging technology to make </a:t>
            </a:r>
            <a:r>
              <a:rPr lang="en-GB" sz="1800" dirty="0" err="1">
                <a:effectLst/>
                <a:latin typeface="Arial" panose="020B0604020202020204" pitchFamily="34" charset="0"/>
                <a:ea typeface="Times New Roman" panose="02020603050405020304" pitchFamily="18" charset="0"/>
                <a:cs typeface="Arial" panose="020B0604020202020204" pitchFamily="34" charset="0"/>
              </a:rPr>
              <a:t>NourishLoop</a:t>
            </a:r>
            <a:r>
              <a:rPr lang="en-GB" sz="1800" dirty="0">
                <a:effectLst/>
                <a:latin typeface="Arial" panose="020B0604020202020204" pitchFamily="34" charset="0"/>
                <a:ea typeface="Times New Roman" panose="02020603050405020304" pitchFamily="18" charset="0"/>
                <a:cs typeface="Arial" panose="020B0604020202020204" pitchFamily="34" charset="0"/>
              </a:rPr>
              <a:t> relevant in a market that is becoming more digital.</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36528DF-4799-4D23-8890-84A7255B1A1F}" type="slidenum">
              <a:rPr lang="en-GB" smtClean="0"/>
              <a:t>7</a:t>
            </a:fld>
            <a:endParaRPr lang="en-GB"/>
          </a:p>
        </p:txBody>
      </p:sp>
    </p:spTree>
    <p:extLst>
      <p:ext uri="{BB962C8B-B14F-4D97-AF65-F5344CB8AC3E}">
        <p14:creationId xmlns:p14="http://schemas.microsoft.com/office/powerpoint/2010/main" val="3360237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8: Marketing Strategy 1 – Digital &amp; Social Media Marketing</a:t>
            </a: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 key factor in the customer acquisition strategy of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is digital marketing. Visual storytelling will be implemented on platforms like Instagram and Tik Tok, where the meal kits, sustainability efforts, and customer reviews will be posted. Partnerships with fitness and nutrition influencers will make it more credible and reach a wider audience at a low cost (Navarro, 2025). This approach is in line with studies that have suggested digital channels play a major role in creating brand awareness and trust particularly when a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startup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requires quick access to tech-savvy consumers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Kitanovski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2024).</a:t>
            </a:r>
          </a:p>
        </p:txBody>
      </p:sp>
      <p:sp>
        <p:nvSpPr>
          <p:cNvPr id="4" name="Slide Number Placeholder 3"/>
          <p:cNvSpPr>
            <a:spLocks noGrp="1"/>
          </p:cNvSpPr>
          <p:nvPr>
            <p:ph type="sldNum" sz="quarter" idx="5"/>
          </p:nvPr>
        </p:nvSpPr>
        <p:spPr/>
        <p:txBody>
          <a:bodyPr/>
          <a:lstStyle/>
          <a:p>
            <a:fld id="{C36528DF-4799-4D23-8890-84A7255B1A1F}" type="slidenum">
              <a:rPr lang="en-GB" smtClean="0"/>
              <a:t>8</a:t>
            </a:fld>
            <a:endParaRPr lang="en-GB"/>
          </a:p>
        </p:txBody>
      </p:sp>
    </p:spTree>
    <p:extLst>
      <p:ext uri="{BB962C8B-B14F-4D97-AF65-F5344CB8AC3E}">
        <p14:creationId xmlns:p14="http://schemas.microsoft.com/office/powerpoint/2010/main" val="2824682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9: Marketing Strategy 2 – Subscription &amp; Referral Programmes</a:t>
            </a: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The flexibility of subscription, referral incentives, and loyalty programmes help the company retain their customers: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Introductory discounts- this will attract new customers.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Referral bonuses promote by word-of-mouth.</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cs typeface="Arial" panose="020B0604020202020204" pitchFamily="34" charset="0"/>
              </a:rPr>
              <a:t>Loyalty reward keeps long time subscribers.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This is a dual approach, which combines both the digital marketing approach and the behavioural incentive to increase the organic growth and stabilise the revenue streams during the initial growth phase (Yoke and Rizal, 2025).</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36528DF-4799-4D23-8890-84A7255B1A1F}" type="slidenum">
              <a:rPr lang="en-GB" smtClean="0"/>
              <a:t>9</a:t>
            </a:fld>
            <a:endParaRPr lang="en-GB"/>
          </a:p>
        </p:txBody>
      </p:sp>
    </p:spTree>
    <p:extLst>
      <p:ext uri="{BB962C8B-B14F-4D97-AF65-F5344CB8AC3E}">
        <p14:creationId xmlns:p14="http://schemas.microsoft.com/office/powerpoint/2010/main" val="3976349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10: Funding Requirements, Allocation &amp; Conclusion</a:t>
            </a: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Total Funding Required:</a:t>
            </a:r>
            <a:r>
              <a:rPr lang="en-GB" sz="1800" dirty="0">
                <a:effectLst/>
                <a:latin typeface="Arial" panose="020B0604020202020204" pitchFamily="34" charset="0"/>
                <a:ea typeface="Times New Roman" panose="02020603050405020304" pitchFamily="18" charset="0"/>
                <a:cs typeface="Arial" panose="020B0604020202020204" pitchFamily="34" charset="0"/>
              </a:rPr>
              <a:t> £80,000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Funding Sources: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£30,000 – Founder investment</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£50,000 – Angel investors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b="1" dirty="0">
                <a:effectLst/>
                <a:latin typeface="Arial" panose="020B0604020202020204" pitchFamily="34" charset="0"/>
                <a:ea typeface="Times New Roman" panose="02020603050405020304" pitchFamily="18" charset="0"/>
                <a:cs typeface="Arial" panose="020B0604020202020204" pitchFamily="34" charset="0"/>
              </a:rPr>
              <a:t>Allocation of Funds: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Kitchen rental &amp; equipment: £28,000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Ingredients &amp; packaging: £12,000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Website &amp; digital marketing: £15,000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Staff wages: £16,000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1800" dirty="0">
                <a:effectLst/>
                <a:latin typeface="Arial" panose="020B0604020202020204" pitchFamily="34" charset="0"/>
                <a:ea typeface="Times New Roman" panose="02020603050405020304" pitchFamily="18" charset="0"/>
                <a:cs typeface="Arial" panose="020B0604020202020204" pitchFamily="34" charset="0"/>
              </a:rPr>
              <a:t>Legal, utilities &amp; contingency: £9,000</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The financing model is a combination of internal commitment and external expertise and capital and minimises risks at the initial stage and enables a quick entry to the market (Gupta et al., 2024).</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C36528DF-4799-4D23-8890-84A7255B1A1F}" type="slidenum">
              <a:rPr lang="en-GB" smtClean="0"/>
              <a:t>10</a:t>
            </a:fld>
            <a:endParaRPr lang="en-GB"/>
          </a:p>
        </p:txBody>
      </p:sp>
    </p:spTree>
    <p:extLst>
      <p:ext uri="{BB962C8B-B14F-4D97-AF65-F5344CB8AC3E}">
        <p14:creationId xmlns:p14="http://schemas.microsoft.com/office/powerpoint/2010/main" val="4810690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2400"/>
              </a:spcBef>
              <a:spcAft>
                <a:spcPts val="0"/>
              </a:spcAft>
            </a:pPr>
            <a:r>
              <a:rPr lang="en-GB" sz="1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Slide 11: Conclusion</a:t>
            </a:r>
          </a:p>
          <a:p>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Ltd incorporates an innovative, sustainable and market-driven solution that is directly in line with the current consumer trends in UK. Its digital innovation, sustainability, and convenience are an attractive prospect of an investor interested in a high-growth business in the healthy meal-kit industry.</a:t>
            </a:r>
            <a:endParaRPr lang="en-GB" dirty="0"/>
          </a:p>
        </p:txBody>
      </p:sp>
      <p:sp>
        <p:nvSpPr>
          <p:cNvPr id="4" name="Slide Number Placeholder 3"/>
          <p:cNvSpPr>
            <a:spLocks noGrp="1"/>
          </p:cNvSpPr>
          <p:nvPr>
            <p:ph type="sldNum" sz="quarter" idx="5"/>
          </p:nvPr>
        </p:nvSpPr>
        <p:spPr/>
        <p:txBody>
          <a:bodyPr/>
          <a:lstStyle/>
          <a:p>
            <a:fld id="{C36528DF-4799-4D23-8890-84A7255B1A1F}" type="slidenum">
              <a:rPr lang="en-GB" smtClean="0"/>
              <a:t>11</a:t>
            </a:fld>
            <a:endParaRPr lang="en-GB"/>
          </a:p>
        </p:txBody>
      </p:sp>
    </p:spTree>
    <p:extLst>
      <p:ext uri="{BB962C8B-B14F-4D97-AF65-F5344CB8AC3E}">
        <p14:creationId xmlns:p14="http://schemas.microsoft.com/office/powerpoint/2010/main" val="9096686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120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Baena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-Luna, P. and García-Río, E. (2025). Corporate entrepreneurship strategy: measuring and mapping an impact model.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Journal of Innovation and Entrepreneurship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14(1), p.64.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://doi.org/10.1186/s13731-025-00516-6.</a:t>
            </a:r>
          </a:p>
          <a:p>
            <a:pPr marL="0" marR="0" algn="just">
              <a:lnSpc>
                <a:spcPct val="150000"/>
              </a:lnSpc>
              <a:spcBef>
                <a:spcPts val="0"/>
              </a:spcBef>
              <a:spcAft>
                <a:spcPts val="12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Dote-Pardo, J., Ortiz-</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Cea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V., Peña-</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Acuña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V., Severino-González, P., Contreras-</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Henríquez</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J.M. and Ramírez-Molina, R.I. (2025). Innovative Entrepreneurship and Sustainability: A Bibliometric Analysis in Emerging Countries.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Sustainability</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17(2), p.658.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://doi.org/10.3390/su17020658.</a:t>
            </a:r>
          </a:p>
          <a:p>
            <a:pPr marL="0" marR="0" algn="just">
              <a:lnSpc>
                <a:spcPct val="150000"/>
              </a:lnSpc>
              <a:spcBef>
                <a:spcPts val="1200"/>
              </a:spcBef>
              <a:spcAft>
                <a:spcPts val="1200"/>
              </a:spcAft>
            </a:pPr>
            <a:r>
              <a:rPr lang="en-GB" sz="1800" dirty="0">
                <a:effectLst/>
                <a:latin typeface="Arial" panose="020B0604020202020204" pitchFamily="34" charset="0"/>
                <a:ea typeface="Times New Roman" panose="02020603050405020304" pitchFamily="18" charset="0"/>
                <a:cs typeface="Arial" panose="020B0604020202020204" pitchFamily="34" charset="0"/>
              </a:rPr>
              <a:t>Kaur, S. (2026). </a:t>
            </a:r>
            <a:r>
              <a:rPr lang="en-GB" sz="1800" dirty="0" err="1">
                <a:effectLst/>
                <a:latin typeface="Arial" panose="020B0604020202020204" pitchFamily="34" charset="0"/>
                <a:ea typeface="Times New Roman" panose="02020603050405020304" pitchFamily="18" charset="0"/>
                <a:cs typeface="Arial" panose="020B0604020202020204" pitchFamily="34" charset="0"/>
              </a:rPr>
              <a:t>Analyzing</a:t>
            </a:r>
            <a:r>
              <a:rPr lang="en-GB" sz="1800" dirty="0">
                <a:effectLst/>
                <a:latin typeface="Arial" panose="020B0604020202020204" pitchFamily="34" charset="0"/>
                <a:ea typeface="Times New Roman" panose="02020603050405020304" pitchFamily="18" charset="0"/>
                <a:cs typeface="Arial" panose="020B0604020202020204" pitchFamily="34" charset="0"/>
              </a:rPr>
              <a:t> business model innovation and market entry strategies for </a:t>
            </a:r>
            <a:r>
              <a:rPr lang="en-GB" sz="1800" dirty="0" err="1">
                <a:effectLst/>
                <a:latin typeface="Arial" panose="020B0604020202020204" pitchFamily="34" charset="0"/>
                <a:ea typeface="Times New Roman" panose="02020603050405020304" pitchFamily="18" charset="0"/>
                <a:cs typeface="Arial" panose="020B0604020202020204" pitchFamily="34" charset="0"/>
              </a:rPr>
              <a:t>agri</a:t>
            </a:r>
            <a:r>
              <a:rPr lang="en-GB" sz="1800" dirty="0">
                <a:effectLst/>
                <a:latin typeface="Arial" panose="020B0604020202020204" pitchFamily="34" charset="0"/>
                <a:ea typeface="Times New Roman" panose="02020603050405020304" pitchFamily="18" charset="0"/>
                <a:cs typeface="Arial" panose="020B0604020202020204" pitchFamily="34" charset="0"/>
              </a:rPr>
              <a:t>-based enterprises: a financial perspective. </a:t>
            </a:r>
            <a:r>
              <a:rPr lang="en-GB" sz="1800" i="1" dirty="0">
                <a:effectLst/>
                <a:latin typeface="Arial" panose="020B0604020202020204" pitchFamily="34" charset="0"/>
                <a:ea typeface="Times New Roman" panose="02020603050405020304" pitchFamily="18" charset="0"/>
                <a:cs typeface="Arial" panose="020B0604020202020204" pitchFamily="34" charset="0"/>
              </a:rPr>
              <a:t>Frontiers in Sustainable Food Systems</a:t>
            </a:r>
            <a:r>
              <a:rPr lang="en-GB" sz="1800" dirty="0">
                <a:effectLst/>
                <a:latin typeface="Arial" panose="020B0604020202020204" pitchFamily="34" charset="0"/>
                <a:ea typeface="Times New Roman" panose="02020603050405020304" pitchFamily="18" charset="0"/>
                <a:cs typeface="Arial" panose="020B0604020202020204" pitchFamily="34" charset="0"/>
              </a:rPr>
              <a:t>, 9. </a:t>
            </a:r>
            <a:r>
              <a:rPr lang="en-GB" sz="1800" dirty="0" err="1">
                <a:effectLst/>
                <a:latin typeface="Arial" panose="020B0604020202020204" pitchFamily="34" charset="0"/>
                <a:ea typeface="Times New Roman" panose="02020603050405020304" pitchFamily="18" charset="0"/>
                <a:cs typeface="Arial" panose="020B0604020202020204" pitchFamily="34" charset="0"/>
              </a:rPr>
              <a:t>doi:https</a:t>
            </a:r>
            <a:r>
              <a:rPr lang="en-GB" sz="1800" dirty="0">
                <a:effectLst/>
                <a:latin typeface="Arial" panose="020B0604020202020204" pitchFamily="34" charset="0"/>
                <a:ea typeface="Times New Roman" panose="02020603050405020304" pitchFamily="18" charset="0"/>
                <a:cs typeface="Arial" panose="020B0604020202020204" pitchFamily="34" charset="0"/>
              </a:rPr>
              <a:t>://doi.org/10.3389/fsufs.2025.1719231.</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120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Kusetogullari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Kusetogullari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H., Andersson, M.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Gorschek</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 (2025). </a:t>
            </a:r>
            <a:r>
              <a:rPr lang="en-GB" sz="1800" i="1" dirty="0" err="1">
                <a:effectLst/>
                <a:latin typeface="Arial" panose="020B0604020202020204" pitchFamily="34" charset="0"/>
                <a:ea typeface="Times New Roman" panose="02020603050405020304" pitchFamily="18" charset="0"/>
                <a:cs typeface="Times New Roman" panose="02020603050405020304" pitchFamily="18" charset="0"/>
              </a:rPr>
              <a:t>GenAI</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 in Entrepreneurship: a systematic review of generative artificial intelligence in entrepreneurship research: current issues and future directions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arXiv.org. Available at: https://arxiv.org/abs/2505.05523?utm [Accessed 19 Feb. 2026].</a:t>
            </a:r>
          </a:p>
          <a:p>
            <a:pPr marL="0" marR="0" algn="just">
              <a:lnSpc>
                <a:spcPct val="150000"/>
              </a:lnSpc>
              <a:spcBef>
                <a:spcPts val="0"/>
              </a:spcBef>
              <a:spcAft>
                <a:spcPts val="120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Nanji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N. (2022). UK inflation: Food costs push price rises to new 40-year high.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BBC News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17 Aug. Available at: https://www.bbc.com/news/business-62562025 [Accessed 19 Feb. 2026].</a:t>
            </a:r>
          </a:p>
          <a:p>
            <a:pPr marL="0" marR="0" algn="just">
              <a:lnSpc>
                <a:spcPct val="150000"/>
              </a:lnSpc>
              <a:spcBef>
                <a:spcPts val="0"/>
              </a:spcBef>
              <a:spcAft>
                <a:spcPts val="12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Navarro, J.G. (2025).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Contribution of digital marketing to companies’ performance in the UK 2022</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Statista. Available at: https://www.statista.com/statistics/283091/digital-marketing-performance-uk/ [Accessed 19 Feb. 2026].</a:t>
            </a:r>
          </a:p>
          <a:p>
            <a:pPr marL="0" marR="0" algn="just">
              <a:lnSpc>
                <a:spcPct val="150000"/>
              </a:lnSpc>
              <a:spcBef>
                <a:spcPts val="0"/>
              </a:spcBef>
              <a:spcAft>
                <a:spcPts val="120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Novakova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 (2024). The UK start-up ecosystem: Opportunities and Challenges.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Journal of Science and Research Archive</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12(2), pp.1445–1451.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://doi.org/10.30574/ijsra.2024.12.2.1403.</a:t>
            </a:r>
          </a:p>
          <a:p>
            <a:pPr marL="0" marR="0" algn="just">
              <a:lnSpc>
                <a:spcPct val="150000"/>
              </a:lnSpc>
              <a:spcBef>
                <a:spcPts val="0"/>
              </a:spcBef>
              <a:spcAft>
                <a:spcPts val="1200"/>
              </a:spcAft>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Ozbun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 (2025).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Share of consumers who prefer food to be convenient in the UK 2023/24, by generation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Statista. Available at: https://www.statista.com/forecasts/1388038/consumers-who-think-food-should-be-convenient-uk-by-generation/?srsltid=AfmBOoozQHEoMfmz0KPB23oESBjaKOxEnMsFjvii34iHDMlOX_OyRBTc [Accessed 19 Feb. 2026].</a:t>
            </a:r>
          </a:p>
          <a:p>
            <a:pPr marL="0" marR="0" algn="just">
              <a:lnSpc>
                <a:spcPct val="150000"/>
              </a:lnSpc>
              <a:spcBef>
                <a:spcPts val="0"/>
              </a:spcBef>
              <a:spcAft>
                <a:spcPts val="12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Wales, W.J.,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Covin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J.G.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Monsen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 (2020). Entrepreneurial orientation: The necessity of a multilevel conceptualization.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Strategic Entrepreneurship Journal</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14(4), pp.639–660.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://doi.org/10.1002/sej.1344.</a:t>
            </a:r>
          </a:p>
          <a:p>
            <a:pPr marL="0" marR="0" algn="just">
              <a:lnSpc>
                <a:spcPct val="150000"/>
              </a:lnSpc>
              <a:spcBef>
                <a:spcPts val="0"/>
              </a:spcBef>
              <a:spcAft>
                <a:spcPts val="1200"/>
              </a:spcAft>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Yasir, M., Majid, A., Yousaf, Z.,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Nassani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A.A.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Haffar</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 (2023). An integrative framework of innovative work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behavior</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for employees in SMEs linking knowledge sharing, functional flexibility and psychological empowerment.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European Journal of Innovation Management</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26(2), pp.289–308.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://doi.org/10.1108/ejim-02-2021-0091.</a:t>
            </a:r>
          </a:p>
        </p:txBody>
      </p:sp>
      <p:sp>
        <p:nvSpPr>
          <p:cNvPr id="4" name="Slide Number Placeholder 3"/>
          <p:cNvSpPr>
            <a:spLocks noGrp="1"/>
          </p:cNvSpPr>
          <p:nvPr>
            <p:ph type="sldNum" sz="quarter" idx="5"/>
          </p:nvPr>
        </p:nvSpPr>
        <p:spPr/>
        <p:txBody>
          <a:bodyPr/>
          <a:lstStyle/>
          <a:p>
            <a:fld id="{C36528DF-4799-4D23-8890-84A7255B1A1F}" type="slidenum">
              <a:rPr lang="en-GB" smtClean="0"/>
              <a:t>12</a:t>
            </a:fld>
            <a:endParaRPr lang="en-GB"/>
          </a:p>
        </p:txBody>
      </p:sp>
    </p:spTree>
    <p:extLst>
      <p:ext uri="{BB962C8B-B14F-4D97-AF65-F5344CB8AC3E}">
        <p14:creationId xmlns:p14="http://schemas.microsoft.com/office/powerpoint/2010/main" val="22815588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sv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4.sv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image" Target="../media/image14.png"/><Relationship Id="rId12"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svg"/><Relationship Id="rId11" Type="http://schemas.openxmlformats.org/officeDocument/2006/relationships/diagramQuickStyle" Target="../diagrams/quickStyle1.xml"/><Relationship Id="rId5" Type="http://schemas.openxmlformats.org/officeDocument/2006/relationships/image" Target="../media/image11.png"/><Relationship Id="rId10" Type="http://schemas.openxmlformats.org/officeDocument/2006/relationships/diagramLayout" Target="../diagrams/layout1.xml"/><Relationship Id="rId4" Type="http://schemas.openxmlformats.org/officeDocument/2006/relationships/image" Target="../media/image4.svg"/><Relationship Id="rId9"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8" Type="http://schemas.openxmlformats.org/officeDocument/2006/relationships/image" Target="../media/image12.svg"/><Relationship Id="rId13" Type="http://schemas.microsoft.com/office/2007/relationships/diagramDrawing" Target="../diagrams/drawing2.xml"/><Relationship Id="rId3" Type="http://schemas.openxmlformats.org/officeDocument/2006/relationships/image" Target="../media/image19.png"/><Relationship Id="rId7" Type="http://schemas.openxmlformats.org/officeDocument/2006/relationships/image" Target="../media/image11.png"/><Relationship Id="rId12"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svg"/><Relationship Id="rId11" Type="http://schemas.openxmlformats.org/officeDocument/2006/relationships/diagramQuickStyle" Target="../diagrams/quickStyle2.xml"/><Relationship Id="rId5" Type="http://schemas.openxmlformats.org/officeDocument/2006/relationships/image" Target="../media/image1.png"/><Relationship Id="rId10" Type="http://schemas.openxmlformats.org/officeDocument/2006/relationships/diagramLayout" Target="../diagrams/layout2.xml"/><Relationship Id="rId4" Type="http://schemas.openxmlformats.org/officeDocument/2006/relationships/image" Target="../media/image20.svg"/><Relationship Id="rId9" Type="http://schemas.openxmlformats.org/officeDocument/2006/relationships/diagramData" Target="../diagrams/data2.xml"/><Relationship Id="rId14" Type="http://schemas.openxmlformats.org/officeDocument/2006/relationships/image" Target="../media/image24.jpe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5.jpeg"/><Relationship Id="rId7" Type="http://schemas.openxmlformats.org/officeDocument/2006/relationships/image" Target="../media/image29.sv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svg"/><Relationship Id="rId10" Type="http://schemas.openxmlformats.org/officeDocument/2006/relationships/image" Target="../media/image30.jpeg"/><Relationship Id="rId4" Type="http://schemas.openxmlformats.org/officeDocument/2006/relationships/image" Target="../media/image26.png"/><Relationship Id="rId9"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12.svg"/><Relationship Id="rId13" Type="http://schemas.microsoft.com/office/2007/relationships/diagramDrawing" Target="../diagrams/drawing3.xml"/><Relationship Id="rId3" Type="http://schemas.openxmlformats.org/officeDocument/2006/relationships/image" Target="../media/image19.png"/><Relationship Id="rId7" Type="http://schemas.openxmlformats.org/officeDocument/2006/relationships/image" Target="../media/image11.png"/><Relationship Id="rId12"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svg"/><Relationship Id="rId11" Type="http://schemas.openxmlformats.org/officeDocument/2006/relationships/diagramQuickStyle" Target="../diagrams/quickStyle3.xml"/><Relationship Id="rId5" Type="http://schemas.openxmlformats.org/officeDocument/2006/relationships/image" Target="../media/image1.png"/><Relationship Id="rId10" Type="http://schemas.openxmlformats.org/officeDocument/2006/relationships/diagramLayout" Target="../diagrams/layout3.xml"/><Relationship Id="rId4" Type="http://schemas.openxmlformats.org/officeDocument/2006/relationships/image" Target="../media/image20.svg"/><Relationship Id="rId9" Type="http://schemas.openxmlformats.org/officeDocument/2006/relationships/diagramData" Target="../diagrams/data3.xml"/><Relationship Id="rId14" Type="http://schemas.openxmlformats.org/officeDocument/2006/relationships/image" Target="../media/image34.png"/></Relationships>
</file>

<file path=ppt/slides/_rels/slide7.xml.rels><?xml version="1.0" encoding="UTF-8" standalone="yes"?>
<Relationships xmlns="http://schemas.openxmlformats.org/package/2006/relationships"><Relationship Id="rId8" Type="http://schemas.openxmlformats.org/officeDocument/2006/relationships/image" Target="../media/image36.jpeg"/><Relationship Id="rId13" Type="http://schemas.microsoft.com/office/2007/relationships/diagramDrawing" Target="../diagrams/drawing4.xml"/><Relationship Id="rId3" Type="http://schemas.openxmlformats.org/officeDocument/2006/relationships/image" Target="../media/image19.png"/><Relationship Id="rId7" Type="http://schemas.openxmlformats.org/officeDocument/2006/relationships/image" Target="../media/image12.svg"/><Relationship Id="rId12"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diagramQuickStyle" Target="../diagrams/quickStyle4.xml"/><Relationship Id="rId5" Type="http://schemas.openxmlformats.org/officeDocument/2006/relationships/image" Target="../media/image35.png"/><Relationship Id="rId10" Type="http://schemas.openxmlformats.org/officeDocument/2006/relationships/diagramLayout" Target="../diagrams/layout4.xml"/><Relationship Id="rId4" Type="http://schemas.openxmlformats.org/officeDocument/2006/relationships/image" Target="../media/image20.svg"/><Relationship Id="rId9" Type="http://schemas.openxmlformats.org/officeDocument/2006/relationships/diagramData" Target="../diagrams/data4.xml"/></Relationships>
</file>

<file path=ppt/slides/_rels/slide8.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37.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 Id="rId9" Type="http://schemas.openxmlformats.org/officeDocument/2006/relationships/image" Target="../media/image41.png"/></Relationships>
</file>

<file path=ppt/slides/_rels/slide9.xml.rels><?xml version="1.0" encoding="UTF-8" standalone="yes"?>
<Relationships xmlns="http://schemas.openxmlformats.org/package/2006/relationships"><Relationship Id="rId8" Type="http://schemas.openxmlformats.org/officeDocument/2006/relationships/image" Target="../media/image12.svg"/><Relationship Id="rId13"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image" Target="../media/image11.png"/><Relationship Id="rId12" Type="http://schemas.openxmlformats.org/officeDocument/2006/relationships/diagramColors" Target="../diagrams/colors5.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8.svg"/><Relationship Id="rId11" Type="http://schemas.openxmlformats.org/officeDocument/2006/relationships/diagramQuickStyle" Target="../diagrams/quickStyle5.xml"/><Relationship Id="rId5" Type="http://schemas.openxmlformats.org/officeDocument/2006/relationships/image" Target="../media/image37.png"/><Relationship Id="rId10" Type="http://schemas.openxmlformats.org/officeDocument/2006/relationships/diagramLayout" Target="../diagrams/layout5.xml"/><Relationship Id="rId4" Type="http://schemas.openxmlformats.org/officeDocument/2006/relationships/image" Target="../media/image4.svg"/><Relationship Id="rId9" Type="http://schemas.openxmlformats.org/officeDocument/2006/relationships/diagramData" Target="../diagrams/data5.xml"/><Relationship Id="rId14" Type="http://schemas.openxmlformats.org/officeDocument/2006/relationships/image" Target="../media/image45.jpeg"/></Relationships>
</file>

<file path=ppt/slides/_rels/slide10.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19.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20.svg"/><Relationship Id="rId9" Type="http://schemas.openxmlformats.org/officeDocument/2006/relationships/image" Target="../media/image46.jpeg"/></Relationships>
</file>

<file path=ppt/slides/_rels/slide1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47.jpe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2.svg"/><Relationship Id="rId10" Type="http://schemas.openxmlformats.org/officeDocument/2006/relationships/image" Target="../media/image12.svg"/><Relationship Id="rId4" Type="http://schemas.openxmlformats.org/officeDocument/2006/relationships/image" Target="../media/image1.png"/><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20.svg"/></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svg"/><Relationship Id="rId7" Type="http://schemas.openxmlformats.org/officeDocument/2006/relationships/image" Target="../media/image5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49.jpeg"/><Relationship Id="rId9"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486411">
            <a:off x="-4035861" y="7701304"/>
            <a:ext cx="15613996" cy="4079156"/>
          </a:xfrm>
          <a:custGeom>
            <a:avLst/>
            <a:gdLst/>
            <a:ahLst/>
            <a:cxnLst/>
            <a:rect l="l" t="t" r="r" b="b"/>
            <a:pathLst>
              <a:path w="15613996" h="4079156">
                <a:moveTo>
                  <a:pt x="0" y="0"/>
                </a:moveTo>
                <a:lnTo>
                  <a:pt x="15613996" y="0"/>
                </a:lnTo>
                <a:lnTo>
                  <a:pt x="15613996" y="4079157"/>
                </a:lnTo>
                <a:lnTo>
                  <a:pt x="0" y="4079157"/>
                </a:lnTo>
                <a:lnTo>
                  <a:pt x="0" y="0"/>
                </a:lnTo>
                <a:close/>
              </a:path>
            </a:pathLst>
          </a:custGeom>
          <a:blipFill>
            <a:blip r:embed="rId2">
              <a:alphaModFix amt="4000"/>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2700000">
            <a:off x="5259331" y="-784732"/>
            <a:ext cx="7315200" cy="3904488"/>
          </a:xfrm>
          <a:custGeom>
            <a:avLst/>
            <a:gdLst/>
            <a:ahLst/>
            <a:cxnLst/>
            <a:rect l="l" t="t" r="r" b="b"/>
            <a:pathLst>
              <a:path w="7315200" h="3904488">
                <a:moveTo>
                  <a:pt x="0" y="0"/>
                </a:moveTo>
                <a:lnTo>
                  <a:pt x="7315200" y="0"/>
                </a:lnTo>
                <a:lnTo>
                  <a:pt x="7315200" y="3904488"/>
                </a:lnTo>
                <a:lnTo>
                  <a:pt x="0" y="3904488"/>
                </a:lnTo>
                <a:lnTo>
                  <a:pt x="0" y="0"/>
                </a:lnTo>
                <a:close/>
              </a:path>
            </a:pathLst>
          </a:custGeom>
          <a:blipFill>
            <a:blip r:embed="rId4">
              <a:alphaModFix amt="2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p:nvPr/>
        </p:nvGrpSpPr>
        <p:grpSpPr>
          <a:xfrm>
            <a:off x="6364403" y="-182097"/>
            <a:ext cx="12223109" cy="10651194"/>
            <a:chOff x="0" y="0"/>
            <a:chExt cx="9398000" cy="8189399"/>
          </a:xfrm>
        </p:grpSpPr>
        <p:sp>
          <p:nvSpPr>
            <p:cNvPr id="5" name="Freeform 5"/>
            <p:cNvSpPr/>
            <p:nvPr/>
          </p:nvSpPr>
          <p:spPr>
            <a:xfrm>
              <a:off x="0" y="0"/>
              <a:ext cx="9398000" cy="8189367"/>
            </a:xfrm>
            <a:custGeom>
              <a:avLst/>
              <a:gdLst/>
              <a:ahLst/>
              <a:cxnLst/>
              <a:rect l="l" t="t" r="r" b="b"/>
              <a:pathLst>
                <a:path w="9398000" h="8189367">
                  <a:moveTo>
                    <a:pt x="9398000" y="0"/>
                  </a:moveTo>
                  <a:lnTo>
                    <a:pt x="0" y="8189367"/>
                  </a:lnTo>
                  <a:lnTo>
                    <a:pt x="9398000" y="8189367"/>
                  </a:lnTo>
                  <a:lnTo>
                    <a:pt x="9398000" y="0"/>
                  </a:lnTo>
                  <a:close/>
                </a:path>
              </a:pathLst>
            </a:custGeom>
            <a:blipFill>
              <a:blip r:embed="rId6"/>
              <a:stretch>
                <a:fillRect l="-52391" t="-8257" b="-8257"/>
              </a:stretch>
            </a:blipFill>
          </p:spPr>
          <p:txBody>
            <a:bodyPr/>
            <a:lstStyle/>
            <a:p>
              <a:endParaRPr lang="en-GB"/>
            </a:p>
          </p:txBody>
        </p:sp>
      </p:grpSp>
      <p:grpSp>
        <p:nvGrpSpPr>
          <p:cNvPr id="6" name="Group 6"/>
          <p:cNvGrpSpPr/>
          <p:nvPr/>
        </p:nvGrpSpPr>
        <p:grpSpPr>
          <a:xfrm rot="2911606">
            <a:off x="8281731" y="-4737821"/>
            <a:ext cx="2410021" cy="23647483"/>
            <a:chOff x="0" y="0"/>
            <a:chExt cx="634738" cy="6228144"/>
          </a:xfrm>
        </p:grpSpPr>
        <p:sp>
          <p:nvSpPr>
            <p:cNvPr id="7" name="Freeform 7"/>
            <p:cNvSpPr/>
            <p:nvPr/>
          </p:nvSpPr>
          <p:spPr>
            <a:xfrm>
              <a:off x="0" y="0"/>
              <a:ext cx="634738" cy="6228143"/>
            </a:xfrm>
            <a:custGeom>
              <a:avLst/>
              <a:gdLst/>
              <a:ahLst/>
              <a:cxnLst/>
              <a:rect l="l" t="t" r="r" b="b"/>
              <a:pathLst>
                <a:path w="634738" h="6228143">
                  <a:moveTo>
                    <a:pt x="0" y="0"/>
                  </a:moveTo>
                  <a:lnTo>
                    <a:pt x="634738" y="0"/>
                  </a:lnTo>
                  <a:lnTo>
                    <a:pt x="634738" y="6228143"/>
                  </a:lnTo>
                  <a:lnTo>
                    <a:pt x="0" y="6228143"/>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8" name="TextBox 8"/>
            <p:cNvSpPr txBox="1"/>
            <p:nvPr/>
          </p:nvSpPr>
          <p:spPr>
            <a:xfrm>
              <a:off x="0" y="-38100"/>
              <a:ext cx="634738" cy="6266244"/>
            </a:xfrm>
            <a:prstGeom prst="rect">
              <a:avLst/>
            </a:prstGeom>
          </p:spPr>
          <p:txBody>
            <a:bodyPr lIns="50800" tIns="50800" rIns="50800" bIns="50800" rtlCol="0" anchor="ctr"/>
            <a:lstStyle/>
            <a:p>
              <a:pPr algn="ctr">
                <a:lnSpc>
                  <a:spcPts val="2659"/>
                </a:lnSpc>
                <a:spcBef>
                  <a:spcPct val="0"/>
                </a:spcBef>
              </a:pPr>
              <a:endParaRPr/>
            </a:p>
          </p:txBody>
        </p:sp>
      </p:grpSp>
      <p:sp>
        <p:nvSpPr>
          <p:cNvPr id="9" name="Freeform 9"/>
          <p:cNvSpPr/>
          <p:nvPr/>
        </p:nvSpPr>
        <p:spPr>
          <a:xfrm>
            <a:off x="8495114" y="1334992"/>
            <a:ext cx="7617015" cy="7617015"/>
          </a:xfrm>
          <a:custGeom>
            <a:avLst/>
            <a:gdLst/>
            <a:ahLst/>
            <a:cxnLst/>
            <a:rect l="l" t="t" r="r" b="b"/>
            <a:pathLst>
              <a:path w="7617015" h="7617015">
                <a:moveTo>
                  <a:pt x="0" y="0"/>
                </a:moveTo>
                <a:lnTo>
                  <a:pt x="7617016" y="0"/>
                </a:lnTo>
                <a:lnTo>
                  <a:pt x="7617016" y="7617016"/>
                </a:lnTo>
                <a:lnTo>
                  <a:pt x="0" y="7617016"/>
                </a:lnTo>
                <a:lnTo>
                  <a:pt x="0" y="0"/>
                </a:lnTo>
                <a:close/>
              </a:path>
            </a:pathLst>
          </a:custGeom>
          <a:blipFill>
            <a:blip r:embed="rId7">
              <a:alphaModFix amt="53000"/>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0" name="Freeform 10"/>
          <p:cNvSpPr/>
          <p:nvPr/>
        </p:nvSpPr>
        <p:spPr>
          <a:xfrm>
            <a:off x="9451245" y="1929995"/>
            <a:ext cx="6049424" cy="6427011"/>
          </a:xfrm>
          <a:custGeom>
            <a:avLst/>
            <a:gdLst/>
            <a:ahLst/>
            <a:cxnLst/>
            <a:rect l="l" t="t" r="r" b="b"/>
            <a:pathLst>
              <a:path w="6049424" h="6427011">
                <a:moveTo>
                  <a:pt x="0" y="0"/>
                </a:moveTo>
                <a:lnTo>
                  <a:pt x="6049424" y="0"/>
                </a:lnTo>
                <a:lnTo>
                  <a:pt x="6049424" y="6427010"/>
                </a:lnTo>
                <a:lnTo>
                  <a:pt x="0" y="64270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1" name="Group 11"/>
          <p:cNvGrpSpPr/>
          <p:nvPr/>
        </p:nvGrpSpPr>
        <p:grpSpPr>
          <a:xfrm>
            <a:off x="10031506" y="2862155"/>
            <a:ext cx="4544232" cy="4544232"/>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1"/>
              <a:stretch>
                <a:fillRect l="-25046" r="-25046"/>
              </a:stretch>
            </a:blipFill>
          </p:spPr>
          <p:txBody>
            <a:bodyPr/>
            <a:lstStyle/>
            <a:p>
              <a:endParaRPr lang="en-GB"/>
            </a:p>
          </p:txBody>
        </p:sp>
      </p:grpSp>
      <p:grpSp>
        <p:nvGrpSpPr>
          <p:cNvPr id="13" name="Group 13"/>
          <p:cNvGrpSpPr/>
          <p:nvPr/>
        </p:nvGrpSpPr>
        <p:grpSpPr>
          <a:xfrm>
            <a:off x="-3617754" y="8890732"/>
            <a:ext cx="11806576" cy="1396268"/>
            <a:chOff x="0" y="0"/>
            <a:chExt cx="1508702" cy="178422"/>
          </a:xfrm>
        </p:grpSpPr>
        <p:sp>
          <p:nvSpPr>
            <p:cNvPr id="14" name="Freeform 14"/>
            <p:cNvSpPr/>
            <p:nvPr/>
          </p:nvSpPr>
          <p:spPr>
            <a:xfrm>
              <a:off x="0" y="0"/>
              <a:ext cx="1508702" cy="178422"/>
            </a:xfrm>
            <a:custGeom>
              <a:avLst/>
              <a:gdLst/>
              <a:ahLst/>
              <a:cxnLst/>
              <a:rect l="l" t="t" r="r" b="b"/>
              <a:pathLst>
                <a:path w="1508702" h="178422">
                  <a:moveTo>
                    <a:pt x="203200" y="178422"/>
                  </a:moveTo>
                  <a:lnTo>
                    <a:pt x="1305502" y="178422"/>
                  </a:lnTo>
                  <a:lnTo>
                    <a:pt x="1508702" y="0"/>
                  </a:lnTo>
                  <a:lnTo>
                    <a:pt x="0" y="0"/>
                  </a:lnTo>
                  <a:lnTo>
                    <a:pt x="203200" y="178422"/>
                  </a:ln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15" name="TextBox 15"/>
            <p:cNvSpPr txBox="1"/>
            <p:nvPr/>
          </p:nvSpPr>
          <p:spPr>
            <a:xfrm>
              <a:off x="127000" y="-38100"/>
              <a:ext cx="1254702" cy="216522"/>
            </a:xfrm>
            <a:prstGeom prst="rect">
              <a:avLst/>
            </a:prstGeom>
          </p:spPr>
          <p:txBody>
            <a:bodyPr lIns="50800" tIns="50800" rIns="50800" bIns="50800" rtlCol="0" anchor="ctr"/>
            <a:lstStyle/>
            <a:p>
              <a:pPr algn="ctr">
                <a:lnSpc>
                  <a:spcPts val="2659"/>
                </a:lnSpc>
              </a:pPr>
              <a:endParaRPr/>
            </a:p>
          </p:txBody>
        </p:sp>
      </p:grpSp>
      <p:grpSp>
        <p:nvGrpSpPr>
          <p:cNvPr id="16" name="Group 16"/>
          <p:cNvGrpSpPr/>
          <p:nvPr/>
        </p:nvGrpSpPr>
        <p:grpSpPr>
          <a:xfrm rot="8100000">
            <a:off x="14876196" y="-4778665"/>
            <a:ext cx="4584947" cy="9887645"/>
            <a:chOff x="0" y="0"/>
            <a:chExt cx="1207558" cy="2604153"/>
          </a:xfrm>
        </p:grpSpPr>
        <p:sp>
          <p:nvSpPr>
            <p:cNvPr id="17" name="Freeform 17"/>
            <p:cNvSpPr/>
            <p:nvPr/>
          </p:nvSpPr>
          <p:spPr>
            <a:xfrm>
              <a:off x="0" y="0"/>
              <a:ext cx="1207558" cy="2604153"/>
            </a:xfrm>
            <a:custGeom>
              <a:avLst/>
              <a:gdLst/>
              <a:ahLst/>
              <a:cxnLst/>
              <a:rect l="l" t="t" r="r" b="b"/>
              <a:pathLst>
                <a:path w="1207558" h="2604153">
                  <a:moveTo>
                    <a:pt x="0" y="0"/>
                  </a:moveTo>
                  <a:lnTo>
                    <a:pt x="1207558" y="0"/>
                  </a:lnTo>
                  <a:lnTo>
                    <a:pt x="1207558" y="2604153"/>
                  </a:lnTo>
                  <a:lnTo>
                    <a:pt x="0" y="2604153"/>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18" name="TextBox 18"/>
            <p:cNvSpPr txBox="1"/>
            <p:nvPr/>
          </p:nvSpPr>
          <p:spPr>
            <a:xfrm>
              <a:off x="0" y="-38100"/>
              <a:ext cx="1207558" cy="2642253"/>
            </a:xfrm>
            <a:prstGeom prst="rect">
              <a:avLst/>
            </a:prstGeom>
          </p:spPr>
          <p:txBody>
            <a:bodyPr lIns="50800" tIns="50800" rIns="50800" bIns="50800" rtlCol="0" anchor="ctr"/>
            <a:lstStyle/>
            <a:p>
              <a:pPr algn="ctr">
                <a:lnSpc>
                  <a:spcPts val="2659"/>
                </a:lnSpc>
              </a:pPr>
              <a:endParaRPr/>
            </a:p>
          </p:txBody>
        </p:sp>
      </p:grpSp>
      <p:grpSp>
        <p:nvGrpSpPr>
          <p:cNvPr id="19" name="Group 19"/>
          <p:cNvGrpSpPr/>
          <p:nvPr/>
        </p:nvGrpSpPr>
        <p:grpSpPr>
          <a:xfrm rot="8100000">
            <a:off x="7739032" y="6965659"/>
            <a:ext cx="4584947" cy="9887645"/>
            <a:chOff x="0" y="0"/>
            <a:chExt cx="1207558" cy="2604153"/>
          </a:xfrm>
        </p:grpSpPr>
        <p:sp>
          <p:nvSpPr>
            <p:cNvPr id="20" name="Freeform 20"/>
            <p:cNvSpPr/>
            <p:nvPr/>
          </p:nvSpPr>
          <p:spPr>
            <a:xfrm>
              <a:off x="0" y="0"/>
              <a:ext cx="1207558" cy="2604153"/>
            </a:xfrm>
            <a:custGeom>
              <a:avLst/>
              <a:gdLst/>
              <a:ahLst/>
              <a:cxnLst/>
              <a:rect l="l" t="t" r="r" b="b"/>
              <a:pathLst>
                <a:path w="1207558" h="2604153">
                  <a:moveTo>
                    <a:pt x="0" y="0"/>
                  </a:moveTo>
                  <a:lnTo>
                    <a:pt x="1207558" y="0"/>
                  </a:lnTo>
                  <a:lnTo>
                    <a:pt x="1207558" y="2604153"/>
                  </a:lnTo>
                  <a:lnTo>
                    <a:pt x="0" y="2604153"/>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21" name="TextBox 21"/>
            <p:cNvSpPr txBox="1"/>
            <p:nvPr/>
          </p:nvSpPr>
          <p:spPr>
            <a:xfrm>
              <a:off x="0" y="-38100"/>
              <a:ext cx="1207558" cy="2642253"/>
            </a:xfrm>
            <a:prstGeom prst="rect">
              <a:avLst/>
            </a:prstGeom>
          </p:spPr>
          <p:txBody>
            <a:bodyPr lIns="50800" tIns="50800" rIns="50800" bIns="50800" rtlCol="0" anchor="ctr"/>
            <a:lstStyle/>
            <a:p>
              <a:pPr algn="ctr">
                <a:lnSpc>
                  <a:spcPts val="2659"/>
                </a:lnSpc>
              </a:pPr>
              <a:endParaRPr/>
            </a:p>
          </p:txBody>
        </p:sp>
      </p:grpSp>
      <p:sp>
        <p:nvSpPr>
          <p:cNvPr id="22" name="Freeform 22"/>
          <p:cNvSpPr/>
          <p:nvPr/>
        </p:nvSpPr>
        <p:spPr>
          <a:xfrm>
            <a:off x="9079893" y="882821"/>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3" name="Freeform 23"/>
          <p:cNvSpPr/>
          <p:nvPr/>
        </p:nvSpPr>
        <p:spPr>
          <a:xfrm>
            <a:off x="5601831" y="6532753"/>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grpSp>
        <p:nvGrpSpPr>
          <p:cNvPr id="24" name="Group 24"/>
          <p:cNvGrpSpPr/>
          <p:nvPr/>
        </p:nvGrpSpPr>
        <p:grpSpPr>
          <a:xfrm rot="8100000">
            <a:off x="17477136" y="-2589616"/>
            <a:ext cx="3158636" cy="6487180"/>
            <a:chOff x="0" y="0"/>
            <a:chExt cx="831904" cy="1708558"/>
          </a:xfrm>
        </p:grpSpPr>
        <p:sp>
          <p:nvSpPr>
            <p:cNvPr id="25" name="Freeform 25"/>
            <p:cNvSpPr/>
            <p:nvPr/>
          </p:nvSpPr>
          <p:spPr>
            <a:xfrm>
              <a:off x="0" y="0"/>
              <a:ext cx="831904" cy="1708558"/>
            </a:xfrm>
            <a:custGeom>
              <a:avLst/>
              <a:gdLst/>
              <a:ahLst/>
              <a:cxnLst/>
              <a:rect l="l" t="t" r="r" b="b"/>
              <a:pathLst>
                <a:path w="831904" h="1708558">
                  <a:moveTo>
                    <a:pt x="0" y="0"/>
                  </a:moveTo>
                  <a:lnTo>
                    <a:pt x="831904" y="0"/>
                  </a:lnTo>
                  <a:lnTo>
                    <a:pt x="831904" y="1708558"/>
                  </a:lnTo>
                  <a:lnTo>
                    <a:pt x="0" y="1708558"/>
                  </a:lnTo>
                  <a:close/>
                </a:path>
              </a:pathLst>
            </a:custGeom>
            <a:gradFill rotWithShape="1">
              <a:gsLst>
                <a:gs pos="0">
                  <a:srgbClr val="FFFFFF">
                    <a:alpha val="100000"/>
                  </a:srgbClr>
                </a:gs>
                <a:gs pos="50000">
                  <a:srgbClr val="FFFFFF">
                    <a:alpha val="71000"/>
                  </a:srgbClr>
                </a:gs>
                <a:gs pos="100000">
                  <a:srgbClr val="0B51AE">
                    <a:alpha val="0"/>
                  </a:srgbClr>
                </a:gs>
              </a:gsLst>
              <a:lin ang="5400000"/>
            </a:gradFill>
          </p:spPr>
          <p:txBody>
            <a:bodyPr/>
            <a:lstStyle/>
            <a:p>
              <a:endParaRPr lang="en-GB"/>
            </a:p>
          </p:txBody>
        </p:sp>
        <p:sp>
          <p:nvSpPr>
            <p:cNvPr id="26" name="TextBox 26"/>
            <p:cNvSpPr txBox="1"/>
            <p:nvPr/>
          </p:nvSpPr>
          <p:spPr>
            <a:xfrm>
              <a:off x="0" y="-38100"/>
              <a:ext cx="831904" cy="1746658"/>
            </a:xfrm>
            <a:prstGeom prst="rect">
              <a:avLst/>
            </a:prstGeom>
          </p:spPr>
          <p:txBody>
            <a:bodyPr lIns="50800" tIns="50800" rIns="50800" bIns="50800" rtlCol="0" anchor="ctr"/>
            <a:lstStyle/>
            <a:p>
              <a:pPr algn="ctr">
                <a:lnSpc>
                  <a:spcPts val="2659"/>
                </a:lnSpc>
              </a:pPr>
              <a:endParaRPr/>
            </a:p>
          </p:txBody>
        </p:sp>
      </p:grpSp>
      <p:grpSp>
        <p:nvGrpSpPr>
          <p:cNvPr id="27" name="Group 27"/>
          <p:cNvGrpSpPr/>
          <p:nvPr/>
        </p:nvGrpSpPr>
        <p:grpSpPr>
          <a:xfrm rot="8287351">
            <a:off x="5446030" y="8741331"/>
            <a:ext cx="4645285" cy="5898577"/>
            <a:chOff x="0" y="0"/>
            <a:chExt cx="1223450" cy="1553535"/>
          </a:xfrm>
        </p:grpSpPr>
        <p:sp>
          <p:nvSpPr>
            <p:cNvPr id="28" name="Freeform 28"/>
            <p:cNvSpPr/>
            <p:nvPr/>
          </p:nvSpPr>
          <p:spPr>
            <a:xfrm>
              <a:off x="0" y="0"/>
              <a:ext cx="1223450" cy="1553535"/>
            </a:xfrm>
            <a:custGeom>
              <a:avLst/>
              <a:gdLst/>
              <a:ahLst/>
              <a:cxnLst/>
              <a:rect l="l" t="t" r="r" b="b"/>
              <a:pathLst>
                <a:path w="1223450" h="1553535">
                  <a:moveTo>
                    <a:pt x="0" y="0"/>
                  </a:moveTo>
                  <a:lnTo>
                    <a:pt x="1223450" y="0"/>
                  </a:lnTo>
                  <a:lnTo>
                    <a:pt x="1223450" y="1553535"/>
                  </a:lnTo>
                  <a:lnTo>
                    <a:pt x="0" y="1553535"/>
                  </a:lnTo>
                  <a:close/>
                </a:path>
              </a:pathLst>
            </a:custGeom>
            <a:gradFill rotWithShape="1">
              <a:gsLst>
                <a:gs pos="0">
                  <a:srgbClr val="FFFFFF">
                    <a:alpha val="100000"/>
                  </a:srgbClr>
                </a:gs>
                <a:gs pos="50000">
                  <a:srgbClr val="FFFFFF">
                    <a:alpha val="71000"/>
                  </a:srgbClr>
                </a:gs>
                <a:gs pos="100000">
                  <a:srgbClr val="0B51AE">
                    <a:alpha val="0"/>
                  </a:srgbClr>
                </a:gs>
              </a:gsLst>
              <a:lin ang="5400000"/>
            </a:gradFill>
          </p:spPr>
          <p:txBody>
            <a:bodyPr/>
            <a:lstStyle/>
            <a:p>
              <a:endParaRPr lang="en-GB"/>
            </a:p>
          </p:txBody>
        </p:sp>
        <p:sp>
          <p:nvSpPr>
            <p:cNvPr id="29" name="TextBox 29"/>
            <p:cNvSpPr txBox="1"/>
            <p:nvPr/>
          </p:nvSpPr>
          <p:spPr>
            <a:xfrm>
              <a:off x="0" y="-38100"/>
              <a:ext cx="1223450" cy="1591635"/>
            </a:xfrm>
            <a:prstGeom prst="rect">
              <a:avLst/>
            </a:prstGeom>
          </p:spPr>
          <p:txBody>
            <a:bodyPr lIns="50800" tIns="50800" rIns="50800" bIns="50800" rtlCol="0" anchor="ctr"/>
            <a:lstStyle/>
            <a:p>
              <a:pPr algn="ctr">
                <a:lnSpc>
                  <a:spcPts val="2659"/>
                </a:lnSpc>
              </a:pPr>
              <a:endParaRPr/>
            </a:p>
          </p:txBody>
        </p:sp>
      </p:grpSp>
      <p:sp>
        <p:nvSpPr>
          <p:cNvPr id="30" name="AutoShape 30"/>
          <p:cNvSpPr/>
          <p:nvPr/>
        </p:nvSpPr>
        <p:spPr>
          <a:xfrm>
            <a:off x="1028700" y="6945543"/>
            <a:ext cx="0" cy="1127799"/>
          </a:xfrm>
          <a:prstGeom prst="line">
            <a:avLst/>
          </a:prstGeom>
          <a:ln w="38100" cap="flat">
            <a:solidFill>
              <a:srgbClr val="000000"/>
            </a:solidFill>
            <a:prstDash val="solid"/>
            <a:headEnd type="none" w="sm" len="sm"/>
            <a:tailEnd type="none" w="sm" len="sm"/>
          </a:ln>
        </p:spPr>
        <p:txBody>
          <a:bodyPr/>
          <a:lstStyle/>
          <a:p>
            <a:endParaRPr lang="en-GB"/>
          </a:p>
        </p:txBody>
      </p:sp>
      <p:sp>
        <p:nvSpPr>
          <p:cNvPr id="31" name="Freeform 31"/>
          <p:cNvSpPr/>
          <p:nvPr/>
        </p:nvSpPr>
        <p:spPr>
          <a:xfrm>
            <a:off x="13556140" y="2122829"/>
            <a:ext cx="2595839" cy="2592594"/>
          </a:xfrm>
          <a:custGeom>
            <a:avLst/>
            <a:gdLst/>
            <a:ahLst/>
            <a:cxnLst/>
            <a:rect l="l" t="t" r="r" b="b"/>
            <a:pathLst>
              <a:path w="2595839" h="2592594">
                <a:moveTo>
                  <a:pt x="0" y="0"/>
                </a:moveTo>
                <a:lnTo>
                  <a:pt x="2595839" y="0"/>
                </a:lnTo>
                <a:lnTo>
                  <a:pt x="2595839" y="2592594"/>
                </a:lnTo>
                <a:lnTo>
                  <a:pt x="0" y="2592594"/>
                </a:lnTo>
                <a:lnTo>
                  <a:pt x="0" y="0"/>
                </a:lnTo>
                <a:close/>
              </a:path>
            </a:pathLst>
          </a:custGeom>
          <a:blipFill>
            <a:blip r:embed="rId14"/>
            <a:stretch>
              <a:fillRect/>
            </a:stretch>
          </a:blipFill>
        </p:spPr>
        <p:txBody>
          <a:bodyPr/>
          <a:lstStyle/>
          <a:p>
            <a:endParaRPr lang="en-GB"/>
          </a:p>
        </p:txBody>
      </p:sp>
      <p:sp>
        <p:nvSpPr>
          <p:cNvPr id="33" name="Freeform 33"/>
          <p:cNvSpPr/>
          <p:nvPr/>
        </p:nvSpPr>
        <p:spPr>
          <a:xfrm>
            <a:off x="8188822" y="4715423"/>
            <a:ext cx="2595839" cy="2592594"/>
          </a:xfrm>
          <a:custGeom>
            <a:avLst/>
            <a:gdLst/>
            <a:ahLst/>
            <a:cxnLst/>
            <a:rect l="l" t="t" r="r" b="b"/>
            <a:pathLst>
              <a:path w="2595839" h="2592594">
                <a:moveTo>
                  <a:pt x="0" y="0"/>
                </a:moveTo>
                <a:lnTo>
                  <a:pt x="2595839" y="0"/>
                </a:lnTo>
                <a:lnTo>
                  <a:pt x="2595839" y="2592594"/>
                </a:lnTo>
                <a:lnTo>
                  <a:pt x="0" y="2592594"/>
                </a:lnTo>
                <a:lnTo>
                  <a:pt x="0" y="0"/>
                </a:lnTo>
                <a:close/>
              </a:path>
            </a:pathLst>
          </a:custGeom>
          <a:blipFill>
            <a:blip r:embed="rId14"/>
            <a:stretch>
              <a:fillRect/>
            </a:stretch>
          </a:blipFill>
        </p:spPr>
        <p:txBody>
          <a:bodyPr/>
          <a:lstStyle/>
          <a:p>
            <a:endParaRPr lang="en-GB"/>
          </a:p>
        </p:txBody>
      </p:sp>
      <p:sp>
        <p:nvSpPr>
          <p:cNvPr id="34" name="Freeform 34"/>
          <p:cNvSpPr/>
          <p:nvPr/>
        </p:nvSpPr>
        <p:spPr>
          <a:xfrm>
            <a:off x="6855407" y="7594435"/>
            <a:ext cx="2595839" cy="2592594"/>
          </a:xfrm>
          <a:custGeom>
            <a:avLst/>
            <a:gdLst/>
            <a:ahLst/>
            <a:cxnLst/>
            <a:rect l="l" t="t" r="r" b="b"/>
            <a:pathLst>
              <a:path w="2595839" h="2592594">
                <a:moveTo>
                  <a:pt x="0" y="0"/>
                </a:moveTo>
                <a:lnTo>
                  <a:pt x="2595838" y="0"/>
                </a:lnTo>
                <a:lnTo>
                  <a:pt x="2595838" y="2592594"/>
                </a:lnTo>
                <a:lnTo>
                  <a:pt x="0" y="2592594"/>
                </a:lnTo>
                <a:lnTo>
                  <a:pt x="0" y="0"/>
                </a:lnTo>
                <a:close/>
              </a:path>
            </a:pathLst>
          </a:custGeom>
          <a:blipFill>
            <a:blip r:embed="rId14"/>
            <a:stretch>
              <a:fillRect/>
            </a:stretch>
          </a:blipFill>
        </p:spPr>
        <p:txBody>
          <a:bodyPr/>
          <a:lstStyle/>
          <a:p>
            <a:endParaRPr lang="en-GB"/>
          </a:p>
        </p:txBody>
      </p:sp>
      <p:sp>
        <p:nvSpPr>
          <p:cNvPr id="35" name="TextBox 35"/>
          <p:cNvSpPr txBox="1"/>
          <p:nvPr/>
        </p:nvSpPr>
        <p:spPr>
          <a:xfrm>
            <a:off x="89929" y="952629"/>
            <a:ext cx="8643747" cy="3656194"/>
          </a:xfrm>
          <a:prstGeom prst="rect">
            <a:avLst/>
          </a:prstGeom>
        </p:spPr>
        <p:txBody>
          <a:bodyPr wrap="square" lIns="0" tIns="0" rIns="0" bIns="0" rtlCol="0" anchor="t">
            <a:spAutoFit/>
          </a:bodyPr>
          <a:lstStyle/>
          <a:p>
            <a:pPr marL="0" marR="0" algn="ctr">
              <a:lnSpc>
                <a:spcPct val="150000"/>
              </a:lnSpc>
              <a:spcBef>
                <a:spcPts val="0"/>
              </a:spcBef>
              <a:spcAft>
                <a:spcPts val="0"/>
              </a:spcAft>
            </a:pPr>
            <a:r>
              <a:rPr lang="en-GB" sz="40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LCLM4006 Enterprise and Entrepreneurship</a:t>
            </a:r>
            <a:endParaRPr lang="en-GB" sz="4000"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endParaRPr>
          </a:p>
          <a:p>
            <a:pPr marL="0" marR="0" algn="ctr">
              <a:lnSpc>
                <a:spcPct val="150000"/>
              </a:lnSpc>
              <a:spcBef>
                <a:spcPts val="600"/>
              </a:spcBef>
              <a:spcAft>
                <a:spcPts val="600"/>
              </a:spcAft>
            </a:pPr>
            <a:r>
              <a:rPr lang="en-GB" sz="4000" b="1" dirty="0">
                <a:solidFill>
                  <a:srgbClr val="0070C0"/>
                </a:solidFill>
                <a:effectLst/>
                <a:latin typeface="Arial" panose="020B0604020202020204" pitchFamily="34" charset="0"/>
                <a:ea typeface="Times New Roman" panose="02020603050405020304" pitchFamily="18" charset="0"/>
                <a:cs typeface="Arial" panose="020B0604020202020204" pitchFamily="34" charset="0"/>
              </a:rPr>
              <a:t>Task 2: Individual presentation Pitch</a:t>
            </a:r>
            <a:endParaRPr lang="en-GB" sz="4000"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36" name="TextBox 36"/>
          <p:cNvSpPr txBox="1"/>
          <p:nvPr/>
        </p:nvSpPr>
        <p:spPr>
          <a:xfrm>
            <a:off x="1333762" y="6737828"/>
            <a:ext cx="3482321" cy="1366721"/>
          </a:xfrm>
          <a:prstGeom prst="rect">
            <a:avLst/>
          </a:prstGeom>
        </p:spPr>
        <p:txBody>
          <a:bodyPr wrap="square" lIns="0" tIns="0" rIns="0" bIns="0" rtlCol="0" anchor="t">
            <a:spAutoFit/>
          </a:bodyPr>
          <a:lstStyle/>
          <a:p>
            <a:pPr marL="0" marR="0">
              <a:lnSpc>
                <a:spcPct val="150000"/>
              </a:lnSpc>
              <a:spcBef>
                <a:spcPts val="600"/>
              </a:spcBef>
              <a:spcAft>
                <a:spcPts val="600"/>
              </a:spcAft>
            </a:pPr>
            <a:r>
              <a:rPr lang="en-GB" sz="2800" b="1" dirty="0">
                <a:latin typeface="Arial" panose="020B0604020202020204" pitchFamily="34" charset="0"/>
                <a:ea typeface="Times New Roman" panose="02020603050405020304" pitchFamily="18" charset="0"/>
                <a:cs typeface="Arial" panose="020B0604020202020204" pitchFamily="34" charset="0"/>
              </a:rPr>
              <a:t>Elvis Gjini</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nSpc>
                <a:spcPct val="150000"/>
              </a:lnSpc>
              <a:spcBef>
                <a:spcPts val="600"/>
              </a:spcBef>
              <a:spcAft>
                <a:spcPts val="600"/>
              </a:spcAft>
            </a:pPr>
            <a:r>
              <a:rPr lang="en-GB" sz="2800" b="1" dirty="0">
                <a:effectLst/>
                <a:latin typeface="Arial" panose="020B0604020202020204" pitchFamily="34" charset="0"/>
                <a:ea typeface="Times New Roman" panose="02020603050405020304" pitchFamily="18" charset="0"/>
                <a:cs typeface="Times New Roman" panose="02020603050405020304" pitchFamily="18" charset="0"/>
              </a:rPr>
              <a:t>2434008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700000">
            <a:off x="3799886" y="-1171291"/>
            <a:ext cx="11026492" cy="5885390"/>
          </a:xfrm>
          <a:custGeom>
            <a:avLst/>
            <a:gdLst/>
            <a:ahLst/>
            <a:cxnLst/>
            <a:rect l="l" t="t" r="r" b="b"/>
            <a:pathLst>
              <a:path w="11026492" h="5885390">
                <a:moveTo>
                  <a:pt x="0" y="0"/>
                </a:moveTo>
                <a:lnTo>
                  <a:pt x="11026492" y="0"/>
                </a:lnTo>
                <a:lnTo>
                  <a:pt x="11026492" y="5885390"/>
                </a:lnTo>
                <a:lnTo>
                  <a:pt x="0" y="5885390"/>
                </a:lnTo>
                <a:lnTo>
                  <a:pt x="0" y="0"/>
                </a:lnTo>
                <a:close/>
              </a:path>
            </a:pathLst>
          </a:custGeom>
          <a:blipFill>
            <a:blip r:embed="rId3">
              <a:alphaModFix amt="2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TextBox 3"/>
          <p:cNvSpPr txBox="1"/>
          <p:nvPr/>
        </p:nvSpPr>
        <p:spPr>
          <a:xfrm>
            <a:off x="1028700" y="655902"/>
            <a:ext cx="11892973" cy="1092543"/>
          </a:xfrm>
          <a:prstGeom prst="rect">
            <a:avLst/>
          </a:prstGeom>
        </p:spPr>
        <p:txBody>
          <a:bodyPr wrap="square" lIns="0" tIns="0" rIns="0" bIns="0" rtlCol="0" anchor="t">
            <a:spAutoFit/>
          </a:bodyPr>
          <a:lstStyle/>
          <a:p>
            <a:pPr marL="0" marR="0" algn="just">
              <a:lnSpc>
                <a:spcPct val="150000"/>
              </a:lnSpc>
              <a:spcBef>
                <a:spcPts val="2400"/>
              </a:spcBef>
              <a:spcAft>
                <a:spcPts val="0"/>
              </a:spcAft>
            </a:pPr>
            <a:r>
              <a:rPr lang="en-GB" sz="5400" b="1" kern="0" dirty="0">
                <a:solidFill>
                  <a:srgbClr val="31849B"/>
                </a:solidFill>
                <a:effectLst/>
                <a:latin typeface="Arial" panose="020B0604020202020204" pitchFamily="34" charset="0"/>
                <a:ea typeface="Times New Roman" panose="02020603050405020304" pitchFamily="18" charset="0"/>
                <a:cs typeface="Arial" panose="020B0604020202020204" pitchFamily="34" charset="0"/>
              </a:rPr>
              <a:t>Overview of the Business Idea</a:t>
            </a:r>
          </a:p>
        </p:txBody>
      </p:sp>
      <p:sp>
        <p:nvSpPr>
          <p:cNvPr id="4" name="TextBox 4"/>
          <p:cNvSpPr txBox="1"/>
          <p:nvPr/>
        </p:nvSpPr>
        <p:spPr>
          <a:xfrm>
            <a:off x="1028700" y="2104062"/>
            <a:ext cx="10909639" cy="1590179"/>
          </a:xfrm>
          <a:prstGeom prst="rect">
            <a:avLst/>
          </a:prstGeom>
        </p:spPr>
        <p:txBody>
          <a:bodyPr lIns="0" tIns="0" rIns="0" bIns="0" rtlCol="0" anchor="t">
            <a:spAutoFit/>
          </a:bodyPr>
          <a:lstStyle/>
          <a:p>
            <a:pPr marL="342900" indent="-342900" algn="l">
              <a:lnSpc>
                <a:spcPts val="3080"/>
              </a:lnSpc>
              <a:spcBef>
                <a:spcPct val="0"/>
              </a:spcBef>
              <a:buFont typeface="Arial" panose="020B0604020202020204" pitchFamily="34" charset="0"/>
              <a:buChar char="•"/>
            </a:pPr>
            <a:r>
              <a:rPr lang="en-US" sz="2800" dirty="0" err="1">
                <a:solidFill>
                  <a:srgbClr val="000000"/>
                </a:solidFill>
                <a:latin typeface="Arial" panose="020B0604020202020204" pitchFamily="34" charset="0"/>
                <a:ea typeface="Open Sauce"/>
                <a:cs typeface="Arial" panose="020B0604020202020204" pitchFamily="34" charset="0"/>
                <a:sym typeface="Open Sauce"/>
              </a:rPr>
              <a:t>NourishLoop</a:t>
            </a:r>
            <a:r>
              <a:rPr lang="en-US" sz="2800" dirty="0">
                <a:solidFill>
                  <a:srgbClr val="000000"/>
                </a:solidFill>
                <a:latin typeface="Arial" panose="020B0604020202020204" pitchFamily="34" charset="0"/>
                <a:ea typeface="Open Sauce"/>
                <a:cs typeface="Arial" panose="020B0604020202020204" pitchFamily="34" charset="0"/>
                <a:sym typeface="Open Sauce"/>
              </a:rPr>
              <a:t> Ltd provides meal kits consisting of subscriptions to the citizens of the UK.</a:t>
            </a:r>
          </a:p>
          <a:p>
            <a:pPr marL="342900" indent="-342900" algn="l">
              <a:lnSpc>
                <a:spcPts val="3080"/>
              </a:lnSpc>
              <a:spcBef>
                <a:spcPct val="0"/>
              </a:spcBef>
              <a:buFont typeface="Arial" panose="020B0604020202020204" pitchFamily="34" charset="0"/>
              <a:buChar char="•"/>
            </a:pPr>
            <a:r>
              <a:rPr lang="en-US" sz="2800" dirty="0">
                <a:solidFill>
                  <a:srgbClr val="000000"/>
                </a:solidFill>
                <a:latin typeface="Arial" panose="020B0604020202020204" pitchFamily="34" charset="0"/>
                <a:ea typeface="Open Sauce"/>
                <a:cs typeface="Arial" panose="020B0604020202020204" pitchFamily="34" charset="0"/>
                <a:sym typeface="Open Sauce"/>
              </a:rPr>
              <a:t>The company focuses on the professionals and students who are in need of convenient and healthy food.</a:t>
            </a:r>
          </a:p>
        </p:txBody>
      </p:sp>
      <p:sp>
        <p:nvSpPr>
          <p:cNvPr id="5" name="Freeform 5"/>
          <p:cNvSpPr/>
          <p:nvPr/>
        </p:nvSpPr>
        <p:spPr>
          <a:xfrm rot="203369">
            <a:off x="-3668906" y="6795626"/>
            <a:ext cx="15613996" cy="4079156"/>
          </a:xfrm>
          <a:custGeom>
            <a:avLst/>
            <a:gdLst/>
            <a:ahLst/>
            <a:cxnLst/>
            <a:rect l="l" t="t" r="r" b="b"/>
            <a:pathLst>
              <a:path w="15613996" h="4079156">
                <a:moveTo>
                  <a:pt x="0" y="0"/>
                </a:moveTo>
                <a:lnTo>
                  <a:pt x="15613996" y="0"/>
                </a:lnTo>
                <a:lnTo>
                  <a:pt x="15613996" y="4079156"/>
                </a:lnTo>
                <a:lnTo>
                  <a:pt x="0" y="4079156"/>
                </a:lnTo>
                <a:lnTo>
                  <a:pt x="0" y="0"/>
                </a:lnTo>
                <a:close/>
              </a:path>
            </a:pathLst>
          </a:custGeom>
          <a:blipFill>
            <a:blip r:embed="rId5">
              <a:alphaModFix amt="4000"/>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6" name="Group 6"/>
          <p:cNvGrpSpPr/>
          <p:nvPr/>
        </p:nvGrpSpPr>
        <p:grpSpPr>
          <a:xfrm>
            <a:off x="6423322" y="90835"/>
            <a:ext cx="12223109" cy="10651194"/>
            <a:chOff x="0" y="0"/>
            <a:chExt cx="9398000" cy="8189399"/>
          </a:xfrm>
        </p:grpSpPr>
        <p:sp>
          <p:nvSpPr>
            <p:cNvPr id="7" name="Freeform 7"/>
            <p:cNvSpPr/>
            <p:nvPr/>
          </p:nvSpPr>
          <p:spPr>
            <a:xfrm>
              <a:off x="0" y="0"/>
              <a:ext cx="9398000" cy="8189367"/>
            </a:xfrm>
            <a:custGeom>
              <a:avLst/>
              <a:gdLst/>
              <a:ahLst/>
              <a:cxnLst/>
              <a:rect l="l" t="t" r="r" b="b"/>
              <a:pathLst>
                <a:path w="9398000" h="8189367">
                  <a:moveTo>
                    <a:pt x="9398000" y="0"/>
                  </a:moveTo>
                  <a:lnTo>
                    <a:pt x="0" y="8189367"/>
                  </a:lnTo>
                  <a:lnTo>
                    <a:pt x="9398000" y="8189367"/>
                  </a:lnTo>
                  <a:lnTo>
                    <a:pt x="9398000" y="0"/>
                  </a:lnTo>
                  <a:close/>
                </a:path>
              </a:pathLst>
            </a:custGeom>
            <a:blipFill>
              <a:blip r:embed="rId7"/>
              <a:stretch>
                <a:fillRect l="-15395" r="-15395"/>
              </a:stretch>
            </a:blipFill>
          </p:spPr>
          <p:txBody>
            <a:bodyPr/>
            <a:lstStyle/>
            <a:p>
              <a:endParaRPr lang="en-GB"/>
            </a:p>
          </p:txBody>
        </p:sp>
      </p:grpSp>
      <p:grpSp>
        <p:nvGrpSpPr>
          <p:cNvPr id="8" name="Group 8"/>
          <p:cNvGrpSpPr/>
          <p:nvPr/>
        </p:nvGrpSpPr>
        <p:grpSpPr>
          <a:xfrm rot="2911606">
            <a:off x="9647229" y="-4400219"/>
            <a:ext cx="1236983" cy="23647483"/>
            <a:chOff x="0" y="0"/>
            <a:chExt cx="325790" cy="6228144"/>
          </a:xfrm>
        </p:grpSpPr>
        <p:sp>
          <p:nvSpPr>
            <p:cNvPr id="9" name="Freeform 9"/>
            <p:cNvSpPr/>
            <p:nvPr/>
          </p:nvSpPr>
          <p:spPr>
            <a:xfrm>
              <a:off x="0" y="0"/>
              <a:ext cx="325790" cy="6228143"/>
            </a:xfrm>
            <a:custGeom>
              <a:avLst/>
              <a:gdLst/>
              <a:ahLst/>
              <a:cxnLst/>
              <a:rect l="l" t="t" r="r" b="b"/>
              <a:pathLst>
                <a:path w="325790" h="6228143">
                  <a:moveTo>
                    <a:pt x="0" y="0"/>
                  </a:moveTo>
                  <a:lnTo>
                    <a:pt x="325790" y="0"/>
                  </a:lnTo>
                  <a:lnTo>
                    <a:pt x="325790" y="6228143"/>
                  </a:lnTo>
                  <a:lnTo>
                    <a:pt x="0" y="6228143"/>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10" name="TextBox 10"/>
            <p:cNvSpPr txBox="1"/>
            <p:nvPr/>
          </p:nvSpPr>
          <p:spPr>
            <a:xfrm>
              <a:off x="0" y="-38100"/>
              <a:ext cx="325790" cy="6266244"/>
            </a:xfrm>
            <a:prstGeom prst="rect">
              <a:avLst/>
            </a:prstGeom>
          </p:spPr>
          <p:txBody>
            <a:bodyPr lIns="50800" tIns="50800" rIns="50800" bIns="50800" rtlCol="0" anchor="ctr"/>
            <a:lstStyle/>
            <a:p>
              <a:pPr algn="ctr">
                <a:lnSpc>
                  <a:spcPts val="2659"/>
                </a:lnSpc>
                <a:spcBef>
                  <a:spcPct val="0"/>
                </a:spcBef>
              </a:pPr>
              <a:endParaRPr sz="2000">
                <a:latin typeface="Arial" panose="020B0604020202020204" pitchFamily="34" charset="0"/>
                <a:cs typeface="Arial" panose="020B0604020202020204" pitchFamily="34" charset="0"/>
              </a:endParaRPr>
            </a:p>
          </p:txBody>
        </p:sp>
      </p:grpSp>
      <p:sp>
        <p:nvSpPr>
          <p:cNvPr id="11" name="Freeform 11"/>
          <p:cNvSpPr/>
          <p:nvPr/>
        </p:nvSpPr>
        <p:spPr>
          <a:xfrm>
            <a:off x="13030063" y="1028700"/>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2" name="Group 12"/>
          <p:cNvGrpSpPr/>
          <p:nvPr/>
        </p:nvGrpSpPr>
        <p:grpSpPr>
          <a:xfrm>
            <a:off x="1082894" y="4149169"/>
            <a:ext cx="9237021" cy="1013485"/>
            <a:chOff x="0" y="0"/>
            <a:chExt cx="2432796" cy="155528"/>
          </a:xfrm>
        </p:grpSpPr>
        <p:sp>
          <p:nvSpPr>
            <p:cNvPr id="13" name="Freeform 13"/>
            <p:cNvSpPr/>
            <p:nvPr/>
          </p:nvSpPr>
          <p:spPr>
            <a:xfrm>
              <a:off x="0" y="0"/>
              <a:ext cx="2432795" cy="155528"/>
            </a:xfrm>
            <a:custGeom>
              <a:avLst/>
              <a:gdLst/>
              <a:ahLst/>
              <a:cxnLst/>
              <a:rect l="l" t="t" r="r" b="b"/>
              <a:pathLst>
                <a:path w="2432795" h="155528">
                  <a:moveTo>
                    <a:pt x="77764" y="0"/>
                  </a:moveTo>
                  <a:lnTo>
                    <a:pt x="2355031" y="0"/>
                  </a:lnTo>
                  <a:cubicBezTo>
                    <a:pt x="2397979" y="0"/>
                    <a:pt x="2432795" y="34816"/>
                    <a:pt x="2432795" y="77764"/>
                  </a:cubicBezTo>
                  <a:lnTo>
                    <a:pt x="2432795" y="77764"/>
                  </a:lnTo>
                  <a:cubicBezTo>
                    <a:pt x="2432795" y="120712"/>
                    <a:pt x="2397979" y="155528"/>
                    <a:pt x="2355031" y="155528"/>
                  </a:cubicBezTo>
                  <a:lnTo>
                    <a:pt x="77764" y="155528"/>
                  </a:lnTo>
                  <a:cubicBezTo>
                    <a:pt x="34816" y="155528"/>
                    <a:pt x="0" y="120712"/>
                    <a:pt x="0" y="77764"/>
                  </a:cubicBezTo>
                  <a:lnTo>
                    <a:pt x="0" y="77764"/>
                  </a:lnTo>
                  <a:cubicBezTo>
                    <a:pt x="0" y="34816"/>
                    <a:pt x="34816" y="0"/>
                    <a:pt x="77764" y="0"/>
                  </a:cubicBez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14" name="TextBox 14"/>
            <p:cNvSpPr txBox="1"/>
            <p:nvPr/>
          </p:nvSpPr>
          <p:spPr>
            <a:xfrm>
              <a:off x="0" y="-38100"/>
              <a:ext cx="2432796" cy="193628"/>
            </a:xfrm>
            <a:prstGeom prst="rect">
              <a:avLst/>
            </a:prstGeom>
          </p:spPr>
          <p:txBody>
            <a:bodyPr lIns="50800" tIns="50800" rIns="50800" bIns="50800" rtlCol="0" anchor="ctr"/>
            <a:lstStyle/>
            <a:p>
              <a:pPr algn="ctr">
                <a:lnSpc>
                  <a:spcPts val="2659"/>
                </a:lnSpc>
              </a:pPr>
              <a:endParaRPr sz="2000">
                <a:latin typeface="Arial" panose="020B0604020202020204" pitchFamily="34" charset="0"/>
                <a:cs typeface="Arial" panose="020B0604020202020204" pitchFamily="34" charset="0"/>
              </a:endParaRPr>
            </a:p>
          </p:txBody>
        </p:sp>
      </p:grpSp>
      <p:sp>
        <p:nvSpPr>
          <p:cNvPr id="15" name="TextBox 15"/>
          <p:cNvSpPr txBox="1"/>
          <p:nvPr/>
        </p:nvSpPr>
        <p:spPr>
          <a:xfrm>
            <a:off x="732911" y="6094625"/>
            <a:ext cx="3609257" cy="3447098"/>
          </a:xfrm>
          <a:prstGeom prst="rect">
            <a:avLst/>
          </a:prstGeom>
        </p:spPr>
        <p:txBody>
          <a:bodyPr wrap="square" lIns="0" tIns="0" rIns="0" bIns="0" rtlCol="0" anchor="t">
            <a:spAutoFit/>
          </a:bodyPr>
          <a:lstStyle/>
          <a:p>
            <a:pPr marL="457200" indent="-457200" algn="l">
              <a:spcBef>
                <a:spcPct val="0"/>
              </a:spcBef>
              <a:buFont typeface="Arial" panose="020B0604020202020204" pitchFamily="34" charset="0"/>
              <a:buChar char="•"/>
            </a:pPr>
            <a:r>
              <a:rPr lang="en-US" sz="2800" dirty="0">
                <a:solidFill>
                  <a:srgbClr val="000000"/>
                </a:solidFill>
                <a:latin typeface="Arial" panose="020B0604020202020204" pitchFamily="34" charset="0"/>
                <a:ea typeface="Open Sauce"/>
                <a:cs typeface="Arial" panose="020B0604020202020204" pitchFamily="34" charset="0"/>
                <a:sym typeface="Open Sauce"/>
              </a:rPr>
              <a:t>Subscriptions, preferences and nutrition tracking are effectively made possible through digital platform (</a:t>
            </a:r>
            <a:r>
              <a:rPr lang="en-US" sz="2800" dirty="0" err="1">
                <a:solidFill>
                  <a:srgbClr val="000000"/>
                </a:solidFill>
                <a:latin typeface="Arial" panose="020B0604020202020204" pitchFamily="34" charset="0"/>
                <a:ea typeface="Open Sauce"/>
                <a:cs typeface="Arial" panose="020B0604020202020204" pitchFamily="34" charset="0"/>
                <a:sym typeface="Open Sauce"/>
              </a:rPr>
              <a:t>Novakova</a:t>
            </a:r>
            <a:r>
              <a:rPr lang="en-US" sz="2800" dirty="0">
                <a:solidFill>
                  <a:srgbClr val="000000"/>
                </a:solidFill>
                <a:latin typeface="Arial" panose="020B0604020202020204" pitchFamily="34" charset="0"/>
                <a:ea typeface="Open Sauce"/>
                <a:cs typeface="Arial" panose="020B0604020202020204" pitchFamily="34" charset="0"/>
                <a:sym typeface="Open Sauce"/>
              </a:rPr>
              <a:t>, 2024).</a:t>
            </a:r>
          </a:p>
        </p:txBody>
      </p:sp>
      <p:sp>
        <p:nvSpPr>
          <p:cNvPr id="16" name="TextBox 16"/>
          <p:cNvSpPr txBox="1"/>
          <p:nvPr/>
        </p:nvSpPr>
        <p:spPr>
          <a:xfrm>
            <a:off x="4620814" y="5520952"/>
            <a:ext cx="3315521" cy="2585323"/>
          </a:xfrm>
          <a:prstGeom prst="rect">
            <a:avLst/>
          </a:prstGeom>
        </p:spPr>
        <p:txBody>
          <a:bodyPr lIns="0" tIns="0" rIns="0" bIns="0" rtlCol="0" anchor="t">
            <a:spAutoFit/>
          </a:bodyPr>
          <a:lstStyle/>
          <a:p>
            <a:pPr marL="457200" indent="-457200" algn="l">
              <a:spcBef>
                <a:spcPct val="0"/>
              </a:spcBef>
              <a:buFont typeface="Arial" panose="020B0604020202020204" pitchFamily="34" charset="0"/>
              <a:buChar char="•"/>
            </a:pPr>
            <a:r>
              <a:rPr lang="en-US" sz="2800" dirty="0">
                <a:solidFill>
                  <a:srgbClr val="000000"/>
                </a:solidFill>
                <a:latin typeface="Arial" panose="020B0604020202020204" pitchFamily="34" charset="0"/>
                <a:ea typeface="Open Sauce"/>
                <a:cs typeface="Arial" panose="020B0604020202020204" pitchFamily="34" charset="0"/>
                <a:sym typeface="Open Sauce"/>
              </a:rPr>
              <a:t>Millennials and generation z are interested in plant-based and flexitarian diets (</a:t>
            </a:r>
            <a:r>
              <a:rPr lang="en-US" sz="2800" dirty="0" err="1">
                <a:solidFill>
                  <a:srgbClr val="000000"/>
                </a:solidFill>
                <a:latin typeface="Arial" panose="020B0604020202020204" pitchFamily="34" charset="0"/>
                <a:ea typeface="Open Sauce"/>
                <a:cs typeface="Arial" panose="020B0604020202020204" pitchFamily="34" charset="0"/>
                <a:sym typeface="Open Sauce"/>
              </a:rPr>
              <a:t>Ozbun</a:t>
            </a:r>
            <a:r>
              <a:rPr lang="en-US" sz="2800" dirty="0">
                <a:solidFill>
                  <a:srgbClr val="000000"/>
                </a:solidFill>
                <a:latin typeface="Arial" panose="020B0604020202020204" pitchFamily="34" charset="0"/>
                <a:ea typeface="Open Sauce"/>
                <a:cs typeface="Arial" panose="020B0604020202020204" pitchFamily="34" charset="0"/>
                <a:sym typeface="Open Sauce"/>
              </a:rPr>
              <a:t> (2025).</a:t>
            </a:r>
          </a:p>
        </p:txBody>
      </p:sp>
      <p:sp>
        <p:nvSpPr>
          <p:cNvPr id="19" name="TextBox 19"/>
          <p:cNvSpPr txBox="1"/>
          <p:nvPr/>
        </p:nvSpPr>
        <p:spPr>
          <a:xfrm>
            <a:off x="1653273" y="4322188"/>
            <a:ext cx="8096258" cy="718145"/>
          </a:xfrm>
          <a:prstGeom prst="rect">
            <a:avLst/>
          </a:prstGeom>
        </p:spPr>
        <p:txBody>
          <a:bodyPr lIns="0" tIns="0" rIns="0" bIns="0" rtlCol="0" anchor="t">
            <a:spAutoFit/>
          </a:bodyPr>
          <a:lstStyle/>
          <a:p>
            <a:pPr algn="ctr">
              <a:lnSpc>
                <a:spcPts val="2848"/>
              </a:lnSpc>
              <a:spcBef>
                <a:spcPct val="0"/>
              </a:spcBef>
            </a:pPr>
            <a:r>
              <a:rPr lang="en-US" sz="3200" b="1" dirty="0">
                <a:solidFill>
                  <a:srgbClr val="FFFFFF"/>
                </a:solidFill>
                <a:latin typeface="Arial" panose="020B0604020202020204" pitchFamily="34" charset="0"/>
                <a:ea typeface="Open Sauce Bold"/>
                <a:cs typeface="Arial" panose="020B0604020202020204" pitchFamily="34" charset="0"/>
                <a:sym typeface="Open Sauce Bold"/>
              </a:rPr>
              <a:t>Foods are healthy, convenient to cook and </a:t>
            </a:r>
            <a:r>
              <a:rPr lang="en-US" sz="3200" b="1" dirty="0" err="1">
                <a:solidFill>
                  <a:srgbClr val="FFFFFF"/>
                </a:solidFill>
                <a:latin typeface="Arial" panose="020B0604020202020204" pitchFamily="34" charset="0"/>
                <a:ea typeface="Open Sauce Bold"/>
                <a:cs typeface="Arial" panose="020B0604020202020204" pitchFamily="34" charset="0"/>
                <a:sym typeface="Open Sauce Bold"/>
              </a:rPr>
              <a:t>minimise</a:t>
            </a:r>
            <a:r>
              <a:rPr lang="en-US" sz="3200" b="1" dirty="0">
                <a:solidFill>
                  <a:srgbClr val="FFFFFF"/>
                </a:solidFill>
                <a:latin typeface="Arial" panose="020B0604020202020204" pitchFamily="34" charset="0"/>
                <a:ea typeface="Open Sauce Bold"/>
                <a:cs typeface="Arial" panose="020B0604020202020204" pitchFamily="34" charset="0"/>
                <a:sym typeface="Open Sauce Bold"/>
              </a:rPr>
              <a:t> waste.</a:t>
            </a:r>
          </a:p>
        </p:txBody>
      </p:sp>
      <p:sp>
        <p:nvSpPr>
          <p:cNvPr id="20" name="Freeform 20"/>
          <p:cNvSpPr/>
          <p:nvPr/>
        </p:nvSpPr>
        <p:spPr>
          <a:xfrm>
            <a:off x="8214981" y="5545852"/>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655234" y="2759226"/>
            <a:ext cx="20233024" cy="10799376"/>
          </a:xfrm>
          <a:custGeom>
            <a:avLst/>
            <a:gdLst/>
            <a:ahLst/>
            <a:cxnLst/>
            <a:rect l="l" t="t" r="r" b="b"/>
            <a:pathLst>
              <a:path w="20233024" h="10799376">
                <a:moveTo>
                  <a:pt x="0" y="0"/>
                </a:moveTo>
                <a:lnTo>
                  <a:pt x="20233023" y="0"/>
                </a:lnTo>
                <a:lnTo>
                  <a:pt x="20233023" y="10799376"/>
                </a:lnTo>
                <a:lnTo>
                  <a:pt x="0" y="10799376"/>
                </a:lnTo>
                <a:lnTo>
                  <a:pt x="0" y="0"/>
                </a:lnTo>
                <a:close/>
              </a:path>
            </a:pathLst>
          </a:custGeom>
          <a:blipFill>
            <a:blip r:embed="rId3">
              <a:alphaModFix amt="2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6" name="TextBox 16"/>
          <p:cNvSpPr txBox="1"/>
          <p:nvPr/>
        </p:nvSpPr>
        <p:spPr>
          <a:xfrm>
            <a:off x="7157114" y="91964"/>
            <a:ext cx="10841827" cy="738664"/>
          </a:xfrm>
          <a:prstGeom prst="rect">
            <a:avLst/>
          </a:prstGeom>
        </p:spPr>
        <p:txBody>
          <a:bodyPr wrap="square" lIns="0" tIns="0" rIns="0" bIns="0" rtlCol="0" anchor="t">
            <a:spAutoFit/>
          </a:bodyPr>
          <a:lstStyle/>
          <a:p>
            <a:pPr marL="0" marR="0" algn="ctr">
              <a:spcBef>
                <a:spcPts val="2400"/>
              </a:spcBef>
              <a:spcAft>
                <a:spcPts val="0"/>
              </a:spcAft>
            </a:pPr>
            <a:r>
              <a:rPr lang="en-GB" sz="4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Product and Unique Selling Points</a:t>
            </a:r>
          </a:p>
        </p:txBody>
      </p:sp>
      <p:sp>
        <p:nvSpPr>
          <p:cNvPr id="23" name="Freeform 23"/>
          <p:cNvSpPr/>
          <p:nvPr/>
        </p:nvSpPr>
        <p:spPr>
          <a:xfrm>
            <a:off x="7625179" y="4217470"/>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24" name="Group 24"/>
          <p:cNvGrpSpPr/>
          <p:nvPr/>
        </p:nvGrpSpPr>
        <p:grpSpPr>
          <a:xfrm>
            <a:off x="6703226" y="-919612"/>
            <a:ext cx="742704" cy="13038508"/>
            <a:chOff x="0" y="0"/>
            <a:chExt cx="368244" cy="3434010"/>
          </a:xfrm>
        </p:grpSpPr>
        <p:sp>
          <p:nvSpPr>
            <p:cNvPr id="25" name="Freeform 25"/>
            <p:cNvSpPr/>
            <p:nvPr/>
          </p:nvSpPr>
          <p:spPr>
            <a:xfrm>
              <a:off x="0" y="0"/>
              <a:ext cx="368244" cy="3434010"/>
            </a:xfrm>
            <a:custGeom>
              <a:avLst/>
              <a:gdLst/>
              <a:ahLst/>
              <a:cxnLst/>
              <a:rect l="l" t="t" r="r" b="b"/>
              <a:pathLst>
                <a:path w="368244" h="3434010">
                  <a:moveTo>
                    <a:pt x="0" y="0"/>
                  </a:moveTo>
                  <a:lnTo>
                    <a:pt x="368244" y="0"/>
                  </a:lnTo>
                  <a:lnTo>
                    <a:pt x="368244" y="3434010"/>
                  </a:lnTo>
                  <a:lnTo>
                    <a:pt x="0" y="3434010"/>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26" name="TextBox 26"/>
            <p:cNvSpPr txBox="1"/>
            <p:nvPr/>
          </p:nvSpPr>
          <p:spPr>
            <a:xfrm>
              <a:off x="0" y="-38100"/>
              <a:ext cx="368244" cy="3472110"/>
            </a:xfrm>
            <a:prstGeom prst="rect">
              <a:avLst/>
            </a:prstGeom>
          </p:spPr>
          <p:txBody>
            <a:bodyPr lIns="50800" tIns="50800" rIns="50800" bIns="50800" rtlCol="0" anchor="ctr"/>
            <a:lstStyle/>
            <a:p>
              <a:pPr algn="ctr">
                <a:lnSpc>
                  <a:spcPts val="2659"/>
                </a:lnSpc>
                <a:spcBef>
                  <a:spcPct val="0"/>
                </a:spcBef>
              </a:pPr>
              <a:endParaRPr>
                <a:latin typeface="Times New Roman" panose="02020603050405020304" pitchFamily="18" charset="0"/>
                <a:cs typeface="Times New Roman" panose="02020603050405020304" pitchFamily="18" charset="0"/>
              </a:endParaRPr>
            </a:p>
          </p:txBody>
        </p:sp>
      </p:grpSp>
      <p:pic>
        <p:nvPicPr>
          <p:cNvPr id="1028" name="Picture 4" descr="Unique Selling Proposition (USP)+ Examples and Mistakes to Avoid">
            <a:extLst>
              <a:ext uri="{FF2B5EF4-FFF2-40B4-BE49-F238E27FC236}">
                <a16:creationId xmlns:a16="http://schemas.microsoft.com/office/drawing/2014/main" id="{E749C4DF-70E6-4235-9BBD-0E66CD79AA26}"/>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7083" r="7127"/>
          <a:stretch/>
        </p:blipFill>
        <p:spPr bwMode="auto">
          <a:xfrm>
            <a:off x="0" y="-58169"/>
            <a:ext cx="6700886" cy="565781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80B0349B-4DC6-4BE8-A43D-3AFA3F5584E0}"/>
              </a:ext>
            </a:extLst>
          </p:cNvPr>
          <p:cNvPicPr>
            <a:picLocks noChangeAspect="1"/>
          </p:cNvPicPr>
          <p:nvPr/>
        </p:nvPicPr>
        <p:blipFill>
          <a:blip r:embed="rId8"/>
          <a:stretch>
            <a:fillRect/>
          </a:stretch>
        </p:blipFill>
        <p:spPr>
          <a:xfrm>
            <a:off x="-1" y="1008595"/>
            <a:ext cx="499869" cy="1190458"/>
          </a:xfrm>
          <a:prstGeom prst="rect">
            <a:avLst/>
          </a:prstGeom>
        </p:spPr>
      </p:pic>
      <p:sp>
        <p:nvSpPr>
          <p:cNvPr id="30" name="TextBox 29">
            <a:extLst>
              <a:ext uri="{FF2B5EF4-FFF2-40B4-BE49-F238E27FC236}">
                <a16:creationId xmlns:a16="http://schemas.microsoft.com/office/drawing/2014/main" id="{7E00F8C3-8FBC-4518-8C19-2378014E8515}"/>
              </a:ext>
            </a:extLst>
          </p:cNvPr>
          <p:cNvSpPr txBox="1"/>
          <p:nvPr/>
        </p:nvSpPr>
        <p:spPr>
          <a:xfrm>
            <a:off x="265172" y="5992430"/>
            <a:ext cx="6289014" cy="3890489"/>
          </a:xfrm>
          <a:prstGeom prst="rect">
            <a:avLst/>
          </a:prstGeom>
          <a:noFill/>
        </p:spPr>
        <p:txBody>
          <a:bodyPr wrap="square">
            <a:spAutoFit/>
          </a:bodyPr>
          <a:lstStyle/>
          <a:p>
            <a:pPr marL="0" marR="0" algn="just">
              <a:lnSpc>
                <a:spcPct val="150000"/>
              </a:lnSpc>
              <a:spcBef>
                <a:spcPts val="0"/>
              </a:spcBef>
              <a:spcAft>
                <a:spcPts val="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Products/Services Offered:</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Meal-kits subscriptions every week.</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Ready-made ingredients of easy recipes.</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Flexitarian and vegetarian food choices.  </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A1FCCE9A-611F-49F3-8EBD-E00F1023337F}"/>
              </a:ext>
            </a:extLst>
          </p:cNvPr>
          <p:cNvSpPr txBox="1"/>
          <p:nvPr/>
        </p:nvSpPr>
        <p:spPr>
          <a:xfrm>
            <a:off x="9922794" y="1265140"/>
            <a:ext cx="11441722" cy="739754"/>
          </a:xfrm>
          <a:prstGeom prst="rect">
            <a:avLst/>
          </a:prstGeom>
          <a:noFill/>
        </p:spPr>
        <p:txBody>
          <a:bodyPr wrap="square">
            <a:spAutoFit/>
          </a:bodyPr>
          <a:lstStyle/>
          <a:p>
            <a:pPr marL="0" marR="0" algn="just">
              <a:lnSpc>
                <a:spcPct val="150000"/>
              </a:lnSpc>
              <a:spcBef>
                <a:spcPts val="0"/>
              </a:spcBef>
              <a:spcAft>
                <a:spcPts val="0"/>
              </a:spcAft>
            </a:pPr>
            <a:r>
              <a:rPr lang="en-GB" sz="3200" b="1" dirty="0">
                <a:effectLst/>
                <a:latin typeface="Arial" panose="020B0604020202020204" pitchFamily="34" charset="0"/>
                <a:ea typeface="Times New Roman" panose="02020603050405020304" pitchFamily="18" charset="0"/>
                <a:cs typeface="Arial" panose="020B0604020202020204" pitchFamily="34" charset="0"/>
              </a:rPr>
              <a:t>Unique Selling Points (USPs):</a:t>
            </a:r>
            <a:endParaRPr lang="en-GB" sz="3200" dirty="0">
              <a:effectLst/>
              <a:latin typeface="Arial" panose="020B0604020202020204" pitchFamily="34" charset="0"/>
              <a:ea typeface="Times New Roman" panose="02020603050405020304" pitchFamily="18" charset="0"/>
              <a:cs typeface="Times New Roman" panose="02020603050405020304" pitchFamily="18" charset="0"/>
            </a:endParaRPr>
          </a:p>
        </p:txBody>
      </p:sp>
      <p:graphicFrame>
        <p:nvGraphicFramePr>
          <p:cNvPr id="33" name="Diagram 32">
            <a:extLst>
              <a:ext uri="{FF2B5EF4-FFF2-40B4-BE49-F238E27FC236}">
                <a16:creationId xmlns:a16="http://schemas.microsoft.com/office/drawing/2014/main" id="{A941CF13-394B-4E09-8673-9E00F27B8C14}"/>
              </a:ext>
            </a:extLst>
          </p:cNvPr>
          <p:cNvGraphicFramePr/>
          <p:nvPr>
            <p:extLst>
              <p:ext uri="{D42A27DB-BD31-4B8C-83A1-F6EECF244321}">
                <p14:modId xmlns:p14="http://schemas.microsoft.com/office/powerpoint/2010/main" val="3448296977"/>
              </p:ext>
            </p:extLst>
          </p:nvPr>
        </p:nvGraphicFramePr>
        <p:xfrm>
          <a:off x="7448270" y="2343578"/>
          <a:ext cx="10259516" cy="740235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971364" y="0"/>
            <a:ext cx="6499679" cy="2485706"/>
          </a:xfrm>
          <a:custGeom>
            <a:avLst/>
            <a:gdLst/>
            <a:ahLst/>
            <a:cxnLst/>
            <a:rect l="l" t="t" r="r" b="b"/>
            <a:pathLst>
              <a:path w="6499679" h="2485706">
                <a:moveTo>
                  <a:pt x="0" y="2485706"/>
                </a:moveTo>
                <a:lnTo>
                  <a:pt x="6499678" y="2485706"/>
                </a:lnTo>
                <a:lnTo>
                  <a:pt x="6499678" y="0"/>
                </a:lnTo>
                <a:lnTo>
                  <a:pt x="0" y="0"/>
                </a:lnTo>
                <a:lnTo>
                  <a:pt x="0"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3" name="Freeform 3"/>
          <p:cNvSpPr/>
          <p:nvPr/>
        </p:nvSpPr>
        <p:spPr>
          <a:xfrm flipH="1" flipV="1">
            <a:off x="12759686" y="0"/>
            <a:ext cx="6499679" cy="2485706"/>
          </a:xfrm>
          <a:custGeom>
            <a:avLst/>
            <a:gdLst/>
            <a:ahLst/>
            <a:cxnLst/>
            <a:rect l="l" t="t" r="r" b="b"/>
            <a:pathLst>
              <a:path w="6499679" h="2485706">
                <a:moveTo>
                  <a:pt x="6499678" y="2485706"/>
                </a:moveTo>
                <a:lnTo>
                  <a:pt x="0" y="2485706"/>
                </a:lnTo>
                <a:lnTo>
                  <a:pt x="0" y="0"/>
                </a:lnTo>
                <a:lnTo>
                  <a:pt x="6499678" y="0"/>
                </a:lnTo>
                <a:lnTo>
                  <a:pt x="6499678"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7" name="Freeform 7"/>
          <p:cNvSpPr/>
          <p:nvPr/>
        </p:nvSpPr>
        <p:spPr>
          <a:xfrm>
            <a:off x="-1296525" y="6302642"/>
            <a:ext cx="20881051" cy="5455174"/>
          </a:xfrm>
          <a:custGeom>
            <a:avLst/>
            <a:gdLst/>
            <a:ahLst/>
            <a:cxnLst/>
            <a:rect l="l" t="t" r="r" b="b"/>
            <a:pathLst>
              <a:path w="20881051" h="5455174">
                <a:moveTo>
                  <a:pt x="0" y="0"/>
                </a:moveTo>
                <a:lnTo>
                  <a:pt x="20881050" y="0"/>
                </a:lnTo>
                <a:lnTo>
                  <a:pt x="20881050" y="5455174"/>
                </a:lnTo>
                <a:lnTo>
                  <a:pt x="0" y="5455174"/>
                </a:lnTo>
                <a:lnTo>
                  <a:pt x="0" y="0"/>
                </a:lnTo>
                <a:close/>
              </a:path>
            </a:pathLst>
          </a:custGeom>
          <a:blipFill>
            <a:blip r:embed="rId5">
              <a:alphaModFix amt="4000"/>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16523117" y="8591048"/>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488531" y="2390544"/>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aphicFrame>
        <p:nvGraphicFramePr>
          <p:cNvPr id="5" name="Diagram 4">
            <a:extLst>
              <a:ext uri="{FF2B5EF4-FFF2-40B4-BE49-F238E27FC236}">
                <a16:creationId xmlns:a16="http://schemas.microsoft.com/office/drawing/2014/main" id="{57DB024B-1700-49BE-843B-BA30EF7A75F9}"/>
              </a:ext>
            </a:extLst>
          </p:cNvPr>
          <p:cNvGraphicFramePr/>
          <p:nvPr>
            <p:extLst>
              <p:ext uri="{D42A27DB-BD31-4B8C-83A1-F6EECF244321}">
                <p14:modId xmlns:p14="http://schemas.microsoft.com/office/powerpoint/2010/main" val="3729725896"/>
              </p:ext>
            </p:extLst>
          </p:nvPr>
        </p:nvGraphicFramePr>
        <p:xfrm>
          <a:off x="8305799" y="3341052"/>
          <a:ext cx="9681206" cy="609060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0" name="TextBox 9">
            <a:extLst>
              <a:ext uri="{FF2B5EF4-FFF2-40B4-BE49-F238E27FC236}">
                <a16:creationId xmlns:a16="http://schemas.microsoft.com/office/drawing/2014/main" id="{F79FE76D-C2DA-4E98-A51E-0520648FA735}"/>
              </a:ext>
            </a:extLst>
          </p:cNvPr>
          <p:cNvSpPr txBox="1"/>
          <p:nvPr/>
        </p:nvSpPr>
        <p:spPr>
          <a:xfrm>
            <a:off x="4343400" y="774543"/>
            <a:ext cx="10454640" cy="2171428"/>
          </a:xfrm>
          <a:prstGeom prst="rect">
            <a:avLst/>
          </a:prstGeom>
          <a:noFill/>
        </p:spPr>
        <p:txBody>
          <a:bodyPr wrap="square">
            <a:spAutoFit/>
          </a:bodyPr>
          <a:lstStyle/>
          <a:p>
            <a:pPr marL="0" marR="0" algn="ctr">
              <a:lnSpc>
                <a:spcPct val="150000"/>
              </a:lnSpc>
              <a:spcBef>
                <a:spcPts val="2400"/>
              </a:spcBef>
              <a:spcAft>
                <a:spcPts val="0"/>
              </a:spcAft>
            </a:pPr>
            <a:r>
              <a:rPr lang="en-GB" sz="48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Management Structure and Legal Format</a:t>
            </a:r>
          </a:p>
        </p:txBody>
      </p:sp>
      <p:sp>
        <p:nvSpPr>
          <p:cNvPr id="12" name="TextBox 11">
            <a:extLst>
              <a:ext uri="{FF2B5EF4-FFF2-40B4-BE49-F238E27FC236}">
                <a16:creationId xmlns:a16="http://schemas.microsoft.com/office/drawing/2014/main" id="{79EBD0AB-398D-403E-84FD-74DF641560C4}"/>
              </a:ext>
            </a:extLst>
          </p:cNvPr>
          <p:cNvSpPr txBox="1"/>
          <p:nvPr/>
        </p:nvSpPr>
        <p:spPr>
          <a:xfrm>
            <a:off x="300995" y="3658680"/>
            <a:ext cx="7547605" cy="2308324"/>
          </a:xfrm>
          <a:prstGeom prst="rect">
            <a:avLst/>
          </a:prstGeom>
          <a:noFill/>
        </p:spPr>
        <p:txBody>
          <a:bodyPr wrap="square">
            <a:spAutoFit/>
          </a:bodyPr>
          <a:lstStyle/>
          <a:p>
            <a:pPr marL="0" marR="0" algn="just">
              <a:spcBef>
                <a:spcPts val="0"/>
              </a:spcBef>
              <a:spcAft>
                <a:spcPts val="0"/>
              </a:spcAft>
            </a:pPr>
            <a:r>
              <a:rPr lang="en-GB" sz="2400" b="1" dirty="0">
                <a:effectLst/>
                <a:latin typeface="Arial" panose="020B0604020202020204" pitchFamily="34" charset="0"/>
                <a:ea typeface="Times New Roman" panose="02020603050405020304" pitchFamily="18" charset="0"/>
                <a:cs typeface="Times New Roman" panose="02020603050405020304" pitchFamily="18" charset="0"/>
              </a:rPr>
              <a:t>Legal Format (UK Private Limited Company (Ltd):</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 It limited liability and credibility amongst investors making future equity financing easy. Such a structure is very popular among UK </a:t>
            </a:r>
            <a:r>
              <a:rPr lang="en-GB" sz="2400" dirty="0" err="1">
                <a:effectLst/>
                <a:latin typeface="Arial" panose="020B0604020202020204" pitchFamily="34" charset="0"/>
                <a:ea typeface="Times New Roman" panose="02020603050405020304" pitchFamily="18" charset="0"/>
                <a:cs typeface="Times New Roman" panose="02020603050405020304" pitchFamily="18" charset="0"/>
              </a:rPr>
              <a:t>startups</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 that aim at getting scalable, investment, and operating flexibility (</a:t>
            </a:r>
            <a:r>
              <a:rPr lang="en-GB" sz="2400" dirty="0" err="1">
                <a:effectLst/>
                <a:latin typeface="Arial" panose="020B0604020202020204" pitchFamily="34" charset="0"/>
                <a:ea typeface="Times New Roman" panose="02020603050405020304" pitchFamily="18" charset="0"/>
                <a:cs typeface="Times New Roman" panose="02020603050405020304" pitchFamily="18" charset="0"/>
              </a:rPr>
              <a:t>Urbano</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 et al., 2022).</a:t>
            </a:r>
          </a:p>
        </p:txBody>
      </p:sp>
      <p:pic>
        <p:nvPicPr>
          <p:cNvPr id="2050" name="Picture 2" descr="Formation of Private Company In UK">
            <a:extLst>
              <a:ext uri="{FF2B5EF4-FFF2-40B4-BE49-F238E27FC236}">
                <a16:creationId xmlns:a16="http://schemas.microsoft.com/office/drawing/2014/main" id="{7BC0A76C-2B9B-4024-A449-668F5D7886F1}"/>
              </a:ext>
            </a:extLst>
          </p:cNvPr>
          <p:cNvPicPr>
            <a:picLocks noChangeAspect="1" noChangeArrowheads="1"/>
          </p:cNvPicPr>
          <p:nvPr/>
        </p:nvPicPr>
        <p:blipFill rotWithShape="1">
          <a:blip r:embed="rId14">
            <a:extLst>
              <a:ext uri="{28A0092B-C50C-407E-A947-70E740481C1C}">
                <a14:useLocalDpi xmlns:a14="http://schemas.microsoft.com/office/drawing/2010/main" val="0"/>
              </a:ext>
            </a:extLst>
          </a:blip>
          <a:srcRect b="12471"/>
          <a:stretch/>
        </p:blipFill>
        <p:spPr bwMode="auto">
          <a:xfrm>
            <a:off x="300994" y="6253356"/>
            <a:ext cx="7547605" cy="3530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1153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0" y="9131601"/>
            <a:ext cx="18689741" cy="1143698"/>
            <a:chOff x="0" y="0"/>
            <a:chExt cx="24919654" cy="4796345"/>
          </a:xfrm>
        </p:grpSpPr>
        <p:pic>
          <p:nvPicPr>
            <p:cNvPr id="4" name="Picture 4"/>
            <p:cNvPicPr>
              <a:picLocks noChangeAspect="1"/>
            </p:cNvPicPr>
            <p:nvPr/>
          </p:nvPicPr>
          <p:blipFill>
            <a:blip r:embed="rId3"/>
            <a:srcRect t="34351" b="34351"/>
            <a:stretch>
              <a:fillRect/>
            </a:stretch>
          </p:blipFill>
          <p:spPr>
            <a:xfrm>
              <a:off x="0" y="0"/>
              <a:ext cx="24919654" cy="4796345"/>
            </a:xfrm>
            <a:prstGeom prst="rect">
              <a:avLst/>
            </a:prstGeom>
          </p:spPr>
        </p:pic>
      </p:grpSp>
      <p:grpSp>
        <p:nvGrpSpPr>
          <p:cNvPr id="5" name="Group 5"/>
          <p:cNvGrpSpPr/>
          <p:nvPr/>
        </p:nvGrpSpPr>
        <p:grpSpPr>
          <a:xfrm rot="16200000">
            <a:off x="9405634" y="-10462426"/>
            <a:ext cx="796859" cy="21741727"/>
            <a:chOff x="0" y="0"/>
            <a:chExt cx="209872" cy="5726216"/>
          </a:xfrm>
        </p:grpSpPr>
        <p:sp>
          <p:nvSpPr>
            <p:cNvPr id="6" name="Freeform 6"/>
            <p:cNvSpPr/>
            <p:nvPr/>
          </p:nvSpPr>
          <p:spPr>
            <a:xfrm>
              <a:off x="0" y="0"/>
              <a:ext cx="209872" cy="5726216"/>
            </a:xfrm>
            <a:custGeom>
              <a:avLst/>
              <a:gdLst/>
              <a:ahLst/>
              <a:cxnLst/>
              <a:rect l="l" t="t" r="r" b="b"/>
              <a:pathLst>
                <a:path w="209872" h="5726216">
                  <a:moveTo>
                    <a:pt x="0" y="0"/>
                  </a:moveTo>
                  <a:lnTo>
                    <a:pt x="209872" y="0"/>
                  </a:lnTo>
                  <a:lnTo>
                    <a:pt x="209872" y="5726216"/>
                  </a:lnTo>
                  <a:lnTo>
                    <a:pt x="0" y="5726216"/>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7" name="TextBox 7"/>
            <p:cNvSpPr txBox="1"/>
            <p:nvPr/>
          </p:nvSpPr>
          <p:spPr>
            <a:xfrm>
              <a:off x="0" y="-38100"/>
              <a:ext cx="209872" cy="5764316"/>
            </a:xfrm>
            <a:prstGeom prst="rect">
              <a:avLst/>
            </a:prstGeom>
          </p:spPr>
          <p:txBody>
            <a:bodyPr lIns="50800" tIns="50800" rIns="50800" bIns="50800" rtlCol="0" anchor="ctr"/>
            <a:lstStyle/>
            <a:p>
              <a:pPr algn="ctr">
                <a:lnSpc>
                  <a:spcPts val="2659"/>
                </a:lnSpc>
                <a:spcBef>
                  <a:spcPct val="0"/>
                </a:spcBef>
              </a:pPr>
              <a:endParaRPr sz="2000">
                <a:latin typeface="Times New Roman" panose="02020603050405020304" pitchFamily="18" charset="0"/>
                <a:cs typeface="Times New Roman" panose="02020603050405020304" pitchFamily="18" charset="0"/>
              </a:endParaRPr>
            </a:p>
          </p:txBody>
        </p:sp>
      </p:grpSp>
      <p:grpSp>
        <p:nvGrpSpPr>
          <p:cNvPr id="11" name="Group 11"/>
          <p:cNvGrpSpPr/>
          <p:nvPr/>
        </p:nvGrpSpPr>
        <p:grpSpPr>
          <a:xfrm>
            <a:off x="973411" y="1121494"/>
            <a:ext cx="970007" cy="1003347"/>
            <a:chOff x="0" y="0"/>
            <a:chExt cx="263323" cy="272373"/>
          </a:xfrm>
        </p:grpSpPr>
        <p:sp>
          <p:nvSpPr>
            <p:cNvPr id="12" name="Freeform 12"/>
            <p:cNvSpPr/>
            <p:nvPr/>
          </p:nvSpPr>
          <p:spPr>
            <a:xfrm>
              <a:off x="0" y="0"/>
              <a:ext cx="263323" cy="272373"/>
            </a:xfrm>
            <a:custGeom>
              <a:avLst/>
              <a:gdLst/>
              <a:ahLst/>
              <a:cxnLst/>
              <a:rect l="l" t="t" r="r" b="b"/>
              <a:pathLst>
                <a:path w="263323" h="272373">
                  <a:moveTo>
                    <a:pt x="131661" y="0"/>
                  </a:moveTo>
                  <a:lnTo>
                    <a:pt x="131661" y="0"/>
                  </a:lnTo>
                  <a:cubicBezTo>
                    <a:pt x="204376" y="0"/>
                    <a:pt x="263323" y="58947"/>
                    <a:pt x="263323" y="131661"/>
                  </a:cubicBezTo>
                  <a:lnTo>
                    <a:pt x="263323" y="140712"/>
                  </a:lnTo>
                  <a:cubicBezTo>
                    <a:pt x="263323" y="213426"/>
                    <a:pt x="204376" y="272373"/>
                    <a:pt x="131661" y="272373"/>
                  </a:cubicBezTo>
                  <a:lnTo>
                    <a:pt x="131661" y="272373"/>
                  </a:lnTo>
                  <a:cubicBezTo>
                    <a:pt x="58947" y="272373"/>
                    <a:pt x="0" y="213426"/>
                    <a:pt x="0" y="140712"/>
                  </a:cubicBezTo>
                  <a:lnTo>
                    <a:pt x="0" y="131661"/>
                  </a:lnTo>
                  <a:cubicBezTo>
                    <a:pt x="0" y="58947"/>
                    <a:pt x="58947" y="0"/>
                    <a:pt x="131661" y="0"/>
                  </a:cubicBez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13" name="TextBox 13"/>
            <p:cNvSpPr txBox="1"/>
            <p:nvPr/>
          </p:nvSpPr>
          <p:spPr>
            <a:xfrm>
              <a:off x="0" y="-38100"/>
              <a:ext cx="263323" cy="310473"/>
            </a:xfrm>
            <a:prstGeom prst="rect">
              <a:avLst/>
            </a:prstGeom>
          </p:spPr>
          <p:txBody>
            <a:bodyPr lIns="50800" tIns="50800" rIns="50800" bIns="50800" rtlCol="0" anchor="ctr"/>
            <a:lstStyle/>
            <a:p>
              <a:pPr algn="ctr">
                <a:lnSpc>
                  <a:spcPts val="2659"/>
                </a:lnSpc>
              </a:pPr>
              <a:endParaRPr sz="2000">
                <a:latin typeface="Times New Roman" panose="02020603050405020304" pitchFamily="18" charset="0"/>
                <a:cs typeface="Times New Roman" panose="02020603050405020304" pitchFamily="18" charset="0"/>
              </a:endParaRPr>
            </a:p>
          </p:txBody>
        </p:sp>
      </p:grpSp>
      <p:grpSp>
        <p:nvGrpSpPr>
          <p:cNvPr id="14" name="Group 14"/>
          <p:cNvGrpSpPr/>
          <p:nvPr/>
        </p:nvGrpSpPr>
        <p:grpSpPr>
          <a:xfrm>
            <a:off x="949036" y="3854407"/>
            <a:ext cx="970007" cy="1003347"/>
            <a:chOff x="0" y="0"/>
            <a:chExt cx="263323" cy="272373"/>
          </a:xfrm>
        </p:grpSpPr>
        <p:sp>
          <p:nvSpPr>
            <p:cNvPr id="15" name="Freeform 15"/>
            <p:cNvSpPr/>
            <p:nvPr/>
          </p:nvSpPr>
          <p:spPr>
            <a:xfrm>
              <a:off x="0" y="0"/>
              <a:ext cx="263323" cy="272373"/>
            </a:xfrm>
            <a:custGeom>
              <a:avLst/>
              <a:gdLst/>
              <a:ahLst/>
              <a:cxnLst/>
              <a:rect l="l" t="t" r="r" b="b"/>
              <a:pathLst>
                <a:path w="263323" h="272373">
                  <a:moveTo>
                    <a:pt x="131661" y="0"/>
                  </a:moveTo>
                  <a:lnTo>
                    <a:pt x="131661" y="0"/>
                  </a:lnTo>
                  <a:cubicBezTo>
                    <a:pt x="204376" y="0"/>
                    <a:pt x="263323" y="58947"/>
                    <a:pt x="263323" y="131661"/>
                  </a:cubicBezTo>
                  <a:lnTo>
                    <a:pt x="263323" y="140712"/>
                  </a:lnTo>
                  <a:cubicBezTo>
                    <a:pt x="263323" y="213426"/>
                    <a:pt x="204376" y="272373"/>
                    <a:pt x="131661" y="272373"/>
                  </a:cubicBezTo>
                  <a:lnTo>
                    <a:pt x="131661" y="272373"/>
                  </a:lnTo>
                  <a:cubicBezTo>
                    <a:pt x="58947" y="272373"/>
                    <a:pt x="0" y="213426"/>
                    <a:pt x="0" y="140712"/>
                  </a:cubicBezTo>
                  <a:lnTo>
                    <a:pt x="0" y="131661"/>
                  </a:lnTo>
                  <a:cubicBezTo>
                    <a:pt x="0" y="58947"/>
                    <a:pt x="58947" y="0"/>
                    <a:pt x="131661" y="0"/>
                  </a:cubicBez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16" name="TextBox 16"/>
            <p:cNvSpPr txBox="1"/>
            <p:nvPr/>
          </p:nvSpPr>
          <p:spPr>
            <a:xfrm>
              <a:off x="0" y="-38100"/>
              <a:ext cx="263323" cy="310473"/>
            </a:xfrm>
            <a:prstGeom prst="rect">
              <a:avLst/>
            </a:prstGeom>
          </p:spPr>
          <p:txBody>
            <a:bodyPr lIns="50800" tIns="50800" rIns="50800" bIns="50800" rtlCol="0" anchor="ctr"/>
            <a:lstStyle/>
            <a:p>
              <a:pPr algn="ctr">
                <a:lnSpc>
                  <a:spcPts val="2659"/>
                </a:lnSpc>
              </a:pPr>
              <a:endParaRPr sz="2000">
                <a:latin typeface="Times New Roman" panose="02020603050405020304" pitchFamily="18" charset="0"/>
                <a:cs typeface="Times New Roman" panose="02020603050405020304" pitchFamily="18" charset="0"/>
              </a:endParaRPr>
            </a:p>
          </p:txBody>
        </p:sp>
      </p:grpSp>
      <p:sp>
        <p:nvSpPr>
          <p:cNvPr id="18" name="Freeform 18"/>
          <p:cNvSpPr/>
          <p:nvPr/>
        </p:nvSpPr>
        <p:spPr>
          <a:xfrm>
            <a:off x="1120858" y="1317969"/>
            <a:ext cx="675112" cy="675112"/>
          </a:xfrm>
          <a:custGeom>
            <a:avLst/>
            <a:gdLst/>
            <a:ahLst/>
            <a:cxnLst/>
            <a:rect l="l" t="t" r="r" b="b"/>
            <a:pathLst>
              <a:path w="675112" h="675112">
                <a:moveTo>
                  <a:pt x="0" y="0"/>
                </a:moveTo>
                <a:lnTo>
                  <a:pt x="675113" y="0"/>
                </a:lnTo>
                <a:lnTo>
                  <a:pt x="675113" y="675112"/>
                </a:lnTo>
                <a:lnTo>
                  <a:pt x="0" y="6751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9" name="Freeform 19"/>
          <p:cNvSpPr/>
          <p:nvPr/>
        </p:nvSpPr>
        <p:spPr>
          <a:xfrm>
            <a:off x="1154353" y="4028154"/>
            <a:ext cx="566955" cy="565538"/>
          </a:xfrm>
          <a:custGeom>
            <a:avLst/>
            <a:gdLst/>
            <a:ahLst/>
            <a:cxnLst/>
            <a:rect l="l" t="t" r="r" b="b"/>
            <a:pathLst>
              <a:path w="566955" h="565538">
                <a:moveTo>
                  <a:pt x="0" y="0"/>
                </a:moveTo>
                <a:lnTo>
                  <a:pt x="566955" y="0"/>
                </a:lnTo>
                <a:lnTo>
                  <a:pt x="566955" y="565538"/>
                </a:lnTo>
                <a:lnTo>
                  <a:pt x="0" y="565538"/>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0" name="TextBox 20"/>
          <p:cNvSpPr txBox="1"/>
          <p:nvPr/>
        </p:nvSpPr>
        <p:spPr>
          <a:xfrm>
            <a:off x="9572357" y="1162510"/>
            <a:ext cx="8658547" cy="1661993"/>
          </a:xfrm>
          <a:prstGeom prst="rect">
            <a:avLst/>
          </a:prstGeom>
        </p:spPr>
        <p:txBody>
          <a:bodyPr lIns="0" tIns="0" rIns="0" bIns="0" rtlCol="0" anchor="t">
            <a:spAutoFit/>
          </a:bodyPr>
          <a:lstStyle/>
          <a:p>
            <a:pPr marL="0" marR="0" algn="ctr">
              <a:spcBef>
                <a:spcPts val="2400"/>
              </a:spcBef>
              <a:spcAft>
                <a:spcPts val="0"/>
              </a:spcAft>
            </a:pPr>
            <a:r>
              <a:rPr lang="en-GB" sz="54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External Factor 1 – Economic (PESTEL)</a:t>
            </a:r>
          </a:p>
        </p:txBody>
      </p:sp>
      <p:sp>
        <p:nvSpPr>
          <p:cNvPr id="28" name="Freeform 28"/>
          <p:cNvSpPr/>
          <p:nvPr/>
        </p:nvSpPr>
        <p:spPr>
          <a:xfrm>
            <a:off x="17497261" y="932602"/>
            <a:ext cx="610571" cy="610571"/>
          </a:xfrm>
          <a:custGeom>
            <a:avLst/>
            <a:gdLst/>
            <a:ahLst/>
            <a:cxnLst/>
            <a:rect l="l" t="t" r="r" b="b"/>
            <a:pathLst>
              <a:path w="610571" h="610571">
                <a:moveTo>
                  <a:pt x="0" y="0"/>
                </a:moveTo>
                <a:lnTo>
                  <a:pt x="610570" y="0"/>
                </a:lnTo>
                <a:lnTo>
                  <a:pt x="610570" y="610571"/>
                </a:lnTo>
                <a:lnTo>
                  <a:pt x="0" y="61057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31" name="Group 8">
            <a:extLst>
              <a:ext uri="{FF2B5EF4-FFF2-40B4-BE49-F238E27FC236}">
                <a16:creationId xmlns:a16="http://schemas.microsoft.com/office/drawing/2014/main" id="{EFA62084-987F-4A1F-9123-63BAD4135FEE}"/>
              </a:ext>
            </a:extLst>
          </p:cNvPr>
          <p:cNvGrpSpPr/>
          <p:nvPr/>
        </p:nvGrpSpPr>
        <p:grpSpPr>
          <a:xfrm>
            <a:off x="892469" y="5765679"/>
            <a:ext cx="970007" cy="1003347"/>
            <a:chOff x="0" y="0"/>
            <a:chExt cx="263323" cy="272373"/>
          </a:xfrm>
        </p:grpSpPr>
        <p:sp>
          <p:nvSpPr>
            <p:cNvPr id="32" name="Freeform 9">
              <a:extLst>
                <a:ext uri="{FF2B5EF4-FFF2-40B4-BE49-F238E27FC236}">
                  <a16:creationId xmlns:a16="http://schemas.microsoft.com/office/drawing/2014/main" id="{7D4F1EDB-FA90-4217-8011-D030CD3AB8CF}"/>
                </a:ext>
              </a:extLst>
            </p:cNvPr>
            <p:cNvSpPr/>
            <p:nvPr/>
          </p:nvSpPr>
          <p:spPr>
            <a:xfrm>
              <a:off x="0" y="0"/>
              <a:ext cx="263323" cy="272373"/>
            </a:xfrm>
            <a:custGeom>
              <a:avLst/>
              <a:gdLst/>
              <a:ahLst/>
              <a:cxnLst/>
              <a:rect l="l" t="t" r="r" b="b"/>
              <a:pathLst>
                <a:path w="263323" h="272373">
                  <a:moveTo>
                    <a:pt x="131661" y="0"/>
                  </a:moveTo>
                  <a:lnTo>
                    <a:pt x="131661" y="0"/>
                  </a:lnTo>
                  <a:cubicBezTo>
                    <a:pt x="204376" y="0"/>
                    <a:pt x="263323" y="58947"/>
                    <a:pt x="263323" y="131661"/>
                  </a:cubicBezTo>
                  <a:lnTo>
                    <a:pt x="263323" y="140712"/>
                  </a:lnTo>
                  <a:cubicBezTo>
                    <a:pt x="263323" y="213426"/>
                    <a:pt x="204376" y="272373"/>
                    <a:pt x="131661" y="272373"/>
                  </a:cubicBezTo>
                  <a:lnTo>
                    <a:pt x="131661" y="272373"/>
                  </a:lnTo>
                  <a:cubicBezTo>
                    <a:pt x="58947" y="272373"/>
                    <a:pt x="0" y="213426"/>
                    <a:pt x="0" y="140712"/>
                  </a:cubicBezTo>
                  <a:lnTo>
                    <a:pt x="0" y="131661"/>
                  </a:lnTo>
                  <a:cubicBezTo>
                    <a:pt x="0" y="58947"/>
                    <a:pt x="58947" y="0"/>
                    <a:pt x="131661" y="0"/>
                  </a:cubicBez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33" name="TextBox 10">
              <a:extLst>
                <a:ext uri="{FF2B5EF4-FFF2-40B4-BE49-F238E27FC236}">
                  <a16:creationId xmlns:a16="http://schemas.microsoft.com/office/drawing/2014/main" id="{F866EDEE-04F1-40AB-BC93-D32E45D31186}"/>
                </a:ext>
              </a:extLst>
            </p:cNvPr>
            <p:cNvSpPr txBox="1"/>
            <p:nvPr/>
          </p:nvSpPr>
          <p:spPr>
            <a:xfrm>
              <a:off x="0" y="-38100"/>
              <a:ext cx="263323" cy="310473"/>
            </a:xfrm>
            <a:prstGeom prst="rect">
              <a:avLst/>
            </a:prstGeom>
          </p:spPr>
          <p:txBody>
            <a:bodyPr lIns="50800" tIns="50800" rIns="50800" bIns="50800" rtlCol="0" anchor="ctr"/>
            <a:lstStyle/>
            <a:p>
              <a:pPr algn="ctr">
                <a:lnSpc>
                  <a:spcPts val="2659"/>
                </a:lnSpc>
              </a:pPr>
              <a:endParaRPr sz="2000">
                <a:latin typeface="Times New Roman" panose="02020603050405020304" pitchFamily="18" charset="0"/>
                <a:cs typeface="Times New Roman" panose="02020603050405020304" pitchFamily="18" charset="0"/>
              </a:endParaRPr>
            </a:p>
          </p:txBody>
        </p:sp>
      </p:grpSp>
      <p:sp>
        <p:nvSpPr>
          <p:cNvPr id="37" name="Freeform 18">
            <a:extLst>
              <a:ext uri="{FF2B5EF4-FFF2-40B4-BE49-F238E27FC236}">
                <a16:creationId xmlns:a16="http://schemas.microsoft.com/office/drawing/2014/main" id="{3E3B1885-12AA-49BA-B30E-59A67F786DC1}"/>
              </a:ext>
            </a:extLst>
          </p:cNvPr>
          <p:cNvSpPr/>
          <p:nvPr/>
        </p:nvSpPr>
        <p:spPr>
          <a:xfrm>
            <a:off x="1067332" y="5982009"/>
            <a:ext cx="675112" cy="675112"/>
          </a:xfrm>
          <a:custGeom>
            <a:avLst/>
            <a:gdLst/>
            <a:ahLst/>
            <a:cxnLst/>
            <a:rect l="l" t="t" r="r" b="b"/>
            <a:pathLst>
              <a:path w="675112" h="675112">
                <a:moveTo>
                  <a:pt x="0" y="0"/>
                </a:moveTo>
                <a:lnTo>
                  <a:pt x="675113" y="0"/>
                </a:lnTo>
                <a:lnTo>
                  <a:pt x="675113" y="675112"/>
                </a:lnTo>
                <a:lnTo>
                  <a:pt x="0" y="67511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2" name="TextBox 41">
            <a:extLst>
              <a:ext uri="{FF2B5EF4-FFF2-40B4-BE49-F238E27FC236}">
                <a16:creationId xmlns:a16="http://schemas.microsoft.com/office/drawing/2014/main" id="{83117917-5F65-4CB6-87D0-39FFCFC14D59}"/>
              </a:ext>
            </a:extLst>
          </p:cNvPr>
          <p:cNvSpPr txBox="1"/>
          <p:nvPr/>
        </p:nvSpPr>
        <p:spPr>
          <a:xfrm>
            <a:off x="1631729" y="930486"/>
            <a:ext cx="8460585" cy="8288231"/>
          </a:xfrm>
          <a:prstGeom prst="rect">
            <a:avLst/>
          </a:prstGeom>
          <a:noFill/>
        </p:spPr>
        <p:txBody>
          <a:bodyPr wrap="square">
            <a:spAutoFit/>
          </a:bodyPr>
          <a:lstStyle/>
          <a:p>
            <a:pPr marL="342900" marR="0" lvl="0" indent="-342900">
              <a:lnSpc>
                <a:spcPct val="150000"/>
              </a:lnSpc>
              <a:buSzPts val="1000"/>
              <a:buFont typeface="Symbol" panose="05050102010706020507" pitchFamily="18" charset="2"/>
              <a:buChar char=""/>
              <a:tabLst>
                <a:tab pos="457200" algn="l"/>
              </a:tabLst>
            </a:pPr>
            <a:r>
              <a:rPr lang="en-GB" sz="4000" dirty="0">
                <a:effectLst/>
                <a:latin typeface="Arial" panose="020B0604020202020204" pitchFamily="34" charset="0"/>
                <a:ea typeface="Times New Roman" panose="02020603050405020304" pitchFamily="18" charset="0"/>
                <a:cs typeface="Times New Roman" panose="02020603050405020304" pitchFamily="18" charset="0"/>
              </a:rPr>
              <a:t>Consumer spending is affected by the UK inflation and cost-of-living pressures.</a:t>
            </a:r>
          </a:p>
          <a:p>
            <a:pPr marL="342900" marR="0" lvl="0" indent="-342900">
              <a:lnSpc>
                <a:spcPct val="150000"/>
              </a:lnSpc>
              <a:buSzPts val="1000"/>
              <a:buFont typeface="Symbol" panose="05050102010706020507" pitchFamily="18" charset="2"/>
              <a:buChar char=""/>
              <a:tabLst>
                <a:tab pos="457200" algn="l"/>
              </a:tabLst>
            </a:pPr>
            <a:r>
              <a:rPr lang="en-GB" sz="4000" dirty="0">
                <a:effectLst/>
                <a:latin typeface="Arial" panose="020B0604020202020204" pitchFamily="34" charset="0"/>
                <a:ea typeface="Times New Roman" panose="02020603050405020304" pitchFamily="18" charset="0"/>
                <a:cs typeface="Times New Roman" panose="02020603050405020304" pitchFamily="18" charset="0"/>
              </a:rPr>
              <a:t>The food prices had gone up to 40 years high.</a:t>
            </a:r>
          </a:p>
          <a:p>
            <a:pPr marL="342900" marR="0" lvl="0" indent="-342900">
              <a:lnSpc>
                <a:spcPct val="150000"/>
              </a:lnSpc>
              <a:buSzPts val="1000"/>
              <a:buFont typeface="Symbol" panose="05050102010706020507" pitchFamily="18" charset="2"/>
              <a:buChar char=""/>
              <a:tabLst>
                <a:tab pos="457200" algn="l"/>
              </a:tabLst>
            </a:pPr>
            <a:r>
              <a:rPr lang="en-GB" sz="4000" dirty="0">
                <a:effectLst/>
                <a:latin typeface="Arial" panose="020B0604020202020204" pitchFamily="34" charset="0"/>
                <a:ea typeface="Times New Roman" panose="02020603050405020304" pitchFamily="18" charset="0"/>
                <a:cs typeface="Times New Roman" panose="02020603050405020304" pitchFamily="18" charset="0"/>
              </a:rPr>
              <a:t>Demand The demand of convenient food solutions is still high among time-starved professionals.</a:t>
            </a:r>
          </a:p>
        </p:txBody>
      </p:sp>
      <p:pic>
        <p:nvPicPr>
          <p:cNvPr id="8194" name="Picture 2" descr="UGM Experts Call for Economic and Democratic Reforms in Indonesia's New  Government - Universitas Gadjah Mada">
            <a:extLst>
              <a:ext uri="{FF2B5EF4-FFF2-40B4-BE49-F238E27FC236}">
                <a16:creationId xmlns:a16="http://schemas.microsoft.com/office/drawing/2014/main" id="{D81C6B98-C25D-41DD-9027-5A446214B07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527362" y="3180145"/>
            <a:ext cx="6969899" cy="5321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971364" y="0"/>
            <a:ext cx="6499679" cy="2485706"/>
          </a:xfrm>
          <a:custGeom>
            <a:avLst/>
            <a:gdLst/>
            <a:ahLst/>
            <a:cxnLst/>
            <a:rect l="l" t="t" r="r" b="b"/>
            <a:pathLst>
              <a:path w="6499679" h="2485706">
                <a:moveTo>
                  <a:pt x="0" y="2485706"/>
                </a:moveTo>
                <a:lnTo>
                  <a:pt x="6499678" y="2485706"/>
                </a:lnTo>
                <a:lnTo>
                  <a:pt x="6499678" y="0"/>
                </a:lnTo>
                <a:lnTo>
                  <a:pt x="0" y="0"/>
                </a:lnTo>
                <a:lnTo>
                  <a:pt x="0"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3" name="Freeform 3"/>
          <p:cNvSpPr/>
          <p:nvPr/>
        </p:nvSpPr>
        <p:spPr>
          <a:xfrm flipH="1" flipV="1">
            <a:off x="12759686" y="0"/>
            <a:ext cx="6499679" cy="2485706"/>
          </a:xfrm>
          <a:custGeom>
            <a:avLst/>
            <a:gdLst/>
            <a:ahLst/>
            <a:cxnLst/>
            <a:rect l="l" t="t" r="r" b="b"/>
            <a:pathLst>
              <a:path w="6499679" h="2485706">
                <a:moveTo>
                  <a:pt x="6499678" y="2485706"/>
                </a:moveTo>
                <a:lnTo>
                  <a:pt x="0" y="2485706"/>
                </a:lnTo>
                <a:lnTo>
                  <a:pt x="0" y="0"/>
                </a:lnTo>
                <a:lnTo>
                  <a:pt x="6499678" y="0"/>
                </a:lnTo>
                <a:lnTo>
                  <a:pt x="6499678"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4" name="TextBox 4"/>
          <p:cNvSpPr txBox="1"/>
          <p:nvPr/>
        </p:nvSpPr>
        <p:spPr>
          <a:xfrm>
            <a:off x="3493818" y="983066"/>
            <a:ext cx="11269885" cy="1846659"/>
          </a:xfrm>
          <a:prstGeom prst="rect">
            <a:avLst/>
          </a:prstGeom>
        </p:spPr>
        <p:txBody>
          <a:bodyPr wrap="square" lIns="0" tIns="0" rIns="0" bIns="0" rtlCol="0" anchor="t">
            <a:spAutoFit/>
          </a:bodyPr>
          <a:lstStyle/>
          <a:p>
            <a:pPr marL="0" marR="0" algn="ctr">
              <a:spcBef>
                <a:spcPts val="2400"/>
              </a:spcBef>
              <a:spcAft>
                <a:spcPts val="0"/>
              </a:spcAft>
            </a:pPr>
            <a:r>
              <a:rPr lang="en-GB" sz="60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External Factor 2 – Social (PESTEL)</a:t>
            </a:r>
          </a:p>
        </p:txBody>
      </p:sp>
      <p:sp>
        <p:nvSpPr>
          <p:cNvPr id="7" name="Freeform 7"/>
          <p:cNvSpPr/>
          <p:nvPr/>
        </p:nvSpPr>
        <p:spPr>
          <a:xfrm>
            <a:off x="-1296525" y="6302642"/>
            <a:ext cx="20881051" cy="5455174"/>
          </a:xfrm>
          <a:custGeom>
            <a:avLst/>
            <a:gdLst/>
            <a:ahLst/>
            <a:cxnLst/>
            <a:rect l="l" t="t" r="r" b="b"/>
            <a:pathLst>
              <a:path w="20881051" h="5455174">
                <a:moveTo>
                  <a:pt x="0" y="0"/>
                </a:moveTo>
                <a:lnTo>
                  <a:pt x="20881050" y="0"/>
                </a:lnTo>
                <a:lnTo>
                  <a:pt x="20881050" y="5455174"/>
                </a:lnTo>
                <a:lnTo>
                  <a:pt x="0" y="5455174"/>
                </a:lnTo>
                <a:lnTo>
                  <a:pt x="0" y="0"/>
                </a:lnTo>
                <a:close/>
              </a:path>
            </a:pathLst>
          </a:custGeom>
          <a:blipFill>
            <a:blip r:embed="rId5">
              <a:alphaModFix amt="4000"/>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16523117" y="8591048"/>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56316" y="364491"/>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aphicFrame>
        <p:nvGraphicFramePr>
          <p:cNvPr id="6" name="Diagram 5">
            <a:extLst>
              <a:ext uri="{FF2B5EF4-FFF2-40B4-BE49-F238E27FC236}">
                <a16:creationId xmlns:a16="http://schemas.microsoft.com/office/drawing/2014/main" id="{88C5B624-4461-425E-A327-290B67A5B3A5}"/>
              </a:ext>
            </a:extLst>
          </p:cNvPr>
          <p:cNvGraphicFramePr/>
          <p:nvPr>
            <p:extLst>
              <p:ext uri="{D42A27DB-BD31-4B8C-83A1-F6EECF244321}">
                <p14:modId xmlns:p14="http://schemas.microsoft.com/office/powerpoint/2010/main" val="3556062358"/>
              </p:ext>
            </p:extLst>
          </p:nvPr>
        </p:nvGraphicFramePr>
        <p:xfrm>
          <a:off x="-4842514" y="3065537"/>
          <a:ext cx="17602200" cy="647420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7172" name="Picture 4" descr="Social Causes That Make A Difference | Challenge">
            <a:extLst>
              <a:ext uri="{FF2B5EF4-FFF2-40B4-BE49-F238E27FC236}">
                <a16:creationId xmlns:a16="http://schemas.microsoft.com/office/drawing/2014/main" id="{EA158859-E636-4B85-8B38-85ED1667132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391400" y="3065537"/>
            <a:ext cx="10515600" cy="67498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11501" y="404125"/>
            <a:ext cx="10143056" cy="2339038"/>
          </a:xfrm>
          <a:prstGeom prst="rect">
            <a:avLst/>
          </a:prstGeom>
        </p:spPr>
        <p:txBody>
          <a:bodyPr wrap="square" lIns="0" tIns="0" rIns="0" bIns="0" rtlCol="0" anchor="t">
            <a:spAutoFit/>
          </a:bodyPr>
          <a:lstStyle/>
          <a:p>
            <a:pPr marL="0" marR="0" algn="ctr">
              <a:lnSpc>
                <a:spcPct val="150000"/>
              </a:lnSpc>
              <a:spcBef>
                <a:spcPts val="2400"/>
              </a:spcBef>
              <a:spcAft>
                <a:spcPts val="0"/>
              </a:spcAft>
            </a:pPr>
            <a:r>
              <a:rPr lang="en-GB" sz="54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External Factor 3 – Technological (PESTEL)</a:t>
            </a:r>
          </a:p>
        </p:txBody>
      </p:sp>
      <p:grpSp>
        <p:nvGrpSpPr>
          <p:cNvPr id="4" name="Group 4"/>
          <p:cNvGrpSpPr/>
          <p:nvPr/>
        </p:nvGrpSpPr>
        <p:grpSpPr>
          <a:xfrm>
            <a:off x="-1126431" y="4174530"/>
            <a:ext cx="20540862" cy="5378432"/>
            <a:chOff x="0" y="0"/>
            <a:chExt cx="4776702" cy="1044801"/>
          </a:xfrm>
        </p:grpSpPr>
        <p:sp>
          <p:nvSpPr>
            <p:cNvPr id="5" name="Freeform 5"/>
            <p:cNvSpPr/>
            <p:nvPr/>
          </p:nvSpPr>
          <p:spPr>
            <a:xfrm>
              <a:off x="0" y="0"/>
              <a:ext cx="4776702" cy="1044801"/>
            </a:xfrm>
            <a:custGeom>
              <a:avLst/>
              <a:gdLst/>
              <a:ahLst/>
              <a:cxnLst/>
              <a:rect l="l" t="t" r="r" b="b"/>
              <a:pathLst>
                <a:path w="4776702" h="1044801">
                  <a:moveTo>
                    <a:pt x="18845" y="0"/>
                  </a:moveTo>
                  <a:lnTo>
                    <a:pt x="4757857" y="0"/>
                  </a:lnTo>
                  <a:cubicBezTo>
                    <a:pt x="4762855" y="0"/>
                    <a:pt x="4767649" y="1985"/>
                    <a:pt x="4771183" y="5520"/>
                  </a:cubicBezTo>
                  <a:cubicBezTo>
                    <a:pt x="4774717" y="9054"/>
                    <a:pt x="4776702" y="13847"/>
                    <a:pt x="4776702" y="18845"/>
                  </a:cubicBezTo>
                  <a:lnTo>
                    <a:pt x="4776702" y="1025956"/>
                  </a:lnTo>
                  <a:cubicBezTo>
                    <a:pt x="4776702" y="1030954"/>
                    <a:pt x="4774717" y="1035748"/>
                    <a:pt x="4771183" y="1039282"/>
                  </a:cubicBezTo>
                  <a:cubicBezTo>
                    <a:pt x="4767649" y="1042816"/>
                    <a:pt x="4762855" y="1044801"/>
                    <a:pt x="4757857" y="1044801"/>
                  </a:cubicBezTo>
                  <a:lnTo>
                    <a:pt x="18845" y="1044801"/>
                  </a:lnTo>
                  <a:cubicBezTo>
                    <a:pt x="13847" y="1044801"/>
                    <a:pt x="9054" y="1042816"/>
                    <a:pt x="5520" y="1039282"/>
                  </a:cubicBezTo>
                  <a:cubicBezTo>
                    <a:pt x="1985" y="1035748"/>
                    <a:pt x="0" y="1030954"/>
                    <a:pt x="0" y="1025956"/>
                  </a:cubicBezTo>
                  <a:lnTo>
                    <a:pt x="0" y="18845"/>
                  </a:lnTo>
                  <a:cubicBezTo>
                    <a:pt x="0" y="13847"/>
                    <a:pt x="1985" y="9054"/>
                    <a:pt x="5520" y="5520"/>
                  </a:cubicBezTo>
                  <a:cubicBezTo>
                    <a:pt x="9054" y="1985"/>
                    <a:pt x="13847" y="0"/>
                    <a:pt x="18845" y="0"/>
                  </a:cubicBezTo>
                  <a:close/>
                </a:path>
              </a:pathLst>
            </a:custGeom>
            <a:gradFill rotWithShape="1">
              <a:gsLst>
                <a:gs pos="0">
                  <a:srgbClr val="153953">
                    <a:alpha val="100000"/>
                  </a:srgbClr>
                </a:gs>
                <a:gs pos="100000">
                  <a:srgbClr val="065D9B">
                    <a:alpha val="100000"/>
                  </a:srgbClr>
                </a:gs>
              </a:gsLst>
              <a:lin ang="0"/>
            </a:gradFill>
          </p:spPr>
          <p:txBody>
            <a:bodyPr/>
            <a:lstStyle/>
            <a:p>
              <a:endParaRPr lang="en-GB"/>
            </a:p>
          </p:txBody>
        </p:sp>
        <p:sp>
          <p:nvSpPr>
            <p:cNvPr id="6" name="TextBox 6"/>
            <p:cNvSpPr txBox="1"/>
            <p:nvPr/>
          </p:nvSpPr>
          <p:spPr>
            <a:xfrm>
              <a:off x="0" y="-38100"/>
              <a:ext cx="4776702" cy="1082901"/>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sp>
        <p:nvSpPr>
          <p:cNvPr id="7" name="Freeform 7"/>
          <p:cNvSpPr/>
          <p:nvPr/>
        </p:nvSpPr>
        <p:spPr>
          <a:xfrm flipH="1" flipV="1">
            <a:off x="9765122" y="-463239"/>
            <a:ext cx="14063641" cy="5378432"/>
          </a:xfrm>
          <a:custGeom>
            <a:avLst/>
            <a:gdLst/>
            <a:ahLst/>
            <a:cxnLst/>
            <a:rect l="l" t="t" r="r" b="b"/>
            <a:pathLst>
              <a:path w="14063641" h="5378432">
                <a:moveTo>
                  <a:pt x="14063641" y="5378432"/>
                </a:moveTo>
                <a:lnTo>
                  <a:pt x="0" y="5378432"/>
                </a:lnTo>
                <a:lnTo>
                  <a:pt x="0" y="0"/>
                </a:lnTo>
                <a:lnTo>
                  <a:pt x="14063641" y="0"/>
                </a:lnTo>
                <a:lnTo>
                  <a:pt x="14063641" y="5378432"/>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8" name="Freeform 8"/>
          <p:cNvSpPr/>
          <p:nvPr/>
        </p:nvSpPr>
        <p:spPr>
          <a:xfrm>
            <a:off x="10114674" y="1182037"/>
            <a:ext cx="8929011" cy="9600263"/>
          </a:xfrm>
          <a:custGeom>
            <a:avLst/>
            <a:gdLst/>
            <a:ahLst/>
            <a:cxnLst/>
            <a:rect l="l" t="t" r="r" b="b"/>
            <a:pathLst>
              <a:path w="7839565" h="7839565">
                <a:moveTo>
                  <a:pt x="0" y="0"/>
                </a:moveTo>
                <a:lnTo>
                  <a:pt x="7839565" y="0"/>
                </a:lnTo>
                <a:lnTo>
                  <a:pt x="7839565" y="7839565"/>
                </a:lnTo>
                <a:lnTo>
                  <a:pt x="0" y="7839565"/>
                </a:lnTo>
                <a:lnTo>
                  <a:pt x="0" y="0"/>
                </a:lnTo>
                <a:close/>
              </a:path>
            </a:pathLst>
          </a:custGeom>
          <a:blipFill>
            <a:blip r:embed="rId5"/>
            <a:stretch>
              <a:fillRect/>
            </a:stretch>
          </a:blipFill>
        </p:spPr>
        <p:txBody>
          <a:bodyPr/>
          <a:lstStyle/>
          <a:p>
            <a:endParaRPr lang="en-GB"/>
          </a:p>
        </p:txBody>
      </p:sp>
      <p:sp>
        <p:nvSpPr>
          <p:cNvPr id="17" name="Freeform 17"/>
          <p:cNvSpPr/>
          <p:nvPr/>
        </p:nvSpPr>
        <p:spPr>
          <a:xfrm>
            <a:off x="18159142" y="2295942"/>
            <a:ext cx="656870" cy="656870"/>
          </a:xfrm>
          <a:custGeom>
            <a:avLst/>
            <a:gdLst/>
            <a:ahLst/>
            <a:cxnLst/>
            <a:rect l="l" t="t" r="r" b="b"/>
            <a:pathLst>
              <a:path w="656870" h="656870">
                <a:moveTo>
                  <a:pt x="0" y="0"/>
                </a:moveTo>
                <a:lnTo>
                  <a:pt x="656870" y="0"/>
                </a:lnTo>
                <a:lnTo>
                  <a:pt x="656870" y="656870"/>
                </a:lnTo>
                <a:lnTo>
                  <a:pt x="0" y="65687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8" name="Freeform 18"/>
          <p:cNvSpPr/>
          <p:nvPr/>
        </p:nvSpPr>
        <p:spPr>
          <a:xfrm>
            <a:off x="11769387" y="4060640"/>
            <a:ext cx="5197660" cy="5197660"/>
          </a:xfrm>
          <a:custGeom>
            <a:avLst/>
            <a:gdLst/>
            <a:ahLst/>
            <a:cxnLst/>
            <a:rect l="l" t="t" r="r" b="b"/>
            <a:pathLst>
              <a:path w="5197660" h="5197660">
                <a:moveTo>
                  <a:pt x="0" y="0"/>
                </a:moveTo>
                <a:lnTo>
                  <a:pt x="5197661" y="0"/>
                </a:lnTo>
                <a:lnTo>
                  <a:pt x="5197661" y="5197660"/>
                </a:lnTo>
                <a:lnTo>
                  <a:pt x="0" y="5197660"/>
                </a:lnTo>
                <a:lnTo>
                  <a:pt x="0" y="0"/>
                </a:lnTo>
                <a:close/>
              </a:path>
            </a:pathLst>
          </a:custGeom>
          <a:blipFill>
            <a:blip r:embed="rId5"/>
            <a:stretch>
              <a:fillRect/>
            </a:stretch>
          </a:blipFill>
        </p:spPr>
        <p:txBody>
          <a:bodyPr/>
          <a:lstStyle/>
          <a:p>
            <a:endParaRPr lang="en-GB"/>
          </a:p>
        </p:txBody>
      </p:sp>
      <p:pic>
        <p:nvPicPr>
          <p:cNvPr id="6146" name="Picture 2" descr="Importance of innovation and technological advancements in the era of AI">
            <a:extLst>
              <a:ext uri="{FF2B5EF4-FFF2-40B4-BE49-F238E27FC236}">
                <a16:creationId xmlns:a16="http://schemas.microsoft.com/office/drawing/2014/main" id="{DEE60B9B-5075-4B19-8BD6-3AE2A4C21C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534939" y="2853752"/>
            <a:ext cx="639653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Diagram 11">
            <a:extLst>
              <a:ext uri="{FF2B5EF4-FFF2-40B4-BE49-F238E27FC236}">
                <a16:creationId xmlns:a16="http://schemas.microsoft.com/office/drawing/2014/main" id="{1974BD5D-8078-48CD-BE16-9BAEDB90FC60}"/>
              </a:ext>
            </a:extLst>
          </p:cNvPr>
          <p:cNvGraphicFramePr/>
          <p:nvPr>
            <p:extLst>
              <p:ext uri="{D42A27DB-BD31-4B8C-83A1-F6EECF244321}">
                <p14:modId xmlns:p14="http://schemas.microsoft.com/office/powerpoint/2010/main" val="2336099956"/>
              </p:ext>
            </p:extLst>
          </p:nvPr>
        </p:nvGraphicFramePr>
        <p:xfrm>
          <a:off x="-841169" y="3610527"/>
          <a:ext cx="13919047" cy="6337393"/>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14"/>
          <p:cNvSpPr/>
          <p:nvPr/>
        </p:nvSpPr>
        <p:spPr>
          <a:xfrm>
            <a:off x="16343393" y="6050880"/>
            <a:ext cx="641356" cy="641356"/>
          </a:xfrm>
          <a:custGeom>
            <a:avLst/>
            <a:gdLst/>
            <a:ahLst/>
            <a:cxnLst/>
            <a:rect l="l" t="t" r="r" b="b"/>
            <a:pathLst>
              <a:path w="641356" h="641356">
                <a:moveTo>
                  <a:pt x="0" y="0"/>
                </a:moveTo>
                <a:lnTo>
                  <a:pt x="641356" y="0"/>
                </a:lnTo>
                <a:lnTo>
                  <a:pt x="641356" y="641356"/>
                </a:lnTo>
                <a:lnTo>
                  <a:pt x="0" y="6413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15"/>
          <p:cNvSpPr/>
          <p:nvPr/>
        </p:nvSpPr>
        <p:spPr>
          <a:xfrm>
            <a:off x="16343393" y="8063664"/>
            <a:ext cx="641356" cy="641356"/>
          </a:xfrm>
          <a:custGeom>
            <a:avLst/>
            <a:gdLst/>
            <a:ahLst/>
            <a:cxnLst/>
            <a:rect l="l" t="t" r="r" b="b"/>
            <a:pathLst>
              <a:path w="641356" h="641356">
                <a:moveTo>
                  <a:pt x="0" y="0"/>
                </a:moveTo>
                <a:lnTo>
                  <a:pt x="641356" y="0"/>
                </a:lnTo>
                <a:lnTo>
                  <a:pt x="641356" y="641356"/>
                </a:lnTo>
                <a:lnTo>
                  <a:pt x="0" y="6413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6" name="TextBox 16"/>
          <p:cNvSpPr txBox="1"/>
          <p:nvPr/>
        </p:nvSpPr>
        <p:spPr>
          <a:xfrm>
            <a:off x="755990" y="269042"/>
            <a:ext cx="9692326" cy="1661993"/>
          </a:xfrm>
          <a:prstGeom prst="rect">
            <a:avLst/>
          </a:prstGeom>
        </p:spPr>
        <p:txBody>
          <a:bodyPr wrap="square" lIns="0" tIns="0" rIns="0" bIns="0" rtlCol="0" anchor="t">
            <a:spAutoFit/>
          </a:bodyPr>
          <a:lstStyle/>
          <a:p>
            <a:pPr marL="0" marR="0" algn="ctr">
              <a:spcBef>
                <a:spcPts val="2400"/>
              </a:spcBef>
              <a:spcAft>
                <a:spcPts val="0"/>
              </a:spcAft>
            </a:pPr>
            <a:r>
              <a:rPr lang="en-GB" sz="54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Marketing Strategy 1 – Digital &amp; Social Media Marketing</a:t>
            </a:r>
          </a:p>
        </p:txBody>
      </p:sp>
      <p:sp>
        <p:nvSpPr>
          <p:cNvPr id="18" name="TextBox 18"/>
          <p:cNvSpPr txBox="1"/>
          <p:nvPr/>
        </p:nvSpPr>
        <p:spPr>
          <a:xfrm>
            <a:off x="9976160" y="4310927"/>
            <a:ext cx="6822600" cy="508544"/>
          </a:xfrm>
          <a:prstGeom prst="rect">
            <a:avLst/>
          </a:prstGeom>
        </p:spPr>
        <p:txBody>
          <a:bodyPr lIns="0" tIns="0" rIns="0" bIns="0" rtlCol="0" anchor="t">
            <a:spAutoFit/>
          </a:bodyPr>
          <a:lstStyle/>
          <a:p>
            <a:pPr algn="ctr">
              <a:lnSpc>
                <a:spcPts val="4105"/>
              </a:lnSpc>
              <a:spcBef>
                <a:spcPct val="0"/>
              </a:spcBef>
            </a:pPr>
            <a:r>
              <a:rPr lang="en-US" sz="2932" b="1">
                <a:solidFill>
                  <a:srgbClr val="FFFFFF"/>
                </a:solidFill>
                <a:latin typeface="Open Sauce Bold"/>
                <a:ea typeface="Open Sauce Bold"/>
                <a:cs typeface="Open Sauce Bold"/>
                <a:sym typeface="Open Sauce Bold"/>
              </a:rPr>
              <a:t>Impact of macroeconomic factors</a:t>
            </a:r>
          </a:p>
        </p:txBody>
      </p:sp>
      <p:sp>
        <p:nvSpPr>
          <p:cNvPr id="23" name="Freeform 23"/>
          <p:cNvSpPr/>
          <p:nvPr/>
        </p:nvSpPr>
        <p:spPr>
          <a:xfrm>
            <a:off x="17545296" y="34828"/>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4" name="Group 24"/>
          <p:cNvGrpSpPr/>
          <p:nvPr/>
        </p:nvGrpSpPr>
        <p:grpSpPr>
          <a:xfrm>
            <a:off x="17081878" y="-147696"/>
            <a:ext cx="1398176" cy="13038508"/>
            <a:chOff x="0" y="0"/>
            <a:chExt cx="368244" cy="3434010"/>
          </a:xfrm>
        </p:grpSpPr>
        <p:sp>
          <p:nvSpPr>
            <p:cNvPr id="25" name="Freeform 25"/>
            <p:cNvSpPr/>
            <p:nvPr/>
          </p:nvSpPr>
          <p:spPr>
            <a:xfrm>
              <a:off x="0" y="0"/>
              <a:ext cx="368244" cy="3434010"/>
            </a:xfrm>
            <a:custGeom>
              <a:avLst/>
              <a:gdLst/>
              <a:ahLst/>
              <a:cxnLst/>
              <a:rect l="l" t="t" r="r" b="b"/>
              <a:pathLst>
                <a:path w="368244" h="3434010">
                  <a:moveTo>
                    <a:pt x="0" y="0"/>
                  </a:moveTo>
                  <a:lnTo>
                    <a:pt x="368244" y="0"/>
                  </a:lnTo>
                  <a:lnTo>
                    <a:pt x="368244" y="3434010"/>
                  </a:lnTo>
                  <a:lnTo>
                    <a:pt x="0" y="3434010"/>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26" name="TextBox 26"/>
            <p:cNvSpPr txBox="1"/>
            <p:nvPr/>
          </p:nvSpPr>
          <p:spPr>
            <a:xfrm>
              <a:off x="0" y="-38100"/>
              <a:ext cx="368244" cy="3472110"/>
            </a:xfrm>
            <a:prstGeom prst="rect">
              <a:avLst/>
            </a:prstGeom>
          </p:spPr>
          <p:txBody>
            <a:bodyPr lIns="50800" tIns="50800" rIns="50800" bIns="50800" rtlCol="0" anchor="ctr"/>
            <a:lstStyle/>
            <a:p>
              <a:pPr algn="ctr">
                <a:lnSpc>
                  <a:spcPts val="2659"/>
                </a:lnSpc>
                <a:spcBef>
                  <a:spcPct val="0"/>
                </a:spcBef>
              </a:pPr>
              <a:endParaRPr/>
            </a:p>
          </p:txBody>
        </p:sp>
      </p:grpSp>
      <p:sp>
        <p:nvSpPr>
          <p:cNvPr id="28" name="TextBox 27">
            <a:extLst>
              <a:ext uri="{FF2B5EF4-FFF2-40B4-BE49-F238E27FC236}">
                <a16:creationId xmlns:a16="http://schemas.microsoft.com/office/drawing/2014/main" id="{19CE960E-4536-4A76-8BB5-64E7BC4D75A9}"/>
              </a:ext>
            </a:extLst>
          </p:cNvPr>
          <p:cNvSpPr txBox="1"/>
          <p:nvPr/>
        </p:nvSpPr>
        <p:spPr>
          <a:xfrm>
            <a:off x="606295" y="2749174"/>
            <a:ext cx="10090323" cy="6368603"/>
          </a:xfrm>
          <a:prstGeom prst="rect">
            <a:avLst/>
          </a:prstGeom>
          <a:noFill/>
        </p:spPr>
        <p:txBody>
          <a:bodyPr wrap="square">
            <a:spAutoFit/>
          </a:bodyPr>
          <a:lstStyle/>
          <a:p>
            <a:pPr marL="571500" marR="0" lvl="0" indent="-571500">
              <a:lnSpc>
                <a:spcPct val="150000"/>
              </a:lnSpc>
              <a:spcBef>
                <a:spcPts val="600"/>
              </a:spcBef>
              <a:spcAft>
                <a:spcPts val="600"/>
              </a:spcAft>
              <a:buSzPts val="1000"/>
              <a:buFont typeface="Wingdings" panose="05000000000000000000" pitchFamily="2" charset="2"/>
              <a:buChar char="q"/>
              <a:tabLst>
                <a:tab pos="457200" algn="l"/>
              </a:tabLst>
            </a:pPr>
            <a:r>
              <a:rPr lang="en-GB" sz="4400" dirty="0">
                <a:effectLst/>
                <a:latin typeface="Arial" panose="020B0604020202020204" pitchFamily="34" charset="0"/>
                <a:ea typeface="Times New Roman" panose="02020603050405020304" pitchFamily="18" charset="0"/>
                <a:cs typeface="Times New Roman" panose="02020603050405020304" pitchFamily="18" charset="0"/>
              </a:rPr>
              <a:t>Use of Instagram and Tik Tok to tell a visual storey.</a:t>
            </a:r>
          </a:p>
          <a:p>
            <a:pPr marL="571500" marR="0" lvl="0" indent="-571500">
              <a:lnSpc>
                <a:spcPct val="150000"/>
              </a:lnSpc>
              <a:spcBef>
                <a:spcPts val="600"/>
              </a:spcBef>
              <a:spcAft>
                <a:spcPts val="600"/>
              </a:spcAft>
              <a:buSzPts val="1000"/>
              <a:buFont typeface="Wingdings" panose="05000000000000000000" pitchFamily="2" charset="2"/>
              <a:buChar char="q"/>
              <a:tabLst>
                <a:tab pos="457200" algn="l"/>
              </a:tabLst>
            </a:pPr>
            <a:r>
              <a:rPr lang="en-GB" sz="4400" dirty="0">
                <a:effectLst/>
                <a:latin typeface="Arial" panose="020B0604020202020204" pitchFamily="34" charset="0"/>
                <a:ea typeface="Times New Roman" panose="02020603050405020304" pitchFamily="18" charset="0"/>
                <a:cs typeface="Times New Roman" panose="02020603050405020304" pitchFamily="18" charset="0"/>
              </a:rPr>
              <a:t>Advertisement of food, green behaviour and reviews.</a:t>
            </a:r>
          </a:p>
          <a:p>
            <a:pPr marL="571500" marR="0" lvl="0" indent="-571500">
              <a:lnSpc>
                <a:spcPct val="150000"/>
              </a:lnSpc>
              <a:spcBef>
                <a:spcPts val="600"/>
              </a:spcBef>
              <a:spcAft>
                <a:spcPts val="600"/>
              </a:spcAft>
              <a:buSzPts val="1000"/>
              <a:buFont typeface="Wingdings" panose="05000000000000000000" pitchFamily="2" charset="2"/>
              <a:buChar char="q"/>
              <a:tabLst>
                <a:tab pos="457200" algn="l"/>
              </a:tabLst>
            </a:pPr>
            <a:r>
              <a:rPr lang="en-GB" sz="4400" dirty="0">
                <a:effectLst/>
                <a:latin typeface="Arial" panose="020B0604020202020204" pitchFamily="34" charset="0"/>
                <a:ea typeface="Times New Roman" panose="02020603050405020304" pitchFamily="18" charset="0"/>
                <a:cs typeface="Times New Roman" panose="02020603050405020304" pitchFamily="18" charset="0"/>
              </a:rPr>
              <a:t>Participations with fitness and nutrition influencers.  </a:t>
            </a:r>
          </a:p>
        </p:txBody>
      </p:sp>
      <p:pic>
        <p:nvPicPr>
          <p:cNvPr id="5122" name="Picture 2" descr="10 Tips Social Media Marketing For Beginners">
            <a:extLst>
              <a:ext uri="{FF2B5EF4-FFF2-40B4-BE49-F238E27FC236}">
                <a16:creationId xmlns:a16="http://schemas.microsoft.com/office/drawing/2014/main" id="{0AB57CAC-1885-46E9-A263-C81DC3497A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695682" y="2100632"/>
            <a:ext cx="7227088" cy="7022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1964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424995"/>
            <a:ext cx="20233024" cy="10799376"/>
          </a:xfrm>
          <a:custGeom>
            <a:avLst/>
            <a:gdLst/>
            <a:ahLst/>
            <a:cxnLst/>
            <a:rect l="l" t="t" r="r" b="b"/>
            <a:pathLst>
              <a:path w="20233024" h="10799376">
                <a:moveTo>
                  <a:pt x="0" y="0"/>
                </a:moveTo>
                <a:lnTo>
                  <a:pt x="20233023" y="0"/>
                </a:lnTo>
                <a:lnTo>
                  <a:pt x="20233023" y="10799376"/>
                </a:lnTo>
                <a:lnTo>
                  <a:pt x="0" y="10799376"/>
                </a:lnTo>
                <a:lnTo>
                  <a:pt x="0" y="0"/>
                </a:lnTo>
                <a:close/>
              </a:path>
            </a:pathLst>
          </a:custGeom>
          <a:blipFill>
            <a:blip r:embed="rId3">
              <a:alphaModFix amt="2000"/>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4" name="Freeform 14"/>
          <p:cNvSpPr/>
          <p:nvPr/>
        </p:nvSpPr>
        <p:spPr>
          <a:xfrm>
            <a:off x="16343393" y="6050880"/>
            <a:ext cx="641356" cy="641356"/>
          </a:xfrm>
          <a:custGeom>
            <a:avLst/>
            <a:gdLst/>
            <a:ahLst/>
            <a:cxnLst/>
            <a:rect l="l" t="t" r="r" b="b"/>
            <a:pathLst>
              <a:path w="641356" h="641356">
                <a:moveTo>
                  <a:pt x="0" y="0"/>
                </a:moveTo>
                <a:lnTo>
                  <a:pt x="641356" y="0"/>
                </a:lnTo>
                <a:lnTo>
                  <a:pt x="641356" y="641356"/>
                </a:lnTo>
                <a:lnTo>
                  <a:pt x="0" y="64135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6" name="TextBox 16"/>
          <p:cNvSpPr txBox="1"/>
          <p:nvPr/>
        </p:nvSpPr>
        <p:spPr>
          <a:xfrm>
            <a:off x="7152088" y="150310"/>
            <a:ext cx="10460827" cy="1905843"/>
          </a:xfrm>
          <a:prstGeom prst="rect">
            <a:avLst/>
          </a:prstGeom>
        </p:spPr>
        <p:txBody>
          <a:bodyPr wrap="square" lIns="0" tIns="0" rIns="0" bIns="0" rtlCol="0" anchor="t">
            <a:spAutoFit/>
          </a:bodyPr>
          <a:lstStyle/>
          <a:p>
            <a:pPr marL="0" marR="0" algn="ctr">
              <a:lnSpc>
                <a:spcPct val="150000"/>
              </a:lnSpc>
              <a:spcBef>
                <a:spcPts val="2400"/>
              </a:spcBef>
              <a:spcAft>
                <a:spcPts val="0"/>
              </a:spcAft>
            </a:pPr>
            <a:r>
              <a:rPr lang="en-GB" sz="44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Marketing Strategy 2 – Subscription &amp; Referral Programmes</a:t>
            </a:r>
          </a:p>
        </p:txBody>
      </p:sp>
      <p:sp>
        <p:nvSpPr>
          <p:cNvPr id="23" name="Freeform 23"/>
          <p:cNvSpPr/>
          <p:nvPr/>
        </p:nvSpPr>
        <p:spPr>
          <a:xfrm>
            <a:off x="7625179" y="4217470"/>
            <a:ext cx="742704" cy="742704"/>
          </a:xfrm>
          <a:custGeom>
            <a:avLst/>
            <a:gdLst/>
            <a:ahLst/>
            <a:cxnLst/>
            <a:rect l="l" t="t" r="r" b="b"/>
            <a:pathLst>
              <a:path w="742704" h="742704">
                <a:moveTo>
                  <a:pt x="0" y="0"/>
                </a:moveTo>
                <a:lnTo>
                  <a:pt x="742704" y="0"/>
                </a:lnTo>
                <a:lnTo>
                  <a:pt x="742704" y="742704"/>
                </a:lnTo>
                <a:lnTo>
                  <a:pt x="0" y="74270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4" name="Group 24"/>
          <p:cNvGrpSpPr/>
          <p:nvPr/>
        </p:nvGrpSpPr>
        <p:grpSpPr>
          <a:xfrm>
            <a:off x="4507324" y="-793261"/>
            <a:ext cx="1398176" cy="13038508"/>
            <a:chOff x="0" y="0"/>
            <a:chExt cx="368244" cy="3434010"/>
          </a:xfrm>
        </p:grpSpPr>
        <p:sp>
          <p:nvSpPr>
            <p:cNvPr id="25" name="Freeform 25"/>
            <p:cNvSpPr/>
            <p:nvPr/>
          </p:nvSpPr>
          <p:spPr>
            <a:xfrm>
              <a:off x="0" y="0"/>
              <a:ext cx="368244" cy="3434010"/>
            </a:xfrm>
            <a:custGeom>
              <a:avLst/>
              <a:gdLst/>
              <a:ahLst/>
              <a:cxnLst/>
              <a:rect l="l" t="t" r="r" b="b"/>
              <a:pathLst>
                <a:path w="368244" h="3434010">
                  <a:moveTo>
                    <a:pt x="0" y="0"/>
                  </a:moveTo>
                  <a:lnTo>
                    <a:pt x="368244" y="0"/>
                  </a:lnTo>
                  <a:lnTo>
                    <a:pt x="368244" y="3434010"/>
                  </a:lnTo>
                  <a:lnTo>
                    <a:pt x="0" y="3434010"/>
                  </a:lnTo>
                  <a:close/>
                </a:path>
              </a:pathLst>
            </a:custGeom>
            <a:gradFill rotWithShape="1">
              <a:gsLst>
                <a:gs pos="0">
                  <a:srgbClr val="366980">
                    <a:alpha val="100000"/>
                  </a:srgbClr>
                </a:gs>
                <a:gs pos="100000">
                  <a:srgbClr val="0B51AE">
                    <a:alpha val="0"/>
                  </a:srgbClr>
                </a:gs>
              </a:gsLst>
              <a:lin ang="5400000"/>
            </a:gradFill>
          </p:spPr>
          <p:txBody>
            <a:bodyPr/>
            <a:lstStyle/>
            <a:p>
              <a:endParaRPr lang="en-GB"/>
            </a:p>
          </p:txBody>
        </p:sp>
        <p:sp>
          <p:nvSpPr>
            <p:cNvPr id="26" name="TextBox 26"/>
            <p:cNvSpPr txBox="1"/>
            <p:nvPr/>
          </p:nvSpPr>
          <p:spPr>
            <a:xfrm>
              <a:off x="0" y="-38100"/>
              <a:ext cx="368244" cy="3472110"/>
            </a:xfrm>
            <a:prstGeom prst="rect">
              <a:avLst/>
            </a:prstGeom>
          </p:spPr>
          <p:txBody>
            <a:bodyPr lIns="50800" tIns="50800" rIns="50800" bIns="50800" rtlCol="0" anchor="ctr"/>
            <a:lstStyle/>
            <a:p>
              <a:pPr algn="ctr">
                <a:lnSpc>
                  <a:spcPts val="2659"/>
                </a:lnSpc>
                <a:spcBef>
                  <a:spcPct val="0"/>
                </a:spcBef>
              </a:pPr>
              <a:endParaRPr/>
            </a:p>
          </p:txBody>
        </p:sp>
      </p:grpSp>
      <p:graphicFrame>
        <p:nvGraphicFramePr>
          <p:cNvPr id="27" name="Diagram 26">
            <a:extLst>
              <a:ext uri="{FF2B5EF4-FFF2-40B4-BE49-F238E27FC236}">
                <a16:creationId xmlns:a16="http://schemas.microsoft.com/office/drawing/2014/main" id="{1A7CF669-F904-418A-A28E-C7BBB8286A86}"/>
              </a:ext>
            </a:extLst>
          </p:cNvPr>
          <p:cNvGraphicFramePr/>
          <p:nvPr>
            <p:extLst>
              <p:ext uri="{D42A27DB-BD31-4B8C-83A1-F6EECF244321}">
                <p14:modId xmlns:p14="http://schemas.microsoft.com/office/powerpoint/2010/main" val="2248216213"/>
              </p:ext>
            </p:extLst>
          </p:nvPr>
        </p:nvGraphicFramePr>
        <p:xfrm>
          <a:off x="5930629" y="2659648"/>
          <a:ext cx="11915068" cy="742382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4104" name="Picture 8" descr="What Are Referral Programs and How Do They Work?">
            <a:extLst>
              <a:ext uri="{FF2B5EF4-FFF2-40B4-BE49-F238E27FC236}">
                <a16:creationId xmlns:a16="http://schemas.microsoft.com/office/drawing/2014/main" id="{944A84B9-FB5B-4328-8DE0-AA126B31754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rot="16200000">
            <a:off x="-2889838" y="2889838"/>
            <a:ext cx="10287000" cy="450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590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971364" y="0"/>
            <a:ext cx="6499679" cy="2485706"/>
          </a:xfrm>
          <a:custGeom>
            <a:avLst/>
            <a:gdLst/>
            <a:ahLst/>
            <a:cxnLst/>
            <a:rect l="l" t="t" r="r" b="b"/>
            <a:pathLst>
              <a:path w="6499679" h="2485706">
                <a:moveTo>
                  <a:pt x="0" y="2485706"/>
                </a:moveTo>
                <a:lnTo>
                  <a:pt x="6499678" y="2485706"/>
                </a:lnTo>
                <a:lnTo>
                  <a:pt x="6499678" y="0"/>
                </a:lnTo>
                <a:lnTo>
                  <a:pt x="0" y="0"/>
                </a:lnTo>
                <a:lnTo>
                  <a:pt x="0"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3" name="Freeform 3"/>
          <p:cNvSpPr/>
          <p:nvPr/>
        </p:nvSpPr>
        <p:spPr>
          <a:xfrm flipH="1" flipV="1">
            <a:off x="12759686" y="0"/>
            <a:ext cx="6499679" cy="2485706"/>
          </a:xfrm>
          <a:custGeom>
            <a:avLst/>
            <a:gdLst/>
            <a:ahLst/>
            <a:cxnLst/>
            <a:rect l="l" t="t" r="r" b="b"/>
            <a:pathLst>
              <a:path w="6499679" h="2485706">
                <a:moveTo>
                  <a:pt x="6499678" y="2485706"/>
                </a:moveTo>
                <a:lnTo>
                  <a:pt x="0" y="2485706"/>
                </a:lnTo>
                <a:lnTo>
                  <a:pt x="0" y="0"/>
                </a:lnTo>
                <a:lnTo>
                  <a:pt x="6499678" y="0"/>
                </a:lnTo>
                <a:lnTo>
                  <a:pt x="6499678"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4" name="TextBox 4"/>
          <p:cNvSpPr txBox="1"/>
          <p:nvPr/>
        </p:nvSpPr>
        <p:spPr>
          <a:xfrm>
            <a:off x="4615236" y="534629"/>
            <a:ext cx="9057528" cy="1661993"/>
          </a:xfrm>
          <a:prstGeom prst="rect">
            <a:avLst/>
          </a:prstGeom>
        </p:spPr>
        <p:txBody>
          <a:bodyPr wrap="square" lIns="0" tIns="0" rIns="0" bIns="0" rtlCol="0" anchor="t">
            <a:spAutoFit/>
          </a:bodyPr>
          <a:lstStyle/>
          <a:p>
            <a:pPr marL="0" marR="0" algn="ctr">
              <a:spcBef>
                <a:spcPts val="2400"/>
              </a:spcBef>
              <a:spcAft>
                <a:spcPts val="0"/>
              </a:spcAft>
            </a:pPr>
            <a:r>
              <a:rPr lang="en-GB" sz="5400" b="1" kern="0" dirty="0">
                <a:solidFill>
                  <a:srgbClr val="31849B"/>
                </a:solidFill>
                <a:effectLst/>
                <a:latin typeface="Arial" panose="020B0604020202020204" pitchFamily="34" charset="0"/>
                <a:ea typeface="Times New Roman" panose="02020603050405020304" pitchFamily="18" charset="0"/>
                <a:cs typeface="Times New Roman" panose="02020603050405020304" pitchFamily="18" charset="0"/>
              </a:rPr>
              <a:t>Funding Requirements, Allocation &amp; Conclusion</a:t>
            </a:r>
          </a:p>
        </p:txBody>
      </p:sp>
      <p:sp>
        <p:nvSpPr>
          <p:cNvPr id="7" name="Freeform 7"/>
          <p:cNvSpPr/>
          <p:nvPr/>
        </p:nvSpPr>
        <p:spPr>
          <a:xfrm>
            <a:off x="-1296525" y="6302642"/>
            <a:ext cx="20881051" cy="5455174"/>
          </a:xfrm>
          <a:custGeom>
            <a:avLst/>
            <a:gdLst/>
            <a:ahLst/>
            <a:cxnLst/>
            <a:rect l="l" t="t" r="r" b="b"/>
            <a:pathLst>
              <a:path w="20881051" h="5455174">
                <a:moveTo>
                  <a:pt x="0" y="0"/>
                </a:moveTo>
                <a:lnTo>
                  <a:pt x="20881050" y="0"/>
                </a:lnTo>
                <a:lnTo>
                  <a:pt x="20881050" y="5455174"/>
                </a:lnTo>
                <a:lnTo>
                  <a:pt x="0" y="5455174"/>
                </a:lnTo>
                <a:lnTo>
                  <a:pt x="0" y="0"/>
                </a:lnTo>
                <a:close/>
              </a:path>
            </a:pathLst>
          </a:custGeom>
          <a:blipFill>
            <a:blip r:embed="rId5">
              <a:alphaModFix amt="4000"/>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16523117" y="8591048"/>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67923" y="534629"/>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TextBox 15">
            <a:extLst>
              <a:ext uri="{FF2B5EF4-FFF2-40B4-BE49-F238E27FC236}">
                <a16:creationId xmlns:a16="http://schemas.microsoft.com/office/drawing/2014/main" id="{BA922BB2-B7F5-4A88-94B4-F7DFA28056B9}"/>
              </a:ext>
            </a:extLst>
          </p:cNvPr>
          <p:cNvSpPr txBox="1"/>
          <p:nvPr/>
        </p:nvSpPr>
        <p:spPr>
          <a:xfrm>
            <a:off x="637584" y="2196622"/>
            <a:ext cx="11374315" cy="7768473"/>
          </a:xfrm>
          <a:prstGeom prst="rect">
            <a:avLst/>
          </a:prstGeom>
          <a:noFill/>
        </p:spPr>
        <p:txBody>
          <a:bodyPr wrap="square">
            <a:spAutoFit/>
          </a:bodyPr>
          <a:lstStyle/>
          <a:p>
            <a:pPr marL="0" marR="0" algn="just">
              <a:lnSpc>
                <a:spcPct val="150000"/>
              </a:lnSpc>
              <a:spcBef>
                <a:spcPts val="0"/>
              </a:spcBef>
              <a:spcAft>
                <a:spcPts val="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Total Funding Required:</a:t>
            </a:r>
            <a:r>
              <a:rPr lang="en-GB" sz="2800" dirty="0">
                <a:effectLst/>
                <a:latin typeface="Arial" panose="020B0604020202020204" pitchFamily="34" charset="0"/>
                <a:ea typeface="Times New Roman" panose="02020603050405020304" pitchFamily="18" charset="0"/>
                <a:cs typeface="Arial" panose="020B0604020202020204" pitchFamily="34" charset="0"/>
              </a:rPr>
              <a:t> £80,000</a:t>
            </a:r>
          </a:p>
          <a:p>
            <a:pPr marL="0" marR="0" algn="just">
              <a:lnSpc>
                <a:spcPct val="150000"/>
              </a:lnSpc>
              <a:spcBef>
                <a:spcPts val="0"/>
              </a:spcBef>
              <a:spcAft>
                <a:spcPts val="0"/>
              </a:spcAft>
            </a:pP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Funding Sources:</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£30,000 – Founder investment</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£50,000 – Angel investors</a:t>
            </a:r>
          </a:p>
          <a:p>
            <a:pPr marR="0" lvl="0" algn="just">
              <a:lnSpc>
                <a:spcPct val="150000"/>
              </a:lnSpc>
              <a:spcBef>
                <a:spcPts val="0"/>
              </a:spcBef>
              <a:spcAft>
                <a:spcPts val="0"/>
              </a:spcAft>
              <a:buSzPts val="1000"/>
              <a:tabLst>
                <a:tab pos="457200" algn="l"/>
              </a:tabLst>
            </a:pP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GB" sz="2800" b="1" dirty="0">
                <a:effectLst/>
                <a:latin typeface="Arial" panose="020B0604020202020204" pitchFamily="34" charset="0"/>
                <a:ea typeface="Times New Roman" panose="02020603050405020304" pitchFamily="18" charset="0"/>
                <a:cs typeface="Arial" panose="020B0604020202020204" pitchFamily="34" charset="0"/>
              </a:rPr>
              <a:t>Allocation of Funds:</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Kitchen rental &amp; equipment: £28,000</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Ingredients &amp; packaging: £12,000</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Website &amp; digital marketing: £15,000</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Staff wages: £16,000</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SzPts val="1000"/>
              <a:buFont typeface="Symbol" panose="05050102010706020507" pitchFamily="18" charset="2"/>
              <a:buChar char=""/>
              <a:tabLst>
                <a:tab pos="457200" algn="l"/>
              </a:tabLst>
            </a:pPr>
            <a:r>
              <a:rPr lang="en-GB" sz="2800" dirty="0">
                <a:effectLst/>
                <a:latin typeface="Arial" panose="020B0604020202020204" pitchFamily="34" charset="0"/>
                <a:ea typeface="Times New Roman" panose="02020603050405020304" pitchFamily="18" charset="0"/>
                <a:cs typeface="Arial" panose="020B0604020202020204" pitchFamily="34" charset="0"/>
              </a:rPr>
              <a:t>Legal, utilities &amp; contingency: £9,000</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076" name="Picture 4" descr="Project Funding">
            <a:extLst>
              <a:ext uri="{FF2B5EF4-FFF2-40B4-BE49-F238E27FC236}">
                <a16:creationId xmlns:a16="http://schemas.microsoft.com/office/drawing/2014/main" id="{1A3C9C3D-0D5D-4CFF-90F7-45E23B0C70B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96199" y="2905125"/>
            <a:ext cx="9913497" cy="6713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458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9209774" y="-6180183"/>
            <a:ext cx="1543050" cy="16804823"/>
            <a:chOff x="0" y="0"/>
            <a:chExt cx="406400" cy="4425962"/>
          </a:xfrm>
        </p:grpSpPr>
        <p:sp>
          <p:nvSpPr>
            <p:cNvPr id="3" name="Freeform 3"/>
            <p:cNvSpPr/>
            <p:nvPr/>
          </p:nvSpPr>
          <p:spPr>
            <a:xfrm>
              <a:off x="0" y="0"/>
              <a:ext cx="406400" cy="4425962"/>
            </a:xfrm>
            <a:custGeom>
              <a:avLst/>
              <a:gdLst/>
              <a:ahLst/>
              <a:cxnLst/>
              <a:rect l="l" t="t" r="r" b="b"/>
              <a:pathLst>
                <a:path w="406400" h="4425962">
                  <a:moveTo>
                    <a:pt x="0" y="0"/>
                  </a:moveTo>
                  <a:lnTo>
                    <a:pt x="406400" y="0"/>
                  </a:lnTo>
                  <a:lnTo>
                    <a:pt x="406400" y="4425962"/>
                  </a:lnTo>
                  <a:lnTo>
                    <a:pt x="0" y="4425962"/>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4" name="TextBox 4"/>
            <p:cNvSpPr txBox="1"/>
            <p:nvPr/>
          </p:nvSpPr>
          <p:spPr>
            <a:xfrm>
              <a:off x="0" y="-38100"/>
              <a:ext cx="406400" cy="4464062"/>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5" name="Group 5"/>
          <p:cNvGrpSpPr/>
          <p:nvPr/>
        </p:nvGrpSpPr>
        <p:grpSpPr>
          <a:xfrm>
            <a:off x="7624396" y="4287420"/>
            <a:ext cx="9658350" cy="1684921"/>
            <a:chOff x="0" y="0"/>
            <a:chExt cx="2543763" cy="443765"/>
          </a:xfrm>
        </p:grpSpPr>
        <p:sp>
          <p:nvSpPr>
            <p:cNvPr id="6" name="Freeform 6"/>
            <p:cNvSpPr/>
            <p:nvPr/>
          </p:nvSpPr>
          <p:spPr>
            <a:xfrm>
              <a:off x="0" y="0"/>
              <a:ext cx="2543763" cy="443765"/>
            </a:xfrm>
            <a:custGeom>
              <a:avLst/>
              <a:gdLst/>
              <a:ahLst/>
              <a:cxnLst/>
              <a:rect l="l" t="t" r="r" b="b"/>
              <a:pathLst>
                <a:path w="2543763" h="443765">
                  <a:moveTo>
                    <a:pt x="80158" y="0"/>
                  </a:moveTo>
                  <a:lnTo>
                    <a:pt x="2463605" y="0"/>
                  </a:lnTo>
                  <a:cubicBezTo>
                    <a:pt x="2484864" y="0"/>
                    <a:pt x="2505253" y="8445"/>
                    <a:pt x="2520285" y="23478"/>
                  </a:cubicBezTo>
                  <a:cubicBezTo>
                    <a:pt x="2535318" y="38510"/>
                    <a:pt x="2543763" y="58899"/>
                    <a:pt x="2543763" y="80158"/>
                  </a:cubicBezTo>
                  <a:lnTo>
                    <a:pt x="2543763" y="363607"/>
                  </a:lnTo>
                  <a:cubicBezTo>
                    <a:pt x="2543763" y="384867"/>
                    <a:pt x="2535318" y="405255"/>
                    <a:pt x="2520285" y="420288"/>
                  </a:cubicBezTo>
                  <a:cubicBezTo>
                    <a:pt x="2505253" y="435320"/>
                    <a:pt x="2484864" y="443765"/>
                    <a:pt x="2463605" y="443765"/>
                  </a:cubicBezTo>
                  <a:lnTo>
                    <a:pt x="80158" y="443765"/>
                  </a:lnTo>
                  <a:cubicBezTo>
                    <a:pt x="35888" y="443765"/>
                    <a:pt x="0" y="407877"/>
                    <a:pt x="0" y="363607"/>
                  </a:cubicBezTo>
                  <a:lnTo>
                    <a:pt x="0" y="80158"/>
                  </a:lnTo>
                  <a:cubicBezTo>
                    <a:pt x="0" y="58899"/>
                    <a:pt x="8445" y="38510"/>
                    <a:pt x="23478" y="23478"/>
                  </a:cubicBezTo>
                  <a:cubicBezTo>
                    <a:pt x="38510" y="8445"/>
                    <a:pt x="58899" y="0"/>
                    <a:pt x="80158" y="0"/>
                  </a:cubicBezTo>
                  <a:close/>
                </a:path>
              </a:pathLst>
            </a:custGeom>
            <a:ln w="76200" cap="rnd">
              <a:solidFill>
                <a:srgbClr val="0F5995"/>
              </a:solidFill>
              <a:prstDash val="solid"/>
              <a:round/>
            </a:ln>
          </p:spPr>
          <p:txBody>
            <a:bodyPr/>
            <a:lstStyle/>
            <a:p>
              <a:endParaRPr lang="en-GB"/>
            </a:p>
          </p:txBody>
        </p:sp>
        <p:sp>
          <p:nvSpPr>
            <p:cNvPr id="7" name="TextBox 7"/>
            <p:cNvSpPr txBox="1"/>
            <p:nvPr/>
          </p:nvSpPr>
          <p:spPr>
            <a:xfrm>
              <a:off x="0" y="-38100"/>
              <a:ext cx="2543763" cy="481865"/>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8" name="Group 8"/>
          <p:cNvGrpSpPr/>
          <p:nvPr/>
        </p:nvGrpSpPr>
        <p:grpSpPr>
          <a:xfrm>
            <a:off x="718342" y="3982271"/>
            <a:ext cx="8115300" cy="2129599"/>
            <a:chOff x="0" y="0"/>
            <a:chExt cx="10820400" cy="2239871"/>
          </a:xfrm>
        </p:grpSpPr>
        <p:pic>
          <p:nvPicPr>
            <p:cNvPr id="9" name="Picture 9"/>
            <p:cNvPicPr>
              <a:picLocks noChangeAspect="1"/>
            </p:cNvPicPr>
            <p:nvPr/>
          </p:nvPicPr>
          <p:blipFill>
            <a:blip r:embed="rId3"/>
            <a:srcRect t="31599" b="31599"/>
            <a:stretch>
              <a:fillRect/>
            </a:stretch>
          </p:blipFill>
          <p:spPr>
            <a:xfrm>
              <a:off x="0" y="0"/>
              <a:ext cx="10820400" cy="2239871"/>
            </a:xfrm>
            <a:prstGeom prst="rect">
              <a:avLst/>
            </a:prstGeom>
          </p:spPr>
        </p:pic>
      </p:grpSp>
      <p:sp>
        <p:nvSpPr>
          <p:cNvPr id="10" name="Freeform 10"/>
          <p:cNvSpPr/>
          <p:nvPr/>
        </p:nvSpPr>
        <p:spPr>
          <a:xfrm>
            <a:off x="-1957522" y="6851830"/>
            <a:ext cx="21582325" cy="5638382"/>
          </a:xfrm>
          <a:custGeom>
            <a:avLst/>
            <a:gdLst/>
            <a:ahLst/>
            <a:cxnLst/>
            <a:rect l="l" t="t" r="r" b="b"/>
            <a:pathLst>
              <a:path w="21582325" h="5638382">
                <a:moveTo>
                  <a:pt x="0" y="0"/>
                </a:moveTo>
                <a:lnTo>
                  <a:pt x="21582325" y="0"/>
                </a:lnTo>
                <a:lnTo>
                  <a:pt x="21582325" y="5638382"/>
                </a:lnTo>
                <a:lnTo>
                  <a:pt x="0" y="5638382"/>
                </a:lnTo>
                <a:lnTo>
                  <a:pt x="0" y="0"/>
                </a:lnTo>
                <a:close/>
              </a:path>
            </a:pathLst>
          </a:custGeom>
          <a:blipFill>
            <a:blip r:embed="rId4">
              <a:alphaModFix amt="4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1" name="Group 11"/>
          <p:cNvGrpSpPr/>
          <p:nvPr/>
        </p:nvGrpSpPr>
        <p:grpSpPr>
          <a:xfrm>
            <a:off x="7600950" y="6869912"/>
            <a:ext cx="9658350" cy="1684921"/>
            <a:chOff x="0" y="0"/>
            <a:chExt cx="2543763" cy="443765"/>
          </a:xfrm>
        </p:grpSpPr>
        <p:sp>
          <p:nvSpPr>
            <p:cNvPr id="12" name="Freeform 12"/>
            <p:cNvSpPr/>
            <p:nvPr/>
          </p:nvSpPr>
          <p:spPr>
            <a:xfrm>
              <a:off x="0" y="0"/>
              <a:ext cx="2543763" cy="443765"/>
            </a:xfrm>
            <a:custGeom>
              <a:avLst/>
              <a:gdLst/>
              <a:ahLst/>
              <a:cxnLst/>
              <a:rect l="l" t="t" r="r" b="b"/>
              <a:pathLst>
                <a:path w="2543763" h="443765">
                  <a:moveTo>
                    <a:pt x="80158" y="0"/>
                  </a:moveTo>
                  <a:lnTo>
                    <a:pt x="2463605" y="0"/>
                  </a:lnTo>
                  <a:cubicBezTo>
                    <a:pt x="2484864" y="0"/>
                    <a:pt x="2505253" y="8445"/>
                    <a:pt x="2520285" y="23478"/>
                  </a:cubicBezTo>
                  <a:cubicBezTo>
                    <a:pt x="2535318" y="38510"/>
                    <a:pt x="2543763" y="58899"/>
                    <a:pt x="2543763" y="80158"/>
                  </a:cubicBezTo>
                  <a:lnTo>
                    <a:pt x="2543763" y="363607"/>
                  </a:lnTo>
                  <a:cubicBezTo>
                    <a:pt x="2543763" y="384867"/>
                    <a:pt x="2535318" y="405255"/>
                    <a:pt x="2520285" y="420288"/>
                  </a:cubicBezTo>
                  <a:cubicBezTo>
                    <a:pt x="2505253" y="435320"/>
                    <a:pt x="2484864" y="443765"/>
                    <a:pt x="2463605" y="443765"/>
                  </a:cubicBezTo>
                  <a:lnTo>
                    <a:pt x="80158" y="443765"/>
                  </a:lnTo>
                  <a:cubicBezTo>
                    <a:pt x="35888" y="443765"/>
                    <a:pt x="0" y="407877"/>
                    <a:pt x="0" y="363607"/>
                  </a:cubicBezTo>
                  <a:lnTo>
                    <a:pt x="0" y="80158"/>
                  </a:lnTo>
                  <a:cubicBezTo>
                    <a:pt x="0" y="58899"/>
                    <a:pt x="8445" y="38510"/>
                    <a:pt x="23478" y="23478"/>
                  </a:cubicBezTo>
                  <a:cubicBezTo>
                    <a:pt x="38510" y="8445"/>
                    <a:pt x="58899" y="0"/>
                    <a:pt x="80158" y="0"/>
                  </a:cubicBezTo>
                  <a:close/>
                </a:path>
              </a:pathLst>
            </a:custGeom>
            <a:ln w="76200" cap="rnd">
              <a:solidFill>
                <a:srgbClr val="0F5995"/>
              </a:solidFill>
              <a:prstDash val="solid"/>
              <a:round/>
            </a:ln>
          </p:spPr>
          <p:txBody>
            <a:bodyPr/>
            <a:lstStyle/>
            <a:p>
              <a:endParaRPr lang="en-GB"/>
            </a:p>
          </p:txBody>
        </p:sp>
        <p:sp>
          <p:nvSpPr>
            <p:cNvPr id="13" name="TextBox 13"/>
            <p:cNvSpPr txBox="1"/>
            <p:nvPr/>
          </p:nvSpPr>
          <p:spPr>
            <a:xfrm>
              <a:off x="0" y="-38100"/>
              <a:ext cx="2543763" cy="481865"/>
            </a:xfrm>
            <a:prstGeom prst="rect">
              <a:avLst/>
            </a:prstGeom>
          </p:spPr>
          <p:txBody>
            <a:bodyPr lIns="50800" tIns="50800" rIns="50800" bIns="50800" rtlCol="0" anchor="ctr"/>
            <a:lstStyle/>
            <a:p>
              <a:pPr algn="ctr">
                <a:lnSpc>
                  <a:spcPts val="2659"/>
                </a:lnSpc>
              </a:pPr>
              <a:endParaRPr>
                <a:latin typeface="Times New Roman" panose="02020603050405020304" pitchFamily="18" charset="0"/>
                <a:cs typeface="Times New Roman" panose="02020603050405020304" pitchFamily="18" charset="0"/>
              </a:endParaRPr>
            </a:p>
          </p:txBody>
        </p:sp>
      </p:grpSp>
      <p:grpSp>
        <p:nvGrpSpPr>
          <p:cNvPr id="14" name="Group 14"/>
          <p:cNvGrpSpPr/>
          <p:nvPr/>
        </p:nvGrpSpPr>
        <p:grpSpPr>
          <a:xfrm>
            <a:off x="718342" y="6554960"/>
            <a:ext cx="8115300" cy="2249098"/>
            <a:chOff x="0" y="0"/>
            <a:chExt cx="10820400" cy="2239871"/>
          </a:xfrm>
        </p:grpSpPr>
        <p:pic>
          <p:nvPicPr>
            <p:cNvPr id="15" name="Picture 15"/>
            <p:cNvPicPr>
              <a:picLocks noChangeAspect="1"/>
            </p:cNvPicPr>
            <p:nvPr/>
          </p:nvPicPr>
          <p:blipFill>
            <a:blip r:embed="rId6"/>
            <a:srcRect t="34464" b="34464"/>
            <a:stretch>
              <a:fillRect/>
            </a:stretch>
          </p:blipFill>
          <p:spPr>
            <a:xfrm>
              <a:off x="0" y="0"/>
              <a:ext cx="10820400" cy="2239871"/>
            </a:xfrm>
            <a:prstGeom prst="rect">
              <a:avLst/>
            </a:prstGeom>
          </p:spPr>
        </p:pic>
      </p:grpSp>
      <p:sp>
        <p:nvSpPr>
          <p:cNvPr id="21" name="Freeform 21"/>
          <p:cNvSpPr/>
          <p:nvPr/>
        </p:nvSpPr>
        <p:spPr>
          <a:xfrm flipV="1">
            <a:off x="-1616230" y="-368548"/>
            <a:ext cx="10449872" cy="3996400"/>
          </a:xfrm>
          <a:custGeom>
            <a:avLst/>
            <a:gdLst/>
            <a:ahLst/>
            <a:cxnLst/>
            <a:rect l="l" t="t" r="r" b="b"/>
            <a:pathLst>
              <a:path w="10449872" h="3996400">
                <a:moveTo>
                  <a:pt x="0" y="3996400"/>
                </a:moveTo>
                <a:lnTo>
                  <a:pt x="10449872" y="3996400"/>
                </a:lnTo>
                <a:lnTo>
                  <a:pt x="10449872" y="0"/>
                </a:lnTo>
                <a:lnTo>
                  <a:pt x="0" y="0"/>
                </a:lnTo>
                <a:lnTo>
                  <a:pt x="0" y="3996400"/>
                </a:lnTo>
                <a:close/>
              </a:path>
            </a:pathLst>
          </a:custGeom>
          <a:blipFill>
            <a:blip r:embed="rId7">
              <a:extLst>
                <a:ext uri="{96DAC541-7B7A-43D3-8B79-37D633B846F1}">
                  <asvg:svgBlip xmlns:asvg="http://schemas.microsoft.com/office/drawing/2016/SVG/main" r:embed="rId8"/>
                </a:ext>
              </a:extLst>
            </a:blip>
            <a:stretch>
              <a:fillRect t="-79322" b="-82160"/>
            </a:stretch>
          </a:blipFill>
        </p:spPr>
        <p:txBody>
          <a:bodyPr/>
          <a:lstStyle/>
          <a:p>
            <a:endParaRPr lang="en-GB"/>
          </a:p>
        </p:txBody>
      </p:sp>
      <p:sp>
        <p:nvSpPr>
          <p:cNvPr id="22" name="TextBox 22"/>
          <p:cNvSpPr txBox="1"/>
          <p:nvPr/>
        </p:nvSpPr>
        <p:spPr>
          <a:xfrm>
            <a:off x="10387566" y="1784979"/>
            <a:ext cx="6895180" cy="932948"/>
          </a:xfrm>
          <a:prstGeom prst="rect">
            <a:avLst/>
          </a:prstGeom>
        </p:spPr>
        <p:txBody>
          <a:bodyPr lIns="0" tIns="0" rIns="0" bIns="0" rtlCol="0" anchor="t">
            <a:spAutoFit/>
          </a:bodyPr>
          <a:lstStyle/>
          <a:p>
            <a:pPr algn="r">
              <a:lnSpc>
                <a:spcPts val="7206"/>
              </a:lnSpc>
            </a:pPr>
            <a:r>
              <a:rPr lang="en-US" sz="8000" b="1" dirty="0">
                <a:solidFill>
                  <a:schemeClr val="bg1"/>
                </a:solidFill>
                <a:latin typeface="Arial" panose="020B0604020202020204" pitchFamily="34" charset="0"/>
                <a:ea typeface="Open Sauce Bold"/>
                <a:cs typeface="Arial" panose="020B0604020202020204" pitchFamily="34" charset="0"/>
                <a:sym typeface="Open Sauce Bold"/>
              </a:rPr>
              <a:t>Conclusion</a:t>
            </a:r>
          </a:p>
        </p:txBody>
      </p:sp>
      <p:sp>
        <p:nvSpPr>
          <p:cNvPr id="24" name="TextBox 24"/>
          <p:cNvSpPr txBox="1"/>
          <p:nvPr/>
        </p:nvSpPr>
        <p:spPr>
          <a:xfrm>
            <a:off x="9144000" y="4405933"/>
            <a:ext cx="7399732" cy="1341329"/>
          </a:xfrm>
          <a:prstGeom prst="rect">
            <a:avLst/>
          </a:prstGeom>
        </p:spPr>
        <p:txBody>
          <a:bodyPr lIns="0" tIns="0" rIns="0" bIns="0" rtlCol="0" anchor="t">
            <a:spAutoFit/>
          </a:bodyPr>
          <a:lstStyle/>
          <a:p>
            <a:pPr algn="r">
              <a:lnSpc>
                <a:spcPts val="3620"/>
              </a:lnSpc>
              <a:spcBef>
                <a:spcPct val="0"/>
              </a:spcBef>
            </a:pPr>
            <a:r>
              <a:rPr lang="en-GB" sz="2400" dirty="0" err="1">
                <a:effectLst/>
                <a:latin typeface="Arial" panose="020B0604020202020204" pitchFamily="34" charset="0"/>
                <a:ea typeface="Times New Roman" panose="02020603050405020304" pitchFamily="18" charset="0"/>
                <a:cs typeface="Times New Roman" panose="02020603050405020304" pitchFamily="18" charset="0"/>
              </a:rPr>
              <a:t>NourishLoop</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 Ltd incorporates an innovative, sustainable and market-driven solution that is directly in line with the current consumer trends in UK. </a:t>
            </a:r>
            <a:endParaRPr lang="en-US" sz="2400" b="1" dirty="0">
              <a:solidFill>
                <a:srgbClr val="000000"/>
              </a:solidFill>
              <a:latin typeface="Times New Roman" panose="02020603050405020304" pitchFamily="18" charset="0"/>
              <a:ea typeface="Open Sauce Bold"/>
              <a:cs typeface="Times New Roman" panose="02020603050405020304" pitchFamily="18" charset="0"/>
              <a:sym typeface="Open Sauce Bold"/>
            </a:endParaRPr>
          </a:p>
        </p:txBody>
      </p:sp>
      <p:sp>
        <p:nvSpPr>
          <p:cNvPr id="25" name="TextBox 25"/>
          <p:cNvSpPr txBox="1"/>
          <p:nvPr/>
        </p:nvSpPr>
        <p:spPr>
          <a:xfrm>
            <a:off x="9144000" y="7039463"/>
            <a:ext cx="7848600" cy="1345818"/>
          </a:xfrm>
          <a:prstGeom prst="rect">
            <a:avLst/>
          </a:prstGeom>
        </p:spPr>
        <p:txBody>
          <a:bodyPr wrap="square" lIns="0" tIns="0" rIns="0" bIns="0" rtlCol="0" anchor="t">
            <a:spAutoFit/>
          </a:bodyPr>
          <a:lstStyle/>
          <a:p>
            <a:pPr algn="r">
              <a:lnSpc>
                <a:spcPts val="3620"/>
              </a:lnSpc>
              <a:spcBef>
                <a:spcPct val="0"/>
              </a:spcBef>
            </a:pPr>
            <a:r>
              <a:rPr lang="en-GB" sz="2400" dirty="0">
                <a:effectLst/>
                <a:latin typeface="Arial" panose="020B0604020202020204" pitchFamily="34" charset="0"/>
                <a:ea typeface="Times New Roman" panose="02020603050405020304" pitchFamily="18" charset="0"/>
                <a:cs typeface="Times New Roman" panose="02020603050405020304" pitchFamily="18" charset="0"/>
              </a:rPr>
              <a:t>Its digital innovation, sustainability, and convenience are an attractive prospect of an investor interested in a high-growth business in the healthy meal-kit industry.</a:t>
            </a:r>
            <a:endParaRPr lang="en-US" sz="3200" b="1" dirty="0">
              <a:solidFill>
                <a:srgbClr val="000000"/>
              </a:solidFill>
              <a:latin typeface="Times New Roman" panose="02020603050405020304" pitchFamily="18" charset="0"/>
              <a:ea typeface="Open Sauce Bold"/>
              <a:cs typeface="Times New Roman" panose="02020603050405020304" pitchFamily="18" charset="0"/>
              <a:sym typeface="Open Sauce Bold"/>
            </a:endParaRPr>
          </a:p>
        </p:txBody>
      </p:sp>
      <p:sp>
        <p:nvSpPr>
          <p:cNvPr id="27" name="Freeform 27"/>
          <p:cNvSpPr/>
          <p:nvPr/>
        </p:nvSpPr>
        <p:spPr>
          <a:xfrm>
            <a:off x="4119122" y="2527892"/>
            <a:ext cx="656870" cy="656870"/>
          </a:xfrm>
          <a:custGeom>
            <a:avLst/>
            <a:gdLst/>
            <a:ahLst/>
            <a:cxnLst/>
            <a:rect l="l" t="t" r="r" b="b"/>
            <a:pathLst>
              <a:path w="656870" h="656870">
                <a:moveTo>
                  <a:pt x="0" y="0"/>
                </a:moveTo>
                <a:lnTo>
                  <a:pt x="656870" y="0"/>
                </a:lnTo>
                <a:lnTo>
                  <a:pt x="656870" y="656869"/>
                </a:lnTo>
                <a:lnTo>
                  <a:pt x="0" y="65686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V="1">
            <a:off x="-971364" y="0"/>
            <a:ext cx="6499679" cy="2485706"/>
          </a:xfrm>
          <a:custGeom>
            <a:avLst/>
            <a:gdLst/>
            <a:ahLst/>
            <a:cxnLst/>
            <a:rect l="l" t="t" r="r" b="b"/>
            <a:pathLst>
              <a:path w="6499679" h="2485706">
                <a:moveTo>
                  <a:pt x="0" y="2485706"/>
                </a:moveTo>
                <a:lnTo>
                  <a:pt x="6499678" y="2485706"/>
                </a:lnTo>
                <a:lnTo>
                  <a:pt x="6499678" y="0"/>
                </a:lnTo>
                <a:lnTo>
                  <a:pt x="0" y="0"/>
                </a:lnTo>
                <a:lnTo>
                  <a:pt x="0"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3" name="Freeform 3"/>
          <p:cNvSpPr/>
          <p:nvPr/>
        </p:nvSpPr>
        <p:spPr>
          <a:xfrm flipH="1" flipV="1">
            <a:off x="12759686" y="0"/>
            <a:ext cx="6499679" cy="2485706"/>
          </a:xfrm>
          <a:custGeom>
            <a:avLst/>
            <a:gdLst/>
            <a:ahLst/>
            <a:cxnLst/>
            <a:rect l="l" t="t" r="r" b="b"/>
            <a:pathLst>
              <a:path w="6499679" h="2485706">
                <a:moveTo>
                  <a:pt x="6499678" y="2485706"/>
                </a:moveTo>
                <a:lnTo>
                  <a:pt x="0" y="2485706"/>
                </a:lnTo>
                <a:lnTo>
                  <a:pt x="0" y="0"/>
                </a:lnTo>
                <a:lnTo>
                  <a:pt x="6499678" y="0"/>
                </a:lnTo>
                <a:lnTo>
                  <a:pt x="6499678" y="2485706"/>
                </a:lnTo>
                <a:close/>
              </a:path>
            </a:pathLst>
          </a:custGeom>
          <a:blipFill>
            <a:blip r:embed="rId3">
              <a:extLst>
                <a:ext uri="{96DAC541-7B7A-43D3-8B79-37D633B846F1}">
                  <asvg:svgBlip xmlns:asvg="http://schemas.microsoft.com/office/drawing/2016/SVG/main" r:embed="rId4"/>
                </a:ext>
              </a:extLst>
            </a:blip>
            <a:stretch>
              <a:fillRect t="-79322" b="-82160"/>
            </a:stretch>
          </a:blipFill>
        </p:spPr>
        <p:txBody>
          <a:bodyPr/>
          <a:lstStyle/>
          <a:p>
            <a:endParaRPr lang="en-GB"/>
          </a:p>
        </p:txBody>
      </p:sp>
      <p:sp>
        <p:nvSpPr>
          <p:cNvPr id="4" name="TextBox 4"/>
          <p:cNvSpPr txBox="1"/>
          <p:nvPr/>
        </p:nvSpPr>
        <p:spPr>
          <a:xfrm>
            <a:off x="4670208" y="386978"/>
            <a:ext cx="8947584" cy="923330"/>
          </a:xfrm>
          <a:prstGeom prst="rect">
            <a:avLst/>
          </a:prstGeom>
        </p:spPr>
        <p:txBody>
          <a:bodyPr lIns="0" tIns="0" rIns="0" bIns="0" rtlCol="0" anchor="t">
            <a:spAutoFit/>
          </a:bodyPr>
          <a:lstStyle/>
          <a:p>
            <a:pPr algn="ctr">
              <a:lnSpc>
                <a:spcPts val="7206"/>
              </a:lnSpc>
            </a:pPr>
            <a:r>
              <a:rPr lang="en-US" sz="7200" b="1" dirty="0">
                <a:solidFill>
                  <a:srgbClr val="0F5995"/>
                </a:solidFill>
                <a:latin typeface="Arial" panose="020B0604020202020204" pitchFamily="34" charset="0"/>
                <a:ea typeface="Open Sauce Bold"/>
                <a:cs typeface="Arial" panose="020B0604020202020204" pitchFamily="34" charset="0"/>
                <a:sym typeface="Open Sauce Bold"/>
              </a:rPr>
              <a:t>Reference List</a:t>
            </a:r>
          </a:p>
        </p:txBody>
      </p:sp>
      <p:sp>
        <p:nvSpPr>
          <p:cNvPr id="14" name="Freeform 14"/>
          <p:cNvSpPr/>
          <p:nvPr/>
        </p:nvSpPr>
        <p:spPr>
          <a:xfrm>
            <a:off x="17242176" y="9233907"/>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 name="Freeform 15"/>
          <p:cNvSpPr/>
          <p:nvPr/>
        </p:nvSpPr>
        <p:spPr>
          <a:xfrm>
            <a:off x="141219" y="500442"/>
            <a:ext cx="878362" cy="878362"/>
          </a:xfrm>
          <a:custGeom>
            <a:avLst/>
            <a:gdLst/>
            <a:ahLst/>
            <a:cxnLst/>
            <a:rect l="l" t="t" r="r" b="b"/>
            <a:pathLst>
              <a:path w="878362" h="878362">
                <a:moveTo>
                  <a:pt x="0" y="0"/>
                </a:moveTo>
                <a:lnTo>
                  <a:pt x="878362" y="0"/>
                </a:lnTo>
                <a:lnTo>
                  <a:pt x="878362" y="878362"/>
                </a:lnTo>
                <a:lnTo>
                  <a:pt x="0" y="87836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7" name="TextBox 16">
            <a:extLst>
              <a:ext uri="{FF2B5EF4-FFF2-40B4-BE49-F238E27FC236}">
                <a16:creationId xmlns:a16="http://schemas.microsoft.com/office/drawing/2014/main" id="{EE174795-0D3D-4A87-B094-EB8462851DF4}"/>
              </a:ext>
            </a:extLst>
          </p:cNvPr>
          <p:cNvSpPr txBox="1"/>
          <p:nvPr/>
        </p:nvSpPr>
        <p:spPr>
          <a:xfrm>
            <a:off x="391311" y="1910024"/>
            <a:ext cx="17535860" cy="7725192"/>
          </a:xfrm>
          <a:prstGeom prst="rect">
            <a:avLst/>
          </a:prstGeom>
          <a:noFill/>
        </p:spPr>
        <p:txBody>
          <a:bodyPr wrap="square">
            <a:spAutoFit/>
          </a:bodyPr>
          <a:lstStyle/>
          <a:p>
            <a:pPr marL="285750" marR="0" indent="-285750" algn="just">
              <a:spcBef>
                <a:spcPts val="0"/>
              </a:spcBef>
              <a:spcAft>
                <a:spcPts val="1200"/>
              </a:spcAft>
              <a:buFont typeface="Arial" panose="020B0604020202020204" pitchFamily="34" charset="0"/>
              <a:buChar char="•"/>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Baena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-Luna, P. and García-Río, E. (2025). Corporate entrepreneurship strategy: measuring and mapping an impact model.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Journal of Innovation and Entrepreneurship</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14(1), p.64.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://doi.org/10.1186/s13731-025-00516-6.</a:t>
            </a:r>
          </a:p>
          <a:p>
            <a:pPr marL="285750" marR="0" indent="-285750" algn="just">
              <a:spcBef>
                <a:spcPts val="0"/>
              </a:spcBef>
              <a:spcAft>
                <a:spcPts val="1200"/>
              </a:spcAft>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Dote-Pardo, J., Ortiz-</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Cea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V., Peña-</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Acuña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V., Severino-González, P., Contreras-</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Henríquez</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J.M. and Ramírez-Molina, R.I. (2025). Innovative Entrepreneurship and Sustainability: A Bibliometric Analysis in Emerging Countries.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Sustainability</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17(2), p.658.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://doi.org/10.3390/su17020658.</a:t>
            </a:r>
          </a:p>
          <a:p>
            <a:pPr marL="285750" marR="0" indent="-285750" algn="just">
              <a:spcBef>
                <a:spcPts val="1200"/>
              </a:spcBef>
              <a:spcAft>
                <a:spcPts val="1200"/>
              </a:spcAft>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Arial" panose="020B0604020202020204" pitchFamily="34" charset="0"/>
              </a:rPr>
              <a:t>Kaur, S. (2026). </a:t>
            </a:r>
            <a:r>
              <a:rPr lang="en-GB" sz="1800" dirty="0" err="1">
                <a:effectLst/>
                <a:latin typeface="Arial" panose="020B0604020202020204" pitchFamily="34" charset="0"/>
                <a:ea typeface="Times New Roman" panose="02020603050405020304" pitchFamily="18" charset="0"/>
                <a:cs typeface="Arial" panose="020B0604020202020204" pitchFamily="34" charset="0"/>
              </a:rPr>
              <a:t>Analyzing</a:t>
            </a:r>
            <a:r>
              <a:rPr lang="en-GB" sz="1800" dirty="0">
                <a:effectLst/>
                <a:latin typeface="Arial" panose="020B0604020202020204" pitchFamily="34" charset="0"/>
                <a:ea typeface="Times New Roman" panose="02020603050405020304" pitchFamily="18" charset="0"/>
                <a:cs typeface="Arial" panose="020B0604020202020204" pitchFamily="34" charset="0"/>
              </a:rPr>
              <a:t> business model innovation and market entry strategies for </a:t>
            </a:r>
            <a:r>
              <a:rPr lang="en-GB" sz="1800" dirty="0" err="1">
                <a:effectLst/>
                <a:latin typeface="Arial" panose="020B0604020202020204" pitchFamily="34" charset="0"/>
                <a:ea typeface="Times New Roman" panose="02020603050405020304" pitchFamily="18" charset="0"/>
                <a:cs typeface="Arial" panose="020B0604020202020204" pitchFamily="34" charset="0"/>
              </a:rPr>
              <a:t>agri</a:t>
            </a:r>
            <a:r>
              <a:rPr lang="en-GB" sz="1800" dirty="0">
                <a:effectLst/>
                <a:latin typeface="Arial" panose="020B0604020202020204" pitchFamily="34" charset="0"/>
                <a:ea typeface="Times New Roman" panose="02020603050405020304" pitchFamily="18" charset="0"/>
                <a:cs typeface="Arial" panose="020B0604020202020204" pitchFamily="34" charset="0"/>
              </a:rPr>
              <a:t>-based enterprises: a financial perspective. </a:t>
            </a:r>
            <a:r>
              <a:rPr lang="en-GB" sz="1800" i="1" dirty="0">
                <a:effectLst/>
                <a:latin typeface="Arial" panose="020B0604020202020204" pitchFamily="34" charset="0"/>
                <a:ea typeface="Times New Roman" panose="02020603050405020304" pitchFamily="18" charset="0"/>
                <a:cs typeface="Arial" panose="020B0604020202020204" pitchFamily="34" charset="0"/>
              </a:rPr>
              <a:t>Frontiers in Sustainable Food Systems</a:t>
            </a:r>
            <a:r>
              <a:rPr lang="en-GB" sz="1800" dirty="0">
                <a:effectLst/>
                <a:latin typeface="Arial" panose="020B0604020202020204" pitchFamily="34" charset="0"/>
                <a:ea typeface="Times New Roman" panose="02020603050405020304" pitchFamily="18" charset="0"/>
                <a:cs typeface="Arial" panose="020B0604020202020204" pitchFamily="34" charset="0"/>
              </a:rPr>
              <a:t>, 9. </a:t>
            </a:r>
            <a:r>
              <a:rPr lang="en-GB" sz="1800" dirty="0" err="1">
                <a:effectLst/>
                <a:latin typeface="Arial" panose="020B0604020202020204" pitchFamily="34" charset="0"/>
                <a:ea typeface="Times New Roman" panose="02020603050405020304" pitchFamily="18" charset="0"/>
                <a:cs typeface="Arial" panose="020B0604020202020204" pitchFamily="34" charset="0"/>
              </a:rPr>
              <a:t>doi:https</a:t>
            </a:r>
            <a:r>
              <a:rPr lang="en-GB" sz="1800" dirty="0">
                <a:effectLst/>
                <a:latin typeface="Arial" panose="020B0604020202020204" pitchFamily="34" charset="0"/>
                <a:ea typeface="Times New Roman" panose="02020603050405020304" pitchFamily="18" charset="0"/>
                <a:cs typeface="Arial" panose="020B0604020202020204" pitchFamily="34" charset="0"/>
              </a:rPr>
              <a:t>://doi.org/10.3389/fsufs.2025.1719231.</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285750" marR="0" indent="-285750" algn="just">
              <a:spcBef>
                <a:spcPts val="0"/>
              </a:spcBef>
              <a:spcAft>
                <a:spcPts val="1200"/>
              </a:spcAft>
              <a:buFont typeface="Arial" panose="020B0604020202020204" pitchFamily="34" charset="0"/>
              <a:buChar char="•"/>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Kusetogullari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Kusetogullari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H., Andersson, M.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Gorschek</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 (2025). </a:t>
            </a:r>
            <a:r>
              <a:rPr lang="en-GB" sz="1800" i="1" dirty="0" err="1">
                <a:effectLst/>
                <a:latin typeface="Arial" panose="020B0604020202020204" pitchFamily="34" charset="0"/>
                <a:ea typeface="Times New Roman" panose="02020603050405020304" pitchFamily="18" charset="0"/>
                <a:cs typeface="Times New Roman" panose="02020603050405020304" pitchFamily="18" charset="0"/>
              </a:rPr>
              <a:t>GenAI</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 in Entrepreneurship: a systematic review of generative artificial intelligence in entrepreneurship research: current issues and future directions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arXiv.org. Available at: https://arxiv.org/abs/2505.05523?utm [Accessed 19 Feb. 2026].</a:t>
            </a:r>
          </a:p>
          <a:p>
            <a:pPr marL="285750" marR="0" indent="-285750" algn="just">
              <a:spcBef>
                <a:spcPts val="0"/>
              </a:spcBef>
              <a:spcAft>
                <a:spcPts val="1200"/>
              </a:spcAft>
              <a:buFont typeface="Arial" panose="020B0604020202020204" pitchFamily="34" charset="0"/>
              <a:buChar char="•"/>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Nanji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N. (2022). UK inflation: Food costs push price rises to new 40-year high.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BBC News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17 Aug. Available at: https://www.bbc.com/news/business-62562025 [Accessed 19 Feb. 2026].</a:t>
            </a:r>
          </a:p>
          <a:p>
            <a:pPr marL="285750" marR="0" indent="-285750" algn="just">
              <a:spcBef>
                <a:spcPts val="0"/>
              </a:spcBef>
              <a:spcAft>
                <a:spcPts val="1200"/>
              </a:spcAft>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Navarro, J.G. (2025).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Contribution of digital marketing to companies’ performance in the UK 2022</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Statista. Available at: https://www.statista.com/statistics/283091/digital-marketing-performance-uk/ [Accessed 19 Feb. 2026].</a:t>
            </a:r>
          </a:p>
          <a:p>
            <a:pPr marL="285750" marR="0" indent="-285750" algn="just">
              <a:spcBef>
                <a:spcPts val="0"/>
              </a:spcBef>
              <a:spcAft>
                <a:spcPts val="1200"/>
              </a:spcAft>
              <a:buFont typeface="Arial" panose="020B0604020202020204" pitchFamily="34" charset="0"/>
              <a:buChar char="•"/>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Novakova</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 (2024). The UK start-up ecosystem: Opportunities and Challenges.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International Journal of Science and Research Archive</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12(2), pp.1445–1451.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://doi.org/10.30574/ijsra.2024.12.2.1403.</a:t>
            </a:r>
          </a:p>
          <a:p>
            <a:pPr marL="285750" marR="0" indent="-285750" algn="just">
              <a:spcBef>
                <a:spcPts val="0"/>
              </a:spcBef>
              <a:spcAft>
                <a:spcPts val="1200"/>
              </a:spcAft>
              <a:buFont typeface="Arial" panose="020B0604020202020204" pitchFamily="34" charset="0"/>
              <a:buChar char="•"/>
            </a:pP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Ozbun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T. (2025).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Share of consumers who prefer food to be convenient in the UK 2023/24, by generation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[online] Statista. Available at: https://www.statista.com/forecasts/1388038/consumers-who-think-food-should-be-convenient-uk-by-generation/?srsltid=AfmBOoozQHEoMfmz0KPB23oESBjaKOxEnMsFjvii34iHDMlOX_OyRBTc [Accessed 19 Feb. 2026].</a:t>
            </a:r>
          </a:p>
          <a:p>
            <a:pPr marL="285750" marR="0" indent="-285750" algn="just">
              <a:spcBef>
                <a:spcPts val="0"/>
              </a:spcBef>
              <a:spcAft>
                <a:spcPts val="1200"/>
              </a:spcAft>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Wales, W.J.,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Covin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J.G.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Monsen</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E. (2020). Entrepreneurial orientation: The necessity of a multilevel conceptualization.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Strategic Entrepreneurship Journal</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14(4), pp.639–660.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://doi.org/10.1002/sej.1344.</a:t>
            </a:r>
          </a:p>
          <a:p>
            <a:pPr marL="285750" marR="0" indent="-285750" algn="just">
              <a:spcBef>
                <a:spcPts val="0"/>
              </a:spcBef>
              <a:spcAft>
                <a:spcPts val="1200"/>
              </a:spcAft>
              <a:buFont typeface="Arial" panose="020B0604020202020204" pitchFamily="34" charset="0"/>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Yasir, M., Majid, A., Yousaf, Z.,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Nassani</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A.A. and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Haffar</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M. (2023). An integrative framework of innovative work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behavior</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for employees in SMEs linking knowledge sharing, functional flexibility and psychological empowerment. </a:t>
            </a:r>
            <a:r>
              <a:rPr lang="en-GB" sz="1800" i="1" dirty="0">
                <a:effectLst/>
                <a:latin typeface="Arial" panose="020B0604020202020204" pitchFamily="34" charset="0"/>
                <a:ea typeface="Times New Roman" panose="02020603050405020304" pitchFamily="18" charset="0"/>
                <a:cs typeface="Times New Roman" panose="02020603050405020304" pitchFamily="18" charset="0"/>
              </a:rPr>
              <a:t>European Journal of Innovation Management</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 26(2), pp.289–308. </a:t>
            </a:r>
            <a:r>
              <a:rPr lang="en-GB" sz="1800" dirty="0" err="1">
                <a:effectLst/>
                <a:latin typeface="Arial" panose="020B0604020202020204" pitchFamily="34" charset="0"/>
                <a:ea typeface="Times New Roman" panose="02020603050405020304" pitchFamily="18" charset="0"/>
                <a:cs typeface="Times New Roman" panose="02020603050405020304" pitchFamily="18" charset="0"/>
              </a:rPr>
              <a:t>doi:https</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://doi.org/10.1108/ejim-02-2021-0091.</a:t>
            </a:r>
          </a:p>
        </p:txBody>
      </p:sp>
    </p:spTree>
    <p:extLst>
      <p:ext uri="{BB962C8B-B14F-4D97-AF65-F5344CB8AC3E}">
        <p14:creationId xmlns:p14="http://schemas.microsoft.com/office/powerpoint/2010/main" val="3198072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484000" flipH="1">
            <a:off x="6717466" y="9404020"/>
            <a:ext cx="15613996" cy="4079156"/>
          </a:xfrm>
          <a:custGeom>
            <a:avLst/>
            <a:gdLst/>
            <a:ahLst/>
            <a:cxnLst/>
            <a:rect l="l" t="t" r="r" b="b"/>
            <a:pathLst>
              <a:path w="15613996" h="4079156">
                <a:moveTo>
                  <a:pt x="15613996" y="0"/>
                </a:moveTo>
                <a:lnTo>
                  <a:pt x="0" y="0"/>
                </a:lnTo>
                <a:lnTo>
                  <a:pt x="0" y="4079157"/>
                </a:lnTo>
                <a:lnTo>
                  <a:pt x="15613996" y="4079157"/>
                </a:lnTo>
                <a:lnTo>
                  <a:pt x="15613996" y="0"/>
                </a:lnTo>
                <a:close/>
              </a:path>
            </a:pathLst>
          </a:custGeom>
          <a:blipFill>
            <a:blip r:embed="rId2">
              <a:alphaModFix amt="4000"/>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rot="5400000">
            <a:off x="10795831" y="-2151101"/>
            <a:ext cx="1128067" cy="15855350"/>
            <a:chOff x="0" y="0"/>
            <a:chExt cx="297104" cy="4175895"/>
          </a:xfrm>
        </p:grpSpPr>
        <p:sp>
          <p:nvSpPr>
            <p:cNvPr id="4" name="Freeform 4"/>
            <p:cNvSpPr/>
            <p:nvPr/>
          </p:nvSpPr>
          <p:spPr>
            <a:xfrm>
              <a:off x="0" y="0"/>
              <a:ext cx="297104" cy="4175895"/>
            </a:xfrm>
            <a:custGeom>
              <a:avLst/>
              <a:gdLst/>
              <a:ahLst/>
              <a:cxnLst/>
              <a:rect l="l" t="t" r="r" b="b"/>
              <a:pathLst>
                <a:path w="297104" h="4175895">
                  <a:moveTo>
                    <a:pt x="0" y="0"/>
                  </a:moveTo>
                  <a:lnTo>
                    <a:pt x="297104" y="0"/>
                  </a:lnTo>
                  <a:lnTo>
                    <a:pt x="297104" y="4175895"/>
                  </a:lnTo>
                  <a:lnTo>
                    <a:pt x="0" y="4175895"/>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5" name="TextBox 5"/>
            <p:cNvSpPr txBox="1"/>
            <p:nvPr/>
          </p:nvSpPr>
          <p:spPr>
            <a:xfrm>
              <a:off x="0" y="-38100"/>
              <a:ext cx="297104" cy="421399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024945" y="-1223016"/>
            <a:ext cx="11408609" cy="12152274"/>
            <a:chOff x="0" y="0"/>
            <a:chExt cx="5325529" cy="5672671"/>
          </a:xfrm>
        </p:grpSpPr>
        <p:sp>
          <p:nvSpPr>
            <p:cNvPr id="7" name="Freeform 7"/>
            <p:cNvSpPr/>
            <p:nvPr/>
          </p:nvSpPr>
          <p:spPr>
            <a:xfrm>
              <a:off x="0" y="0"/>
              <a:ext cx="5325491" cy="5672709"/>
            </a:xfrm>
            <a:custGeom>
              <a:avLst/>
              <a:gdLst/>
              <a:ahLst/>
              <a:cxnLst/>
              <a:rect l="l" t="t" r="r" b="b"/>
              <a:pathLst>
                <a:path w="5325491" h="5672709">
                  <a:moveTo>
                    <a:pt x="0" y="0"/>
                  </a:moveTo>
                  <a:lnTo>
                    <a:pt x="0" y="5672709"/>
                  </a:lnTo>
                  <a:lnTo>
                    <a:pt x="5325491" y="5672709"/>
                  </a:lnTo>
                  <a:lnTo>
                    <a:pt x="0" y="0"/>
                  </a:lnTo>
                  <a:close/>
                </a:path>
              </a:pathLst>
            </a:custGeom>
            <a:blipFill>
              <a:blip r:embed="rId4"/>
              <a:stretch>
                <a:fillRect l="-29939" r="-29939"/>
              </a:stretch>
            </a:blipFill>
          </p:spPr>
          <p:txBody>
            <a:bodyPr/>
            <a:lstStyle/>
            <a:p>
              <a:endParaRPr lang="en-GB"/>
            </a:p>
          </p:txBody>
        </p:sp>
      </p:grpSp>
      <p:grpSp>
        <p:nvGrpSpPr>
          <p:cNvPr id="8" name="Group 8"/>
          <p:cNvGrpSpPr/>
          <p:nvPr/>
        </p:nvGrpSpPr>
        <p:grpSpPr>
          <a:xfrm rot="-2612396">
            <a:off x="6128633" y="-3006422"/>
            <a:ext cx="1291100" cy="18309165"/>
            <a:chOff x="0" y="0"/>
            <a:chExt cx="340043" cy="4822167"/>
          </a:xfrm>
        </p:grpSpPr>
        <p:sp>
          <p:nvSpPr>
            <p:cNvPr id="9" name="Freeform 9"/>
            <p:cNvSpPr/>
            <p:nvPr/>
          </p:nvSpPr>
          <p:spPr>
            <a:xfrm>
              <a:off x="0" y="0"/>
              <a:ext cx="340043" cy="4822167"/>
            </a:xfrm>
            <a:custGeom>
              <a:avLst/>
              <a:gdLst/>
              <a:ahLst/>
              <a:cxnLst/>
              <a:rect l="l" t="t" r="r" b="b"/>
              <a:pathLst>
                <a:path w="340043" h="4822167">
                  <a:moveTo>
                    <a:pt x="0" y="0"/>
                  </a:moveTo>
                  <a:lnTo>
                    <a:pt x="340043" y="0"/>
                  </a:lnTo>
                  <a:lnTo>
                    <a:pt x="340043" y="4822167"/>
                  </a:lnTo>
                  <a:lnTo>
                    <a:pt x="0" y="4822167"/>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10" name="TextBox 10"/>
            <p:cNvSpPr txBox="1"/>
            <p:nvPr/>
          </p:nvSpPr>
          <p:spPr>
            <a:xfrm>
              <a:off x="0" y="-38100"/>
              <a:ext cx="340043" cy="4860267"/>
            </a:xfrm>
            <a:prstGeom prst="rect">
              <a:avLst/>
            </a:prstGeom>
          </p:spPr>
          <p:txBody>
            <a:bodyPr lIns="50800" tIns="50800" rIns="50800" bIns="50800" rtlCol="0" anchor="ctr"/>
            <a:lstStyle/>
            <a:p>
              <a:pPr algn="ctr">
                <a:lnSpc>
                  <a:spcPts val="2659"/>
                </a:lnSpc>
              </a:pPr>
              <a:endParaRPr/>
            </a:p>
          </p:txBody>
        </p:sp>
      </p:grpSp>
      <p:sp>
        <p:nvSpPr>
          <p:cNvPr id="11" name="Freeform 11"/>
          <p:cNvSpPr/>
          <p:nvPr/>
        </p:nvSpPr>
        <p:spPr>
          <a:xfrm flipH="1">
            <a:off x="2679593" y="1929995"/>
            <a:ext cx="6049424" cy="6427011"/>
          </a:xfrm>
          <a:custGeom>
            <a:avLst/>
            <a:gdLst/>
            <a:ahLst/>
            <a:cxnLst/>
            <a:rect l="l" t="t" r="r" b="b"/>
            <a:pathLst>
              <a:path w="6049424" h="6427011">
                <a:moveTo>
                  <a:pt x="6049424" y="0"/>
                </a:moveTo>
                <a:lnTo>
                  <a:pt x="0" y="0"/>
                </a:lnTo>
                <a:lnTo>
                  <a:pt x="0" y="6427010"/>
                </a:lnTo>
                <a:lnTo>
                  <a:pt x="6049424" y="6427010"/>
                </a:lnTo>
                <a:lnTo>
                  <a:pt x="6049424"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2" name="Group 12"/>
          <p:cNvGrpSpPr/>
          <p:nvPr/>
        </p:nvGrpSpPr>
        <p:grpSpPr>
          <a:xfrm>
            <a:off x="3432189" y="2871384"/>
            <a:ext cx="4544232" cy="4544232"/>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25046" r="-25046"/>
              </a:stretch>
            </a:blipFill>
          </p:spPr>
          <p:txBody>
            <a:bodyPr/>
            <a:lstStyle/>
            <a:p>
              <a:endParaRPr lang="en-GB"/>
            </a:p>
          </p:txBody>
        </p:sp>
      </p:grpSp>
      <p:sp>
        <p:nvSpPr>
          <p:cNvPr id="14" name="TextBox 14"/>
          <p:cNvSpPr txBox="1"/>
          <p:nvPr/>
        </p:nvSpPr>
        <p:spPr>
          <a:xfrm>
            <a:off x="9144000" y="2327544"/>
            <a:ext cx="8115300" cy="2261359"/>
          </a:xfrm>
          <a:prstGeom prst="rect">
            <a:avLst/>
          </a:prstGeom>
        </p:spPr>
        <p:txBody>
          <a:bodyPr lIns="0" tIns="0" rIns="0" bIns="0" rtlCol="0" anchor="t">
            <a:spAutoFit/>
          </a:bodyPr>
          <a:lstStyle/>
          <a:p>
            <a:pPr algn="r">
              <a:lnSpc>
                <a:spcPts val="8915"/>
              </a:lnSpc>
            </a:pPr>
            <a:r>
              <a:rPr lang="en-US" sz="7429" b="1" spc="-156">
                <a:solidFill>
                  <a:srgbClr val="0F5995"/>
                </a:solidFill>
                <a:latin typeface="Open Sauce Heavy"/>
                <a:ea typeface="Open Sauce Heavy"/>
                <a:cs typeface="Open Sauce Heavy"/>
                <a:sym typeface="Open Sauce Heavy"/>
              </a:rPr>
              <a:t>Question And Answer Session</a:t>
            </a:r>
          </a:p>
        </p:txBody>
      </p:sp>
      <p:sp>
        <p:nvSpPr>
          <p:cNvPr id="15" name="TextBox 15"/>
          <p:cNvSpPr txBox="1"/>
          <p:nvPr/>
        </p:nvSpPr>
        <p:spPr>
          <a:xfrm>
            <a:off x="10029553" y="5408053"/>
            <a:ext cx="7229747" cy="663975"/>
          </a:xfrm>
          <a:prstGeom prst="rect">
            <a:avLst/>
          </a:prstGeom>
        </p:spPr>
        <p:txBody>
          <a:bodyPr lIns="0" tIns="0" rIns="0" bIns="0" rtlCol="0" anchor="t">
            <a:spAutoFit/>
          </a:bodyPr>
          <a:lstStyle/>
          <a:p>
            <a:pPr algn="r">
              <a:lnSpc>
                <a:spcPts val="5402"/>
              </a:lnSpc>
              <a:spcBef>
                <a:spcPct val="0"/>
              </a:spcBef>
            </a:pPr>
            <a:r>
              <a:rPr lang="en-US" sz="3859" b="1">
                <a:solidFill>
                  <a:srgbClr val="FFFFFF"/>
                </a:solidFill>
                <a:latin typeface="Open Sauce Bold"/>
                <a:ea typeface="Open Sauce Bold"/>
                <a:cs typeface="Open Sauce Bold"/>
                <a:sym typeface="Open Sauce Bold"/>
              </a:rPr>
              <a:t>Thank You For Your Attention</a:t>
            </a:r>
          </a:p>
        </p:txBody>
      </p:sp>
      <p:sp>
        <p:nvSpPr>
          <p:cNvPr id="16" name="Freeform 16"/>
          <p:cNvSpPr/>
          <p:nvPr/>
        </p:nvSpPr>
        <p:spPr>
          <a:xfrm>
            <a:off x="7319551" y="951572"/>
            <a:ext cx="656870" cy="656870"/>
          </a:xfrm>
          <a:custGeom>
            <a:avLst/>
            <a:gdLst/>
            <a:ahLst/>
            <a:cxnLst/>
            <a:rect l="l" t="t" r="r" b="b"/>
            <a:pathLst>
              <a:path w="656870" h="656870">
                <a:moveTo>
                  <a:pt x="0" y="0"/>
                </a:moveTo>
                <a:lnTo>
                  <a:pt x="656870" y="0"/>
                </a:lnTo>
                <a:lnTo>
                  <a:pt x="656870" y="656870"/>
                </a:lnTo>
                <a:lnTo>
                  <a:pt x="0" y="65687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7" name="Freeform 17"/>
          <p:cNvSpPr/>
          <p:nvPr/>
        </p:nvSpPr>
        <p:spPr>
          <a:xfrm>
            <a:off x="10895375" y="7667980"/>
            <a:ext cx="656870" cy="656870"/>
          </a:xfrm>
          <a:custGeom>
            <a:avLst/>
            <a:gdLst/>
            <a:ahLst/>
            <a:cxnLst/>
            <a:rect l="l" t="t" r="r" b="b"/>
            <a:pathLst>
              <a:path w="656870" h="656870">
                <a:moveTo>
                  <a:pt x="0" y="0"/>
                </a:moveTo>
                <a:lnTo>
                  <a:pt x="656870" y="0"/>
                </a:lnTo>
                <a:lnTo>
                  <a:pt x="656870" y="656870"/>
                </a:lnTo>
                <a:lnTo>
                  <a:pt x="0" y="65687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8" name="Group 18"/>
          <p:cNvGrpSpPr/>
          <p:nvPr/>
        </p:nvGrpSpPr>
        <p:grpSpPr>
          <a:xfrm rot="-8100000">
            <a:off x="-1113178" y="-4917156"/>
            <a:ext cx="4584947" cy="9887645"/>
            <a:chOff x="0" y="0"/>
            <a:chExt cx="1207558" cy="2604153"/>
          </a:xfrm>
        </p:grpSpPr>
        <p:sp>
          <p:nvSpPr>
            <p:cNvPr id="19" name="Freeform 19"/>
            <p:cNvSpPr/>
            <p:nvPr/>
          </p:nvSpPr>
          <p:spPr>
            <a:xfrm>
              <a:off x="0" y="0"/>
              <a:ext cx="1207558" cy="2604153"/>
            </a:xfrm>
            <a:custGeom>
              <a:avLst/>
              <a:gdLst/>
              <a:ahLst/>
              <a:cxnLst/>
              <a:rect l="l" t="t" r="r" b="b"/>
              <a:pathLst>
                <a:path w="1207558" h="2604153">
                  <a:moveTo>
                    <a:pt x="0" y="0"/>
                  </a:moveTo>
                  <a:lnTo>
                    <a:pt x="1207558" y="0"/>
                  </a:lnTo>
                  <a:lnTo>
                    <a:pt x="1207558" y="2604153"/>
                  </a:lnTo>
                  <a:lnTo>
                    <a:pt x="0" y="2604153"/>
                  </a:lnTo>
                  <a:close/>
                </a:path>
              </a:pathLst>
            </a:custGeom>
            <a:gradFill rotWithShape="1">
              <a:gsLst>
                <a:gs pos="0">
                  <a:srgbClr val="0B5285">
                    <a:alpha val="100000"/>
                  </a:srgbClr>
                </a:gs>
                <a:gs pos="50000">
                  <a:srgbClr val="0B5285">
                    <a:alpha val="71000"/>
                  </a:srgbClr>
                </a:gs>
                <a:gs pos="100000">
                  <a:srgbClr val="0B51AE">
                    <a:alpha val="0"/>
                  </a:srgbClr>
                </a:gs>
              </a:gsLst>
              <a:lin ang="5400000"/>
            </a:gradFill>
          </p:spPr>
          <p:txBody>
            <a:bodyPr/>
            <a:lstStyle/>
            <a:p>
              <a:endParaRPr lang="en-GB"/>
            </a:p>
          </p:txBody>
        </p:sp>
        <p:sp>
          <p:nvSpPr>
            <p:cNvPr id="20" name="TextBox 20"/>
            <p:cNvSpPr txBox="1"/>
            <p:nvPr/>
          </p:nvSpPr>
          <p:spPr>
            <a:xfrm>
              <a:off x="0" y="-38100"/>
              <a:ext cx="1207558" cy="2642253"/>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rot="-8100000">
            <a:off x="-550618" y="-3627283"/>
            <a:ext cx="3158636" cy="6487180"/>
            <a:chOff x="0" y="0"/>
            <a:chExt cx="831904" cy="1708558"/>
          </a:xfrm>
        </p:grpSpPr>
        <p:sp>
          <p:nvSpPr>
            <p:cNvPr id="22" name="Freeform 22"/>
            <p:cNvSpPr/>
            <p:nvPr/>
          </p:nvSpPr>
          <p:spPr>
            <a:xfrm>
              <a:off x="0" y="0"/>
              <a:ext cx="831904" cy="1708558"/>
            </a:xfrm>
            <a:custGeom>
              <a:avLst/>
              <a:gdLst/>
              <a:ahLst/>
              <a:cxnLst/>
              <a:rect l="l" t="t" r="r" b="b"/>
              <a:pathLst>
                <a:path w="831904" h="1708558">
                  <a:moveTo>
                    <a:pt x="0" y="0"/>
                  </a:moveTo>
                  <a:lnTo>
                    <a:pt x="831904" y="0"/>
                  </a:lnTo>
                  <a:lnTo>
                    <a:pt x="831904" y="1708558"/>
                  </a:lnTo>
                  <a:lnTo>
                    <a:pt x="0" y="1708558"/>
                  </a:lnTo>
                  <a:close/>
                </a:path>
              </a:pathLst>
            </a:custGeom>
            <a:gradFill rotWithShape="1">
              <a:gsLst>
                <a:gs pos="0">
                  <a:srgbClr val="FFFFFF">
                    <a:alpha val="100000"/>
                  </a:srgbClr>
                </a:gs>
                <a:gs pos="50000">
                  <a:srgbClr val="FFFFFF">
                    <a:alpha val="71000"/>
                  </a:srgbClr>
                </a:gs>
                <a:gs pos="100000">
                  <a:srgbClr val="0B51AE">
                    <a:alpha val="0"/>
                  </a:srgbClr>
                </a:gs>
              </a:gsLst>
              <a:lin ang="5400000"/>
            </a:gradFill>
          </p:spPr>
          <p:txBody>
            <a:bodyPr/>
            <a:lstStyle/>
            <a:p>
              <a:endParaRPr lang="en-GB"/>
            </a:p>
          </p:txBody>
        </p:sp>
        <p:sp>
          <p:nvSpPr>
            <p:cNvPr id="23" name="TextBox 23"/>
            <p:cNvSpPr txBox="1"/>
            <p:nvPr/>
          </p:nvSpPr>
          <p:spPr>
            <a:xfrm>
              <a:off x="0" y="-38100"/>
              <a:ext cx="831904" cy="1746658"/>
            </a:xfrm>
            <a:prstGeom prst="rect">
              <a:avLst/>
            </a:prstGeom>
          </p:spPr>
          <p:txBody>
            <a:bodyPr lIns="50800" tIns="50800" rIns="50800" bIns="50800" rtlCol="0" anchor="ctr"/>
            <a:lstStyle/>
            <a:p>
              <a:pPr algn="ctr">
                <a:lnSpc>
                  <a:spcPts val="2659"/>
                </a:lnSpc>
              </a:pPr>
              <a:endParaRPr/>
            </a:p>
          </p:txBody>
        </p:sp>
      </p:grpSp>
      <p:sp>
        <p:nvSpPr>
          <p:cNvPr id="24" name="Freeform 24"/>
          <p:cNvSpPr/>
          <p:nvPr/>
        </p:nvSpPr>
        <p:spPr>
          <a:xfrm>
            <a:off x="1843172" y="1929995"/>
            <a:ext cx="2595839" cy="2592594"/>
          </a:xfrm>
          <a:custGeom>
            <a:avLst/>
            <a:gdLst/>
            <a:ahLst/>
            <a:cxnLst/>
            <a:rect l="l" t="t" r="r" b="b"/>
            <a:pathLst>
              <a:path w="2595839" h="2592594">
                <a:moveTo>
                  <a:pt x="0" y="0"/>
                </a:moveTo>
                <a:lnTo>
                  <a:pt x="2595839" y="0"/>
                </a:lnTo>
                <a:lnTo>
                  <a:pt x="2595839" y="2592594"/>
                </a:lnTo>
                <a:lnTo>
                  <a:pt x="0" y="2592594"/>
                </a:lnTo>
                <a:lnTo>
                  <a:pt x="0" y="0"/>
                </a:lnTo>
                <a:close/>
              </a:path>
            </a:pathLst>
          </a:custGeom>
          <a:blipFill>
            <a:blip r:embed="rId10"/>
            <a:stretch>
              <a:fillRect/>
            </a:stretch>
          </a:blipFill>
        </p:spPr>
        <p:txBody>
          <a:bodyPr/>
          <a:lstStyle/>
          <a:p>
            <a:endParaRPr lang="en-GB"/>
          </a:p>
        </p:txBody>
      </p:sp>
      <p:sp>
        <p:nvSpPr>
          <p:cNvPr id="25" name="Freeform 25"/>
          <p:cNvSpPr/>
          <p:nvPr/>
        </p:nvSpPr>
        <p:spPr>
          <a:xfrm>
            <a:off x="6548161" y="6072028"/>
            <a:ext cx="2595839" cy="2592594"/>
          </a:xfrm>
          <a:custGeom>
            <a:avLst/>
            <a:gdLst/>
            <a:ahLst/>
            <a:cxnLst/>
            <a:rect l="l" t="t" r="r" b="b"/>
            <a:pathLst>
              <a:path w="2595839" h="2592594">
                <a:moveTo>
                  <a:pt x="0" y="0"/>
                </a:moveTo>
                <a:lnTo>
                  <a:pt x="2595839" y="0"/>
                </a:lnTo>
                <a:lnTo>
                  <a:pt x="2595839" y="2592594"/>
                </a:lnTo>
                <a:lnTo>
                  <a:pt x="0" y="2592594"/>
                </a:lnTo>
                <a:lnTo>
                  <a:pt x="0" y="0"/>
                </a:lnTo>
                <a:close/>
              </a:path>
            </a:pathLst>
          </a:custGeom>
          <a:blipFill>
            <a:blip r:embed="rId10"/>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TotalTime>
  <Words>3023</Words>
  <Application>Microsoft Office PowerPoint</Application>
  <PresentationFormat>Custom</PresentationFormat>
  <Paragraphs>141</Paragraphs>
  <Slides>13</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Open Sauce Bold</vt:lpstr>
      <vt:lpstr>Wingdings</vt:lpstr>
      <vt:lpstr>Open Sauce Heavy</vt:lpstr>
      <vt:lpstr>Arial</vt:lpstr>
      <vt:lpstr>Calibri</vt:lpstr>
      <vt:lpstr>Times New Roman</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Dragos Nedelcu (2323249)</cp:lastModifiedBy>
  <cp:revision>1</cp:revision>
  <dcterms:created xsi:type="dcterms:W3CDTF">2006-08-16T00:00:00Z</dcterms:created>
  <dcterms:modified xsi:type="dcterms:W3CDTF">2026-03-14T14:32:25Z</dcterms:modified>
  <dc:identifier>DAHBRcskP64</dc:identifier>
</cp:coreProperties>
</file>