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57" r:id="rId4"/>
    <p:sldId id="272" r:id="rId5"/>
    <p:sldId id="263" r:id="rId6"/>
    <p:sldId id="281" r:id="rId7"/>
    <p:sldId id="274" r:id="rId8"/>
    <p:sldId id="280" r:id="rId9"/>
    <p:sldId id="277" r:id="rId10"/>
    <p:sldId id="271" r:id="rId11"/>
    <p:sldId id="264" r:id="rId12"/>
    <p:sldId id="265" r:id="rId13"/>
    <p:sldId id="275" r:id="rId14"/>
    <p:sldId id="273" r:id="rId15"/>
    <p:sldId id="278" r:id="rId16"/>
    <p:sldId id="279" r:id="rId17"/>
    <p:sldId id="267" r:id="rId18"/>
    <p:sldId id="259" r:id="rId19"/>
    <p:sldId id="27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AC1A78-2C0C-6D55-D3D9-DB819A009447}" v="127" dt="2025-05-05T11:31:52.831"/>
    <p1510:client id="{D15D48E6-4648-97C8-CFD9-87778C32C27E}" v="905" dt="2025-05-04T19:07:12.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DB3A3A-37AF-47EE-83F4-0828061EBC16}"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891614F4-BE41-41BE-B985-9CF0A24B168F}">
      <dgm:prSet/>
      <dgm:spPr/>
      <dgm:t>
        <a:bodyPr/>
        <a:lstStyle/>
        <a:p>
          <a:pPr rtl="0">
            <a:lnSpc>
              <a:spcPct val="100000"/>
            </a:lnSpc>
          </a:pPr>
          <a:r>
            <a:rPr lang="en-GB" b="1">
              <a:latin typeface="Times New Roman"/>
              <a:cs typeface="Times New Roman"/>
            </a:rPr>
            <a:t>People are at the heart of everything we do.</a:t>
          </a:r>
          <a:endParaRPr lang="en-US">
            <a:latin typeface="Times New Roman"/>
            <a:cs typeface="Times New Roman"/>
          </a:endParaRPr>
        </a:p>
      </dgm:t>
    </dgm:pt>
    <dgm:pt modelId="{0A035CB2-FFB4-4A56-B6C1-D64007A5199D}" type="parTrans" cxnId="{676C08D7-2837-4A8A-B748-BE34941841F7}">
      <dgm:prSet/>
      <dgm:spPr/>
      <dgm:t>
        <a:bodyPr/>
        <a:lstStyle/>
        <a:p>
          <a:endParaRPr lang="en-US"/>
        </a:p>
      </dgm:t>
    </dgm:pt>
    <dgm:pt modelId="{A4B74E98-731F-44B2-9AF8-5886D36FE530}" type="sibTrans" cxnId="{676C08D7-2837-4A8A-B748-BE34941841F7}">
      <dgm:prSet/>
      <dgm:spPr/>
      <dgm:t>
        <a:bodyPr/>
        <a:lstStyle/>
        <a:p>
          <a:endParaRPr lang="en-US"/>
        </a:p>
      </dgm:t>
    </dgm:pt>
    <dgm:pt modelId="{ECD0DF5F-A9B7-4478-9A31-14D9F1274B98}">
      <dgm:prSet/>
      <dgm:spPr/>
      <dgm:t>
        <a:bodyPr/>
        <a:lstStyle/>
        <a:p>
          <a:pPr>
            <a:lnSpc>
              <a:spcPct val="100000"/>
            </a:lnSpc>
          </a:pPr>
          <a:r>
            <a:rPr lang="en-GB" b="1">
              <a:latin typeface="Times New Roman"/>
              <a:cs typeface="Times New Roman"/>
            </a:rPr>
            <a:t>We give our best.</a:t>
          </a:r>
          <a:endParaRPr lang="en-US">
            <a:latin typeface="Times New Roman"/>
            <a:cs typeface="Times New Roman"/>
          </a:endParaRPr>
        </a:p>
      </dgm:t>
    </dgm:pt>
    <dgm:pt modelId="{9A2FE179-29AC-40D3-B64D-95FE3468FA77}" type="parTrans" cxnId="{BC676823-797F-449D-9E80-5671A57A1F12}">
      <dgm:prSet/>
      <dgm:spPr/>
      <dgm:t>
        <a:bodyPr/>
        <a:lstStyle/>
        <a:p>
          <a:endParaRPr lang="en-US"/>
        </a:p>
      </dgm:t>
    </dgm:pt>
    <dgm:pt modelId="{F365BB43-DBF9-40E9-8F7D-2BBF15BC8198}" type="sibTrans" cxnId="{BC676823-797F-449D-9E80-5671A57A1F12}">
      <dgm:prSet/>
      <dgm:spPr/>
      <dgm:t>
        <a:bodyPr/>
        <a:lstStyle/>
        <a:p>
          <a:endParaRPr lang="en-US"/>
        </a:p>
      </dgm:t>
    </dgm:pt>
    <dgm:pt modelId="{757AB2FA-4786-4DA3-AF71-BDCA34205139}">
      <dgm:prSet/>
      <dgm:spPr/>
      <dgm:t>
        <a:bodyPr/>
        <a:lstStyle/>
        <a:p>
          <a:pPr>
            <a:lnSpc>
              <a:spcPct val="100000"/>
            </a:lnSpc>
          </a:pPr>
          <a:r>
            <a:rPr lang="en-GB" b="1">
              <a:latin typeface="Times New Roman"/>
              <a:cs typeface="Times New Roman"/>
            </a:rPr>
            <a:t>We work together.</a:t>
          </a:r>
        </a:p>
      </dgm:t>
    </dgm:pt>
    <dgm:pt modelId="{076B435A-03B3-431F-A5B9-BC9B1F5F3234}" type="parTrans" cxnId="{B691BD2D-AE82-490F-AAC6-A495D375B8D6}">
      <dgm:prSet/>
      <dgm:spPr/>
      <dgm:t>
        <a:bodyPr/>
        <a:lstStyle/>
        <a:p>
          <a:endParaRPr lang="en-US"/>
        </a:p>
      </dgm:t>
    </dgm:pt>
    <dgm:pt modelId="{82B3F538-CFCA-4A8A-9559-334ADA2BE9F7}" type="sibTrans" cxnId="{B691BD2D-AE82-490F-AAC6-A495D375B8D6}">
      <dgm:prSet/>
      <dgm:spPr/>
      <dgm:t>
        <a:bodyPr/>
        <a:lstStyle/>
        <a:p>
          <a:endParaRPr lang="en-US"/>
        </a:p>
      </dgm:t>
    </dgm:pt>
    <dgm:pt modelId="{FEAB28BF-2FD4-467B-A5CA-DE467876700C}">
      <dgm:prSet/>
      <dgm:spPr/>
      <dgm:t>
        <a:bodyPr/>
        <a:lstStyle/>
        <a:p>
          <a:pPr>
            <a:lnSpc>
              <a:spcPct val="100000"/>
            </a:lnSpc>
          </a:pPr>
          <a:r>
            <a:rPr lang="en-GB" b="1">
              <a:latin typeface="Times New Roman"/>
              <a:cs typeface="Times New Roman"/>
            </a:rPr>
            <a:t>We have courage.</a:t>
          </a:r>
        </a:p>
      </dgm:t>
    </dgm:pt>
    <dgm:pt modelId="{1D8C5EF3-4552-4C96-B06C-FA38620DBC3D}" type="parTrans" cxnId="{054027CA-D5CB-4597-869F-FC4158809712}">
      <dgm:prSet/>
      <dgm:spPr/>
      <dgm:t>
        <a:bodyPr/>
        <a:lstStyle/>
        <a:p>
          <a:endParaRPr lang="en-US"/>
        </a:p>
      </dgm:t>
    </dgm:pt>
    <dgm:pt modelId="{5B2974D9-FB01-4591-A7C5-6776857C61BD}" type="sibTrans" cxnId="{054027CA-D5CB-4597-869F-FC4158809712}">
      <dgm:prSet/>
      <dgm:spPr/>
      <dgm:t>
        <a:bodyPr/>
        <a:lstStyle/>
        <a:p>
          <a:endParaRPr lang="en-US"/>
        </a:p>
      </dgm:t>
    </dgm:pt>
    <dgm:pt modelId="{B7A330A8-E0DB-49E8-925A-EAE5F1F71158}" type="pres">
      <dgm:prSet presAssocID="{93DB3A3A-37AF-47EE-83F4-0828061EBC16}" presName="root" presStyleCnt="0">
        <dgm:presLayoutVars>
          <dgm:dir/>
          <dgm:resizeHandles val="exact"/>
        </dgm:presLayoutVars>
      </dgm:prSet>
      <dgm:spPr/>
    </dgm:pt>
    <dgm:pt modelId="{D6FE4484-FAFB-4122-A540-1AEA46B61F22}" type="pres">
      <dgm:prSet presAssocID="{891614F4-BE41-41BE-B985-9CF0A24B168F}" presName="compNode" presStyleCnt="0"/>
      <dgm:spPr/>
    </dgm:pt>
    <dgm:pt modelId="{4CDAA7AA-1554-41FE-8D20-477EE242E812}" type="pres">
      <dgm:prSet presAssocID="{891614F4-BE41-41BE-B985-9CF0A24B16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606DDC5E-AF4A-4547-8A98-D41F93E42E8A}" type="pres">
      <dgm:prSet presAssocID="{891614F4-BE41-41BE-B985-9CF0A24B168F}" presName="spaceRect" presStyleCnt="0"/>
      <dgm:spPr/>
    </dgm:pt>
    <dgm:pt modelId="{FEA1AE2D-2FF7-47FA-80FA-B3AC676938E4}" type="pres">
      <dgm:prSet presAssocID="{891614F4-BE41-41BE-B985-9CF0A24B168F}" presName="textRect" presStyleLbl="revTx" presStyleIdx="0" presStyleCnt="4">
        <dgm:presLayoutVars>
          <dgm:chMax val="1"/>
          <dgm:chPref val="1"/>
        </dgm:presLayoutVars>
      </dgm:prSet>
      <dgm:spPr/>
    </dgm:pt>
    <dgm:pt modelId="{24525042-B164-4147-85A0-7734D81C4377}" type="pres">
      <dgm:prSet presAssocID="{A4B74E98-731F-44B2-9AF8-5886D36FE530}" presName="sibTrans" presStyleCnt="0"/>
      <dgm:spPr/>
    </dgm:pt>
    <dgm:pt modelId="{B38A4064-EBC7-4B9A-B1E2-DDF076FD0150}" type="pres">
      <dgm:prSet presAssocID="{ECD0DF5F-A9B7-4478-9A31-14D9F1274B98}" presName="compNode" presStyleCnt="0"/>
      <dgm:spPr/>
    </dgm:pt>
    <dgm:pt modelId="{E794035B-6CFA-4E32-B37F-BA09EEEDE528}" type="pres">
      <dgm:prSet presAssocID="{ECD0DF5F-A9B7-4478-9A31-14D9F1274B9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16748BE1-BF79-45AC-AED3-3DB0A2CFB15C}" type="pres">
      <dgm:prSet presAssocID="{ECD0DF5F-A9B7-4478-9A31-14D9F1274B98}" presName="spaceRect" presStyleCnt="0"/>
      <dgm:spPr/>
    </dgm:pt>
    <dgm:pt modelId="{7BF645E9-A858-4ADD-AAA6-285691A92702}" type="pres">
      <dgm:prSet presAssocID="{ECD0DF5F-A9B7-4478-9A31-14D9F1274B98}" presName="textRect" presStyleLbl="revTx" presStyleIdx="1" presStyleCnt="4">
        <dgm:presLayoutVars>
          <dgm:chMax val="1"/>
          <dgm:chPref val="1"/>
        </dgm:presLayoutVars>
      </dgm:prSet>
      <dgm:spPr/>
    </dgm:pt>
    <dgm:pt modelId="{D2E3C7E6-C5A4-472C-9C4A-D1CC042ED222}" type="pres">
      <dgm:prSet presAssocID="{F365BB43-DBF9-40E9-8F7D-2BBF15BC8198}" presName="sibTrans" presStyleCnt="0"/>
      <dgm:spPr/>
    </dgm:pt>
    <dgm:pt modelId="{267037BB-BE33-47D2-8CE0-68E9241A67AA}" type="pres">
      <dgm:prSet presAssocID="{757AB2FA-4786-4DA3-AF71-BDCA34205139}" presName="compNode" presStyleCnt="0"/>
      <dgm:spPr/>
    </dgm:pt>
    <dgm:pt modelId="{CA521FF2-1F4A-4D8B-A8D9-A2005EAD1915}" type="pres">
      <dgm:prSet presAssocID="{757AB2FA-4786-4DA3-AF71-BDCA342051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EEDB0D5-837A-427C-8469-879A333E5BB0}" type="pres">
      <dgm:prSet presAssocID="{757AB2FA-4786-4DA3-AF71-BDCA34205139}" presName="spaceRect" presStyleCnt="0"/>
      <dgm:spPr/>
    </dgm:pt>
    <dgm:pt modelId="{47F8BF59-56F8-411B-B8E3-FDF495C6963A}" type="pres">
      <dgm:prSet presAssocID="{757AB2FA-4786-4DA3-AF71-BDCA34205139}" presName="textRect" presStyleLbl="revTx" presStyleIdx="2" presStyleCnt="4">
        <dgm:presLayoutVars>
          <dgm:chMax val="1"/>
          <dgm:chPref val="1"/>
        </dgm:presLayoutVars>
      </dgm:prSet>
      <dgm:spPr/>
    </dgm:pt>
    <dgm:pt modelId="{34ED7063-94AD-488A-97E5-12E76503178A}" type="pres">
      <dgm:prSet presAssocID="{82B3F538-CFCA-4A8A-9559-334ADA2BE9F7}" presName="sibTrans" presStyleCnt="0"/>
      <dgm:spPr/>
    </dgm:pt>
    <dgm:pt modelId="{C38E70F7-AB91-4690-99AD-764E9EABCE3B}" type="pres">
      <dgm:prSet presAssocID="{FEAB28BF-2FD4-467B-A5CA-DE467876700C}" presName="compNode" presStyleCnt="0"/>
      <dgm:spPr/>
    </dgm:pt>
    <dgm:pt modelId="{B3FA91AD-D5B6-417D-A786-918395009F42}" type="pres">
      <dgm:prSet presAssocID="{FEAB28BF-2FD4-467B-A5CA-DE46787670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74C345C3-803C-4A8E-981C-3F80DFA57F03}" type="pres">
      <dgm:prSet presAssocID="{FEAB28BF-2FD4-467B-A5CA-DE467876700C}" presName="spaceRect" presStyleCnt="0"/>
      <dgm:spPr/>
    </dgm:pt>
    <dgm:pt modelId="{524A3583-B1BF-42BC-A2C0-DF58AD778692}" type="pres">
      <dgm:prSet presAssocID="{FEAB28BF-2FD4-467B-A5CA-DE467876700C}" presName="textRect" presStyleLbl="revTx" presStyleIdx="3" presStyleCnt="4">
        <dgm:presLayoutVars>
          <dgm:chMax val="1"/>
          <dgm:chPref val="1"/>
        </dgm:presLayoutVars>
      </dgm:prSet>
      <dgm:spPr/>
    </dgm:pt>
  </dgm:ptLst>
  <dgm:cxnLst>
    <dgm:cxn modelId="{BC676823-797F-449D-9E80-5671A57A1F12}" srcId="{93DB3A3A-37AF-47EE-83F4-0828061EBC16}" destId="{ECD0DF5F-A9B7-4478-9A31-14D9F1274B98}" srcOrd="1" destOrd="0" parTransId="{9A2FE179-29AC-40D3-B64D-95FE3468FA77}" sibTransId="{F365BB43-DBF9-40E9-8F7D-2BBF15BC8198}"/>
    <dgm:cxn modelId="{B691BD2D-AE82-490F-AAC6-A495D375B8D6}" srcId="{93DB3A3A-37AF-47EE-83F4-0828061EBC16}" destId="{757AB2FA-4786-4DA3-AF71-BDCA34205139}" srcOrd="2" destOrd="0" parTransId="{076B435A-03B3-431F-A5B9-BC9B1F5F3234}" sibTransId="{82B3F538-CFCA-4A8A-9559-334ADA2BE9F7}"/>
    <dgm:cxn modelId="{E9D72F37-E666-4EBB-ADC2-1B55557CCC8C}" type="presOf" srcId="{FEAB28BF-2FD4-467B-A5CA-DE467876700C}" destId="{524A3583-B1BF-42BC-A2C0-DF58AD778692}" srcOrd="0" destOrd="0" presId="urn:microsoft.com/office/officeart/2018/2/layout/IconLabelList"/>
    <dgm:cxn modelId="{3238EC37-5A05-4A06-B95A-1DEC73435F60}" type="presOf" srcId="{93DB3A3A-37AF-47EE-83F4-0828061EBC16}" destId="{B7A330A8-E0DB-49E8-925A-EAE5F1F71158}" srcOrd="0" destOrd="0" presId="urn:microsoft.com/office/officeart/2018/2/layout/IconLabelList"/>
    <dgm:cxn modelId="{A0412579-D4E0-4DD5-88C5-77D24A221DD1}" type="presOf" srcId="{891614F4-BE41-41BE-B985-9CF0A24B168F}" destId="{FEA1AE2D-2FF7-47FA-80FA-B3AC676938E4}" srcOrd="0" destOrd="0" presId="urn:microsoft.com/office/officeart/2018/2/layout/IconLabelList"/>
    <dgm:cxn modelId="{7CBBD77F-58F4-4800-AD04-05E75E987726}" type="presOf" srcId="{ECD0DF5F-A9B7-4478-9A31-14D9F1274B98}" destId="{7BF645E9-A858-4ADD-AAA6-285691A92702}" srcOrd="0" destOrd="0" presId="urn:microsoft.com/office/officeart/2018/2/layout/IconLabelList"/>
    <dgm:cxn modelId="{054027CA-D5CB-4597-869F-FC4158809712}" srcId="{93DB3A3A-37AF-47EE-83F4-0828061EBC16}" destId="{FEAB28BF-2FD4-467B-A5CA-DE467876700C}" srcOrd="3" destOrd="0" parTransId="{1D8C5EF3-4552-4C96-B06C-FA38620DBC3D}" sibTransId="{5B2974D9-FB01-4591-A7C5-6776857C61BD}"/>
    <dgm:cxn modelId="{676C08D7-2837-4A8A-B748-BE34941841F7}" srcId="{93DB3A3A-37AF-47EE-83F4-0828061EBC16}" destId="{891614F4-BE41-41BE-B985-9CF0A24B168F}" srcOrd="0" destOrd="0" parTransId="{0A035CB2-FFB4-4A56-B6C1-D64007A5199D}" sibTransId="{A4B74E98-731F-44B2-9AF8-5886D36FE530}"/>
    <dgm:cxn modelId="{977AFCD8-2D95-40E4-9F28-F0B1F17A3E65}" type="presOf" srcId="{757AB2FA-4786-4DA3-AF71-BDCA34205139}" destId="{47F8BF59-56F8-411B-B8E3-FDF495C6963A}" srcOrd="0" destOrd="0" presId="urn:microsoft.com/office/officeart/2018/2/layout/IconLabelList"/>
    <dgm:cxn modelId="{96ADD867-7F6D-44C8-BD87-4E7656EBB8B0}" type="presParOf" srcId="{B7A330A8-E0DB-49E8-925A-EAE5F1F71158}" destId="{D6FE4484-FAFB-4122-A540-1AEA46B61F22}" srcOrd="0" destOrd="0" presId="urn:microsoft.com/office/officeart/2018/2/layout/IconLabelList"/>
    <dgm:cxn modelId="{3DEA7FC4-619F-44EB-AD88-E32942370FAB}" type="presParOf" srcId="{D6FE4484-FAFB-4122-A540-1AEA46B61F22}" destId="{4CDAA7AA-1554-41FE-8D20-477EE242E812}" srcOrd="0" destOrd="0" presId="urn:microsoft.com/office/officeart/2018/2/layout/IconLabelList"/>
    <dgm:cxn modelId="{E83E0B9D-BDE0-4B89-9FA0-AC02089FAE81}" type="presParOf" srcId="{D6FE4484-FAFB-4122-A540-1AEA46B61F22}" destId="{606DDC5E-AF4A-4547-8A98-D41F93E42E8A}" srcOrd="1" destOrd="0" presId="urn:microsoft.com/office/officeart/2018/2/layout/IconLabelList"/>
    <dgm:cxn modelId="{797FFFF4-EC3A-4603-8405-B181F9AD3F39}" type="presParOf" srcId="{D6FE4484-FAFB-4122-A540-1AEA46B61F22}" destId="{FEA1AE2D-2FF7-47FA-80FA-B3AC676938E4}" srcOrd="2" destOrd="0" presId="urn:microsoft.com/office/officeart/2018/2/layout/IconLabelList"/>
    <dgm:cxn modelId="{40CDC8B0-0E5D-49B5-9D5F-7A2C1A81137F}" type="presParOf" srcId="{B7A330A8-E0DB-49E8-925A-EAE5F1F71158}" destId="{24525042-B164-4147-85A0-7734D81C4377}" srcOrd="1" destOrd="0" presId="urn:microsoft.com/office/officeart/2018/2/layout/IconLabelList"/>
    <dgm:cxn modelId="{A200BB49-FC16-4EE5-8B45-BE52940C08A6}" type="presParOf" srcId="{B7A330A8-E0DB-49E8-925A-EAE5F1F71158}" destId="{B38A4064-EBC7-4B9A-B1E2-DDF076FD0150}" srcOrd="2" destOrd="0" presId="urn:microsoft.com/office/officeart/2018/2/layout/IconLabelList"/>
    <dgm:cxn modelId="{AA0B9B62-915E-44F8-93E7-E5BAB8F7C684}" type="presParOf" srcId="{B38A4064-EBC7-4B9A-B1E2-DDF076FD0150}" destId="{E794035B-6CFA-4E32-B37F-BA09EEEDE528}" srcOrd="0" destOrd="0" presId="urn:microsoft.com/office/officeart/2018/2/layout/IconLabelList"/>
    <dgm:cxn modelId="{9EF61E3F-4FBF-48C3-BDFB-087C8E50B73D}" type="presParOf" srcId="{B38A4064-EBC7-4B9A-B1E2-DDF076FD0150}" destId="{16748BE1-BF79-45AC-AED3-3DB0A2CFB15C}" srcOrd="1" destOrd="0" presId="urn:microsoft.com/office/officeart/2018/2/layout/IconLabelList"/>
    <dgm:cxn modelId="{2994A257-9455-46DE-97B8-50E0D58E9F57}" type="presParOf" srcId="{B38A4064-EBC7-4B9A-B1E2-DDF076FD0150}" destId="{7BF645E9-A858-4ADD-AAA6-285691A92702}" srcOrd="2" destOrd="0" presId="urn:microsoft.com/office/officeart/2018/2/layout/IconLabelList"/>
    <dgm:cxn modelId="{E1E94B55-FFF1-4778-A8B8-06C82672CEF2}" type="presParOf" srcId="{B7A330A8-E0DB-49E8-925A-EAE5F1F71158}" destId="{D2E3C7E6-C5A4-472C-9C4A-D1CC042ED222}" srcOrd="3" destOrd="0" presId="urn:microsoft.com/office/officeart/2018/2/layout/IconLabelList"/>
    <dgm:cxn modelId="{8E3D9AD3-4928-45B1-8644-A328C2F2BEBC}" type="presParOf" srcId="{B7A330A8-E0DB-49E8-925A-EAE5F1F71158}" destId="{267037BB-BE33-47D2-8CE0-68E9241A67AA}" srcOrd="4" destOrd="0" presId="urn:microsoft.com/office/officeart/2018/2/layout/IconLabelList"/>
    <dgm:cxn modelId="{5843F9A8-CC80-4C0C-82E6-B6DC1E128DB5}" type="presParOf" srcId="{267037BB-BE33-47D2-8CE0-68E9241A67AA}" destId="{CA521FF2-1F4A-4D8B-A8D9-A2005EAD1915}" srcOrd="0" destOrd="0" presId="urn:microsoft.com/office/officeart/2018/2/layout/IconLabelList"/>
    <dgm:cxn modelId="{B767A1EC-D59C-47B3-8B8D-5278F4DC0E60}" type="presParOf" srcId="{267037BB-BE33-47D2-8CE0-68E9241A67AA}" destId="{1EEDB0D5-837A-427C-8469-879A333E5BB0}" srcOrd="1" destOrd="0" presId="urn:microsoft.com/office/officeart/2018/2/layout/IconLabelList"/>
    <dgm:cxn modelId="{79433885-3071-4583-822D-DBF47F771CA1}" type="presParOf" srcId="{267037BB-BE33-47D2-8CE0-68E9241A67AA}" destId="{47F8BF59-56F8-411B-B8E3-FDF495C6963A}" srcOrd="2" destOrd="0" presId="urn:microsoft.com/office/officeart/2018/2/layout/IconLabelList"/>
    <dgm:cxn modelId="{EC4F59FA-9BB6-4679-BF22-83BFAE51B121}" type="presParOf" srcId="{B7A330A8-E0DB-49E8-925A-EAE5F1F71158}" destId="{34ED7063-94AD-488A-97E5-12E76503178A}" srcOrd="5" destOrd="0" presId="urn:microsoft.com/office/officeart/2018/2/layout/IconLabelList"/>
    <dgm:cxn modelId="{F7D09B95-A795-4F4D-A2F1-A2B86BB596ED}" type="presParOf" srcId="{B7A330A8-E0DB-49E8-925A-EAE5F1F71158}" destId="{C38E70F7-AB91-4690-99AD-764E9EABCE3B}" srcOrd="6" destOrd="0" presId="urn:microsoft.com/office/officeart/2018/2/layout/IconLabelList"/>
    <dgm:cxn modelId="{93A5FD38-7257-4C44-A4EF-6C7DF214AE61}" type="presParOf" srcId="{C38E70F7-AB91-4690-99AD-764E9EABCE3B}" destId="{B3FA91AD-D5B6-417D-A786-918395009F42}" srcOrd="0" destOrd="0" presId="urn:microsoft.com/office/officeart/2018/2/layout/IconLabelList"/>
    <dgm:cxn modelId="{A07AF902-C32C-4E04-9EC7-6D33556ADD0B}" type="presParOf" srcId="{C38E70F7-AB91-4690-99AD-764E9EABCE3B}" destId="{74C345C3-803C-4A8E-981C-3F80DFA57F03}" srcOrd="1" destOrd="0" presId="urn:microsoft.com/office/officeart/2018/2/layout/IconLabelList"/>
    <dgm:cxn modelId="{6F4B96E5-3512-4EDB-812C-EFDB0E6248B6}" type="presParOf" srcId="{C38E70F7-AB91-4690-99AD-764E9EABCE3B}" destId="{524A3583-B1BF-42BC-A2C0-DF58AD77869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AA7AA-1554-41FE-8D20-477EE242E812}">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1AE2D-2FF7-47FA-80FA-B3AC676938E4}">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rtl="0">
            <a:lnSpc>
              <a:spcPct val="100000"/>
            </a:lnSpc>
            <a:spcBef>
              <a:spcPct val="0"/>
            </a:spcBef>
            <a:spcAft>
              <a:spcPct val="35000"/>
            </a:spcAft>
            <a:buNone/>
          </a:pPr>
          <a:r>
            <a:rPr lang="en-GB" sz="1700" b="1" kern="1200">
              <a:latin typeface="Times New Roman"/>
              <a:cs typeface="Times New Roman"/>
            </a:rPr>
            <a:t>People are at the heart of everything we do.</a:t>
          </a:r>
          <a:endParaRPr lang="en-US" sz="1700" kern="1200">
            <a:latin typeface="Times New Roman"/>
            <a:cs typeface="Times New Roman"/>
          </a:endParaRPr>
        </a:p>
      </dsp:txBody>
      <dsp:txXfrm>
        <a:off x="510197" y="1855936"/>
        <a:ext cx="2068076" cy="720000"/>
      </dsp:txXfrm>
    </dsp:sp>
    <dsp:sp modelId="{E794035B-6CFA-4E32-B37F-BA09EEEDE528}">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F645E9-A858-4ADD-AAA6-285691A92702}">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latin typeface="Times New Roman"/>
              <a:cs typeface="Times New Roman"/>
            </a:rPr>
            <a:t>We give our best.</a:t>
          </a:r>
          <a:endParaRPr lang="en-US" sz="1700" kern="1200">
            <a:latin typeface="Times New Roman"/>
            <a:cs typeface="Times New Roman"/>
          </a:endParaRPr>
        </a:p>
      </dsp:txBody>
      <dsp:txXfrm>
        <a:off x="2940187" y="1855936"/>
        <a:ext cx="2068076" cy="720000"/>
      </dsp:txXfrm>
    </dsp:sp>
    <dsp:sp modelId="{CA521FF2-1F4A-4D8B-A8D9-A2005EAD1915}">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8BF59-56F8-411B-B8E3-FDF495C6963A}">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latin typeface="Times New Roman"/>
              <a:cs typeface="Times New Roman"/>
            </a:rPr>
            <a:t>We work together.</a:t>
          </a:r>
        </a:p>
      </dsp:txBody>
      <dsp:txXfrm>
        <a:off x="5370176" y="1855936"/>
        <a:ext cx="2068076" cy="720000"/>
      </dsp:txXfrm>
    </dsp:sp>
    <dsp:sp modelId="{B3FA91AD-D5B6-417D-A786-918395009F42}">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A3583-B1BF-42BC-A2C0-DF58AD778692}">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latin typeface="Times New Roman"/>
              <a:cs typeface="Times New Roman"/>
            </a:rPr>
            <a:t>We have courage.</a:t>
          </a:r>
        </a:p>
      </dsp:txBody>
      <dsp:txXfrm>
        <a:off x="7800166" y="1855936"/>
        <a:ext cx="2068076"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joinus.affinitytrust.org/jobs/job/Female-Support-Worker-Sheffield-S8/547" TargetMode="External"/><Relationship Id="rId2" Type="http://schemas.openxmlformats.org/officeDocument/2006/relationships/hyperlink" Target="file:///C:\Users\janis\Downloads\Affinity%20Trust%20Support%20Worker%20Job%20Description%20&amp;%20Person%20Specification%20(1).pdf" TargetMode="External"/><Relationship Id="rId1" Type="http://schemas.openxmlformats.org/officeDocument/2006/relationships/slideLayout" Target="../slideLayouts/slideLayout2.xml"/><Relationship Id="rId6" Type="http://schemas.openxmlformats.org/officeDocument/2006/relationships/hyperlink" Target="https://www.legislation.gov.uk/uksi/2014/2936/regulation/9/made" TargetMode="External"/><Relationship Id="rId5" Type="http://schemas.openxmlformats.org/officeDocument/2006/relationships/hyperlink" Target="https://www.aacnnursing.org/5b-tool-kit/themes/person-centered-care" TargetMode="External"/><Relationship Id="rId4" Type="http://schemas.openxmlformats.org/officeDocument/2006/relationships/hyperlink" Target="https://www.affinitytrust.org/about-us/purpose-and-value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autism.org.uk/advice-and-guidance/topics/strategies-and-interventions" TargetMode="External"/><Relationship Id="rId2" Type="http://schemas.openxmlformats.org/officeDocument/2006/relationships/hyperlink" Target="https://www.mentalhealth.org.uk/our-work/public-engagement/mental-health-awareness-week/how-community-benefits-your-mental-health" TargetMode="External"/><Relationship Id="rId1" Type="http://schemas.openxmlformats.org/officeDocument/2006/relationships/slideLayout" Target="../slideLayouts/slideLayout2.xml"/><Relationship Id="rId5" Type="http://schemas.openxmlformats.org/officeDocument/2006/relationships/hyperlink" Target="https://www.legislation.gov.uk/ukpga/2014/23/section/1" TargetMode="External"/><Relationship Id="rId4" Type="http://schemas.openxmlformats.org/officeDocument/2006/relationships/hyperlink" Target="https://www.health.nsw.gov.au/mentalhealth/psychosocial/principles/Pages/recovery.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5000" b="1">
                <a:latin typeface="Times New Roman"/>
                <a:cs typeface="Arial"/>
              </a:rPr>
              <a:t>For an employment opportunity of your choice prepare a 20-minute presentation outlining your suitability for the post.</a:t>
            </a:r>
            <a:r>
              <a:rPr lang="en-GB" sz="5000">
                <a:latin typeface="Times New Roman"/>
                <a:cs typeface="Arial"/>
              </a:rPr>
              <a:t> </a:t>
            </a:r>
          </a:p>
        </p:txBody>
      </p:sp>
      <p:sp>
        <p:nvSpPr>
          <p:cNvPr id="3" name="Subtitle 2"/>
          <p:cNvSpPr>
            <a:spLocks noGrp="1"/>
          </p:cNvSpPr>
          <p:nvPr>
            <p:ph type="subTitle" idx="1"/>
          </p:nvPr>
        </p:nvSpPr>
        <p:spPr>
          <a:xfrm>
            <a:off x="1524000" y="5421376"/>
            <a:ext cx="9144000" cy="651910"/>
          </a:xfrm>
        </p:spPr>
        <p:txBody>
          <a:bodyPr vert="horz" lIns="91440" tIns="45720" rIns="91440" bIns="45720" rtlCol="0" anchor="ctr">
            <a:noAutofit/>
          </a:bodyPr>
          <a:lstStyle/>
          <a:p>
            <a:r>
              <a:rPr lang="en-GB" sz="2000" b="1">
                <a:latin typeface="Times New Roman"/>
                <a:cs typeface="Times New Roman"/>
              </a:rPr>
              <a:t>ECAY6006</a:t>
            </a:r>
            <a:endParaRPr lang="en-US" sz="2000" b="1">
              <a:latin typeface="Times New Roman"/>
              <a:cs typeface="Times New Roman"/>
            </a:endParaRPr>
          </a:p>
          <a:p>
            <a:r>
              <a:rPr lang="en-GB" sz="2000" b="1">
                <a:latin typeface="Times New Roman"/>
                <a:cs typeface="Times New Roman"/>
              </a:rPr>
              <a:t>2204887</a:t>
            </a:r>
          </a:p>
          <a:p>
            <a:r>
              <a:rPr lang="en-GB" sz="2000" b="1">
                <a:latin typeface="Times New Roman"/>
                <a:cs typeface="Times New Roman"/>
              </a:rPr>
              <a:t>Assignment 1</a:t>
            </a:r>
          </a:p>
        </p:txBody>
      </p:sp>
      <p:cxnSp>
        <p:nvCxnSpPr>
          <p:cNvPr id="32" name="Straight Connector 3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B5E1D-CE43-AD56-16B4-3D0E862C6D60}"/>
              </a:ext>
            </a:extLst>
          </p:cNvPr>
          <p:cNvSpPr>
            <a:spLocks noGrp="1"/>
          </p:cNvSpPr>
          <p:nvPr>
            <p:ph type="title"/>
          </p:nvPr>
        </p:nvSpPr>
        <p:spPr>
          <a:xfrm>
            <a:off x="1043631" y="809898"/>
            <a:ext cx="9942716" cy="1554480"/>
          </a:xfrm>
        </p:spPr>
        <p:txBody>
          <a:bodyPr anchor="ctr">
            <a:normAutofit/>
          </a:bodyPr>
          <a:lstStyle/>
          <a:p>
            <a:r>
              <a:rPr lang="en-GB" sz="4800" b="1">
                <a:latin typeface="Times New Roman"/>
                <a:cs typeface="Times New Roman"/>
              </a:rPr>
              <a:t>Introduction:</a:t>
            </a:r>
          </a:p>
        </p:txBody>
      </p:sp>
      <p:sp>
        <p:nvSpPr>
          <p:cNvPr id="3" name="Content Placeholder 2">
            <a:extLst>
              <a:ext uri="{FF2B5EF4-FFF2-40B4-BE49-F238E27FC236}">
                <a16:creationId xmlns:a16="http://schemas.microsoft.com/office/drawing/2014/main" id="{A7599DA2-41C4-ABBF-CE68-3F0093474E22}"/>
              </a:ext>
            </a:extLst>
          </p:cNvPr>
          <p:cNvSpPr>
            <a:spLocks noGrp="1"/>
          </p:cNvSpPr>
          <p:nvPr>
            <p:ph idx="1"/>
          </p:nvPr>
        </p:nvSpPr>
        <p:spPr>
          <a:xfrm>
            <a:off x="1045028" y="2626225"/>
            <a:ext cx="9941319" cy="3124658"/>
          </a:xfrm>
        </p:spPr>
        <p:txBody>
          <a:bodyPr vert="horz" lIns="91440" tIns="45720" rIns="91440" bIns="45720" rtlCol="0" anchor="ctr">
            <a:normAutofit/>
          </a:bodyPr>
          <a:lstStyle/>
          <a:p>
            <a:r>
              <a:rPr lang="en-GB" sz="2400" dirty="0">
                <a:latin typeface="Times New Roman"/>
                <a:cs typeface="Times New Roman"/>
              </a:rPr>
              <a:t>Outline the main responsibilities of the role of a support worker and why I feel I am suitable for the post.</a:t>
            </a:r>
          </a:p>
          <a:p>
            <a:r>
              <a:rPr lang="en-GB" sz="2400" dirty="0">
                <a:latin typeface="Times New Roman"/>
                <a:cs typeface="Times New Roman"/>
              </a:rPr>
              <a:t>Showcase how my personal experiences/qualifications/professional development fit a selection of the essential/desirable criteria and key responsibilities required by Affinity Trust.</a:t>
            </a:r>
          </a:p>
          <a:p>
            <a:r>
              <a:rPr lang="en-GB" sz="2400">
                <a:latin typeface="Times New Roman"/>
                <a:cs typeface="Times New Roman"/>
              </a:rPr>
              <a:t>Use the STAR technique to highlights how my personal experiences make </a:t>
            </a:r>
            <a:r>
              <a:rPr lang="en-GB" sz="2400" dirty="0">
                <a:latin typeface="Times New Roman"/>
                <a:cs typeface="Times New Roman"/>
              </a:rPr>
              <a:t>me an appropriate candidate for this role. </a:t>
            </a:r>
          </a:p>
        </p:txBody>
      </p:sp>
      <p:cxnSp>
        <p:nvCxnSpPr>
          <p:cNvPr id="39" name="Straight Connector 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264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1" name="Rectangle 3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50F85-FC7B-93EF-549E-D2E34BC04C80}"/>
              </a:ext>
            </a:extLst>
          </p:cNvPr>
          <p:cNvSpPr>
            <a:spLocks noGrp="1"/>
          </p:cNvSpPr>
          <p:nvPr>
            <p:ph type="title"/>
          </p:nvPr>
        </p:nvSpPr>
        <p:spPr>
          <a:xfrm>
            <a:off x="1282963" y="1238080"/>
            <a:ext cx="9849751" cy="1349671"/>
          </a:xfrm>
        </p:spPr>
        <p:txBody>
          <a:bodyPr anchor="b">
            <a:normAutofit/>
          </a:bodyPr>
          <a:lstStyle/>
          <a:p>
            <a:r>
              <a:rPr lang="en-GB" sz="4000" b="1">
                <a:latin typeface="Times New Roman"/>
                <a:cs typeface="Times New Roman"/>
              </a:rPr>
              <a:t>Job Role: Support Worker. </a:t>
            </a:r>
            <a:endParaRPr lang="en-US" sz="4000" b="1"/>
          </a:p>
        </p:txBody>
      </p:sp>
      <p:sp>
        <p:nvSpPr>
          <p:cNvPr id="3" name="Content Placeholder 2">
            <a:extLst>
              <a:ext uri="{FF2B5EF4-FFF2-40B4-BE49-F238E27FC236}">
                <a16:creationId xmlns:a16="http://schemas.microsoft.com/office/drawing/2014/main" id="{2F589918-AD85-59C0-E5CD-263BE132493B}"/>
              </a:ext>
            </a:extLst>
          </p:cNvPr>
          <p:cNvSpPr>
            <a:spLocks noGrp="1"/>
          </p:cNvSpPr>
          <p:nvPr>
            <p:ph idx="1"/>
          </p:nvPr>
        </p:nvSpPr>
        <p:spPr>
          <a:xfrm>
            <a:off x="1278261" y="2582652"/>
            <a:ext cx="9849751" cy="3032168"/>
          </a:xfrm>
        </p:spPr>
        <p:txBody>
          <a:bodyPr vert="horz" lIns="91440" tIns="45720" rIns="91440" bIns="45720" rtlCol="0" anchor="ctr">
            <a:normAutofit/>
          </a:bodyPr>
          <a:lstStyle/>
          <a:p>
            <a:pPr marL="0" indent="0" algn="just">
              <a:buNone/>
            </a:pPr>
            <a:endParaRPr lang="en-GB" sz="2000" dirty="0">
              <a:latin typeface="Times New Roman"/>
              <a:cs typeface="Times New Roman"/>
            </a:endParaRPr>
          </a:p>
          <a:p>
            <a:pPr algn="just">
              <a:buNone/>
            </a:pPr>
            <a:r>
              <a:rPr lang="en-GB" sz="2000" dirty="0">
                <a:latin typeface="Times New Roman"/>
                <a:ea typeface="+mn-lt"/>
                <a:cs typeface="+mn-lt"/>
              </a:rPr>
              <a:t>  "To support people with learning disabilities with all aspects of their daily lives, ensuring that they have maximum opportunities and choice for developing new skills and leading fulfilling, varied, are valued and live socially inclusive lifestyles where their rights, dignity and safety is protected." </a:t>
            </a:r>
            <a:r>
              <a:rPr lang="en-GB" sz="2000" dirty="0">
                <a:latin typeface="Times New Roman"/>
                <a:ea typeface="+mn-lt"/>
                <a:cs typeface="Times New Roman"/>
              </a:rPr>
              <a:t>(</a:t>
            </a:r>
            <a:r>
              <a:rPr lang="en-GB" sz="2000">
                <a:latin typeface="Times New Roman"/>
                <a:cs typeface="Times New Roman"/>
              </a:rPr>
              <a:t>Affinity Trust, 2025a, p.1).</a:t>
            </a:r>
          </a:p>
          <a:p>
            <a:pPr marL="0" indent="0">
              <a:buNone/>
            </a:pPr>
            <a:endParaRPr lang="en-GB" sz="2000">
              <a:latin typeface="Times New Roman"/>
              <a:cs typeface="Times New Roman"/>
            </a:endParaRPr>
          </a:p>
        </p:txBody>
      </p:sp>
    </p:spTree>
    <p:extLst>
      <p:ext uri="{BB962C8B-B14F-4D97-AF65-F5344CB8AC3E}">
        <p14:creationId xmlns:p14="http://schemas.microsoft.com/office/powerpoint/2010/main" val="3397086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EB2FB-3D33-5D08-E40D-39F39DB96DD6}"/>
              </a:ext>
            </a:extLst>
          </p:cNvPr>
          <p:cNvSpPr>
            <a:spLocks noGrp="1"/>
          </p:cNvSpPr>
          <p:nvPr>
            <p:ph type="title"/>
          </p:nvPr>
        </p:nvSpPr>
        <p:spPr>
          <a:xfrm>
            <a:off x="1285240" y="498421"/>
            <a:ext cx="8074815" cy="1618489"/>
          </a:xfrm>
        </p:spPr>
        <p:txBody>
          <a:bodyPr anchor="ctr">
            <a:normAutofit/>
          </a:bodyPr>
          <a:lstStyle/>
          <a:p>
            <a:r>
              <a:rPr lang="en-GB" sz="4000" b="1">
                <a:latin typeface="Times New Roman"/>
                <a:cs typeface="Times New Roman"/>
              </a:rPr>
              <a:t>Specific Job Role:</a:t>
            </a:r>
          </a:p>
        </p:txBody>
      </p:sp>
      <p:sp>
        <p:nvSpPr>
          <p:cNvPr id="6" name="Content Placeholder 5">
            <a:extLst>
              <a:ext uri="{FF2B5EF4-FFF2-40B4-BE49-F238E27FC236}">
                <a16:creationId xmlns:a16="http://schemas.microsoft.com/office/drawing/2014/main" id="{188A1CCF-C3B0-B6BC-1990-57ADC1AFFC23}"/>
              </a:ext>
            </a:extLst>
          </p:cNvPr>
          <p:cNvSpPr>
            <a:spLocks noGrp="1"/>
          </p:cNvSpPr>
          <p:nvPr>
            <p:ph idx="1"/>
          </p:nvPr>
        </p:nvSpPr>
        <p:spPr>
          <a:xfrm>
            <a:off x="1097501" y="1997643"/>
            <a:ext cx="8682206" cy="3429872"/>
          </a:xfrm>
        </p:spPr>
        <p:txBody>
          <a:bodyPr vert="horz" lIns="91440" tIns="45720" rIns="91440" bIns="45720" rtlCol="0" anchor="t">
            <a:noAutofit/>
          </a:bodyPr>
          <a:lstStyle/>
          <a:p>
            <a:pPr marL="457200" lvl="1" indent="0" algn="just">
              <a:buNone/>
            </a:pPr>
            <a:r>
              <a:rPr lang="en-GB" sz="2800" dirty="0">
                <a:latin typeface="Times New Roman"/>
                <a:ea typeface="+mn-lt"/>
                <a:cs typeface="+mn-lt"/>
              </a:rPr>
              <a:t>"The lady loves to get out into the community, go swimming, horse riding and regularly works on a farm. This position is for someone who loves all animals and doesn’t mind getting their hands dirty and mucking in! If you are good at cooking, managing a budget, or just passionate about helping others, then this could be </a:t>
            </a:r>
            <a:r>
              <a:rPr lang="en-GB" sz="2800">
                <a:latin typeface="Times New Roman"/>
                <a:ea typeface="+mn-lt"/>
                <a:cs typeface="+mn-lt"/>
              </a:rPr>
              <a:t>the job for you." (Affinity Trust, 2025b,np).</a:t>
            </a:r>
            <a:endParaRPr lang="en-US"/>
          </a:p>
          <a:p>
            <a:pPr marL="457200" lvl="1" indent="0">
              <a:buNone/>
            </a:pPr>
            <a:endParaRPr lang="en-GB">
              <a:latin typeface="Times New Roman"/>
              <a:cs typeface="Times New Roman"/>
            </a:endParaRPr>
          </a:p>
          <a:p>
            <a:pPr marL="457200" lvl="1" indent="0">
              <a:buNone/>
            </a:pPr>
            <a:endParaRPr lang="en-GB">
              <a:latin typeface="Times New Roman"/>
              <a:cs typeface="Times New Roman"/>
            </a:endParaRPr>
          </a:p>
        </p:txBody>
      </p:sp>
    </p:spTree>
    <p:extLst>
      <p:ext uri="{BB962C8B-B14F-4D97-AF65-F5344CB8AC3E}">
        <p14:creationId xmlns:p14="http://schemas.microsoft.com/office/powerpoint/2010/main" val="787591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ight Triangle 4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5455F-D5A0-378A-D0C6-43EC7CC7BFB4}"/>
              </a:ext>
            </a:extLst>
          </p:cNvPr>
          <p:cNvSpPr>
            <a:spLocks noGrp="1"/>
          </p:cNvSpPr>
          <p:nvPr>
            <p:ph type="title"/>
          </p:nvPr>
        </p:nvSpPr>
        <p:spPr>
          <a:xfrm>
            <a:off x="770375" y="237108"/>
            <a:ext cx="8074815" cy="1618489"/>
          </a:xfrm>
        </p:spPr>
        <p:txBody>
          <a:bodyPr anchor="ctr">
            <a:normAutofit/>
          </a:bodyPr>
          <a:lstStyle/>
          <a:p>
            <a:r>
              <a:rPr lang="en-GB" sz="4000" b="1">
                <a:latin typeface="Times New Roman"/>
                <a:cs typeface="Times New Roman"/>
              </a:rPr>
              <a:t>Background:</a:t>
            </a:r>
            <a:r>
              <a:rPr lang="en-GB" sz="6100" b="1">
                <a:latin typeface="Times New Roman"/>
                <a:cs typeface="Times New Roman"/>
              </a:rPr>
              <a:t>  </a:t>
            </a:r>
          </a:p>
        </p:txBody>
      </p:sp>
      <p:sp>
        <p:nvSpPr>
          <p:cNvPr id="3" name="Content Placeholder 2">
            <a:extLst>
              <a:ext uri="{FF2B5EF4-FFF2-40B4-BE49-F238E27FC236}">
                <a16:creationId xmlns:a16="http://schemas.microsoft.com/office/drawing/2014/main" id="{B739821F-8E21-79E8-D4C0-C47E7F82A104}"/>
              </a:ext>
            </a:extLst>
          </p:cNvPr>
          <p:cNvSpPr>
            <a:spLocks noGrp="1"/>
          </p:cNvSpPr>
          <p:nvPr>
            <p:ph idx="1"/>
          </p:nvPr>
        </p:nvSpPr>
        <p:spPr>
          <a:xfrm>
            <a:off x="771569" y="1393088"/>
            <a:ext cx="10237247" cy="2862178"/>
          </a:xfrm>
        </p:spPr>
        <p:txBody>
          <a:bodyPr vert="horz" lIns="91440" tIns="45720" rIns="91440" bIns="45720" rtlCol="0" anchor="t">
            <a:noAutofit/>
          </a:bodyPr>
          <a:lstStyle/>
          <a:p>
            <a:pPr marL="0" indent="0">
              <a:buNone/>
            </a:pPr>
            <a:r>
              <a:rPr lang="en-GB" sz="2000" b="1">
                <a:latin typeface="Times New Roman"/>
                <a:cs typeface="Times New Roman"/>
              </a:rPr>
              <a:t>Employment:</a:t>
            </a:r>
          </a:p>
          <a:p>
            <a:r>
              <a:rPr lang="en-GB" sz="2000">
                <a:latin typeface="Times New Roman"/>
                <a:cs typeface="Times New Roman"/>
              </a:rPr>
              <a:t>Personal Assistant (PA). </a:t>
            </a:r>
          </a:p>
          <a:p>
            <a:r>
              <a:rPr lang="en-GB" sz="2000">
                <a:latin typeface="Times New Roman"/>
                <a:cs typeface="Times New Roman"/>
              </a:rPr>
              <a:t>Equine Trainer. </a:t>
            </a:r>
          </a:p>
          <a:p>
            <a:r>
              <a:rPr lang="en-GB" sz="2000">
                <a:latin typeface="Times New Roman"/>
                <a:cs typeface="Times New Roman"/>
              </a:rPr>
              <a:t>Support Worker in a Residential Care Home.</a:t>
            </a:r>
          </a:p>
          <a:p>
            <a:r>
              <a:rPr lang="en-GB" sz="2000">
                <a:latin typeface="Times New Roman"/>
                <a:cs typeface="Times New Roman"/>
              </a:rPr>
              <a:t>Senior Waitress. </a:t>
            </a:r>
          </a:p>
          <a:p>
            <a:pPr marL="0" indent="0">
              <a:buNone/>
            </a:pPr>
            <a:r>
              <a:rPr lang="en-GB" sz="2000" b="1">
                <a:latin typeface="Times New Roman"/>
                <a:cs typeface="Times New Roman"/>
              </a:rPr>
              <a:t>Education and Qualifications:</a:t>
            </a:r>
          </a:p>
          <a:p>
            <a:r>
              <a:rPr lang="en-GB" sz="2000">
                <a:latin typeface="Times New Roman"/>
                <a:cs typeface="Times New Roman"/>
              </a:rPr>
              <a:t>Health and Social Care (Level 3).</a:t>
            </a:r>
          </a:p>
          <a:p>
            <a:r>
              <a:rPr lang="en-GB" sz="2000">
                <a:latin typeface="Times New Roman"/>
                <a:cs typeface="Times New Roman"/>
              </a:rPr>
              <a:t>BA in Advocacy (ongoing).</a:t>
            </a:r>
          </a:p>
          <a:p>
            <a:pPr marL="0" indent="0">
              <a:buNone/>
            </a:pPr>
            <a:r>
              <a:rPr lang="en-GB" sz="2000" b="1">
                <a:latin typeface="Times New Roman"/>
                <a:cs typeface="Times New Roman"/>
              </a:rPr>
              <a:t>Continuous Professional Development:</a:t>
            </a:r>
          </a:p>
          <a:p>
            <a:r>
              <a:rPr lang="en-GB" sz="2000" err="1">
                <a:latin typeface="Times New Roman"/>
                <a:cs typeface="Times New Roman"/>
              </a:rPr>
              <a:t>SafeTalk</a:t>
            </a:r>
            <a:r>
              <a:rPr lang="en-GB" sz="2000">
                <a:latin typeface="Times New Roman"/>
                <a:cs typeface="Times New Roman"/>
              </a:rPr>
              <a:t> Certified.</a:t>
            </a:r>
            <a:endParaRPr lang="en-GB"/>
          </a:p>
          <a:p>
            <a:r>
              <a:rPr lang="en-GB" sz="2000">
                <a:latin typeface="Times New Roman"/>
                <a:cs typeface="Times New Roman"/>
              </a:rPr>
              <a:t>Disability and Inclusivity Awareness Training. </a:t>
            </a:r>
            <a:endParaRPr lang="en-GB"/>
          </a:p>
          <a:p>
            <a:r>
              <a:rPr lang="en-GB" sz="2000">
                <a:latin typeface="Times New Roman"/>
                <a:cs typeface="Times New Roman"/>
              </a:rPr>
              <a:t>First Aid Training. </a:t>
            </a:r>
            <a:endParaRPr lang="en-GB"/>
          </a:p>
          <a:p>
            <a:endParaRPr lang="en-GB" sz="600">
              <a:latin typeface="Times New Roman"/>
              <a:cs typeface="Times New Roman"/>
            </a:endParaRPr>
          </a:p>
          <a:p>
            <a:endParaRPr lang="en-GB" sz="600">
              <a:latin typeface="Times New Roman"/>
              <a:cs typeface="Times New Roman"/>
            </a:endParaRPr>
          </a:p>
          <a:p>
            <a:endParaRPr lang="en-GB" sz="600">
              <a:latin typeface="Aptos" panose="020B0004020202020204"/>
              <a:cs typeface="Times New Roman"/>
            </a:endParaRPr>
          </a:p>
        </p:txBody>
      </p:sp>
    </p:spTree>
    <p:extLst>
      <p:ext uri="{BB962C8B-B14F-4D97-AF65-F5344CB8AC3E}">
        <p14:creationId xmlns:p14="http://schemas.microsoft.com/office/powerpoint/2010/main" val="34025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6FA5C-02F2-E179-0CD2-EA34DC375B1C}"/>
              </a:ext>
            </a:extLst>
          </p:cNvPr>
          <p:cNvSpPr>
            <a:spLocks noGrp="1"/>
          </p:cNvSpPr>
          <p:nvPr>
            <p:ph type="title"/>
          </p:nvPr>
        </p:nvSpPr>
        <p:spPr>
          <a:xfrm>
            <a:off x="1043631" y="809898"/>
            <a:ext cx="10173010" cy="1554480"/>
          </a:xfrm>
        </p:spPr>
        <p:txBody>
          <a:bodyPr anchor="ctr">
            <a:normAutofit/>
          </a:bodyPr>
          <a:lstStyle/>
          <a:p>
            <a:r>
              <a:rPr lang="en-GB" sz="4800" b="1">
                <a:latin typeface="Times New Roman"/>
                <a:cs typeface="Times New Roman"/>
              </a:rPr>
              <a:t>Affinity Trust Values: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454C47-9E01-B417-ABAE-BB1A7F532EDA}"/>
              </a:ext>
            </a:extLst>
          </p:cNvPr>
          <p:cNvGraphicFramePr>
            <a:graphicFrameLocks noGrp="1"/>
          </p:cNvGraphicFramePr>
          <p:nvPr>
            <p:ph idx="1"/>
            <p:extLst>
              <p:ext uri="{D42A27DB-BD31-4B8C-83A1-F6EECF244321}">
                <p14:modId xmlns:p14="http://schemas.microsoft.com/office/powerpoint/2010/main" val="164370861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0" name="TextBox 189">
            <a:extLst>
              <a:ext uri="{FF2B5EF4-FFF2-40B4-BE49-F238E27FC236}">
                <a16:creationId xmlns:a16="http://schemas.microsoft.com/office/drawing/2014/main" id="{6232C501-2EA4-FF88-A038-9B0F1C10F2FF}"/>
              </a:ext>
            </a:extLst>
          </p:cNvPr>
          <p:cNvSpPr txBox="1"/>
          <p:nvPr/>
        </p:nvSpPr>
        <p:spPr>
          <a:xfrm>
            <a:off x="8777576" y="6500375"/>
            <a:ext cx="3091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(Affinity Trust, 2025c,np).</a:t>
            </a:r>
          </a:p>
        </p:txBody>
      </p:sp>
    </p:spTree>
    <p:extLst>
      <p:ext uri="{BB962C8B-B14F-4D97-AF65-F5344CB8AC3E}">
        <p14:creationId xmlns:p14="http://schemas.microsoft.com/office/powerpoint/2010/main" val="3080161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04148-5ADE-60BA-5250-185A74910276}"/>
              </a:ext>
            </a:extLst>
          </p:cNvPr>
          <p:cNvSpPr>
            <a:spLocks noGrp="1"/>
          </p:cNvSpPr>
          <p:nvPr>
            <p:ph type="title"/>
          </p:nvPr>
        </p:nvSpPr>
        <p:spPr>
          <a:xfrm>
            <a:off x="645065" y="1463040"/>
            <a:ext cx="3796306" cy="2690949"/>
          </a:xfrm>
        </p:spPr>
        <p:txBody>
          <a:bodyPr vert="horz" lIns="91440" tIns="45720" rIns="91440" bIns="45720" rtlCol="0" anchor="t">
            <a:normAutofit/>
          </a:bodyPr>
          <a:lstStyle/>
          <a:p>
            <a:r>
              <a:rPr lang="en-GB" sz="3700" b="1">
                <a:latin typeface="Times New Roman"/>
                <a:ea typeface="+mj-lt"/>
                <a:cs typeface="+mj-lt"/>
              </a:rPr>
              <a:t>Team player, </a:t>
            </a:r>
            <a:r>
              <a:rPr lang="en-GB" sz="3700" b="1" dirty="0">
                <a:latin typeface="Times New Roman"/>
                <a:ea typeface="+mj-lt"/>
                <a:cs typeface="+mj-lt"/>
              </a:rPr>
              <a:t>skills and interests match the person being supported.</a:t>
            </a:r>
            <a:endParaRPr lang="en-GB" sz="3700" dirty="0">
              <a:latin typeface="Times New Roman"/>
              <a:cs typeface="Times New Roman"/>
            </a:endParaRPr>
          </a:p>
        </p:txBody>
      </p:sp>
      <p:grpSp>
        <p:nvGrpSpPr>
          <p:cNvPr id="61" name="Group 6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62" name="Rectangle 6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3" name="Straight Connector 6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65" name="Rectangle 6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2EBC37-AB4C-5DA6-75A4-285705E7F3DF}"/>
              </a:ext>
            </a:extLst>
          </p:cNvPr>
          <p:cNvSpPr>
            <a:spLocks noGrp="1"/>
          </p:cNvSpPr>
          <p:nvPr>
            <p:ph idx="1"/>
          </p:nvPr>
        </p:nvSpPr>
        <p:spPr>
          <a:xfrm>
            <a:off x="5295815" y="1092337"/>
            <a:ext cx="6427952" cy="4938879"/>
          </a:xfrm>
        </p:spPr>
        <p:txBody>
          <a:bodyPr vert="horz" lIns="91440" tIns="45720" rIns="91440" bIns="45720" rtlCol="0" anchor="t">
            <a:normAutofit/>
          </a:bodyPr>
          <a:lstStyle/>
          <a:p>
            <a:pPr marL="0" indent="0">
              <a:buNone/>
            </a:pPr>
            <a:r>
              <a:rPr lang="en-GB" sz="2200" dirty="0">
                <a:latin typeface="Times New Roman"/>
                <a:ea typeface="+mn-lt"/>
                <a:cs typeface="+mn-lt"/>
              </a:rPr>
              <a:t>"To assist the people, we support to participate in their chosen social, educational, leisure and sporting activities in the local community". (Affinity Trust, 2025a, p.1).</a:t>
            </a:r>
            <a:endParaRPr lang="en-GB" sz="2200" dirty="0">
              <a:latin typeface="Times New Roman"/>
            </a:endParaRPr>
          </a:p>
          <a:p>
            <a:pPr marL="0" indent="0">
              <a:buNone/>
            </a:pPr>
            <a:r>
              <a:rPr lang="en-GB" sz="2200" b="1" dirty="0">
                <a:latin typeface="Times New Roman"/>
                <a:cs typeface="Times New Roman"/>
              </a:rPr>
              <a:t>Skills and Interests:</a:t>
            </a:r>
            <a:endParaRPr lang="en-US" sz="2200" dirty="0">
              <a:latin typeface="Times New Roman"/>
              <a:cs typeface="Times New Roman"/>
            </a:endParaRPr>
          </a:p>
          <a:p>
            <a:pPr>
              <a:buFont typeface="Arial"/>
              <a:buChar char="•"/>
            </a:pPr>
            <a:r>
              <a:rPr lang="en-GB" sz="2200" dirty="0">
                <a:latin typeface="Times New Roman"/>
                <a:cs typeface="Times New Roman"/>
              </a:rPr>
              <a:t>Life-long experience with animals. </a:t>
            </a:r>
            <a:endParaRPr lang="en-US" sz="2200" dirty="0">
              <a:latin typeface="Times New Roman"/>
              <a:cs typeface="Times New Roman"/>
            </a:endParaRPr>
          </a:p>
          <a:p>
            <a:pPr>
              <a:buFont typeface="Arial"/>
              <a:buChar char="•"/>
            </a:pPr>
            <a:r>
              <a:rPr lang="en-GB" sz="2200" dirty="0">
                <a:latin typeface="Times New Roman"/>
                <a:cs typeface="Times New Roman"/>
              </a:rPr>
              <a:t>Volunteering at community kitchens. </a:t>
            </a:r>
            <a:endParaRPr lang="en-US" sz="2200" dirty="0">
              <a:latin typeface="Times New Roman"/>
              <a:cs typeface="Times New Roman"/>
            </a:endParaRPr>
          </a:p>
          <a:p>
            <a:pPr>
              <a:buFont typeface="Arial"/>
              <a:buChar char="•"/>
            </a:pPr>
            <a:r>
              <a:rPr lang="en-GB" sz="2200" dirty="0">
                <a:latin typeface="Times New Roman"/>
                <a:cs typeface="Times New Roman"/>
              </a:rPr>
              <a:t>Aiding in the kitchen. </a:t>
            </a:r>
            <a:endParaRPr lang="en-GB" dirty="0"/>
          </a:p>
          <a:p>
            <a:pPr marL="0" indent="0">
              <a:buNone/>
            </a:pPr>
            <a:r>
              <a:rPr lang="en-GB" sz="2200" b="1" dirty="0">
                <a:latin typeface="Times New Roman"/>
                <a:cs typeface="Times New Roman"/>
              </a:rPr>
              <a:t>Team Player:</a:t>
            </a:r>
            <a:endParaRPr lang="en-GB" dirty="0"/>
          </a:p>
          <a:p>
            <a:r>
              <a:rPr lang="en-GB" sz="2200" dirty="0">
                <a:latin typeface="Times New Roman"/>
                <a:cs typeface="Times New Roman"/>
              </a:rPr>
              <a:t>4 years working in hospitality.</a:t>
            </a:r>
          </a:p>
          <a:p>
            <a:r>
              <a:rPr lang="en-GB" sz="2200" dirty="0">
                <a:latin typeface="Times New Roman"/>
                <a:cs typeface="Times New Roman"/>
              </a:rPr>
              <a:t>Training front of house team.</a:t>
            </a:r>
          </a:p>
          <a:p>
            <a:r>
              <a:rPr lang="en-GB" sz="2200">
                <a:latin typeface="Times New Roman"/>
                <a:cs typeface="Times New Roman"/>
              </a:rPr>
              <a:t>Working on equine yards.</a:t>
            </a:r>
          </a:p>
          <a:p>
            <a:pPr marL="0" indent="0">
              <a:buNone/>
            </a:pPr>
            <a:endParaRPr lang="en-GB" sz="2200" b="1" dirty="0">
              <a:latin typeface="Times New Roman"/>
              <a:cs typeface="Times New Roman"/>
            </a:endParaRPr>
          </a:p>
          <a:p>
            <a:endParaRPr lang="en-GB" sz="2200">
              <a:latin typeface="Times New Roman"/>
              <a:cs typeface="Times New Roman"/>
            </a:endParaRPr>
          </a:p>
          <a:p>
            <a:endParaRPr lang="en-GB" sz="2200" b="1"/>
          </a:p>
          <a:p>
            <a:pPr marL="0" indent="0">
              <a:buNone/>
            </a:pPr>
            <a:endParaRPr lang="en-GB" sz="2200" b="1"/>
          </a:p>
          <a:p>
            <a:pPr marL="0" indent="0">
              <a:buNone/>
            </a:pPr>
            <a:endParaRPr lang="en-GB" sz="2200"/>
          </a:p>
          <a:p>
            <a:endParaRPr lang="en-GB" sz="2200"/>
          </a:p>
          <a:p>
            <a:pPr marL="0" indent="0">
              <a:buNone/>
            </a:pPr>
            <a:endParaRPr lang="en-GB" sz="2200"/>
          </a:p>
        </p:txBody>
      </p:sp>
    </p:spTree>
    <p:extLst>
      <p:ext uri="{BB962C8B-B14F-4D97-AF65-F5344CB8AC3E}">
        <p14:creationId xmlns:p14="http://schemas.microsoft.com/office/powerpoint/2010/main" val="2883240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8E821-D21F-1CFF-6D25-1CB34232448C}"/>
              </a:ext>
            </a:extLst>
          </p:cNvPr>
          <p:cNvSpPr>
            <a:spLocks noGrp="1"/>
          </p:cNvSpPr>
          <p:nvPr>
            <p:ph type="title"/>
          </p:nvPr>
        </p:nvSpPr>
        <p:spPr>
          <a:xfrm>
            <a:off x="808638" y="386930"/>
            <a:ext cx="9236700" cy="1188950"/>
          </a:xfrm>
        </p:spPr>
        <p:txBody>
          <a:bodyPr anchor="b">
            <a:normAutofit/>
          </a:bodyPr>
          <a:lstStyle/>
          <a:p>
            <a:r>
              <a:rPr lang="en-GB" sz="3800" b="1">
                <a:latin typeface="Times New Roman"/>
                <a:cs typeface="Times New Roman"/>
              </a:rPr>
              <a:t>Communication: Verbal and Written</a:t>
            </a:r>
            <a:endParaRPr lang="en-US"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EED98E-09C4-D2AE-60D2-A2E3D645D9BF}"/>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lgn="ctr">
              <a:buNone/>
            </a:pPr>
            <a:r>
              <a:rPr lang="en-GB" sz="1900" i="1" dirty="0">
                <a:latin typeface="Times New Roman"/>
                <a:cs typeface="Times New Roman"/>
              </a:rPr>
              <a:t>"Good listening skills, communicates effectively (inc. written)" (Affinity Trust, 2025a,p.3).</a:t>
            </a:r>
          </a:p>
          <a:p>
            <a:pPr marL="0" indent="0">
              <a:buNone/>
            </a:pPr>
            <a:r>
              <a:rPr lang="en-GB" sz="1900" b="1">
                <a:latin typeface="Times New Roman"/>
                <a:cs typeface="Times New Roman"/>
              </a:rPr>
              <a:t>Education:</a:t>
            </a:r>
            <a:endParaRPr lang="en-GB" sz="1900">
              <a:latin typeface="Times New Roman"/>
              <a:cs typeface="Times New Roman"/>
            </a:endParaRPr>
          </a:p>
          <a:p>
            <a:r>
              <a:rPr lang="en-GB" sz="1900">
                <a:latin typeface="Times New Roman"/>
                <a:cs typeface="Times New Roman"/>
              </a:rPr>
              <a:t>Level 3 Health and Social Care: placements in care settings including residential elderly care homes and learning disability support centres. </a:t>
            </a:r>
            <a:endParaRPr lang="en-US" sz="1900">
              <a:latin typeface="Times New Roman"/>
              <a:cs typeface="Times New Roman"/>
            </a:endParaRPr>
          </a:p>
          <a:p>
            <a:r>
              <a:rPr lang="en-GB" sz="1900">
                <a:latin typeface="Times New Roman"/>
                <a:cs typeface="Times New Roman"/>
              </a:rPr>
              <a:t>Degree in Advocacy (ongoing):  presentations, debates and placements.</a:t>
            </a:r>
          </a:p>
          <a:p>
            <a:r>
              <a:rPr lang="en-GB" sz="1900">
                <a:latin typeface="Times New Roman"/>
                <a:cs typeface="Times New Roman"/>
              </a:rPr>
              <a:t>Peer Assisted Learning Mentor (PAL): lesson planning, liaising with supervisors and communicating with students.</a:t>
            </a:r>
            <a:endParaRPr lang="en-US" sz="1900">
              <a:latin typeface="Times New Roman"/>
              <a:cs typeface="Times New Roman"/>
            </a:endParaRPr>
          </a:p>
          <a:p>
            <a:r>
              <a:rPr lang="en-GB" sz="1900">
                <a:latin typeface="Times New Roman"/>
                <a:cs typeface="Times New Roman"/>
              </a:rPr>
              <a:t>Ongoing training in Makaton to ensure I can communicate with non-verbal individuals. </a:t>
            </a:r>
            <a:endParaRPr lang="en-US" sz="1900">
              <a:latin typeface="Times New Roman"/>
              <a:cs typeface="Times New Roman"/>
            </a:endParaRPr>
          </a:p>
          <a:p>
            <a:r>
              <a:rPr lang="en-GB" sz="1900">
                <a:latin typeface="Times New Roman"/>
                <a:cs typeface="Times New Roman"/>
              </a:rPr>
              <a:t>SafeTalk training.</a:t>
            </a:r>
            <a:endParaRPr lang="en-GB" sz="1900"/>
          </a:p>
        </p:txBody>
      </p:sp>
    </p:spTree>
    <p:extLst>
      <p:ext uri="{BB962C8B-B14F-4D97-AF65-F5344CB8AC3E}">
        <p14:creationId xmlns:p14="http://schemas.microsoft.com/office/powerpoint/2010/main" val="1545113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644F7-53B2-F921-9D70-9604592C6064}"/>
              </a:ext>
            </a:extLst>
          </p:cNvPr>
          <p:cNvSpPr>
            <a:spLocks noGrp="1"/>
          </p:cNvSpPr>
          <p:nvPr>
            <p:ph type="title"/>
          </p:nvPr>
        </p:nvSpPr>
        <p:spPr>
          <a:xfrm>
            <a:off x="1043631" y="809898"/>
            <a:ext cx="9942716" cy="1554480"/>
          </a:xfrm>
        </p:spPr>
        <p:txBody>
          <a:bodyPr anchor="ctr">
            <a:normAutofit/>
          </a:bodyPr>
          <a:lstStyle/>
          <a:p>
            <a:r>
              <a:rPr lang="en-GB" sz="4800" b="1">
                <a:latin typeface="Times New Roman"/>
                <a:cs typeface="Times New Roman"/>
              </a:rPr>
              <a:t>Communication: Verbal and Written.</a:t>
            </a:r>
          </a:p>
        </p:txBody>
      </p:sp>
      <p:sp>
        <p:nvSpPr>
          <p:cNvPr id="3" name="Content Placeholder 2">
            <a:extLst>
              <a:ext uri="{FF2B5EF4-FFF2-40B4-BE49-F238E27FC236}">
                <a16:creationId xmlns:a16="http://schemas.microsoft.com/office/drawing/2014/main" id="{997E4127-EC75-1DF8-ABEB-1001966C30EF}"/>
              </a:ext>
            </a:extLst>
          </p:cNvPr>
          <p:cNvSpPr>
            <a:spLocks noGrp="1"/>
          </p:cNvSpPr>
          <p:nvPr>
            <p:ph idx="1"/>
          </p:nvPr>
        </p:nvSpPr>
        <p:spPr>
          <a:xfrm>
            <a:off x="1126212" y="2875598"/>
            <a:ext cx="9941319" cy="3124658"/>
          </a:xfrm>
        </p:spPr>
        <p:txBody>
          <a:bodyPr vert="horz" lIns="91440" tIns="45720" rIns="91440" bIns="45720" rtlCol="0" anchor="ctr">
            <a:noAutofit/>
          </a:bodyPr>
          <a:lstStyle/>
          <a:p>
            <a:pPr marL="0" indent="0">
              <a:buNone/>
            </a:pPr>
            <a:r>
              <a:rPr lang="en-GB" sz="2000" b="1" dirty="0">
                <a:latin typeface="Times New Roman"/>
                <a:cs typeface="Times New Roman"/>
              </a:rPr>
              <a:t>Employment:</a:t>
            </a:r>
            <a:endParaRPr lang="en-US" sz="2000" dirty="0">
              <a:latin typeface="Times New Roman"/>
              <a:cs typeface="Times New Roman"/>
            </a:endParaRPr>
          </a:p>
          <a:p>
            <a:r>
              <a:rPr lang="en-GB" sz="2000">
                <a:latin typeface="Times New Roman"/>
                <a:cs typeface="Times New Roman"/>
              </a:rPr>
              <a:t>Senior waitress in a café:</a:t>
            </a:r>
            <a:r>
              <a:rPr lang="en-GB" sz="2000" dirty="0">
                <a:latin typeface="Times New Roman"/>
                <a:cs typeface="Times New Roman"/>
              </a:rPr>
              <a:t> </a:t>
            </a:r>
            <a:r>
              <a:rPr lang="en-GB" sz="2000">
                <a:latin typeface="Times New Roman"/>
                <a:cs typeface="Times New Roman"/>
              </a:rPr>
              <a:t>general </a:t>
            </a:r>
            <a:r>
              <a:rPr lang="en-GB" sz="2000" dirty="0">
                <a:latin typeface="Times New Roman"/>
                <a:cs typeface="Times New Roman"/>
              </a:rPr>
              <a:t>communication, complaints procedures and health and safety write ups. </a:t>
            </a:r>
            <a:endParaRPr lang="en-US" sz="2000" dirty="0">
              <a:latin typeface="Times New Roman"/>
              <a:cs typeface="Times New Roman"/>
            </a:endParaRPr>
          </a:p>
          <a:p>
            <a:r>
              <a:rPr lang="en-GB" sz="2000">
                <a:latin typeface="Times New Roman"/>
                <a:cs typeface="Times New Roman"/>
              </a:rPr>
              <a:t>PA : relies on communication with the client, their family and friends </a:t>
            </a:r>
            <a:r>
              <a:rPr lang="en-GB" sz="2000" dirty="0">
                <a:latin typeface="Times New Roman"/>
                <a:cs typeface="Times New Roman"/>
              </a:rPr>
              <a:t>and the wider community.</a:t>
            </a:r>
            <a:endParaRPr lang="en-US" sz="2000" dirty="0">
              <a:latin typeface="Times New Roman"/>
              <a:cs typeface="Times New Roman"/>
            </a:endParaRPr>
          </a:p>
          <a:p>
            <a:pPr marL="0" indent="0">
              <a:buNone/>
            </a:pPr>
            <a:r>
              <a:rPr lang="en-GB" sz="2000" b="1" dirty="0">
                <a:latin typeface="Times New Roman"/>
                <a:cs typeface="Times New Roman"/>
              </a:rPr>
              <a:t>Volunteering: </a:t>
            </a:r>
            <a:endParaRPr lang="en-US" sz="2000" dirty="0">
              <a:latin typeface="Times New Roman"/>
              <a:cs typeface="Times New Roman"/>
            </a:endParaRPr>
          </a:p>
          <a:p>
            <a:r>
              <a:rPr lang="en-GB" sz="2000">
                <a:latin typeface="Times New Roman"/>
                <a:cs typeface="Times New Roman"/>
              </a:rPr>
              <a:t>Regularly volunteer at a community kitchen: increased confidence and communication skills with a wide range of people. </a:t>
            </a:r>
            <a:endParaRPr lang="en-US" sz="2000">
              <a:latin typeface="Times New Roman"/>
              <a:cs typeface="Times New Roman"/>
            </a:endParaRPr>
          </a:p>
          <a:p>
            <a:pPr marL="0" indent="0">
              <a:buNone/>
            </a:pPr>
            <a:endParaRPr lang="en-GB" sz="2000" dirty="0">
              <a:latin typeface="Times New Roman"/>
              <a:cs typeface="Times New Roman"/>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4962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8BD10-AB96-C5EB-132E-57D7D29F76CE}"/>
              </a:ext>
            </a:extLst>
          </p:cNvPr>
          <p:cNvSpPr>
            <a:spLocks noGrp="1"/>
          </p:cNvSpPr>
          <p:nvPr>
            <p:ph type="title"/>
          </p:nvPr>
        </p:nvSpPr>
        <p:spPr>
          <a:xfrm>
            <a:off x="645064" y="525982"/>
            <a:ext cx="4282983" cy="1200361"/>
          </a:xfrm>
        </p:spPr>
        <p:txBody>
          <a:bodyPr anchor="b">
            <a:normAutofit/>
          </a:bodyPr>
          <a:lstStyle/>
          <a:p>
            <a:r>
              <a:rPr lang="en-GB" sz="2500" b="1">
                <a:latin typeface="Times New Roman"/>
                <a:cs typeface="Times New Roman"/>
              </a:rPr>
              <a:t>Person Centred Support, </a:t>
            </a:r>
            <a:r>
              <a:rPr lang="en-GB" sz="2500" b="1" dirty="0">
                <a:latin typeface="Times New Roman"/>
                <a:cs typeface="Times New Roman"/>
              </a:rPr>
              <a:t>choice and empowerment. </a:t>
            </a:r>
          </a:p>
        </p:txBody>
      </p:sp>
      <p:sp>
        <p:nvSpPr>
          <p:cNvPr id="24" name="Rectangle 2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7667BB-3B25-51FF-CC69-6E124849D72B}"/>
              </a:ext>
            </a:extLst>
          </p:cNvPr>
          <p:cNvSpPr>
            <a:spLocks noGrp="1"/>
          </p:cNvSpPr>
          <p:nvPr>
            <p:ph idx="1"/>
          </p:nvPr>
        </p:nvSpPr>
        <p:spPr>
          <a:xfrm>
            <a:off x="479562" y="2232719"/>
            <a:ext cx="4282984" cy="3511943"/>
          </a:xfrm>
        </p:spPr>
        <p:txBody>
          <a:bodyPr vert="horz" lIns="91440" tIns="45720" rIns="91440" bIns="45720" rtlCol="0" anchor="ctr">
            <a:normAutofit/>
          </a:bodyPr>
          <a:lstStyle/>
          <a:p>
            <a:r>
              <a:rPr lang="en-GB" sz="2000" dirty="0">
                <a:latin typeface="Times New Roman"/>
                <a:cs typeface="Times New Roman"/>
              </a:rPr>
              <a:t>Person centred care is integral to ensuring all the needs of an </a:t>
            </a:r>
            <a:r>
              <a:rPr lang="en-GB" sz="2000">
                <a:latin typeface="Times New Roman"/>
                <a:cs typeface="Times New Roman"/>
              </a:rPr>
              <a:t>individual are met.</a:t>
            </a:r>
            <a:endParaRPr lang="en-GB" sz="2000" dirty="0">
              <a:latin typeface="Times New Roman"/>
              <a:cs typeface="Times New Roman"/>
            </a:endParaRPr>
          </a:p>
          <a:p>
            <a:r>
              <a:rPr lang="en-GB" sz="2000">
                <a:latin typeface="Times New Roman"/>
                <a:cs typeface="Times New Roman"/>
              </a:rPr>
              <a:t>By respecting autonomy, </a:t>
            </a:r>
            <a:r>
              <a:rPr lang="en-GB" sz="2000" dirty="0">
                <a:latin typeface="Times New Roman"/>
                <a:cs typeface="Times New Roman"/>
              </a:rPr>
              <a:t>communicating effectively and </a:t>
            </a:r>
            <a:r>
              <a:rPr lang="en-GB" sz="2000">
                <a:latin typeface="Times New Roman"/>
                <a:cs typeface="Times New Roman"/>
              </a:rPr>
              <a:t>fostering empowerment, quality </a:t>
            </a:r>
            <a:r>
              <a:rPr lang="en-GB" sz="2000" dirty="0">
                <a:latin typeface="Times New Roman"/>
                <a:cs typeface="Times New Roman"/>
              </a:rPr>
              <a:t>of </a:t>
            </a:r>
            <a:r>
              <a:rPr lang="en-GB" sz="2000">
                <a:latin typeface="Times New Roman"/>
                <a:cs typeface="Times New Roman"/>
              </a:rPr>
              <a:t>life can be assessed rather than health </a:t>
            </a:r>
            <a:r>
              <a:rPr lang="en-GB" sz="2000" dirty="0">
                <a:latin typeface="Times New Roman"/>
                <a:cs typeface="Times New Roman"/>
              </a:rPr>
              <a:t>status alone. </a:t>
            </a:r>
          </a:p>
          <a:p>
            <a:pPr marL="0" indent="0">
              <a:buNone/>
            </a:pPr>
            <a:r>
              <a:rPr lang="en-GB" sz="2000" dirty="0">
                <a:latin typeface="Times New Roman"/>
                <a:cs typeface="Times New Roman"/>
              </a:rPr>
              <a:t>(Guisti</a:t>
            </a:r>
            <a:r>
              <a:rPr lang="en-GB" sz="2000" i="1" dirty="0">
                <a:latin typeface="Times New Roman"/>
                <a:cs typeface="Times New Roman"/>
              </a:rPr>
              <a:t> et al.</a:t>
            </a:r>
            <a:r>
              <a:rPr lang="en-GB" sz="2000" dirty="0">
                <a:latin typeface="Times New Roman"/>
                <a:cs typeface="Times New Roman"/>
              </a:rPr>
              <a:t> 2020, p.11).</a:t>
            </a:r>
          </a:p>
          <a:p>
            <a:endParaRPr lang="en-GB" sz="1700"/>
          </a:p>
        </p:txBody>
      </p:sp>
      <p:sp>
        <p:nvSpPr>
          <p:cNvPr id="26" name="Rectangle 2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solidFill>
              <a:srgbClr val="4472C4"/>
            </a:solid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centered care; empowers recipient of care; promotes respect; honors choice; promotes positive well-being; supports independence; improves quality of life;">
            <a:extLst>
              <a:ext uri="{FF2B5EF4-FFF2-40B4-BE49-F238E27FC236}">
                <a16:creationId xmlns:a16="http://schemas.microsoft.com/office/drawing/2014/main" id="{EB4E31F1-C26C-47DD-BED6-DCAB4DBDE945}"/>
              </a:ext>
            </a:extLst>
          </p:cNvPr>
          <p:cNvPicPr>
            <a:picLocks noChangeAspect="1"/>
          </p:cNvPicPr>
          <p:nvPr/>
        </p:nvPicPr>
        <p:blipFill>
          <a:blip r:embed="rId2"/>
          <a:stretch>
            <a:fillRect/>
          </a:stretch>
        </p:blipFill>
        <p:spPr>
          <a:xfrm>
            <a:off x="6278308" y="887331"/>
            <a:ext cx="4758554" cy="4850467"/>
          </a:xfrm>
          <a:prstGeom prst="rect">
            <a:avLst/>
          </a:prstGeom>
        </p:spPr>
      </p:pic>
      <p:sp>
        <p:nvSpPr>
          <p:cNvPr id="6" name="TextBox 5">
            <a:extLst>
              <a:ext uri="{FF2B5EF4-FFF2-40B4-BE49-F238E27FC236}">
                <a16:creationId xmlns:a16="http://schemas.microsoft.com/office/drawing/2014/main" id="{1C8E566F-FAFF-EE86-57BD-40417BDDD298}"/>
              </a:ext>
            </a:extLst>
          </p:cNvPr>
          <p:cNvSpPr txBox="1"/>
          <p:nvPr/>
        </p:nvSpPr>
        <p:spPr>
          <a:xfrm>
            <a:off x="5784928" y="362764"/>
            <a:ext cx="60130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latin typeface="Times New Roman"/>
                <a:cs typeface="Times New Roman"/>
              </a:rPr>
              <a:t>Fig. 1. </a:t>
            </a:r>
            <a:r>
              <a:rPr lang="en-GB" sz="1400" i="1">
                <a:solidFill>
                  <a:srgbClr val="292426"/>
                </a:solidFill>
                <a:latin typeface="Times New Roman"/>
                <a:ea typeface="Lato"/>
                <a:cs typeface="Lato"/>
              </a:rPr>
              <a:t> The following model illustrates this perspective and identifies the components underpinning person-</a:t>
            </a:r>
            <a:r>
              <a:rPr lang="en-GB" sz="1400" i="1" err="1">
                <a:solidFill>
                  <a:srgbClr val="292426"/>
                </a:solidFill>
                <a:latin typeface="Times New Roman"/>
                <a:ea typeface="Lato"/>
                <a:cs typeface="Lato"/>
              </a:rPr>
              <a:t>centered</a:t>
            </a:r>
            <a:r>
              <a:rPr lang="en-GB" sz="1400" i="1">
                <a:solidFill>
                  <a:srgbClr val="292426"/>
                </a:solidFill>
                <a:latin typeface="Times New Roman"/>
                <a:ea typeface="Lato"/>
                <a:cs typeface="Lato"/>
              </a:rPr>
              <a:t> care.</a:t>
            </a:r>
            <a:endParaRPr lang="en-GB" sz="1400" i="1">
              <a:latin typeface="Times New Roman"/>
            </a:endParaRPr>
          </a:p>
        </p:txBody>
      </p:sp>
      <p:sp>
        <p:nvSpPr>
          <p:cNvPr id="7" name="TextBox 6">
            <a:extLst>
              <a:ext uri="{FF2B5EF4-FFF2-40B4-BE49-F238E27FC236}">
                <a16:creationId xmlns:a16="http://schemas.microsoft.com/office/drawing/2014/main" id="{6D3F9D8E-E001-1CFB-A341-C7B228A5062C}"/>
              </a:ext>
            </a:extLst>
          </p:cNvPr>
          <p:cNvSpPr txBox="1"/>
          <p:nvPr/>
        </p:nvSpPr>
        <p:spPr>
          <a:xfrm>
            <a:off x="6041860" y="5753822"/>
            <a:ext cx="550218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(American Association of Colleges of Nursing, 2025, np).</a:t>
            </a:r>
          </a:p>
        </p:txBody>
      </p:sp>
    </p:spTree>
    <p:extLst>
      <p:ext uri="{BB962C8B-B14F-4D97-AF65-F5344CB8AC3E}">
        <p14:creationId xmlns:p14="http://schemas.microsoft.com/office/powerpoint/2010/main" val="8153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11E8F-973F-B9AC-5E16-C7C8642FCFEE}"/>
              </a:ext>
            </a:extLst>
          </p:cNvPr>
          <p:cNvSpPr>
            <a:spLocks noGrp="1"/>
          </p:cNvSpPr>
          <p:nvPr>
            <p:ph type="title"/>
          </p:nvPr>
        </p:nvSpPr>
        <p:spPr>
          <a:xfrm>
            <a:off x="1055676" y="477125"/>
            <a:ext cx="10323426" cy="1596806"/>
          </a:xfrm>
        </p:spPr>
        <p:txBody>
          <a:bodyPr anchor="b">
            <a:normAutofit fontScale="90000"/>
          </a:bodyPr>
          <a:lstStyle/>
          <a:p>
            <a:br>
              <a:rPr lang="en-GB" sz="3000" b="1"/>
            </a:br>
            <a:r>
              <a:rPr lang="en-GB" sz="3200" b="1">
                <a:latin typeface="Times New Roman"/>
                <a:ea typeface="+mj-lt"/>
                <a:cs typeface="+mj-lt"/>
              </a:rPr>
              <a:t>STAR Example: Improving his/her knowledge, skills and abilities through planned learning activities and experiences.</a:t>
            </a:r>
            <a:endParaRPr lang="en-GB" sz="3200" b="1">
              <a:latin typeface="Times New Roman"/>
            </a:endParaRPr>
          </a:p>
        </p:txBody>
      </p:sp>
      <p:sp>
        <p:nvSpPr>
          <p:cNvPr id="3" name="Content Placeholder 2">
            <a:extLst>
              <a:ext uri="{FF2B5EF4-FFF2-40B4-BE49-F238E27FC236}">
                <a16:creationId xmlns:a16="http://schemas.microsoft.com/office/drawing/2014/main" id="{F194BF83-E031-A924-EA11-FB15A9573181}"/>
              </a:ext>
            </a:extLst>
          </p:cNvPr>
          <p:cNvSpPr>
            <a:spLocks noGrp="1"/>
          </p:cNvSpPr>
          <p:nvPr>
            <p:ph idx="1"/>
          </p:nvPr>
        </p:nvSpPr>
        <p:spPr>
          <a:xfrm>
            <a:off x="1046348" y="2240305"/>
            <a:ext cx="10092707" cy="3650603"/>
          </a:xfrm>
        </p:spPr>
        <p:txBody>
          <a:bodyPr vert="horz" lIns="91440" tIns="45720" rIns="91440" bIns="45720" rtlCol="0" anchor="ctr">
            <a:noAutofit/>
          </a:bodyPr>
          <a:lstStyle/>
          <a:p>
            <a:r>
              <a:rPr lang="en-GB" sz="2000" b="1" dirty="0">
                <a:latin typeface="Times New Roman"/>
                <a:cs typeface="Times New Roman"/>
              </a:rPr>
              <a:t>Situation:</a:t>
            </a:r>
            <a:r>
              <a:rPr lang="en-GB" sz="2000" dirty="0">
                <a:latin typeface="Times New Roman"/>
                <a:cs typeface="Times New Roman"/>
              </a:rPr>
              <a:t> Increase the engagement of a homeschooled non-verbal autistic young adult in their learning.</a:t>
            </a:r>
          </a:p>
          <a:p>
            <a:r>
              <a:rPr lang="en-GB" sz="2000" b="1" dirty="0">
                <a:latin typeface="Times New Roman"/>
                <a:cs typeface="Times New Roman"/>
              </a:rPr>
              <a:t>Task:</a:t>
            </a:r>
            <a:r>
              <a:rPr lang="en-GB" sz="2000" dirty="0">
                <a:latin typeface="Times New Roman"/>
                <a:cs typeface="Times New Roman"/>
              </a:rPr>
              <a:t> To encourage the individual to engage in learning using their electronic and paper-based communication aids, whilst offering the family rest-bite.</a:t>
            </a:r>
          </a:p>
          <a:p>
            <a:r>
              <a:rPr lang="en-GB" sz="2000" b="1" dirty="0">
                <a:latin typeface="Times New Roman"/>
                <a:cs typeface="Times New Roman"/>
              </a:rPr>
              <a:t>Actions</a:t>
            </a:r>
            <a:r>
              <a:rPr lang="en-GB" sz="2000">
                <a:latin typeface="Times New Roman"/>
                <a:cs typeface="Times New Roman"/>
              </a:rPr>
              <a:t>: I spoke with the family to gain insight into the individuals' behaviours </a:t>
            </a:r>
            <a:r>
              <a:rPr lang="en-GB" sz="2000" dirty="0">
                <a:latin typeface="Times New Roman"/>
                <a:cs typeface="Times New Roman"/>
              </a:rPr>
              <a:t>regarding learning. </a:t>
            </a:r>
            <a:endParaRPr lang="en-GB" dirty="0">
              <a:latin typeface="Times New Roman"/>
              <a:cs typeface="Times New Roman"/>
            </a:endParaRPr>
          </a:p>
          <a:p>
            <a:r>
              <a:rPr lang="en-GB" sz="2000" dirty="0">
                <a:latin typeface="Times New Roman"/>
                <a:cs typeface="Times New Roman"/>
              </a:rPr>
              <a:t>The individual and I set up a list of activities they enjoyed which would improve and encourage them to learn.</a:t>
            </a:r>
          </a:p>
          <a:p>
            <a:r>
              <a:rPr lang="en-GB" sz="2000" dirty="0">
                <a:latin typeface="Times New Roman"/>
                <a:cs typeface="Times New Roman"/>
              </a:rPr>
              <a:t>I created a timetable to offer structure, and colour coded their timetable offering them the choice of which activity they felt they wanted to choose.</a:t>
            </a:r>
          </a:p>
          <a:p>
            <a:r>
              <a:rPr lang="en-GB" sz="2000" b="1" dirty="0">
                <a:latin typeface="Times New Roman"/>
                <a:cs typeface="Times New Roman"/>
              </a:rPr>
              <a:t>Results:</a:t>
            </a:r>
            <a:r>
              <a:rPr lang="en-GB" sz="2000" dirty="0">
                <a:latin typeface="Times New Roman"/>
                <a:cs typeface="Times New Roman"/>
              </a:rPr>
              <a:t> Increased engagement and use of their communication aids.  </a:t>
            </a:r>
          </a:p>
        </p:txBody>
      </p:sp>
    </p:spTree>
    <p:extLst>
      <p:ext uri="{BB962C8B-B14F-4D97-AF65-F5344CB8AC3E}">
        <p14:creationId xmlns:p14="http://schemas.microsoft.com/office/powerpoint/2010/main" val="3959989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CF433-2134-3517-6258-5445FC95F859}"/>
              </a:ext>
            </a:extLst>
          </p:cNvPr>
          <p:cNvSpPr>
            <a:spLocks noGrp="1"/>
          </p:cNvSpPr>
          <p:nvPr>
            <p:ph type="title"/>
          </p:nvPr>
        </p:nvSpPr>
        <p:spPr>
          <a:xfrm>
            <a:off x="645065" y="1463040"/>
            <a:ext cx="3796306" cy="2690949"/>
          </a:xfrm>
        </p:spPr>
        <p:txBody>
          <a:bodyPr anchor="t">
            <a:normAutofit/>
          </a:bodyPr>
          <a:lstStyle/>
          <a:p>
            <a:r>
              <a:rPr lang="en-GB" sz="4800" b="1">
                <a:latin typeface="Times New Roman"/>
                <a:cs typeface="Times New Roman"/>
              </a:rPr>
              <a:t>Theoretical framework: </a:t>
            </a:r>
          </a:p>
        </p:txBody>
      </p:sp>
      <p:grpSp>
        <p:nvGrpSpPr>
          <p:cNvPr id="21" name="Group 2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1C93EA-AC0B-90E0-7A3E-05DFDDD60EB9}"/>
              </a:ext>
            </a:extLst>
          </p:cNvPr>
          <p:cNvSpPr>
            <a:spLocks noGrp="1"/>
          </p:cNvSpPr>
          <p:nvPr>
            <p:ph idx="1"/>
          </p:nvPr>
        </p:nvSpPr>
        <p:spPr>
          <a:xfrm>
            <a:off x="5556827" y="1396778"/>
            <a:ext cx="5652821" cy="4874707"/>
          </a:xfrm>
        </p:spPr>
        <p:txBody>
          <a:bodyPr vert="horz" lIns="91440" tIns="45720" rIns="91440" bIns="45720" rtlCol="0" anchor="t">
            <a:noAutofit/>
          </a:bodyPr>
          <a:lstStyle/>
          <a:p>
            <a:r>
              <a:rPr lang="en-GB" sz="2000">
                <a:latin typeface="Times New Roman"/>
                <a:cs typeface="Times New Roman"/>
              </a:rPr>
              <a:t>Person-centred empowerment approaches where the individual can engage in activities they enjoy yields the greatest results (National Autistic Society, 2025,np).</a:t>
            </a:r>
            <a:endParaRPr lang="en-GB" sz="2000" dirty="0">
              <a:latin typeface="Times New Roman"/>
              <a:cs typeface="Times New Roman"/>
            </a:endParaRPr>
          </a:p>
          <a:p>
            <a:r>
              <a:rPr lang="en-GB" sz="2000">
                <a:latin typeface="Times New Roman"/>
                <a:cs typeface="Times New Roman"/>
              </a:rPr>
              <a:t>Offering choice increases empowerment which </a:t>
            </a:r>
            <a:r>
              <a:rPr lang="en-GB" sz="2000" dirty="0">
                <a:latin typeface="Times New Roman"/>
                <a:cs typeface="Times New Roman"/>
              </a:rPr>
              <a:t>increases self-esteem and confidence (Jiang </a:t>
            </a:r>
            <a:r>
              <a:rPr lang="en-GB" sz="2000" i="1" dirty="0">
                <a:latin typeface="Times New Roman"/>
                <a:cs typeface="Times New Roman"/>
              </a:rPr>
              <a:t>et al, </a:t>
            </a:r>
            <a:r>
              <a:rPr lang="en-GB" sz="2000" dirty="0">
                <a:latin typeface="Times New Roman"/>
                <a:cs typeface="Times New Roman"/>
              </a:rPr>
              <a:t>2022,p.2).</a:t>
            </a:r>
            <a:endParaRPr lang="en-US" sz="2000">
              <a:latin typeface="Times New Roman"/>
              <a:cs typeface="Times New Roman"/>
            </a:endParaRPr>
          </a:p>
          <a:p>
            <a:r>
              <a:rPr lang="en-GB" sz="2000" dirty="0">
                <a:latin typeface="Times New Roman"/>
                <a:cs typeface="Times New Roman"/>
              </a:rPr>
              <a:t>Offered the client agency which increased engagement in learning new skills (Meindl, Delgado and Casey, 2020, p.3). </a:t>
            </a:r>
          </a:p>
          <a:p>
            <a:r>
              <a:rPr lang="en-GB" sz="2000">
                <a:latin typeface="Times New Roman"/>
                <a:cs typeface="Times New Roman"/>
              </a:rPr>
              <a:t>Adheres to section 9 in the </a:t>
            </a:r>
            <a:r>
              <a:rPr lang="en-GB" sz="2000" i="1" dirty="0">
                <a:latin typeface="Times New Roman"/>
                <a:cs typeface="Times New Roman"/>
              </a:rPr>
              <a:t>Health and Social Care Act 2008 (Regulated Activities) Regulations </a:t>
            </a:r>
            <a:r>
              <a:rPr lang="en-GB" sz="2000" dirty="0">
                <a:latin typeface="Times New Roman"/>
                <a:cs typeface="Times New Roman"/>
              </a:rPr>
              <a:t>(2014).</a:t>
            </a:r>
            <a:endParaRPr lang="en-GB" sz="2000"/>
          </a:p>
          <a:p>
            <a:endParaRPr lang="en-GB" sz="2000">
              <a:latin typeface="Times New Roman"/>
              <a:cs typeface="Times New Roman"/>
            </a:endParaRPr>
          </a:p>
          <a:p>
            <a:endParaRPr lang="en-GB" sz="2000">
              <a:latin typeface="Times New Roman"/>
              <a:cs typeface="Times New Roman"/>
            </a:endParaRPr>
          </a:p>
          <a:p>
            <a:endParaRPr lang="en-GB" sz="2000">
              <a:latin typeface="Times New Roman"/>
              <a:cs typeface="Times New Roman"/>
            </a:endParaRPr>
          </a:p>
          <a:p>
            <a:endParaRPr lang="en-GB" sz="2000">
              <a:latin typeface="Times New Roman"/>
              <a:cs typeface="Times New Roman"/>
            </a:endParaRPr>
          </a:p>
          <a:p>
            <a:endParaRPr lang="en-GB" sz="2000">
              <a:latin typeface="Times New Roman"/>
              <a:cs typeface="Times New Roman"/>
            </a:endParaRPr>
          </a:p>
          <a:p>
            <a:endParaRPr lang="en-GB" sz="2000"/>
          </a:p>
          <a:p>
            <a:pPr marL="0" indent="0">
              <a:buNone/>
            </a:pPr>
            <a:endParaRPr lang="en-GB" sz="2000"/>
          </a:p>
        </p:txBody>
      </p:sp>
    </p:spTree>
    <p:extLst>
      <p:ext uri="{BB962C8B-B14F-4D97-AF65-F5344CB8AC3E}">
        <p14:creationId xmlns:p14="http://schemas.microsoft.com/office/powerpoint/2010/main" val="2329703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6AB88-215D-0C41-9CB1-AD3327B42F94}"/>
              </a:ext>
            </a:extLst>
          </p:cNvPr>
          <p:cNvSpPr>
            <a:spLocks noGrp="1"/>
          </p:cNvSpPr>
          <p:nvPr>
            <p:ph type="title"/>
          </p:nvPr>
        </p:nvSpPr>
        <p:spPr>
          <a:xfrm>
            <a:off x="1043631" y="809898"/>
            <a:ext cx="9942716" cy="1554480"/>
          </a:xfrm>
        </p:spPr>
        <p:txBody>
          <a:bodyPr anchor="ctr">
            <a:normAutofit/>
          </a:bodyPr>
          <a:lstStyle/>
          <a:p>
            <a:r>
              <a:rPr lang="en-GB" sz="3400" b="1">
                <a:latin typeface="Times New Roman"/>
                <a:ea typeface="+mj-lt"/>
                <a:cs typeface="+mj-lt"/>
              </a:rPr>
              <a:t>Liaise with other people involved with the person we support, including GP, Care Manager, family, day opportunities and other agencies.</a:t>
            </a:r>
            <a:endParaRPr lang="en-GB" sz="3400" b="1">
              <a:latin typeface="Times New Roman"/>
            </a:endParaRPr>
          </a:p>
        </p:txBody>
      </p:sp>
      <p:sp>
        <p:nvSpPr>
          <p:cNvPr id="3" name="Content Placeholder 2">
            <a:extLst>
              <a:ext uri="{FF2B5EF4-FFF2-40B4-BE49-F238E27FC236}">
                <a16:creationId xmlns:a16="http://schemas.microsoft.com/office/drawing/2014/main" id="{E01DB0BA-884C-1333-3123-5C1AE9812614}"/>
              </a:ext>
            </a:extLst>
          </p:cNvPr>
          <p:cNvSpPr>
            <a:spLocks noGrp="1"/>
          </p:cNvSpPr>
          <p:nvPr>
            <p:ph idx="1"/>
          </p:nvPr>
        </p:nvSpPr>
        <p:spPr>
          <a:xfrm>
            <a:off x="514942" y="2664132"/>
            <a:ext cx="11156100" cy="4052308"/>
          </a:xfrm>
        </p:spPr>
        <p:txBody>
          <a:bodyPr vert="horz" lIns="91440" tIns="45720" rIns="91440" bIns="45720" rtlCol="0" anchor="ctr">
            <a:normAutofit lnSpcReduction="10000"/>
          </a:bodyPr>
          <a:lstStyle/>
          <a:p>
            <a:pPr marL="457200" indent="-457200"/>
            <a:r>
              <a:rPr lang="en-GB" sz="2000" b="1" dirty="0">
                <a:latin typeface="Times New Roman"/>
                <a:cs typeface="Times New Roman"/>
              </a:rPr>
              <a:t>Situation: </a:t>
            </a:r>
            <a:r>
              <a:rPr lang="en-GB" sz="2000" dirty="0">
                <a:latin typeface="Times New Roman"/>
                <a:cs typeface="Times New Roman"/>
              </a:rPr>
              <a:t> Due to severe anxiety and depression, the individual felt they could not speak with their GP </a:t>
            </a:r>
            <a:r>
              <a:rPr lang="en-GB" sz="2000">
                <a:latin typeface="Times New Roman"/>
                <a:cs typeface="Times New Roman"/>
              </a:rPr>
              <a:t>and the local council.</a:t>
            </a:r>
            <a:endParaRPr lang="en-US" sz="2000">
              <a:latin typeface="Times New Roman"/>
              <a:cs typeface="Times New Roman"/>
            </a:endParaRPr>
          </a:p>
          <a:p>
            <a:pPr marL="457200" indent="-457200"/>
            <a:r>
              <a:rPr lang="en-GB" sz="2000" b="1" dirty="0">
                <a:latin typeface="Times New Roman"/>
                <a:cs typeface="Times New Roman"/>
              </a:rPr>
              <a:t>Task: </a:t>
            </a:r>
            <a:r>
              <a:rPr lang="en-GB" sz="2000" dirty="0">
                <a:latin typeface="Times New Roman"/>
                <a:cs typeface="Times New Roman"/>
              </a:rPr>
              <a:t>To aid the individual with accessing support from mental health services such as GPs and the local council.</a:t>
            </a:r>
          </a:p>
          <a:p>
            <a:pPr marL="457200" indent="-457200"/>
            <a:r>
              <a:rPr lang="en-GB" sz="2000" b="1" dirty="0">
                <a:latin typeface="Times New Roman"/>
                <a:cs typeface="Times New Roman"/>
              </a:rPr>
              <a:t>Action: </a:t>
            </a:r>
            <a:r>
              <a:rPr lang="en-GB" sz="2000" dirty="0">
                <a:latin typeface="Times New Roman"/>
                <a:cs typeface="Times New Roman"/>
              </a:rPr>
              <a:t>To minimise anxiety, I accompanied the individual to each meeting. </a:t>
            </a:r>
          </a:p>
          <a:p>
            <a:pPr marL="457200" indent="-457200"/>
            <a:r>
              <a:rPr lang="en-GB" sz="2000">
                <a:latin typeface="Times New Roman"/>
                <a:cs typeface="Times New Roman"/>
              </a:rPr>
              <a:t>Where appropriate I spoke on behalf of the individual to ensure they were heard when they felt they </a:t>
            </a:r>
            <a:r>
              <a:rPr lang="en-GB" sz="2000" dirty="0">
                <a:latin typeface="Times New Roman"/>
                <a:cs typeface="Times New Roman"/>
              </a:rPr>
              <a:t>could not speak for themselves. </a:t>
            </a:r>
          </a:p>
          <a:p>
            <a:pPr marL="457200" indent="-457200"/>
            <a:r>
              <a:rPr lang="en-GB" sz="2000">
                <a:latin typeface="Times New Roman"/>
                <a:cs typeface="Times New Roman"/>
              </a:rPr>
              <a:t>When needed and if possible, the services spoke with us outside/moved to quiter rooms to mitigate the individuals' anxieties.</a:t>
            </a:r>
          </a:p>
          <a:p>
            <a:pPr marL="457200" indent="-457200"/>
            <a:r>
              <a:rPr lang="en-US" sz="2000" b="1">
                <a:latin typeface="Times New Roman"/>
                <a:cs typeface="Times New Roman"/>
              </a:rPr>
              <a:t>Result: </a:t>
            </a:r>
            <a:r>
              <a:rPr lang="en-US" sz="2000">
                <a:latin typeface="Times New Roman"/>
                <a:cs typeface="Times New Roman"/>
              </a:rPr>
              <a:t>The individual felt more confident and at ease with interacting with different services knowing</a:t>
            </a:r>
            <a:r>
              <a:rPr lang="en-US" sz="2000" dirty="0">
                <a:latin typeface="Times New Roman"/>
                <a:cs typeface="Times New Roman"/>
              </a:rPr>
              <a:t> I could speak for them if they wished.</a:t>
            </a:r>
          </a:p>
          <a:p>
            <a:pPr marL="457200" indent="-457200"/>
            <a:r>
              <a:rPr lang="en-US" sz="2000">
                <a:latin typeface="Times New Roman"/>
                <a:cs typeface="Times New Roman"/>
              </a:rPr>
              <a:t>A relationship was built between the individual and the services which allowed for better healthcare and </a:t>
            </a:r>
            <a:r>
              <a:rPr lang="en-US" sz="2000" dirty="0">
                <a:latin typeface="Times New Roman"/>
                <a:cs typeface="Times New Roman"/>
              </a:rPr>
              <a:t>social aid.</a:t>
            </a:r>
            <a:r>
              <a:rPr lang="en-US" sz="1500" dirty="0">
                <a:latin typeface="Times New Roman"/>
                <a:cs typeface="Times New Roman"/>
              </a:rPr>
              <a:t> </a:t>
            </a:r>
          </a:p>
          <a:p>
            <a:pPr marL="0" indent="0">
              <a:buNone/>
            </a:pPr>
            <a:endParaRPr lang="en-GB" sz="1500"/>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1182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73A41-CBFF-5370-67D2-6136BE3F74E1}"/>
              </a:ext>
            </a:extLst>
          </p:cNvPr>
          <p:cNvSpPr>
            <a:spLocks noGrp="1"/>
          </p:cNvSpPr>
          <p:nvPr>
            <p:ph type="title"/>
          </p:nvPr>
        </p:nvSpPr>
        <p:spPr>
          <a:xfrm>
            <a:off x="195489" y="922023"/>
            <a:ext cx="7119085" cy="1535046"/>
          </a:xfrm>
        </p:spPr>
        <p:txBody>
          <a:bodyPr anchor="t">
            <a:normAutofit/>
          </a:bodyPr>
          <a:lstStyle/>
          <a:p>
            <a:r>
              <a:rPr lang="en-GB" sz="3200" b="1">
                <a:ea typeface="+mj-lt"/>
                <a:cs typeface="+mj-lt"/>
              </a:rPr>
              <a:t>Recovery-Orientated Practice (ROP).</a:t>
            </a:r>
          </a:p>
        </p:txBody>
      </p:sp>
      <p:cxnSp>
        <p:nvCxnSpPr>
          <p:cNvPr id="36" name="Straight Connector 3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06C433-02E0-02B9-0EF5-D1D67467CE90}"/>
              </a:ext>
            </a:extLst>
          </p:cNvPr>
          <p:cNvSpPr>
            <a:spLocks noGrp="1"/>
          </p:cNvSpPr>
          <p:nvPr>
            <p:ph idx="1"/>
          </p:nvPr>
        </p:nvSpPr>
        <p:spPr>
          <a:xfrm>
            <a:off x="195489" y="2127197"/>
            <a:ext cx="6326195" cy="4488502"/>
          </a:xfrm>
        </p:spPr>
        <p:txBody>
          <a:bodyPr vert="horz" lIns="91440" tIns="45720" rIns="91440" bIns="45720" rtlCol="0" anchor="t">
            <a:noAutofit/>
          </a:bodyPr>
          <a:lstStyle/>
          <a:p>
            <a:r>
              <a:rPr lang="en-GB" sz="2000">
                <a:latin typeface="Times New Roman"/>
                <a:cs typeface="Times New Roman"/>
              </a:rPr>
              <a:t>Adapting to the individuals needs rather than </a:t>
            </a:r>
            <a:r>
              <a:rPr lang="en-GB" sz="2000" dirty="0">
                <a:latin typeface="Times New Roman"/>
                <a:cs typeface="Times New Roman"/>
              </a:rPr>
              <a:t>the individual adapting to the service through collaboration (Frost </a:t>
            </a:r>
            <a:r>
              <a:rPr lang="en-GB" sz="2000" i="1" dirty="0">
                <a:latin typeface="Times New Roman"/>
                <a:cs typeface="Times New Roman"/>
              </a:rPr>
              <a:t>et al. </a:t>
            </a:r>
            <a:r>
              <a:rPr lang="en-GB" sz="2000" dirty="0">
                <a:latin typeface="Times New Roman"/>
                <a:cs typeface="Times New Roman"/>
              </a:rPr>
              <a:t>2017, p.2). </a:t>
            </a:r>
            <a:endParaRPr lang="en-US" sz="2000" dirty="0">
              <a:latin typeface="Times New Roman"/>
              <a:cs typeface="Times New Roman"/>
            </a:endParaRPr>
          </a:p>
          <a:p>
            <a:r>
              <a:rPr lang="en-GB" sz="2000" dirty="0">
                <a:latin typeface="Times New Roman"/>
                <a:cs typeface="Times New Roman"/>
              </a:rPr>
              <a:t>Support, individualism, culture, understanding, independence and hope (NSW Government, 2025,np).</a:t>
            </a:r>
          </a:p>
          <a:p>
            <a:r>
              <a:rPr lang="en-GB" sz="2000">
                <a:latin typeface="Times New Roman"/>
                <a:cs typeface="Times New Roman"/>
              </a:rPr>
              <a:t>Increases self-esteem, agency and social </a:t>
            </a:r>
            <a:r>
              <a:rPr lang="en-GB" sz="2000" dirty="0">
                <a:latin typeface="Times New Roman"/>
                <a:cs typeface="Times New Roman"/>
              </a:rPr>
              <a:t>inclusion (Frost </a:t>
            </a:r>
            <a:r>
              <a:rPr lang="en-GB" sz="2000" i="1" dirty="0">
                <a:latin typeface="Times New Roman"/>
                <a:cs typeface="Times New Roman"/>
              </a:rPr>
              <a:t>et al. </a:t>
            </a:r>
            <a:r>
              <a:rPr lang="en-GB" sz="2000">
                <a:latin typeface="Times New Roman"/>
                <a:cs typeface="Times New Roman"/>
              </a:rPr>
              <a:t>2017, p.14).</a:t>
            </a:r>
          </a:p>
          <a:p>
            <a:r>
              <a:rPr lang="en-GB" sz="2000" dirty="0">
                <a:latin typeface="Times New Roman"/>
                <a:cs typeface="Times New Roman"/>
              </a:rPr>
              <a:t>Using a holistic lens results in positive outcomes (</a:t>
            </a:r>
            <a:r>
              <a:rPr lang="en-GB" sz="2000" dirty="0" err="1">
                <a:latin typeface="Times New Roman"/>
                <a:cs typeface="Times New Roman"/>
              </a:rPr>
              <a:t>Subandi</a:t>
            </a:r>
            <a:r>
              <a:rPr lang="en-GB" sz="2000" dirty="0">
                <a:latin typeface="Times New Roman"/>
                <a:cs typeface="Times New Roman"/>
              </a:rPr>
              <a:t> </a:t>
            </a:r>
            <a:r>
              <a:rPr lang="en-GB" sz="2000" i="1" dirty="0">
                <a:latin typeface="Times New Roman"/>
                <a:cs typeface="Times New Roman"/>
              </a:rPr>
              <a:t>et al. </a:t>
            </a:r>
            <a:r>
              <a:rPr lang="en-GB" sz="2000" dirty="0">
                <a:latin typeface="Times New Roman"/>
                <a:cs typeface="Times New Roman"/>
              </a:rPr>
              <a:t>2023, p.12)</a:t>
            </a:r>
            <a:r>
              <a:rPr lang="en-GB" sz="2000" i="1" dirty="0">
                <a:latin typeface="Times New Roman"/>
                <a:cs typeface="Times New Roman"/>
              </a:rPr>
              <a:t>.</a:t>
            </a:r>
          </a:p>
          <a:p>
            <a:r>
              <a:rPr lang="en-GB" sz="2000" dirty="0">
                <a:latin typeface="Times New Roman"/>
                <a:cs typeface="Times New Roman"/>
              </a:rPr>
              <a:t>In line with the </a:t>
            </a:r>
            <a:r>
              <a:rPr lang="en-GB" sz="2000" i="1" dirty="0">
                <a:latin typeface="Times New Roman"/>
                <a:cs typeface="Times New Roman"/>
              </a:rPr>
              <a:t>Health and Social Care Act 2008 (Regulated Activities) Regulations </a:t>
            </a:r>
            <a:r>
              <a:rPr lang="en-GB" sz="2000" dirty="0">
                <a:latin typeface="Times New Roman"/>
                <a:cs typeface="Times New Roman"/>
              </a:rPr>
              <a:t>(2014) and </a:t>
            </a:r>
            <a:r>
              <a:rPr lang="en-GB" sz="2000" i="1" dirty="0">
                <a:latin typeface="Times New Roman"/>
                <a:cs typeface="Times New Roman"/>
              </a:rPr>
              <a:t>The Care Act </a:t>
            </a:r>
            <a:r>
              <a:rPr lang="en-GB" sz="2000" dirty="0">
                <a:latin typeface="Times New Roman"/>
                <a:cs typeface="Times New Roman"/>
              </a:rPr>
              <a:t>(2014)</a:t>
            </a:r>
            <a:r>
              <a:rPr lang="en-GB" sz="2000" i="1" dirty="0">
                <a:latin typeface="Times New Roman"/>
                <a:cs typeface="Times New Roman"/>
              </a:rPr>
              <a:t>.</a:t>
            </a:r>
          </a:p>
          <a:p>
            <a:endParaRPr lang="en-GB" sz="2000" i="1">
              <a:latin typeface="Times New Roman"/>
              <a:cs typeface="Times New Roman"/>
            </a:endParaRPr>
          </a:p>
          <a:p>
            <a:endParaRPr lang="en-GB" sz="1400">
              <a:latin typeface="Times New Roman"/>
              <a:cs typeface="Times New Roman"/>
            </a:endParaRPr>
          </a:p>
          <a:p>
            <a:endParaRPr lang="en-GB" sz="1400">
              <a:latin typeface="Times New Roman"/>
              <a:cs typeface="Times New Roman"/>
            </a:endParaRPr>
          </a:p>
          <a:p>
            <a:endParaRPr lang="en-GB" sz="1400">
              <a:latin typeface="Times New Roman"/>
              <a:cs typeface="Times New Roman"/>
            </a:endParaRPr>
          </a:p>
          <a:p>
            <a:endParaRPr lang="en-GB" sz="1400">
              <a:latin typeface="Aptos" panose="020B0004020202020204"/>
              <a:cs typeface="Times New Roman"/>
            </a:endParaRPr>
          </a:p>
          <a:p>
            <a:endParaRPr lang="en-GB" sz="1400">
              <a:latin typeface="Aptos" panose="020B0004020202020204"/>
              <a:cs typeface="Times New Roman"/>
            </a:endParaRPr>
          </a:p>
        </p:txBody>
      </p:sp>
      <p:pic>
        <p:nvPicPr>
          <p:cNvPr id="7" name="Picture 6" descr="A diagram of a diagram&#10;&#10;AI-generated content may be incorrect.">
            <a:extLst>
              <a:ext uri="{FF2B5EF4-FFF2-40B4-BE49-F238E27FC236}">
                <a16:creationId xmlns:a16="http://schemas.microsoft.com/office/drawing/2014/main" id="{BF053E66-D6DC-A02F-6AE7-B890A320D5AD}"/>
              </a:ext>
            </a:extLst>
          </p:cNvPr>
          <p:cNvPicPr>
            <a:picLocks noChangeAspect="1"/>
          </p:cNvPicPr>
          <p:nvPr/>
        </p:nvPicPr>
        <p:blipFill>
          <a:blip r:embed="rId2"/>
          <a:srcRect l="8266" t="4563" r="1621" b="-190"/>
          <a:stretch/>
        </p:blipFill>
        <p:spPr>
          <a:xfrm>
            <a:off x="6876387" y="1557524"/>
            <a:ext cx="5056133" cy="4516704"/>
          </a:xfrm>
          <a:prstGeom prst="rect">
            <a:avLst/>
          </a:prstGeom>
        </p:spPr>
      </p:pic>
      <p:sp>
        <p:nvSpPr>
          <p:cNvPr id="4" name="TextBox 3">
            <a:extLst>
              <a:ext uri="{FF2B5EF4-FFF2-40B4-BE49-F238E27FC236}">
                <a16:creationId xmlns:a16="http://schemas.microsoft.com/office/drawing/2014/main" id="{F4E14D8B-E20E-3036-1A08-451ADADC1E0A}"/>
              </a:ext>
            </a:extLst>
          </p:cNvPr>
          <p:cNvSpPr txBox="1"/>
          <p:nvPr/>
        </p:nvSpPr>
        <p:spPr>
          <a:xfrm>
            <a:off x="8755269" y="1091095"/>
            <a:ext cx="318493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Times New Roman"/>
                <a:cs typeface="Times New Roman"/>
              </a:rPr>
              <a:t>Fig 2. Interrelated principles of recovery-oriented mental health service.</a:t>
            </a:r>
          </a:p>
        </p:txBody>
      </p:sp>
      <p:sp>
        <p:nvSpPr>
          <p:cNvPr id="5" name="TextBox 4">
            <a:extLst>
              <a:ext uri="{FF2B5EF4-FFF2-40B4-BE49-F238E27FC236}">
                <a16:creationId xmlns:a16="http://schemas.microsoft.com/office/drawing/2014/main" id="{32329443-B1EB-A63C-BEFB-0E4F9ED16642}"/>
              </a:ext>
            </a:extLst>
          </p:cNvPr>
          <p:cNvSpPr txBox="1"/>
          <p:nvPr/>
        </p:nvSpPr>
        <p:spPr>
          <a:xfrm>
            <a:off x="9404509" y="6069754"/>
            <a:ext cx="44301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a:t>
            </a:r>
            <a:r>
              <a:rPr lang="en-GB" sz="1200" err="1">
                <a:latin typeface="Times New Roman"/>
                <a:cs typeface="Times New Roman"/>
              </a:rPr>
              <a:t>Subandi</a:t>
            </a:r>
            <a:r>
              <a:rPr lang="en-GB" sz="1200">
                <a:latin typeface="Times New Roman"/>
                <a:cs typeface="Times New Roman"/>
              </a:rPr>
              <a:t> </a:t>
            </a:r>
            <a:r>
              <a:rPr lang="en-GB" sz="1200" i="1">
                <a:latin typeface="Times New Roman"/>
                <a:cs typeface="Times New Roman"/>
              </a:rPr>
              <a:t>et al.</a:t>
            </a:r>
            <a:r>
              <a:rPr lang="en-GB" sz="1200">
                <a:latin typeface="Times New Roman"/>
                <a:cs typeface="Times New Roman"/>
              </a:rPr>
              <a:t> 2017, p.10).</a:t>
            </a:r>
          </a:p>
        </p:txBody>
      </p:sp>
    </p:spTree>
    <p:extLst>
      <p:ext uri="{BB962C8B-B14F-4D97-AF65-F5344CB8AC3E}">
        <p14:creationId xmlns:p14="http://schemas.microsoft.com/office/powerpoint/2010/main" val="207851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6BEBB-08E9-828B-3397-FFD6388E6DDB}"/>
              </a:ext>
            </a:extLst>
          </p:cNvPr>
          <p:cNvSpPr>
            <a:spLocks noGrp="1"/>
          </p:cNvSpPr>
          <p:nvPr>
            <p:ph type="title"/>
          </p:nvPr>
        </p:nvSpPr>
        <p:spPr>
          <a:xfrm>
            <a:off x="1043631" y="809898"/>
            <a:ext cx="9942716" cy="1554480"/>
          </a:xfrm>
        </p:spPr>
        <p:txBody>
          <a:bodyPr anchor="ctr">
            <a:normAutofit/>
          </a:bodyPr>
          <a:lstStyle/>
          <a:p>
            <a:r>
              <a:rPr lang="en-GB" sz="3400" b="1">
                <a:latin typeface="Times New Roman"/>
                <a:cs typeface="Times New Roman"/>
              </a:rPr>
              <a:t>STAR example: </a:t>
            </a:r>
            <a:r>
              <a:rPr lang="en-GB" sz="3400" b="1">
                <a:latin typeface="Times New Roman"/>
                <a:ea typeface="+mj-lt"/>
                <a:cs typeface="+mj-lt"/>
              </a:rPr>
              <a:t>Able to create and identify opportunities to help a person participate in community activities.</a:t>
            </a:r>
            <a:endParaRPr lang="en-GB" sz="3400">
              <a:latin typeface="Times New Roman"/>
              <a:cs typeface="Times New Roman"/>
            </a:endParaRPr>
          </a:p>
        </p:txBody>
      </p:sp>
      <p:sp>
        <p:nvSpPr>
          <p:cNvPr id="3" name="Content Placeholder 2">
            <a:extLst>
              <a:ext uri="{FF2B5EF4-FFF2-40B4-BE49-F238E27FC236}">
                <a16:creationId xmlns:a16="http://schemas.microsoft.com/office/drawing/2014/main" id="{4818241A-E3A4-E873-D670-01F3D4856206}"/>
              </a:ext>
            </a:extLst>
          </p:cNvPr>
          <p:cNvSpPr>
            <a:spLocks noGrp="1"/>
          </p:cNvSpPr>
          <p:nvPr>
            <p:ph idx="1"/>
          </p:nvPr>
        </p:nvSpPr>
        <p:spPr>
          <a:xfrm>
            <a:off x="735811" y="2686218"/>
            <a:ext cx="10250536" cy="3455962"/>
          </a:xfrm>
        </p:spPr>
        <p:txBody>
          <a:bodyPr vert="horz" lIns="91440" tIns="45720" rIns="91440" bIns="45720" rtlCol="0" anchor="ctr">
            <a:noAutofit/>
          </a:bodyPr>
          <a:lstStyle/>
          <a:p>
            <a:r>
              <a:rPr lang="en-GB" sz="2000" b="1" dirty="0">
                <a:latin typeface="Times New Roman"/>
                <a:cs typeface="Times New Roman"/>
              </a:rPr>
              <a:t>Situation: </a:t>
            </a:r>
            <a:r>
              <a:rPr lang="en-GB" sz="2000">
                <a:latin typeface="Times New Roman"/>
                <a:cs typeface="Times New Roman"/>
              </a:rPr>
              <a:t>The individual has extreme social anxiety and depression and found social isolation </a:t>
            </a:r>
            <a:r>
              <a:rPr lang="en-GB" sz="2000" dirty="0">
                <a:latin typeface="Times New Roman"/>
                <a:cs typeface="Times New Roman"/>
              </a:rPr>
              <a:t>exacerbated their mental health issues.</a:t>
            </a:r>
            <a:endParaRPr lang="en-US" sz="2000" dirty="0">
              <a:latin typeface="Times New Roman"/>
              <a:cs typeface="Times New Roman"/>
            </a:endParaRPr>
          </a:p>
          <a:p>
            <a:r>
              <a:rPr lang="en-GB" sz="2000" b="1" dirty="0">
                <a:latin typeface="Times New Roman"/>
                <a:cs typeface="Times New Roman"/>
              </a:rPr>
              <a:t>Task: </a:t>
            </a:r>
            <a:r>
              <a:rPr lang="en-GB" sz="2000" dirty="0">
                <a:latin typeface="Times New Roman"/>
                <a:cs typeface="Times New Roman"/>
              </a:rPr>
              <a:t>To involve the individual in community activities to reduce feelings of isolation.</a:t>
            </a:r>
          </a:p>
          <a:p>
            <a:r>
              <a:rPr lang="en-GB" sz="2000" b="1" dirty="0">
                <a:latin typeface="Times New Roman"/>
                <a:cs typeface="Times New Roman"/>
              </a:rPr>
              <a:t>Actions: </a:t>
            </a:r>
            <a:r>
              <a:rPr lang="en-GB" sz="2000">
                <a:latin typeface="Times New Roman"/>
                <a:cs typeface="Times New Roman"/>
              </a:rPr>
              <a:t>Due to the individual and I having similar interests I informed them of a community art group</a:t>
            </a:r>
            <a:r>
              <a:rPr lang="en-GB" sz="2000" dirty="0">
                <a:latin typeface="Times New Roman"/>
                <a:cs typeface="Times New Roman"/>
              </a:rPr>
              <a:t> I attend. </a:t>
            </a:r>
          </a:p>
          <a:p>
            <a:r>
              <a:rPr lang="en-GB" sz="2000">
                <a:latin typeface="Times New Roman"/>
                <a:cs typeface="Times New Roman"/>
              </a:rPr>
              <a:t>The individual felt more confident in attending as I knew the location (layout etc.), people and the </a:t>
            </a:r>
            <a:r>
              <a:rPr lang="en-GB" sz="2000" dirty="0">
                <a:latin typeface="Times New Roman"/>
                <a:cs typeface="Times New Roman"/>
              </a:rPr>
              <a:t>type of activities held.</a:t>
            </a:r>
          </a:p>
          <a:p>
            <a:r>
              <a:rPr lang="en-GB" sz="2000">
                <a:latin typeface="Times New Roman"/>
                <a:cs typeface="Times New Roman"/>
              </a:rPr>
              <a:t>Together we attended several sessions (sometimes we had to leave early, planned to go but did not).</a:t>
            </a:r>
          </a:p>
          <a:p>
            <a:r>
              <a:rPr lang="en-GB" sz="2000" b="1" dirty="0">
                <a:latin typeface="Times New Roman"/>
                <a:cs typeface="Times New Roman"/>
              </a:rPr>
              <a:t>Results: </a:t>
            </a:r>
            <a:r>
              <a:rPr lang="en-GB" sz="2000" dirty="0">
                <a:latin typeface="Times New Roman"/>
                <a:cs typeface="Times New Roman"/>
              </a:rPr>
              <a:t>Overtime, the individual began to gain confidence to talk to other attendees.</a:t>
            </a:r>
          </a:p>
          <a:p>
            <a:r>
              <a:rPr lang="en-GB" sz="2000" dirty="0">
                <a:latin typeface="Times New Roman"/>
                <a:cs typeface="Times New Roman"/>
              </a:rPr>
              <a:t>They noted a decrease in their anxiety and excitement before attending the sessions.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494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3E655-AA38-25AF-F3F1-0AAA556F75D0}"/>
              </a:ext>
            </a:extLst>
          </p:cNvPr>
          <p:cNvSpPr>
            <a:spLocks noGrp="1"/>
          </p:cNvSpPr>
          <p:nvPr>
            <p:ph type="title"/>
          </p:nvPr>
        </p:nvSpPr>
        <p:spPr>
          <a:xfrm>
            <a:off x="645065" y="1463040"/>
            <a:ext cx="3796306" cy="2690949"/>
          </a:xfrm>
        </p:spPr>
        <p:txBody>
          <a:bodyPr anchor="t">
            <a:normAutofit/>
          </a:bodyPr>
          <a:lstStyle/>
          <a:p>
            <a:r>
              <a:rPr lang="en-GB" b="1">
                <a:latin typeface="Times New Roman"/>
                <a:cs typeface="Times New Roman"/>
              </a:rPr>
              <a:t>Theoretical </a:t>
            </a:r>
            <a:r>
              <a:rPr lang="en-GB" b="1" dirty="0">
                <a:latin typeface="Times New Roman"/>
                <a:cs typeface="Times New Roman"/>
              </a:rPr>
              <a:t>framework:</a:t>
            </a:r>
          </a:p>
        </p:txBody>
      </p:sp>
      <p:grpSp>
        <p:nvGrpSpPr>
          <p:cNvPr id="24" name="Group 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161286-CC6B-4F83-C37A-C93F32A03C60}"/>
              </a:ext>
            </a:extLst>
          </p:cNvPr>
          <p:cNvSpPr>
            <a:spLocks noGrp="1"/>
          </p:cNvSpPr>
          <p:nvPr>
            <p:ph idx="1"/>
          </p:nvPr>
        </p:nvSpPr>
        <p:spPr>
          <a:xfrm>
            <a:off x="5656218" y="1463039"/>
            <a:ext cx="5542387" cy="4300447"/>
          </a:xfrm>
        </p:spPr>
        <p:txBody>
          <a:bodyPr vert="horz" lIns="91440" tIns="45720" rIns="91440" bIns="45720" rtlCol="0" anchor="t">
            <a:normAutofit/>
          </a:bodyPr>
          <a:lstStyle/>
          <a:p>
            <a:pPr>
              <a:buFont typeface="Arial"/>
              <a:buChar char="•"/>
            </a:pPr>
            <a:r>
              <a:rPr lang="en-GB" sz="2000">
                <a:latin typeface="Times New Roman"/>
                <a:cs typeface="Times New Roman"/>
              </a:rPr>
              <a:t>Community involvement reduces isolation through feelings of belonging, support and confidence (Mental Health Foundation, 2025,np). </a:t>
            </a:r>
          </a:p>
          <a:p>
            <a:pPr>
              <a:buFont typeface="Arial"/>
              <a:buChar char="•"/>
            </a:pPr>
            <a:r>
              <a:rPr lang="en-GB" sz="2000">
                <a:latin typeface="Times New Roman"/>
                <a:cs typeface="Times New Roman"/>
              </a:rPr>
              <a:t>Taking part in enjoyable activities are essential to community engagement (Mental Health Foundation, 2025, np</a:t>
            </a:r>
            <a:r>
              <a:rPr lang="en-GB" sz="2000" dirty="0">
                <a:latin typeface="Times New Roman"/>
                <a:cs typeface="Times New Roman"/>
              </a:rPr>
              <a:t>).</a:t>
            </a:r>
            <a:endParaRPr lang="en-GB" sz="2000">
              <a:latin typeface="Times New Roman"/>
              <a:cs typeface="Times New Roman"/>
            </a:endParaRPr>
          </a:p>
          <a:p>
            <a:r>
              <a:rPr lang="en-GB" sz="2000">
                <a:latin typeface="Times New Roman"/>
                <a:cs typeface="Times New Roman"/>
              </a:rPr>
              <a:t>Using a holistic approach through support, understanding and empowerment yields the greatest results regarding anxiety and depression (Lichmen, 2024, p.227).</a:t>
            </a:r>
            <a:r>
              <a:rPr lang="en-GB" sz="2000" dirty="0">
                <a:latin typeface="Times New Roman"/>
                <a:cs typeface="Times New Roman"/>
              </a:rPr>
              <a:t> </a:t>
            </a:r>
          </a:p>
          <a:p>
            <a:r>
              <a:rPr lang="en-GB" sz="2000">
                <a:latin typeface="Times New Roman"/>
                <a:cs typeface="Times New Roman"/>
              </a:rPr>
              <a:t>Mental health interventions can be tailored to the individuals needs reducing the chances of set-backs (Kaushik, Garg and Dixit, 2024, p.298).</a:t>
            </a:r>
            <a:endParaRPr lang="en-GB" sz="2000" dirty="0">
              <a:latin typeface="Times New Roman"/>
              <a:cs typeface="Times New Roman"/>
            </a:endParaRPr>
          </a:p>
          <a:p>
            <a:endParaRPr lang="en-GB" sz="2200" dirty="0">
              <a:latin typeface="Times New Roman"/>
              <a:cs typeface="Times New Roman"/>
            </a:endParaRPr>
          </a:p>
          <a:p>
            <a:endParaRPr lang="en-GB" sz="2200" dirty="0">
              <a:latin typeface="Times New Roman"/>
              <a:cs typeface="Times New Roman"/>
            </a:endParaRPr>
          </a:p>
          <a:p>
            <a:endParaRPr lang="en-GB" sz="2200" dirty="0">
              <a:latin typeface="Times New Roman"/>
              <a:cs typeface="Times New Roman"/>
            </a:endParaRPr>
          </a:p>
          <a:p>
            <a:endParaRPr lang="en-GB" sz="2200">
              <a:latin typeface="Times New Roman"/>
              <a:cs typeface="Times New Roman"/>
            </a:endParaRPr>
          </a:p>
          <a:p>
            <a:endParaRPr lang="en-GB" sz="2200">
              <a:latin typeface="Aptos" panose="020B0004020202020204"/>
              <a:cs typeface="Times New Roman"/>
            </a:endParaRPr>
          </a:p>
          <a:p>
            <a:endParaRPr lang="en-GB" sz="2200">
              <a:latin typeface="Times New Roman"/>
              <a:cs typeface="Times New Roman"/>
            </a:endParaRPr>
          </a:p>
          <a:p>
            <a:endParaRPr lang="en-GB" sz="2200"/>
          </a:p>
          <a:p>
            <a:endParaRPr lang="en-GB" sz="2200"/>
          </a:p>
        </p:txBody>
      </p:sp>
    </p:spTree>
    <p:extLst>
      <p:ext uri="{BB962C8B-B14F-4D97-AF65-F5344CB8AC3E}">
        <p14:creationId xmlns:p14="http://schemas.microsoft.com/office/powerpoint/2010/main" val="135303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ACF11-5251-BD70-E817-CBD1DA356E2B}"/>
              </a:ext>
            </a:extLst>
          </p:cNvPr>
          <p:cNvSpPr>
            <a:spLocks noGrp="1"/>
          </p:cNvSpPr>
          <p:nvPr>
            <p:ph type="title"/>
          </p:nvPr>
        </p:nvSpPr>
        <p:spPr>
          <a:xfrm>
            <a:off x="808638" y="386930"/>
            <a:ext cx="9236700" cy="1188950"/>
          </a:xfrm>
        </p:spPr>
        <p:txBody>
          <a:bodyPr anchor="b">
            <a:normAutofit/>
          </a:bodyPr>
          <a:lstStyle/>
          <a:p>
            <a:r>
              <a:rPr lang="en-GB" sz="5400" b="1">
                <a:latin typeface="Times New Roman"/>
                <a:cs typeface="Times New Roman"/>
              </a:rPr>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0" name="Rectangle 1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49023583-19C3-2D76-368E-F1621FD3E972}"/>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000">
              <a:latin typeface="Times New Roman"/>
              <a:ea typeface="Calibri"/>
              <a:cs typeface="Calibri"/>
            </a:endParaRPr>
          </a:p>
          <a:p>
            <a:r>
              <a:rPr lang="en-GB" sz="2000" dirty="0">
                <a:latin typeface="Times New Roman"/>
                <a:ea typeface="Calibri"/>
                <a:cs typeface="Calibri"/>
              </a:rPr>
              <a:t>Through academic study I have expanded my knowledge regarding legislation and theoretical </a:t>
            </a:r>
            <a:r>
              <a:rPr lang="en-GB" sz="2000">
                <a:latin typeface="Times New Roman"/>
                <a:ea typeface="Calibri"/>
                <a:cs typeface="Calibri"/>
              </a:rPr>
              <a:t>knowledge of the health and social care sector. </a:t>
            </a:r>
          </a:p>
          <a:p>
            <a:r>
              <a:rPr lang="en-GB" sz="2000" dirty="0">
                <a:latin typeface="Times New Roman"/>
                <a:ea typeface="Calibri"/>
                <a:cs typeface="Calibri"/>
              </a:rPr>
              <a:t>My years of practical experience in this field has increased my confidence and reinforced my enjoyment of working in this area. </a:t>
            </a:r>
          </a:p>
          <a:p>
            <a:r>
              <a:rPr lang="en-GB" sz="2000" dirty="0">
                <a:latin typeface="Times New Roman"/>
                <a:ea typeface="Calibri"/>
                <a:cs typeface="Calibri"/>
              </a:rPr>
              <a:t>I hope to continue learning new techniques and models such as the ROP and to integrate this new knowledge into practice as a support worker. </a:t>
            </a:r>
          </a:p>
          <a:p>
            <a:r>
              <a:rPr lang="en-GB" sz="2000">
                <a:latin typeface="Times New Roman"/>
                <a:ea typeface="Calibri"/>
                <a:cs typeface="Calibri"/>
              </a:rPr>
              <a:t>I believe my knowledge, experience and enjoyment of this field </a:t>
            </a:r>
            <a:r>
              <a:rPr lang="en-GB" sz="2000" dirty="0">
                <a:latin typeface="Times New Roman"/>
                <a:ea typeface="Calibri"/>
                <a:cs typeface="Times New Roman"/>
              </a:rPr>
              <a:t>makes me a good candidate for this role.</a:t>
            </a:r>
          </a:p>
          <a:p>
            <a:endParaRPr lang="en-GB" sz="2400">
              <a:latin typeface="Times New Roman"/>
              <a:ea typeface="Calibri"/>
              <a:cs typeface="Calibri"/>
            </a:endParaRPr>
          </a:p>
        </p:txBody>
      </p:sp>
    </p:spTree>
    <p:extLst>
      <p:ext uri="{BB962C8B-B14F-4D97-AF65-F5344CB8AC3E}">
        <p14:creationId xmlns:p14="http://schemas.microsoft.com/office/powerpoint/2010/main" val="2506077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8C266-B97C-09D2-A11C-9BE876E9B5BD}"/>
              </a:ext>
            </a:extLst>
          </p:cNvPr>
          <p:cNvSpPr>
            <a:spLocks noGrp="1"/>
          </p:cNvSpPr>
          <p:nvPr>
            <p:ph type="title"/>
          </p:nvPr>
        </p:nvSpPr>
        <p:spPr>
          <a:xfrm>
            <a:off x="120374" y="-286440"/>
            <a:ext cx="10515600" cy="1325563"/>
          </a:xfrm>
        </p:spPr>
        <p:txBody>
          <a:bodyPr>
            <a:normAutofit/>
          </a:bodyPr>
          <a:lstStyle/>
          <a:p>
            <a:r>
              <a:rPr lang="en-GB" sz="3200" b="1" dirty="0">
                <a:latin typeface="Times New Roman"/>
                <a:cs typeface="Times New Roman"/>
              </a:rPr>
              <a:t>Reference List:</a:t>
            </a:r>
          </a:p>
        </p:txBody>
      </p:sp>
      <p:sp>
        <p:nvSpPr>
          <p:cNvPr id="3" name="Content Placeholder 2">
            <a:extLst>
              <a:ext uri="{FF2B5EF4-FFF2-40B4-BE49-F238E27FC236}">
                <a16:creationId xmlns:a16="http://schemas.microsoft.com/office/drawing/2014/main" id="{D539EF51-E65D-D766-1DD9-54166226A7DA}"/>
              </a:ext>
            </a:extLst>
          </p:cNvPr>
          <p:cNvSpPr>
            <a:spLocks noGrp="1"/>
          </p:cNvSpPr>
          <p:nvPr>
            <p:ph idx="1"/>
          </p:nvPr>
        </p:nvSpPr>
        <p:spPr>
          <a:xfrm>
            <a:off x="120374" y="191192"/>
            <a:ext cx="11078817" cy="5577162"/>
          </a:xfrm>
        </p:spPr>
        <p:txBody>
          <a:bodyPr vert="horz" lIns="91440" tIns="45720" rIns="91440" bIns="45720" rtlCol="0" anchor="t">
            <a:noAutofit/>
          </a:bodyPr>
          <a:lstStyle/>
          <a:p>
            <a:pPr marL="0" indent="0">
              <a:buNone/>
            </a:pPr>
            <a:endParaRPr lang="en-GB" sz="1800" dirty="0">
              <a:latin typeface="Times New Roman"/>
              <a:ea typeface="+mn-lt"/>
              <a:cs typeface="+mn-lt"/>
            </a:endParaRPr>
          </a:p>
          <a:p>
            <a:pPr marL="0" indent="0">
              <a:buNone/>
            </a:pPr>
            <a:r>
              <a:rPr lang="en-GB" sz="1600">
                <a:solidFill>
                  <a:srgbClr val="000000"/>
                </a:solidFill>
                <a:latin typeface="Times New Roman"/>
                <a:ea typeface="+mn-lt"/>
                <a:cs typeface="Times New Roman"/>
              </a:rPr>
              <a:t>Affinity Trust. (2025a) </a:t>
            </a:r>
            <a:r>
              <a:rPr lang="en-GB" sz="1600" i="1">
                <a:solidFill>
                  <a:srgbClr val="222222"/>
                </a:solidFill>
                <a:latin typeface="Times New Roman"/>
                <a:ea typeface="+mn-lt"/>
                <a:cs typeface="Times New Roman"/>
              </a:rPr>
              <a:t>Job Title: Support Worker. </a:t>
            </a:r>
            <a:r>
              <a:rPr lang="en-GB" sz="1600">
                <a:solidFill>
                  <a:srgbClr val="222222"/>
                </a:solidFill>
                <a:latin typeface="Times New Roman"/>
                <a:ea typeface="+mn-lt"/>
                <a:cs typeface="Times New Roman"/>
              </a:rPr>
              <a:t>Available at: </a:t>
            </a:r>
            <a:r>
              <a:rPr lang="en-GB" sz="1600" dirty="0">
                <a:solidFill>
                  <a:srgbClr val="467886"/>
                </a:solidFill>
                <a:latin typeface="Times New Roman"/>
                <a:ea typeface="+mn-lt"/>
                <a:cs typeface="Times New Roman"/>
                <a:hlinkClick r:id="rId2">
                  <a:extLst>
                    <a:ext uri="{A12FA001-AC4F-418D-AE19-62706E023703}">
                      <ahyp:hlinkClr xmlns:ahyp="http://schemas.microsoft.com/office/drawing/2018/hyperlinkcolor" val="tx"/>
                    </a:ext>
                  </a:extLst>
                </a:hlinkClick>
              </a:rPr>
              <a:t>Affinity Trust Support Worker Job Description &amp; Person Specification (</a:t>
            </a:r>
            <a:r>
              <a:rPr lang="en-GB" sz="1600" dirty="0">
                <a:solidFill>
                  <a:srgbClr val="000000"/>
                </a:solidFill>
                <a:latin typeface="Times New Roman"/>
                <a:ea typeface="+mn-lt"/>
                <a:cs typeface="Times New Roman"/>
                <a:hlinkClick r:id="rId2"/>
              </a:rPr>
              <a:t>1</a:t>
            </a:r>
            <a:r>
              <a:rPr lang="en-GB" sz="1600" dirty="0">
                <a:solidFill>
                  <a:srgbClr val="467886"/>
                </a:solidFill>
                <a:latin typeface="Times New Roman"/>
                <a:ea typeface="+mn-lt"/>
                <a:cs typeface="Times New Roman"/>
                <a:hlinkClick r:id="rId2">
                  <a:extLst>
                    <a:ext uri="{A12FA001-AC4F-418D-AE19-62706E023703}">
                      <ahyp:hlinkClr xmlns:ahyp="http://schemas.microsoft.com/office/drawing/2018/hyperlinkcolor" val="tx"/>
                    </a:ext>
                  </a:extLst>
                </a:hlinkClick>
              </a:rPr>
              <a:t>).pdf</a:t>
            </a:r>
            <a:r>
              <a:rPr lang="en-GB" sz="1600">
                <a:solidFill>
                  <a:srgbClr val="000000"/>
                </a:solidFill>
                <a:latin typeface="Times New Roman"/>
                <a:ea typeface="+mn-lt"/>
                <a:cs typeface="Times New Roman"/>
              </a:rPr>
              <a:t> (Accessed: 10/04/2025). </a:t>
            </a:r>
            <a:r>
              <a:rPr lang="en-US" sz="1600" dirty="0">
                <a:solidFill>
                  <a:srgbClr val="000000"/>
                </a:solidFill>
                <a:latin typeface="Times New Roman"/>
                <a:ea typeface="+mn-lt"/>
                <a:cs typeface="Times New Roman"/>
              </a:rPr>
              <a:t> </a:t>
            </a:r>
            <a:endParaRPr lang="en-GB" sz="1600">
              <a:solidFill>
                <a:srgbClr val="000000"/>
              </a:solidFill>
              <a:latin typeface="Times New Roman"/>
              <a:ea typeface="+mn-lt"/>
              <a:cs typeface="Times New Roman"/>
            </a:endParaRPr>
          </a:p>
          <a:p>
            <a:pPr marL="0" indent="0">
              <a:buNone/>
            </a:pPr>
            <a:endParaRPr lang="en-GB" sz="1600" dirty="0">
              <a:solidFill>
                <a:srgbClr val="000000"/>
              </a:solidFill>
              <a:latin typeface="Times New Roman"/>
              <a:ea typeface="+mn-lt"/>
              <a:cs typeface="+mn-lt"/>
            </a:endParaRPr>
          </a:p>
          <a:p>
            <a:pPr marL="0" indent="0">
              <a:buNone/>
            </a:pPr>
            <a:r>
              <a:rPr lang="en-GB" sz="1600">
                <a:solidFill>
                  <a:srgbClr val="000000"/>
                </a:solidFill>
                <a:latin typeface="Times New Roman"/>
                <a:ea typeface="+mn-lt"/>
                <a:cs typeface="+mn-lt"/>
              </a:rPr>
              <a:t>Affinity Trust. (2025b) </a:t>
            </a:r>
            <a:r>
              <a:rPr lang="en-GB" sz="1600" i="1">
                <a:solidFill>
                  <a:srgbClr val="000000"/>
                </a:solidFill>
                <a:latin typeface="Times New Roman"/>
                <a:ea typeface="+mn-lt"/>
                <a:cs typeface="+mn-lt"/>
              </a:rPr>
              <a:t>Female Support Worker - Sheffield (S8). </a:t>
            </a:r>
            <a:r>
              <a:rPr lang="en-GB" sz="1600">
                <a:solidFill>
                  <a:srgbClr val="000000"/>
                </a:solidFill>
                <a:latin typeface="Times New Roman"/>
                <a:ea typeface="+mn-lt"/>
                <a:cs typeface="+mn-lt"/>
              </a:rPr>
              <a:t>Available at: </a:t>
            </a:r>
            <a:r>
              <a:rPr lang="en-GB" sz="1600" dirty="0">
                <a:solidFill>
                  <a:srgbClr val="467886"/>
                </a:solidFill>
                <a:latin typeface="Times New Roman"/>
                <a:ea typeface="+mn-lt"/>
                <a:cs typeface="+mn-lt"/>
                <a:hlinkClick r:id="rId3"/>
              </a:rPr>
              <a:t>Female Support Worker - Sheffield (S8) | 30 April, 2025 | Jobs and careers with Affinity Trust</a:t>
            </a:r>
            <a:r>
              <a:rPr lang="en-GB" sz="1600">
                <a:solidFill>
                  <a:srgbClr val="000000"/>
                </a:solidFill>
                <a:latin typeface="Times New Roman"/>
                <a:ea typeface="+mn-lt"/>
                <a:cs typeface="+mn-lt"/>
              </a:rPr>
              <a:t> (Accessed: 17/04/2025).  </a:t>
            </a:r>
            <a:endParaRPr lang="en-GB"/>
          </a:p>
          <a:p>
            <a:pPr marL="0" indent="0">
              <a:buNone/>
            </a:pPr>
            <a:endParaRPr lang="en-US" sz="1600" dirty="0">
              <a:solidFill>
                <a:srgbClr val="000000"/>
              </a:solidFill>
              <a:latin typeface="Times New Roman"/>
              <a:ea typeface="+mn-lt"/>
              <a:cs typeface="Times New Roman"/>
            </a:endParaRPr>
          </a:p>
          <a:p>
            <a:pPr marL="0" indent="0">
              <a:buNone/>
            </a:pPr>
            <a:r>
              <a:rPr lang="en-US" sz="1600">
                <a:solidFill>
                  <a:srgbClr val="000000"/>
                </a:solidFill>
                <a:latin typeface="Times New Roman"/>
                <a:ea typeface="+mn-lt"/>
                <a:cs typeface="Times New Roman"/>
              </a:rPr>
              <a:t>Affinity Trust. (2025c) </a:t>
            </a:r>
            <a:r>
              <a:rPr lang="en-US" sz="1600" i="1">
                <a:solidFill>
                  <a:srgbClr val="000000"/>
                </a:solidFill>
                <a:latin typeface="Times New Roman"/>
                <a:ea typeface="+mn-lt"/>
                <a:cs typeface="Times New Roman"/>
              </a:rPr>
              <a:t>Purposes and values.</a:t>
            </a:r>
            <a:r>
              <a:rPr lang="en-US" sz="1600">
                <a:solidFill>
                  <a:srgbClr val="000000"/>
                </a:solidFill>
                <a:latin typeface="Times New Roman"/>
                <a:ea typeface="+mn-lt"/>
                <a:cs typeface="Times New Roman"/>
              </a:rPr>
              <a:t> Available at: </a:t>
            </a:r>
            <a:r>
              <a:rPr lang="en-US" sz="1600" dirty="0">
                <a:solidFill>
                  <a:srgbClr val="000000"/>
                </a:solidFill>
                <a:latin typeface="Times New Roman"/>
                <a:ea typeface="+mn-lt"/>
                <a:cs typeface="+mn-lt"/>
                <a:hlinkClick r:id="rId4"/>
              </a:rPr>
              <a:t>Purpose and values | Affinity Trust</a:t>
            </a:r>
            <a:r>
              <a:rPr lang="en-US" sz="1600">
                <a:solidFill>
                  <a:srgbClr val="000000"/>
                </a:solidFill>
                <a:latin typeface="Times New Roman"/>
                <a:ea typeface="+mn-lt"/>
                <a:cs typeface="Times New Roman"/>
              </a:rPr>
              <a:t> (Accessed:4/05/2025).</a:t>
            </a:r>
            <a:endParaRPr lang="en-GB" sz="1600">
              <a:solidFill>
                <a:srgbClr val="000000"/>
              </a:solidFill>
              <a:latin typeface="Times New Roman"/>
              <a:ea typeface="+mn-lt"/>
              <a:cs typeface="Times New Roman"/>
            </a:endParaRPr>
          </a:p>
          <a:p>
            <a:pPr marL="0" indent="0">
              <a:buNone/>
            </a:pPr>
            <a:endParaRPr lang="en-GB" sz="1600" dirty="0">
              <a:solidFill>
                <a:srgbClr val="000000"/>
              </a:solidFill>
              <a:latin typeface="Times New Roman"/>
              <a:ea typeface="+mn-lt"/>
              <a:cs typeface="Times New Roman"/>
            </a:endParaRPr>
          </a:p>
          <a:p>
            <a:pPr marL="0" indent="0">
              <a:buNone/>
            </a:pPr>
            <a:r>
              <a:rPr lang="en-GB" sz="1600">
                <a:solidFill>
                  <a:srgbClr val="000000"/>
                </a:solidFill>
                <a:latin typeface="Times New Roman"/>
                <a:ea typeface="+mn-lt"/>
                <a:cs typeface="Times New Roman"/>
              </a:rPr>
              <a:t>American Association of Colleges of Nursing. (2025) </a:t>
            </a:r>
            <a:r>
              <a:rPr lang="en-GB" sz="1600" i="1">
                <a:solidFill>
                  <a:srgbClr val="000000"/>
                </a:solidFill>
                <a:latin typeface="Times New Roman"/>
                <a:ea typeface="+mn-lt"/>
                <a:cs typeface="Times New Roman"/>
              </a:rPr>
              <a:t>Person-Centred Care. </a:t>
            </a:r>
            <a:r>
              <a:rPr lang="en-GB" sz="1600">
                <a:solidFill>
                  <a:srgbClr val="000000"/>
                </a:solidFill>
                <a:latin typeface="Times New Roman"/>
                <a:ea typeface="+mn-lt"/>
                <a:cs typeface="Times New Roman"/>
              </a:rPr>
              <a:t>Available at: </a:t>
            </a:r>
            <a:r>
              <a:rPr lang="en-GB" sz="1600" dirty="0">
                <a:solidFill>
                  <a:srgbClr val="000000"/>
                </a:solidFill>
                <a:latin typeface="Times New Roman"/>
                <a:ea typeface="+mn-lt"/>
                <a:cs typeface="Times New Roman"/>
                <a:hlinkClick r:id="rId5"/>
              </a:rPr>
              <a:t>Person-Centered Care</a:t>
            </a:r>
            <a:r>
              <a:rPr lang="en-GB" sz="1600" dirty="0">
                <a:solidFill>
                  <a:srgbClr val="000000"/>
                </a:solidFill>
                <a:latin typeface="Times New Roman"/>
                <a:ea typeface="+mn-lt"/>
                <a:cs typeface="Times New Roman"/>
              </a:rPr>
              <a:t> </a:t>
            </a:r>
            <a:r>
              <a:rPr lang="en-GB" sz="1600">
                <a:solidFill>
                  <a:srgbClr val="000000"/>
                </a:solidFill>
                <a:latin typeface="Times New Roman"/>
                <a:ea typeface="+mn-lt"/>
                <a:cs typeface="Times New Roman"/>
              </a:rPr>
              <a:t>(Accessed:29/04/2025).</a:t>
            </a:r>
            <a:r>
              <a:rPr lang="en-US" sz="1600" dirty="0">
                <a:solidFill>
                  <a:srgbClr val="000000"/>
                </a:solidFill>
                <a:latin typeface="Times New Roman"/>
                <a:ea typeface="+mn-lt"/>
                <a:cs typeface="Times New Roman"/>
              </a:rPr>
              <a:t> </a:t>
            </a:r>
            <a:endParaRPr lang="en-GB" sz="1600">
              <a:latin typeface="Times New Roman"/>
              <a:cs typeface="Times New Roman"/>
            </a:endParaRPr>
          </a:p>
          <a:p>
            <a:pPr marL="0" indent="0">
              <a:buNone/>
            </a:pPr>
            <a:endParaRPr lang="en-GB" sz="1600" dirty="0">
              <a:solidFill>
                <a:srgbClr val="000000"/>
              </a:solidFill>
              <a:latin typeface="Times New Roman"/>
              <a:ea typeface="+mn-lt"/>
              <a:cs typeface="Times New Roman"/>
            </a:endParaRPr>
          </a:p>
          <a:p>
            <a:pPr marL="0" indent="0">
              <a:buNone/>
            </a:pPr>
            <a:r>
              <a:rPr lang="en-GB" sz="1600">
                <a:solidFill>
                  <a:srgbClr val="000000"/>
                </a:solidFill>
                <a:latin typeface="Times New Roman"/>
                <a:ea typeface="+mn-lt"/>
                <a:cs typeface="Times New Roman"/>
              </a:rPr>
              <a:t>Frost, B. Tirupati, S., Johnston, S., Turrell, M., Lewin, T., Sly, K. and Conrad, A. (2017) 'An Integrated Recovery-oriented Model (IRM) for mental health services: evolution and challenges', </a:t>
            </a:r>
            <a:r>
              <a:rPr lang="en-GB" sz="1600" i="1">
                <a:solidFill>
                  <a:srgbClr val="000000"/>
                </a:solidFill>
                <a:latin typeface="Times New Roman"/>
                <a:ea typeface="+mn-lt"/>
                <a:cs typeface="Times New Roman"/>
              </a:rPr>
              <a:t>BMC psychiatry</a:t>
            </a:r>
            <a:r>
              <a:rPr lang="en-GB" sz="1600">
                <a:solidFill>
                  <a:srgbClr val="000000"/>
                </a:solidFill>
                <a:latin typeface="Times New Roman"/>
                <a:ea typeface="+mn-lt"/>
                <a:cs typeface="Times New Roman"/>
              </a:rPr>
              <a:t>, 17, pp.1-17. DOI:10.1186/s12888-016-1164-3.</a:t>
            </a:r>
            <a:r>
              <a:rPr lang="en-US" sz="1600" dirty="0">
                <a:solidFill>
                  <a:srgbClr val="000000"/>
                </a:solidFill>
                <a:latin typeface="Times New Roman"/>
                <a:ea typeface="+mn-lt"/>
                <a:cs typeface="Times New Roman"/>
              </a:rPr>
              <a:t> </a:t>
            </a:r>
            <a:endParaRPr lang="en-GB" sz="1600">
              <a:latin typeface="Times New Roman"/>
              <a:cs typeface="Times New Roman"/>
            </a:endParaRPr>
          </a:p>
          <a:p>
            <a:pPr marL="0" indent="0">
              <a:buNone/>
            </a:pPr>
            <a:endParaRPr lang="en-GB" sz="1600" dirty="0">
              <a:solidFill>
                <a:srgbClr val="000000"/>
              </a:solidFill>
              <a:latin typeface="Times New Roman"/>
              <a:ea typeface="+mn-lt"/>
              <a:cs typeface="Times New Roman"/>
            </a:endParaRPr>
          </a:p>
          <a:p>
            <a:pPr marL="0" indent="0">
              <a:buNone/>
            </a:pPr>
            <a:r>
              <a:rPr lang="en-GB" sz="1600">
                <a:solidFill>
                  <a:srgbClr val="000000"/>
                </a:solidFill>
                <a:latin typeface="Times New Roman"/>
                <a:ea typeface="+mn-lt"/>
                <a:cs typeface="Times New Roman"/>
              </a:rPr>
              <a:t>Giusti, A., Nkhoma, K., Petrus, R., Petersen, I., Gwyther, L., Farrant, L., Venkatapuram, S. and Harding, R. (2020) 'The empirical evidence underpinning the concept and practice of person-centred care for serious illness: a systematic review', </a:t>
            </a:r>
            <a:r>
              <a:rPr lang="en-GB" sz="1600" i="1">
                <a:solidFill>
                  <a:srgbClr val="000000"/>
                </a:solidFill>
                <a:latin typeface="Times New Roman"/>
                <a:ea typeface="+mn-lt"/>
                <a:cs typeface="Times New Roman"/>
              </a:rPr>
              <a:t>BMJ global health</a:t>
            </a:r>
            <a:r>
              <a:rPr lang="en-GB" sz="1600">
                <a:solidFill>
                  <a:srgbClr val="000000"/>
                </a:solidFill>
                <a:latin typeface="Times New Roman"/>
                <a:ea typeface="+mn-lt"/>
                <a:cs typeface="Times New Roman"/>
              </a:rPr>
              <a:t>, 5(12), pp.1-14. DOI: 10.1136/bmjgh-2020-003330.</a:t>
            </a:r>
            <a:r>
              <a:rPr lang="en-US" sz="1600" dirty="0">
                <a:solidFill>
                  <a:srgbClr val="000000"/>
                </a:solidFill>
                <a:latin typeface="Times New Roman"/>
                <a:ea typeface="+mn-lt"/>
                <a:cs typeface="Times New Roman"/>
              </a:rPr>
              <a:t> </a:t>
            </a:r>
            <a:endParaRPr lang="en-GB" sz="1600">
              <a:latin typeface="Times New Roman"/>
              <a:cs typeface="Times New Roman"/>
            </a:endParaRPr>
          </a:p>
          <a:p>
            <a:pPr marL="0" indent="0">
              <a:buNone/>
            </a:pPr>
            <a:endParaRPr lang="en-GB" sz="1600" i="1" dirty="0">
              <a:solidFill>
                <a:srgbClr val="222222"/>
              </a:solidFill>
              <a:latin typeface="Times New Roman"/>
              <a:ea typeface="+mn-lt"/>
              <a:cs typeface="+mn-lt"/>
            </a:endParaRPr>
          </a:p>
          <a:p>
            <a:pPr marL="0" indent="0">
              <a:buNone/>
            </a:pPr>
            <a:r>
              <a:rPr lang="en-GB" sz="1600" i="1">
                <a:solidFill>
                  <a:srgbClr val="222222"/>
                </a:solidFill>
                <a:latin typeface="Times New Roman"/>
                <a:ea typeface="+mn-lt"/>
                <a:cs typeface="+mn-lt"/>
              </a:rPr>
              <a:t>Health and Social Care Act 2008 (Regulated Activities) Regulations 2014, c.3</a:t>
            </a:r>
            <a:r>
              <a:rPr lang="en-GB" sz="1600">
                <a:solidFill>
                  <a:srgbClr val="222222"/>
                </a:solidFill>
                <a:latin typeface="Times New Roman"/>
                <a:ea typeface="+mn-lt"/>
                <a:cs typeface="+mn-lt"/>
              </a:rPr>
              <a:t>. Available at: </a:t>
            </a:r>
            <a:r>
              <a:rPr lang="en-GB" sz="1600" dirty="0">
                <a:solidFill>
                  <a:srgbClr val="222222"/>
                </a:solidFill>
                <a:latin typeface="Times New Roman"/>
                <a:ea typeface="+mn-lt"/>
                <a:cs typeface="+mn-lt"/>
                <a:hlinkClick r:id="rId6"/>
              </a:rPr>
              <a:t>The Health and Social Care Act 2008 (Regulated Activities) Regulations 2014</a:t>
            </a:r>
            <a:r>
              <a:rPr lang="en-GB" sz="1600">
                <a:solidFill>
                  <a:srgbClr val="222222"/>
                </a:solidFill>
                <a:latin typeface="Times New Roman"/>
                <a:ea typeface="+mn-lt"/>
                <a:cs typeface="+mn-lt"/>
              </a:rPr>
              <a:t> (Accessed: 29/04/2025).</a:t>
            </a:r>
            <a:r>
              <a:rPr lang="en-US" sz="1600" dirty="0">
                <a:solidFill>
                  <a:srgbClr val="000000"/>
                </a:solidFill>
                <a:latin typeface="Times New Roman"/>
                <a:ea typeface="+mn-lt"/>
                <a:cs typeface="+mn-lt"/>
              </a:rPr>
              <a:t> </a:t>
            </a:r>
            <a:endParaRPr lang="en-GB" sz="1600">
              <a:latin typeface="Times New Roman"/>
              <a:cs typeface="Times New Roman"/>
            </a:endParaRPr>
          </a:p>
          <a:p>
            <a:pPr marL="0" indent="0">
              <a:buNone/>
            </a:pPr>
            <a:endParaRPr lang="en-GB" sz="1600" dirty="0">
              <a:solidFill>
                <a:srgbClr val="222222"/>
              </a:solidFill>
              <a:latin typeface="Times New Roman"/>
              <a:ea typeface="+mn-lt"/>
              <a:cs typeface="+mn-lt"/>
            </a:endParaRPr>
          </a:p>
          <a:p>
            <a:pPr marL="0" indent="0">
              <a:buNone/>
            </a:pPr>
            <a:endParaRPr lang="en-GB" sz="1600" dirty="0">
              <a:latin typeface="Times New Roman"/>
              <a:cs typeface="Times New Roman"/>
            </a:endParaRPr>
          </a:p>
          <a:p>
            <a:pPr marL="514350" indent="-514350">
              <a:buAutoNum type="arabicPeriod"/>
            </a:pPr>
            <a:endParaRPr lang="en-GB" sz="2000" dirty="0">
              <a:solidFill>
                <a:srgbClr val="000000"/>
              </a:solidFill>
              <a:latin typeface="Times New Roman"/>
              <a:ea typeface="+mn-lt"/>
              <a:cs typeface="+mn-lt"/>
            </a:endParaRPr>
          </a:p>
          <a:p>
            <a:pPr marL="514350" indent="-514350">
              <a:buAutoNum type="arabicPeriod"/>
            </a:pPr>
            <a:endParaRPr lang="en-GB">
              <a:latin typeface="Times New Roman"/>
              <a:ea typeface="+mn-lt"/>
              <a:cs typeface="+mn-lt"/>
            </a:endParaRPr>
          </a:p>
          <a:p>
            <a:pPr marL="514350" indent="-514350">
              <a:buAutoNum type="arabicPeriod"/>
            </a:pPr>
            <a:endParaRPr lang="en-GB">
              <a:latin typeface="Times New Roman"/>
              <a:ea typeface="+mn-lt"/>
              <a:cs typeface="+mn-lt"/>
            </a:endParaRPr>
          </a:p>
        </p:txBody>
      </p:sp>
    </p:spTree>
    <p:extLst>
      <p:ext uri="{BB962C8B-B14F-4D97-AF65-F5344CB8AC3E}">
        <p14:creationId xmlns:p14="http://schemas.microsoft.com/office/powerpoint/2010/main" val="3061713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63FE2-71AC-D867-F7E7-1C233B847701}"/>
              </a:ext>
            </a:extLst>
          </p:cNvPr>
          <p:cNvSpPr>
            <a:spLocks noGrp="1"/>
          </p:cNvSpPr>
          <p:nvPr>
            <p:ph idx="1"/>
          </p:nvPr>
        </p:nvSpPr>
        <p:spPr>
          <a:xfrm>
            <a:off x="-5132" y="1213"/>
            <a:ext cx="11911106" cy="6374533"/>
          </a:xfrm>
        </p:spPr>
        <p:txBody>
          <a:bodyPr vert="horz" lIns="91440" tIns="45720" rIns="91440" bIns="45720" rtlCol="0" anchor="t">
            <a:noAutofit/>
          </a:bodyPr>
          <a:lstStyle/>
          <a:p>
            <a:pPr marL="457200" indent="0">
              <a:buNone/>
            </a:pPr>
            <a:r>
              <a:rPr lang="en-GB" sz="1400">
                <a:solidFill>
                  <a:srgbClr val="222222"/>
                </a:solidFill>
                <a:latin typeface="Times New Roman"/>
                <a:cs typeface="Times New Roman"/>
              </a:rPr>
              <a:t>Jiang, F., Liu, Y., Hu, J. and Chen, X. (2022) 'Understanding health empowerment from the perspective of information processing: questionnaire study', </a:t>
            </a:r>
            <a:r>
              <a:rPr lang="en-GB" sz="1400" i="1">
                <a:solidFill>
                  <a:srgbClr val="222222"/>
                </a:solidFill>
                <a:latin typeface="Times New Roman"/>
                <a:cs typeface="Times New Roman"/>
              </a:rPr>
              <a:t>Journal of Medical Internet Research</a:t>
            </a:r>
            <a:r>
              <a:rPr lang="en-GB" sz="1400">
                <a:solidFill>
                  <a:srgbClr val="222222"/>
                </a:solidFill>
                <a:latin typeface="Times New Roman"/>
                <a:cs typeface="Times New Roman"/>
              </a:rPr>
              <a:t>, </a:t>
            </a:r>
            <a:r>
              <a:rPr lang="en-GB" sz="1400" i="1">
                <a:solidFill>
                  <a:srgbClr val="222222"/>
                </a:solidFill>
                <a:latin typeface="Times New Roman"/>
                <a:cs typeface="Times New Roman"/>
              </a:rPr>
              <a:t>24</a:t>
            </a:r>
            <a:r>
              <a:rPr lang="en-GB" sz="1400">
                <a:solidFill>
                  <a:srgbClr val="222222"/>
                </a:solidFill>
                <a:latin typeface="Times New Roman"/>
                <a:cs typeface="Times New Roman"/>
              </a:rPr>
              <a:t>(1), pp.1-18. DOI:10.2196/27178.</a:t>
            </a:r>
            <a:r>
              <a:rPr lang="en-GB" sz="1400" dirty="0">
                <a:latin typeface="Times New Roman"/>
                <a:cs typeface="Times New Roman"/>
              </a:rPr>
              <a:t> </a:t>
            </a:r>
            <a:endParaRPr lang="en-US" sz="140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Kaushik, D., Garg, M. and Dixit, G. (2024) 'Holistic approaches to mental health: Integrating mind, body, and spirit for comprehensive well-being', </a:t>
            </a:r>
            <a:r>
              <a:rPr lang="en-GB" sz="1400" i="1">
                <a:latin typeface="Times New Roman"/>
                <a:ea typeface="Times New Roman"/>
                <a:cs typeface="Times New Roman"/>
              </a:rPr>
              <a:t>International Journal of Advanced Biochemistry Research</a:t>
            </a:r>
            <a:r>
              <a:rPr lang="en-GB" sz="1400">
                <a:latin typeface="Times New Roman"/>
                <a:ea typeface="Times New Roman"/>
                <a:cs typeface="Times New Roman"/>
              </a:rPr>
              <a:t>, 8(3S), pp.295-299. DOI:10.33545/26174693.2024.v8.i3Sd.783.</a:t>
            </a:r>
            <a:r>
              <a:rPr lang="en-GB" sz="1400">
                <a:latin typeface="Times New Roman"/>
              </a:rPr>
              <a:t>​</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Lichmen, M. (2024) 'Understanding Anxiety and Depression: A Holistic Approach to Mental Wellbeing', </a:t>
            </a:r>
            <a:r>
              <a:rPr lang="en-GB" sz="1400" i="1">
                <a:latin typeface="Times New Roman"/>
                <a:ea typeface="Times New Roman"/>
                <a:cs typeface="Times New Roman"/>
              </a:rPr>
              <a:t>Research on Chronic Diseases, </a:t>
            </a:r>
            <a:r>
              <a:rPr lang="en-GB" sz="1400">
                <a:latin typeface="Times New Roman"/>
                <a:ea typeface="Times New Roman"/>
                <a:cs typeface="Times New Roman"/>
              </a:rPr>
              <a:t>8(5), pp.226-227. DOI:10.37532/OARCD.</a:t>
            </a:r>
            <a:r>
              <a:rPr lang="en-GB" sz="1400" dirty="0">
                <a:latin typeface="Times New Roman"/>
              </a:rPr>
              <a:t>​</a:t>
            </a:r>
            <a:endParaRPr lang="en-GB" sz="1400" dirty="0">
              <a:latin typeface="Times New Roman"/>
              <a:cs typeface="Times New Roman"/>
            </a:endParaRPr>
          </a:p>
          <a:p>
            <a:pPr marL="457200" indent="0">
              <a:buNone/>
            </a:pPr>
            <a:endParaRPr lang="en-GB" sz="1400" dirty="0">
              <a:solidFill>
                <a:srgbClr val="222222"/>
              </a:solidFill>
              <a:latin typeface="Times New Roman"/>
              <a:cs typeface="Times New Roman"/>
            </a:endParaRPr>
          </a:p>
          <a:p>
            <a:pPr marL="457200" indent="0">
              <a:buNone/>
            </a:pPr>
            <a:r>
              <a:rPr lang="en-GB" sz="1400" dirty="0">
                <a:solidFill>
                  <a:srgbClr val="222222"/>
                </a:solidFill>
                <a:latin typeface="Times New Roman"/>
                <a:cs typeface="Times New Roman"/>
              </a:rPr>
              <a:t>Meindl, J., Delgado, D. and Casey, L. (2020) 'Increasing engagement in students with autism in </a:t>
            </a:r>
            <a:r>
              <a:rPr lang="en-GB" sz="1400" dirty="0">
                <a:latin typeface="Times New Roman"/>
                <a:cs typeface="Times New Roman"/>
              </a:rPr>
              <a:t>inclusion classrooms', </a:t>
            </a:r>
            <a:r>
              <a:rPr lang="en-GB" sz="1400" i="1" dirty="0">
                <a:latin typeface="Times New Roman"/>
                <a:cs typeface="Times New Roman"/>
              </a:rPr>
              <a:t>Children and Youth Services Review</a:t>
            </a:r>
            <a:r>
              <a:rPr lang="en-GB" sz="1400" dirty="0">
                <a:latin typeface="Times New Roman"/>
                <a:cs typeface="Times New Roman"/>
              </a:rPr>
              <a:t>, </a:t>
            </a:r>
            <a:r>
              <a:rPr lang="en-GB" sz="1400">
                <a:latin typeface="Times New Roman"/>
                <a:cs typeface="Times New Roman"/>
              </a:rPr>
              <a:t>111, pp.1-10. DOI:10.1016/j.childyouth.2020.104854.​</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Mental Health Foundation. (2025) </a:t>
            </a:r>
            <a:r>
              <a:rPr lang="en-GB" sz="1400" i="1">
                <a:latin typeface="Times New Roman"/>
                <a:ea typeface="Times New Roman"/>
                <a:cs typeface="Times New Roman"/>
              </a:rPr>
              <a:t>How community benefits your mental health. </a:t>
            </a:r>
            <a:r>
              <a:rPr lang="en-GB" sz="1400">
                <a:latin typeface="Times New Roman"/>
                <a:ea typeface="Times New Roman"/>
                <a:cs typeface="Times New Roman"/>
              </a:rPr>
              <a:t>Available at: </a:t>
            </a:r>
            <a:r>
              <a:rPr lang="en-GB" sz="1400" dirty="0">
                <a:latin typeface="Times New Roman"/>
                <a:ea typeface="Times New Roman"/>
                <a:cs typeface="Times New Roman"/>
                <a:hlinkClick r:id="rId2"/>
              </a:rPr>
              <a:t>How community benefits your mental health | Mental Health Foundation</a:t>
            </a:r>
            <a:r>
              <a:rPr lang="en-GB" sz="1400">
                <a:latin typeface="Times New Roman"/>
                <a:ea typeface="Times New Roman"/>
                <a:cs typeface="Times New Roman"/>
              </a:rPr>
              <a:t> (Accessed: 4/05/2025). </a:t>
            </a:r>
            <a:endParaRPr lang="en-GB" sz="1400" dirty="0">
              <a:latin typeface="Times New Roman"/>
              <a:cs typeface="Times New Roman"/>
            </a:endParaRPr>
          </a:p>
          <a:p>
            <a:pPr marL="457200" indent="0">
              <a:buNone/>
            </a:pPr>
            <a:endParaRPr lang="en-GB" sz="1400" dirty="0">
              <a:solidFill>
                <a:srgbClr val="222222"/>
              </a:solidFill>
              <a:latin typeface="Times New Roman"/>
              <a:cs typeface="Times New Roman"/>
            </a:endParaRPr>
          </a:p>
          <a:p>
            <a:pPr marL="457200" indent="0">
              <a:buNone/>
            </a:pPr>
            <a:r>
              <a:rPr lang="en-GB" sz="1400">
                <a:solidFill>
                  <a:srgbClr val="222222"/>
                </a:solidFill>
                <a:latin typeface="Times New Roman"/>
                <a:cs typeface="Times New Roman"/>
              </a:rPr>
              <a:t>National Autistic Society. (2025) </a:t>
            </a:r>
            <a:r>
              <a:rPr lang="en-GB" sz="1400" i="1">
                <a:latin typeface="Times New Roman"/>
                <a:cs typeface="Times New Roman"/>
              </a:rPr>
              <a:t>Strategies and Interventions. </a:t>
            </a:r>
            <a:r>
              <a:rPr lang="en-GB" sz="1400">
                <a:latin typeface="Times New Roman"/>
                <a:cs typeface="Times New Roman"/>
              </a:rPr>
              <a:t>Available at: </a:t>
            </a:r>
            <a:r>
              <a:rPr lang="en-GB" sz="1400" u="none" strike="noStrike" dirty="0">
                <a:solidFill>
                  <a:srgbClr val="467886"/>
                </a:solidFill>
                <a:latin typeface="Times New Roman"/>
                <a:cs typeface="Times New Roman"/>
                <a:hlinkClick r:id="rId3"/>
              </a:rPr>
              <a:t>Strategies and interventions</a:t>
            </a:r>
            <a:r>
              <a:rPr lang="en-GB" sz="1400" dirty="0">
                <a:solidFill>
                  <a:srgbClr val="222222"/>
                </a:solidFill>
                <a:latin typeface="Times New Roman"/>
                <a:cs typeface="Times New Roman"/>
              </a:rPr>
              <a:t> </a:t>
            </a:r>
            <a:r>
              <a:rPr lang="en-GB" sz="1400">
                <a:solidFill>
                  <a:srgbClr val="222222"/>
                </a:solidFill>
                <a:latin typeface="Times New Roman"/>
                <a:cs typeface="Times New Roman"/>
              </a:rPr>
              <a:t>(Accessed: 29/04/2025).</a:t>
            </a:r>
            <a:r>
              <a:rPr lang="en-GB" sz="1400">
                <a:latin typeface="Times New Roman"/>
                <a:cs typeface="Times New Roman"/>
              </a:rPr>
              <a:t>​</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NSW Goverment. (2025) </a:t>
            </a:r>
            <a:r>
              <a:rPr lang="en-GB" sz="1400" i="1" dirty="0">
                <a:latin typeface="Times New Roman"/>
                <a:ea typeface="Times New Roman"/>
                <a:cs typeface="Times New Roman"/>
              </a:rPr>
              <a:t>What is a recovery oriented approach? </a:t>
            </a:r>
            <a:r>
              <a:rPr lang="en-GB" sz="1400" dirty="0">
                <a:latin typeface="Times New Roman"/>
                <a:ea typeface="Times New Roman"/>
                <a:cs typeface="Times New Roman"/>
              </a:rPr>
              <a:t>Available at:</a:t>
            </a:r>
            <a:r>
              <a:rPr lang="en-GB" sz="1400" i="1" dirty="0">
                <a:latin typeface="Times New Roman"/>
                <a:ea typeface="Times New Roman"/>
                <a:cs typeface="Times New Roman"/>
              </a:rPr>
              <a:t> </a:t>
            </a:r>
            <a:r>
              <a:rPr lang="en-GB" sz="1400" dirty="0">
                <a:latin typeface="Times New Roman"/>
                <a:ea typeface="Times New Roman"/>
                <a:cs typeface="Times New Roman"/>
                <a:hlinkClick r:id="rId4"/>
              </a:rPr>
              <a:t>What is a recovery oriented approach?</a:t>
            </a:r>
            <a:r>
              <a:rPr lang="en-GB" sz="1400" dirty="0">
                <a:latin typeface="Times New Roman"/>
                <a:ea typeface="Times New Roman"/>
                <a:cs typeface="Times New Roman"/>
              </a:rPr>
              <a:t> (Accessed: 29/04/2025).​</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Subandi, M., Nihayah, M., Marchira, C., Tyas, T., Marastuti, A., Pratiwi, R., Mediola, F., Herdiyanto, Y., Sari, O., Good, M. and Good, B. (2023) 'The principles of recovery-oriented mental health services: A review of the guidelines from five different countries for developing a protocol to be implemented in Yogyakarta, Indonesia',</a:t>
            </a:r>
            <a:r>
              <a:rPr lang="en-GB" sz="1400" i="1">
                <a:latin typeface="Times New Roman"/>
                <a:ea typeface="Times New Roman"/>
                <a:cs typeface="Times New Roman"/>
              </a:rPr>
              <a:t> PloS one</a:t>
            </a:r>
            <a:r>
              <a:rPr lang="en-GB" sz="1400">
                <a:latin typeface="Times New Roman"/>
                <a:ea typeface="Times New Roman"/>
                <a:cs typeface="Times New Roman"/>
              </a:rPr>
              <a:t>, 18(3), pp.1-16. DOI: 10.1371/journal.pone.0276802.</a:t>
            </a:r>
            <a:r>
              <a:rPr lang="en-GB" sz="1400">
                <a:latin typeface="Times New Roman"/>
              </a:rPr>
              <a:t>​</a:t>
            </a:r>
            <a:endParaRPr lang="en-GB" sz="1400" dirty="0">
              <a:latin typeface="Times New Roman"/>
              <a:cs typeface="Times New Roman"/>
            </a:endParaRPr>
          </a:p>
          <a:p>
            <a:pPr marL="457200" indent="0">
              <a:buNone/>
            </a:pPr>
            <a:endParaRPr lang="en-GB" sz="1400" i="1" dirty="0">
              <a:solidFill>
                <a:srgbClr val="222222"/>
              </a:solidFill>
              <a:latin typeface="Times New Roman"/>
              <a:cs typeface="Times New Roman"/>
            </a:endParaRPr>
          </a:p>
          <a:p>
            <a:pPr marL="457200" indent="0">
              <a:buNone/>
            </a:pPr>
            <a:r>
              <a:rPr lang="en-GB" sz="1400" i="1">
                <a:solidFill>
                  <a:srgbClr val="222222"/>
                </a:solidFill>
                <a:latin typeface="Times New Roman"/>
                <a:cs typeface="Times New Roman"/>
              </a:rPr>
              <a:t>The Care Act 2014, c.23</a:t>
            </a:r>
            <a:r>
              <a:rPr lang="en-GB" sz="1400">
                <a:solidFill>
                  <a:srgbClr val="222222"/>
                </a:solidFill>
                <a:latin typeface="Times New Roman"/>
                <a:cs typeface="Times New Roman"/>
              </a:rPr>
              <a:t>. Available at: </a:t>
            </a:r>
            <a:r>
              <a:rPr lang="en-GB" sz="1400" u="none" strike="noStrike" dirty="0">
                <a:solidFill>
                  <a:srgbClr val="467886"/>
                </a:solidFill>
                <a:latin typeface="Times New Roman"/>
                <a:cs typeface="Times New Roman"/>
                <a:hlinkClick r:id="rId5"/>
              </a:rPr>
              <a:t>Care Act 2014</a:t>
            </a:r>
            <a:r>
              <a:rPr lang="en-GB" sz="1400">
                <a:solidFill>
                  <a:srgbClr val="222222"/>
                </a:solidFill>
                <a:latin typeface="Times New Roman"/>
                <a:cs typeface="Times New Roman"/>
              </a:rPr>
              <a:t> (Accessed: 29/04/2025).</a:t>
            </a:r>
            <a:r>
              <a:rPr lang="en-GB" sz="1400" dirty="0">
                <a:solidFill>
                  <a:srgbClr val="222222"/>
                </a:solidFill>
                <a:latin typeface="Times New Roman"/>
                <a:ea typeface="Times New Roman"/>
                <a:cs typeface="Times New Roman"/>
              </a:rPr>
              <a:t> </a:t>
            </a:r>
            <a:endParaRPr lang="en-GB" sz="1400">
              <a:latin typeface="Times New Roman"/>
              <a:cs typeface="Times New Roman"/>
            </a:endParaRPr>
          </a:p>
        </p:txBody>
      </p:sp>
    </p:spTree>
    <p:extLst>
      <p:ext uri="{BB962C8B-B14F-4D97-AF65-F5344CB8AC3E}">
        <p14:creationId xmlns:p14="http://schemas.microsoft.com/office/powerpoint/2010/main" val="192870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For an employment opportunity of your choice prepare a 20-minute presentation outlining your suitability for the post. </vt:lpstr>
      <vt:lpstr>Introduction:</vt:lpstr>
      <vt:lpstr>Job Role: Support Worker. </vt:lpstr>
      <vt:lpstr>Specific Job Role:</vt:lpstr>
      <vt:lpstr>Background:  </vt:lpstr>
      <vt:lpstr>Affinity Trust Values: </vt:lpstr>
      <vt:lpstr>Team player, skills and interests match the person being supported.</vt:lpstr>
      <vt:lpstr>Communication: Verbal and Written</vt:lpstr>
      <vt:lpstr>Communication: Verbal and Written.</vt:lpstr>
      <vt:lpstr>Person Centred Support, choice and empowerment. </vt:lpstr>
      <vt:lpstr> STAR Example: Improving his/her knowledge, skills and abilities through planned learning activities and experiences.</vt:lpstr>
      <vt:lpstr>Theoretical framework: </vt:lpstr>
      <vt:lpstr>Liaise with other people involved with the person we support, including GP, Care Manager, family, day opportunities and other agencies.</vt:lpstr>
      <vt:lpstr>Recovery-Orientated Practice (ROP).</vt:lpstr>
      <vt:lpstr>STAR example: Able to create and identify opportunities to help a person participate in community activities.</vt:lpstr>
      <vt:lpstr>Theoretical framework:</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426</cp:revision>
  <dcterms:created xsi:type="dcterms:W3CDTF">2025-03-18T09:31:19Z</dcterms:created>
  <dcterms:modified xsi:type="dcterms:W3CDTF">2025-05-05T11:32:08Z</dcterms:modified>
</cp:coreProperties>
</file>