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2428A-D9DA-4E22-A316-59DE0AA4289F}" v="3384" dt="2022-03-24T18:48:44.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965430" y="629268"/>
            <a:ext cx="6586491" cy="1286160"/>
          </a:xfrm>
        </p:spPr>
        <p:txBody>
          <a:bodyPr vert="horz" lIns="91440" tIns="45720" rIns="91440" bIns="45720" rtlCol="0" anchor="b">
            <a:normAutofit/>
          </a:bodyPr>
          <a:lstStyle/>
          <a:p>
            <a:r>
              <a:rPr lang="en-US" sz="4400" b="1" dirty="0"/>
              <a:t>Business plan </a:t>
            </a:r>
            <a:endParaRPr lang="en-US" sz="4400" b="1" dirty="0">
              <a:cs typeface="Calibri Light"/>
            </a:endParaRPr>
          </a:p>
        </p:txBody>
      </p:sp>
      <p:sp>
        <p:nvSpPr>
          <p:cNvPr id="3" name="Subtitle 2"/>
          <p:cNvSpPr>
            <a:spLocks noGrp="1"/>
          </p:cNvSpPr>
          <p:nvPr>
            <p:ph type="subTitle" idx="1"/>
          </p:nvPr>
        </p:nvSpPr>
        <p:spPr>
          <a:xfrm>
            <a:off x="4965431" y="2438400"/>
            <a:ext cx="6586489" cy="3785419"/>
          </a:xfrm>
        </p:spPr>
        <p:txBody>
          <a:bodyPr vert="horz" lIns="91440" tIns="45720" rIns="91440" bIns="45720" rtlCol="0" anchor="t">
            <a:normAutofit/>
          </a:bodyPr>
          <a:lstStyle/>
          <a:p>
            <a:pPr indent="-228600" algn="l">
              <a:buFont typeface="Arial" panose="020B0604020202020204" pitchFamily="34" charset="0"/>
              <a:buChar char="•"/>
            </a:pPr>
            <a:r>
              <a:rPr lang="en-US" sz="2000" b="1" dirty="0"/>
              <a:t>Title: KesDetailing</a:t>
            </a:r>
            <a:endParaRPr lang="en-US" sz="2000" b="1" dirty="0">
              <a:cs typeface="Calibri"/>
            </a:endParaRPr>
          </a:p>
          <a:p>
            <a:pPr indent="-228600" algn="l">
              <a:buFont typeface="Arial" panose="020B0604020202020204" pitchFamily="34" charset="0"/>
              <a:buChar char="•"/>
            </a:pPr>
            <a:r>
              <a:rPr lang="en-US" sz="2000" b="1" dirty="0"/>
              <a:t>Name of student: Kestutis Kirsa </a:t>
            </a:r>
            <a:endParaRPr lang="en-US" sz="2000" b="1" dirty="0">
              <a:cs typeface="Calibri"/>
            </a:endParaRPr>
          </a:p>
          <a:p>
            <a:pPr indent="-228600" algn="l">
              <a:buFont typeface="Arial" panose="020B0604020202020204" pitchFamily="34" charset="0"/>
              <a:buChar char="•"/>
            </a:pPr>
            <a:r>
              <a:rPr lang="en-US" sz="2000" b="1" dirty="0"/>
              <a:t>Group: 2</a:t>
            </a:r>
            <a:endParaRPr lang="en-US" sz="2000" b="1" dirty="0">
              <a:cs typeface="Calibri"/>
            </a:endParaRPr>
          </a:p>
          <a:p>
            <a:pPr indent="-228600" algn="l">
              <a:buFont typeface="Arial" panose="020B0604020202020204" pitchFamily="34" charset="0"/>
              <a:buChar char="•"/>
            </a:pPr>
            <a:r>
              <a:rPr lang="en-US" sz="2000" b="1" dirty="0"/>
              <a:t>Lecturer name: </a:t>
            </a:r>
            <a:r>
              <a:rPr lang="en-US" sz="2000" b="1" dirty="0" err="1"/>
              <a:t>Daminabo</a:t>
            </a:r>
            <a:r>
              <a:rPr lang="en-US" sz="2000" b="1" dirty="0"/>
              <a:t> </a:t>
            </a:r>
            <a:r>
              <a:rPr lang="en-US" sz="2000" b="1"/>
              <a:t>Pokubo </a:t>
            </a:r>
            <a:endParaRPr lang="en-US" sz="2000" b="1" dirty="0" err="1">
              <a:cs typeface="Calibri"/>
            </a:endParaRPr>
          </a:p>
          <a:p>
            <a:pPr indent="-228600" algn="l">
              <a:buFont typeface="Arial" panose="020B0604020202020204" pitchFamily="34" charset="0"/>
              <a:buChar char="•"/>
            </a:pPr>
            <a:endParaRPr lang="en-US" sz="2000" b="1" dirty="0">
              <a:cs typeface="Calibri"/>
            </a:endParaRP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pic>
        <p:nvPicPr>
          <p:cNvPr id="4" name="Picture 4">
            <a:extLst>
              <a:ext uri="{FF2B5EF4-FFF2-40B4-BE49-F238E27FC236}">
                <a16:creationId xmlns:a16="http://schemas.microsoft.com/office/drawing/2014/main" id="{53C34D26-5625-A22D-61B0-0FC018656B3F}"/>
              </a:ext>
            </a:extLst>
          </p:cNvPr>
          <p:cNvPicPr>
            <a:picLocks noChangeAspect="1"/>
          </p:cNvPicPr>
          <p:nvPr/>
        </p:nvPicPr>
        <p:blipFill rotWithShape="1">
          <a:blip r:embed="rId2"/>
          <a:srcRect l="5363" r="27043"/>
          <a:stretch/>
        </p:blipFill>
        <p:spPr>
          <a:xfrm>
            <a:off x="20" y="10"/>
            <a:ext cx="4635571" cy="6857990"/>
          </a:xfrm>
          <a:prstGeom prst="rect">
            <a:avLst/>
          </a:prstGeom>
          <a:effectLst/>
        </p:spPr>
      </p:pic>
      <p:cxnSp>
        <p:nvCxnSpPr>
          <p:cNvPr id="361" name="Straight Connector 10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DD5E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943432"/>
          </a:xfrm>
        </p:spPr>
        <p:txBody>
          <a:bodyPr>
            <a:normAutofit/>
          </a:bodyPr>
          <a:lstStyle/>
          <a:p>
            <a:r>
              <a:rPr lang="en-GB" sz="5200" u="sng" dirty="0">
                <a:cs typeface="Calibri Light"/>
              </a:rPr>
              <a:t>Executive summary</a:t>
            </a:r>
          </a:p>
        </p:txBody>
      </p:sp>
      <p:sp>
        <p:nvSpPr>
          <p:cNvPr id="3" name="Subtitle 2"/>
          <p:cNvSpPr>
            <a:spLocks noGrp="1"/>
          </p:cNvSpPr>
          <p:nvPr>
            <p:ph type="subTitle" idx="1"/>
          </p:nvPr>
        </p:nvSpPr>
        <p:spPr>
          <a:xfrm>
            <a:off x="601951" y="1832242"/>
            <a:ext cx="10513106" cy="4793895"/>
          </a:xfrm>
        </p:spPr>
        <p:txBody>
          <a:bodyPr anchor="t">
            <a:normAutofit/>
          </a:bodyPr>
          <a:lstStyle/>
          <a:p>
            <a:pPr algn="l"/>
            <a:r>
              <a:rPr lang="en-GB" sz="3200" b="1" dirty="0">
                <a:cs typeface="Calibri"/>
              </a:rPr>
              <a:t>KesDetailing </a:t>
            </a:r>
            <a:r>
              <a:rPr lang="en-GB" dirty="0">
                <a:ea typeface="+mn-lt"/>
                <a:cs typeface="+mn-lt"/>
              </a:rPr>
              <a:t>is an active company incorporated on 02 January 2020 with the registered office located in Burton On Trent Staffordshire DE14 1JE. KesDetailing has been running for 2 years. There are currently 1 active director and CEO. Aiming for best result for customers KesDetailing giving best products and materials that can be purchase to make sure all orders that has been made would meet quality standards. As a new company we are aiming for best results as fast as possible. Company located in small town, and it has no more than few competitors nearby. Giving customers fast and reliable service with any kind of detailing wishes starting from simple car polishing ending with full car and interior wrapping. </a:t>
            </a:r>
          </a:p>
          <a:p>
            <a:pPr algn="l"/>
            <a:r>
              <a:rPr lang="en-GB" dirty="0">
                <a:cs typeface="Calibri"/>
              </a:rPr>
              <a:t>KesDetailing started with only 2 employees and in just 2 years hired 3 more employees. Extended facilities and earn net profit of overwhelming £750,000 in 2 years.</a:t>
            </a:r>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1841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 name="Rectangle 1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274008" y="-1191757"/>
            <a:ext cx="5163022" cy="2520975"/>
          </a:xfrm>
        </p:spPr>
        <p:txBody>
          <a:bodyPr anchor="b">
            <a:normAutofit/>
          </a:bodyPr>
          <a:lstStyle/>
          <a:p>
            <a:pPr algn="l"/>
            <a:r>
              <a:rPr lang="en-GB" sz="4800" b="1">
                <a:cs typeface="Calibri Light"/>
              </a:rPr>
              <a:t>Business company overview </a:t>
            </a:r>
          </a:p>
        </p:txBody>
      </p:sp>
      <p:sp>
        <p:nvSpPr>
          <p:cNvPr id="114" name="Rectangle 113">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F0274B0C-7516-DDB6-1B5F-7379F7DEA091}"/>
              </a:ext>
            </a:extLst>
          </p:cNvPr>
          <p:cNvPicPr>
            <a:picLocks noChangeAspect="1"/>
          </p:cNvPicPr>
          <p:nvPr/>
        </p:nvPicPr>
        <p:blipFill rotWithShape="1">
          <a:blip r:embed="rId2"/>
          <a:srcRect l="23062" r="20438"/>
          <a:stretch/>
        </p:blipFill>
        <p:spPr>
          <a:xfrm>
            <a:off x="6573907" y="658489"/>
            <a:ext cx="5163022" cy="5163022"/>
          </a:xfrm>
          <a:prstGeom prst="rect">
            <a:avLst/>
          </a:prstGeom>
        </p:spPr>
      </p:pic>
      <p:sp>
        <p:nvSpPr>
          <p:cNvPr id="120" name="Rectangle 119">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C938077-3528-CEA0-1E8A-4D36041597AA}"/>
              </a:ext>
            </a:extLst>
          </p:cNvPr>
          <p:cNvSpPr txBox="1"/>
          <p:nvPr/>
        </p:nvSpPr>
        <p:spPr>
          <a:xfrm>
            <a:off x="6830" y="1214529"/>
            <a:ext cx="533112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Cars wrapping, painting and polishing jobs.</a:t>
            </a:r>
          </a:p>
          <a:p>
            <a:r>
              <a:rPr lang="en-GB" sz="2400" dirty="0">
                <a:cs typeface="Calibri"/>
              </a:rPr>
              <a:t>Only company in Burton On Trent giving 5 years guarantee in any colour wrap.</a:t>
            </a:r>
          </a:p>
          <a:p>
            <a:r>
              <a:rPr lang="en-GB" sz="2400" dirty="0">
                <a:cs typeface="Calibri"/>
              </a:rPr>
              <a:t>Opened 02 January 2020</a:t>
            </a:r>
          </a:p>
          <a:p>
            <a:r>
              <a:rPr lang="en-GB" sz="2400" dirty="0">
                <a:cs typeface="Calibri"/>
              </a:rPr>
              <a:t>Rewarded as fastest growing car detailing company in all UK </a:t>
            </a:r>
          </a:p>
          <a:p>
            <a:endParaRPr lang="en-GB" sz="2400" dirty="0">
              <a:cs typeface="Calibri"/>
            </a:endParaRPr>
          </a:p>
          <a:p>
            <a:endParaRPr lang="en-GB" sz="2400" dirty="0">
              <a:cs typeface="Calibri"/>
            </a:endParaRPr>
          </a:p>
        </p:txBody>
      </p:sp>
      <p:sp>
        <p:nvSpPr>
          <p:cNvPr id="9" name="Subtitle 8">
            <a:extLst>
              <a:ext uri="{FF2B5EF4-FFF2-40B4-BE49-F238E27FC236}">
                <a16:creationId xmlns:a16="http://schemas.microsoft.com/office/drawing/2014/main" id="{32E53EF0-875E-AE61-2193-35956ED99B17}"/>
              </a:ext>
            </a:extLst>
          </p:cNvPr>
          <p:cNvSpPr>
            <a:spLocks noGrp="1"/>
          </p:cNvSpPr>
          <p:nvPr>
            <p:ph type="subTitle" idx="1"/>
          </p:nvPr>
        </p:nvSpPr>
        <p:spPr>
          <a:xfrm>
            <a:off x="1380226" y="6405623"/>
            <a:ext cx="9144000" cy="131762"/>
          </a:xfrm>
        </p:spPr>
        <p:txBody>
          <a:bodyPr vert="horz" lIns="91440" tIns="45720" rIns="91440" bIns="45720" rtlCol="0" anchor="t">
            <a:normAutofit fontScale="25000" lnSpcReduction="20000"/>
          </a:bodyPr>
          <a:lstStyle/>
          <a:p>
            <a:endParaRPr lang="en-GB" dirty="0">
              <a:cs typeface="Calibri"/>
            </a:endParaRPr>
          </a:p>
        </p:txBody>
      </p:sp>
    </p:spTree>
    <p:extLst>
      <p:ext uri="{BB962C8B-B14F-4D97-AF65-F5344CB8AC3E}">
        <p14:creationId xmlns:p14="http://schemas.microsoft.com/office/powerpoint/2010/main" val="15983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943432"/>
          </a:xfrm>
        </p:spPr>
        <p:txBody>
          <a:bodyPr>
            <a:normAutofit/>
          </a:bodyPr>
          <a:lstStyle/>
          <a:p>
            <a:r>
              <a:rPr lang="en-GB" sz="5200" b="1" u="sng" dirty="0">
                <a:cs typeface="Calibri Light"/>
              </a:rPr>
              <a:t>Products and services </a:t>
            </a:r>
          </a:p>
        </p:txBody>
      </p:sp>
      <p:sp>
        <p:nvSpPr>
          <p:cNvPr id="3" name="Subtitle 2"/>
          <p:cNvSpPr>
            <a:spLocks noGrp="1"/>
          </p:cNvSpPr>
          <p:nvPr>
            <p:ph type="subTitle" idx="1"/>
          </p:nvPr>
        </p:nvSpPr>
        <p:spPr>
          <a:xfrm>
            <a:off x="601951" y="1832242"/>
            <a:ext cx="10513106" cy="4362574"/>
          </a:xfrm>
        </p:spPr>
        <p:txBody>
          <a:bodyPr anchor="t">
            <a:normAutofit/>
          </a:bodyPr>
          <a:lstStyle/>
          <a:p>
            <a:pPr marL="457200" indent="-457200" algn="l">
              <a:buChar char="•"/>
            </a:pPr>
            <a:r>
              <a:rPr lang="en-GB" sz="3200" dirty="0">
                <a:cs typeface="Calibri"/>
              </a:rPr>
              <a:t>Products: Any kind car detailing with best quality wrap and paint.</a:t>
            </a:r>
          </a:p>
          <a:p>
            <a:pPr marL="457200" indent="-457200" algn="l">
              <a:buChar char="•"/>
            </a:pPr>
            <a:r>
              <a:rPr lang="en-GB" sz="3200" dirty="0">
                <a:cs typeface="Calibri"/>
              </a:rPr>
              <a:t>Services: Car wrapping painting and polishing on site. Any colour wraps and paint job available. Booking available online or over phone. Giving you opportunity to get your car delivered to your doorstep after job is done. </a:t>
            </a:r>
          </a:p>
          <a:p>
            <a:pPr marL="457200" indent="-457200" algn="l">
              <a:buChar char="•"/>
            </a:pPr>
            <a:endParaRPr lang="en-GB" sz="3200" dirty="0">
              <a:cs typeface="Calibri"/>
            </a:endParaRPr>
          </a:p>
          <a:p>
            <a:pPr marL="457200" indent="-457200" algn="l">
              <a:buChar char="•"/>
            </a:pPr>
            <a:endParaRPr lang="en-GB" sz="3200" dirty="0">
              <a:cs typeface="Calibri"/>
            </a:endParaRPr>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7143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 name="Rectangle 91">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435838" y="-138395"/>
            <a:ext cx="10513106" cy="1146263"/>
          </a:xfrm>
        </p:spPr>
        <p:txBody>
          <a:bodyPr>
            <a:normAutofit/>
          </a:bodyPr>
          <a:lstStyle/>
          <a:p>
            <a:pPr algn="l"/>
            <a:r>
              <a:rPr lang="en-GB" sz="4800" i="1" dirty="0">
                <a:cs typeface="Calibri Light"/>
              </a:rPr>
              <a:t>Market audit-Competitor's Analysis</a:t>
            </a:r>
          </a:p>
        </p:txBody>
      </p:sp>
      <p:sp>
        <p:nvSpPr>
          <p:cNvPr id="3" name="Subtitle 2"/>
          <p:cNvSpPr>
            <a:spLocks noGrp="1"/>
          </p:cNvSpPr>
          <p:nvPr>
            <p:ph type="subTitle" idx="1"/>
          </p:nvPr>
        </p:nvSpPr>
        <p:spPr>
          <a:xfrm>
            <a:off x="1191423" y="1429676"/>
            <a:ext cx="10513106" cy="1242688"/>
          </a:xfrm>
        </p:spPr>
        <p:txBody>
          <a:bodyPr vert="horz" lIns="91440" tIns="45720" rIns="91440" bIns="45720" rtlCol="0" anchor="t">
            <a:noAutofit/>
          </a:bodyPr>
          <a:lstStyle/>
          <a:p>
            <a:pPr algn="l"/>
            <a:r>
              <a:rPr lang="en-GB" sz="2800" b="1" dirty="0">
                <a:ea typeface="+mn-lt"/>
                <a:cs typeface="+mn-lt"/>
              </a:rPr>
              <a:t>Marketing</a:t>
            </a:r>
            <a:r>
              <a:rPr lang="en-GB" sz="2800" dirty="0">
                <a:ea typeface="+mn-lt"/>
                <a:cs typeface="+mn-lt"/>
              </a:rPr>
              <a:t> </a:t>
            </a:r>
            <a:r>
              <a:rPr lang="en-GB" sz="2800" b="1" dirty="0">
                <a:ea typeface="+mn-lt"/>
                <a:cs typeface="+mn-lt"/>
              </a:rPr>
              <a:t>audits</a:t>
            </a:r>
            <a:r>
              <a:rPr lang="en-GB" sz="2800" dirty="0">
                <a:ea typeface="+mn-lt"/>
                <a:cs typeface="+mn-lt"/>
              </a:rPr>
              <a:t> can be performed by people within or outside an organization. </a:t>
            </a:r>
          </a:p>
          <a:p>
            <a:pPr algn="l"/>
            <a:r>
              <a:rPr lang="en-GB" sz="2800" dirty="0">
                <a:cs typeface="Calibri"/>
              </a:rPr>
              <a:t>In history of market there was always competitors. Nowadays we have competitors in every business that we can imagine that’s why we need to make sure our business stands out from anyone else with something that we can provide better than our competitors.</a:t>
            </a:r>
          </a:p>
          <a:p>
            <a:pPr algn="l"/>
            <a:r>
              <a:rPr lang="en-GB" sz="2800" dirty="0">
                <a:cs typeface="Calibri"/>
              </a:rPr>
              <a:t>In all over UK there is detailing companies that’s why we are planning to give our customers best options possible.</a:t>
            </a:r>
          </a:p>
        </p:txBody>
      </p:sp>
      <p:sp>
        <p:nvSpPr>
          <p:cNvPr id="155" name="Rectangle 9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6" name="Group 95">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97"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9" name="Rectangle 11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5627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943432"/>
          </a:xfrm>
        </p:spPr>
        <p:txBody>
          <a:bodyPr>
            <a:normAutofit/>
          </a:bodyPr>
          <a:lstStyle/>
          <a:p>
            <a:r>
              <a:rPr lang="en-GB" sz="5200" dirty="0">
                <a:cs typeface="Calibri Light"/>
              </a:rPr>
              <a:t>Market Audit-SWOT analysis</a:t>
            </a:r>
          </a:p>
        </p:txBody>
      </p:sp>
      <p:sp>
        <p:nvSpPr>
          <p:cNvPr id="3" name="Subtitle 2"/>
          <p:cNvSpPr>
            <a:spLocks noGrp="1"/>
          </p:cNvSpPr>
          <p:nvPr>
            <p:ph type="subTitle" idx="1"/>
          </p:nvPr>
        </p:nvSpPr>
        <p:spPr>
          <a:xfrm>
            <a:off x="601951" y="1832242"/>
            <a:ext cx="10513106" cy="4333820"/>
          </a:xfrm>
        </p:spPr>
        <p:txBody>
          <a:bodyPr anchor="t">
            <a:normAutofit/>
          </a:bodyPr>
          <a:lstStyle/>
          <a:p>
            <a:pPr algn="l"/>
            <a:r>
              <a:rPr lang="en-GB" b="1" dirty="0">
                <a:cs typeface="Calibri"/>
              </a:rPr>
              <a:t>Strengths</a:t>
            </a:r>
            <a:r>
              <a:rPr lang="en-GB" dirty="0">
                <a:cs typeface="Calibri"/>
              </a:rPr>
              <a:t>: Good location in city centre, giving opportunity for customers with delivery service after job is done, security system, 5 years guarantee. </a:t>
            </a:r>
          </a:p>
          <a:p>
            <a:pPr algn="l"/>
            <a:r>
              <a:rPr lang="en-GB" b="1" dirty="0">
                <a:cs typeface="Calibri"/>
              </a:rPr>
              <a:t>Weaknesses</a:t>
            </a:r>
            <a:r>
              <a:rPr lang="en-GB" dirty="0">
                <a:cs typeface="Calibri"/>
              </a:rPr>
              <a:t>: New company, plenty of competitors in bigger cities.</a:t>
            </a:r>
          </a:p>
          <a:p>
            <a:pPr algn="l"/>
            <a:r>
              <a:rPr lang="en-GB" b="1" dirty="0">
                <a:cs typeface="Calibri"/>
              </a:rPr>
              <a:t>Opportunities</a:t>
            </a:r>
            <a:r>
              <a:rPr lang="en-GB" dirty="0">
                <a:cs typeface="Calibri"/>
              </a:rPr>
              <a:t>: Open more sites all over UK</a:t>
            </a:r>
          </a:p>
          <a:p>
            <a:pPr algn="l"/>
            <a:r>
              <a:rPr lang="en-GB" dirty="0">
                <a:cs typeface="Calibri"/>
              </a:rPr>
              <a:t>Marketing scheme through online sites</a:t>
            </a:r>
          </a:p>
          <a:p>
            <a:pPr algn="l"/>
            <a:r>
              <a:rPr lang="en-GB" dirty="0">
                <a:cs typeface="Calibri"/>
              </a:rPr>
              <a:t>Work with bigger company.</a:t>
            </a:r>
          </a:p>
          <a:p>
            <a:pPr algn="l"/>
            <a:r>
              <a:rPr lang="en-GB" b="1" dirty="0">
                <a:cs typeface="Calibri"/>
              </a:rPr>
              <a:t>Threats</a:t>
            </a:r>
            <a:r>
              <a:rPr lang="en-GB" dirty="0">
                <a:cs typeface="Calibri"/>
              </a:rPr>
              <a:t>: Bigger competitor, competitor with lower prices,</a:t>
            </a:r>
          </a:p>
          <a:p>
            <a:pPr algn="l"/>
            <a:endParaRPr lang="en-GB" dirty="0">
              <a:cs typeface="Calibri"/>
            </a:endParaRPr>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ign&#10;&#10;Description automatically generated">
            <a:extLst>
              <a:ext uri="{FF2B5EF4-FFF2-40B4-BE49-F238E27FC236}">
                <a16:creationId xmlns:a16="http://schemas.microsoft.com/office/drawing/2014/main" id="{46103E79-5CBC-69AB-843F-3F3E6804D4E9}"/>
              </a:ext>
            </a:extLst>
          </p:cNvPr>
          <p:cNvPicPr>
            <a:picLocks noChangeAspect="1"/>
          </p:cNvPicPr>
          <p:nvPr/>
        </p:nvPicPr>
        <p:blipFill>
          <a:blip r:embed="rId2"/>
          <a:stretch>
            <a:fillRect/>
          </a:stretch>
        </p:blipFill>
        <p:spPr>
          <a:xfrm>
            <a:off x="7772399" y="4095096"/>
            <a:ext cx="4425351" cy="2765355"/>
          </a:xfrm>
          <a:prstGeom prst="rect">
            <a:avLst/>
          </a:prstGeom>
        </p:spPr>
      </p:pic>
    </p:spTree>
    <p:extLst>
      <p:ext uri="{BB962C8B-B14F-4D97-AF65-F5344CB8AC3E}">
        <p14:creationId xmlns:p14="http://schemas.microsoft.com/office/powerpoint/2010/main" val="3255995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943432"/>
          </a:xfrm>
        </p:spPr>
        <p:txBody>
          <a:bodyPr>
            <a:normAutofit/>
          </a:bodyPr>
          <a:lstStyle/>
          <a:p>
            <a:r>
              <a:rPr lang="en-GB" sz="5200" b="1" dirty="0">
                <a:cs typeface="Calibri Light"/>
              </a:rPr>
              <a:t>Market audit – pestle analysis </a:t>
            </a:r>
          </a:p>
        </p:txBody>
      </p:sp>
      <p:sp>
        <p:nvSpPr>
          <p:cNvPr id="3" name="Subtitle 2"/>
          <p:cNvSpPr>
            <a:spLocks noGrp="1"/>
          </p:cNvSpPr>
          <p:nvPr>
            <p:ph type="subTitle" idx="1"/>
          </p:nvPr>
        </p:nvSpPr>
        <p:spPr>
          <a:xfrm>
            <a:off x="601951" y="1832242"/>
            <a:ext cx="10513106" cy="4722008"/>
          </a:xfrm>
        </p:spPr>
        <p:txBody>
          <a:bodyPr anchor="t">
            <a:normAutofit/>
          </a:bodyPr>
          <a:lstStyle/>
          <a:p>
            <a:pPr algn="l"/>
            <a:r>
              <a:rPr lang="en-GB" dirty="0">
                <a:cs typeface="Calibri"/>
              </a:rPr>
              <a:t>Political: Increased wages and overtimes. Employee benefits.</a:t>
            </a:r>
          </a:p>
          <a:p>
            <a:pPr algn="l"/>
            <a:r>
              <a:rPr lang="en-GB" dirty="0">
                <a:cs typeface="Calibri"/>
              </a:rPr>
              <a:t>Sickness payments.</a:t>
            </a:r>
          </a:p>
          <a:p>
            <a:pPr algn="l"/>
            <a:r>
              <a:rPr lang="en-GB" dirty="0">
                <a:cs typeface="Calibri"/>
              </a:rPr>
              <a:t>Economic: COVID-19 restrictions ended. Economic growth rate</a:t>
            </a:r>
          </a:p>
          <a:p>
            <a:pPr algn="l"/>
            <a:r>
              <a:rPr lang="en-GB" dirty="0">
                <a:cs typeface="Calibri"/>
              </a:rPr>
              <a:t>Social: Flexible working hours.</a:t>
            </a:r>
          </a:p>
          <a:p>
            <a:pPr algn="l"/>
            <a:r>
              <a:rPr lang="en-GB" dirty="0">
                <a:cs typeface="Calibri"/>
              </a:rPr>
              <a:t>Technological: Ordering online. Free WIFI.</a:t>
            </a:r>
          </a:p>
          <a:p>
            <a:pPr algn="l"/>
            <a:r>
              <a:rPr lang="en-GB" dirty="0">
                <a:cs typeface="Calibri"/>
              </a:rPr>
              <a:t>Environmental: Recycling and cleaning on site every day.</a:t>
            </a:r>
          </a:p>
          <a:p>
            <a:pPr algn="l"/>
            <a:r>
              <a:rPr lang="en-GB" dirty="0">
                <a:cs typeface="Calibri"/>
              </a:rPr>
              <a:t>Legal: Data protection, Health and safety law, </a:t>
            </a:r>
          </a:p>
          <a:p>
            <a:pPr algn="l"/>
            <a:r>
              <a:rPr lang="en-GB" dirty="0">
                <a:cs typeface="Calibri"/>
              </a:rPr>
              <a:t>Employment law.</a:t>
            </a:r>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9B0540CE-86FE-CAA1-C432-83C527FE6F86}"/>
              </a:ext>
            </a:extLst>
          </p:cNvPr>
          <p:cNvPicPr>
            <a:picLocks noChangeAspect="1"/>
          </p:cNvPicPr>
          <p:nvPr/>
        </p:nvPicPr>
        <p:blipFill>
          <a:blip r:embed="rId2"/>
          <a:stretch>
            <a:fillRect/>
          </a:stretch>
        </p:blipFill>
        <p:spPr>
          <a:xfrm>
            <a:off x="7729268" y="3419474"/>
            <a:ext cx="5647427" cy="3153314"/>
          </a:xfrm>
          <a:prstGeom prst="rect">
            <a:avLst/>
          </a:prstGeom>
        </p:spPr>
      </p:pic>
    </p:spTree>
    <p:extLst>
      <p:ext uri="{BB962C8B-B14F-4D97-AF65-F5344CB8AC3E}">
        <p14:creationId xmlns:p14="http://schemas.microsoft.com/office/powerpoint/2010/main" val="3163962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943432"/>
          </a:xfrm>
        </p:spPr>
        <p:txBody>
          <a:bodyPr>
            <a:normAutofit/>
          </a:bodyPr>
          <a:lstStyle/>
          <a:p>
            <a:r>
              <a:rPr lang="en-GB" sz="5200" b="1" i="1" dirty="0">
                <a:cs typeface="Calibri Light"/>
              </a:rPr>
              <a:t>Target market </a:t>
            </a:r>
          </a:p>
        </p:txBody>
      </p:sp>
      <p:sp>
        <p:nvSpPr>
          <p:cNvPr id="3" name="Subtitle 2"/>
          <p:cNvSpPr>
            <a:spLocks noGrp="1"/>
          </p:cNvSpPr>
          <p:nvPr>
            <p:ph type="subTitle" idx="1"/>
          </p:nvPr>
        </p:nvSpPr>
        <p:spPr>
          <a:xfrm>
            <a:off x="601951" y="1832242"/>
            <a:ext cx="10513106" cy="4937669"/>
          </a:xfrm>
        </p:spPr>
        <p:txBody>
          <a:bodyPr anchor="t">
            <a:normAutofit/>
          </a:bodyPr>
          <a:lstStyle/>
          <a:p>
            <a:pPr algn="l"/>
            <a:r>
              <a:rPr lang="en-GB" sz="3200" dirty="0">
                <a:cs typeface="Calibri"/>
              </a:rPr>
              <a:t>All customers ages above 16 years old.</a:t>
            </a:r>
          </a:p>
          <a:p>
            <a:pPr algn="l"/>
            <a:r>
              <a:rPr lang="en-GB" sz="3200" dirty="0">
                <a:cs typeface="Calibri"/>
              </a:rPr>
              <a:t>Our company deliver services to all people around UK who want to make their car shiny or brand-new colour or wrap.</a:t>
            </a:r>
          </a:p>
          <a:p>
            <a:pPr algn="l"/>
            <a:r>
              <a:rPr lang="en-GB" sz="3200" dirty="0">
                <a:cs typeface="Calibri"/>
              </a:rPr>
              <a:t>Giving our customers what they want we open for everyone wishes.</a:t>
            </a:r>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3360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353961"/>
          </a:xfrm>
        </p:spPr>
        <p:txBody>
          <a:bodyPr>
            <a:normAutofit/>
          </a:bodyPr>
          <a:lstStyle/>
          <a:p>
            <a:r>
              <a:rPr lang="en-GB" sz="5200" b="1" dirty="0">
                <a:cs typeface="Calibri Light"/>
              </a:rPr>
              <a:t>Marketing and sales plan </a:t>
            </a:r>
          </a:p>
        </p:txBody>
      </p:sp>
      <p:sp>
        <p:nvSpPr>
          <p:cNvPr id="3" name="Subtitle 2"/>
          <p:cNvSpPr>
            <a:spLocks noGrp="1"/>
          </p:cNvSpPr>
          <p:nvPr>
            <p:ph type="subTitle" idx="1"/>
          </p:nvPr>
        </p:nvSpPr>
        <p:spPr>
          <a:xfrm>
            <a:off x="601951" y="1832242"/>
            <a:ext cx="10513106" cy="4420084"/>
          </a:xfrm>
        </p:spPr>
        <p:txBody>
          <a:bodyPr anchor="t">
            <a:normAutofit/>
          </a:bodyPr>
          <a:lstStyle/>
          <a:p>
            <a:pPr algn="l"/>
            <a:r>
              <a:rPr lang="en-GB" sz="3200" dirty="0" err="1">
                <a:cs typeface="Calibri"/>
              </a:rPr>
              <a:t>Youtube</a:t>
            </a:r>
            <a:endParaRPr lang="en-GB" sz="3200">
              <a:cs typeface="Calibri"/>
            </a:endParaRPr>
          </a:p>
          <a:p>
            <a:pPr algn="l"/>
            <a:r>
              <a:rPr lang="en-GB" sz="3200" dirty="0">
                <a:cs typeface="Calibri"/>
              </a:rPr>
              <a:t>Facebook</a:t>
            </a:r>
          </a:p>
          <a:p>
            <a:pPr algn="l"/>
            <a:r>
              <a:rPr lang="en-GB" sz="3200" dirty="0">
                <a:cs typeface="Calibri"/>
              </a:rPr>
              <a:t>Instagram</a:t>
            </a:r>
          </a:p>
          <a:p>
            <a:pPr algn="l"/>
            <a:r>
              <a:rPr lang="en-GB" sz="3200" dirty="0">
                <a:cs typeface="Calibri"/>
              </a:rPr>
              <a:t>Currently we are advertising  our business in these 3 platforms by buying advertise including our job videos with before and after jobs.</a:t>
            </a:r>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pplication, icon&#10;&#10;Description automatically generated">
            <a:extLst>
              <a:ext uri="{FF2B5EF4-FFF2-40B4-BE49-F238E27FC236}">
                <a16:creationId xmlns:a16="http://schemas.microsoft.com/office/drawing/2014/main" id="{B456ECB1-47C2-7970-76E3-421B8FC7C613}"/>
              </a:ext>
            </a:extLst>
          </p:cNvPr>
          <p:cNvPicPr>
            <a:picLocks noChangeAspect="1"/>
          </p:cNvPicPr>
          <p:nvPr/>
        </p:nvPicPr>
        <p:blipFill>
          <a:blip r:embed="rId2"/>
          <a:stretch>
            <a:fillRect/>
          </a:stretch>
        </p:blipFill>
        <p:spPr>
          <a:xfrm>
            <a:off x="7556739" y="587136"/>
            <a:ext cx="4971691" cy="2793880"/>
          </a:xfrm>
          <a:prstGeom prst="rect">
            <a:avLst/>
          </a:prstGeom>
        </p:spPr>
      </p:pic>
    </p:spTree>
    <p:extLst>
      <p:ext uri="{BB962C8B-B14F-4D97-AF65-F5344CB8AC3E}">
        <p14:creationId xmlns:p14="http://schemas.microsoft.com/office/powerpoint/2010/main" val="3776469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943432"/>
          </a:xfrm>
        </p:spPr>
        <p:txBody>
          <a:bodyPr>
            <a:normAutofit/>
          </a:bodyPr>
          <a:lstStyle/>
          <a:p>
            <a:r>
              <a:rPr lang="en-GB" sz="5200" b="1" dirty="0">
                <a:cs typeface="Calibri Light"/>
              </a:rPr>
              <a:t>Management team </a:t>
            </a:r>
          </a:p>
        </p:txBody>
      </p:sp>
      <p:sp>
        <p:nvSpPr>
          <p:cNvPr id="3" name="Subtitle 2"/>
          <p:cNvSpPr>
            <a:spLocks noGrp="1"/>
          </p:cNvSpPr>
          <p:nvPr>
            <p:ph type="subTitle" idx="1"/>
          </p:nvPr>
        </p:nvSpPr>
        <p:spPr>
          <a:xfrm>
            <a:off x="601951" y="1832242"/>
            <a:ext cx="10513106" cy="4678876"/>
          </a:xfrm>
        </p:spPr>
        <p:txBody>
          <a:bodyPr anchor="t">
            <a:normAutofit/>
          </a:bodyPr>
          <a:lstStyle/>
          <a:p>
            <a:pPr algn="l"/>
            <a:r>
              <a:rPr lang="en-GB" dirty="0">
                <a:cs typeface="Calibri"/>
              </a:rPr>
              <a:t>In any company there will be a management team. </a:t>
            </a:r>
            <a:endParaRPr lang="en-US"/>
          </a:p>
          <a:p>
            <a:pPr algn="l"/>
            <a:r>
              <a:rPr lang="en-GB" dirty="0">
                <a:cs typeface="Calibri"/>
              </a:rPr>
              <a:t>Currently in KesDetailing there is.</a:t>
            </a:r>
          </a:p>
          <a:p>
            <a:pPr algn="l"/>
            <a:r>
              <a:rPr lang="en-GB" dirty="0">
                <a:cs typeface="Calibri"/>
              </a:rPr>
              <a:t>CEO: Kestutis Kirsa - founder of the company. ( Also works on site with cars)</a:t>
            </a:r>
          </a:p>
          <a:p>
            <a:pPr algn="l"/>
            <a:r>
              <a:rPr lang="en-GB" dirty="0">
                <a:cs typeface="Calibri"/>
              </a:rPr>
              <a:t>Managing Director: Lukas </a:t>
            </a:r>
            <a:r>
              <a:rPr lang="en-GB" dirty="0" err="1">
                <a:cs typeface="Calibri"/>
              </a:rPr>
              <a:t>Sasnauskas</a:t>
            </a:r>
            <a:r>
              <a:rPr lang="en-GB" dirty="0">
                <a:cs typeface="Calibri"/>
              </a:rPr>
              <a:t> - Maintain team and upgrade site.</a:t>
            </a:r>
            <a:r>
              <a:rPr lang="en-GB" dirty="0">
                <a:ea typeface="+mn-lt"/>
                <a:cs typeface="+mn-lt"/>
              </a:rPr>
              <a:t> ( Also works on site with cars)</a:t>
            </a:r>
          </a:p>
          <a:p>
            <a:pPr algn="l"/>
            <a:r>
              <a:rPr lang="en-GB" dirty="0">
                <a:cs typeface="Calibri"/>
              </a:rPr>
              <a:t>Sales Manager: Lidija </a:t>
            </a:r>
            <a:r>
              <a:rPr lang="en-GB" dirty="0" err="1">
                <a:cs typeface="Calibri"/>
              </a:rPr>
              <a:t>Limanauskaite</a:t>
            </a:r>
            <a:r>
              <a:rPr lang="en-GB" dirty="0">
                <a:cs typeface="Calibri"/>
              </a:rPr>
              <a:t> – Manage sales dealing with company orders.</a:t>
            </a:r>
          </a:p>
          <a:p>
            <a:pPr algn="l"/>
            <a:r>
              <a:rPr lang="en-GB" dirty="0">
                <a:cs typeface="Calibri"/>
              </a:rPr>
              <a:t>Office Manager: Evelina </a:t>
            </a:r>
            <a:r>
              <a:rPr lang="en-GB" dirty="0" err="1">
                <a:cs typeface="Calibri"/>
              </a:rPr>
              <a:t>Alisauskaite</a:t>
            </a:r>
            <a:r>
              <a:rPr lang="en-GB" dirty="0">
                <a:cs typeface="Calibri"/>
              </a:rPr>
              <a:t> – Making sure our clients have time slots available.</a:t>
            </a:r>
          </a:p>
          <a:p>
            <a:pPr algn="l"/>
            <a:r>
              <a:rPr lang="en-GB" dirty="0">
                <a:cs typeface="Calibri"/>
              </a:rPr>
              <a:t>Site worker: Mantas Jurevicius – Works on site with cars detailing jobs.</a:t>
            </a:r>
          </a:p>
          <a:p>
            <a:pPr algn="l"/>
            <a:endParaRPr lang="en-GB" dirty="0">
              <a:cs typeface="Calibri"/>
            </a:endParaRPr>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5095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943432"/>
          </a:xfrm>
        </p:spPr>
        <p:txBody>
          <a:bodyPr>
            <a:normAutofit/>
          </a:bodyPr>
          <a:lstStyle/>
          <a:p>
            <a:r>
              <a:rPr lang="en-GB" sz="5200" b="1" dirty="0">
                <a:cs typeface="Calibri Light"/>
              </a:rPr>
              <a:t>Financial plan </a:t>
            </a:r>
          </a:p>
        </p:txBody>
      </p:sp>
      <p:sp>
        <p:nvSpPr>
          <p:cNvPr id="3" name="Subtitle 2"/>
          <p:cNvSpPr>
            <a:spLocks noGrp="1"/>
          </p:cNvSpPr>
          <p:nvPr>
            <p:ph type="subTitle" idx="1"/>
          </p:nvPr>
        </p:nvSpPr>
        <p:spPr>
          <a:xfrm>
            <a:off x="601951" y="1832242"/>
            <a:ext cx="10513106" cy="5124574"/>
          </a:xfrm>
        </p:spPr>
        <p:txBody>
          <a:bodyPr anchor="t">
            <a:normAutofit/>
          </a:bodyPr>
          <a:lstStyle/>
          <a:p>
            <a:pPr algn="l"/>
            <a:r>
              <a:rPr lang="en-GB" sz="3200" dirty="0">
                <a:cs typeface="Calibri"/>
              </a:rPr>
              <a:t>Cashflow forecast:£532.000</a:t>
            </a:r>
          </a:p>
          <a:p>
            <a:pPr algn="l"/>
            <a:r>
              <a:rPr lang="en-GB" sz="3200" dirty="0">
                <a:cs typeface="Calibri"/>
              </a:rPr>
              <a:t>Profit and loss:£532.000</a:t>
            </a:r>
          </a:p>
          <a:p>
            <a:pPr algn="l"/>
            <a:r>
              <a:rPr lang="en-GB" sz="3200" dirty="0">
                <a:cs typeface="Calibri"/>
              </a:rPr>
              <a:t>Start-up cost: £52,000</a:t>
            </a:r>
          </a:p>
          <a:p>
            <a:pPr algn="l"/>
            <a:r>
              <a:rPr lang="en-GB" sz="3200" dirty="0">
                <a:cs typeface="Calibri"/>
              </a:rPr>
              <a:t>Total income: £400,000</a:t>
            </a:r>
          </a:p>
          <a:p>
            <a:pPr algn="l"/>
            <a:r>
              <a:rPr lang="en-GB" sz="3200" dirty="0">
                <a:cs typeface="Calibri"/>
              </a:rPr>
              <a:t>Total expenses:£80,000 </a:t>
            </a:r>
          </a:p>
          <a:p>
            <a:pPr algn="l"/>
            <a:r>
              <a:rPr lang="en-GB" sz="3200" dirty="0">
                <a:cs typeface="Calibri"/>
              </a:rPr>
              <a:t>Gross profit:£532.000</a:t>
            </a:r>
          </a:p>
          <a:p>
            <a:pPr algn="l"/>
            <a:r>
              <a:rPr lang="en-GB" sz="3200" dirty="0">
                <a:cs typeface="Calibri"/>
              </a:rPr>
              <a:t>Net profit: (over a first year) £320,000</a:t>
            </a:r>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4639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9" name="Rectangle 183">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1590509"/>
            <a:ext cx="10513106" cy="2943432"/>
          </a:xfrm>
        </p:spPr>
        <p:txBody>
          <a:bodyPr>
            <a:normAutofit/>
          </a:bodyPr>
          <a:lstStyle/>
          <a:p>
            <a:r>
              <a:rPr lang="en-GB" sz="5200" dirty="0">
                <a:cs typeface="Calibri Light"/>
              </a:rPr>
              <a:t>References</a:t>
            </a:r>
          </a:p>
        </p:txBody>
      </p:sp>
      <p:sp>
        <p:nvSpPr>
          <p:cNvPr id="3" name="Subtitle 2"/>
          <p:cNvSpPr>
            <a:spLocks noGrp="1"/>
          </p:cNvSpPr>
          <p:nvPr>
            <p:ph type="subTitle" idx="1"/>
          </p:nvPr>
        </p:nvSpPr>
        <p:spPr>
          <a:xfrm>
            <a:off x="601951" y="1832242"/>
            <a:ext cx="10513106" cy="5124574"/>
          </a:xfrm>
        </p:spPr>
        <p:txBody>
          <a:bodyPr anchor="t">
            <a:normAutofit/>
          </a:bodyPr>
          <a:lstStyle/>
          <a:p>
            <a:pPr algn="l"/>
            <a:r>
              <a:rPr lang="en-GB" sz="3200" dirty="0">
                <a:ea typeface="+mn-lt"/>
                <a:cs typeface="+mn-lt"/>
              </a:rPr>
              <a:t>Brownlie, D. T. "The marketing audit: a metrology and explanation." </a:t>
            </a:r>
            <a:r>
              <a:rPr lang="en-GB" sz="3200" i="1" dirty="0">
                <a:ea typeface="+mn-lt"/>
                <a:cs typeface="+mn-lt"/>
              </a:rPr>
              <a:t>Marketing Intelligence &amp; Planning</a:t>
            </a:r>
            <a:r>
              <a:rPr lang="en-GB" sz="3200" dirty="0">
                <a:ea typeface="+mn-lt"/>
                <a:cs typeface="+mn-lt"/>
              </a:rPr>
              <a:t> (1993).</a:t>
            </a:r>
            <a:endParaRPr lang="en-US" dirty="0"/>
          </a:p>
        </p:txBody>
      </p:sp>
      <p:sp>
        <p:nvSpPr>
          <p:cNvPr id="320" name="Rectangle 18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1" name="Group 187">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89"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9"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4" name="Rectangle 20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62724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Business plan </vt:lpstr>
      <vt:lpstr>Executive summary</vt:lpstr>
      <vt:lpstr>Business company overview </vt:lpstr>
      <vt:lpstr>Products and services </vt:lpstr>
      <vt:lpstr>Market audit-Competitor's Analysis</vt:lpstr>
      <vt:lpstr>Market Audit-SWOT analysis</vt:lpstr>
      <vt:lpstr>Market audit – pestle analysis </vt:lpstr>
      <vt:lpstr>Target market </vt:lpstr>
      <vt:lpstr>Marketing and sales plan </vt:lpstr>
      <vt:lpstr>Management team </vt:lpstr>
      <vt:lpstr>Financial plan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662</cp:revision>
  <dcterms:created xsi:type="dcterms:W3CDTF">2022-03-24T16:29:02Z</dcterms:created>
  <dcterms:modified xsi:type="dcterms:W3CDTF">2022-03-24T18:50:55Z</dcterms:modified>
</cp:coreProperties>
</file>