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6" r:id="rId3"/>
    <p:sldId id="263" r:id="rId4"/>
    <p:sldId id="271" r:id="rId5"/>
    <p:sldId id="257" r:id="rId6"/>
    <p:sldId id="268" r:id="rId7"/>
    <p:sldId id="270" r:id="rId8"/>
    <p:sldId id="259" r:id="rId9"/>
    <p:sldId id="260" r:id="rId10"/>
    <p:sldId id="261" r:id="rId11"/>
    <p:sldId id="272" r:id="rId12"/>
    <p:sldId id="262" r:id="rId13"/>
    <p:sldId id="273" r:id="rId14"/>
    <p:sldId id="264" r:id="rId15"/>
    <p:sldId id="265" r:id="rId16"/>
    <p:sldId id="274" r:id="rId17"/>
    <p:sldId id="266" r:id="rId18"/>
    <p:sldId id="275" r:id="rId19"/>
    <p:sldId id="277" r:id="rId20"/>
    <p:sldId id="278" r:id="rId21"/>
    <p:sldId id="279"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207D56-EB31-4328-8E6D-74E9239202F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IN"/>
        </a:p>
      </dgm:t>
    </dgm:pt>
    <dgm:pt modelId="{91479642-A2E7-4451-A41E-0243EF343643}" type="pres">
      <dgm:prSet presAssocID="{EE207D56-EB31-4328-8E6D-74E9239202F2}" presName="linear" presStyleCnt="0">
        <dgm:presLayoutVars>
          <dgm:dir/>
          <dgm:animLvl val="lvl"/>
          <dgm:resizeHandles val="exact"/>
        </dgm:presLayoutVars>
      </dgm:prSet>
      <dgm:spPr/>
    </dgm:pt>
  </dgm:ptLst>
  <dgm:cxnLst>
    <dgm:cxn modelId="{AC205DF8-9356-4A49-B345-F41A833B9B3D}" type="presOf" srcId="{EE207D56-EB31-4328-8E6D-74E9239202F2}" destId="{91479642-A2E7-4451-A41E-0243EF343643}" srcOrd="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FB3E923-CC3D-47F4-961E-155D356DD83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IN"/>
        </a:p>
      </dgm:t>
    </dgm:pt>
    <dgm:pt modelId="{B4AB4E60-E1D0-4EE9-8BEF-5E0F6609DACD}">
      <dgm:prSet phldrT="[Text]" custT="1"/>
      <dgm:spPr/>
      <dgm:t>
        <a:bodyPr/>
        <a:lstStyle/>
        <a:p>
          <a:pPr>
            <a:lnSpc>
              <a:spcPct val="150000"/>
            </a:lnSpc>
          </a:pPr>
          <a:r>
            <a:rPr lang="en-US" sz="18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The prevalence with which students attending public universities engage in physical exercise is an essential factor to consider when attempting to improve their overall health and quality of life. </a:t>
          </a:r>
          <a:endParaRPr lang="en-IN" sz="1800" dirty="0">
            <a:latin typeface="Arial" panose="020B0604020202020204" pitchFamily="34" charset="0"/>
            <a:cs typeface="Arial" panose="020B0604020202020204" pitchFamily="34" charset="0"/>
          </a:endParaRPr>
        </a:p>
      </dgm:t>
    </dgm:pt>
    <dgm:pt modelId="{7E16C1F1-84BA-40F3-8D5E-8AFA69920484}" type="parTrans" cxnId="{D94FD60F-996E-43D2-A426-25F71225FD45}">
      <dgm:prSet/>
      <dgm:spPr/>
      <dgm:t>
        <a:bodyPr/>
        <a:lstStyle/>
        <a:p>
          <a:pPr>
            <a:lnSpc>
              <a:spcPct val="150000"/>
            </a:lnSpc>
          </a:pPr>
          <a:endParaRPr lang="en-IN" sz="2000">
            <a:latin typeface="Arial" panose="020B0604020202020204" pitchFamily="34" charset="0"/>
            <a:cs typeface="Arial" panose="020B0604020202020204" pitchFamily="34" charset="0"/>
          </a:endParaRPr>
        </a:p>
      </dgm:t>
    </dgm:pt>
    <dgm:pt modelId="{973F4824-2AA9-4A85-89B5-D865480A1C66}" type="sibTrans" cxnId="{D94FD60F-996E-43D2-A426-25F71225FD45}">
      <dgm:prSet/>
      <dgm:spPr/>
      <dgm:t>
        <a:bodyPr/>
        <a:lstStyle/>
        <a:p>
          <a:pPr>
            <a:lnSpc>
              <a:spcPct val="150000"/>
            </a:lnSpc>
          </a:pPr>
          <a:endParaRPr lang="en-IN" sz="2000">
            <a:latin typeface="Arial" panose="020B0604020202020204" pitchFamily="34" charset="0"/>
            <a:cs typeface="Arial" panose="020B0604020202020204" pitchFamily="34" charset="0"/>
          </a:endParaRPr>
        </a:p>
      </dgm:t>
    </dgm:pt>
    <dgm:pt modelId="{39500FBA-7EB9-4F39-899B-29A76981ECDA}">
      <dgm:prSet phldrT="[Text]" custT="1"/>
      <dgm:spPr/>
      <dgm:t>
        <a:bodyPr/>
        <a:lstStyle/>
        <a:p>
          <a:pPr>
            <a:lnSpc>
              <a:spcPct val="150000"/>
            </a:lnSpc>
          </a:pPr>
          <a:r>
            <a:rPr lang="en-US" sz="2000" dirty="0">
              <a:latin typeface="Arial" panose="020B0604020202020204" pitchFamily="34" charset="0"/>
              <a:cs typeface="Arial" panose="020B0604020202020204" pitchFamily="34" charset="0"/>
            </a:rPr>
            <a:t> Public university students may benefit from regular physical exercise. Exercising has been shown to improve stress levels, brain function, and academic performance </a:t>
          </a:r>
          <a:r>
            <a:rPr lang="en-IN" sz="2000" dirty="0">
              <a:latin typeface="Arial" panose="020B0604020202020204" pitchFamily="34" charset="0"/>
              <a:cs typeface="Arial" panose="020B0604020202020204" pitchFamily="34" charset="0"/>
            </a:rPr>
            <a:t>(</a:t>
          </a:r>
          <a:r>
            <a:rPr lang="en-IN" sz="2000" dirty="0" err="1">
              <a:latin typeface="Arial" panose="020B0604020202020204" pitchFamily="34" charset="0"/>
              <a:cs typeface="Arial" panose="020B0604020202020204" pitchFamily="34" charset="0"/>
            </a:rPr>
            <a:t>Rogowska</a:t>
          </a:r>
          <a:r>
            <a:rPr lang="en-IN" sz="2000" dirty="0">
              <a:latin typeface="Arial" panose="020B0604020202020204" pitchFamily="34" charset="0"/>
              <a:cs typeface="Arial" panose="020B0604020202020204" pitchFamily="34" charset="0"/>
            </a:rPr>
            <a:t> et al., 2020)</a:t>
          </a:r>
          <a:r>
            <a:rPr lang="en-US" sz="2000" dirty="0">
              <a:latin typeface="Arial" panose="020B0604020202020204" pitchFamily="34" charset="0"/>
              <a:cs typeface="Arial" panose="020B0604020202020204" pitchFamily="34" charset="0"/>
            </a:rPr>
            <a:t>. </a:t>
          </a:r>
          <a:endParaRPr lang="en-IN" sz="2000" dirty="0">
            <a:latin typeface="Arial" panose="020B0604020202020204" pitchFamily="34" charset="0"/>
            <a:cs typeface="Arial" panose="020B0604020202020204" pitchFamily="34" charset="0"/>
          </a:endParaRPr>
        </a:p>
      </dgm:t>
    </dgm:pt>
    <dgm:pt modelId="{9DB609E5-3BCF-446A-A6B1-93BBAA6340B4}" type="parTrans" cxnId="{FDD3D900-65D2-4D91-84AF-6DF1ECDAAFDF}">
      <dgm:prSet/>
      <dgm:spPr/>
      <dgm:t>
        <a:bodyPr/>
        <a:lstStyle/>
        <a:p>
          <a:pPr>
            <a:lnSpc>
              <a:spcPct val="150000"/>
            </a:lnSpc>
          </a:pPr>
          <a:endParaRPr lang="en-IN" sz="2000">
            <a:latin typeface="Arial" panose="020B0604020202020204" pitchFamily="34" charset="0"/>
            <a:cs typeface="Arial" panose="020B0604020202020204" pitchFamily="34" charset="0"/>
          </a:endParaRPr>
        </a:p>
      </dgm:t>
    </dgm:pt>
    <dgm:pt modelId="{849CBAA1-9549-4AC2-B892-68DA856DAED5}" type="sibTrans" cxnId="{FDD3D900-65D2-4D91-84AF-6DF1ECDAAFDF}">
      <dgm:prSet/>
      <dgm:spPr/>
      <dgm:t>
        <a:bodyPr/>
        <a:lstStyle/>
        <a:p>
          <a:pPr>
            <a:lnSpc>
              <a:spcPct val="150000"/>
            </a:lnSpc>
          </a:pPr>
          <a:endParaRPr lang="en-IN" sz="2000">
            <a:latin typeface="Arial" panose="020B0604020202020204" pitchFamily="34" charset="0"/>
            <a:cs typeface="Arial" panose="020B0604020202020204" pitchFamily="34" charset="0"/>
          </a:endParaRPr>
        </a:p>
      </dgm:t>
    </dgm:pt>
    <dgm:pt modelId="{247D215F-E6C5-4A73-8567-C2192303AA68}">
      <dgm:prSet phldrT="[Text]" custT="1"/>
      <dgm:spPr/>
      <dgm:t>
        <a:bodyPr/>
        <a:lstStyle/>
        <a:p>
          <a:pPr>
            <a:lnSpc>
              <a:spcPct val="150000"/>
            </a:lnSpc>
          </a:pPr>
          <a:r>
            <a:rPr lang="en-US" sz="2000" dirty="0">
              <a:latin typeface="Arial" panose="020B0604020202020204" pitchFamily="34" charset="0"/>
              <a:cs typeface="Arial" panose="020B0604020202020204" pitchFamily="34" charset="0"/>
            </a:rPr>
            <a:t>Monitoring student engagement in physical exercise is helpful for assessing interest levels and identifying opportunities for growth and development that may lead to better health, happiness, and academic performance.</a:t>
          </a:r>
          <a:endParaRPr lang="en-IN" sz="2000" dirty="0">
            <a:latin typeface="Arial" panose="020B0604020202020204" pitchFamily="34" charset="0"/>
            <a:cs typeface="Arial" panose="020B0604020202020204" pitchFamily="34" charset="0"/>
          </a:endParaRPr>
        </a:p>
      </dgm:t>
    </dgm:pt>
    <dgm:pt modelId="{A5CE21BE-94CE-429E-A8DB-821413110089}" type="parTrans" cxnId="{CC25F3FE-CE38-4A8F-A4CB-9619C286A7E8}">
      <dgm:prSet/>
      <dgm:spPr/>
      <dgm:t>
        <a:bodyPr/>
        <a:lstStyle/>
        <a:p>
          <a:pPr>
            <a:lnSpc>
              <a:spcPct val="150000"/>
            </a:lnSpc>
          </a:pPr>
          <a:endParaRPr lang="en-IN" sz="2000">
            <a:latin typeface="Arial" panose="020B0604020202020204" pitchFamily="34" charset="0"/>
            <a:cs typeface="Arial" panose="020B0604020202020204" pitchFamily="34" charset="0"/>
          </a:endParaRPr>
        </a:p>
      </dgm:t>
    </dgm:pt>
    <dgm:pt modelId="{507F6055-BB17-4C47-802E-A1EDF7204171}" type="sibTrans" cxnId="{CC25F3FE-CE38-4A8F-A4CB-9619C286A7E8}">
      <dgm:prSet/>
      <dgm:spPr/>
      <dgm:t>
        <a:bodyPr/>
        <a:lstStyle/>
        <a:p>
          <a:pPr>
            <a:lnSpc>
              <a:spcPct val="150000"/>
            </a:lnSpc>
          </a:pPr>
          <a:endParaRPr lang="en-IN" sz="2000">
            <a:latin typeface="Arial" panose="020B0604020202020204" pitchFamily="34" charset="0"/>
            <a:cs typeface="Arial" panose="020B0604020202020204" pitchFamily="34" charset="0"/>
          </a:endParaRPr>
        </a:p>
      </dgm:t>
    </dgm:pt>
    <dgm:pt modelId="{40C2F819-812D-47EF-9D83-D61AE03D234B}">
      <dgm:prSet phldrT="[Text]" custT="1"/>
      <dgm:spPr/>
      <dgm:t>
        <a:bodyPr/>
        <a:lstStyle/>
        <a:p>
          <a:pPr>
            <a:lnSpc>
              <a:spcPct val="150000"/>
            </a:lnSpc>
          </a:pPr>
          <a:r>
            <a:rPr lang="en-US" sz="1800">
              <a:latin typeface="Arial" panose="020B0604020202020204" pitchFamily="34" charset="0"/>
              <a:cs typeface="Arial" panose="020B0604020202020204" pitchFamily="34" charset="0"/>
            </a:rPr>
            <a:t>As per the National center for biotechnology information (NCBI), between 20 and 40 percent of the world's student population attends universities that are overweight.</a:t>
          </a:r>
          <a:endParaRPr lang="en-IN" sz="1800" dirty="0">
            <a:latin typeface="Arial" panose="020B0604020202020204" pitchFamily="34" charset="0"/>
            <a:cs typeface="Arial" panose="020B0604020202020204" pitchFamily="34" charset="0"/>
          </a:endParaRPr>
        </a:p>
      </dgm:t>
    </dgm:pt>
    <dgm:pt modelId="{AE1920A8-3CEF-4DB2-B4C4-1291E17054DA}" type="parTrans" cxnId="{80B576B1-023F-40EE-8245-A8AD113B2714}">
      <dgm:prSet/>
      <dgm:spPr/>
      <dgm:t>
        <a:bodyPr/>
        <a:lstStyle/>
        <a:p>
          <a:endParaRPr lang="en-IN"/>
        </a:p>
      </dgm:t>
    </dgm:pt>
    <dgm:pt modelId="{951DBA2F-2C55-4C40-9693-AD2569222497}" type="sibTrans" cxnId="{80B576B1-023F-40EE-8245-A8AD113B2714}">
      <dgm:prSet/>
      <dgm:spPr/>
      <dgm:t>
        <a:bodyPr/>
        <a:lstStyle/>
        <a:p>
          <a:endParaRPr lang="en-IN"/>
        </a:p>
      </dgm:t>
    </dgm:pt>
    <dgm:pt modelId="{C1EC6F66-5182-47D6-9B83-93D99B04D5F4}" type="pres">
      <dgm:prSet presAssocID="{7FB3E923-CC3D-47F4-961E-155D356DD837}" presName="Name0" presStyleCnt="0">
        <dgm:presLayoutVars>
          <dgm:chMax val="7"/>
          <dgm:chPref val="7"/>
          <dgm:dir/>
        </dgm:presLayoutVars>
      </dgm:prSet>
      <dgm:spPr/>
    </dgm:pt>
    <dgm:pt modelId="{D99ED4A5-DF34-4E0C-9016-5825E19969AA}" type="pres">
      <dgm:prSet presAssocID="{7FB3E923-CC3D-47F4-961E-155D356DD837}" presName="Name1" presStyleCnt="0"/>
      <dgm:spPr/>
    </dgm:pt>
    <dgm:pt modelId="{762B0D68-114D-4584-944B-5586A4C92704}" type="pres">
      <dgm:prSet presAssocID="{7FB3E923-CC3D-47F4-961E-155D356DD837}" presName="cycle" presStyleCnt="0"/>
      <dgm:spPr/>
    </dgm:pt>
    <dgm:pt modelId="{F3A6BBC3-BC70-4E44-9876-1EADE398DB0B}" type="pres">
      <dgm:prSet presAssocID="{7FB3E923-CC3D-47F4-961E-155D356DD837}" presName="srcNode" presStyleLbl="node1" presStyleIdx="0" presStyleCnt="4"/>
      <dgm:spPr/>
    </dgm:pt>
    <dgm:pt modelId="{FF282F58-C9BC-4A33-B027-1A0367A0A4B7}" type="pres">
      <dgm:prSet presAssocID="{7FB3E923-CC3D-47F4-961E-155D356DD837}" presName="conn" presStyleLbl="parChTrans1D2" presStyleIdx="0" presStyleCnt="1"/>
      <dgm:spPr/>
    </dgm:pt>
    <dgm:pt modelId="{80359844-7A48-489E-B005-6D81A6682C73}" type="pres">
      <dgm:prSet presAssocID="{7FB3E923-CC3D-47F4-961E-155D356DD837}" presName="extraNode" presStyleLbl="node1" presStyleIdx="0" presStyleCnt="4"/>
      <dgm:spPr/>
    </dgm:pt>
    <dgm:pt modelId="{2113B1D7-9633-436E-83E1-784A6C82DA93}" type="pres">
      <dgm:prSet presAssocID="{7FB3E923-CC3D-47F4-961E-155D356DD837}" presName="dstNode" presStyleLbl="node1" presStyleIdx="0" presStyleCnt="4"/>
      <dgm:spPr/>
    </dgm:pt>
    <dgm:pt modelId="{B447774B-561B-4E0E-844F-1BBE73691202}" type="pres">
      <dgm:prSet presAssocID="{B4AB4E60-E1D0-4EE9-8BEF-5E0F6609DACD}" presName="text_1" presStyleLbl="node1" presStyleIdx="0" presStyleCnt="4" custScaleY="109129">
        <dgm:presLayoutVars>
          <dgm:bulletEnabled val="1"/>
        </dgm:presLayoutVars>
      </dgm:prSet>
      <dgm:spPr/>
    </dgm:pt>
    <dgm:pt modelId="{87E52D1B-ACE2-4158-86C9-71842F2132B4}" type="pres">
      <dgm:prSet presAssocID="{B4AB4E60-E1D0-4EE9-8BEF-5E0F6609DACD}" presName="accent_1" presStyleCnt="0"/>
      <dgm:spPr/>
    </dgm:pt>
    <dgm:pt modelId="{13A2365A-CD0E-4051-ACB9-6720FA5411E7}" type="pres">
      <dgm:prSet presAssocID="{B4AB4E60-E1D0-4EE9-8BEF-5E0F6609DACD}" presName="accentRepeatNode" presStyleLbl="solidFgAcc1" presStyleIdx="0" presStyleCnt="4" custScaleX="85389" custLinFactNeighborX="-2867" custLinFactNeighborY="4149"/>
      <dgm:spPr/>
    </dgm:pt>
    <dgm:pt modelId="{831BE980-3F44-401B-8CA1-9319DA67B9D0}" type="pres">
      <dgm:prSet presAssocID="{40C2F819-812D-47EF-9D83-D61AE03D234B}" presName="text_2" presStyleLbl="node1" presStyleIdx="1" presStyleCnt="4">
        <dgm:presLayoutVars>
          <dgm:bulletEnabled val="1"/>
        </dgm:presLayoutVars>
      </dgm:prSet>
      <dgm:spPr/>
    </dgm:pt>
    <dgm:pt modelId="{43C96C3C-327A-4D48-9E39-6D6F0EB900AC}" type="pres">
      <dgm:prSet presAssocID="{40C2F819-812D-47EF-9D83-D61AE03D234B}" presName="accent_2" presStyleCnt="0"/>
      <dgm:spPr/>
    </dgm:pt>
    <dgm:pt modelId="{2D41AEC4-A5F9-4C44-A544-AC85BD3AD23A}" type="pres">
      <dgm:prSet presAssocID="{40C2F819-812D-47EF-9D83-D61AE03D234B}" presName="accentRepeatNode" presStyleLbl="solidFgAcc1" presStyleIdx="1" presStyleCnt="4"/>
      <dgm:spPr/>
    </dgm:pt>
    <dgm:pt modelId="{F9A891E9-53B2-4382-B7B9-FC94D4AFA0BC}" type="pres">
      <dgm:prSet presAssocID="{39500FBA-7EB9-4F39-899B-29A76981ECDA}" presName="text_3" presStyleLbl="node1" presStyleIdx="2" presStyleCnt="4" custScaleY="130483">
        <dgm:presLayoutVars>
          <dgm:bulletEnabled val="1"/>
        </dgm:presLayoutVars>
      </dgm:prSet>
      <dgm:spPr/>
    </dgm:pt>
    <dgm:pt modelId="{DDEF6BA2-1B8E-4D57-A8EE-7EEE964D49B1}" type="pres">
      <dgm:prSet presAssocID="{39500FBA-7EB9-4F39-899B-29A76981ECDA}" presName="accent_3" presStyleCnt="0"/>
      <dgm:spPr/>
    </dgm:pt>
    <dgm:pt modelId="{3CEA2782-7940-4E20-9C41-2D84E687B8A6}" type="pres">
      <dgm:prSet presAssocID="{39500FBA-7EB9-4F39-899B-29A76981ECDA}" presName="accentRepeatNode" presStyleLbl="solidFgAcc1" presStyleIdx="2" presStyleCnt="4"/>
      <dgm:spPr/>
    </dgm:pt>
    <dgm:pt modelId="{B5DFE9D7-FDA5-4856-B553-9A5C436B9FA4}" type="pres">
      <dgm:prSet presAssocID="{247D215F-E6C5-4A73-8567-C2192303AA68}" presName="text_4" presStyleLbl="node1" presStyleIdx="3" presStyleCnt="4" custScaleY="121729">
        <dgm:presLayoutVars>
          <dgm:bulletEnabled val="1"/>
        </dgm:presLayoutVars>
      </dgm:prSet>
      <dgm:spPr/>
    </dgm:pt>
    <dgm:pt modelId="{897FE448-F613-4BB3-8402-186F8FE1732C}" type="pres">
      <dgm:prSet presAssocID="{247D215F-E6C5-4A73-8567-C2192303AA68}" presName="accent_4" presStyleCnt="0"/>
      <dgm:spPr/>
    </dgm:pt>
    <dgm:pt modelId="{053CA9D6-804F-4334-B08C-A4136EEAA869}" type="pres">
      <dgm:prSet presAssocID="{247D215F-E6C5-4A73-8567-C2192303AA68}" presName="accentRepeatNode" presStyleLbl="solidFgAcc1" presStyleIdx="3" presStyleCnt="4"/>
      <dgm:spPr/>
    </dgm:pt>
  </dgm:ptLst>
  <dgm:cxnLst>
    <dgm:cxn modelId="{FDD3D900-65D2-4D91-84AF-6DF1ECDAAFDF}" srcId="{7FB3E923-CC3D-47F4-961E-155D356DD837}" destId="{39500FBA-7EB9-4F39-899B-29A76981ECDA}" srcOrd="2" destOrd="0" parTransId="{9DB609E5-3BCF-446A-A6B1-93BBAA6340B4}" sibTransId="{849CBAA1-9549-4AC2-B892-68DA856DAED5}"/>
    <dgm:cxn modelId="{D94FD60F-996E-43D2-A426-25F71225FD45}" srcId="{7FB3E923-CC3D-47F4-961E-155D356DD837}" destId="{B4AB4E60-E1D0-4EE9-8BEF-5E0F6609DACD}" srcOrd="0" destOrd="0" parTransId="{7E16C1F1-84BA-40F3-8D5E-8AFA69920484}" sibTransId="{973F4824-2AA9-4A85-89B5-D865480A1C66}"/>
    <dgm:cxn modelId="{EC167A19-A18C-4C83-86B2-A336D7D0B45C}" type="presOf" srcId="{40C2F819-812D-47EF-9D83-D61AE03D234B}" destId="{831BE980-3F44-401B-8CA1-9319DA67B9D0}" srcOrd="0" destOrd="0" presId="urn:microsoft.com/office/officeart/2008/layout/VerticalCurvedList"/>
    <dgm:cxn modelId="{DB44145C-F025-47AF-BDA1-49D957DC442C}" type="presOf" srcId="{7FB3E923-CC3D-47F4-961E-155D356DD837}" destId="{C1EC6F66-5182-47D6-9B83-93D99B04D5F4}" srcOrd="0" destOrd="0" presId="urn:microsoft.com/office/officeart/2008/layout/VerticalCurvedList"/>
    <dgm:cxn modelId="{6144FD84-C969-42B9-A3CE-617A4C72DAB9}" type="presOf" srcId="{B4AB4E60-E1D0-4EE9-8BEF-5E0F6609DACD}" destId="{B447774B-561B-4E0E-844F-1BBE73691202}" srcOrd="0" destOrd="0" presId="urn:microsoft.com/office/officeart/2008/layout/VerticalCurvedList"/>
    <dgm:cxn modelId="{A439D987-33BE-423F-B1F5-C1E2F1BACA56}" type="presOf" srcId="{973F4824-2AA9-4A85-89B5-D865480A1C66}" destId="{FF282F58-C9BC-4A33-B027-1A0367A0A4B7}" srcOrd="0" destOrd="0" presId="urn:microsoft.com/office/officeart/2008/layout/VerticalCurvedList"/>
    <dgm:cxn modelId="{80B576B1-023F-40EE-8245-A8AD113B2714}" srcId="{7FB3E923-CC3D-47F4-961E-155D356DD837}" destId="{40C2F819-812D-47EF-9D83-D61AE03D234B}" srcOrd="1" destOrd="0" parTransId="{AE1920A8-3CEF-4DB2-B4C4-1291E17054DA}" sibTransId="{951DBA2F-2C55-4C40-9693-AD2569222497}"/>
    <dgm:cxn modelId="{DD2F4ED2-4A4B-4606-AF81-CD3CDC47D926}" type="presOf" srcId="{247D215F-E6C5-4A73-8567-C2192303AA68}" destId="{B5DFE9D7-FDA5-4856-B553-9A5C436B9FA4}" srcOrd="0" destOrd="0" presId="urn:microsoft.com/office/officeart/2008/layout/VerticalCurvedList"/>
    <dgm:cxn modelId="{8A7A62FD-7897-489E-8F7F-53A1258EA14D}" type="presOf" srcId="{39500FBA-7EB9-4F39-899B-29A76981ECDA}" destId="{F9A891E9-53B2-4382-B7B9-FC94D4AFA0BC}" srcOrd="0" destOrd="0" presId="urn:microsoft.com/office/officeart/2008/layout/VerticalCurvedList"/>
    <dgm:cxn modelId="{CC25F3FE-CE38-4A8F-A4CB-9619C286A7E8}" srcId="{7FB3E923-CC3D-47F4-961E-155D356DD837}" destId="{247D215F-E6C5-4A73-8567-C2192303AA68}" srcOrd="3" destOrd="0" parTransId="{A5CE21BE-94CE-429E-A8DB-821413110089}" sibTransId="{507F6055-BB17-4C47-802E-A1EDF7204171}"/>
    <dgm:cxn modelId="{49D1C912-B254-4FEB-A7DA-1276CAF57A8C}" type="presParOf" srcId="{C1EC6F66-5182-47D6-9B83-93D99B04D5F4}" destId="{D99ED4A5-DF34-4E0C-9016-5825E19969AA}" srcOrd="0" destOrd="0" presId="urn:microsoft.com/office/officeart/2008/layout/VerticalCurvedList"/>
    <dgm:cxn modelId="{82C0475A-07E6-4A8C-9C55-B82A32257017}" type="presParOf" srcId="{D99ED4A5-DF34-4E0C-9016-5825E19969AA}" destId="{762B0D68-114D-4584-944B-5586A4C92704}" srcOrd="0" destOrd="0" presId="urn:microsoft.com/office/officeart/2008/layout/VerticalCurvedList"/>
    <dgm:cxn modelId="{F0B27613-4045-4D89-8124-3D06BECBAAB9}" type="presParOf" srcId="{762B0D68-114D-4584-944B-5586A4C92704}" destId="{F3A6BBC3-BC70-4E44-9876-1EADE398DB0B}" srcOrd="0" destOrd="0" presId="urn:microsoft.com/office/officeart/2008/layout/VerticalCurvedList"/>
    <dgm:cxn modelId="{1805433B-7F19-4BD6-9998-42CE97408ACE}" type="presParOf" srcId="{762B0D68-114D-4584-944B-5586A4C92704}" destId="{FF282F58-C9BC-4A33-B027-1A0367A0A4B7}" srcOrd="1" destOrd="0" presId="urn:microsoft.com/office/officeart/2008/layout/VerticalCurvedList"/>
    <dgm:cxn modelId="{03D98D46-BCFE-4C87-BE74-95D1DB82697E}" type="presParOf" srcId="{762B0D68-114D-4584-944B-5586A4C92704}" destId="{80359844-7A48-489E-B005-6D81A6682C73}" srcOrd="2" destOrd="0" presId="urn:microsoft.com/office/officeart/2008/layout/VerticalCurvedList"/>
    <dgm:cxn modelId="{5EC876E7-2EF1-4B03-96E2-4749607F64D2}" type="presParOf" srcId="{762B0D68-114D-4584-944B-5586A4C92704}" destId="{2113B1D7-9633-436E-83E1-784A6C82DA93}" srcOrd="3" destOrd="0" presId="urn:microsoft.com/office/officeart/2008/layout/VerticalCurvedList"/>
    <dgm:cxn modelId="{530F1F7F-AD8E-41CB-AB7B-9A6D9BC88891}" type="presParOf" srcId="{D99ED4A5-DF34-4E0C-9016-5825E19969AA}" destId="{B447774B-561B-4E0E-844F-1BBE73691202}" srcOrd="1" destOrd="0" presId="urn:microsoft.com/office/officeart/2008/layout/VerticalCurvedList"/>
    <dgm:cxn modelId="{489E80F2-A840-49E2-848F-7C667A480C76}" type="presParOf" srcId="{D99ED4A5-DF34-4E0C-9016-5825E19969AA}" destId="{87E52D1B-ACE2-4158-86C9-71842F2132B4}" srcOrd="2" destOrd="0" presId="urn:microsoft.com/office/officeart/2008/layout/VerticalCurvedList"/>
    <dgm:cxn modelId="{23B473B9-D256-4F49-8C63-E7B262228DBD}" type="presParOf" srcId="{87E52D1B-ACE2-4158-86C9-71842F2132B4}" destId="{13A2365A-CD0E-4051-ACB9-6720FA5411E7}" srcOrd="0" destOrd="0" presId="urn:microsoft.com/office/officeart/2008/layout/VerticalCurvedList"/>
    <dgm:cxn modelId="{6B857668-D268-44F1-980C-D471F69C8352}" type="presParOf" srcId="{D99ED4A5-DF34-4E0C-9016-5825E19969AA}" destId="{831BE980-3F44-401B-8CA1-9319DA67B9D0}" srcOrd="3" destOrd="0" presId="urn:microsoft.com/office/officeart/2008/layout/VerticalCurvedList"/>
    <dgm:cxn modelId="{2AB27582-867B-47F2-9D42-EFC68BFAC67B}" type="presParOf" srcId="{D99ED4A5-DF34-4E0C-9016-5825E19969AA}" destId="{43C96C3C-327A-4D48-9E39-6D6F0EB900AC}" srcOrd="4" destOrd="0" presId="urn:microsoft.com/office/officeart/2008/layout/VerticalCurvedList"/>
    <dgm:cxn modelId="{8689DF46-C01E-4418-802C-5D48A9F11F60}" type="presParOf" srcId="{43C96C3C-327A-4D48-9E39-6D6F0EB900AC}" destId="{2D41AEC4-A5F9-4C44-A544-AC85BD3AD23A}" srcOrd="0" destOrd="0" presId="urn:microsoft.com/office/officeart/2008/layout/VerticalCurvedList"/>
    <dgm:cxn modelId="{F3B4B007-A09A-4ADA-A496-5B409C82A50F}" type="presParOf" srcId="{D99ED4A5-DF34-4E0C-9016-5825E19969AA}" destId="{F9A891E9-53B2-4382-B7B9-FC94D4AFA0BC}" srcOrd="5" destOrd="0" presId="urn:microsoft.com/office/officeart/2008/layout/VerticalCurvedList"/>
    <dgm:cxn modelId="{6EE7D749-7C8E-4F43-9574-D7DFCBB86A1E}" type="presParOf" srcId="{D99ED4A5-DF34-4E0C-9016-5825E19969AA}" destId="{DDEF6BA2-1B8E-4D57-A8EE-7EEE964D49B1}" srcOrd="6" destOrd="0" presId="urn:microsoft.com/office/officeart/2008/layout/VerticalCurvedList"/>
    <dgm:cxn modelId="{81459CC4-6AA0-45F9-B926-9D322FF8C930}" type="presParOf" srcId="{DDEF6BA2-1B8E-4D57-A8EE-7EEE964D49B1}" destId="{3CEA2782-7940-4E20-9C41-2D84E687B8A6}" srcOrd="0" destOrd="0" presId="urn:microsoft.com/office/officeart/2008/layout/VerticalCurvedList"/>
    <dgm:cxn modelId="{553E3429-8775-4F74-ADD9-7EF124DCA8B8}" type="presParOf" srcId="{D99ED4A5-DF34-4E0C-9016-5825E19969AA}" destId="{B5DFE9D7-FDA5-4856-B553-9A5C436B9FA4}" srcOrd="7" destOrd="0" presId="urn:microsoft.com/office/officeart/2008/layout/VerticalCurvedList"/>
    <dgm:cxn modelId="{C5F05056-F516-44AF-8DCB-4AD607E5950D}" type="presParOf" srcId="{D99ED4A5-DF34-4E0C-9016-5825E19969AA}" destId="{897FE448-F613-4BB3-8402-186F8FE1732C}" srcOrd="8" destOrd="0" presId="urn:microsoft.com/office/officeart/2008/layout/VerticalCurvedList"/>
    <dgm:cxn modelId="{88EA05E1-1F08-48B6-98CF-E5D500A53B83}" type="presParOf" srcId="{897FE448-F613-4BB3-8402-186F8FE1732C}" destId="{053CA9D6-804F-4334-B08C-A4136EEAA869}" srcOrd="0" destOrd="0" presId="urn:microsoft.com/office/officeart/2008/layout/VerticalCurv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E9D31E-5843-48F8-9769-32E3CE67D977}" type="doc">
      <dgm:prSet loTypeId="urn:microsoft.com/office/officeart/2005/8/layout/target3" loCatId="list" qsTypeId="urn:microsoft.com/office/officeart/2005/8/quickstyle/simple1" qsCatId="simple" csTypeId="urn:microsoft.com/office/officeart/2005/8/colors/accent1_2" csCatId="accent1" phldr="1"/>
      <dgm:spPr/>
      <dgm:t>
        <a:bodyPr/>
        <a:lstStyle/>
        <a:p>
          <a:endParaRPr lang="en-IN"/>
        </a:p>
      </dgm:t>
    </dgm:pt>
    <dgm:pt modelId="{BC34B3E9-2832-4665-80FD-D05C16BDEFBC}">
      <dgm:prSet custT="1"/>
      <dgm:spPr/>
      <dgm:t>
        <a:bodyPr/>
        <a:lstStyle/>
        <a:p>
          <a:pPr algn="just">
            <a:lnSpc>
              <a:spcPct val="150000"/>
            </a:lnSpc>
          </a:pPr>
          <a:r>
            <a:rPr lang="en-US" sz="2000" dirty="0">
              <a:latin typeface="Arial" panose="020B0604020202020204" pitchFamily="34" charset="0"/>
              <a:cs typeface="Arial" panose="020B0604020202020204" pitchFamily="34" charset="0"/>
            </a:rPr>
            <a:t>The amount of physical activity that students at public colleges obtain depends on a several elements, including the accessibility of organized activities, the limitations of available time, and their own personal motivation or unwillingness. </a:t>
          </a:r>
          <a:endParaRPr lang="en-IN" sz="2000" dirty="0">
            <a:latin typeface="Arial" panose="020B0604020202020204" pitchFamily="34" charset="0"/>
            <a:cs typeface="Arial" panose="020B0604020202020204" pitchFamily="34" charset="0"/>
          </a:endParaRPr>
        </a:p>
      </dgm:t>
    </dgm:pt>
    <dgm:pt modelId="{56D11AD9-8AEA-4430-850B-65970952806C}" type="parTrans" cxnId="{0FCF846C-80D6-412E-B1D6-909C917E270C}">
      <dgm:prSet/>
      <dgm:spPr/>
      <dgm:t>
        <a:bodyPr/>
        <a:lstStyle/>
        <a:p>
          <a:pPr algn="just">
            <a:lnSpc>
              <a:spcPct val="150000"/>
            </a:lnSpc>
          </a:pPr>
          <a:endParaRPr lang="en-IN" sz="2000">
            <a:latin typeface="Arial" panose="020B0604020202020204" pitchFamily="34" charset="0"/>
            <a:cs typeface="Arial" panose="020B0604020202020204" pitchFamily="34" charset="0"/>
          </a:endParaRPr>
        </a:p>
      </dgm:t>
    </dgm:pt>
    <dgm:pt modelId="{E5CD5E22-217F-4F41-B24A-E6EF7375D540}" type="sibTrans" cxnId="{0FCF846C-80D6-412E-B1D6-909C917E270C}">
      <dgm:prSet/>
      <dgm:spPr/>
      <dgm:t>
        <a:bodyPr/>
        <a:lstStyle/>
        <a:p>
          <a:pPr algn="just">
            <a:lnSpc>
              <a:spcPct val="150000"/>
            </a:lnSpc>
          </a:pPr>
          <a:endParaRPr lang="en-IN" sz="2000">
            <a:latin typeface="Arial" panose="020B0604020202020204" pitchFamily="34" charset="0"/>
            <a:cs typeface="Arial" panose="020B0604020202020204" pitchFamily="34" charset="0"/>
          </a:endParaRPr>
        </a:p>
      </dgm:t>
    </dgm:pt>
    <dgm:pt modelId="{7216E736-5AF1-4B85-B832-A6347D598810}">
      <dgm:prSet custT="1"/>
      <dgm:spPr/>
      <dgm:t>
        <a:bodyPr/>
        <a:lstStyle/>
        <a:p>
          <a:pPr algn="just">
            <a:lnSpc>
              <a:spcPct val="150000"/>
            </a:lnSpc>
          </a:pPr>
          <a:r>
            <a:rPr lang="en-US" sz="2000" dirty="0">
              <a:latin typeface="Arial" panose="020B0604020202020204" pitchFamily="34" charset="0"/>
              <a:cs typeface="Arial" panose="020B0604020202020204" pitchFamily="34" charset="0"/>
            </a:rPr>
            <a:t> Students often have a heavy academic load and other obligations, leaving them with little spare time </a:t>
          </a:r>
          <a:r>
            <a:rPr lang="en-IN" sz="2000" dirty="0">
              <a:latin typeface="Arial" panose="020B0604020202020204" pitchFamily="34" charset="0"/>
              <a:cs typeface="Arial" panose="020B0604020202020204" pitchFamily="34" charset="0"/>
            </a:rPr>
            <a:t>(Wang and </a:t>
          </a:r>
          <a:r>
            <a:rPr lang="en-IN" sz="2000" dirty="0" err="1">
              <a:latin typeface="Arial" panose="020B0604020202020204" pitchFamily="34" charset="0"/>
              <a:cs typeface="Arial" panose="020B0604020202020204" pitchFamily="34" charset="0"/>
            </a:rPr>
            <a:t>Boros</a:t>
          </a:r>
          <a:r>
            <a:rPr lang="en-IN" sz="2000" dirty="0">
              <a:latin typeface="Arial" panose="020B0604020202020204" pitchFamily="34" charset="0"/>
              <a:cs typeface="Arial" panose="020B0604020202020204" pitchFamily="34" charset="0"/>
            </a:rPr>
            <a:t>, 2019)</a:t>
          </a:r>
          <a:r>
            <a:rPr lang="en-US" sz="2000" dirty="0">
              <a:latin typeface="Arial" panose="020B0604020202020204" pitchFamily="34" charset="0"/>
              <a:cs typeface="Arial" panose="020B0604020202020204" pitchFamily="34" charset="0"/>
            </a:rPr>
            <a:t>. An individual's absence of excitement or motivation may be caused by various circumstances, including a lack of interest, insecurity, or a sense of significance. </a:t>
          </a:r>
          <a:endParaRPr lang="en-IN" sz="2000" dirty="0">
            <a:latin typeface="Arial" panose="020B0604020202020204" pitchFamily="34" charset="0"/>
            <a:cs typeface="Arial" panose="020B0604020202020204" pitchFamily="34" charset="0"/>
          </a:endParaRPr>
        </a:p>
      </dgm:t>
    </dgm:pt>
    <dgm:pt modelId="{6091BFBF-1316-4873-9071-EAF416670878}" type="parTrans" cxnId="{6A1118FC-AB36-42DB-A5A9-596ECAAA4180}">
      <dgm:prSet/>
      <dgm:spPr/>
      <dgm:t>
        <a:bodyPr/>
        <a:lstStyle/>
        <a:p>
          <a:pPr algn="just">
            <a:lnSpc>
              <a:spcPct val="150000"/>
            </a:lnSpc>
          </a:pPr>
          <a:endParaRPr lang="en-IN" sz="2000">
            <a:latin typeface="Arial" panose="020B0604020202020204" pitchFamily="34" charset="0"/>
            <a:cs typeface="Arial" panose="020B0604020202020204" pitchFamily="34" charset="0"/>
          </a:endParaRPr>
        </a:p>
      </dgm:t>
    </dgm:pt>
    <dgm:pt modelId="{C0C2232B-A107-491E-9E0A-79F8274F310D}" type="sibTrans" cxnId="{6A1118FC-AB36-42DB-A5A9-596ECAAA4180}">
      <dgm:prSet/>
      <dgm:spPr/>
      <dgm:t>
        <a:bodyPr/>
        <a:lstStyle/>
        <a:p>
          <a:pPr algn="just">
            <a:lnSpc>
              <a:spcPct val="150000"/>
            </a:lnSpc>
          </a:pPr>
          <a:endParaRPr lang="en-IN" sz="2000">
            <a:latin typeface="Arial" panose="020B0604020202020204" pitchFamily="34" charset="0"/>
            <a:cs typeface="Arial" panose="020B0604020202020204" pitchFamily="34" charset="0"/>
          </a:endParaRPr>
        </a:p>
      </dgm:t>
    </dgm:pt>
    <dgm:pt modelId="{32BDDC29-36DC-4D71-B830-27D2281A0ADF}">
      <dgm:prSet custT="1"/>
      <dgm:spPr/>
      <dgm:t>
        <a:bodyPr/>
        <a:lstStyle/>
        <a:p>
          <a:pPr algn="just">
            <a:lnSpc>
              <a:spcPct val="150000"/>
            </a:lnSpc>
          </a:pPr>
          <a:r>
            <a:rPr lang="en-US" sz="2000">
              <a:latin typeface="Arial" panose="020B0604020202020204" pitchFamily="34" charset="0"/>
              <a:cs typeface="Arial" panose="020B0604020202020204" pitchFamily="34" charset="0"/>
            </a:rPr>
            <a:t>Another barrier limiting students from obtaining enough exercise is a lack of suitable fitness facilities in poor regions. Students may be discouraged from exercising because they fear being harmed or have previously been wounded. </a:t>
          </a:r>
          <a:endParaRPr lang="en-IN" sz="2000" dirty="0">
            <a:latin typeface="Arial" panose="020B0604020202020204" pitchFamily="34" charset="0"/>
            <a:cs typeface="Arial" panose="020B0604020202020204" pitchFamily="34" charset="0"/>
          </a:endParaRPr>
        </a:p>
      </dgm:t>
    </dgm:pt>
    <dgm:pt modelId="{3339529B-2B56-4454-A748-9005A4ED212F}" type="parTrans" cxnId="{8FB2628A-8925-4484-A45C-6ECFBBEA8076}">
      <dgm:prSet/>
      <dgm:spPr/>
      <dgm:t>
        <a:bodyPr/>
        <a:lstStyle/>
        <a:p>
          <a:pPr algn="just">
            <a:lnSpc>
              <a:spcPct val="150000"/>
            </a:lnSpc>
          </a:pPr>
          <a:endParaRPr lang="en-IN" sz="2000">
            <a:latin typeface="Arial" panose="020B0604020202020204" pitchFamily="34" charset="0"/>
            <a:cs typeface="Arial" panose="020B0604020202020204" pitchFamily="34" charset="0"/>
          </a:endParaRPr>
        </a:p>
      </dgm:t>
    </dgm:pt>
    <dgm:pt modelId="{A13A1F48-20EF-4D8B-94D7-8E5DA4C8505E}" type="sibTrans" cxnId="{8FB2628A-8925-4484-A45C-6ECFBBEA8076}">
      <dgm:prSet/>
      <dgm:spPr/>
      <dgm:t>
        <a:bodyPr/>
        <a:lstStyle/>
        <a:p>
          <a:pPr algn="just">
            <a:lnSpc>
              <a:spcPct val="150000"/>
            </a:lnSpc>
          </a:pPr>
          <a:endParaRPr lang="en-IN" sz="2000">
            <a:latin typeface="Arial" panose="020B0604020202020204" pitchFamily="34" charset="0"/>
            <a:cs typeface="Arial" panose="020B0604020202020204" pitchFamily="34" charset="0"/>
          </a:endParaRPr>
        </a:p>
      </dgm:t>
    </dgm:pt>
    <dgm:pt modelId="{7783B456-DF90-4C22-874C-73DE21C7EAC7}" type="pres">
      <dgm:prSet presAssocID="{C7E9D31E-5843-48F8-9769-32E3CE67D977}" presName="Name0" presStyleCnt="0">
        <dgm:presLayoutVars>
          <dgm:chMax val="7"/>
          <dgm:dir/>
          <dgm:animLvl val="lvl"/>
          <dgm:resizeHandles val="exact"/>
        </dgm:presLayoutVars>
      </dgm:prSet>
      <dgm:spPr/>
    </dgm:pt>
    <dgm:pt modelId="{3C7B8C34-817D-4F19-A447-DCA4C9468224}" type="pres">
      <dgm:prSet presAssocID="{BC34B3E9-2832-4665-80FD-D05C16BDEFBC}" presName="circle1" presStyleLbl="node1" presStyleIdx="0" presStyleCnt="3" custScaleX="100518" custLinFactNeighborY="777"/>
      <dgm:spPr/>
    </dgm:pt>
    <dgm:pt modelId="{BB4E4A1E-8FDA-4D4D-9D07-316AD32A36D3}" type="pres">
      <dgm:prSet presAssocID="{BC34B3E9-2832-4665-80FD-D05C16BDEFBC}" presName="space" presStyleCnt="0"/>
      <dgm:spPr/>
    </dgm:pt>
    <dgm:pt modelId="{45254378-1B0A-416D-A136-46E71297223F}" type="pres">
      <dgm:prSet presAssocID="{BC34B3E9-2832-4665-80FD-D05C16BDEFBC}" presName="rect1" presStyleLbl="alignAcc1" presStyleIdx="0" presStyleCnt="3"/>
      <dgm:spPr/>
    </dgm:pt>
    <dgm:pt modelId="{6401758E-5E92-43AF-ACFA-BDCD8287BF73}" type="pres">
      <dgm:prSet presAssocID="{7216E736-5AF1-4B85-B832-A6347D598810}" presName="vertSpace2" presStyleLbl="node1" presStyleIdx="0" presStyleCnt="3"/>
      <dgm:spPr/>
    </dgm:pt>
    <dgm:pt modelId="{DDFEE931-4B64-4647-AB33-EF5351075D87}" type="pres">
      <dgm:prSet presAssocID="{7216E736-5AF1-4B85-B832-A6347D598810}" presName="circle2" presStyleLbl="node1" presStyleIdx="1" presStyleCnt="3"/>
      <dgm:spPr/>
    </dgm:pt>
    <dgm:pt modelId="{D2FCE622-941A-48FD-8684-20CB4765AFD7}" type="pres">
      <dgm:prSet presAssocID="{7216E736-5AF1-4B85-B832-A6347D598810}" presName="rect2" presStyleLbl="alignAcc1" presStyleIdx="1" presStyleCnt="3"/>
      <dgm:spPr/>
    </dgm:pt>
    <dgm:pt modelId="{6C0B4FD2-DDC6-40EB-92A6-A22FBAD712A4}" type="pres">
      <dgm:prSet presAssocID="{32BDDC29-36DC-4D71-B830-27D2281A0ADF}" presName="vertSpace3" presStyleLbl="node1" presStyleIdx="1" presStyleCnt="3"/>
      <dgm:spPr/>
    </dgm:pt>
    <dgm:pt modelId="{83455A6D-7B4B-4B14-BCFD-0C32E1BE72B9}" type="pres">
      <dgm:prSet presAssocID="{32BDDC29-36DC-4D71-B830-27D2281A0ADF}" presName="circle3" presStyleLbl="node1" presStyleIdx="2" presStyleCnt="3"/>
      <dgm:spPr/>
    </dgm:pt>
    <dgm:pt modelId="{A6191CFC-1682-4AA2-996A-EEA3F13213B8}" type="pres">
      <dgm:prSet presAssocID="{32BDDC29-36DC-4D71-B830-27D2281A0ADF}" presName="rect3" presStyleLbl="alignAcc1" presStyleIdx="2" presStyleCnt="3"/>
      <dgm:spPr/>
    </dgm:pt>
    <dgm:pt modelId="{08797508-00AA-4D98-8B29-D6BF1CE24961}" type="pres">
      <dgm:prSet presAssocID="{BC34B3E9-2832-4665-80FD-D05C16BDEFBC}" presName="rect1ParTxNoCh" presStyleLbl="alignAcc1" presStyleIdx="2" presStyleCnt="3">
        <dgm:presLayoutVars>
          <dgm:chMax val="1"/>
          <dgm:bulletEnabled val="1"/>
        </dgm:presLayoutVars>
      </dgm:prSet>
      <dgm:spPr/>
    </dgm:pt>
    <dgm:pt modelId="{B7ED16AC-E3EA-45E2-83BA-0FD0BCBBD643}" type="pres">
      <dgm:prSet presAssocID="{7216E736-5AF1-4B85-B832-A6347D598810}" presName="rect2ParTxNoCh" presStyleLbl="alignAcc1" presStyleIdx="2" presStyleCnt="3">
        <dgm:presLayoutVars>
          <dgm:chMax val="1"/>
          <dgm:bulletEnabled val="1"/>
        </dgm:presLayoutVars>
      </dgm:prSet>
      <dgm:spPr/>
    </dgm:pt>
    <dgm:pt modelId="{B7F2F9B8-6F84-498B-8E79-65F744958F68}" type="pres">
      <dgm:prSet presAssocID="{32BDDC29-36DC-4D71-B830-27D2281A0ADF}" presName="rect3ParTxNoCh" presStyleLbl="alignAcc1" presStyleIdx="2" presStyleCnt="3">
        <dgm:presLayoutVars>
          <dgm:chMax val="1"/>
          <dgm:bulletEnabled val="1"/>
        </dgm:presLayoutVars>
      </dgm:prSet>
      <dgm:spPr/>
    </dgm:pt>
  </dgm:ptLst>
  <dgm:cxnLst>
    <dgm:cxn modelId="{87EC7D3D-41D4-4EA5-B298-D237348543E6}" type="presOf" srcId="{C7E9D31E-5843-48F8-9769-32E3CE67D977}" destId="{7783B456-DF90-4C22-874C-73DE21C7EAC7}" srcOrd="0" destOrd="0" presId="urn:microsoft.com/office/officeart/2005/8/layout/target3"/>
    <dgm:cxn modelId="{6325244B-4363-4F1D-8A11-D98741964050}" type="presOf" srcId="{32BDDC29-36DC-4D71-B830-27D2281A0ADF}" destId="{A6191CFC-1682-4AA2-996A-EEA3F13213B8}" srcOrd="0" destOrd="0" presId="urn:microsoft.com/office/officeart/2005/8/layout/target3"/>
    <dgm:cxn modelId="{0FCF846C-80D6-412E-B1D6-909C917E270C}" srcId="{C7E9D31E-5843-48F8-9769-32E3CE67D977}" destId="{BC34B3E9-2832-4665-80FD-D05C16BDEFBC}" srcOrd="0" destOrd="0" parTransId="{56D11AD9-8AEA-4430-850B-65970952806C}" sibTransId="{E5CD5E22-217F-4F41-B24A-E6EF7375D540}"/>
    <dgm:cxn modelId="{A270BF56-51F3-42EF-A920-4DAF5B3120BD}" type="presOf" srcId="{32BDDC29-36DC-4D71-B830-27D2281A0ADF}" destId="{B7F2F9B8-6F84-498B-8E79-65F744958F68}" srcOrd="1" destOrd="0" presId="urn:microsoft.com/office/officeart/2005/8/layout/target3"/>
    <dgm:cxn modelId="{21DD4882-C991-4FBC-B22B-3E741F085229}" type="presOf" srcId="{7216E736-5AF1-4B85-B832-A6347D598810}" destId="{D2FCE622-941A-48FD-8684-20CB4765AFD7}" srcOrd="0" destOrd="0" presId="urn:microsoft.com/office/officeart/2005/8/layout/target3"/>
    <dgm:cxn modelId="{8FB2628A-8925-4484-A45C-6ECFBBEA8076}" srcId="{C7E9D31E-5843-48F8-9769-32E3CE67D977}" destId="{32BDDC29-36DC-4D71-B830-27D2281A0ADF}" srcOrd="2" destOrd="0" parTransId="{3339529B-2B56-4454-A748-9005A4ED212F}" sibTransId="{A13A1F48-20EF-4D8B-94D7-8E5DA4C8505E}"/>
    <dgm:cxn modelId="{7CDEF298-8246-4ECB-B41F-4B3D230E203A}" type="presOf" srcId="{7216E736-5AF1-4B85-B832-A6347D598810}" destId="{B7ED16AC-E3EA-45E2-83BA-0FD0BCBBD643}" srcOrd="1" destOrd="0" presId="urn:microsoft.com/office/officeart/2005/8/layout/target3"/>
    <dgm:cxn modelId="{86A088B6-533A-474C-A109-E3A29C6C1A0C}" type="presOf" srcId="{BC34B3E9-2832-4665-80FD-D05C16BDEFBC}" destId="{08797508-00AA-4D98-8B29-D6BF1CE24961}" srcOrd="1" destOrd="0" presId="urn:microsoft.com/office/officeart/2005/8/layout/target3"/>
    <dgm:cxn modelId="{9F244FDF-5128-47E1-BFFB-9EDED96FB3CF}" type="presOf" srcId="{BC34B3E9-2832-4665-80FD-D05C16BDEFBC}" destId="{45254378-1B0A-416D-A136-46E71297223F}" srcOrd="0" destOrd="0" presId="urn:microsoft.com/office/officeart/2005/8/layout/target3"/>
    <dgm:cxn modelId="{6A1118FC-AB36-42DB-A5A9-596ECAAA4180}" srcId="{C7E9D31E-5843-48F8-9769-32E3CE67D977}" destId="{7216E736-5AF1-4B85-B832-A6347D598810}" srcOrd="1" destOrd="0" parTransId="{6091BFBF-1316-4873-9071-EAF416670878}" sibTransId="{C0C2232B-A107-491E-9E0A-79F8274F310D}"/>
    <dgm:cxn modelId="{7500342D-BC50-485C-A27E-20357148DE93}" type="presParOf" srcId="{7783B456-DF90-4C22-874C-73DE21C7EAC7}" destId="{3C7B8C34-817D-4F19-A447-DCA4C9468224}" srcOrd="0" destOrd="0" presId="urn:microsoft.com/office/officeart/2005/8/layout/target3"/>
    <dgm:cxn modelId="{665FCC50-BFA8-49AE-B3A5-7D33B6248884}" type="presParOf" srcId="{7783B456-DF90-4C22-874C-73DE21C7EAC7}" destId="{BB4E4A1E-8FDA-4D4D-9D07-316AD32A36D3}" srcOrd="1" destOrd="0" presId="urn:microsoft.com/office/officeart/2005/8/layout/target3"/>
    <dgm:cxn modelId="{80F576F4-087C-4121-B9F4-C26BC66F078F}" type="presParOf" srcId="{7783B456-DF90-4C22-874C-73DE21C7EAC7}" destId="{45254378-1B0A-416D-A136-46E71297223F}" srcOrd="2" destOrd="0" presId="urn:microsoft.com/office/officeart/2005/8/layout/target3"/>
    <dgm:cxn modelId="{2ADC73AE-9CCB-44E3-B383-DF94B5189997}" type="presParOf" srcId="{7783B456-DF90-4C22-874C-73DE21C7EAC7}" destId="{6401758E-5E92-43AF-ACFA-BDCD8287BF73}" srcOrd="3" destOrd="0" presId="urn:microsoft.com/office/officeart/2005/8/layout/target3"/>
    <dgm:cxn modelId="{DE2C7B5E-D1AF-47AE-A16C-C3F424BE151B}" type="presParOf" srcId="{7783B456-DF90-4C22-874C-73DE21C7EAC7}" destId="{DDFEE931-4B64-4647-AB33-EF5351075D87}" srcOrd="4" destOrd="0" presId="urn:microsoft.com/office/officeart/2005/8/layout/target3"/>
    <dgm:cxn modelId="{E608CC85-9A5E-4088-B6D8-FE870A63DD3F}" type="presParOf" srcId="{7783B456-DF90-4C22-874C-73DE21C7EAC7}" destId="{D2FCE622-941A-48FD-8684-20CB4765AFD7}" srcOrd="5" destOrd="0" presId="urn:microsoft.com/office/officeart/2005/8/layout/target3"/>
    <dgm:cxn modelId="{0CA2C201-4637-4981-A0D3-E9EA83D3EE32}" type="presParOf" srcId="{7783B456-DF90-4C22-874C-73DE21C7EAC7}" destId="{6C0B4FD2-DDC6-40EB-92A6-A22FBAD712A4}" srcOrd="6" destOrd="0" presId="urn:microsoft.com/office/officeart/2005/8/layout/target3"/>
    <dgm:cxn modelId="{56A300BE-5139-4E69-8620-1867D7389A54}" type="presParOf" srcId="{7783B456-DF90-4C22-874C-73DE21C7EAC7}" destId="{83455A6D-7B4B-4B14-BCFD-0C32E1BE72B9}" srcOrd="7" destOrd="0" presId="urn:microsoft.com/office/officeart/2005/8/layout/target3"/>
    <dgm:cxn modelId="{00B74BF3-4CA1-4B7F-9311-FBF4F2CC49C8}" type="presParOf" srcId="{7783B456-DF90-4C22-874C-73DE21C7EAC7}" destId="{A6191CFC-1682-4AA2-996A-EEA3F13213B8}" srcOrd="8" destOrd="0" presId="urn:microsoft.com/office/officeart/2005/8/layout/target3"/>
    <dgm:cxn modelId="{74F20704-C2DA-4785-B12F-BE78B748B9BF}" type="presParOf" srcId="{7783B456-DF90-4C22-874C-73DE21C7EAC7}" destId="{08797508-00AA-4D98-8B29-D6BF1CE24961}" srcOrd="9" destOrd="0" presId="urn:microsoft.com/office/officeart/2005/8/layout/target3"/>
    <dgm:cxn modelId="{31D6213E-FE1B-4F97-B130-DBAAD00C47E1}" type="presParOf" srcId="{7783B456-DF90-4C22-874C-73DE21C7EAC7}" destId="{B7ED16AC-E3EA-45E2-83BA-0FD0BCBBD643}" srcOrd="10" destOrd="0" presId="urn:microsoft.com/office/officeart/2005/8/layout/target3"/>
    <dgm:cxn modelId="{A78F9776-ED23-4E69-BBE8-3FAE3CA33BC8}" type="presParOf" srcId="{7783B456-DF90-4C22-874C-73DE21C7EAC7}" destId="{B7F2F9B8-6F84-498B-8E79-65F744958F68}"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B4C693A-ABE5-48F7-B753-702A7FCC8962}"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en-IN"/>
        </a:p>
      </dgm:t>
    </dgm:pt>
    <dgm:pt modelId="{BEC22D90-BA70-46AC-A3AF-4EFCDADD6CBC}">
      <dgm:prSet custT="1"/>
      <dgm:spPr>
        <a:solidFill>
          <a:schemeClr val="accent1"/>
        </a:solidFill>
      </dgm:spPr>
      <dgm:t>
        <a:bodyPr/>
        <a:lstStyle/>
        <a:p>
          <a:pPr algn="ctr"/>
          <a:r>
            <a:rPr lang="en-US" sz="2000" b="1" dirty="0">
              <a:solidFill>
                <a:schemeClr val="tx1"/>
              </a:solidFill>
              <a:latin typeface="Arial" panose="020B0604020202020204" pitchFamily="34" charset="0"/>
              <a:cs typeface="Arial" panose="020B0604020202020204" pitchFamily="34" charset="0"/>
            </a:rPr>
            <a:t>Research design</a:t>
          </a:r>
          <a:endParaRPr lang="en-IN" sz="2000" dirty="0">
            <a:solidFill>
              <a:schemeClr val="tx1"/>
            </a:solidFill>
            <a:latin typeface="Arial" panose="020B0604020202020204" pitchFamily="34" charset="0"/>
            <a:cs typeface="Arial" panose="020B0604020202020204" pitchFamily="34" charset="0"/>
          </a:endParaRPr>
        </a:p>
      </dgm:t>
    </dgm:pt>
    <dgm:pt modelId="{FF51C6AB-D4AB-4E75-9C67-A120298EF46A}" type="parTrans" cxnId="{25849C8C-F3D1-4A21-B1D2-F168D33B6B76}">
      <dgm:prSet/>
      <dgm:spPr/>
      <dgm:t>
        <a:bodyPr/>
        <a:lstStyle/>
        <a:p>
          <a:endParaRPr lang="en-IN" sz="2000">
            <a:latin typeface="Arial" panose="020B0604020202020204" pitchFamily="34" charset="0"/>
            <a:cs typeface="Arial" panose="020B0604020202020204" pitchFamily="34" charset="0"/>
          </a:endParaRPr>
        </a:p>
      </dgm:t>
    </dgm:pt>
    <dgm:pt modelId="{4F416955-A772-4496-A97A-9F5F0936E5CF}" type="sibTrans" cxnId="{25849C8C-F3D1-4A21-B1D2-F168D33B6B76}">
      <dgm:prSet/>
      <dgm:spPr/>
      <dgm:t>
        <a:bodyPr/>
        <a:lstStyle/>
        <a:p>
          <a:endParaRPr lang="en-IN" sz="2000">
            <a:latin typeface="Arial" panose="020B0604020202020204" pitchFamily="34" charset="0"/>
            <a:cs typeface="Arial" panose="020B0604020202020204" pitchFamily="34" charset="0"/>
          </a:endParaRPr>
        </a:p>
      </dgm:t>
    </dgm:pt>
    <dgm:pt modelId="{BB202745-8762-4265-BC52-FCD3955FF892}">
      <dgm:prSet custT="1"/>
      <dgm:spPr>
        <a:solidFill>
          <a:schemeClr val="accent1">
            <a:lumMod val="40000"/>
            <a:lumOff val="60000"/>
          </a:schemeClr>
        </a:solidFill>
      </dgm:spPr>
      <dgm:t>
        <a:bodyPr/>
        <a:lstStyle/>
        <a:p>
          <a:pPr algn="just">
            <a:lnSpc>
              <a:spcPct val="100000"/>
            </a:lnSpc>
          </a:pPr>
          <a:r>
            <a:rPr lang="en-US" sz="2000" dirty="0">
              <a:solidFill>
                <a:schemeClr val="tx1"/>
              </a:solidFill>
              <a:latin typeface="Arial" panose="020B0604020202020204" pitchFamily="34" charset="0"/>
              <a:cs typeface="Arial" panose="020B0604020202020204" pitchFamily="34" charset="0"/>
            </a:rPr>
            <a:t>The dissertation project will use a cross-sectional research design to examine the frequency with which students at a public university engage in physical exercise. The aim of this research design is to shed some light on the intensity of exercise that is currently prevalent among college students at a specific time and place </a:t>
          </a:r>
          <a:r>
            <a:rPr lang="en-IN" sz="2000" dirty="0">
              <a:solidFill>
                <a:schemeClr val="tx1"/>
              </a:solidFill>
              <a:latin typeface="Arial" panose="020B0604020202020204" pitchFamily="34" charset="0"/>
              <a:cs typeface="Arial" panose="020B0604020202020204" pitchFamily="34" charset="0"/>
            </a:rPr>
            <a:t>(</a:t>
          </a:r>
          <a:r>
            <a:rPr lang="en-IN" sz="2000" dirty="0" err="1">
              <a:solidFill>
                <a:schemeClr val="tx1"/>
              </a:solidFill>
              <a:latin typeface="Arial" panose="020B0604020202020204" pitchFamily="34" charset="0"/>
              <a:cs typeface="Arial" panose="020B0604020202020204" pitchFamily="34" charset="0"/>
            </a:rPr>
            <a:t>Grasdalsmoen</a:t>
          </a:r>
          <a:r>
            <a:rPr lang="en-IN" sz="2000" dirty="0">
              <a:solidFill>
                <a:schemeClr val="tx1"/>
              </a:solidFill>
              <a:latin typeface="Arial" panose="020B0604020202020204" pitchFamily="34" charset="0"/>
              <a:cs typeface="Arial" panose="020B0604020202020204" pitchFamily="34" charset="0"/>
            </a:rPr>
            <a:t> et al., 2020)</a:t>
          </a:r>
          <a:r>
            <a:rPr lang="en-US" sz="2000" dirty="0">
              <a:solidFill>
                <a:schemeClr val="tx1"/>
              </a:solidFill>
              <a:latin typeface="Arial" panose="020B0604020202020204" pitchFamily="34" charset="0"/>
              <a:cs typeface="Arial" panose="020B0604020202020204" pitchFamily="34" charset="0"/>
            </a:rPr>
            <a:t>.</a:t>
          </a:r>
          <a:endParaRPr lang="en-IN" sz="2000" dirty="0">
            <a:solidFill>
              <a:schemeClr val="tx1"/>
            </a:solidFill>
            <a:latin typeface="Arial" panose="020B0604020202020204" pitchFamily="34" charset="0"/>
            <a:cs typeface="Arial" panose="020B0604020202020204" pitchFamily="34" charset="0"/>
          </a:endParaRPr>
        </a:p>
      </dgm:t>
    </dgm:pt>
    <dgm:pt modelId="{4C935B33-2A26-4CFE-A10D-285BA142EB94}" type="parTrans" cxnId="{1B0F33B2-0FC8-4E48-9C4C-FA1C224214BD}">
      <dgm:prSet/>
      <dgm:spPr/>
      <dgm:t>
        <a:bodyPr/>
        <a:lstStyle/>
        <a:p>
          <a:endParaRPr lang="en-IN" sz="2000">
            <a:latin typeface="Arial" panose="020B0604020202020204" pitchFamily="34" charset="0"/>
            <a:cs typeface="Arial" panose="020B0604020202020204" pitchFamily="34" charset="0"/>
          </a:endParaRPr>
        </a:p>
      </dgm:t>
    </dgm:pt>
    <dgm:pt modelId="{38283FA4-36BC-4B71-BE5D-AA6C3FB425E5}" type="sibTrans" cxnId="{1B0F33B2-0FC8-4E48-9C4C-FA1C224214BD}">
      <dgm:prSet/>
      <dgm:spPr/>
      <dgm:t>
        <a:bodyPr/>
        <a:lstStyle/>
        <a:p>
          <a:endParaRPr lang="en-IN" sz="2000">
            <a:latin typeface="Arial" panose="020B0604020202020204" pitchFamily="34" charset="0"/>
            <a:cs typeface="Arial" panose="020B0604020202020204" pitchFamily="34" charset="0"/>
          </a:endParaRPr>
        </a:p>
      </dgm:t>
    </dgm:pt>
    <dgm:pt modelId="{F21D7D0D-2345-4B31-8814-8494E7BC9B1C}">
      <dgm:prSet custT="1"/>
      <dgm:spPr>
        <a:solidFill>
          <a:schemeClr val="accent1"/>
        </a:solidFill>
      </dgm:spPr>
      <dgm:t>
        <a:bodyPr/>
        <a:lstStyle/>
        <a:p>
          <a:pPr algn="ctr"/>
          <a:r>
            <a:rPr lang="en-US" sz="2000" b="1" dirty="0">
              <a:solidFill>
                <a:schemeClr val="tx1"/>
              </a:solidFill>
              <a:latin typeface="Arial" panose="020B0604020202020204" pitchFamily="34" charset="0"/>
              <a:cs typeface="Arial" panose="020B0604020202020204" pitchFamily="34" charset="0"/>
            </a:rPr>
            <a:t>Recruitment, Sampling &amp; Study Participants</a:t>
          </a:r>
          <a:endParaRPr lang="en-IN" sz="2000" dirty="0">
            <a:solidFill>
              <a:schemeClr val="tx1"/>
            </a:solidFill>
            <a:latin typeface="Arial" panose="020B0604020202020204" pitchFamily="34" charset="0"/>
            <a:cs typeface="Arial" panose="020B0604020202020204" pitchFamily="34" charset="0"/>
          </a:endParaRPr>
        </a:p>
      </dgm:t>
    </dgm:pt>
    <dgm:pt modelId="{09817D0D-1F47-49E3-A0DE-7F90EFFF373C}" type="parTrans" cxnId="{FECFB112-6238-4739-B514-8F68A755C4FB}">
      <dgm:prSet/>
      <dgm:spPr/>
      <dgm:t>
        <a:bodyPr/>
        <a:lstStyle/>
        <a:p>
          <a:endParaRPr lang="en-IN" sz="2000">
            <a:latin typeface="Arial" panose="020B0604020202020204" pitchFamily="34" charset="0"/>
            <a:cs typeface="Arial" panose="020B0604020202020204" pitchFamily="34" charset="0"/>
          </a:endParaRPr>
        </a:p>
      </dgm:t>
    </dgm:pt>
    <dgm:pt modelId="{77383E8C-C5B6-4E95-841B-952FC5642D7F}" type="sibTrans" cxnId="{FECFB112-6238-4739-B514-8F68A755C4FB}">
      <dgm:prSet/>
      <dgm:spPr/>
      <dgm:t>
        <a:bodyPr/>
        <a:lstStyle/>
        <a:p>
          <a:endParaRPr lang="en-IN" sz="2000">
            <a:latin typeface="Arial" panose="020B0604020202020204" pitchFamily="34" charset="0"/>
            <a:cs typeface="Arial" panose="020B0604020202020204" pitchFamily="34" charset="0"/>
          </a:endParaRPr>
        </a:p>
      </dgm:t>
    </dgm:pt>
    <dgm:pt modelId="{27E67076-4DF5-49B1-881F-69976E264CB7}">
      <dgm:prSet custT="1"/>
      <dgm:spPr>
        <a:solidFill>
          <a:schemeClr val="accent1">
            <a:lumMod val="40000"/>
            <a:lumOff val="60000"/>
          </a:schemeClr>
        </a:solidFill>
      </dgm:spPr>
      <dgm:t>
        <a:bodyPr/>
        <a:lstStyle/>
        <a:p>
          <a:pPr algn="just"/>
          <a:r>
            <a:rPr lang="en-US" sz="2000" dirty="0">
              <a:solidFill>
                <a:schemeClr val="tx1"/>
              </a:solidFill>
              <a:latin typeface="Arial" panose="020B0604020202020204" pitchFamily="34" charset="0"/>
              <a:cs typeface="Arial" panose="020B0604020202020204" pitchFamily="34" charset="0"/>
            </a:rPr>
            <a:t>The participants in the research will be drawn from the students of a public institution. The university's many departments will be adequately represented via the stratified sampling method. To achieve this,  students will be randomly selected from each faculty according to the percentage of students enrolled in each department or faculty. Students will be asked to participate voluntarily and invited through email, campus bulletin boards, and social media.</a:t>
          </a:r>
          <a:endParaRPr lang="en-IN" sz="2000" dirty="0">
            <a:solidFill>
              <a:schemeClr val="tx1"/>
            </a:solidFill>
            <a:latin typeface="Arial" panose="020B0604020202020204" pitchFamily="34" charset="0"/>
            <a:cs typeface="Arial" panose="020B0604020202020204" pitchFamily="34" charset="0"/>
          </a:endParaRPr>
        </a:p>
      </dgm:t>
    </dgm:pt>
    <dgm:pt modelId="{7402EAF2-C870-4E38-BB1E-213E245D958D}" type="parTrans" cxnId="{E3321C6B-4989-46F3-9F97-DA6BA6C3D2B9}">
      <dgm:prSet/>
      <dgm:spPr/>
      <dgm:t>
        <a:bodyPr/>
        <a:lstStyle/>
        <a:p>
          <a:endParaRPr lang="en-IN" sz="2000">
            <a:latin typeface="Arial" panose="020B0604020202020204" pitchFamily="34" charset="0"/>
            <a:cs typeface="Arial" panose="020B0604020202020204" pitchFamily="34" charset="0"/>
          </a:endParaRPr>
        </a:p>
      </dgm:t>
    </dgm:pt>
    <dgm:pt modelId="{2EADE273-6B2C-4B13-99E9-ECA4EA03E5E2}" type="sibTrans" cxnId="{E3321C6B-4989-46F3-9F97-DA6BA6C3D2B9}">
      <dgm:prSet/>
      <dgm:spPr/>
      <dgm:t>
        <a:bodyPr/>
        <a:lstStyle/>
        <a:p>
          <a:endParaRPr lang="en-IN" sz="2000">
            <a:latin typeface="Arial" panose="020B0604020202020204" pitchFamily="34" charset="0"/>
            <a:cs typeface="Arial" panose="020B0604020202020204" pitchFamily="34" charset="0"/>
          </a:endParaRPr>
        </a:p>
      </dgm:t>
    </dgm:pt>
    <dgm:pt modelId="{5C36E857-8B26-461F-A24E-EF6628B29C2C}" type="pres">
      <dgm:prSet presAssocID="{6B4C693A-ABE5-48F7-B753-702A7FCC8962}" presName="linearFlow" presStyleCnt="0">
        <dgm:presLayoutVars>
          <dgm:resizeHandles val="exact"/>
        </dgm:presLayoutVars>
      </dgm:prSet>
      <dgm:spPr/>
    </dgm:pt>
    <dgm:pt modelId="{4CD4E294-25AC-4519-907C-4E6693D1FB50}" type="pres">
      <dgm:prSet presAssocID="{BEC22D90-BA70-46AC-A3AF-4EFCDADD6CBC}" presName="node" presStyleLbl="node1" presStyleIdx="0" presStyleCnt="4" custScaleY="54209">
        <dgm:presLayoutVars>
          <dgm:bulletEnabled val="1"/>
        </dgm:presLayoutVars>
      </dgm:prSet>
      <dgm:spPr/>
    </dgm:pt>
    <dgm:pt modelId="{152B44D7-50A6-4DE8-802E-74D484A9F738}" type="pres">
      <dgm:prSet presAssocID="{4F416955-A772-4496-A97A-9F5F0936E5CF}" presName="sibTrans" presStyleLbl="sibTrans2D1" presStyleIdx="0" presStyleCnt="3" custScaleX="142656" custScaleY="89326" custLinFactNeighborY="1361"/>
      <dgm:spPr/>
    </dgm:pt>
    <dgm:pt modelId="{B1E44714-BA8F-4956-B616-B52D81E13A26}" type="pres">
      <dgm:prSet presAssocID="{4F416955-A772-4496-A97A-9F5F0936E5CF}" presName="connectorText" presStyleLbl="sibTrans2D1" presStyleIdx="0" presStyleCnt="3"/>
      <dgm:spPr/>
    </dgm:pt>
    <dgm:pt modelId="{8CA33EE5-5ECC-4CA0-AFB8-2B863B3E0060}" type="pres">
      <dgm:prSet presAssocID="{BB202745-8762-4265-BC52-FCD3955FF892}" presName="node" presStyleLbl="node1" presStyleIdx="1" presStyleCnt="4" custScaleX="194250" custLinFactNeighborX="243" custLinFactNeighborY="-29138">
        <dgm:presLayoutVars>
          <dgm:bulletEnabled val="1"/>
        </dgm:presLayoutVars>
      </dgm:prSet>
      <dgm:spPr/>
    </dgm:pt>
    <dgm:pt modelId="{6BB3AABE-0A15-4E4B-AFA8-C7F2EE9DD84F}" type="pres">
      <dgm:prSet presAssocID="{38283FA4-36BC-4B71-BE5D-AA6C3FB425E5}" presName="sibTrans" presStyleLbl="sibTrans2D1" presStyleIdx="1" presStyleCnt="3" custAng="21570999" custScaleX="156299" custLinFactNeighborX="5416" custLinFactNeighborY="12513"/>
      <dgm:spPr/>
    </dgm:pt>
    <dgm:pt modelId="{89C60C3B-3DE1-4C8A-BE8E-8160DE99AB98}" type="pres">
      <dgm:prSet presAssocID="{38283FA4-36BC-4B71-BE5D-AA6C3FB425E5}" presName="connectorText" presStyleLbl="sibTrans2D1" presStyleIdx="1" presStyleCnt="3"/>
      <dgm:spPr/>
    </dgm:pt>
    <dgm:pt modelId="{06AAA14E-CC4E-4D98-9D13-CC017AF6B590}" type="pres">
      <dgm:prSet presAssocID="{F21D7D0D-2345-4B31-8814-8494E7BC9B1C}" presName="node" presStyleLbl="node1" presStyleIdx="2" presStyleCnt="4" custScaleX="100525" custScaleY="49861" custLinFactNeighborY="-48563">
        <dgm:presLayoutVars>
          <dgm:bulletEnabled val="1"/>
        </dgm:presLayoutVars>
      </dgm:prSet>
      <dgm:spPr/>
    </dgm:pt>
    <dgm:pt modelId="{707A8166-40D4-465A-A118-1771DBCA8513}" type="pres">
      <dgm:prSet presAssocID="{77383E8C-C5B6-4E95-841B-952FC5642D7F}" presName="sibTrans" presStyleLbl="sibTrans2D1" presStyleIdx="2" presStyleCnt="3" custAng="384938" custScaleX="153848" custLinFactNeighborX="-9219" custLinFactNeighborY="8854"/>
      <dgm:spPr/>
    </dgm:pt>
    <dgm:pt modelId="{EC47E2EE-B8B4-4C80-A89B-7CA2E566BF32}" type="pres">
      <dgm:prSet presAssocID="{77383E8C-C5B6-4E95-841B-952FC5642D7F}" presName="connectorText" presStyleLbl="sibTrans2D1" presStyleIdx="2" presStyleCnt="3"/>
      <dgm:spPr/>
    </dgm:pt>
    <dgm:pt modelId="{E1D99C40-8807-407E-96CD-B8538501409A}" type="pres">
      <dgm:prSet presAssocID="{27E67076-4DF5-49B1-881F-69976E264CB7}" presName="node" presStyleLbl="node1" presStyleIdx="3" presStyleCnt="4" custScaleX="197233" custLinFactNeighborX="3157" custLinFactNeighborY="-73815">
        <dgm:presLayoutVars>
          <dgm:bulletEnabled val="1"/>
        </dgm:presLayoutVars>
      </dgm:prSet>
      <dgm:spPr/>
    </dgm:pt>
  </dgm:ptLst>
  <dgm:cxnLst>
    <dgm:cxn modelId="{E222B300-1C25-4F30-BE2B-76A312206F39}" type="presOf" srcId="{BEC22D90-BA70-46AC-A3AF-4EFCDADD6CBC}" destId="{4CD4E294-25AC-4519-907C-4E6693D1FB50}" srcOrd="0" destOrd="0" presId="urn:microsoft.com/office/officeart/2005/8/layout/process2"/>
    <dgm:cxn modelId="{FECFB112-6238-4739-B514-8F68A755C4FB}" srcId="{6B4C693A-ABE5-48F7-B753-702A7FCC8962}" destId="{F21D7D0D-2345-4B31-8814-8494E7BC9B1C}" srcOrd="2" destOrd="0" parTransId="{09817D0D-1F47-49E3-A0DE-7F90EFFF373C}" sibTransId="{77383E8C-C5B6-4E95-841B-952FC5642D7F}"/>
    <dgm:cxn modelId="{58C0972E-8FC6-4C8B-9576-F950A508EAB7}" type="presOf" srcId="{F21D7D0D-2345-4B31-8814-8494E7BC9B1C}" destId="{06AAA14E-CC4E-4D98-9D13-CC017AF6B590}" srcOrd="0" destOrd="0" presId="urn:microsoft.com/office/officeart/2005/8/layout/process2"/>
    <dgm:cxn modelId="{2594C837-7445-41D3-9A4A-BEAF315D347B}" type="presOf" srcId="{77383E8C-C5B6-4E95-841B-952FC5642D7F}" destId="{EC47E2EE-B8B4-4C80-A89B-7CA2E566BF32}" srcOrd="1" destOrd="0" presId="urn:microsoft.com/office/officeart/2005/8/layout/process2"/>
    <dgm:cxn modelId="{A266163F-96D9-437E-BFF5-CEB83AD133E7}" type="presOf" srcId="{4F416955-A772-4496-A97A-9F5F0936E5CF}" destId="{B1E44714-BA8F-4956-B616-B52D81E13A26}" srcOrd="1" destOrd="0" presId="urn:microsoft.com/office/officeart/2005/8/layout/process2"/>
    <dgm:cxn modelId="{E3321C6B-4989-46F3-9F97-DA6BA6C3D2B9}" srcId="{6B4C693A-ABE5-48F7-B753-702A7FCC8962}" destId="{27E67076-4DF5-49B1-881F-69976E264CB7}" srcOrd="3" destOrd="0" parTransId="{7402EAF2-C870-4E38-BB1E-213E245D958D}" sibTransId="{2EADE273-6B2C-4B13-99E9-ECA4EA03E5E2}"/>
    <dgm:cxn modelId="{1505C28A-6F72-4426-819B-4BAE1108E012}" type="presOf" srcId="{77383E8C-C5B6-4E95-841B-952FC5642D7F}" destId="{707A8166-40D4-465A-A118-1771DBCA8513}" srcOrd="0" destOrd="0" presId="urn:microsoft.com/office/officeart/2005/8/layout/process2"/>
    <dgm:cxn modelId="{25849C8C-F3D1-4A21-B1D2-F168D33B6B76}" srcId="{6B4C693A-ABE5-48F7-B753-702A7FCC8962}" destId="{BEC22D90-BA70-46AC-A3AF-4EFCDADD6CBC}" srcOrd="0" destOrd="0" parTransId="{FF51C6AB-D4AB-4E75-9C67-A120298EF46A}" sibTransId="{4F416955-A772-4496-A97A-9F5F0936E5CF}"/>
    <dgm:cxn modelId="{2410C09D-E239-4490-A6E6-827D1ACADB44}" type="presOf" srcId="{4F416955-A772-4496-A97A-9F5F0936E5CF}" destId="{152B44D7-50A6-4DE8-802E-74D484A9F738}" srcOrd="0" destOrd="0" presId="urn:microsoft.com/office/officeart/2005/8/layout/process2"/>
    <dgm:cxn modelId="{ECA06CA5-8785-4ACC-BB9F-612FD13B4663}" type="presOf" srcId="{38283FA4-36BC-4B71-BE5D-AA6C3FB425E5}" destId="{89C60C3B-3DE1-4C8A-BE8E-8160DE99AB98}" srcOrd="1" destOrd="0" presId="urn:microsoft.com/office/officeart/2005/8/layout/process2"/>
    <dgm:cxn modelId="{1B0F33B2-0FC8-4E48-9C4C-FA1C224214BD}" srcId="{6B4C693A-ABE5-48F7-B753-702A7FCC8962}" destId="{BB202745-8762-4265-BC52-FCD3955FF892}" srcOrd="1" destOrd="0" parTransId="{4C935B33-2A26-4CFE-A10D-285BA142EB94}" sibTransId="{38283FA4-36BC-4B71-BE5D-AA6C3FB425E5}"/>
    <dgm:cxn modelId="{0D9296C2-E52B-4B38-AD57-159B49D9367D}" type="presOf" srcId="{6B4C693A-ABE5-48F7-B753-702A7FCC8962}" destId="{5C36E857-8B26-461F-A24E-EF6628B29C2C}" srcOrd="0" destOrd="0" presId="urn:microsoft.com/office/officeart/2005/8/layout/process2"/>
    <dgm:cxn modelId="{850545D2-4DC4-4F98-A4A4-1CA35BDD8E17}" type="presOf" srcId="{27E67076-4DF5-49B1-881F-69976E264CB7}" destId="{E1D99C40-8807-407E-96CD-B8538501409A}" srcOrd="0" destOrd="0" presId="urn:microsoft.com/office/officeart/2005/8/layout/process2"/>
    <dgm:cxn modelId="{B158C9DB-091B-4C5A-8D58-4FDC1341B7F2}" type="presOf" srcId="{38283FA4-36BC-4B71-BE5D-AA6C3FB425E5}" destId="{6BB3AABE-0A15-4E4B-AFA8-C7F2EE9DD84F}" srcOrd="0" destOrd="0" presId="urn:microsoft.com/office/officeart/2005/8/layout/process2"/>
    <dgm:cxn modelId="{AEB0E1DF-13B2-4EAB-A612-AA975E3AC2B2}" type="presOf" srcId="{BB202745-8762-4265-BC52-FCD3955FF892}" destId="{8CA33EE5-5ECC-4CA0-AFB8-2B863B3E0060}" srcOrd="0" destOrd="0" presId="urn:microsoft.com/office/officeart/2005/8/layout/process2"/>
    <dgm:cxn modelId="{4797C77C-732F-4E01-BC22-A6E74F6FAA75}" type="presParOf" srcId="{5C36E857-8B26-461F-A24E-EF6628B29C2C}" destId="{4CD4E294-25AC-4519-907C-4E6693D1FB50}" srcOrd="0" destOrd="0" presId="urn:microsoft.com/office/officeart/2005/8/layout/process2"/>
    <dgm:cxn modelId="{41286BA3-1AC2-4D97-8EAF-C4616B100FAA}" type="presParOf" srcId="{5C36E857-8B26-461F-A24E-EF6628B29C2C}" destId="{152B44D7-50A6-4DE8-802E-74D484A9F738}" srcOrd="1" destOrd="0" presId="urn:microsoft.com/office/officeart/2005/8/layout/process2"/>
    <dgm:cxn modelId="{73B60EA4-4116-4A30-AFDB-76D048FD7629}" type="presParOf" srcId="{152B44D7-50A6-4DE8-802E-74D484A9F738}" destId="{B1E44714-BA8F-4956-B616-B52D81E13A26}" srcOrd="0" destOrd="0" presId="urn:microsoft.com/office/officeart/2005/8/layout/process2"/>
    <dgm:cxn modelId="{37D010F9-0987-4C74-9539-D6C68676D751}" type="presParOf" srcId="{5C36E857-8B26-461F-A24E-EF6628B29C2C}" destId="{8CA33EE5-5ECC-4CA0-AFB8-2B863B3E0060}" srcOrd="2" destOrd="0" presId="urn:microsoft.com/office/officeart/2005/8/layout/process2"/>
    <dgm:cxn modelId="{C1737BCB-F5DE-450A-A0BC-A4DCF040B5BB}" type="presParOf" srcId="{5C36E857-8B26-461F-A24E-EF6628B29C2C}" destId="{6BB3AABE-0A15-4E4B-AFA8-C7F2EE9DD84F}" srcOrd="3" destOrd="0" presId="urn:microsoft.com/office/officeart/2005/8/layout/process2"/>
    <dgm:cxn modelId="{B9F734A4-25F9-466F-9DDC-41CD6FD354EF}" type="presParOf" srcId="{6BB3AABE-0A15-4E4B-AFA8-C7F2EE9DD84F}" destId="{89C60C3B-3DE1-4C8A-BE8E-8160DE99AB98}" srcOrd="0" destOrd="0" presId="urn:microsoft.com/office/officeart/2005/8/layout/process2"/>
    <dgm:cxn modelId="{8B065452-AD6E-4B16-BAE7-49E4163BDE5E}" type="presParOf" srcId="{5C36E857-8B26-461F-A24E-EF6628B29C2C}" destId="{06AAA14E-CC4E-4D98-9D13-CC017AF6B590}" srcOrd="4" destOrd="0" presId="urn:microsoft.com/office/officeart/2005/8/layout/process2"/>
    <dgm:cxn modelId="{F10EDEE5-DE47-4622-9A3D-F04F11026BE9}" type="presParOf" srcId="{5C36E857-8B26-461F-A24E-EF6628B29C2C}" destId="{707A8166-40D4-465A-A118-1771DBCA8513}" srcOrd="5" destOrd="0" presId="urn:microsoft.com/office/officeart/2005/8/layout/process2"/>
    <dgm:cxn modelId="{35DC0023-80E7-41B0-B1E6-11C6CB2707FA}" type="presParOf" srcId="{707A8166-40D4-465A-A118-1771DBCA8513}" destId="{EC47E2EE-B8B4-4C80-A89B-7CA2E566BF32}" srcOrd="0" destOrd="0" presId="urn:microsoft.com/office/officeart/2005/8/layout/process2"/>
    <dgm:cxn modelId="{B3464149-0EC4-413A-9F7C-83790A34D377}" type="presParOf" srcId="{5C36E857-8B26-461F-A24E-EF6628B29C2C}" destId="{E1D99C40-8807-407E-96CD-B8538501409A}"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5F5FB21-C8E9-4F67-8B1B-C0689DB335D9}"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en-IN"/>
        </a:p>
      </dgm:t>
    </dgm:pt>
    <dgm:pt modelId="{7DEC4F45-8DB7-40A8-9F69-2BF2564395B3}">
      <dgm:prSet custT="1"/>
      <dgm:spPr>
        <a:solidFill>
          <a:schemeClr val="accent1"/>
        </a:solidFill>
      </dgm:spPr>
      <dgm:t>
        <a:bodyPr/>
        <a:lstStyle/>
        <a:p>
          <a:r>
            <a:rPr lang="en-US" sz="2000" b="1" dirty="0">
              <a:solidFill>
                <a:schemeClr val="tx1"/>
              </a:solidFill>
              <a:latin typeface="Arial" panose="020B0604020202020204" pitchFamily="34" charset="0"/>
              <a:cs typeface="Arial" panose="020B0604020202020204" pitchFamily="34" charset="0"/>
            </a:rPr>
            <a:t>Materials/Data Collection Method</a:t>
          </a:r>
          <a:endParaRPr lang="en-IN" sz="2000" dirty="0">
            <a:solidFill>
              <a:schemeClr val="tx1"/>
            </a:solidFill>
            <a:latin typeface="Arial" panose="020B0604020202020204" pitchFamily="34" charset="0"/>
            <a:cs typeface="Arial" panose="020B0604020202020204" pitchFamily="34" charset="0"/>
          </a:endParaRPr>
        </a:p>
      </dgm:t>
    </dgm:pt>
    <dgm:pt modelId="{F3CF029F-058C-4F3B-A918-7E5F68F6AE31}" type="parTrans" cxnId="{DD59B02D-1607-4548-84D9-E1A6A5334797}">
      <dgm:prSet/>
      <dgm:spPr/>
      <dgm:t>
        <a:bodyPr/>
        <a:lstStyle/>
        <a:p>
          <a:endParaRPr lang="en-IN"/>
        </a:p>
      </dgm:t>
    </dgm:pt>
    <dgm:pt modelId="{431720C5-1A2F-4ACD-BD01-58EE5148386A}" type="sibTrans" cxnId="{DD59B02D-1607-4548-84D9-E1A6A5334797}">
      <dgm:prSet/>
      <dgm:spPr/>
      <dgm:t>
        <a:bodyPr/>
        <a:lstStyle/>
        <a:p>
          <a:endParaRPr lang="en-IN"/>
        </a:p>
      </dgm:t>
    </dgm:pt>
    <dgm:pt modelId="{269ED31A-B157-4C2F-80BB-325D248A334D}">
      <dgm:prSet custT="1"/>
      <dgm:spPr>
        <a:solidFill>
          <a:schemeClr val="accent1">
            <a:lumMod val="40000"/>
            <a:lumOff val="60000"/>
          </a:schemeClr>
        </a:solidFill>
      </dgm:spPr>
      <dgm:t>
        <a:bodyPr/>
        <a:lstStyle/>
        <a:p>
          <a:r>
            <a:rPr lang="en-US" sz="2000" dirty="0">
              <a:solidFill>
                <a:schemeClr val="tx1"/>
              </a:solidFill>
              <a:latin typeface="Arial" panose="020B0604020202020204" pitchFamily="34" charset="0"/>
              <a:cs typeface="Arial" panose="020B0604020202020204" pitchFamily="34" charset="0"/>
            </a:rPr>
            <a:t>A questionnaire will be created which includes the demographics of the students such as age, Gender, and significant fields of study will be gathered for a statistical analysis </a:t>
          </a:r>
          <a:r>
            <a:rPr lang="en-IN" sz="2000" dirty="0">
              <a:solidFill>
                <a:schemeClr val="tx1"/>
              </a:solidFill>
              <a:latin typeface="Arial" panose="020B0604020202020204" pitchFamily="34" charset="0"/>
              <a:cs typeface="Arial" panose="020B0604020202020204" pitchFamily="34" charset="0"/>
            </a:rPr>
            <a:t>(Ramón-</a:t>
          </a:r>
          <a:r>
            <a:rPr lang="en-IN" sz="2000" dirty="0" err="1">
              <a:solidFill>
                <a:schemeClr val="tx1"/>
              </a:solidFill>
              <a:latin typeface="Arial" panose="020B0604020202020204" pitchFamily="34" charset="0"/>
              <a:cs typeface="Arial" panose="020B0604020202020204" pitchFamily="34" charset="0"/>
            </a:rPr>
            <a:t>Arbués</a:t>
          </a:r>
          <a:r>
            <a:rPr lang="en-IN" sz="2000" dirty="0">
              <a:solidFill>
                <a:schemeClr val="tx1"/>
              </a:solidFill>
              <a:latin typeface="Arial" panose="020B0604020202020204" pitchFamily="34" charset="0"/>
              <a:cs typeface="Arial" panose="020B0604020202020204" pitchFamily="34" charset="0"/>
            </a:rPr>
            <a:t> et al., 2020)</a:t>
          </a:r>
          <a:r>
            <a:rPr lang="en-US" sz="2000" dirty="0">
              <a:solidFill>
                <a:schemeClr val="tx1"/>
              </a:solidFill>
              <a:latin typeface="Arial" panose="020B0604020202020204" pitchFamily="34" charset="0"/>
              <a:cs typeface="Arial" panose="020B0604020202020204" pitchFamily="34" charset="0"/>
            </a:rPr>
            <a:t>.</a:t>
          </a:r>
          <a:endParaRPr lang="en-IN" sz="2000" dirty="0">
            <a:solidFill>
              <a:schemeClr val="tx1"/>
            </a:solidFill>
            <a:latin typeface="Arial" panose="020B0604020202020204" pitchFamily="34" charset="0"/>
            <a:cs typeface="Arial" panose="020B0604020202020204" pitchFamily="34" charset="0"/>
          </a:endParaRPr>
        </a:p>
      </dgm:t>
    </dgm:pt>
    <dgm:pt modelId="{4A862BE4-9A58-4774-A122-6DBCDD564FC3}" type="parTrans" cxnId="{ECA1033C-55F8-4FB6-9776-46D7731E3E6F}">
      <dgm:prSet/>
      <dgm:spPr/>
      <dgm:t>
        <a:bodyPr/>
        <a:lstStyle/>
        <a:p>
          <a:endParaRPr lang="en-IN"/>
        </a:p>
      </dgm:t>
    </dgm:pt>
    <dgm:pt modelId="{49D41AA9-5E0B-4923-9592-E348F96DB6F1}" type="sibTrans" cxnId="{ECA1033C-55F8-4FB6-9776-46D7731E3E6F}">
      <dgm:prSet/>
      <dgm:spPr/>
      <dgm:t>
        <a:bodyPr/>
        <a:lstStyle/>
        <a:p>
          <a:endParaRPr lang="en-IN"/>
        </a:p>
      </dgm:t>
    </dgm:pt>
    <dgm:pt modelId="{E843A8F6-9E2B-4185-94B5-741CFDEB6378}">
      <dgm:prSet custT="1"/>
      <dgm:spPr>
        <a:solidFill>
          <a:schemeClr val="accent1">
            <a:lumMod val="40000"/>
            <a:lumOff val="60000"/>
          </a:schemeClr>
        </a:solidFill>
      </dgm:spPr>
      <dgm:t>
        <a:bodyPr/>
        <a:lstStyle/>
        <a:p>
          <a:r>
            <a:rPr lang="en-US" sz="2000" dirty="0">
              <a:solidFill>
                <a:schemeClr val="tx1"/>
              </a:solidFill>
              <a:latin typeface="Arial" panose="020B0604020202020204" pitchFamily="34" charset="0"/>
              <a:cs typeface="Arial" panose="020B0604020202020204" pitchFamily="34" charset="0"/>
            </a:rPr>
            <a:t>An online survey platform such as google forms will be used to gather the information. A reference to the poll will be provided in the request email and shared through other communication channels.</a:t>
          </a:r>
          <a:endParaRPr lang="en-IN" sz="2000" dirty="0">
            <a:solidFill>
              <a:schemeClr val="tx1"/>
            </a:solidFill>
            <a:latin typeface="Arial" panose="020B0604020202020204" pitchFamily="34" charset="0"/>
            <a:cs typeface="Arial" panose="020B0604020202020204" pitchFamily="34" charset="0"/>
          </a:endParaRPr>
        </a:p>
      </dgm:t>
    </dgm:pt>
    <dgm:pt modelId="{143A9A7E-2D18-491A-8A54-4779C75EE6BA}" type="parTrans" cxnId="{93DD077C-25DF-4844-BAFD-E57FC0F5F527}">
      <dgm:prSet/>
      <dgm:spPr/>
      <dgm:t>
        <a:bodyPr/>
        <a:lstStyle/>
        <a:p>
          <a:endParaRPr lang="en-IN"/>
        </a:p>
      </dgm:t>
    </dgm:pt>
    <dgm:pt modelId="{36632F6A-9AAA-4D38-AEE0-C87A9C3DA854}" type="sibTrans" cxnId="{93DD077C-25DF-4844-BAFD-E57FC0F5F527}">
      <dgm:prSet/>
      <dgm:spPr/>
      <dgm:t>
        <a:bodyPr/>
        <a:lstStyle/>
        <a:p>
          <a:endParaRPr lang="en-IN"/>
        </a:p>
      </dgm:t>
    </dgm:pt>
    <dgm:pt modelId="{73D5BD45-1C7E-48EE-9EFD-2A3EB8A2EBF2}">
      <dgm:prSet custT="1"/>
      <dgm:spPr>
        <a:solidFill>
          <a:schemeClr val="accent1">
            <a:lumMod val="40000"/>
            <a:lumOff val="60000"/>
          </a:schemeClr>
        </a:solidFill>
      </dgm:spPr>
      <dgm:t>
        <a:bodyPr/>
        <a:lstStyle/>
        <a:p>
          <a:pPr algn="just"/>
          <a:r>
            <a:rPr lang="en-US" sz="2000" dirty="0">
              <a:solidFill>
                <a:schemeClr val="tx1"/>
              </a:solidFill>
              <a:latin typeface="Arial" panose="020B0604020202020204" pitchFamily="34" charset="0"/>
              <a:cs typeface="Arial" panose="020B0604020202020204" pitchFamily="34" charset="0"/>
            </a:rPr>
            <a:t>The questionnaire will ask participants about the time period, frequency, and their level of physical exertion. The campus will serve as the location for data collection. The online survey may be done at any time and on any device that the student has access to. Anonymity will be used during data collection to protect participants' privacy and promote open communication.</a:t>
          </a:r>
          <a:endParaRPr lang="en-IN" sz="2000" dirty="0">
            <a:solidFill>
              <a:schemeClr val="tx1"/>
            </a:solidFill>
            <a:latin typeface="Arial" panose="020B0604020202020204" pitchFamily="34" charset="0"/>
            <a:cs typeface="Arial" panose="020B0604020202020204" pitchFamily="34" charset="0"/>
          </a:endParaRPr>
        </a:p>
      </dgm:t>
    </dgm:pt>
    <dgm:pt modelId="{46E63FC0-3701-43D1-8DED-3A652DE78780}" type="parTrans" cxnId="{27ABE7D7-5B59-4596-9E1C-56A6B5899EAB}">
      <dgm:prSet/>
      <dgm:spPr/>
      <dgm:t>
        <a:bodyPr/>
        <a:lstStyle/>
        <a:p>
          <a:endParaRPr lang="en-IN"/>
        </a:p>
      </dgm:t>
    </dgm:pt>
    <dgm:pt modelId="{A2F43825-BBB5-4A56-83E6-7EA504A4EDEB}" type="sibTrans" cxnId="{27ABE7D7-5B59-4596-9E1C-56A6B5899EAB}">
      <dgm:prSet/>
      <dgm:spPr/>
      <dgm:t>
        <a:bodyPr/>
        <a:lstStyle/>
        <a:p>
          <a:endParaRPr lang="en-IN"/>
        </a:p>
      </dgm:t>
    </dgm:pt>
    <dgm:pt modelId="{2FA19708-E006-47AD-92B4-ADD61506D11D}" type="pres">
      <dgm:prSet presAssocID="{F5F5FB21-C8E9-4F67-8B1B-C0689DB335D9}" presName="linearFlow" presStyleCnt="0">
        <dgm:presLayoutVars>
          <dgm:resizeHandles val="exact"/>
        </dgm:presLayoutVars>
      </dgm:prSet>
      <dgm:spPr/>
    </dgm:pt>
    <dgm:pt modelId="{CF15D086-8D16-4153-A94D-6CD0EA88EA5A}" type="pres">
      <dgm:prSet presAssocID="{7DEC4F45-8DB7-40A8-9F69-2BF2564395B3}" presName="node" presStyleLbl="node1" presStyleIdx="0" presStyleCnt="4">
        <dgm:presLayoutVars>
          <dgm:bulletEnabled val="1"/>
        </dgm:presLayoutVars>
      </dgm:prSet>
      <dgm:spPr/>
    </dgm:pt>
    <dgm:pt modelId="{779C015A-67D5-4569-8215-B978C7ED75CD}" type="pres">
      <dgm:prSet presAssocID="{431720C5-1A2F-4ACD-BD01-58EE5148386A}" presName="sibTrans" presStyleLbl="sibTrans2D1" presStyleIdx="0" presStyleCnt="3"/>
      <dgm:spPr/>
    </dgm:pt>
    <dgm:pt modelId="{9D4821AF-04C5-472A-96AC-D41FF4058D0D}" type="pres">
      <dgm:prSet presAssocID="{431720C5-1A2F-4ACD-BD01-58EE5148386A}" presName="connectorText" presStyleLbl="sibTrans2D1" presStyleIdx="0" presStyleCnt="3"/>
      <dgm:spPr/>
    </dgm:pt>
    <dgm:pt modelId="{AED89CEB-42D7-40C5-B4C7-C532111D0CC7}" type="pres">
      <dgm:prSet presAssocID="{269ED31A-B157-4C2F-80BB-325D248A334D}" presName="node" presStyleLbl="node1" presStyleIdx="1" presStyleCnt="4" custScaleX="256084">
        <dgm:presLayoutVars>
          <dgm:bulletEnabled val="1"/>
        </dgm:presLayoutVars>
      </dgm:prSet>
      <dgm:spPr/>
    </dgm:pt>
    <dgm:pt modelId="{32D4A4CB-B83C-4EC5-8BE2-83C26B75A6C7}" type="pres">
      <dgm:prSet presAssocID="{49D41AA9-5E0B-4923-9592-E348F96DB6F1}" presName="sibTrans" presStyleLbl="sibTrans2D1" presStyleIdx="1" presStyleCnt="3"/>
      <dgm:spPr/>
    </dgm:pt>
    <dgm:pt modelId="{E32BFF2F-1554-4B81-AD37-3AE4D39DCE04}" type="pres">
      <dgm:prSet presAssocID="{49D41AA9-5E0B-4923-9592-E348F96DB6F1}" presName="connectorText" presStyleLbl="sibTrans2D1" presStyleIdx="1" presStyleCnt="3"/>
      <dgm:spPr/>
    </dgm:pt>
    <dgm:pt modelId="{07E8C9D7-A0B4-4267-9683-2C3726EC0D93}" type="pres">
      <dgm:prSet presAssocID="{E843A8F6-9E2B-4185-94B5-741CFDEB6378}" presName="node" presStyleLbl="node1" presStyleIdx="2" presStyleCnt="4" custScaleX="256851">
        <dgm:presLayoutVars>
          <dgm:bulletEnabled val="1"/>
        </dgm:presLayoutVars>
      </dgm:prSet>
      <dgm:spPr/>
    </dgm:pt>
    <dgm:pt modelId="{C4F22817-84C8-4288-90DC-E491A3D4DB50}" type="pres">
      <dgm:prSet presAssocID="{36632F6A-9AAA-4D38-AEE0-C87A9C3DA854}" presName="sibTrans" presStyleLbl="sibTrans2D1" presStyleIdx="2" presStyleCnt="3"/>
      <dgm:spPr/>
    </dgm:pt>
    <dgm:pt modelId="{8A9EF475-E09C-41AB-9BA5-BBE0F3AB4C0B}" type="pres">
      <dgm:prSet presAssocID="{36632F6A-9AAA-4D38-AEE0-C87A9C3DA854}" presName="connectorText" presStyleLbl="sibTrans2D1" presStyleIdx="2" presStyleCnt="3"/>
      <dgm:spPr/>
    </dgm:pt>
    <dgm:pt modelId="{8E6A05F9-B859-458E-A16C-3D77B4C2BA73}" type="pres">
      <dgm:prSet presAssocID="{73D5BD45-1C7E-48EE-9EFD-2A3EB8A2EBF2}" presName="node" presStyleLbl="node1" presStyleIdx="3" presStyleCnt="4" custScaleX="258385">
        <dgm:presLayoutVars>
          <dgm:bulletEnabled val="1"/>
        </dgm:presLayoutVars>
      </dgm:prSet>
      <dgm:spPr/>
    </dgm:pt>
  </dgm:ptLst>
  <dgm:cxnLst>
    <dgm:cxn modelId="{DD59B02D-1607-4548-84D9-E1A6A5334797}" srcId="{F5F5FB21-C8E9-4F67-8B1B-C0689DB335D9}" destId="{7DEC4F45-8DB7-40A8-9F69-2BF2564395B3}" srcOrd="0" destOrd="0" parTransId="{F3CF029F-058C-4F3B-A918-7E5F68F6AE31}" sibTransId="{431720C5-1A2F-4ACD-BD01-58EE5148386A}"/>
    <dgm:cxn modelId="{18062E33-C469-425C-B664-0F8C67F2C71B}" type="presOf" srcId="{36632F6A-9AAA-4D38-AEE0-C87A9C3DA854}" destId="{8A9EF475-E09C-41AB-9BA5-BBE0F3AB4C0B}" srcOrd="1" destOrd="0" presId="urn:microsoft.com/office/officeart/2005/8/layout/process2"/>
    <dgm:cxn modelId="{ECA1033C-55F8-4FB6-9776-46D7731E3E6F}" srcId="{F5F5FB21-C8E9-4F67-8B1B-C0689DB335D9}" destId="{269ED31A-B157-4C2F-80BB-325D248A334D}" srcOrd="1" destOrd="0" parTransId="{4A862BE4-9A58-4774-A122-6DBCDD564FC3}" sibTransId="{49D41AA9-5E0B-4923-9592-E348F96DB6F1}"/>
    <dgm:cxn modelId="{F6603850-0ECD-46AA-A428-759E582B9260}" type="presOf" srcId="{431720C5-1A2F-4ACD-BD01-58EE5148386A}" destId="{779C015A-67D5-4569-8215-B978C7ED75CD}" srcOrd="0" destOrd="0" presId="urn:microsoft.com/office/officeart/2005/8/layout/process2"/>
    <dgm:cxn modelId="{93DD077C-25DF-4844-BAFD-E57FC0F5F527}" srcId="{F5F5FB21-C8E9-4F67-8B1B-C0689DB335D9}" destId="{E843A8F6-9E2B-4185-94B5-741CFDEB6378}" srcOrd="2" destOrd="0" parTransId="{143A9A7E-2D18-491A-8A54-4779C75EE6BA}" sibTransId="{36632F6A-9AAA-4D38-AEE0-C87A9C3DA854}"/>
    <dgm:cxn modelId="{86DBD885-F6ED-4EDE-8C64-5E1183678420}" type="presOf" srcId="{49D41AA9-5E0B-4923-9592-E348F96DB6F1}" destId="{E32BFF2F-1554-4B81-AD37-3AE4D39DCE04}" srcOrd="1" destOrd="0" presId="urn:microsoft.com/office/officeart/2005/8/layout/process2"/>
    <dgm:cxn modelId="{4FA6C087-4089-4533-93D3-E336CC642BAF}" type="presOf" srcId="{7DEC4F45-8DB7-40A8-9F69-2BF2564395B3}" destId="{CF15D086-8D16-4153-A94D-6CD0EA88EA5A}" srcOrd="0" destOrd="0" presId="urn:microsoft.com/office/officeart/2005/8/layout/process2"/>
    <dgm:cxn modelId="{E38D239D-A3EC-4EE8-AA63-EC29A6DDB856}" type="presOf" srcId="{F5F5FB21-C8E9-4F67-8B1B-C0689DB335D9}" destId="{2FA19708-E006-47AD-92B4-ADD61506D11D}" srcOrd="0" destOrd="0" presId="urn:microsoft.com/office/officeart/2005/8/layout/process2"/>
    <dgm:cxn modelId="{309A46A8-4949-409B-B708-ECB5571A592B}" type="presOf" srcId="{431720C5-1A2F-4ACD-BD01-58EE5148386A}" destId="{9D4821AF-04C5-472A-96AC-D41FF4058D0D}" srcOrd="1" destOrd="0" presId="urn:microsoft.com/office/officeart/2005/8/layout/process2"/>
    <dgm:cxn modelId="{FD3151A9-C4E2-42D2-968F-169F43168201}" type="presOf" srcId="{E843A8F6-9E2B-4185-94B5-741CFDEB6378}" destId="{07E8C9D7-A0B4-4267-9683-2C3726EC0D93}" srcOrd="0" destOrd="0" presId="urn:microsoft.com/office/officeart/2005/8/layout/process2"/>
    <dgm:cxn modelId="{F3B900B2-2B5A-4849-84A5-CF00C81A0E32}" type="presOf" srcId="{36632F6A-9AAA-4D38-AEE0-C87A9C3DA854}" destId="{C4F22817-84C8-4288-90DC-E491A3D4DB50}" srcOrd="0" destOrd="0" presId="urn:microsoft.com/office/officeart/2005/8/layout/process2"/>
    <dgm:cxn modelId="{0C65A0BC-F11E-45D2-9386-6AE40C51D2DB}" type="presOf" srcId="{73D5BD45-1C7E-48EE-9EFD-2A3EB8A2EBF2}" destId="{8E6A05F9-B859-458E-A16C-3D77B4C2BA73}" srcOrd="0" destOrd="0" presId="urn:microsoft.com/office/officeart/2005/8/layout/process2"/>
    <dgm:cxn modelId="{27ABE7D7-5B59-4596-9E1C-56A6B5899EAB}" srcId="{F5F5FB21-C8E9-4F67-8B1B-C0689DB335D9}" destId="{73D5BD45-1C7E-48EE-9EFD-2A3EB8A2EBF2}" srcOrd="3" destOrd="0" parTransId="{46E63FC0-3701-43D1-8DED-3A652DE78780}" sibTransId="{A2F43825-BBB5-4A56-83E6-7EA504A4EDEB}"/>
    <dgm:cxn modelId="{5B5A23E4-4AFD-4CD2-BC68-56ECC1CFFB1F}" type="presOf" srcId="{49D41AA9-5E0B-4923-9592-E348F96DB6F1}" destId="{32D4A4CB-B83C-4EC5-8BE2-83C26B75A6C7}" srcOrd="0" destOrd="0" presId="urn:microsoft.com/office/officeart/2005/8/layout/process2"/>
    <dgm:cxn modelId="{7C9400F0-7B2C-4927-A8BD-E743C2939B2D}" type="presOf" srcId="{269ED31A-B157-4C2F-80BB-325D248A334D}" destId="{AED89CEB-42D7-40C5-B4C7-C532111D0CC7}" srcOrd="0" destOrd="0" presId="urn:microsoft.com/office/officeart/2005/8/layout/process2"/>
    <dgm:cxn modelId="{B9E51A4A-388B-40AD-B856-39A19E023901}" type="presParOf" srcId="{2FA19708-E006-47AD-92B4-ADD61506D11D}" destId="{CF15D086-8D16-4153-A94D-6CD0EA88EA5A}" srcOrd="0" destOrd="0" presId="urn:microsoft.com/office/officeart/2005/8/layout/process2"/>
    <dgm:cxn modelId="{0D042828-83B7-4DBC-A21D-BF24C179E4BC}" type="presParOf" srcId="{2FA19708-E006-47AD-92B4-ADD61506D11D}" destId="{779C015A-67D5-4569-8215-B978C7ED75CD}" srcOrd="1" destOrd="0" presId="urn:microsoft.com/office/officeart/2005/8/layout/process2"/>
    <dgm:cxn modelId="{D11D052E-DB57-4808-9857-66447D87CAB4}" type="presParOf" srcId="{779C015A-67D5-4569-8215-B978C7ED75CD}" destId="{9D4821AF-04C5-472A-96AC-D41FF4058D0D}" srcOrd="0" destOrd="0" presId="urn:microsoft.com/office/officeart/2005/8/layout/process2"/>
    <dgm:cxn modelId="{9EDB6115-8B1E-4D4B-BE3C-177C247644DE}" type="presParOf" srcId="{2FA19708-E006-47AD-92B4-ADD61506D11D}" destId="{AED89CEB-42D7-40C5-B4C7-C532111D0CC7}" srcOrd="2" destOrd="0" presId="urn:microsoft.com/office/officeart/2005/8/layout/process2"/>
    <dgm:cxn modelId="{FB4EA591-03B9-41C7-9464-71CCC6FB7543}" type="presParOf" srcId="{2FA19708-E006-47AD-92B4-ADD61506D11D}" destId="{32D4A4CB-B83C-4EC5-8BE2-83C26B75A6C7}" srcOrd="3" destOrd="0" presId="urn:microsoft.com/office/officeart/2005/8/layout/process2"/>
    <dgm:cxn modelId="{E8886F86-0EEE-4D07-8EAA-60D6D46AB7EC}" type="presParOf" srcId="{32D4A4CB-B83C-4EC5-8BE2-83C26B75A6C7}" destId="{E32BFF2F-1554-4B81-AD37-3AE4D39DCE04}" srcOrd="0" destOrd="0" presId="urn:microsoft.com/office/officeart/2005/8/layout/process2"/>
    <dgm:cxn modelId="{32D5CF81-90C6-4206-B01D-7527CDA0DB8C}" type="presParOf" srcId="{2FA19708-E006-47AD-92B4-ADD61506D11D}" destId="{07E8C9D7-A0B4-4267-9683-2C3726EC0D93}" srcOrd="4" destOrd="0" presId="urn:microsoft.com/office/officeart/2005/8/layout/process2"/>
    <dgm:cxn modelId="{00648AFD-946A-4D2B-9825-FE2A700AB736}" type="presParOf" srcId="{2FA19708-E006-47AD-92B4-ADD61506D11D}" destId="{C4F22817-84C8-4288-90DC-E491A3D4DB50}" srcOrd="5" destOrd="0" presId="urn:microsoft.com/office/officeart/2005/8/layout/process2"/>
    <dgm:cxn modelId="{A67BC346-FD0E-4DC7-9618-6B7793C598BA}" type="presParOf" srcId="{C4F22817-84C8-4288-90DC-E491A3D4DB50}" destId="{8A9EF475-E09C-41AB-9BA5-BBE0F3AB4C0B}" srcOrd="0" destOrd="0" presId="urn:microsoft.com/office/officeart/2005/8/layout/process2"/>
    <dgm:cxn modelId="{BB869687-79D9-4D24-9C5A-0A90DF887D40}" type="presParOf" srcId="{2FA19708-E006-47AD-92B4-ADD61506D11D}" destId="{8E6A05F9-B859-458E-A16C-3D77B4C2BA73}"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B2760E7-159D-4232-9810-5F4B2B4C3D36}"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en-IN"/>
        </a:p>
      </dgm:t>
    </dgm:pt>
    <dgm:pt modelId="{C4513EB2-8C64-411C-BDCB-0C9E7D45BFA6}">
      <dgm:prSet phldrT="[Text]" custT="1"/>
      <dgm:spPr/>
      <dgm:t>
        <a:bodyPr/>
        <a:lstStyle/>
        <a:p>
          <a:pPr algn="just">
            <a:lnSpc>
              <a:spcPct val="150000"/>
            </a:lnSpc>
          </a:pPr>
          <a:r>
            <a:rPr lang="en-US" sz="2000" b="1" dirty="0">
              <a:latin typeface="Arial" panose="020B0604020202020204" pitchFamily="34" charset="0"/>
              <a:cs typeface="Arial" panose="020B0604020202020204" pitchFamily="34" charset="0"/>
            </a:rPr>
            <a:t>Data preparation</a:t>
          </a:r>
          <a:r>
            <a:rPr lang="en-US" sz="2000" dirty="0">
              <a:latin typeface="Arial" panose="020B0604020202020204" pitchFamily="34" charset="0"/>
              <a:cs typeface="Arial" panose="020B0604020202020204" pitchFamily="34" charset="0"/>
            </a:rPr>
            <a:t>: This includes looking for any blanks or impressive numbers, as well as any data cleansing that may be required. At this point, researcher will also do any data conversions or recoding of variables that are necessary </a:t>
          </a:r>
          <a:r>
            <a:rPr lang="en-IN" sz="2000" dirty="0">
              <a:latin typeface="Arial" panose="020B0604020202020204" pitchFamily="34" charset="0"/>
              <a:cs typeface="Arial" panose="020B0604020202020204" pitchFamily="34" charset="0"/>
            </a:rPr>
            <a:t>(Ge et al., 2019)</a:t>
          </a:r>
          <a:r>
            <a:rPr lang="en-US" sz="2000" dirty="0">
              <a:latin typeface="Arial" panose="020B0604020202020204" pitchFamily="34" charset="0"/>
              <a:cs typeface="Arial" panose="020B0604020202020204" pitchFamily="34" charset="0"/>
            </a:rPr>
            <a:t>.</a:t>
          </a:r>
          <a:endParaRPr lang="en-IN" sz="2000" dirty="0">
            <a:latin typeface="Arial" panose="020B0604020202020204" pitchFamily="34" charset="0"/>
            <a:cs typeface="Arial" panose="020B0604020202020204" pitchFamily="34" charset="0"/>
          </a:endParaRPr>
        </a:p>
      </dgm:t>
    </dgm:pt>
    <dgm:pt modelId="{0B29D997-AE08-4552-9251-DA6B3FF0EC42}" type="parTrans" cxnId="{5680418A-2403-4687-B0C9-B6FBD0F43A2D}">
      <dgm:prSet/>
      <dgm:spPr/>
      <dgm:t>
        <a:bodyPr/>
        <a:lstStyle/>
        <a:p>
          <a:endParaRPr lang="en-IN" sz="2000">
            <a:latin typeface="Arial" panose="020B0604020202020204" pitchFamily="34" charset="0"/>
            <a:cs typeface="Arial" panose="020B0604020202020204" pitchFamily="34" charset="0"/>
          </a:endParaRPr>
        </a:p>
      </dgm:t>
    </dgm:pt>
    <dgm:pt modelId="{72E6CA51-46C3-43CD-B9E8-24B33A3B6649}" type="sibTrans" cxnId="{5680418A-2403-4687-B0C9-B6FBD0F43A2D}">
      <dgm:prSet custT="1"/>
      <dgm:spPr/>
      <dgm:t>
        <a:bodyPr/>
        <a:lstStyle/>
        <a:p>
          <a:endParaRPr lang="en-IN" sz="2000">
            <a:latin typeface="Arial" panose="020B0604020202020204" pitchFamily="34" charset="0"/>
            <a:cs typeface="Arial" panose="020B0604020202020204" pitchFamily="34" charset="0"/>
          </a:endParaRPr>
        </a:p>
      </dgm:t>
    </dgm:pt>
    <dgm:pt modelId="{CB9D84F5-A0AD-452C-A311-4B4F8828F6AF}">
      <dgm:prSet phldrT="[Text]" custT="1"/>
      <dgm:spPr/>
      <dgm:t>
        <a:bodyPr/>
        <a:lstStyle/>
        <a:p>
          <a:pPr algn="just">
            <a:lnSpc>
              <a:spcPct val="150000"/>
            </a:lnSpc>
          </a:pPr>
          <a:r>
            <a:rPr lang="en-US" sz="2000" b="1" dirty="0">
              <a:latin typeface="Arial" panose="020B0604020202020204" pitchFamily="34" charset="0"/>
              <a:cs typeface="Arial" panose="020B0604020202020204" pitchFamily="34" charset="0"/>
            </a:rPr>
            <a:t>Descriptive statistics</a:t>
          </a:r>
          <a:r>
            <a:rPr lang="en-US" sz="2000" dirty="0">
              <a:latin typeface="Arial" panose="020B0604020202020204" pitchFamily="34" charset="0"/>
              <a:cs typeface="Arial" panose="020B0604020202020204" pitchFamily="34" charset="0"/>
            </a:rPr>
            <a:t>: The data will be summarized using descriptive statistics to provide a clear picture of pupils' physical activity levels. Distributions of physical activity levels will be calculated using frequency and percentage measures.  Chi-square tests, for instance, may be used to examine the association between demographic characteristics like gender and academic </a:t>
          </a:r>
          <a:r>
            <a:rPr lang="en-US" sz="2000" dirty="0" err="1">
              <a:latin typeface="Arial" panose="020B0604020202020204" pitchFamily="34" charset="0"/>
              <a:cs typeface="Arial" panose="020B0604020202020204" pitchFamily="34" charset="0"/>
            </a:rPr>
            <a:t>programme</a:t>
          </a:r>
          <a:r>
            <a:rPr lang="en-US" sz="2000" dirty="0">
              <a:latin typeface="Arial" panose="020B0604020202020204" pitchFamily="34" charset="0"/>
              <a:cs typeface="Arial" panose="020B0604020202020204" pitchFamily="34" charset="0"/>
            </a:rPr>
            <a:t> and activity levels. </a:t>
          </a:r>
          <a:endParaRPr lang="en-IN" sz="2000" dirty="0">
            <a:latin typeface="Arial" panose="020B0604020202020204" pitchFamily="34" charset="0"/>
            <a:cs typeface="Arial" panose="020B0604020202020204" pitchFamily="34" charset="0"/>
          </a:endParaRPr>
        </a:p>
      </dgm:t>
    </dgm:pt>
    <dgm:pt modelId="{4CD2325B-3C54-4606-82B1-A3849A0D677B}" type="parTrans" cxnId="{2E7EB09E-BBF1-4342-BCBD-3E7C2970A40D}">
      <dgm:prSet/>
      <dgm:spPr/>
      <dgm:t>
        <a:bodyPr/>
        <a:lstStyle/>
        <a:p>
          <a:endParaRPr lang="en-IN" sz="2000">
            <a:latin typeface="Arial" panose="020B0604020202020204" pitchFamily="34" charset="0"/>
            <a:cs typeface="Arial" panose="020B0604020202020204" pitchFamily="34" charset="0"/>
          </a:endParaRPr>
        </a:p>
      </dgm:t>
    </dgm:pt>
    <dgm:pt modelId="{3C79F437-B014-4225-BCEE-BD8651FC92C6}" type="sibTrans" cxnId="{2E7EB09E-BBF1-4342-BCBD-3E7C2970A40D}">
      <dgm:prSet custT="1"/>
      <dgm:spPr/>
      <dgm:t>
        <a:bodyPr/>
        <a:lstStyle/>
        <a:p>
          <a:endParaRPr lang="en-IN" sz="2000">
            <a:latin typeface="Arial" panose="020B0604020202020204" pitchFamily="34" charset="0"/>
            <a:cs typeface="Arial" panose="020B0604020202020204" pitchFamily="34" charset="0"/>
          </a:endParaRPr>
        </a:p>
      </dgm:t>
    </dgm:pt>
    <dgm:pt modelId="{C45FF28F-DE0E-4476-ABBD-28739593193B}" type="pres">
      <dgm:prSet presAssocID="{CB2760E7-159D-4232-9810-5F4B2B4C3D36}" presName="linearFlow" presStyleCnt="0">
        <dgm:presLayoutVars>
          <dgm:resizeHandles val="exact"/>
        </dgm:presLayoutVars>
      </dgm:prSet>
      <dgm:spPr/>
    </dgm:pt>
    <dgm:pt modelId="{B9292419-ED15-4A8C-B366-CB93D4642417}" type="pres">
      <dgm:prSet presAssocID="{C4513EB2-8C64-411C-BDCB-0C9E7D45BFA6}" presName="node" presStyleLbl="node1" presStyleIdx="0" presStyleCnt="2" custScaleX="118209">
        <dgm:presLayoutVars>
          <dgm:bulletEnabled val="1"/>
        </dgm:presLayoutVars>
      </dgm:prSet>
      <dgm:spPr/>
    </dgm:pt>
    <dgm:pt modelId="{3FB572C0-F911-4FCA-8FCF-F7614A7C1210}" type="pres">
      <dgm:prSet presAssocID="{72E6CA51-46C3-43CD-B9E8-24B33A3B6649}" presName="sibTrans" presStyleLbl="sibTrans2D1" presStyleIdx="0" presStyleCnt="1"/>
      <dgm:spPr/>
    </dgm:pt>
    <dgm:pt modelId="{B1DD5154-847B-4751-8767-CCAEBEC3C6C4}" type="pres">
      <dgm:prSet presAssocID="{72E6CA51-46C3-43CD-B9E8-24B33A3B6649}" presName="connectorText" presStyleLbl="sibTrans2D1" presStyleIdx="0" presStyleCnt="1"/>
      <dgm:spPr/>
    </dgm:pt>
    <dgm:pt modelId="{E441408F-F3EE-4842-B1B0-8E63152BAF7D}" type="pres">
      <dgm:prSet presAssocID="{CB9D84F5-A0AD-452C-A311-4B4F8828F6AF}" presName="node" presStyleLbl="node1" presStyleIdx="1" presStyleCnt="2" custScaleX="119201">
        <dgm:presLayoutVars>
          <dgm:bulletEnabled val="1"/>
        </dgm:presLayoutVars>
      </dgm:prSet>
      <dgm:spPr/>
    </dgm:pt>
  </dgm:ptLst>
  <dgm:cxnLst>
    <dgm:cxn modelId="{04AAA018-63FC-4678-BDCF-35E6E3C2C003}" type="presOf" srcId="{CB2760E7-159D-4232-9810-5F4B2B4C3D36}" destId="{C45FF28F-DE0E-4476-ABBD-28739593193B}" srcOrd="0" destOrd="0" presId="urn:microsoft.com/office/officeart/2005/8/layout/process2"/>
    <dgm:cxn modelId="{044F2443-3262-407F-9FDC-56D085E1F623}" type="presOf" srcId="{C4513EB2-8C64-411C-BDCB-0C9E7D45BFA6}" destId="{B9292419-ED15-4A8C-B366-CB93D4642417}" srcOrd="0" destOrd="0" presId="urn:microsoft.com/office/officeart/2005/8/layout/process2"/>
    <dgm:cxn modelId="{E247BE4B-D73A-4B58-AE31-1F6D40783032}" type="presOf" srcId="{72E6CA51-46C3-43CD-B9E8-24B33A3B6649}" destId="{3FB572C0-F911-4FCA-8FCF-F7614A7C1210}" srcOrd="0" destOrd="0" presId="urn:microsoft.com/office/officeart/2005/8/layout/process2"/>
    <dgm:cxn modelId="{C8D82052-4DCF-482C-9679-B0FA7C146A8F}" type="presOf" srcId="{72E6CA51-46C3-43CD-B9E8-24B33A3B6649}" destId="{B1DD5154-847B-4751-8767-CCAEBEC3C6C4}" srcOrd="1" destOrd="0" presId="urn:microsoft.com/office/officeart/2005/8/layout/process2"/>
    <dgm:cxn modelId="{5680418A-2403-4687-B0C9-B6FBD0F43A2D}" srcId="{CB2760E7-159D-4232-9810-5F4B2B4C3D36}" destId="{C4513EB2-8C64-411C-BDCB-0C9E7D45BFA6}" srcOrd="0" destOrd="0" parTransId="{0B29D997-AE08-4552-9251-DA6B3FF0EC42}" sibTransId="{72E6CA51-46C3-43CD-B9E8-24B33A3B6649}"/>
    <dgm:cxn modelId="{2E7EB09E-BBF1-4342-BCBD-3E7C2970A40D}" srcId="{CB2760E7-159D-4232-9810-5F4B2B4C3D36}" destId="{CB9D84F5-A0AD-452C-A311-4B4F8828F6AF}" srcOrd="1" destOrd="0" parTransId="{4CD2325B-3C54-4606-82B1-A3849A0D677B}" sibTransId="{3C79F437-B014-4225-BCEE-BD8651FC92C6}"/>
    <dgm:cxn modelId="{03B58BDF-8A4D-49A3-BCAD-157551F24D1C}" type="presOf" srcId="{CB9D84F5-A0AD-452C-A311-4B4F8828F6AF}" destId="{E441408F-F3EE-4842-B1B0-8E63152BAF7D}" srcOrd="0" destOrd="0" presId="urn:microsoft.com/office/officeart/2005/8/layout/process2"/>
    <dgm:cxn modelId="{D741648A-D8B1-4A6B-8F1B-B1A44761CBA4}" type="presParOf" srcId="{C45FF28F-DE0E-4476-ABBD-28739593193B}" destId="{B9292419-ED15-4A8C-B366-CB93D4642417}" srcOrd="0" destOrd="0" presId="urn:microsoft.com/office/officeart/2005/8/layout/process2"/>
    <dgm:cxn modelId="{26C8B0C9-6D14-4019-BA24-90ABED2212A6}" type="presParOf" srcId="{C45FF28F-DE0E-4476-ABBD-28739593193B}" destId="{3FB572C0-F911-4FCA-8FCF-F7614A7C1210}" srcOrd="1" destOrd="0" presId="urn:microsoft.com/office/officeart/2005/8/layout/process2"/>
    <dgm:cxn modelId="{598EAADD-88D6-44D7-A751-3AD759CD0E82}" type="presParOf" srcId="{3FB572C0-F911-4FCA-8FCF-F7614A7C1210}" destId="{B1DD5154-847B-4751-8767-CCAEBEC3C6C4}" srcOrd="0" destOrd="0" presId="urn:microsoft.com/office/officeart/2005/8/layout/process2"/>
    <dgm:cxn modelId="{2900215D-0982-4192-944B-0D71C34EF0F9}" type="presParOf" srcId="{C45FF28F-DE0E-4476-ABBD-28739593193B}" destId="{E441408F-F3EE-4842-B1B0-8E63152BAF7D}" srcOrd="2"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A5527A0-A9F5-4C42-BCB8-15AB24A498DB}"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en-IN"/>
        </a:p>
      </dgm:t>
    </dgm:pt>
    <dgm:pt modelId="{ED779D1F-6D6B-41A9-818A-1BF2EFB7A209}">
      <dgm:prSet phldrT="[Text]" custT="1"/>
      <dgm:spPr/>
      <dgm:t>
        <a:bodyPr/>
        <a:lstStyle/>
        <a:p>
          <a:pPr algn="ctr">
            <a:lnSpc>
              <a:spcPct val="150000"/>
            </a:lnSpc>
          </a:pPr>
          <a:r>
            <a:rPr lang="en-US" sz="2000" b="1" dirty="0">
              <a:latin typeface="Arial" panose="020B0604020202020204" pitchFamily="34" charset="0"/>
              <a:cs typeface="Arial" panose="020B0604020202020204" pitchFamily="34" charset="0"/>
            </a:rPr>
            <a:t>Interpretation of results</a:t>
          </a:r>
          <a:r>
            <a:rPr lang="en-US" sz="2000" dirty="0">
              <a:latin typeface="Arial" panose="020B0604020202020204" pitchFamily="34" charset="0"/>
              <a:cs typeface="Arial" panose="020B0604020202020204" pitchFamily="34" charset="0"/>
            </a:rPr>
            <a:t>: The data analysis will provide interpretations regarding the frequency with which public university students engage in physical exercise.  The findings will be analyzed for their strengths, limits, and consequences, highlighting the elements contributing to students' inactivity. </a:t>
          </a:r>
          <a:endParaRPr lang="en-IN" sz="2000" dirty="0">
            <a:latin typeface="Arial" panose="020B0604020202020204" pitchFamily="34" charset="0"/>
            <a:cs typeface="Arial" panose="020B0604020202020204" pitchFamily="34" charset="0"/>
          </a:endParaRPr>
        </a:p>
      </dgm:t>
    </dgm:pt>
    <dgm:pt modelId="{B28D7A6D-6E12-4AD7-9970-A3BFA6EFF8E9}" type="parTrans" cxnId="{70BFF0A3-C9B5-4B62-BBA9-4C9E1DEFD87A}">
      <dgm:prSet/>
      <dgm:spPr/>
      <dgm:t>
        <a:bodyPr/>
        <a:lstStyle/>
        <a:p>
          <a:pPr algn="ctr"/>
          <a:endParaRPr lang="en-IN" sz="2000">
            <a:latin typeface="Arial" panose="020B0604020202020204" pitchFamily="34" charset="0"/>
            <a:cs typeface="Arial" panose="020B0604020202020204" pitchFamily="34" charset="0"/>
          </a:endParaRPr>
        </a:p>
      </dgm:t>
    </dgm:pt>
    <dgm:pt modelId="{44C93C87-D318-4342-BBC0-550B4BB86E7F}" type="sibTrans" cxnId="{70BFF0A3-C9B5-4B62-BBA9-4C9E1DEFD87A}">
      <dgm:prSet custT="1"/>
      <dgm:spPr/>
      <dgm:t>
        <a:bodyPr/>
        <a:lstStyle/>
        <a:p>
          <a:pPr algn="ctr"/>
          <a:endParaRPr lang="en-IN" sz="2000">
            <a:latin typeface="Arial" panose="020B0604020202020204" pitchFamily="34" charset="0"/>
            <a:cs typeface="Arial" panose="020B0604020202020204" pitchFamily="34" charset="0"/>
          </a:endParaRPr>
        </a:p>
      </dgm:t>
    </dgm:pt>
    <dgm:pt modelId="{847D82A7-1FFF-43D5-AB32-85FCDFB22459}">
      <dgm:prSet phldrT="[Text]" custT="1"/>
      <dgm:spPr/>
      <dgm:t>
        <a:bodyPr/>
        <a:lstStyle/>
        <a:p>
          <a:pPr algn="ctr">
            <a:lnSpc>
              <a:spcPct val="150000"/>
            </a:lnSpc>
          </a:pPr>
          <a:r>
            <a:rPr lang="en-US" sz="2000" b="1" dirty="0">
              <a:latin typeface="Arial" panose="020B0604020202020204" pitchFamily="34" charset="0"/>
              <a:cs typeface="Arial" panose="020B0604020202020204" pitchFamily="34" charset="0"/>
            </a:rPr>
            <a:t>Reporting ad presentation: </a:t>
          </a:r>
          <a:r>
            <a:rPr lang="en-US" sz="2000" dirty="0">
              <a:latin typeface="Arial" panose="020B0604020202020204" pitchFamily="34" charset="0"/>
              <a:cs typeface="Arial" panose="020B0604020202020204" pitchFamily="34" charset="0"/>
            </a:rPr>
            <a:t>To further assist communication and comprehension, the results will be provided in the form of tables, graphs and charts, . The conclusions will be reviewed in light of study's aims to shed light on the extent to which students engage in physical exercise and the consequences of this trend </a:t>
          </a:r>
          <a:r>
            <a:rPr lang="en-IN" sz="2000" dirty="0">
              <a:latin typeface="Arial" panose="020B0604020202020204" pitchFamily="34" charset="0"/>
              <a:cs typeface="Arial" panose="020B0604020202020204" pitchFamily="34" charset="0"/>
            </a:rPr>
            <a:t>(Zhu et al., 2019)</a:t>
          </a:r>
          <a:r>
            <a:rPr lang="en-US" sz="2000" dirty="0">
              <a:latin typeface="Arial" panose="020B0604020202020204" pitchFamily="34" charset="0"/>
              <a:cs typeface="Arial" panose="020B0604020202020204" pitchFamily="34" charset="0"/>
            </a:rPr>
            <a:t>.</a:t>
          </a:r>
          <a:endParaRPr lang="en-IN" sz="2000" dirty="0">
            <a:latin typeface="Arial" panose="020B0604020202020204" pitchFamily="34" charset="0"/>
            <a:cs typeface="Arial" panose="020B0604020202020204" pitchFamily="34" charset="0"/>
          </a:endParaRPr>
        </a:p>
      </dgm:t>
    </dgm:pt>
    <dgm:pt modelId="{D9B5A4A2-4378-4DAE-B956-0698436875A2}" type="parTrans" cxnId="{2EA9CEC4-992F-4D94-9E89-2723E0E3F130}">
      <dgm:prSet/>
      <dgm:spPr/>
      <dgm:t>
        <a:bodyPr/>
        <a:lstStyle/>
        <a:p>
          <a:pPr algn="ctr"/>
          <a:endParaRPr lang="en-IN" sz="2000">
            <a:latin typeface="Arial" panose="020B0604020202020204" pitchFamily="34" charset="0"/>
            <a:cs typeface="Arial" panose="020B0604020202020204" pitchFamily="34" charset="0"/>
          </a:endParaRPr>
        </a:p>
      </dgm:t>
    </dgm:pt>
    <dgm:pt modelId="{298C557F-0D37-4864-BE9F-AF710FD3E7E1}" type="sibTrans" cxnId="{2EA9CEC4-992F-4D94-9E89-2723E0E3F130}">
      <dgm:prSet custT="1"/>
      <dgm:spPr/>
      <dgm:t>
        <a:bodyPr/>
        <a:lstStyle/>
        <a:p>
          <a:pPr algn="ctr"/>
          <a:endParaRPr lang="en-IN" sz="2000">
            <a:latin typeface="Arial" panose="020B0604020202020204" pitchFamily="34" charset="0"/>
            <a:cs typeface="Arial" panose="020B0604020202020204" pitchFamily="34" charset="0"/>
          </a:endParaRPr>
        </a:p>
      </dgm:t>
    </dgm:pt>
    <dgm:pt modelId="{F682387C-1DB3-436F-8D1C-ECA5571BA7F8}" type="pres">
      <dgm:prSet presAssocID="{2A5527A0-A9F5-4C42-BCB8-15AB24A498DB}" presName="linearFlow" presStyleCnt="0">
        <dgm:presLayoutVars>
          <dgm:resizeHandles val="exact"/>
        </dgm:presLayoutVars>
      </dgm:prSet>
      <dgm:spPr/>
    </dgm:pt>
    <dgm:pt modelId="{AD7B87CE-B926-4CB0-9114-91714680C7BD}" type="pres">
      <dgm:prSet presAssocID="{ED779D1F-6D6B-41A9-818A-1BF2EFB7A209}" presName="node" presStyleLbl="node1" presStyleIdx="0" presStyleCnt="2" custScaleX="135881">
        <dgm:presLayoutVars>
          <dgm:bulletEnabled val="1"/>
        </dgm:presLayoutVars>
      </dgm:prSet>
      <dgm:spPr/>
    </dgm:pt>
    <dgm:pt modelId="{1E5990F5-9AC1-4A09-8DA5-3F7BFC27E464}" type="pres">
      <dgm:prSet presAssocID="{44C93C87-D318-4342-BBC0-550B4BB86E7F}" presName="sibTrans" presStyleLbl="sibTrans2D1" presStyleIdx="0" presStyleCnt="1"/>
      <dgm:spPr/>
    </dgm:pt>
    <dgm:pt modelId="{2C532D82-DD24-498C-AC9D-2C0ECDBD85EF}" type="pres">
      <dgm:prSet presAssocID="{44C93C87-D318-4342-BBC0-550B4BB86E7F}" presName="connectorText" presStyleLbl="sibTrans2D1" presStyleIdx="0" presStyleCnt="1"/>
      <dgm:spPr/>
    </dgm:pt>
    <dgm:pt modelId="{6B0F00E3-7148-4215-A07D-F9082C6A0955}" type="pres">
      <dgm:prSet presAssocID="{847D82A7-1FFF-43D5-AB32-85FCDFB22459}" presName="node" presStyleLbl="node1" presStyleIdx="1" presStyleCnt="2" custScaleX="132806">
        <dgm:presLayoutVars>
          <dgm:bulletEnabled val="1"/>
        </dgm:presLayoutVars>
      </dgm:prSet>
      <dgm:spPr/>
    </dgm:pt>
  </dgm:ptLst>
  <dgm:cxnLst>
    <dgm:cxn modelId="{16605D35-30A3-4361-98C1-FC0D6A00D3A1}" type="presOf" srcId="{2A5527A0-A9F5-4C42-BCB8-15AB24A498DB}" destId="{F682387C-1DB3-436F-8D1C-ECA5571BA7F8}" srcOrd="0" destOrd="0" presId="urn:microsoft.com/office/officeart/2005/8/layout/process2"/>
    <dgm:cxn modelId="{C885353F-9453-41E9-8342-16E2DBFAA28C}" type="presOf" srcId="{44C93C87-D318-4342-BBC0-550B4BB86E7F}" destId="{2C532D82-DD24-498C-AC9D-2C0ECDBD85EF}" srcOrd="1" destOrd="0" presId="urn:microsoft.com/office/officeart/2005/8/layout/process2"/>
    <dgm:cxn modelId="{815BC570-F20E-459C-BB87-D73C85886E9B}" type="presOf" srcId="{847D82A7-1FFF-43D5-AB32-85FCDFB22459}" destId="{6B0F00E3-7148-4215-A07D-F9082C6A0955}" srcOrd="0" destOrd="0" presId="urn:microsoft.com/office/officeart/2005/8/layout/process2"/>
    <dgm:cxn modelId="{B59D4A84-92B2-4B3E-9FEA-1B16CE7C7AE0}" type="presOf" srcId="{ED779D1F-6D6B-41A9-818A-1BF2EFB7A209}" destId="{AD7B87CE-B926-4CB0-9114-91714680C7BD}" srcOrd="0" destOrd="0" presId="urn:microsoft.com/office/officeart/2005/8/layout/process2"/>
    <dgm:cxn modelId="{70BFF0A3-C9B5-4B62-BBA9-4C9E1DEFD87A}" srcId="{2A5527A0-A9F5-4C42-BCB8-15AB24A498DB}" destId="{ED779D1F-6D6B-41A9-818A-1BF2EFB7A209}" srcOrd="0" destOrd="0" parTransId="{B28D7A6D-6E12-4AD7-9970-A3BFA6EFF8E9}" sibTransId="{44C93C87-D318-4342-BBC0-550B4BB86E7F}"/>
    <dgm:cxn modelId="{2EA9CEC4-992F-4D94-9E89-2723E0E3F130}" srcId="{2A5527A0-A9F5-4C42-BCB8-15AB24A498DB}" destId="{847D82A7-1FFF-43D5-AB32-85FCDFB22459}" srcOrd="1" destOrd="0" parTransId="{D9B5A4A2-4378-4DAE-B956-0698436875A2}" sibTransId="{298C557F-0D37-4864-BE9F-AF710FD3E7E1}"/>
    <dgm:cxn modelId="{BA2D6ED7-7CBD-4D7B-9068-1561853B83B0}" type="presOf" srcId="{44C93C87-D318-4342-BBC0-550B4BB86E7F}" destId="{1E5990F5-9AC1-4A09-8DA5-3F7BFC27E464}" srcOrd="0" destOrd="0" presId="urn:microsoft.com/office/officeart/2005/8/layout/process2"/>
    <dgm:cxn modelId="{64A59B54-D15C-4210-AFCA-433EAF54CB49}" type="presParOf" srcId="{F682387C-1DB3-436F-8D1C-ECA5571BA7F8}" destId="{AD7B87CE-B926-4CB0-9114-91714680C7BD}" srcOrd="0" destOrd="0" presId="urn:microsoft.com/office/officeart/2005/8/layout/process2"/>
    <dgm:cxn modelId="{4168FE18-FDAD-4853-8E83-6AF32CCB779B}" type="presParOf" srcId="{F682387C-1DB3-436F-8D1C-ECA5571BA7F8}" destId="{1E5990F5-9AC1-4A09-8DA5-3F7BFC27E464}" srcOrd="1" destOrd="0" presId="urn:microsoft.com/office/officeart/2005/8/layout/process2"/>
    <dgm:cxn modelId="{1C6FC592-31F5-4EFD-9E0C-F4141F003DE1}" type="presParOf" srcId="{1E5990F5-9AC1-4A09-8DA5-3F7BFC27E464}" destId="{2C532D82-DD24-498C-AC9D-2C0ECDBD85EF}" srcOrd="0" destOrd="0" presId="urn:microsoft.com/office/officeart/2005/8/layout/process2"/>
    <dgm:cxn modelId="{3B410261-E592-4168-86F2-F4D0899FB8E6}" type="presParOf" srcId="{F682387C-1DB3-436F-8D1C-ECA5571BA7F8}" destId="{6B0F00E3-7148-4215-A07D-F9082C6A0955}" srcOrd="2"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C8128E8-3CA8-4C1B-9E5F-30C149291AE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IN"/>
        </a:p>
      </dgm:t>
    </dgm:pt>
    <dgm:pt modelId="{43025EF4-585E-448F-A96B-CF95883E129E}">
      <dgm:prSet custT="1"/>
      <dgm:spPr>
        <a:solidFill>
          <a:schemeClr val="accent1">
            <a:lumMod val="60000"/>
            <a:lumOff val="40000"/>
          </a:schemeClr>
        </a:solidFill>
      </dgm:spPr>
      <dgm:t>
        <a:bodyPr/>
        <a:lstStyle/>
        <a:p>
          <a:pPr algn="just">
            <a:lnSpc>
              <a:spcPct val="150000"/>
            </a:lnSpc>
          </a:pPr>
          <a:r>
            <a:rPr lang="en-US" sz="2000" dirty="0">
              <a:solidFill>
                <a:schemeClr val="tx1"/>
              </a:solidFill>
              <a:latin typeface="Arial" panose="020B0604020202020204" pitchFamily="34" charset="0"/>
              <a:cs typeface="Arial" panose="020B0604020202020204" pitchFamily="34" charset="0"/>
            </a:rPr>
            <a:t>  Several issues about ethics are going to be taken into consideration, such as the fact that all of the students are going to provide their informed consent after being thoroughly told about the aims, procedures, dangers, and possible advantages of the research. According to </a:t>
          </a:r>
          <a:r>
            <a:rPr lang="en-US" sz="2000" dirty="0" err="1">
              <a:solidFill>
                <a:schemeClr val="tx1"/>
              </a:solidFill>
              <a:latin typeface="Arial" panose="020B0604020202020204" pitchFamily="34" charset="0"/>
              <a:cs typeface="Arial" panose="020B0604020202020204" pitchFamily="34" charset="0"/>
            </a:rPr>
            <a:t>Grasdalsmoen</a:t>
          </a:r>
          <a:r>
            <a:rPr lang="en-US" sz="2000" dirty="0">
              <a:solidFill>
                <a:schemeClr val="tx1"/>
              </a:solidFill>
              <a:latin typeface="Arial" panose="020B0604020202020204" pitchFamily="34" charset="0"/>
              <a:cs typeface="Arial" panose="020B0604020202020204" pitchFamily="34" charset="0"/>
            </a:rPr>
            <a:t> et al.'s research from 2020, the identity of the students will be kept a secret, and the participant's privacy and confidentiality will be protected by the participants' anonymity and the safe storage of their data.   In addition, it will be possible for participants to leave the study whenever they want and at no cost to themselves without facing any consequences. In addition to this, the study will conform to any ethical norms or regulations that have been established by the research ethics committee or the institutional review board at the academic institutions. 
</a:t>
          </a:r>
          <a:endParaRPr lang="en-IN" sz="2000" dirty="0">
            <a:solidFill>
              <a:schemeClr val="tx1"/>
            </a:solidFill>
            <a:latin typeface="Arial" panose="020B0604020202020204" pitchFamily="34" charset="0"/>
            <a:cs typeface="Arial" panose="020B0604020202020204" pitchFamily="34" charset="0"/>
          </a:endParaRPr>
        </a:p>
      </dgm:t>
    </dgm:pt>
    <dgm:pt modelId="{302C004E-BC54-4E54-A406-62F3CD119492}" type="sibTrans" cxnId="{FD411142-79DC-442F-A23C-BA6E60461056}">
      <dgm:prSet/>
      <dgm:spPr/>
      <dgm:t>
        <a:bodyPr/>
        <a:lstStyle/>
        <a:p>
          <a:endParaRPr lang="en-IN"/>
        </a:p>
      </dgm:t>
    </dgm:pt>
    <dgm:pt modelId="{11487C62-E622-4D7A-98A8-80D615768215}" type="parTrans" cxnId="{FD411142-79DC-442F-A23C-BA6E60461056}">
      <dgm:prSet/>
      <dgm:spPr/>
      <dgm:t>
        <a:bodyPr/>
        <a:lstStyle/>
        <a:p>
          <a:endParaRPr lang="en-IN"/>
        </a:p>
      </dgm:t>
    </dgm:pt>
    <dgm:pt modelId="{9ADCC254-3A0F-4278-99BC-73706333CDFA}" type="pres">
      <dgm:prSet presAssocID="{FC8128E8-3CA8-4C1B-9E5F-30C149291AE0}" presName="linear" presStyleCnt="0">
        <dgm:presLayoutVars>
          <dgm:animLvl val="lvl"/>
          <dgm:resizeHandles val="exact"/>
        </dgm:presLayoutVars>
      </dgm:prSet>
      <dgm:spPr/>
    </dgm:pt>
    <dgm:pt modelId="{F1B28222-4A69-4C05-B1E1-861FA00B063D}" type="pres">
      <dgm:prSet presAssocID="{43025EF4-585E-448F-A96B-CF95883E129E}" presName="parentText" presStyleLbl="node1" presStyleIdx="0" presStyleCnt="1">
        <dgm:presLayoutVars>
          <dgm:chMax val="0"/>
          <dgm:bulletEnabled val="1"/>
        </dgm:presLayoutVars>
      </dgm:prSet>
      <dgm:spPr/>
    </dgm:pt>
  </dgm:ptLst>
  <dgm:cxnLst>
    <dgm:cxn modelId="{9CE37D34-2FDB-4AF8-A740-8D3C301927BE}" type="presOf" srcId="{43025EF4-585E-448F-A96B-CF95883E129E}" destId="{F1B28222-4A69-4C05-B1E1-861FA00B063D}" srcOrd="0" destOrd="0" presId="urn:microsoft.com/office/officeart/2005/8/layout/vList2"/>
    <dgm:cxn modelId="{FD411142-79DC-442F-A23C-BA6E60461056}" srcId="{FC8128E8-3CA8-4C1B-9E5F-30C149291AE0}" destId="{43025EF4-585E-448F-A96B-CF95883E129E}" srcOrd="0" destOrd="0" parTransId="{11487C62-E622-4D7A-98A8-80D615768215}" sibTransId="{302C004E-BC54-4E54-A406-62F3CD119492}"/>
    <dgm:cxn modelId="{0D86D547-7A67-434D-AD38-CF46411D8ECD}" type="presOf" srcId="{FC8128E8-3CA8-4C1B-9E5F-30C149291AE0}" destId="{9ADCC254-3A0F-4278-99BC-73706333CDFA}" srcOrd="0" destOrd="0" presId="urn:microsoft.com/office/officeart/2005/8/layout/vList2"/>
    <dgm:cxn modelId="{E9E8EC22-9FAE-459A-8567-BBC6770F2BC0}" type="presParOf" srcId="{9ADCC254-3A0F-4278-99BC-73706333CDFA}" destId="{F1B28222-4A69-4C05-B1E1-861FA00B063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2F8FB1B-F17A-47DE-BE60-F8AC04F5BA1B}"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IN"/>
        </a:p>
      </dgm:t>
    </dgm:pt>
    <dgm:pt modelId="{D531BD3A-FD7A-4148-8ACA-2F0161757F4D}">
      <dgm:prSet custT="1"/>
      <dgm:spPr/>
      <dgm:t>
        <a:bodyPr/>
        <a:lstStyle/>
        <a:p>
          <a:pPr algn="just">
            <a:lnSpc>
              <a:spcPct val="150000"/>
            </a:lnSpc>
          </a:pPr>
          <a:r>
            <a:rPr lang="en-US" sz="2000" dirty="0">
              <a:latin typeface="Arial" panose="020B0604020202020204" pitchFamily="34" charset="0"/>
              <a:cs typeface="Arial" panose="020B0604020202020204" pitchFamily="34" charset="0"/>
            </a:rPr>
            <a:t>It is concluded that the Physical activity promotion is critical for students' health and academic achievement, as shown by this research on activity levels at a public college. The research findings will shed light on students' present levels of exercise and the factors that promote or discourage them from moving their bodies. Universities may enhance their students' health, well-being, and academic accomplishment by identifying barriers to physical activity and implementing particular programs to overcome them.</a:t>
          </a:r>
          <a:endParaRPr lang="en-IN" sz="2000" dirty="0">
            <a:latin typeface="Arial" panose="020B0604020202020204" pitchFamily="34" charset="0"/>
            <a:cs typeface="Arial" panose="020B0604020202020204" pitchFamily="34" charset="0"/>
          </a:endParaRPr>
        </a:p>
      </dgm:t>
    </dgm:pt>
    <dgm:pt modelId="{FBA216CD-AE7A-43C9-BFA8-F2CE6F2384CE}" type="parTrans" cxnId="{E20C66E3-E59E-465B-B0C9-B8CEA9FEB544}">
      <dgm:prSet/>
      <dgm:spPr/>
      <dgm:t>
        <a:bodyPr/>
        <a:lstStyle/>
        <a:p>
          <a:endParaRPr lang="en-IN"/>
        </a:p>
      </dgm:t>
    </dgm:pt>
    <dgm:pt modelId="{0ECE7340-4968-4CE5-8FCE-F81165E4336E}" type="sibTrans" cxnId="{E20C66E3-E59E-465B-B0C9-B8CEA9FEB544}">
      <dgm:prSet/>
      <dgm:spPr/>
      <dgm:t>
        <a:bodyPr/>
        <a:lstStyle/>
        <a:p>
          <a:endParaRPr lang="en-IN"/>
        </a:p>
      </dgm:t>
    </dgm:pt>
    <dgm:pt modelId="{A2CDE284-2C5E-44C6-9ECF-B6F4D2431570}" type="pres">
      <dgm:prSet presAssocID="{82F8FB1B-F17A-47DE-BE60-F8AC04F5BA1B}" presName="Name0" presStyleCnt="0">
        <dgm:presLayoutVars>
          <dgm:chMax val="7"/>
          <dgm:dir/>
          <dgm:animLvl val="lvl"/>
          <dgm:resizeHandles val="exact"/>
        </dgm:presLayoutVars>
      </dgm:prSet>
      <dgm:spPr/>
    </dgm:pt>
    <dgm:pt modelId="{6A8A6257-63B7-4E34-8EA3-61C24D7131C3}" type="pres">
      <dgm:prSet presAssocID="{D531BD3A-FD7A-4148-8ACA-2F0161757F4D}" presName="circle1" presStyleLbl="node1" presStyleIdx="0" presStyleCnt="1" custFlipHor="1" custScaleX="2021"/>
      <dgm:spPr>
        <a:solidFill>
          <a:schemeClr val="accent1">
            <a:lumMod val="40000"/>
            <a:lumOff val="60000"/>
          </a:schemeClr>
        </a:solidFill>
      </dgm:spPr>
    </dgm:pt>
    <dgm:pt modelId="{C5F66BD6-43C5-4A22-BC25-D82E04861005}" type="pres">
      <dgm:prSet presAssocID="{D531BD3A-FD7A-4148-8ACA-2F0161757F4D}" presName="space" presStyleCnt="0"/>
      <dgm:spPr/>
    </dgm:pt>
    <dgm:pt modelId="{F445E067-281D-4811-914D-02C1DDFB8311}" type="pres">
      <dgm:prSet presAssocID="{D531BD3A-FD7A-4148-8ACA-2F0161757F4D}" presName="rect1" presStyleLbl="alignAcc1" presStyleIdx="0" presStyleCnt="1" custLinFactNeighborX="-14313" custLinFactNeighborY="-24495"/>
      <dgm:spPr/>
    </dgm:pt>
    <dgm:pt modelId="{5B7C8635-35A0-452D-A338-67949FDC6E0E}" type="pres">
      <dgm:prSet presAssocID="{D531BD3A-FD7A-4148-8ACA-2F0161757F4D}" presName="rect1ParTxNoCh" presStyleLbl="alignAcc1" presStyleIdx="0" presStyleCnt="1">
        <dgm:presLayoutVars>
          <dgm:chMax val="1"/>
          <dgm:bulletEnabled val="1"/>
        </dgm:presLayoutVars>
      </dgm:prSet>
      <dgm:spPr/>
    </dgm:pt>
  </dgm:ptLst>
  <dgm:cxnLst>
    <dgm:cxn modelId="{02EE8B60-B166-4859-B9AF-7E42DA78D16B}" type="presOf" srcId="{D531BD3A-FD7A-4148-8ACA-2F0161757F4D}" destId="{F445E067-281D-4811-914D-02C1DDFB8311}" srcOrd="0" destOrd="0" presId="urn:microsoft.com/office/officeart/2005/8/layout/target3"/>
    <dgm:cxn modelId="{6A6FDA7A-99BF-4B3E-AE00-589AC7F7ED37}" type="presOf" srcId="{82F8FB1B-F17A-47DE-BE60-F8AC04F5BA1B}" destId="{A2CDE284-2C5E-44C6-9ECF-B6F4D2431570}" srcOrd="0" destOrd="0" presId="urn:microsoft.com/office/officeart/2005/8/layout/target3"/>
    <dgm:cxn modelId="{E20C66E3-E59E-465B-B0C9-B8CEA9FEB544}" srcId="{82F8FB1B-F17A-47DE-BE60-F8AC04F5BA1B}" destId="{D531BD3A-FD7A-4148-8ACA-2F0161757F4D}" srcOrd="0" destOrd="0" parTransId="{FBA216CD-AE7A-43C9-BFA8-F2CE6F2384CE}" sibTransId="{0ECE7340-4968-4CE5-8FCE-F81165E4336E}"/>
    <dgm:cxn modelId="{F74DE9FF-9741-444C-9623-09F71BD96061}" type="presOf" srcId="{D531BD3A-FD7A-4148-8ACA-2F0161757F4D}" destId="{5B7C8635-35A0-452D-A338-67949FDC6E0E}" srcOrd="1" destOrd="0" presId="urn:microsoft.com/office/officeart/2005/8/layout/target3"/>
    <dgm:cxn modelId="{4068B503-0231-4A15-9CC8-43F4070BA6EA}" type="presParOf" srcId="{A2CDE284-2C5E-44C6-9ECF-B6F4D2431570}" destId="{6A8A6257-63B7-4E34-8EA3-61C24D7131C3}" srcOrd="0" destOrd="0" presId="urn:microsoft.com/office/officeart/2005/8/layout/target3"/>
    <dgm:cxn modelId="{98E327D3-F49F-48FB-BDCA-4D54F01FA85A}" type="presParOf" srcId="{A2CDE284-2C5E-44C6-9ECF-B6F4D2431570}" destId="{C5F66BD6-43C5-4A22-BC25-D82E04861005}" srcOrd="1" destOrd="0" presId="urn:microsoft.com/office/officeart/2005/8/layout/target3"/>
    <dgm:cxn modelId="{5028A2BA-26A9-4D93-BD66-B887C91421F7}" type="presParOf" srcId="{A2CDE284-2C5E-44C6-9ECF-B6F4D2431570}" destId="{F445E067-281D-4811-914D-02C1DDFB8311}" srcOrd="2" destOrd="0" presId="urn:microsoft.com/office/officeart/2005/8/layout/target3"/>
    <dgm:cxn modelId="{A5447D60-05F2-4A9D-B40D-422F9A590283}" type="presParOf" srcId="{A2CDE284-2C5E-44C6-9ECF-B6F4D2431570}" destId="{5B7C8635-35A0-452D-A338-67949FDC6E0E}"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282F58-C9BC-4A33-B027-1A0367A0A4B7}">
      <dsp:nvSpPr>
        <dsp:cNvPr id="0" name=""/>
        <dsp:cNvSpPr/>
      </dsp:nvSpPr>
      <dsp:spPr>
        <a:xfrm>
          <a:off x="-7911419" y="-1208692"/>
          <a:ext cx="9413272" cy="9413272"/>
        </a:xfrm>
        <a:prstGeom prst="blockArc">
          <a:avLst>
            <a:gd name="adj1" fmla="val 18900000"/>
            <a:gd name="adj2" fmla="val 2700000"/>
            <a:gd name="adj3" fmla="val 229"/>
          </a:avLst>
        </a:pr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47774B-561B-4E0E-844F-1BBE73691202}">
      <dsp:nvSpPr>
        <dsp:cNvPr id="0" name=""/>
        <dsp:cNvSpPr/>
      </dsp:nvSpPr>
      <dsp:spPr>
        <a:xfrm>
          <a:off x="785585" y="488718"/>
          <a:ext cx="11479091" cy="117449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4271" tIns="45720" rIns="45720" bIns="45720" numCol="1" spcCol="1270" anchor="ctr" anchorCtr="0">
          <a:noAutofit/>
        </a:bodyPr>
        <a:lstStyle/>
        <a:p>
          <a:pPr marL="0" lvl="0" indent="0" algn="l" defTabSz="800100">
            <a:lnSpc>
              <a:spcPct val="150000"/>
            </a:lnSpc>
            <a:spcBef>
              <a:spcPct val="0"/>
            </a:spcBef>
            <a:spcAft>
              <a:spcPct val="35000"/>
            </a:spcAft>
            <a:buNone/>
          </a:pPr>
          <a:r>
            <a:rPr lang="en-US" sz="1800" kern="1200" dirty="0">
              <a:latin typeface="Arial" panose="020B0604020202020204" pitchFamily="34" charset="0"/>
              <a:cs typeface="Arial" panose="020B0604020202020204" pitchFamily="34" charset="0"/>
            </a:rPr>
            <a:t> </a:t>
          </a:r>
          <a:r>
            <a:rPr lang="en-US" sz="2000" kern="1200" dirty="0">
              <a:latin typeface="Arial" panose="020B0604020202020204" pitchFamily="34" charset="0"/>
              <a:cs typeface="Arial" panose="020B0604020202020204" pitchFamily="34" charset="0"/>
            </a:rPr>
            <a:t>The prevalence with which students attending public universities engage in physical exercise is an essential factor to consider when attempting to improve their overall health and quality of life. </a:t>
          </a:r>
          <a:endParaRPr lang="en-IN" sz="1800" kern="1200" dirty="0">
            <a:latin typeface="Arial" panose="020B0604020202020204" pitchFamily="34" charset="0"/>
            <a:cs typeface="Arial" panose="020B0604020202020204" pitchFamily="34" charset="0"/>
          </a:endParaRPr>
        </a:p>
      </dsp:txBody>
      <dsp:txXfrm>
        <a:off x="785585" y="488718"/>
        <a:ext cx="11479091" cy="1174497"/>
      </dsp:txXfrm>
    </dsp:sp>
    <dsp:sp modelId="{13A2365A-CD0E-4051-ACB9-6720FA5411E7}">
      <dsp:nvSpPr>
        <dsp:cNvPr id="0" name=""/>
        <dsp:cNvSpPr/>
      </dsp:nvSpPr>
      <dsp:spPr>
        <a:xfrm>
          <a:off x="172642" y="459129"/>
          <a:ext cx="1148745" cy="1345309"/>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1BE980-3F44-401B-8CA1-9319DA67B9D0}">
      <dsp:nvSpPr>
        <dsp:cNvPr id="0" name=""/>
        <dsp:cNvSpPr/>
      </dsp:nvSpPr>
      <dsp:spPr>
        <a:xfrm>
          <a:off x="1402623" y="2152494"/>
          <a:ext cx="10862054" cy="107624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4271" tIns="45720" rIns="45720" bIns="45720" numCol="1" spcCol="1270" anchor="ctr" anchorCtr="0">
          <a:noAutofit/>
        </a:bodyPr>
        <a:lstStyle/>
        <a:p>
          <a:pPr marL="0" lvl="0" indent="0" algn="l" defTabSz="800100">
            <a:lnSpc>
              <a:spcPct val="150000"/>
            </a:lnSpc>
            <a:spcBef>
              <a:spcPct val="0"/>
            </a:spcBef>
            <a:spcAft>
              <a:spcPct val="35000"/>
            </a:spcAft>
            <a:buNone/>
          </a:pPr>
          <a:r>
            <a:rPr lang="en-US" sz="1800" kern="1200">
              <a:latin typeface="Arial" panose="020B0604020202020204" pitchFamily="34" charset="0"/>
              <a:cs typeface="Arial" panose="020B0604020202020204" pitchFamily="34" charset="0"/>
            </a:rPr>
            <a:t>As per the National center for biotechnology information (NCBI), between 20 and 40 percent of the world's student population attends universities that are overweight.</a:t>
          </a:r>
          <a:endParaRPr lang="en-IN" sz="1800" kern="1200" dirty="0">
            <a:latin typeface="Arial" panose="020B0604020202020204" pitchFamily="34" charset="0"/>
            <a:cs typeface="Arial" panose="020B0604020202020204" pitchFamily="34" charset="0"/>
          </a:endParaRPr>
        </a:p>
      </dsp:txBody>
      <dsp:txXfrm>
        <a:off x="1402623" y="2152494"/>
        <a:ext cx="10862054" cy="1076247"/>
      </dsp:txXfrm>
    </dsp:sp>
    <dsp:sp modelId="{2D41AEC4-A5F9-4C44-A544-AC85BD3AD23A}">
      <dsp:nvSpPr>
        <dsp:cNvPr id="0" name=""/>
        <dsp:cNvSpPr/>
      </dsp:nvSpPr>
      <dsp:spPr>
        <a:xfrm>
          <a:off x="729968" y="2017963"/>
          <a:ext cx="1345309" cy="1345309"/>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A891E9-53B2-4382-B7B9-FC94D4AFA0BC}">
      <dsp:nvSpPr>
        <dsp:cNvPr id="0" name=""/>
        <dsp:cNvSpPr/>
      </dsp:nvSpPr>
      <dsp:spPr>
        <a:xfrm>
          <a:off x="1402623" y="3603109"/>
          <a:ext cx="10862054" cy="1404319"/>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4271" tIns="50800" rIns="50800" bIns="50800" numCol="1" spcCol="1270" anchor="ctr" anchorCtr="0">
          <a:noAutofit/>
        </a:bodyPr>
        <a:lstStyle/>
        <a:p>
          <a:pPr marL="0" lvl="0" indent="0" algn="l" defTabSz="889000">
            <a:lnSpc>
              <a:spcPct val="150000"/>
            </a:lnSpc>
            <a:spcBef>
              <a:spcPct val="0"/>
            </a:spcBef>
            <a:spcAft>
              <a:spcPct val="35000"/>
            </a:spcAft>
            <a:buNone/>
          </a:pPr>
          <a:r>
            <a:rPr lang="en-US" sz="2000" kern="1200" dirty="0">
              <a:latin typeface="Arial" panose="020B0604020202020204" pitchFamily="34" charset="0"/>
              <a:cs typeface="Arial" panose="020B0604020202020204" pitchFamily="34" charset="0"/>
            </a:rPr>
            <a:t> Public university students may benefit from regular physical exercise. Exercising has been shown to improve stress levels, brain function, and academic performance </a:t>
          </a:r>
          <a:r>
            <a:rPr lang="en-IN" sz="2000" kern="1200" dirty="0">
              <a:latin typeface="Arial" panose="020B0604020202020204" pitchFamily="34" charset="0"/>
              <a:cs typeface="Arial" panose="020B0604020202020204" pitchFamily="34" charset="0"/>
            </a:rPr>
            <a:t>(</a:t>
          </a:r>
          <a:r>
            <a:rPr lang="en-IN" sz="2000" kern="1200" dirty="0" err="1">
              <a:latin typeface="Arial" panose="020B0604020202020204" pitchFamily="34" charset="0"/>
              <a:cs typeface="Arial" panose="020B0604020202020204" pitchFamily="34" charset="0"/>
            </a:rPr>
            <a:t>Rogowska</a:t>
          </a:r>
          <a:r>
            <a:rPr lang="en-IN" sz="2000" kern="1200" dirty="0">
              <a:latin typeface="Arial" panose="020B0604020202020204" pitchFamily="34" charset="0"/>
              <a:cs typeface="Arial" panose="020B0604020202020204" pitchFamily="34" charset="0"/>
            </a:rPr>
            <a:t> et al., 2020)</a:t>
          </a:r>
          <a:r>
            <a:rPr lang="en-US" sz="2000" kern="1200" dirty="0">
              <a:latin typeface="Arial" panose="020B0604020202020204" pitchFamily="34" charset="0"/>
              <a:cs typeface="Arial" panose="020B0604020202020204" pitchFamily="34" charset="0"/>
            </a:rPr>
            <a:t>. </a:t>
          </a:r>
          <a:endParaRPr lang="en-IN" sz="2000" kern="1200" dirty="0">
            <a:latin typeface="Arial" panose="020B0604020202020204" pitchFamily="34" charset="0"/>
            <a:cs typeface="Arial" panose="020B0604020202020204" pitchFamily="34" charset="0"/>
          </a:endParaRPr>
        </a:p>
      </dsp:txBody>
      <dsp:txXfrm>
        <a:off x="1402623" y="3603109"/>
        <a:ext cx="10862054" cy="1404319"/>
      </dsp:txXfrm>
    </dsp:sp>
    <dsp:sp modelId="{3CEA2782-7940-4E20-9C41-2D84E687B8A6}">
      <dsp:nvSpPr>
        <dsp:cNvPr id="0" name=""/>
        <dsp:cNvSpPr/>
      </dsp:nvSpPr>
      <dsp:spPr>
        <a:xfrm>
          <a:off x="729968" y="3632614"/>
          <a:ext cx="1345309" cy="1345309"/>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DFE9D7-FDA5-4856-B553-9A5C436B9FA4}">
      <dsp:nvSpPr>
        <dsp:cNvPr id="0" name=""/>
        <dsp:cNvSpPr/>
      </dsp:nvSpPr>
      <dsp:spPr>
        <a:xfrm>
          <a:off x="785585" y="5264867"/>
          <a:ext cx="11479091" cy="1310105"/>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4271" tIns="50800" rIns="50800" bIns="50800" numCol="1" spcCol="1270" anchor="ctr" anchorCtr="0">
          <a:noAutofit/>
        </a:bodyPr>
        <a:lstStyle/>
        <a:p>
          <a:pPr marL="0" lvl="0" indent="0" algn="l" defTabSz="889000">
            <a:lnSpc>
              <a:spcPct val="150000"/>
            </a:lnSpc>
            <a:spcBef>
              <a:spcPct val="0"/>
            </a:spcBef>
            <a:spcAft>
              <a:spcPct val="35000"/>
            </a:spcAft>
            <a:buNone/>
          </a:pPr>
          <a:r>
            <a:rPr lang="en-US" sz="2000" kern="1200" dirty="0">
              <a:latin typeface="Arial" panose="020B0604020202020204" pitchFamily="34" charset="0"/>
              <a:cs typeface="Arial" panose="020B0604020202020204" pitchFamily="34" charset="0"/>
            </a:rPr>
            <a:t>Monitoring student engagement in physical exercise is helpful for assessing interest levels and identifying opportunities for growth and development that may lead to better health, happiness, and academic performance.</a:t>
          </a:r>
          <a:endParaRPr lang="en-IN" sz="2000" kern="1200" dirty="0">
            <a:latin typeface="Arial" panose="020B0604020202020204" pitchFamily="34" charset="0"/>
            <a:cs typeface="Arial" panose="020B0604020202020204" pitchFamily="34" charset="0"/>
          </a:endParaRPr>
        </a:p>
      </dsp:txBody>
      <dsp:txXfrm>
        <a:off x="785585" y="5264867"/>
        <a:ext cx="11479091" cy="1310105"/>
      </dsp:txXfrm>
    </dsp:sp>
    <dsp:sp modelId="{053CA9D6-804F-4334-B08C-A4136EEAA869}">
      <dsp:nvSpPr>
        <dsp:cNvPr id="0" name=""/>
        <dsp:cNvSpPr/>
      </dsp:nvSpPr>
      <dsp:spPr>
        <a:xfrm>
          <a:off x="112931" y="5247265"/>
          <a:ext cx="1345309" cy="1345309"/>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7B8C34-817D-4F19-A447-DCA4C9468224}">
      <dsp:nvSpPr>
        <dsp:cNvPr id="0" name=""/>
        <dsp:cNvSpPr/>
      </dsp:nvSpPr>
      <dsp:spPr>
        <a:xfrm>
          <a:off x="-7255" y="43531"/>
          <a:ext cx="5631535" cy="5602513"/>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254378-1B0A-416D-A136-46E71297223F}">
      <dsp:nvSpPr>
        <dsp:cNvPr id="0" name=""/>
        <dsp:cNvSpPr/>
      </dsp:nvSpPr>
      <dsp:spPr>
        <a:xfrm>
          <a:off x="2808512" y="0"/>
          <a:ext cx="8636001" cy="5602513"/>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just" defTabSz="889000">
            <a:lnSpc>
              <a:spcPct val="150000"/>
            </a:lnSpc>
            <a:spcBef>
              <a:spcPct val="0"/>
            </a:spcBef>
            <a:spcAft>
              <a:spcPct val="35000"/>
            </a:spcAft>
            <a:buNone/>
          </a:pPr>
          <a:r>
            <a:rPr lang="en-US" sz="2000" kern="1200" dirty="0">
              <a:latin typeface="Arial" panose="020B0604020202020204" pitchFamily="34" charset="0"/>
              <a:cs typeface="Arial" panose="020B0604020202020204" pitchFamily="34" charset="0"/>
            </a:rPr>
            <a:t>The amount of physical activity that students at public colleges obtain depends on a several elements, including the accessibility of organized activities, the limitations of available time, and their own personal motivation or unwillingness. </a:t>
          </a:r>
          <a:endParaRPr lang="en-IN" sz="2000" kern="1200" dirty="0">
            <a:latin typeface="Arial" panose="020B0604020202020204" pitchFamily="34" charset="0"/>
            <a:cs typeface="Arial" panose="020B0604020202020204" pitchFamily="34" charset="0"/>
          </a:endParaRPr>
        </a:p>
      </dsp:txBody>
      <dsp:txXfrm>
        <a:off x="2808512" y="0"/>
        <a:ext cx="8636001" cy="1680757"/>
      </dsp:txXfrm>
    </dsp:sp>
    <dsp:sp modelId="{DDFEE931-4B64-4647-AB33-EF5351075D87}">
      <dsp:nvSpPr>
        <dsp:cNvPr id="0" name=""/>
        <dsp:cNvSpPr/>
      </dsp:nvSpPr>
      <dsp:spPr>
        <a:xfrm>
          <a:off x="987697" y="1680757"/>
          <a:ext cx="3641630" cy="3641630"/>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FCE622-941A-48FD-8684-20CB4765AFD7}">
      <dsp:nvSpPr>
        <dsp:cNvPr id="0" name=""/>
        <dsp:cNvSpPr/>
      </dsp:nvSpPr>
      <dsp:spPr>
        <a:xfrm>
          <a:off x="2808512" y="1680757"/>
          <a:ext cx="8636001" cy="364163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just" defTabSz="889000">
            <a:lnSpc>
              <a:spcPct val="150000"/>
            </a:lnSpc>
            <a:spcBef>
              <a:spcPct val="0"/>
            </a:spcBef>
            <a:spcAft>
              <a:spcPct val="35000"/>
            </a:spcAft>
            <a:buNone/>
          </a:pPr>
          <a:r>
            <a:rPr lang="en-US" sz="2000" kern="1200" dirty="0">
              <a:latin typeface="Arial" panose="020B0604020202020204" pitchFamily="34" charset="0"/>
              <a:cs typeface="Arial" panose="020B0604020202020204" pitchFamily="34" charset="0"/>
            </a:rPr>
            <a:t> Students often have a heavy academic load and other obligations, leaving them with little spare time </a:t>
          </a:r>
          <a:r>
            <a:rPr lang="en-IN" sz="2000" kern="1200" dirty="0">
              <a:latin typeface="Arial" panose="020B0604020202020204" pitchFamily="34" charset="0"/>
              <a:cs typeface="Arial" panose="020B0604020202020204" pitchFamily="34" charset="0"/>
            </a:rPr>
            <a:t>(Wang and </a:t>
          </a:r>
          <a:r>
            <a:rPr lang="en-IN" sz="2000" kern="1200" dirty="0" err="1">
              <a:latin typeface="Arial" panose="020B0604020202020204" pitchFamily="34" charset="0"/>
              <a:cs typeface="Arial" panose="020B0604020202020204" pitchFamily="34" charset="0"/>
            </a:rPr>
            <a:t>Boros</a:t>
          </a:r>
          <a:r>
            <a:rPr lang="en-IN" sz="2000" kern="1200" dirty="0">
              <a:latin typeface="Arial" panose="020B0604020202020204" pitchFamily="34" charset="0"/>
              <a:cs typeface="Arial" panose="020B0604020202020204" pitchFamily="34" charset="0"/>
            </a:rPr>
            <a:t>, 2019)</a:t>
          </a:r>
          <a:r>
            <a:rPr lang="en-US" sz="2000" kern="1200" dirty="0">
              <a:latin typeface="Arial" panose="020B0604020202020204" pitchFamily="34" charset="0"/>
              <a:cs typeface="Arial" panose="020B0604020202020204" pitchFamily="34" charset="0"/>
            </a:rPr>
            <a:t>. An individual's absence of excitement or motivation may be caused by various circumstances, including a lack of interest, insecurity, or a sense of significance. </a:t>
          </a:r>
          <a:endParaRPr lang="en-IN" sz="2000" kern="1200" dirty="0">
            <a:latin typeface="Arial" panose="020B0604020202020204" pitchFamily="34" charset="0"/>
            <a:cs typeface="Arial" panose="020B0604020202020204" pitchFamily="34" charset="0"/>
          </a:endParaRPr>
        </a:p>
      </dsp:txBody>
      <dsp:txXfrm>
        <a:off x="2808512" y="1680757"/>
        <a:ext cx="8636001" cy="1680752"/>
      </dsp:txXfrm>
    </dsp:sp>
    <dsp:sp modelId="{83455A6D-7B4B-4B14-BCFD-0C32E1BE72B9}">
      <dsp:nvSpPr>
        <dsp:cNvPr id="0" name=""/>
        <dsp:cNvSpPr/>
      </dsp:nvSpPr>
      <dsp:spPr>
        <a:xfrm>
          <a:off x="1968135" y="3361510"/>
          <a:ext cx="1680752" cy="1680752"/>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191CFC-1682-4AA2-996A-EEA3F13213B8}">
      <dsp:nvSpPr>
        <dsp:cNvPr id="0" name=""/>
        <dsp:cNvSpPr/>
      </dsp:nvSpPr>
      <dsp:spPr>
        <a:xfrm>
          <a:off x="2808512" y="3361510"/>
          <a:ext cx="8636001" cy="1680752"/>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just" defTabSz="889000">
            <a:lnSpc>
              <a:spcPct val="150000"/>
            </a:lnSpc>
            <a:spcBef>
              <a:spcPct val="0"/>
            </a:spcBef>
            <a:spcAft>
              <a:spcPct val="35000"/>
            </a:spcAft>
            <a:buNone/>
          </a:pPr>
          <a:r>
            <a:rPr lang="en-US" sz="2000" kern="1200">
              <a:latin typeface="Arial" panose="020B0604020202020204" pitchFamily="34" charset="0"/>
              <a:cs typeface="Arial" panose="020B0604020202020204" pitchFamily="34" charset="0"/>
            </a:rPr>
            <a:t>Another barrier limiting students from obtaining enough exercise is a lack of suitable fitness facilities in poor regions. Students may be discouraged from exercising because they fear being harmed or have previously been wounded. </a:t>
          </a:r>
          <a:endParaRPr lang="en-IN" sz="2000" kern="1200" dirty="0">
            <a:latin typeface="Arial" panose="020B0604020202020204" pitchFamily="34" charset="0"/>
            <a:cs typeface="Arial" panose="020B0604020202020204" pitchFamily="34" charset="0"/>
          </a:endParaRPr>
        </a:p>
      </dsp:txBody>
      <dsp:txXfrm>
        <a:off x="2808512" y="3361510"/>
        <a:ext cx="8636001" cy="16807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D4E294-25AC-4519-907C-4E6693D1FB50}">
      <dsp:nvSpPr>
        <dsp:cNvPr id="0" name=""/>
        <dsp:cNvSpPr/>
      </dsp:nvSpPr>
      <dsp:spPr>
        <a:xfrm>
          <a:off x="2989364" y="3350"/>
          <a:ext cx="5632698" cy="763357"/>
        </a:xfrm>
        <a:prstGeom prst="roundRect">
          <a:avLst>
            <a:gd name="adj" fmla="val 10000"/>
          </a:avLst>
        </a:prstGeom>
        <a:solidFill>
          <a:schemeClr val="accent1"/>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rial" panose="020B0604020202020204" pitchFamily="34" charset="0"/>
              <a:cs typeface="Arial" panose="020B0604020202020204" pitchFamily="34" charset="0"/>
            </a:rPr>
            <a:t>Research design</a:t>
          </a:r>
          <a:endParaRPr lang="en-IN" sz="2000" kern="1200" dirty="0">
            <a:solidFill>
              <a:schemeClr val="tx1"/>
            </a:solidFill>
            <a:latin typeface="Arial" panose="020B0604020202020204" pitchFamily="34" charset="0"/>
            <a:cs typeface="Arial" panose="020B0604020202020204" pitchFamily="34" charset="0"/>
          </a:endParaRPr>
        </a:p>
      </dsp:txBody>
      <dsp:txXfrm>
        <a:off x="3011722" y="25708"/>
        <a:ext cx="5587982" cy="718641"/>
      </dsp:txXfrm>
    </dsp:sp>
    <dsp:sp modelId="{152B44D7-50A6-4DE8-802E-74D484A9F738}">
      <dsp:nvSpPr>
        <dsp:cNvPr id="0" name=""/>
        <dsp:cNvSpPr/>
      </dsp:nvSpPr>
      <dsp:spPr>
        <a:xfrm rot="5370308">
          <a:off x="5544247" y="741777"/>
          <a:ext cx="533835" cy="5660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IN" sz="2800" kern="1200">
            <a:latin typeface="Arial" panose="020B0604020202020204" pitchFamily="34" charset="0"/>
            <a:cs typeface="Arial" panose="020B0604020202020204" pitchFamily="34" charset="0"/>
          </a:endParaRPr>
        </a:p>
      </dsp:txBody>
      <dsp:txXfrm rot="-5400000">
        <a:off x="5640661" y="757882"/>
        <a:ext cx="339623" cy="373685"/>
      </dsp:txXfrm>
    </dsp:sp>
    <dsp:sp modelId="{8CA33EE5-5ECC-4CA0-AFB8-2B863B3E0060}">
      <dsp:nvSpPr>
        <dsp:cNvPr id="0" name=""/>
        <dsp:cNvSpPr/>
      </dsp:nvSpPr>
      <dsp:spPr>
        <a:xfrm>
          <a:off x="348642" y="1265638"/>
          <a:ext cx="10941517" cy="1408174"/>
        </a:xfrm>
        <a:prstGeom prst="roundRect">
          <a:avLst>
            <a:gd name="adj" fmla="val 10000"/>
          </a:avLst>
        </a:prstGeom>
        <a:solidFill>
          <a:schemeClr val="accent1">
            <a:lumMod val="40000"/>
            <a:lumOff val="6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100000"/>
            </a:lnSpc>
            <a:spcBef>
              <a:spcPct val="0"/>
            </a:spcBef>
            <a:spcAft>
              <a:spcPct val="35000"/>
            </a:spcAft>
            <a:buNone/>
          </a:pPr>
          <a:r>
            <a:rPr lang="en-US" sz="2000" kern="1200" dirty="0">
              <a:solidFill>
                <a:schemeClr val="tx1"/>
              </a:solidFill>
              <a:latin typeface="Arial" panose="020B0604020202020204" pitchFamily="34" charset="0"/>
              <a:cs typeface="Arial" panose="020B0604020202020204" pitchFamily="34" charset="0"/>
            </a:rPr>
            <a:t>The dissertation project will use a cross-sectional research design to examine the frequency with which students at a public university engage in physical exercise. The aim of this research design is to shed some light on the intensity of exercise that is currently prevalent among college students at a specific time and place </a:t>
          </a:r>
          <a:r>
            <a:rPr lang="en-IN" sz="2000" kern="1200" dirty="0">
              <a:solidFill>
                <a:schemeClr val="tx1"/>
              </a:solidFill>
              <a:latin typeface="Arial" panose="020B0604020202020204" pitchFamily="34" charset="0"/>
              <a:cs typeface="Arial" panose="020B0604020202020204" pitchFamily="34" charset="0"/>
            </a:rPr>
            <a:t>(</a:t>
          </a:r>
          <a:r>
            <a:rPr lang="en-IN" sz="2000" kern="1200" dirty="0" err="1">
              <a:solidFill>
                <a:schemeClr val="tx1"/>
              </a:solidFill>
              <a:latin typeface="Arial" panose="020B0604020202020204" pitchFamily="34" charset="0"/>
              <a:cs typeface="Arial" panose="020B0604020202020204" pitchFamily="34" charset="0"/>
            </a:rPr>
            <a:t>Grasdalsmoen</a:t>
          </a:r>
          <a:r>
            <a:rPr lang="en-IN" sz="2000" kern="1200" dirty="0">
              <a:solidFill>
                <a:schemeClr val="tx1"/>
              </a:solidFill>
              <a:latin typeface="Arial" panose="020B0604020202020204" pitchFamily="34" charset="0"/>
              <a:cs typeface="Arial" panose="020B0604020202020204" pitchFamily="34" charset="0"/>
            </a:rPr>
            <a:t> et al., 2020)</a:t>
          </a:r>
          <a:r>
            <a:rPr lang="en-US" sz="2000" kern="1200" dirty="0">
              <a:solidFill>
                <a:schemeClr val="tx1"/>
              </a:solidFill>
              <a:latin typeface="Arial" panose="020B0604020202020204" pitchFamily="34" charset="0"/>
              <a:cs typeface="Arial" panose="020B0604020202020204" pitchFamily="34" charset="0"/>
            </a:rPr>
            <a:t>.</a:t>
          </a:r>
          <a:endParaRPr lang="en-IN" sz="2000" kern="1200" dirty="0">
            <a:solidFill>
              <a:schemeClr val="tx1"/>
            </a:solidFill>
            <a:latin typeface="Arial" panose="020B0604020202020204" pitchFamily="34" charset="0"/>
            <a:cs typeface="Arial" panose="020B0604020202020204" pitchFamily="34" charset="0"/>
          </a:endParaRPr>
        </a:p>
      </dsp:txBody>
      <dsp:txXfrm>
        <a:off x="389886" y="1306882"/>
        <a:ext cx="10859029" cy="1325686"/>
      </dsp:txXfrm>
    </dsp:sp>
    <dsp:sp modelId="{6BB3AABE-0A15-4E4B-AFA8-C7F2EE9DD84F}">
      <dsp:nvSpPr>
        <dsp:cNvPr id="0" name=""/>
        <dsp:cNvSpPr/>
      </dsp:nvSpPr>
      <dsp:spPr>
        <a:xfrm rot="5400000">
          <a:off x="5501584" y="2719925"/>
          <a:ext cx="665058" cy="63367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IN" sz="3600" kern="1200">
            <a:latin typeface="Arial" panose="020B0604020202020204" pitchFamily="34" charset="0"/>
            <a:cs typeface="Arial" panose="020B0604020202020204" pitchFamily="34" charset="0"/>
          </a:endParaRPr>
        </a:p>
      </dsp:txBody>
      <dsp:txXfrm rot="-5400000">
        <a:off x="5644010" y="2704236"/>
        <a:ext cx="380206" cy="474955"/>
      </dsp:txXfrm>
    </dsp:sp>
    <dsp:sp modelId="{06AAA14E-CC4E-4D98-9D13-CC017AF6B590}">
      <dsp:nvSpPr>
        <dsp:cNvPr id="0" name=""/>
        <dsp:cNvSpPr/>
      </dsp:nvSpPr>
      <dsp:spPr>
        <a:xfrm>
          <a:off x="2974578" y="3241131"/>
          <a:ext cx="5662270" cy="702129"/>
        </a:xfrm>
        <a:prstGeom prst="roundRect">
          <a:avLst>
            <a:gd name="adj" fmla="val 10000"/>
          </a:avLst>
        </a:prstGeom>
        <a:solidFill>
          <a:schemeClr val="accent1"/>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rial" panose="020B0604020202020204" pitchFamily="34" charset="0"/>
              <a:cs typeface="Arial" panose="020B0604020202020204" pitchFamily="34" charset="0"/>
            </a:rPr>
            <a:t>Recruitment, Sampling &amp; Study Participants</a:t>
          </a:r>
          <a:endParaRPr lang="en-IN" sz="2000" kern="1200" dirty="0">
            <a:solidFill>
              <a:schemeClr val="tx1"/>
            </a:solidFill>
            <a:latin typeface="Arial" panose="020B0604020202020204" pitchFamily="34" charset="0"/>
            <a:cs typeface="Arial" panose="020B0604020202020204" pitchFamily="34" charset="0"/>
          </a:endParaRPr>
        </a:p>
      </dsp:txBody>
      <dsp:txXfrm>
        <a:off x="2995143" y="3261696"/>
        <a:ext cx="5621140" cy="660999"/>
      </dsp:txXfrm>
    </dsp:sp>
    <dsp:sp modelId="{707A8166-40D4-465A-A118-1771DBCA8513}">
      <dsp:nvSpPr>
        <dsp:cNvPr id="0" name=""/>
        <dsp:cNvSpPr/>
      </dsp:nvSpPr>
      <dsp:spPr>
        <a:xfrm rot="5400000">
          <a:off x="5532613" y="3945673"/>
          <a:ext cx="611093" cy="63367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IN" sz="3200" kern="1200">
            <a:latin typeface="Arial" panose="020B0604020202020204" pitchFamily="34" charset="0"/>
            <a:cs typeface="Arial" panose="020B0604020202020204" pitchFamily="34" charset="0"/>
          </a:endParaRPr>
        </a:p>
      </dsp:txBody>
      <dsp:txXfrm rot="-5400000">
        <a:off x="5648056" y="3956966"/>
        <a:ext cx="380206" cy="427765"/>
      </dsp:txXfrm>
    </dsp:sp>
    <dsp:sp modelId="{E1D99C40-8807-407E-96CD-B8538501409A}">
      <dsp:nvSpPr>
        <dsp:cNvPr id="0" name=""/>
        <dsp:cNvSpPr/>
      </dsp:nvSpPr>
      <dsp:spPr>
        <a:xfrm>
          <a:off x="428768" y="4469552"/>
          <a:ext cx="11109540" cy="1408174"/>
        </a:xfrm>
        <a:prstGeom prst="roundRect">
          <a:avLst>
            <a:gd name="adj" fmla="val 10000"/>
          </a:avLst>
        </a:prstGeom>
        <a:solidFill>
          <a:schemeClr val="accent1">
            <a:lumMod val="40000"/>
            <a:lumOff val="6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r>
            <a:rPr lang="en-US" sz="2000" kern="1200" dirty="0">
              <a:solidFill>
                <a:schemeClr val="tx1"/>
              </a:solidFill>
              <a:latin typeface="Arial" panose="020B0604020202020204" pitchFamily="34" charset="0"/>
              <a:cs typeface="Arial" panose="020B0604020202020204" pitchFamily="34" charset="0"/>
            </a:rPr>
            <a:t>The participants in the research will be drawn from the students of a public institution. The university's many departments will be adequately represented via the stratified sampling method. To achieve this,  students will be randomly selected from each faculty according to the percentage of students enrolled in each department or faculty. Students will be asked to participate voluntarily and invited through email, campus bulletin boards, and social media.</a:t>
          </a:r>
          <a:endParaRPr lang="en-IN" sz="2000" kern="1200" dirty="0">
            <a:solidFill>
              <a:schemeClr val="tx1"/>
            </a:solidFill>
            <a:latin typeface="Arial" panose="020B0604020202020204" pitchFamily="34" charset="0"/>
            <a:cs typeface="Arial" panose="020B0604020202020204" pitchFamily="34" charset="0"/>
          </a:endParaRPr>
        </a:p>
      </dsp:txBody>
      <dsp:txXfrm>
        <a:off x="470012" y="4510796"/>
        <a:ext cx="11027052" cy="13256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5D086-8D16-4153-A94D-6CD0EA88EA5A}">
      <dsp:nvSpPr>
        <dsp:cNvPr id="0" name=""/>
        <dsp:cNvSpPr/>
      </dsp:nvSpPr>
      <dsp:spPr>
        <a:xfrm>
          <a:off x="2639546" y="6205"/>
          <a:ext cx="4614433" cy="1153608"/>
        </a:xfrm>
        <a:prstGeom prst="roundRect">
          <a:avLst>
            <a:gd name="adj" fmla="val 10000"/>
          </a:avLst>
        </a:prstGeom>
        <a:solidFill>
          <a:schemeClr val="accent1"/>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rial" panose="020B0604020202020204" pitchFamily="34" charset="0"/>
              <a:cs typeface="Arial" panose="020B0604020202020204" pitchFamily="34" charset="0"/>
            </a:rPr>
            <a:t>Materials/Data Collection Method</a:t>
          </a:r>
          <a:endParaRPr lang="en-IN" sz="2000" kern="1200" dirty="0">
            <a:solidFill>
              <a:schemeClr val="tx1"/>
            </a:solidFill>
            <a:latin typeface="Arial" panose="020B0604020202020204" pitchFamily="34" charset="0"/>
            <a:cs typeface="Arial" panose="020B0604020202020204" pitchFamily="34" charset="0"/>
          </a:endParaRPr>
        </a:p>
      </dsp:txBody>
      <dsp:txXfrm>
        <a:off x="2673334" y="39993"/>
        <a:ext cx="4546857" cy="1086032"/>
      </dsp:txXfrm>
    </dsp:sp>
    <dsp:sp modelId="{779C015A-67D5-4569-8215-B978C7ED75CD}">
      <dsp:nvSpPr>
        <dsp:cNvPr id="0" name=""/>
        <dsp:cNvSpPr/>
      </dsp:nvSpPr>
      <dsp:spPr>
        <a:xfrm rot="5400000">
          <a:off x="4730461" y="1188653"/>
          <a:ext cx="432603" cy="51912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IN" sz="2100" kern="1200"/>
        </a:p>
      </dsp:txBody>
      <dsp:txXfrm rot="-5400000">
        <a:off x="4791027" y="1231913"/>
        <a:ext cx="311473" cy="302822"/>
      </dsp:txXfrm>
    </dsp:sp>
    <dsp:sp modelId="{AED89CEB-42D7-40C5-B4C7-C532111D0CC7}">
      <dsp:nvSpPr>
        <dsp:cNvPr id="0" name=""/>
        <dsp:cNvSpPr/>
      </dsp:nvSpPr>
      <dsp:spPr>
        <a:xfrm>
          <a:off x="-961650" y="1736617"/>
          <a:ext cx="11816826" cy="1153608"/>
        </a:xfrm>
        <a:prstGeom prst="roundRect">
          <a:avLst>
            <a:gd name="adj" fmla="val 10000"/>
          </a:avLst>
        </a:prstGeom>
        <a:solidFill>
          <a:schemeClr val="accent1">
            <a:lumMod val="40000"/>
            <a:lumOff val="6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latin typeface="Arial" panose="020B0604020202020204" pitchFamily="34" charset="0"/>
              <a:cs typeface="Arial" panose="020B0604020202020204" pitchFamily="34" charset="0"/>
            </a:rPr>
            <a:t>A questionnaire will be created which includes the demographics of the students such as age, Gender, and significant fields of study will be gathered for a statistical analysis </a:t>
          </a:r>
          <a:r>
            <a:rPr lang="en-IN" sz="2000" kern="1200" dirty="0">
              <a:solidFill>
                <a:schemeClr val="tx1"/>
              </a:solidFill>
              <a:latin typeface="Arial" panose="020B0604020202020204" pitchFamily="34" charset="0"/>
              <a:cs typeface="Arial" panose="020B0604020202020204" pitchFamily="34" charset="0"/>
            </a:rPr>
            <a:t>(Ramón-</a:t>
          </a:r>
          <a:r>
            <a:rPr lang="en-IN" sz="2000" kern="1200" dirty="0" err="1">
              <a:solidFill>
                <a:schemeClr val="tx1"/>
              </a:solidFill>
              <a:latin typeface="Arial" panose="020B0604020202020204" pitchFamily="34" charset="0"/>
              <a:cs typeface="Arial" panose="020B0604020202020204" pitchFamily="34" charset="0"/>
            </a:rPr>
            <a:t>Arbués</a:t>
          </a:r>
          <a:r>
            <a:rPr lang="en-IN" sz="2000" kern="1200" dirty="0">
              <a:solidFill>
                <a:schemeClr val="tx1"/>
              </a:solidFill>
              <a:latin typeface="Arial" panose="020B0604020202020204" pitchFamily="34" charset="0"/>
              <a:cs typeface="Arial" panose="020B0604020202020204" pitchFamily="34" charset="0"/>
            </a:rPr>
            <a:t> et al., 2020)</a:t>
          </a:r>
          <a:r>
            <a:rPr lang="en-US" sz="2000" kern="1200" dirty="0">
              <a:solidFill>
                <a:schemeClr val="tx1"/>
              </a:solidFill>
              <a:latin typeface="Arial" panose="020B0604020202020204" pitchFamily="34" charset="0"/>
              <a:cs typeface="Arial" panose="020B0604020202020204" pitchFamily="34" charset="0"/>
            </a:rPr>
            <a:t>.</a:t>
          </a:r>
          <a:endParaRPr lang="en-IN" sz="2000" kern="1200" dirty="0">
            <a:solidFill>
              <a:schemeClr val="tx1"/>
            </a:solidFill>
            <a:latin typeface="Arial" panose="020B0604020202020204" pitchFamily="34" charset="0"/>
            <a:cs typeface="Arial" panose="020B0604020202020204" pitchFamily="34" charset="0"/>
          </a:endParaRPr>
        </a:p>
      </dsp:txBody>
      <dsp:txXfrm>
        <a:off x="-927862" y="1770405"/>
        <a:ext cx="11749250" cy="1086032"/>
      </dsp:txXfrm>
    </dsp:sp>
    <dsp:sp modelId="{32D4A4CB-B83C-4EC5-8BE2-83C26B75A6C7}">
      <dsp:nvSpPr>
        <dsp:cNvPr id="0" name=""/>
        <dsp:cNvSpPr/>
      </dsp:nvSpPr>
      <dsp:spPr>
        <a:xfrm rot="5400000">
          <a:off x="4730461" y="2919066"/>
          <a:ext cx="432603" cy="51912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IN" sz="2100" kern="1200"/>
        </a:p>
      </dsp:txBody>
      <dsp:txXfrm rot="-5400000">
        <a:off x="4791027" y="2962326"/>
        <a:ext cx="311473" cy="302822"/>
      </dsp:txXfrm>
    </dsp:sp>
    <dsp:sp modelId="{07E8C9D7-A0B4-4267-9683-2C3726EC0D93}">
      <dsp:nvSpPr>
        <dsp:cNvPr id="0" name=""/>
        <dsp:cNvSpPr/>
      </dsp:nvSpPr>
      <dsp:spPr>
        <a:xfrm>
          <a:off x="-979346" y="3467030"/>
          <a:ext cx="11852219" cy="1153608"/>
        </a:xfrm>
        <a:prstGeom prst="roundRect">
          <a:avLst>
            <a:gd name="adj" fmla="val 10000"/>
          </a:avLst>
        </a:prstGeom>
        <a:solidFill>
          <a:schemeClr val="accent1">
            <a:lumMod val="40000"/>
            <a:lumOff val="6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latin typeface="Arial" panose="020B0604020202020204" pitchFamily="34" charset="0"/>
              <a:cs typeface="Arial" panose="020B0604020202020204" pitchFamily="34" charset="0"/>
            </a:rPr>
            <a:t>An online survey platform such as google forms will be used to gather the information. A reference to the poll will be provided in the request email and shared through other communication channels.</a:t>
          </a:r>
          <a:endParaRPr lang="en-IN" sz="2000" kern="1200" dirty="0">
            <a:solidFill>
              <a:schemeClr val="tx1"/>
            </a:solidFill>
            <a:latin typeface="Arial" panose="020B0604020202020204" pitchFamily="34" charset="0"/>
            <a:cs typeface="Arial" panose="020B0604020202020204" pitchFamily="34" charset="0"/>
          </a:endParaRPr>
        </a:p>
      </dsp:txBody>
      <dsp:txXfrm>
        <a:off x="-945558" y="3500818"/>
        <a:ext cx="11784643" cy="1086032"/>
      </dsp:txXfrm>
    </dsp:sp>
    <dsp:sp modelId="{C4F22817-84C8-4288-90DC-E491A3D4DB50}">
      <dsp:nvSpPr>
        <dsp:cNvPr id="0" name=""/>
        <dsp:cNvSpPr/>
      </dsp:nvSpPr>
      <dsp:spPr>
        <a:xfrm rot="5400000">
          <a:off x="4730461" y="4649479"/>
          <a:ext cx="432603" cy="51912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IN" sz="2100" kern="1200"/>
        </a:p>
      </dsp:txBody>
      <dsp:txXfrm rot="-5400000">
        <a:off x="4791027" y="4692739"/>
        <a:ext cx="311473" cy="302822"/>
      </dsp:txXfrm>
    </dsp:sp>
    <dsp:sp modelId="{8E6A05F9-B859-458E-A16C-3D77B4C2BA73}">
      <dsp:nvSpPr>
        <dsp:cNvPr id="0" name=""/>
        <dsp:cNvSpPr/>
      </dsp:nvSpPr>
      <dsp:spPr>
        <a:xfrm>
          <a:off x="-1014739" y="5197443"/>
          <a:ext cx="11923004" cy="1153608"/>
        </a:xfrm>
        <a:prstGeom prst="roundRect">
          <a:avLst>
            <a:gd name="adj" fmla="val 10000"/>
          </a:avLst>
        </a:prstGeom>
        <a:solidFill>
          <a:schemeClr val="accent1">
            <a:lumMod val="40000"/>
            <a:lumOff val="6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r>
            <a:rPr lang="en-US" sz="2000" kern="1200" dirty="0">
              <a:solidFill>
                <a:schemeClr val="tx1"/>
              </a:solidFill>
              <a:latin typeface="Arial" panose="020B0604020202020204" pitchFamily="34" charset="0"/>
              <a:cs typeface="Arial" panose="020B0604020202020204" pitchFamily="34" charset="0"/>
            </a:rPr>
            <a:t>The questionnaire will ask participants about the time period, frequency, and their level of physical exertion. The campus will serve as the location for data collection. The online survey may be done at any time and on any device that the student has access to. Anonymity will be used during data collection to protect participants' privacy and promote open communication.</a:t>
          </a:r>
          <a:endParaRPr lang="en-IN" sz="2000" kern="1200" dirty="0">
            <a:solidFill>
              <a:schemeClr val="tx1"/>
            </a:solidFill>
            <a:latin typeface="Arial" panose="020B0604020202020204" pitchFamily="34" charset="0"/>
            <a:cs typeface="Arial" panose="020B0604020202020204" pitchFamily="34" charset="0"/>
          </a:endParaRPr>
        </a:p>
      </dsp:txBody>
      <dsp:txXfrm>
        <a:off x="-980951" y="5231231"/>
        <a:ext cx="11855428" cy="108603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292419-ED15-4A8C-B366-CB93D4642417}">
      <dsp:nvSpPr>
        <dsp:cNvPr id="0" name=""/>
        <dsp:cNvSpPr/>
      </dsp:nvSpPr>
      <dsp:spPr>
        <a:xfrm>
          <a:off x="42396" y="3352"/>
          <a:ext cx="10104234" cy="219478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150000"/>
            </a:lnSpc>
            <a:spcBef>
              <a:spcPct val="0"/>
            </a:spcBef>
            <a:spcAft>
              <a:spcPct val="35000"/>
            </a:spcAft>
            <a:buNone/>
          </a:pPr>
          <a:r>
            <a:rPr lang="en-US" sz="2000" b="1" kern="1200" dirty="0">
              <a:latin typeface="Arial" panose="020B0604020202020204" pitchFamily="34" charset="0"/>
              <a:cs typeface="Arial" panose="020B0604020202020204" pitchFamily="34" charset="0"/>
            </a:rPr>
            <a:t>Data preparation</a:t>
          </a:r>
          <a:r>
            <a:rPr lang="en-US" sz="2000" kern="1200" dirty="0">
              <a:latin typeface="Arial" panose="020B0604020202020204" pitchFamily="34" charset="0"/>
              <a:cs typeface="Arial" panose="020B0604020202020204" pitchFamily="34" charset="0"/>
            </a:rPr>
            <a:t>: This includes looking for any blanks or impressive numbers, as well as any data cleansing that may be required. At this point, researcher will also do any data conversions or recoding of variables that are necessary </a:t>
          </a:r>
          <a:r>
            <a:rPr lang="en-IN" sz="2000" kern="1200" dirty="0">
              <a:latin typeface="Arial" panose="020B0604020202020204" pitchFamily="34" charset="0"/>
              <a:cs typeface="Arial" panose="020B0604020202020204" pitchFamily="34" charset="0"/>
            </a:rPr>
            <a:t>(Ge et al., 2019)</a:t>
          </a:r>
          <a:r>
            <a:rPr lang="en-US" sz="2000" kern="1200" dirty="0">
              <a:latin typeface="Arial" panose="020B0604020202020204" pitchFamily="34" charset="0"/>
              <a:cs typeface="Arial" panose="020B0604020202020204" pitchFamily="34" charset="0"/>
            </a:rPr>
            <a:t>.</a:t>
          </a:r>
          <a:endParaRPr lang="en-IN" sz="2000" kern="1200" dirty="0">
            <a:latin typeface="Arial" panose="020B0604020202020204" pitchFamily="34" charset="0"/>
            <a:cs typeface="Arial" panose="020B0604020202020204" pitchFamily="34" charset="0"/>
          </a:endParaRPr>
        </a:p>
      </dsp:txBody>
      <dsp:txXfrm>
        <a:off x="106679" y="67635"/>
        <a:ext cx="9975668" cy="2066214"/>
      </dsp:txXfrm>
    </dsp:sp>
    <dsp:sp modelId="{3FB572C0-F911-4FCA-8FCF-F7614A7C1210}">
      <dsp:nvSpPr>
        <dsp:cNvPr id="0" name=""/>
        <dsp:cNvSpPr/>
      </dsp:nvSpPr>
      <dsp:spPr>
        <a:xfrm rot="5400000">
          <a:off x="4682992" y="2253002"/>
          <a:ext cx="823042" cy="98765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IN" sz="2000" kern="1200">
            <a:latin typeface="Arial" panose="020B0604020202020204" pitchFamily="34" charset="0"/>
            <a:cs typeface="Arial" panose="020B0604020202020204" pitchFamily="34" charset="0"/>
          </a:endParaRPr>
        </a:p>
      </dsp:txBody>
      <dsp:txXfrm rot="-5400000">
        <a:off x="4798218" y="2335307"/>
        <a:ext cx="592591" cy="576129"/>
      </dsp:txXfrm>
    </dsp:sp>
    <dsp:sp modelId="{E441408F-F3EE-4842-B1B0-8E63152BAF7D}">
      <dsp:nvSpPr>
        <dsp:cNvPr id="0" name=""/>
        <dsp:cNvSpPr/>
      </dsp:nvSpPr>
      <dsp:spPr>
        <a:xfrm>
          <a:off x="0" y="3295523"/>
          <a:ext cx="10189028" cy="219478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150000"/>
            </a:lnSpc>
            <a:spcBef>
              <a:spcPct val="0"/>
            </a:spcBef>
            <a:spcAft>
              <a:spcPct val="35000"/>
            </a:spcAft>
            <a:buNone/>
          </a:pPr>
          <a:r>
            <a:rPr lang="en-US" sz="2000" b="1" kern="1200" dirty="0">
              <a:latin typeface="Arial" panose="020B0604020202020204" pitchFamily="34" charset="0"/>
              <a:cs typeface="Arial" panose="020B0604020202020204" pitchFamily="34" charset="0"/>
            </a:rPr>
            <a:t>Descriptive statistics</a:t>
          </a:r>
          <a:r>
            <a:rPr lang="en-US" sz="2000" kern="1200" dirty="0">
              <a:latin typeface="Arial" panose="020B0604020202020204" pitchFamily="34" charset="0"/>
              <a:cs typeface="Arial" panose="020B0604020202020204" pitchFamily="34" charset="0"/>
            </a:rPr>
            <a:t>: The data will be summarized using descriptive statistics to provide a clear picture of pupils' physical activity levels. Distributions of physical activity levels will be calculated using frequency and percentage measures.  Chi-square tests, for instance, may be used to examine the association between demographic characteristics like gender and academic </a:t>
          </a:r>
          <a:r>
            <a:rPr lang="en-US" sz="2000" kern="1200" dirty="0" err="1">
              <a:latin typeface="Arial" panose="020B0604020202020204" pitchFamily="34" charset="0"/>
              <a:cs typeface="Arial" panose="020B0604020202020204" pitchFamily="34" charset="0"/>
            </a:rPr>
            <a:t>programme</a:t>
          </a:r>
          <a:r>
            <a:rPr lang="en-US" sz="2000" kern="1200" dirty="0">
              <a:latin typeface="Arial" panose="020B0604020202020204" pitchFamily="34" charset="0"/>
              <a:cs typeface="Arial" panose="020B0604020202020204" pitchFamily="34" charset="0"/>
            </a:rPr>
            <a:t> and activity levels. </a:t>
          </a:r>
          <a:endParaRPr lang="en-IN" sz="2000" kern="1200" dirty="0">
            <a:latin typeface="Arial" panose="020B0604020202020204" pitchFamily="34" charset="0"/>
            <a:cs typeface="Arial" panose="020B0604020202020204" pitchFamily="34" charset="0"/>
          </a:endParaRPr>
        </a:p>
      </dsp:txBody>
      <dsp:txXfrm>
        <a:off x="64283" y="3359806"/>
        <a:ext cx="10060462" cy="20662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B87CE-B926-4CB0-9114-91714680C7BD}">
      <dsp:nvSpPr>
        <dsp:cNvPr id="0" name=""/>
        <dsp:cNvSpPr/>
      </dsp:nvSpPr>
      <dsp:spPr>
        <a:xfrm>
          <a:off x="-116278" y="3587"/>
          <a:ext cx="10276441" cy="234844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150000"/>
            </a:lnSpc>
            <a:spcBef>
              <a:spcPct val="0"/>
            </a:spcBef>
            <a:spcAft>
              <a:spcPct val="35000"/>
            </a:spcAft>
            <a:buNone/>
          </a:pPr>
          <a:r>
            <a:rPr lang="en-US" sz="2000" b="1" kern="1200" dirty="0">
              <a:latin typeface="Arial" panose="020B0604020202020204" pitchFamily="34" charset="0"/>
              <a:cs typeface="Arial" panose="020B0604020202020204" pitchFamily="34" charset="0"/>
            </a:rPr>
            <a:t>Interpretation of results</a:t>
          </a:r>
          <a:r>
            <a:rPr lang="en-US" sz="2000" kern="1200" dirty="0">
              <a:latin typeface="Arial" panose="020B0604020202020204" pitchFamily="34" charset="0"/>
              <a:cs typeface="Arial" panose="020B0604020202020204" pitchFamily="34" charset="0"/>
            </a:rPr>
            <a:t>: The data analysis will provide interpretations regarding the frequency with which public university students engage in physical exercise.  The findings will be analyzed for their strengths, limits, and consequences, highlighting the elements contributing to students' inactivity. </a:t>
          </a:r>
          <a:endParaRPr lang="en-IN" sz="2000" kern="1200" dirty="0">
            <a:latin typeface="Arial" panose="020B0604020202020204" pitchFamily="34" charset="0"/>
            <a:cs typeface="Arial" panose="020B0604020202020204" pitchFamily="34" charset="0"/>
          </a:endParaRPr>
        </a:p>
      </dsp:txBody>
      <dsp:txXfrm>
        <a:off x="-47494" y="72371"/>
        <a:ext cx="10138873" cy="2210876"/>
      </dsp:txXfrm>
    </dsp:sp>
    <dsp:sp modelId="{1E5990F5-9AC1-4A09-8DA5-3F7BFC27E464}">
      <dsp:nvSpPr>
        <dsp:cNvPr id="0" name=""/>
        <dsp:cNvSpPr/>
      </dsp:nvSpPr>
      <dsp:spPr>
        <a:xfrm rot="5400000">
          <a:off x="4581609" y="2410742"/>
          <a:ext cx="880666" cy="105680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IN" sz="2000" kern="1200">
            <a:latin typeface="Arial" panose="020B0604020202020204" pitchFamily="34" charset="0"/>
            <a:cs typeface="Arial" panose="020B0604020202020204" pitchFamily="34" charset="0"/>
          </a:endParaRPr>
        </a:p>
      </dsp:txBody>
      <dsp:txXfrm rot="-5400000">
        <a:off x="4704902" y="2498809"/>
        <a:ext cx="634080" cy="616466"/>
      </dsp:txXfrm>
    </dsp:sp>
    <dsp:sp modelId="{6B0F00E3-7148-4215-A07D-F9082C6A0955}">
      <dsp:nvSpPr>
        <dsp:cNvPr id="0" name=""/>
        <dsp:cNvSpPr/>
      </dsp:nvSpPr>
      <dsp:spPr>
        <a:xfrm>
          <a:off x="0" y="3526254"/>
          <a:ext cx="10043885" cy="234844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150000"/>
            </a:lnSpc>
            <a:spcBef>
              <a:spcPct val="0"/>
            </a:spcBef>
            <a:spcAft>
              <a:spcPct val="35000"/>
            </a:spcAft>
            <a:buNone/>
          </a:pPr>
          <a:r>
            <a:rPr lang="en-US" sz="2000" b="1" kern="1200" dirty="0">
              <a:latin typeface="Arial" panose="020B0604020202020204" pitchFamily="34" charset="0"/>
              <a:cs typeface="Arial" panose="020B0604020202020204" pitchFamily="34" charset="0"/>
            </a:rPr>
            <a:t>Reporting ad presentation: </a:t>
          </a:r>
          <a:r>
            <a:rPr lang="en-US" sz="2000" kern="1200" dirty="0">
              <a:latin typeface="Arial" panose="020B0604020202020204" pitchFamily="34" charset="0"/>
              <a:cs typeface="Arial" panose="020B0604020202020204" pitchFamily="34" charset="0"/>
            </a:rPr>
            <a:t>To further assist communication and comprehension, the results will be provided in the form of tables, graphs and charts, . The conclusions will be reviewed in light of study's aims to shed light on the extent to which students engage in physical exercise and the consequences of this trend </a:t>
          </a:r>
          <a:r>
            <a:rPr lang="en-IN" sz="2000" kern="1200" dirty="0">
              <a:latin typeface="Arial" panose="020B0604020202020204" pitchFamily="34" charset="0"/>
              <a:cs typeface="Arial" panose="020B0604020202020204" pitchFamily="34" charset="0"/>
            </a:rPr>
            <a:t>(Zhu et al., 2019)</a:t>
          </a:r>
          <a:r>
            <a:rPr lang="en-US" sz="2000" kern="1200" dirty="0">
              <a:latin typeface="Arial" panose="020B0604020202020204" pitchFamily="34" charset="0"/>
              <a:cs typeface="Arial" panose="020B0604020202020204" pitchFamily="34" charset="0"/>
            </a:rPr>
            <a:t>.</a:t>
          </a:r>
          <a:endParaRPr lang="en-IN" sz="2000" kern="1200" dirty="0">
            <a:latin typeface="Arial" panose="020B0604020202020204" pitchFamily="34" charset="0"/>
            <a:cs typeface="Arial" panose="020B0604020202020204" pitchFamily="34" charset="0"/>
          </a:endParaRPr>
        </a:p>
      </dsp:txBody>
      <dsp:txXfrm>
        <a:off x="68784" y="3595038"/>
        <a:ext cx="9906317" cy="221087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B28222-4A69-4C05-B1E1-861FA00B063D}">
      <dsp:nvSpPr>
        <dsp:cNvPr id="0" name=""/>
        <dsp:cNvSpPr/>
      </dsp:nvSpPr>
      <dsp:spPr>
        <a:xfrm>
          <a:off x="0" y="1118"/>
          <a:ext cx="9545183" cy="5839762"/>
        </a:xfrm>
        <a:prstGeom prst="roundRect">
          <a:avLst/>
        </a:prstGeom>
        <a:solidFill>
          <a:schemeClr val="accent1">
            <a:lumMod val="60000"/>
            <a:lum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150000"/>
            </a:lnSpc>
            <a:spcBef>
              <a:spcPct val="0"/>
            </a:spcBef>
            <a:spcAft>
              <a:spcPct val="35000"/>
            </a:spcAft>
            <a:buNone/>
          </a:pPr>
          <a:r>
            <a:rPr lang="en-US" sz="2000" kern="1200" dirty="0">
              <a:solidFill>
                <a:schemeClr val="tx1"/>
              </a:solidFill>
              <a:latin typeface="Arial" panose="020B0604020202020204" pitchFamily="34" charset="0"/>
              <a:cs typeface="Arial" panose="020B0604020202020204" pitchFamily="34" charset="0"/>
            </a:rPr>
            <a:t>  Several issues about ethics are going to be taken into consideration, such as the fact that all of the students are going to provide their informed consent after being thoroughly told about the aims, procedures, dangers, and possible advantages of the research. According to </a:t>
          </a:r>
          <a:r>
            <a:rPr lang="en-US" sz="2000" kern="1200" dirty="0" err="1">
              <a:solidFill>
                <a:schemeClr val="tx1"/>
              </a:solidFill>
              <a:latin typeface="Arial" panose="020B0604020202020204" pitchFamily="34" charset="0"/>
              <a:cs typeface="Arial" panose="020B0604020202020204" pitchFamily="34" charset="0"/>
            </a:rPr>
            <a:t>Grasdalsmoen</a:t>
          </a:r>
          <a:r>
            <a:rPr lang="en-US" sz="2000" kern="1200" dirty="0">
              <a:solidFill>
                <a:schemeClr val="tx1"/>
              </a:solidFill>
              <a:latin typeface="Arial" panose="020B0604020202020204" pitchFamily="34" charset="0"/>
              <a:cs typeface="Arial" panose="020B0604020202020204" pitchFamily="34" charset="0"/>
            </a:rPr>
            <a:t> et al.'s research from 2020, the identity of the students will be kept a secret, and the participant's privacy and confidentiality will be protected by the participants' anonymity and the safe storage of their data.   In addition, it will be possible for participants to leave the study whenever they want and at no cost to themselves without facing any consequences. In addition to this, the study will conform to any ethical norms or regulations that have been established by the research ethics committee or the institutional review board at the academic institutions. 
</a:t>
          </a:r>
          <a:endParaRPr lang="en-IN" sz="2000" kern="1200" dirty="0">
            <a:solidFill>
              <a:schemeClr val="tx1"/>
            </a:solidFill>
            <a:latin typeface="Arial" panose="020B0604020202020204" pitchFamily="34" charset="0"/>
            <a:cs typeface="Arial" panose="020B0604020202020204" pitchFamily="34" charset="0"/>
          </a:endParaRPr>
        </a:p>
      </dsp:txBody>
      <dsp:txXfrm>
        <a:off x="285074" y="286192"/>
        <a:ext cx="8975035" cy="526961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8A6257-63B7-4E34-8EA3-61C24D7131C3}">
      <dsp:nvSpPr>
        <dsp:cNvPr id="0" name=""/>
        <dsp:cNvSpPr/>
      </dsp:nvSpPr>
      <dsp:spPr>
        <a:xfrm flipH="1">
          <a:off x="0" y="-1103080"/>
          <a:ext cx="91012" cy="4503336"/>
        </a:xfrm>
        <a:prstGeom prst="pie">
          <a:avLst>
            <a:gd name="adj1" fmla="val 5400000"/>
            <a:gd name="adj2" fmla="val 16200000"/>
          </a:avLst>
        </a:prstGeom>
        <a:solidFill>
          <a:schemeClr val="accent1">
            <a:lumMod val="40000"/>
            <a:lumOff val="6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45E067-281D-4811-914D-02C1DDFB8311}">
      <dsp:nvSpPr>
        <dsp:cNvPr id="0" name=""/>
        <dsp:cNvSpPr/>
      </dsp:nvSpPr>
      <dsp:spPr>
        <a:xfrm>
          <a:off x="1024186" y="0"/>
          <a:ext cx="8575988" cy="4503336"/>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just" defTabSz="889000">
            <a:lnSpc>
              <a:spcPct val="150000"/>
            </a:lnSpc>
            <a:spcBef>
              <a:spcPct val="0"/>
            </a:spcBef>
            <a:spcAft>
              <a:spcPct val="35000"/>
            </a:spcAft>
            <a:buNone/>
          </a:pPr>
          <a:r>
            <a:rPr lang="en-US" sz="2000" kern="1200" dirty="0">
              <a:latin typeface="Arial" panose="020B0604020202020204" pitchFamily="34" charset="0"/>
              <a:cs typeface="Arial" panose="020B0604020202020204" pitchFamily="34" charset="0"/>
            </a:rPr>
            <a:t>It is concluded that the Physical activity promotion is critical for students' health and academic achievement, as shown by this research on activity levels at a public college. The research findings will shed light on students' present levels of exercise and the factors that promote or discourage them from moving their bodies. Universities may enhance their students' health, well-being, and academic accomplishment by identifying barriers to physical activity and implementing particular programs to overcome them.</a:t>
          </a:r>
          <a:endParaRPr lang="en-IN" sz="2000" kern="1200" dirty="0">
            <a:latin typeface="Arial" panose="020B0604020202020204" pitchFamily="34" charset="0"/>
            <a:cs typeface="Arial" panose="020B0604020202020204" pitchFamily="34" charset="0"/>
          </a:endParaRPr>
        </a:p>
      </dsp:txBody>
      <dsp:txXfrm>
        <a:off x="1024186" y="0"/>
        <a:ext cx="8575988" cy="450333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26889C-6604-45A0-AAF1-4E1DC24E7246}" type="datetimeFigureOut">
              <a:rPr lang="en-IN" smtClean="0"/>
              <a:t>21-06-2023</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1849884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26889C-6604-45A0-AAF1-4E1DC24E7246}" type="datetimeFigureOut">
              <a:rPr lang="en-IN" smtClean="0"/>
              <a:t>21-06-2023</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3614616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26889C-6604-45A0-AAF1-4E1DC24E7246}" type="datetimeFigureOut">
              <a:rPr lang="en-IN" smtClean="0"/>
              <a:t>21-06-2023</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594069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26889C-6604-45A0-AAF1-4E1DC24E7246}" type="datetimeFigureOut">
              <a:rPr lang="en-IN" smtClean="0"/>
              <a:t>21-06-2023</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3230995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26889C-6604-45A0-AAF1-4E1DC24E7246}" type="datetimeFigureOut">
              <a:rPr lang="en-IN" smtClean="0"/>
              <a:t>21-06-2023</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1560945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26889C-6604-45A0-AAF1-4E1DC24E7246}" type="datetimeFigureOut">
              <a:rPr lang="en-IN" smtClean="0"/>
              <a:t>21-06-2023</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30552084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26889C-6604-45A0-AAF1-4E1DC24E7246}" type="datetimeFigureOut">
              <a:rPr lang="en-IN" smtClean="0"/>
              <a:t>21-06-2023</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744769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26889C-6604-45A0-AAF1-4E1DC24E7246}" type="datetimeFigureOut">
              <a:rPr lang="en-IN" smtClean="0"/>
              <a:t>21-06-2023</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1456756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26889C-6604-45A0-AAF1-4E1DC24E7246}" type="datetimeFigureOut">
              <a:rPr lang="en-IN" smtClean="0"/>
              <a:t>21-06-2023</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154254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26889C-6604-45A0-AAF1-4E1DC24E7246}" type="datetimeFigureOut">
              <a:rPr lang="en-IN" smtClean="0"/>
              <a:t>21-06-2023</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181908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26889C-6604-45A0-AAF1-4E1DC24E7246}" type="datetimeFigureOut">
              <a:rPr lang="en-IN" smtClean="0"/>
              <a:t>21-06-2023</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54F47F2-8B84-4E18-BC3A-6519C0796D2B}"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74021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826889C-6604-45A0-AAF1-4E1DC24E7246}" type="datetimeFigureOut">
              <a:rPr lang="en-IN" smtClean="0"/>
              <a:t>21-06-2023</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3035240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826889C-6604-45A0-AAF1-4E1DC24E7246}" type="datetimeFigureOut">
              <a:rPr lang="en-IN" smtClean="0"/>
              <a:t>21-06-2023</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54F47F2-8B84-4E18-BC3A-6519C0796D2B}"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30873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826889C-6604-45A0-AAF1-4E1DC24E7246}" type="datetimeFigureOut">
              <a:rPr lang="en-IN" smtClean="0"/>
              <a:t>21-06-2023</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10201741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26889C-6604-45A0-AAF1-4E1DC24E7246}" type="datetimeFigureOut">
              <a:rPr lang="en-IN" smtClean="0"/>
              <a:t>21-06-2023</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504360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26889C-6604-45A0-AAF1-4E1DC24E7246}" type="datetimeFigureOut">
              <a:rPr lang="en-IN" smtClean="0"/>
              <a:t>21-06-2023</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54F47F2-8B84-4E18-BC3A-6519C0796D2B}" type="slidenum">
              <a:rPr lang="en-IN" smtClean="0"/>
              <a:t>‹#›</a:t>
            </a:fld>
            <a:endParaRPr lang="en-IN"/>
          </a:p>
        </p:txBody>
      </p:sp>
    </p:spTree>
    <p:extLst>
      <p:ext uri="{BB962C8B-B14F-4D97-AF65-F5344CB8AC3E}">
        <p14:creationId xmlns:p14="http://schemas.microsoft.com/office/powerpoint/2010/main" val="2597173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826889C-6604-45A0-AAF1-4E1DC24E7246}" type="datetimeFigureOut">
              <a:rPr lang="en-IN" smtClean="0"/>
              <a:t>21-06-2023</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54F47F2-8B84-4E18-BC3A-6519C0796D2B}" type="slidenum">
              <a:rPr lang="en-IN" smtClean="0"/>
              <a:t>‹#›</a:t>
            </a:fld>
            <a:endParaRPr lang="en-IN"/>
          </a:p>
        </p:txBody>
      </p:sp>
    </p:spTree>
    <p:extLst>
      <p:ext uri="{BB962C8B-B14F-4D97-AF65-F5344CB8AC3E}">
        <p14:creationId xmlns:p14="http://schemas.microsoft.com/office/powerpoint/2010/main" val="16420403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D6CAE-A2FD-7FCB-159F-E1235C27A458}"/>
              </a:ext>
            </a:extLst>
          </p:cNvPr>
          <p:cNvSpPr>
            <a:spLocks noGrp="1"/>
          </p:cNvSpPr>
          <p:nvPr>
            <p:ph type="ctrTitle"/>
          </p:nvPr>
        </p:nvSpPr>
        <p:spPr>
          <a:xfrm>
            <a:off x="2371499" y="2775638"/>
            <a:ext cx="8601755" cy="3012142"/>
          </a:xfrm>
        </p:spPr>
        <p:txBody>
          <a:bodyPr>
            <a:normAutofit fontScale="90000"/>
          </a:bodyPr>
          <a:lstStyle/>
          <a:p>
            <a:pPr>
              <a:lnSpc>
                <a:spcPct val="150000"/>
              </a:lnSpc>
            </a:pPr>
            <a:r>
              <a:rPr lang="en-US" sz="2200" b="1" dirty="0">
                <a:solidFill>
                  <a:schemeClr val="tx1"/>
                </a:solidFill>
                <a:latin typeface="Arial" panose="020B0604020202020204" pitchFamily="34" charset="0"/>
                <a:cs typeface="Arial" panose="020B0604020202020204" pitchFamily="34" charset="0"/>
              </a:rPr>
              <a:t>Student name- Nidhibahen R Valand</a:t>
            </a:r>
            <a:br>
              <a:rPr lang="en-US" sz="2200" b="1" dirty="0">
                <a:solidFill>
                  <a:schemeClr val="tx1"/>
                </a:solidFill>
                <a:latin typeface="Arial" panose="020B0604020202020204" pitchFamily="34" charset="0"/>
                <a:cs typeface="Arial" panose="020B0604020202020204" pitchFamily="34" charset="0"/>
              </a:rPr>
            </a:br>
            <a:r>
              <a:rPr lang="en-US" sz="2200" b="1" dirty="0">
                <a:solidFill>
                  <a:schemeClr val="tx1"/>
                </a:solidFill>
                <a:latin typeface="Arial" panose="020B0604020202020204" pitchFamily="34" charset="0"/>
                <a:cs typeface="Arial" panose="020B0604020202020204" pitchFamily="34" charset="0"/>
              </a:rPr>
              <a:t>Student id-2225603</a:t>
            </a:r>
            <a:br>
              <a:rPr lang="en-US" sz="2200" b="1" dirty="0">
                <a:solidFill>
                  <a:schemeClr val="tx1"/>
                </a:solidFill>
                <a:latin typeface="Arial" panose="020B0604020202020204" pitchFamily="34" charset="0"/>
                <a:cs typeface="Arial" panose="020B0604020202020204" pitchFamily="34" charset="0"/>
              </a:rPr>
            </a:br>
            <a:r>
              <a:rPr lang="en-US" sz="2200" b="1" dirty="0">
                <a:solidFill>
                  <a:schemeClr val="tx1"/>
                </a:solidFill>
                <a:latin typeface="Arial" panose="020B0604020202020204" pitchFamily="34" charset="0"/>
                <a:cs typeface="Arial" panose="020B0604020202020204" pitchFamily="34" charset="0"/>
              </a:rPr>
              <a:t>Module code-LCHS7001</a:t>
            </a:r>
            <a:br>
              <a:rPr lang="en-US" sz="2200" b="1" dirty="0">
                <a:solidFill>
                  <a:schemeClr val="tx1"/>
                </a:solidFill>
                <a:latin typeface="Arial" panose="020B0604020202020204" pitchFamily="34" charset="0"/>
                <a:cs typeface="Arial" panose="020B0604020202020204" pitchFamily="34" charset="0"/>
              </a:rPr>
            </a:br>
            <a:r>
              <a:rPr lang="en-US" sz="2200" b="1" dirty="0">
                <a:solidFill>
                  <a:schemeClr val="tx1"/>
                </a:solidFill>
                <a:latin typeface="Arial" panose="020B0604020202020204" pitchFamily="34" charset="0"/>
                <a:cs typeface="Arial" panose="020B0604020202020204" pitchFamily="34" charset="0"/>
              </a:rPr>
              <a:t>Module title-Practice based research</a:t>
            </a:r>
            <a:br>
              <a:rPr lang="en-US" sz="2200" b="1" dirty="0">
                <a:solidFill>
                  <a:schemeClr val="tx1"/>
                </a:solidFill>
                <a:latin typeface="Arial" panose="020B0604020202020204" pitchFamily="34" charset="0"/>
                <a:cs typeface="Arial" panose="020B0604020202020204" pitchFamily="34" charset="0"/>
              </a:rPr>
            </a:br>
            <a:r>
              <a:rPr lang="en-US" sz="2200" b="1" dirty="0">
                <a:solidFill>
                  <a:schemeClr val="tx1"/>
                </a:solidFill>
                <a:latin typeface="Arial" panose="020B0604020202020204" pitchFamily="34" charset="0"/>
                <a:cs typeface="Arial" panose="020B0604020202020204" pitchFamily="34" charset="0"/>
              </a:rPr>
              <a:t>Lecturer’s name-Dr.Ogochukwu Agunenye</a:t>
            </a:r>
            <a:br>
              <a:rPr lang="en-US" sz="2000" dirty="0">
                <a:solidFill>
                  <a:schemeClr val="accent1">
                    <a:lumMod val="75000"/>
                  </a:schemeClr>
                </a:solidFill>
                <a:latin typeface="Arial" panose="020B0604020202020204" pitchFamily="34" charset="0"/>
                <a:cs typeface="Arial" panose="020B0604020202020204" pitchFamily="34" charset="0"/>
              </a:rPr>
            </a:br>
            <a:br>
              <a:rPr lang="en-IN" sz="2000" dirty="0">
                <a:solidFill>
                  <a:schemeClr val="accent1">
                    <a:lumMod val="75000"/>
                  </a:schemeClr>
                </a:solidFill>
                <a:effectLst/>
                <a:latin typeface="Arial" panose="020B0604020202020204" pitchFamily="34" charset="0"/>
                <a:ea typeface="Noto Sans Symbols"/>
                <a:cs typeface="Arial" panose="020B0604020202020204" pitchFamily="34" charset="0"/>
              </a:rPr>
            </a:br>
            <a:r>
              <a:rPr lang="en-US" sz="2000" dirty="0">
                <a:solidFill>
                  <a:schemeClr val="accent1">
                    <a:lumMod val="75000"/>
                  </a:schemeClr>
                </a:solidFill>
                <a:latin typeface="Arial" panose="020B0604020202020204" pitchFamily="34" charset="0"/>
                <a:cs typeface="Arial" panose="020B0604020202020204" pitchFamily="34" charset="0"/>
              </a:rPr>
              <a:t>  </a:t>
            </a:r>
            <a:endParaRPr lang="en-IN" sz="2000" dirty="0">
              <a:solidFill>
                <a:schemeClr val="accent1">
                  <a:lumMod val="75000"/>
                </a:schemeClr>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D241CFCA-43FF-C042-3885-3C005CA6FE7F}"/>
              </a:ext>
            </a:extLst>
          </p:cNvPr>
          <p:cNvSpPr>
            <a:spLocks noGrp="1"/>
          </p:cNvSpPr>
          <p:nvPr>
            <p:ph type="subTitle" idx="1"/>
          </p:nvPr>
        </p:nvSpPr>
        <p:spPr>
          <a:xfrm>
            <a:off x="972456" y="94129"/>
            <a:ext cx="10653486" cy="2474259"/>
          </a:xfrm>
        </p:spPr>
        <p:txBody>
          <a:bodyPr>
            <a:normAutofit/>
          </a:bodyPr>
          <a:lstStyle/>
          <a:p>
            <a:pPr algn="ctr"/>
            <a:endParaRPr lang="en-IN" sz="3600" dirty="0">
              <a:solidFill>
                <a:schemeClr val="accent1">
                  <a:lumMod val="75000"/>
                </a:schemeClr>
              </a:solidFill>
              <a:latin typeface="Arial" panose="020B0604020202020204" pitchFamily="34" charset="0"/>
              <a:cs typeface="Arial" panose="020B0604020202020204" pitchFamily="34" charset="0"/>
            </a:endParaRPr>
          </a:p>
        </p:txBody>
      </p:sp>
      <p:pic>
        <p:nvPicPr>
          <p:cNvPr id="4" name="Picture 3" descr="Discover University of Wales Trinity Saint David">
            <a:extLst>
              <a:ext uri="{FF2B5EF4-FFF2-40B4-BE49-F238E27FC236}">
                <a16:creationId xmlns:a16="http://schemas.microsoft.com/office/drawing/2014/main" id="{0797CDC7-B164-25BA-1A31-B2DD089C5F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2026" y="624109"/>
            <a:ext cx="2414588" cy="1621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046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279DC-675C-9979-55C8-5FB11CA1A6E7}"/>
              </a:ext>
            </a:extLst>
          </p:cNvPr>
          <p:cNvSpPr>
            <a:spLocks noGrp="1"/>
          </p:cNvSpPr>
          <p:nvPr>
            <p:ph type="title"/>
          </p:nvPr>
        </p:nvSpPr>
        <p:spPr>
          <a:xfrm>
            <a:off x="1654629" y="1335313"/>
            <a:ext cx="8897258" cy="2757715"/>
          </a:xfrm>
        </p:spPr>
        <p:txBody>
          <a:bodyPr>
            <a:normAutofit/>
          </a:bodyPr>
          <a:lstStyle/>
          <a:p>
            <a:r>
              <a:rPr lang="en-US" b="1" dirty="0">
                <a:latin typeface="Arial" panose="020B0604020202020204" pitchFamily="34" charset="0"/>
                <a:cs typeface="Arial" panose="020B0604020202020204" pitchFamily="34" charset="0"/>
              </a:rPr>
              <a:t>                        Heading:</a:t>
            </a:r>
            <a:br>
              <a:rPr lang="en-US" b="1" u="sng" dirty="0">
                <a:latin typeface="Arial" panose="020B0604020202020204" pitchFamily="34" charset="0"/>
                <a:cs typeface="Arial" panose="020B0604020202020204" pitchFamily="34" charset="0"/>
              </a:rPr>
            </a:br>
            <a:r>
              <a:rPr lang="en-US" b="1" u="sng" dirty="0">
                <a:latin typeface="Arial" panose="020B0604020202020204" pitchFamily="34" charset="0"/>
                <a:cs typeface="Arial" panose="020B0604020202020204" pitchFamily="34" charset="0"/>
              </a:rPr>
              <a:t>Prevalence of physical activity among students in a public university</a:t>
            </a:r>
            <a:endParaRPr lang="en-IN" b="1"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817950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0B6A1-2EF2-BDF0-57EA-9DA2EF8446B9}"/>
              </a:ext>
            </a:extLst>
          </p:cNvPr>
          <p:cNvSpPr>
            <a:spLocks noGrp="1"/>
          </p:cNvSpPr>
          <p:nvPr>
            <p:ph type="title"/>
          </p:nvPr>
        </p:nvSpPr>
        <p:spPr/>
        <p:txBody>
          <a:bodyPr>
            <a:normAutofit/>
          </a:bodyPr>
          <a:lstStyle/>
          <a:p>
            <a:pPr algn="ctr"/>
            <a:r>
              <a:rPr lang="en-US" b="1" dirty="0">
                <a:solidFill>
                  <a:schemeClr val="tx1"/>
                </a:solidFill>
                <a:latin typeface="Arial" panose="020B0604020202020204" pitchFamily="34" charset="0"/>
                <a:cs typeface="Arial" panose="020B0604020202020204" pitchFamily="34" charset="0"/>
              </a:rPr>
              <a:t>Key words</a:t>
            </a:r>
            <a:endParaRPr lang="en-IN" b="1" dirty="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09AA9A2-D079-D321-7F7A-FFF07797466B}"/>
              </a:ext>
            </a:extLst>
          </p:cNvPr>
          <p:cNvSpPr>
            <a:spLocks noGrp="1"/>
          </p:cNvSpPr>
          <p:nvPr>
            <p:ph idx="1"/>
          </p:nvPr>
        </p:nvSpPr>
        <p:spPr/>
        <p:txBody>
          <a:bodyPr>
            <a:normAutofit fontScale="92500" lnSpcReduction="20000"/>
          </a:bodyPr>
          <a:lstStyle/>
          <a:p>
            <a:pPr>
              <a:lnSpc>
                <a:spcPct val="150000"/>
              </a:lnSpc>
              <a:buFont typeface="Wingdings" panose="05000000000000000000" pitchFamily="2" charset="2"/>
              <a:buChar char="Ø"/>
            </a:pPr>
            <a:r>
              <a:rPr lang="en-US" sz="2200" b="1" dirty="0">
                <a:latin typeface="Arial" panose="020B0604020202020204" pitchFamily="34" charset="0"/>
                <a:cs typeface="Arial" panose="020B0604020202020204" pitchFamily="34" charset="0"/>
              </a:rPr>
              <a:t>Introduction </a:t>
            </a:r>
          </a:p>
          <a:p>
            <a:pPr>
              <a:lnSpc>
                <a:spcPct val="150000"/>
              </a:lnSpc>
              <a:buFont typeface="Wingdings" panose="05000000000000000000" pitchFamily="2" charset="2"/>
              <a:buChar char="Ø"/>
            </a:pPr>
            <a:r>
              <a:rPr lang="en-US" sz="2200" b="1" dirty="0">
                <a:latin typeface="Arial" panose="020B0604020202020204" pitchFamily="34" charset="0"/>
                <a:cs typeface="Arial" panose="020B0604020202020204" pitchFamily="34" charset="0"/>
              </a:rPr>
              <a:t>Context of the study</a:t>
            </a:r>
          </a:p>
          <a:p>
            <a:pPr>
              <a:lnSpc>
                <a:spcPct val="150000"/>
              </a:lnSpc>
              <a:buFont typeface="Wingdings" panose="05000000000000000000" pitchFamily="2" charset="2"/>
              <a:buChar char="Ø"/>
            </a:pPr>
            <a:r>
              <a:rPr lang="en-US" sz="2200" b="1" dirty="0">
                <a:latin typeface="Arial" panose="020B0604020202020204" pitchFamily="34" charset="0"/>
                <a:cs typeface="Arial" panose="020B0604020202020204" pitchFamily="34" charset="0"/>
              </a:rPr>
              <a:t>Rationale of the study</a:t>
            </a:r>
          </a:p>
          <a:p>
            <a:pPr>
              <a:lnSpc>
                <a:spcPct val="150000"/>
              </a:lnSpc>
              <a:buFont typeface="Wingdings" panose="05000000000000000000" pitchFamily="2" charset="2"/>
              <a:buChar char="Ø"/>
            </a:pPr>
            <a:r>
              <a:rPr lang="en-US" sz="2200" b="1" dirty="0">
                <a:latin typeface="Arial" panose="020B0604020202020204" pitchFamily="34" charset="0"/>
                <a:cs typeface="Arial" panose="020B0604020202020204" pitchFamily="34" charset="0"/>
              </a:rPr>
              <a:t>Research aim and objectives</a:t>
            </a:r>
          </a:p>
          <a:p>
            <a:pPr>
              <a:lnSpc>
                <a:spcPct val="150000"/>
              </a:lnSpc>
              <a:buFont typeface="Wingdings" panose="05000000000000000000" pitchFamily="2" charset="2"/>
              <a:buChar char="Ø"/>
            </a:pPr>
            <a:r>
              <a:rPr lang="en-US" sz="2200" b="1" dirty="0">
                <a:latin typeface="Arial" panose="020B0604020202020204" pitchFamily="34" charset="0"/>
                <a:cs typeface="Arial" panose="020B0604020202020204" pitchFamily="34" charset="0"/>
              </a:rPr>
              <a:t>Research methods</a:t>
            </a:r>
          </a:p>
          <a:p>
            <a:pPr>
              <a:lnSpc>
                <a:spcPct val="150000"/>
              </a:lnSpc>
              <a:buFont typeface="Wingdings" panose="05000000000000000000" pitchFamily="2" charset="2"/>
              <a:buChar char="Ø"/>
            </a:pPr>
            <a:r>
              <a:rPr lang="en-US" sz="2200" b="1" dirty="0">
                <a:latin typeface="Arial" panose="020B0604020202020204" pitchFamily="34" charset="0"/>
                <a:cs typeface="Arial" panose="020B0604020202020204" pitchFamily="34" charset="0"/>
              </a:rPr>
              <a:t>Data analysis technique</a:t>
            </a:r>
          </a:p>
          <a:p>
            <a:pPr>
              <a:lnSpc>
                <a:spcPct val="150000"/>
              </a:lnSpc>
              <a:buFont typeface="Wingdings" panose="05000000000000000000" pitchFamily="2" charset="2"/>
              <a:buChar char="Ø"/>
            </a:pPr>
            <a:r>
              <a:rPr lang="en-US" sz="2200" b="1" dirty="0">
                <a:latin typeface="Arial" panose="020B0604020202020204" pitchFamily="34" charset="0"/>
                <a:cs typeface="Arial" panose="020B0604020202020204" pitchFamily="34" charset="0"/>
              </a:rPr>
              <a:t>Implications of the research </a:t>
            </a:r>
          </a:p>
          <a:p>
            <a:pPr>
              <a:lnSpc>
                <a:spcPct val="150000"/>
              </a:lnSpc>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Ø"/>
            </a:pPr>
            <a:endParaRPr lang="en-US" sz="2000" dirty="0">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Ø"/>
            </a:pPr>
            <a:endParaRPr lang="en-IN"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8443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611E2-CCAC-EC77-EA5C-D099AECAD792}"/>
              </a:ext>
            </a:extLst>
          </p:cNvPr>
          <p:cNvSpPr>
            <a:spLocks noGrp="1"/>
          </p:cNvSpPr>
          <p:nvPr>
            <p:ph type="title"/>
          </p:nvPr>
        </p:nvSpPr>
        <p:spPr/>
        <p:txBody>
          <a:bodyPr/>
          <a:lstStyle/>
          <a:p>
            <a:pPr algn="ctr"/>
            <a:r>
              <a:rPr lang="en-US" b="1" dirty="0">
                <a:solidFill>
                  <a:schemeClr val="accent1">
                    <a:lumMod val="75000"/>
                  </a:schemeClr>
                </a:solidFill>
                <a:latin typeface="Arial" panose="020B0604020202020204" pitchFamily="34" charset="0"/>
                <a:cs typeface="Arial" panose="020B0604020202020204" pitchFamily="34" charset="0"/>
              </a:rPr>
              <a:t>Background</a:t>
            </a:r>
            <a:endParaRPr lang="en-IN"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E42CA4F-6335-F68C-CD19-2DCF04866608}"/>
              </a:ext>
            </a:extLst>
          </p:cNvPr>
          <p:cNvSpPr>
            <a:spLocks noGrp="1"/>
          </p:cNvSpPr>
          <p:nvPr>
            <p:ph idx="1"/>
          </p:nvPr>
        </p:nvSpPr>
        <p:spPr>
          <a:xfrm>
            <a:off x="1654629" y="1425754"/>
            <a:ext cx="9849983" cy="4808136"/>
          </a:xfrm>
        </p:spPr>
        <p:txBody>
          <a:bodyPr>
            <a:normAutofit/>
          </a:bodyPr>
          <a:lstStyle/>
          <a:p>
            <a:pPr algn="just">
              <a:lnSpc>
                <a:spcPct val="150000"/>
              </a:lnSpc>
            </a:pPr>
            <a:r>
              <a:rPr lang="en-US" sz="2000" dirty="0">
                <a:latin typeface="Arial" panose="020B0604020202020204" pitchFamily="34" charset="0"/>
                <a:cs typeface="Arial" panose="020B0604020202020204" pitchFamily="34" charset="0"/>
              </a:rPr>
              <a:t>The engagement of students in sports and other types of physical activity at a public institution is an interesting and relevant topic to research. Daily exercise is essential for both general well being and enjoyment. If the degree of physical activity of college students is adequately established, their exercise habits and routines may be better understood. It allows us to assess participation, identify trends, and identify bottlenecks. With this knowledge, it is possible to develop more effective therapies and programs that encourage students to live healthier, more active lifestyles. Universities may help their students foster in all parts of life by cultivating an environment that appreciates and encourages physical activity.</a:t>
            </a:r>
            <a:endParaRPr lang="en-IN"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6830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0A9D6-AD7C-A3C0-FED1-6F40631BEF1B}"/>
              </a:ext>
            </a:extLst>
          </p:cNvPr>
          <p:cNvSpPr>
            <a:spLocks noGrp="1"/>
          </p:cNvSpPr>
          <p:nvPr>
            <p:ph type="title"/>
          </p:nvPr>
        </p:nvSpPr>
        <p:spPr>
          <a:xfrm>
            <a:off x="1640156" y="-26007"/>
            <a:ext cx="8911687" cy="640445"/>
          </a:xfrm>
        </p:spPr>
        <p:txBody>
          <a:bodyPr>
            <a:noAutofit/>
          </a:bodyPr>
          <a:lstStyle/>
          <a:p>
            <a:pPr algn="ctr">
              <a:lnSpc>
                <a:spcPct val="150000"/>
              </a:lnSpc>
            </a:pPr>
            <a:r>
              <a:rPr lang="en-US" dirty="0">
                <a:solidFill>
                  <a:schemeClr val="accent1">
                    <a:lumMod val="75000"/>
                  </a:schemeClr>
                </a:solidFill>
                <a:latin typeface="Arial" panose="020B0604020202020204" pitchFamily="34" charset="0"/>
                <a:cs typeface="Arial" panose="020B0604020202020204" pitchFamily="34" charset="0"/>
              </a:rPr>
              <a:t>Introduction</a:t>
            </a:r>
            <a:endParaRPr lang="en-IN" dirty="0">
              <a:solidFill>
                <a:schemeClr val="accent1">
                  <a:lumMod val="75000"/>
                </a:schemeClr>
              </a:solidFill>
              <a:latin typeface="Arial" panose="020B0604020202020204" pitchFamily="34" charset="0"/>
              <a:cs typeface="Arial" panose="020B0604020202020204" pitchFamily="34" charset="0"/>
            </a:endParaRPr>
          </a:p>
        </p:txBody>
      </p:sp>
      <p:graphicFrame>
        <p:nvGraphicFramePr>
          <p:cNvPr id="6" name="Content Placeholder 5">
            <a:extLst>
              <a:ext uri="{FF2B5EF4-FFF2-40B4-BE49-F238E27FC236}">
                <a16:creationId xmlns:a16="http://schemas.microsoft.com/office/drawing/2014/main" id="{7D81D512-FF96-1D03-DB97-6EE0F9026557}"/>
              </a:ext>
            </a:extLst>
          </p:cNvPr>
          <p:cNvGraphicFramePr>
            <a:graphicFrameLocks noGrp="1"/>
          </p:cNvGraphicFramePr>
          <p:nvPr>
            <p:ph idx="1"/>
            <p:extLst>
              <p:ext uri="{D42A27DB-BD31-4B8C-83A1-F6EECF244321}">
                <p14:modId xmlns:p14="http://schemas.microsoft.com/office/powerpoint/2010/main" val="1031153968"/>
              </p:ext>
            </p:extLst>
          </p:nvPr>
        </p:nvGraphicFramePr>
        <p:xfrm>
          <a:off x="1320800" y="2133600"/>
          <a:ext cx="10871200" cy="377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a:extLst>
              <a:ext uri="{FF2B5EF4-FFF2-40B4-BE49-F238E27FC236}">
                <a16:creationId xmlns:a16="http://schemas.microsoft.com/office/drawing/2014/main" id="{3294D64E-A67D-7742-781E-EEC9D53AF667}"/>
              </a:ext>
            </a:extLst>
          </p:cNvPr>
          <p:cNvGraphicFramePr/>
          <p:nvPr>
            <p:extLst>
              <p:ext uri="{D42A27DB-BD31-4B8C-83A1-F6EECF244321}">
                <p14:modId xmlns:p14="http://schemas.microsoft.com/office/powerpoint/2010/main" val="4011571428"/>
              </p:ext>
            </p:extLst>
          </p:nvPr>
        </p:nvGraphicFramePr>
        <p:xfrm>
          <a:off x="-174170" y="174170"/>
          <a:ext cx="12366170" cy="69958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294377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D025A-3435-1C82-4BE1-B043066F404C}"/>
              </a:ext>
            </a:extLst>
          </p:cNvPr>
          <p:cNvSpPr>
            <a:spLocks noGrp="1"/>
          </p:cNvSpPr>
          <p:nvPr>
            <p:ph type="title"/>
          </p:nvPr>
        </p:nvSpPr>
        <p:spPr>
          <a:xfrm>
            <a:off x="1531299" y="181428"/>
            <a:ext cx="9862415" cy="1280890"/>
          </a:xfrm>
        </p:spPr>
        <p:txBody>
          <a:bodyPr/>
          <a:lstStyle/>
          <a:p>
            <a:pPr algn="ctr"/>
            <a:r>
              <a:rPr lang="en-US" b="1" dirty="0">
                <a:solidFill>
                  <a:schemeClr val="accent1">
                    <a:lumMod val="75000"/>
                  </a:schemeClr>
                </a:solidFill>
                <a:latin typeface="Arial" panose="020B0604020202020204" pitchFamily="34" charset="0"/>
                <a:cs typeface="Arial" panose="020B0604020202020204" pitchFamily="34" charset="0"/>
              </a:rPr>
              <a:t> Factors responsible for the physical inactivity</a:t>
            </a:r>
            <a:endParaRPr lang="en-IN" b="1" dirty="0">
              <a:solidFill>
                <a:schemeClr val="accent1">
                  <a:lumMod val="75000"/>
                </a:schemeClr>
              </a:solidFill>
              <a:latin typeface="Arial" panose="020B0604020202020204" pitchFamily="34" charset="0"/>
              <a:cs typeface="Arial" panose="020B0604020202020204" pitchFamily="34" charset="0"/>
            </a:endParaRPr>
          </a:p>
        </p:txBody>
      </p:sp>
      <p:pic>
        <p:nvPicPr>
          <p:cNvPr id="1026" name="Picture 2">
            <a:extLst>
              <a:ext uri="{FF2B5EF4-FFF2-40B4-BE49-F238E27FC236}">
                <a16:creationId xmlns:a16="http://schemas.microsoft.com/office/drawing/2014/main" id="{BF9BCA42-9DB4-7A15-56B7-A6915FBE13E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61029" y="1190171"/>
            <a:ext cx="8381957" cy="51961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6F942C4-963C-A281-6010-000F53FC9B3B}"/>
              </a:ext>
            </a:extLst>
          </p:cNvPr>
          <p:cNvSpPr txBox="1"/>
          <p:nvPr/>
        </p:nvSpPr>
        <p:spPr>
          <a:xfrm>
            <a:off x="1531299" y="6516914"/>
            <a:ext cx="8911687" cy="369332"/>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Source- (Samarkandi, 2022)</a:t>
            </a: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3657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B3C6D-2265-3CDB-85B2-5A504F2424D1}"/>
              </a:ext>
            </a:extLst>
          </p:cNvPr>
          <p:cNvSpPr>
            <a:spLocks noGrp="1"/>
          </p:cNvSpPr>
          <p:nvPr>
            <p:ph type="title"/>
          </p:nvPr>
        </p:nvSpPr>
        <p:spPr>
          <a:xfrm>
            <a:off x="2331668" y="0"/>
            <a:ext cx="8911687" cy="1280890"/>
          </a:xfrm>
        </p:spPr>
        <p:txBody>
          <a:bodyPr/>
          <a:lstStyle/>
          <a:p>
            <a:pPr algn="ctr"/>
            <a:r>
              <a:rPr lang="en-US" dirty="0">
                <a:solidFill>
                  <a:schemeClr val="accent1">
                    <a:lumMod val="75000"/>
                  </a:schemeClr>
                </a:solidFill>
                <a:latin typeface="Arial" panose="020B0604020202020204" pitchFamily="34" charset="0"/>
                <a:cs typeface="Arial" panose="020B0604020202020204" pitchFamily="34" charset="0"/>
              </a:rPr>
              <a:t>Factors responsible for the physical inactivity</a:t>
            </a:r>
            <a:endParaRPr lang="en-IN" dirty="0">
              <a:solidFill>
                <a:schemeClr val="accent1">
                  <a:lumMod val="75000"/>
                </a:schemeClr>
              </a:solidFill>
              <a:latin typeface="Arial" panose="020B0604020202020204" pitchFamily="34" charset="0"/>
              <a:cs typeface="Arial" panose="020B0604020202020204" pitchFamily="34" charset="0"/>
            </a:endParaRPr>
          </a:p>
        </p:txBody>
      </p:sp>
      <p:graphicFrame>
        <p:nvGraphicFramePr>
          <p:cNvPr id="4" name="Content Placeholder 4">
            <a:extLst>
              <a:ext uri="{FF2B5EF4-FFF2-40B4-BE49-F238E27FC236}">
                <a16:creationId xmlns:a16="http://schemas.microsoft.com/office/drawing/2014/main" id="{38E7FBF5-9AFD-D359-EB7F-9E170C18CA5C}"/>
              </a:ext>
            </a:extLst>
          </p:cNvPr>
          <p:cNvGraphicFramePr>
            <a:graphicFrameLocks noGrp="1"/>
          </p:cNvGraphicFramePr>
          <p:nvPr>
            <p:ph idx="1"/>
            <p:extLst>
              <p:ext uri="{D42A27DB-BD31-4B8C-83A1-F6EECF244321}">
                <p14:modId xmlns:p14="http://schemas.microsoft.com/office/powerpoint/2010/main" val="1496134267"/>
              </p:ext>
            </p:extLst>
          </p:nvPr>
        </p:nvGraphicFramePr>
        <p:xfrm>
          <a:off x="478971" y="1117601"/>
          <a:ext cx="11437258" cy="56025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071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662A2-EB8C-C102-9E6B-B75CE016B119}"/>
              </a:ext>
            </a:extLst>
          </p:cNvPr>
          <p:cNvSpPr>
            <a:spLocks noGrp="1"/>
          </p:cNvSpPr>
          <p:nvPr>
            <p:ph type="title"/>
          </p:nvPr>
        </p:nvSpPr>
        <p:spPr>
          <a:xfrm>
            <a:off x="2589212" y="667653"/>
            <a:ext cx="8911687" cy="1280890"/>
          </a:xfrm>
        </p:spPr>
        <p:txBody>
          <a:bodyPr/>
          <a:lstStyle/>
          <a:p>
            <a:pPr algn="ctr"/>
            <a:r>
              <a:rPr lang="en-US" b="1" dirty="0">
                <a:solidFill>
                  <a:schemeClr val="accent1">
                    <a:lumMod val="75000"/>
                  </a:schemeClr>
                </a:solidFill>
                <a:latin typeface="Arial" panose="020B0604020202020204" pitchFamily="34" charset="0"/>
                <a:cs typeface="Arial" panose="020B0604020202020204" pitchFamily="34" charset="0"/>
              </a:rPr>
              <a:t>Rationale</a:t>
            </a:r>
            <a:br>
              <a:rPr lang="en-US" dirty="0">
                <a:latin typeface="Arial" panose="020B0604020202020204" pitchFamily="34" charset="0"/>
                <a:cs typeface="Arial" panose="020B0604020202020204" pitchFamily="34" charset="0"/>
              </a:rPr>
            </a:b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E5C0B74-917B-4C3D-8C3C-AD51607649DE}"/>
              </a:ext>
            </a:extLst>
          </p:cNvPr>
          <p:cNvSpPr>
            <a:spLocks noGrp="1"/>
          </p:cNvSpPr>
          <p:nvPr>
            <p:ph idx="1"/>
          </p:nvPr>
        </p:nvSpPr>
        <p:spPr>
          <a:xfrm>
            <a:off x="1756229" y="1494971"/>
            <a:ext cx="9748383" cy="4416251"/>
          </a:xfrm>
        </p:spPr>
        <p:txBody>
          <a:bodyPr>
            <a:normAutofit lnSpcReduction="10000"/>
          </a:bodyPr>
          <a:lstStyle/>
          <a:p>
            <a:pPr algn="just">
              <a:lnSpc>
                <a:spcPct val="150000"/>
              </a:lnSpc>
            </a:pPr>
            <a:r>
              <a:rPr lang="en-US" sz="2000" dirty="0">
                <a:latin typeface="Arial" panose="020B0604020202020204" pitchFamily="34" charset="0"/>
                <a:cs typeface="Arial" panose="020B0604020202020204" pitchFamily="34" charset="0"/>
              </a:rPr>
              <a:t>The importance and significance of physical activity for student's health, well-being, and academic accomplishment motivate researchers to investigate its prevalence among students at a public universities. Knowing how often this happens allows us to assess how much students engage in physical exercise. Knowing how widespread something is may help us concentrate on making good changes and implementing effective measures to promote healthy and active living on campus (Anderson and </a:t>
            </a:r>
            <a:r>
              <a:rPr lang="en-US" sz="2000" dirty="0" err="1">
                <a:latin typeface="Arial" panose="020B0604020202020204" pitchFamily="34" charset="0"/>
                <a:cs typeface="Arial" panose="020B0604020202020204" pitchFamily="34" charset="0"/>
              </a:rPr>
              <a:t>Durstine</a:t>
            </a:r>
            <a:r>
              <a:rPr lang="en-US" sz="2000" dirty="0">
                <a:latin typeface="Arial" panose="020B0604020202020204" pitchFamily="34" charset="0"/>
                <a:cs typeface="Arial" panose="020B0604020202020204" pitchFamily="34" charset="0"/>
              </a:rPr>
              <a:t>, 2019). Regular exercise may improve physical fitness, emotional health, stress management, and intellectual function. More chances for physical activity will help the student population as a whole, as will the children's health, happiness, and academic achievement.</a:t>
            </a:r>
            <a:endParaRPr lang="en-IN"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0370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DDDB0-BFFC-0980-9682-141A19C12187}"/>
              </a:ext>
            </a:extLst>
          </p:cNvPr>
          <p:cNvSpPr>
            <a:spLocks noGrp="1"/>
          </p:cNvSpPr>
          <p:nvPr>
            <p:ph type="title"/>
          </p:nvPr>
        </p:nvSpPr>
        <p:spPr/>
        <p:txBody>
          <a:bodyPr/>
          <a:lstStyle/>
          <a:p>
            <a:pPr algn="ctr"/>
            <a:r>
              <a:rPr lang="en-US" b="1" dirty="0">
                <a:solidFill>
                  <a:schemeClr val="accent1">
                    <a:lumMod val="75000"/>
                  </a:schemeClr>
                </a:solidFill>
                <a:latin typeface="Arial" panose="020B0604020202020204" pitchFamily="34" charset="0"/>
                <a:cs typeface="Arial" panose="020B0604020202020204" pitchFamily="34" charset="0"/>
              </a:rPr>
              <a:t>Research aim and objectives</a:t>
            </a:r>
            <a:endParaRPr lang="en-IN" b="1" dirty="0">
              <a:solidFill>
                <a:schemeClr val="accent1">
                  <a:lumMod val="75000"/>
                </a:schemeClr>
              </a:solidFill>
              <a:latin typeface="Arial" panose="020B0604020202020204" pitchFamily="34" charset="0"/>
              <a:cs typeface="Arial" panose="020B0604020202020204" pitchFamily="34" charset="0"/>
            </a:endParaRPr>
          </a:p>
        </p:txBody>
      </p:sp>
      <p:sp>
        <p:nvSpPr>
          <p:cNvPr id="4" name="Content Placeholder 2">
            <a:extLst>
              <a:ext uri="{FF2B5EF4-FFF2-40B4-BE49-F238E27FC236}">
                <a16:creationId xmlns:a16="http://schemas.microsoft.com/office/drawing/2014/main" id="{F35CC1EB-7C1A-45C1-BF02-4D11F786DB7A}"/>
              </a:ext>
            </a:extLst>
          </p:cNvPr>
          <p:cNvSpPr>
            <a:spLocks noGrp="1"/>
          </p:cNvSpPr>
          <p:nvPr>
            <p:ph idx="1"/>
          </p:nvPr>
        </p:nvSpPr>
        <p:spPr>
          <a:xfrm>
            <a:off x="2589212" y="1264555"/>
            <a:ext cx="8915400" cy="4532993"/>
          </a:xfrm>
        </p:spPr>
        <p:txBody>
          <a:bodyPr>
            <a:normAutofit fontScale="92500" lnSpcReduction="10000"/>
          </a:bodyPr>
          <a:lstStyle/>
          <a:p>
            <a:pPr>
              <a:lnSpc>
                <a:spcPct val="150000"/>
              </a:lnSpc>
            </a:pPr>
            <a:r>
              <a:rPr lang="en-US" b="1" dirty="0"/>
              <a:t>Aim </a:t>
            </a:r>
          </a:p>
          <a:p>
            <a:pPr>
              <a:lnSpc>
                <a:spcPct val="150000"/>
              </a:lnSpc>
              <a:buFont typeface="Wingdings" panose="05000000000000000000" pitchFamily="2" charset="2"/>
              <a:buChar char="q"/>
            </a:pPr>
            <a:r>
              <a:rPr lang="en-US" sz="2000" dirty="0">
                <a:latin typeface="Arial" panose="020B0604020202020204" pitchFamily="34" charset="0"/>
                <a:cs typeface="Arial" panose="020B0604020202020204" pitchFamily="34" charset="0"/>
              </a:rPr>
              <a:t>Examining the prevalence of physical exercise among learners at a public institution is the objective of this study</a:t>
            </a:r>
            <a:r>
              <a:rPr lang="en-US" dirty="0"/>
              <a:t>.</a:t>
            </a:r>
          </a:p>
          <a:p>
            <a:pPr>
              <a:lnSpc>
                <a:spcPct val="150000"/>
              </a:lnSpc>
            </a:pPr>
            <a:r>
              <a:rPr lang="en-US" b="1" dirty="0"/>
              <a:t>Objective</a:t>
            </a:r>
          </a:p>
          <a:p>
            <a:pPr>
              <a:lnSpc>
                <a:spcPct val="150000"/>
              </a:lnSpc>
              <a:buFont typeface="Wingdings" panose="05000000000000000000" pitchFamily="2" charset="2"/>
              <a:buChar char="q"/>
            </a:pPr>
            <a:r>
              <a:rPr lang="en-US" dirty="0"/>
              <a:t>To establish the frequency with which public university students engage in physical activity. </a:t>
            </a:r>
          </a:p>
          <a:p>
            <a:pPr>
              <a:lnSpc>
                <a:spcPct val="150000"/>
              </a:lnSpc>
              <a:buFont typeface="Wingdings" panose="05000000000000000000" pitchFamily="2" charset="2"/>
              <a:buChar char="q"/>
            </a:pPr>
            <a:r>
              <a:rPr lang="en-US" dirty="0"/>
              <a:t> To investigate the factors that affect the willingness to participate in regular physical activity.</a:t>
            </a:r>
          </a:p>
          <a:p>
            <a:pPr>
              <a:lnSpc>
                <a:spcPct val="150000"/>
              </a:lnSpc>
              <a:buFont typeface="Wingdings" panose="05000000000000000000" pitchFamily="2" charset="2"/>
              <a:buChar char="q"/>
            </a:pPr>
            <a:r>
              <a:rPr lang="en-US" dirty="0"/>
              <a:t>To develop strategies and recommendations for improving students at a public institution to </a:t>
            </a:r>
            <a:r>
              <a:rPr lang="en-US"/>
              <a:t>physical activity.</a:t>
            </a:r>
            <a:endParaRPr lang="en-IN" dirty="0"/>
          </a:p>
        </p:txBody>
      </p:sp>
    </p:spTree>
    <p:extLst>
      <p:ext uri="{BB962C8B-B14F-4D97-AF65-F5344CB8AC3E}">
        <p14:creationId xmlns:p14="http://schemas.microsoft.com/office/powerpoint/2010/main" val="352884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1E663-B140-0F7F-BE9B-8562A057D288}"/>
              </a:ext>
            </a:extLst>
          </p:cNvPr>
          <p:cNvSpPr>
            <a:spLocks noGrp="1"/>
          </p:cNvSpPr>
          <p:nvPr>
            <p:ph type="title"/>
          </p:nvPr>
        </p:nvSpPr>
        <p:spPr>
          <a:xfrm>
            <a:off x="1640156" y="-105233"/>
            <a:ext cx="8911687" cy="1280890"/>
          </a:xfrm>
        </p:spPr>
        <p:txBody>
          <a:bodyPr/>
          <a:lstStyle/>
          <a:p>
            <a:pPr algn="ctr"/>
            <a:r>
              <a:rPr lang="en-US" dirty="0">
                <a:solidFill>
                  <a:schemeClr val="accent1">
                    <a:lumMod val="75000"/>
                  </a:schemeClr>
                </a:solidFill>
                <a:latin typeface="Arial" panose="020B0604020202020204" pitchFamily="34" charset="0"/>
                <a:cs typeface="Arial" panose="020B0604020202020204" pitchFamily="34" charset="0"/>
              </a:rPr>
              <a:t>Research</a:t>
            </a:r>
            <a:r>
              <a:rPr lang="en-US" dirty="0">
                <a:latin typeface="Arial" panose="020B0604020202020204" pitchFamily="34" charset="0"/>
                <a:cs typeface="Arial" panose="020B0604020202020204" pitchFamily="34" charset="0"/>
              </a:rPr>
              <a:t> </a:t>
            </a:r>
            <a:r>
              <a:rPr lang="en-US" dirty="0">
                <a:solidFill>
                  <a:schemeClr val="accent1">
                    <a:lumMod val="75000"/>
                  </a:schemeClr>
                </a:solidFill>
                <a:latin typeface="Arial" panose="020B0604020202020204" pitchFamily="34" charset="0"/>
                <a:cs typeface="Arial" panose="020B0604020202020204" pitchFamily="34" charset="0"/>
              </a:rPr>
              <a:t>methodology</a:t>
            </a:r>
            <a:endParaRPr lang="en-IN" dirty="0">
              <a:solidFill>
                <a:schemeClr val="accent1">
                  <a:lumMod val="75000"/>
                </a:schemeClr>
              </a:solidFill>
              <a:latin typeface="Arial" panose="020B0604020202020204" pitchFamily="34" charset="0"/>
              <a:cs typeface="Arial" panose="020B0604020202020204" pitchFamily="34" charset="0"/>
            </a:endParaRPr>
          </a:p>
        </p:txBody>
      </p:sp>
      <p:graphicFrame>
        <p:nvGraphicFramePr>
          <p:cNvPr id="5" name="Content Placeholder 4">
            <a:extLst>
              <a:ext uri="{FF2B5EF4-FFF2-40B4-BE49-F238E27FC236}">
                <a16:creationId xmlns:a16="http://schemas.microsoft.com/office/drawing/2014/main" id="{B3D85941-3511-FF1A-46E8-CCA96AFFFC2E}"/>
              </a:ext>
            </a:extLst>
          </p:cNvPr>
          <p:cNvGraphicFramePr>
            <a:graphicFrameLocks noGrp="1"/>
          </p:cNvGraphicFramePr>
          <p:nvPr>
            <p:ph idx="1"/>
            <p:extLst>
              <p:ext uri="{D42A27DB-BD31-4B8C-83A1-F6EECF244321}">
                <p14:modId xmlns:p14="http://schemas.microsoft.com/office/powerpoint/2010/main" val="3889932190"/>
              </p:ext>
            </p:extLst>
          </p:nvPr>
        </p:nvGraphicFramePr>
        <p:xfrm>
          <a:off x="435429" y="740229"/>
          <a:ext cx="11611428" cy="640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09709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2377F65F-5B38-15A4-6461-E55C08C959CC}"/>
              </a:ext>
            </a:extLst>
          </p:cNvPr>
          <p:cNvGraphicFramePr>
            <a:graphicFrameLocks noGrp="1"/>
          </p:cNvGraphicFramePr>
          <p:nvPr>
            <p:ph idx="1"/>
            <p:extLst>
              <p:ext uri="{D42A27DB-BD31-4B8C-83A1-F6EECF244321}">
                <p14:modId xmlns:p14="http://schemas.microsoft.com/office/powerpoint/2010/main" val="2799837481"/>
              </p:ext>
            </p:extLst>
          </p:nvPr>
        </p:nvGraphicFramePr>
        <p:xfrm>
          <a:off x="1364343" y="-1"/>
          <a:ext cx="9893526" cy="63572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12233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01D24-562E-C1EB-3E81-F8086B7DFDFD}"/>
              </a:ext>
            </a:extLst>
          </p:cNvPr>
          <p:cNvSpPr>
            <a:spLocks noGrp="1"/>
          </p:cNvSpPr>
          <p:nvPr>
            <p:ph type="title"/>
          </p:nvPr>
        </p:nvSpPr>
        <p:spPr>
          <a:xfrm>
            <a:off x="1690956" y="14515"/>
            <a:ext cx="8911687" cy="1280890"/>
          </a:xfrm>
        </p:spPr>
        <p:txBody>
          <a:bodyPr/>
          <a:lstStyle/>
          <a:p>
            <a:pPr algn="ctr"/>
            <a:r>
              <a:rPr lang="en-US" dirty="0">
                <a:solidFill>
                  <a:schemeClr val="accent1">
                    <a:lumMod val="75000"/>
                  </a:schemeClr>
                </a:solidFill>
                <a:latin typeface="Arial" panose="020B0604020202020204" pitchFamily="34" charset="0"/>
                <a:cs typeface="Arial" panose="020B0604020202020204" pitchFamily="34" charset="0"/>
              </a:rPr>
              <a:t>Data analysis technique</a:t>
            </a:r>
            <a:endParaRPr lang="en-IN" dirty="0">
              <a:solidFill>
                <a:schemeClr val="accent1">
                  <a:lumMod val="75000"/>
                </a:schemeClr>
              </a:solidFill>
              <a:latin typeface="Arial" panose="020B0604020202020204" pitchFamily="34" charset="0"/>
              <a:cs typeface="Arial" panose="020B0604020202020204" pitchFamily="34" charset="0"/>
            </a:endParaRPr>
          </a:p>
        </p:txBody>
      </p:sp>
      <p:graphicFrame>
        <p:nvGraphicFramePr>
          <p:cNvPr id="6" name="Content Placeholder 5">
            <a:extLst>
              <a:ext uri="{FF2B5EF4-FFF2-40B4-BE49-F238E27FC236}">
                <a16:creationId xmlns:a16="http://schemas.microsoft.com/office/drawing/2014/main" id="{D580D902-AA83-68EC-94D5-CEF89978CF91}"/>
              </a:ext>
            </a:extLst>
          </p:cNvPr>
          <p:cNvGraphicFramePr>
            <a:graphicFrameLocks noGrp="1"/>
          </p:cNvGraphicFramePr>
          <p:nvPr>
            <p:ph idx="1"/>
            <p:extLst>
              <p:ext uri="{D42A27DB-BD31-4B8C-83A1-F6EECF244321}">
                <p14:modId xmlns:p14="http://schemas.microsoft.com/office/powerpoint/2010/main" val="3051486100"/>
              </p:ext>
            </p:extLst>
          </p:nvPr>
        </p:nvGraphicFramePr>
        <p:xfrm>
          <a:off x="1407886" y="841828"/>
          <a:ext cx="10189028" cy="5493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87855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59AAB69-5B6C-78D5-34CE-00EAFAA70C03}"/>
              </a:ext>
            </a:extLst>
          </p:cNvPr>
          <p:cNvGraphicFramePr>
            <a:graphicFrameLocks noGrp="1"/>
          </p:cNvGraphicFramePr>
          <p:nvPr>
            <p:ph idx="1"/>
            <p:extLst>
              <p:ext uri="{D42A27DB-BD31-4B8C-83A1-F6EECF244321}">
                <p14:modId xmlns:p14="http://schemas.microsoft.com/office/powerpoint/2010/main" val="2699258504"/>
              </p:ext>
            </p:extLst>
          </p:nvPr>
        </p:nvGraphicFramePr>
        <p:xfrm>
          <a:off x="1378857" y="377371"/>
          <a:ext cx="10043885" cy="58782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76104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2D3B5-38E4-D29D-605F-F5FE5D09F1D7}"/>
              </a:ext>
            </a:extLst>
          </p:cNvPr>
          <p:cNvSpPr>
            <a:spLocks noGrp="1"/>
          </p:cNvSpPr>
          <p:nvPr>
            <p:ph type="title"/>
          </p:nvPr>
        </p:nvSpPr>
        <p:spPr>
          <a:xfrm>
            <a:off x="2589212" y="275767"/>
            <a:ext cx="8911687" cy="1280890"/>
          </a:xfrm>
        </p:spPr>
        <p:txBody>
          <a:bodyPr/>
          <a:lstStyle/>
          <a:p>
            <a:pPr algn="ctr"/>
            <a:r>
              <a:rPr lang="en-US" dirty="0">
                <a:solidFill>
                  <a:schemeClr val="accent1">
                    <a:lumMod val="75000"/>
                  </a:schemeClr>
                </a:solidFill>
                <a:latin typeface="Arial" panose="020B0604020202020204" pitchFamily="34" charset="0"/>
                <a:cs typeface="Arial" panose="020B0604020202020204" pitchFamily="34" charset="0"/>
              </a:rPr>
              <a:t>Ethical considerations</a:t>
            </a:r>
            <a:endParaRPr lang="en-IN" dirty="0">
              <a:solidFill>
                <a:schemeClr val="accent1">
                  <a:lumMod val="75000"/>
                </a:schemeClr>
              </a:solidFill>
              <a:latin typeface="Arial" panose="020B0604020202020204" pitchFamily="34" charset="0"/>
              <a:cs typeface="Arial" panose="020B0604020202020204" pitchFamily="34" charset="0"/>
            </a:endParaRPr>
          </a:p>
        </p:txBody>
      </p:sp>
      <p:graphicFrame>
        <p:nvGraphicFramePr>
          <p:cNvPr id="5" name="Content Placeholder 4">
            <a:extLst>
              <a:ext uri="{FF2B5EF4-FFF2-40B4-BE49-F238E27FC236}">
                <a16:creationId xmlns:a16="http://schemas.microsoft.com/office/drawing/2014/main" id="{E5A82F07-EC02-FD0C-1F5D-B85153D43EA3}"/>
              </a:ext>
            </a:extLst>
          </p:cNvPr>
          <p:cNvGraphicFramePr>
            <a:graphicFrameLocks noGrp="1"/>
          </p:cNvGraphicFramePr>
          <p:nvPr>
            <p:ph idx="1"/>
            <p:extLst>
              <p:ext uri="{D42A27DB-BD31-4B8C-83A1-F6EECF244321}">
                <p14:modId xmlns:p14="http://schemas.microsoft.com/office/powerpoint/2010/main" val="4049280770"/>
              </p:ext>
            </p:extLst>
          </p:nvPr>
        </p:nvGraphicFramePr>
        <p:xfrm>
          <a:off x="1959429" y="1016000"/>
          <a:ext cx="9545183" cy="584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11049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E65C3-3306-A9BE-7BE3-481D59F97760}"/>
              </a:ext>
            </a:extLst>
          </p:cNvPr>
          <p:cNvSpPr>
            <a:spLocks noGrp="1"/>
          </p:cNvSpPr>
          <p:nvPr>
            <p:ph type="title"/>
          </p:nvPr>
        </p:nvSpPr>
        <p:spPr>
          <a:xfrm>
            <a:off x="2389725" y="10881"/>
            <a:ext cx="8911687" cy="1280890"/>
          </a:xfrm>
        </p:spPr>
        <p:txBody>
          <a:bodyPr/>
          <a:lstStyle/>
          <a:p>
            <a:pPr algn="ctr"/>
            <a:r>
              <a:rPr lang="en-US" dirty="0">
                <a:solidFill>
                  <a:schemeClr val="accent1">
                    <a:lumMod val="75000"/>
                  </a:schemeClr>
                </a:solidFill>
                <a:latin typeface="Arial" panose="020B0604020202020204" pitchFamily="34" charset="0"/>
                <a:cs typeface="Arial" panose="020B0604020202020204" pitchFamily="34" charset="0"/>
              </a:rPr>
              <a:t>Implications of the research</a:t>
            </a:r>
            <a:endParaRPr lang="en-IN"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1FFFEBC-9E5D-6783-F8EE-6E89B475CB49}"/>
              </a:ext>
            </a:extLst>
          </p:cNvPr>
          <p:cNvSpPr>
            <a:spLocks noGrp="1"/>
          </p:cNvSpPr>
          <p:nvPr>
            <p:ph idx="1"/>
          </p:nvPr>
        </p:nvSpPr>
        <p:spPr>
          <a:xfrm>
            <a:off x="1683657" y="870857"/>
            <a:ext cx="9820955" cy="5762172"/>
          </a:xfrm>
        </p:spPr>
        <p:txBody>
          <a:bodyPr>
            <a:normAutofit fontScale="92500" lnSpcReduction="20000"/>
          </a:bodyPr>
          <a:lstStyle/>
          <a:p>
            <a:pPr algn="just">
              <a:lnSpc>
                <a:spcPct val="150000"/>
              </a:lnSpc>
            </a:pPr>
            <a:r>
              <a:rPr lang="en-US" sz="2000" dirty="0">
                <a:latin typeface="Arial" panose="020B0604020202020204" pitchFamily="34" charset="0"/>
                <a:cs typeface="Arial" panose="020B0604020202020204" pitchFamily="34" charset="0"/>
              </a:rPr>
              <a:t> </a:t>
            </a:r>
            <a:r>
              <a:rPr lang="en-US" sz="2000" dirty="0">
                <a:solidFill>
                  <a:schemeClr val="accent1">
                    <a:lumMod val="75000"/>
                  </a:schemeClr>
                </a:solidFill>
                <a:latin typeface="Arial" panose="020B0604020202020204" pitchFamily="34" charset="0"/>
                <a:cs typeface="Arial" panose="020B0604020202020204" pitchFamily="34" charset="0"/>
              </a:rPr>
              <a:t>There are several implications for this study on the level of physical exercise among public university students. </a:t>
            </a:r>
          </a:p>
          <a:p>
            <a:pPr algn="just">
              <a:lnSpc>
                <a:spcPct val="150000"/>
              </a:lnSpc>
            </a:pPr>
            <a:r>
              <a:rPr lang="en-US" sz="2000" dirty="0">
                <a:solidFill>
                  <a:schemeClr val="accent1">
                    <a:lumMod val="75000"/>
                  </a:schemeClr>
                </a:solidFill>
                <a:latin typeface="Arial" panose="020B0604020202020204" pitchFamily="34" charset="0"/>
                <a:cs typeface="Arial" panose="020B0604020202020204" pitchFamily="34" charset="0"/>
              </a:rPr>
              <a:t>It </a:t>
            </a:r>
            <a:r>
              <a:rPr lang="en-US" sz="2200" dirty="0">
                <a:solidFill>
                  <a:schemeClr val="accent1">
                    <a:lumMod val="75000"/>
                  </a:schemeClr>
                </a:solidFill>
                <a:latin typeface="Arial" panose="020B0604020202020204" pitchFamily="34" charset="0"/>
                <a:cs typeface="Arial" panose="020B0604020202020204" pitchFamily="34" charset="0"/>
              </a:rPr>
              <a:t>can</a:t>
            </a:r>
            <a:r>
              <a:rPr lang="en-US" sz="2000" dirty="0">
                <a:solidFill>
                  <a:schemeClr val="accent1">
                    <a:lumMod val="75000"/>
                  </a:schemeClr>
                </a:solidFill>
                <a:latin typeface="Arial" panose="020B0604020202020204" pitchFamily="34" charset="0"/>
                <a:cs typeface="Arial" panose="020B0604020202020204" pitchFamily="34" charset="0"/>
              </a:rPr>
              <a:t> provide light on students' physical activity habits, revealing their level of activity and the influences on their decision to be physically active. Using this data, universities may create more effective programs and interventions to increase student’s level of physical activities and enhance their health.</a:t>
            </a:r>
          </a:p>
          <a:p>
            <a:pPr algn="just">
              <a:lnSpc>
                <a:spcPct val="150000"/>
              </a:lnSpc>
            </a:pPr>
            <a:r>
              <a:rPr lang="en-US" sz="2000" dirty="0">
                <a:solidFill>
                  <a:schemeClr val="accent1">
                    <a:lumMod val="75000"/>
                  </a:schemeClr>
                </a:solidFill>
                <a:latin typeface="Arial" panose="020B0604020202020204" pitchFamily="34" charset="0"/>
                <a:cs typeface="Arial" panose="020B0604020202020204" pitchFamily="34" charset="0"/>
              </a:rPr>
              <a:t> The relationship between exercise and students' academic achievement, emotional well-being, and quality of life may be better understood if the prevalence and correlates of physical activity  students specific are well understood (III, Murray and Salvo, 2019). </a:t>
            </a:r>
          </a:p>
          <a:p>
            <a:pPr algn="just">
              <a:lnSpc>
                <a:spcPct val="150000"/>
              </a:lnSpc>
            </a:pPr>
            <a:r>
              <a:rPr lang="en-US" sz="2000" dirty="0">
                <a:solidFill>
                  <a:schemeClr val="accent1">
                    <a:lumMod val="75000"/>
                  </a:schemeClr>
                </a:solidFill>
                <a:latin typeface="Arial" panose="020B0604020202020204" pitchFamily="34" charset="0"/>
                <a:cs typeface="Arial" panose="020B0604020202020204" pitchFamily="34" charset="0"/>
              </a:rPr>
              <a:t>The study's results may be utilized to push for initiatives on college campuses that encourage students to be active and provide the tools they need to maintain an active lifestyle. The findings of this study may ultimately help a better campus environment and improve the health and well-being of students.</a:t>
            </a:r>
            <a:endParaRPr lang="en-IN" sz="2000"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29984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37FDB-7480-60C6-8901-12A0994EEFFB}"/>
              </a:ext>
            </a:extLst>
          </p:cNvPr>
          <p:cNvSpPr>
            <a:spLocks noGrp="1"/>
          </p:cNvSpPr>
          <p:nvPr>
            <p:ph type="title"/>
          </p:nvPr>
        </p:nvSpPr>
        <p:spPr>
          <a:xfrm>
            <a:off x="1083439" y="767441"/>
            <a:ext cx="8911687" cy="1280890"/>
          </a:xfrm>
        </p:spPr>
        <p:txBody>
          <a:bodyPr/>
          <a:lstStyle/>
          <a:p>
            <a:pPr algn="ctr"/>
            <a:r>
              <a:rPr lang="en-US" dirty="0">
                <a:solidFill>
                  <a:schemeClr val="accent1">
                    <a:lumMod val="75000"/>
                  </a:schemeClr>
                </a:solidFill>
                <a:latin typeface="Arial" panose="020B0604020202020204" pitchFamily="34" charset="0"/>
                <a:cs typeface="Arial" panose="020B0604020202020204" pitchFamily="34" charset="0"/>
              </a:rPr>
              <a:t>Conclusion</a:t>
            </a:r>
            <a:br>
              <a:rPr lang="en-US" dirty="0">
                <a:solidFill>
                  <a:schemeClr val="accent1">
                    <a:lumMod val="75000"/>
                  </a:schemeClr>
                </a:solidFill>
                <a:latin typeface="Arial" panose="020B0604020202020204" pitchFamily="34" charset="0"/>
                <a:cs typeface="Arial" panose="020B0604020202020204" pitchFamily="34" charset="0"/>
              </a:rPr>
            </a:br>
            <a:endParaRPr lang="en-IN" dirty="0">
              <a:solidFill>
                <a:schemeClr val="accent1">
                  <a:lumMod val="75000"/>
                </a:schemeClr>
              </a:solidFill>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BA4F0B27-AD4D-241F-B01F-28F7061CEA01}"/>
              </a:ext>
            </a:extLst>
          </p:cNvPr>
          <p:cNvGraphicFramePr>
            <a:graphicFrameLocks noGrp="1"/>
          </p:cNvGraphicFramePr>
          <p:nvPr>
            <p:ph idx="1"/>
            <p:extLst>
              <p:ext uri="{D42A27DB-BD31-4B8C-83A1-F6EECF244321}">
                <p14:modId xmlns:p14="http://schemas.microsoft.com/office/powerpoint/2010/main" val="3738451220"/>
              </p:ext>
            </p:extLst>
          </p:nvPr>
        </p:nvGraphicFramePr>
        <p:xfrm>
          <a:off x="914401" y="1407886"/>
          <a:ext cx="10827656" cy="4503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81635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963CA-7321-0AAC-3384-A36D264FB57C}"/>
              </a:ext>
            </a:extLst>
          </p:cNvPr>
          <p:cNvSpPr>
            <a:spLocks noGrp="1"/>
          </p:cNvSpPr>
          <p:nvPr>
            <p:ph type="title"/>
          </p:nvPr>
        </p:nvSpPr>
        <p:spPr/>
        <p:txBody>
          <a:bodyPr/>
          <a:lstStyle/>
          <a:p>
            <a:r>
              <a:rPr lang="en-US" dirty="0"/>
              <a:t>Time schedule</a:t>
            </a:r>
            <a:endParaRPr lang="en-IN" dirty="0"/>
          </a:p>
        </p:txBody>
      </p:sp>
      <p:sp>
        <p:nvSpPr>
          <p:cNvPr id="6" name="Rectangle 5">
            <a:extLst>
              <a:ext uri="{FF2B5EF4-FFF2-40B4-BE49-F238E27FC236}">
                <a16:creationId xmlns:a16="http://schemas.microsoft.com/office/drawing/2014/main" id="{72357EB0-C916-809A-D884-6EF61ECF86CB}"/>
              </a:ext>
            </a:extLst>
          </p:cNvPr>
          <p:cNvSpPr/>
          <p:nvPr/>
        </p:nvSpPr>
        <p:spPr>
          <a:xfrm>
            <a:off x="413657" y="1672772"/>
            <a:ext cx="11364685" cy="462280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IN"/>
          </a:p>
        </p:txBody>
      </p:sp>
      <p:pic>
        <p:nvPicPr>
          <p:cNvPr id="10" name="Picture 9">
            <a:extLst>
              <a:ext uri="{FF2B5EF4-FFF2-40B4-BE49-F238E27FC236}">
                <a16:creationId xmlns:a16="http://schemas.microsoft.com/office/drawing/2014/main" id="{6CC01C95-0E01-5BC4-FE17-600650E4E938}"/>
              </a:ext>
            </a:extLst>
          </p:cNvPr>
          <p:cNvPicPr>
            <a:picLocks noChangeAspect="1"/>
          </p:cNvPicPr>
          <p:nvPr/>
        </p:nvPicPr>
        <p:blipFill>
          <a:blip r:embed="rId2"/>
          <a:stretch>
            <a:fillRect/>
          </a:stretch>
        </p:blipFill>
        <p:spPr>
          <a:xfrm>
            <a:off x="1465944" y="1905000"/>
            <a:ext cx="9521370" cy="3450771"/>
          </a:xfrm>
          <a:prstGeom prst="rect">
            <a:avLst/>
          </a:prstGeom>
        </p:spPr>
      </p:pic>
      <p:sp>
        <p:nvSpPr>
          <p:cNvPr id="11" name="TextBox 10">
            <a:extLst>
              <a:ext uri="{FF2B5EF4-FFF2-40B4-BE49-F238E27FC236}">
                <a16:creationId xmlns:a16="http://schemas.microsoft.com/office/drawing/2014/main" id="{1C63985D-A119-7CD9-BBB3-8A791F5B146D}"/>
              </a:ext>
            </a:extLst>
          </p:cNvPr>
          <p:cNvSpPr txBox="1"/>
          <p:nvPr/>
        </p:nvSpPr>
        <p:spPr>
          <a:xfrm>
            <a:off x="4310743" y="5776686"/>
            <a:ext cx="3352800" cy="400110"/>
          </a:xfrm>
          <a:prstGeom prst="rect">
            <a:avLst/>
          </a:prstGeom>
          <a:noFill/>
        </p:spPr>
        <p:txBody>
          <a:bodyPr wrap="square" rtlCol="0">
            <a:spAutoFit/>
          </a:bodyPr>
          <a:lstStyle/>
          <a:p>
            <a:pPr algn="ctr"/>
            <a:r>
              <a:rPr lang="en-US" sz="2000" dirty="0">
                <a:latin typeface="Arial" panose="020B0604020202020204" pitchFamily="34" charset="0"/>
                <a:cs typeface="Arial" panose="020B0604020202020204" pitchFamily="34" charset="0"/>
              </a:rPr>
              <a:t>Source- Self created</a:t>
            </a:r>
            <a:endParaRPr lang="en-IN"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06547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CB58A-F689-443F-5B17-73B58D19CAB8}"/>
              </a:ext>
            </a:extLst>
          </p:cNvPr>
          <p:cNvSpPr>
            <a:spLocks noGrp="1"/>
          </p:cNvSpPr>
          <p:nvPr>
            <p:ph type="title"/>
          </p:nvPr>
        </p:nvSpPr>
        <p:spPr>
          <a:xfrm>
            <a:off x="836697" y="0"/>
            <a:ext cx="8911687" cy="711204"/>
          </a:xfrm>
        </p:spPr>
        <p:txBody>
          <a:bodyPr/>
          <a:lstStyle/>
          <a:p>
            <a:pPr algn="ctr"/>
            <a:r>
              <a:rPr lang="en-US" dirty="0">
                <a:solidFill>
                  <a:schemeClr val="accent1">
                    <a:lumMod val="75000"/>
                  </a:schemeClr>
                </a:solidFill>
                <a:latin typeface="Arial" panose="020B0604020202020204" pitchFamily="34" charset="0"/>
                <a:cs typeface="Arial" panose="020B0604020202020204" pitchFamily="34" charset="0"/>
              </a:rPr>
              <a:t>Reference list</a:t>
            </a:r>
            <a:endParaRPr lang="en-IN"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5643D84-576D-BF34-5F38-608740722B22}"/>
              </a:ext>
            </a:extLst>
          </p:cNvPr>
          <p:cNvSpPr>
            <a:spLocks noGrp="1"/>
          </p:cNvSpPr>
          <p:nvPr>
            <p:ph idx="1"/>
          </p:nvPr>
        </p:nvSpPr>
        <p:spPr>
          <a:xfrm>
            <a:off x="0" y="242047"/>
            <a:ext cx="12191999" cy="6884894"/>
          </a:xfrm>
        </p:spPr>
        <p:txBody>
          <a:bodyPr>
            <a:normAutofit fontScale="40000" lnSpcReduction="20000"/>
          </a:bodyPr>
          <a:lstStyle/>
          <a:p>
            <a:pPr marL="0" indent="0" algn="l">
              <a:lnSpc>
                <a:spcPct val="150000"/>
              </a:lnSpc>
              <a:buNone/>
            </a:pPr>
            <a:endParaRPr lang="en-IN" sz="1000" b="0" dirty="0">
              <a:effectLst/>
              <a:latin typeface="Times New Roman" panose="02020603050405020304" pitchFamily="18" charset="0"/>
            </a:endParaRPr>
          </a:p>
          <a:p>
            <a:pPr>
              <a:lnSpc>
                <a:spcPct val="150000"/>
              </a:lnSpc>
            </a:pPr>
            <a:r>
              <a:rPr lang="en-IN" sz="5000" dirty="0">
                <a:effectLst/>
                <a:latin typeface="Arial" panose="020B0604020202020204" pitchFamily="34" charset="0"/>
                <a:cs typeface="Arial" panose="020B0604020202020204" pitchFamily="34" charset="0"/>
              </a:rPr>
              <a:t>Anderson, E. and </a:t>
            </a:r>
            <a:r>
              <a:rPr lang="en-IN" sz="5000" dirty="0" err="1">
                <a:effectLst/>
                <a:latin typeface="Arial" panose="020B0604020202020204" pitchFamily="34" charset="0"/>
                <a:cs typeface="Arial" panose="020B0604020202020204" pitchFamily="34" charset="0"/>
              </a:rPr>
              <a:t>Durstine</a:t>
            </a:r>
            <a:r>
              <a:rPr lang="en-IN" sz="5000" dirty="0">
                <a:effectLst/>
                <a:latin typeface="Arial" panose="020B0604020202020204" pitchFamily="34" charset="0"/>
                <a:cs typeface="Arial" panose="020B0604020202020204" pitchFamily="34" charset="0"/>
              </a:rPr>
              <a:t>, J.L. (2019). Physical activity, exercise, and chronic diseases: A brief review. </a:t>
            </a:r>
            <a:r>
              <a:rPr lang="en-IN" sz="5000" i="1" dirty="0">
                <a:effectLst/>
                <a:latin typeface="Arial" panose="020B0604020202020204" pitchFamily="34" charset="0"/>
                <a:cs typeface="Arial" panose="020B0604020202020204" pitchFamily="34" charset="0"/>
              </a:rPr>
              <a:t>Sports Medicine and Health Science</a:t>
            </a:r>
            <a:r>
              <a:rPr lang="en-IN" sz="5000" dirty="0">
                <a:effectLst/>
                <a:latin typeface="Arial" panose="020B0604020202020204" pitchFamily="34" charset="0"/>
                <a:cs typeface="Arial" panose="020B0604020202020204" pitchFamily="34" charset="0"/>
              </a:rPr>
              <a:t>, [online] 1(1), pp.3–10. </a:t>
            </a:r>
            <a:r>
              <a:rPr lang="en-IN" sz="5000" dirty="0" err="1">
                <a:effectLst/>
                <a:latin typeface="Arial" panose="020B0604020202020204" pitchFamily="34" charset="0"/>
                <a:cs typeface="Arial" panose="020B0604020202020204" pitchFamily="34" charset="0"/>
              </a:rPr>
              <a:t>doi:https</a:t>
            </a:r>
            <a:r>
              <a:rPr lang="en-IN" sz="5000" dirty="0">
                <a:effectLst/>
                <a:latin typeface="Arial" panose="020B0604020202020204" pitchFamily="34" charset="0"/>
                <a:cs typeface="Arial" panose="020B0604020202020204" pitchFamily="34" charset="0"/>
              </a:rPr>
              <a:t>://doi.org/10.1016/j.smhs.2019.08.006.</a:t>
            </a:r>
          </a:p>
          <a:p>
            <a:pPr>
              <a:lnSpc>
                <a:spcPct val="150000"/>
              </a:lnSpc>
            </a:pPr>
            <a:r>
              <a:rPr lang="en-IN" sz="5000" dirty="0">
                <a:effectLst/>
                <a:latin typeface="Arial" panose="020B0604020202020204" pitchFamily="34" charset="0"/>
                <a:cs typeface="Arial" panose="020B0604020202020204" pitchFamily="34" charset="0"/>
              </a:rPr>
              <a:t>Ge, Y., Xin, S., Luan, D., Zou, Z., Liu, M., Bai, X. and Gao, Q. (2019). Association of physical activity, sedentary time, and sleep duration on the health-related quality of life of college students in Northeast China. </a:t>
            </a:r>
            <a:r>
              <a:rPr lang="en-IN" sz="5000" i="1" dirty="0">
                <a:effectLst/>
                <a:latin typeface="Arial" panose="020B0604020202020204" pitchFamily="34" charset="0"/>
                <a:cs typeface="Arial" panose="020B0604020202020204" pitchFamily="34" charset="0"/>
              </a:rPr>
              <a:t>Health and Quality of Life Outcomes</a:t>
            </a:r>
            <a:r>
              <a:rPr lang="en-IN" sz="5000" dirty="0">
                <a:effectLst/>
                <a:latin typeface="Arial" panose="020B0604020202020204" pitchFamily="34" charset="0"/>
                <a:cs typeface="Arial" panose="020B0604020202020204" pitchFamily="34" charset="0"/>
              </a:rPr>
              <a:t>, [online] 17(1). </a:t>
            </a:r>
            <a:r>
              <a:rPr lang="en-IN" sz="5000" dirty="0" err="1">
                <a:effectLst/>
                <a:latin typeface="Arial" panose="020B0604020202020204" pitchFamily="34" charset="0"/>
                <a:cs typeface="Arial" panose="020B0604020202020204" pitchFamily="34" charset="0"/>
              </a:rPr>
              <a:t>doi:https</a:t>
            </a:r>
            <a:r>
              <a:rPr lang="en-IN" sz="5000" dirty="0">
                <a:effectLst/>
                <a:latin typeface="Arial" panose="020B0604020202020204" pitchFamily="34" charset="0"/>
                <a:cs typeface="Arial" panose="020B0604020202020204" pitchFamily="34" charset="0"/>
              </a:rPr>
              <a:t>://doi.org/10.1186/s12955-019-1194-x.</a:t>
            </a:r>
          </a:p>
          <a:p>
            <a:pPr>
              <a:lnSpc>
                <a:spcPct val="150000"/>
              </a:lnSpc>
            </a:pPr>
            <a:r>
              <a:rPr lang="en-IN" sz="5000" dirty="0" err="1">
                <a:effectLst/>
                <a:latin typeface="Arial" panose="020B0604020202020204" pitchFamily="34" charset="0"/>
                <a:cs typeface="Arial" panose="020B0604020202020204" pitchFamily="34" charset="0"/>
              </a:rPr>
              <a:t>Ghrouz</a:t>
            </a:r>
            <a:r>
              <a:rPr lang="en-IN" sz="5000" dirty="0">
                <a:effectLst/>
                <a:latin typeface="Arial" panose="020B0604020202020204" pitchFamily="34" charset="0"/>
                <a:cs typeface="Arial" panose="020B0604020202020204" pitchFamily="34" charset="0"/>
              </a:rPr>
              <a:t>, A.K., </a:t>
            </a:r>
            <a:r>
              <a:rPr lang="en-IN" sz="5000" dirty="0" err="1">
                <a:effectLst/>
                <a:latin typeface="Arial" panose="020B0604020202020204" pitchFamily="34" charset="0"/>
                <a:cs typeface="Arial" panose="020B0604020202020204" pitchFamily="34" charset="0"/>
              </a:rPr>
              <a:t>Noohu</a:t>
            </a:r>
            <a:r>
              <a:rPr lang="en-IN" sz="5000" dirty="0">
                <a:effectLst/>
                <a:latin typeface="Arial" panose="020B0604020202020204" pitchFamily="34" charset="0"/>
                <a:cs typeface="Arial" panose="020B0604020202020204" pitchFamily="34" charset="0"/>
              </a:rPr>
              <a:t>, M.M., Dilshad Manzar, Md., Warren Spence, D., </a:t>
            </a:r>
            <a:r>
              <a:rPr lang="en-IN" sz="5000" dirty="0" err="1">
                <a:effectLst/>
                <a:latin typeface="Arial" panose="020B0604020202020204" pitchFamily="34" charset="0"/>
                <a:cs typeface="Arial" panose="020B0604020202020204" pitchFamily="34" charset="0"/>
              </a:rPr>
              <a:t>BaHammam</a:t>
            </a:r>
            <a:r>
              <a:rPr lang="en-IN" sz="5000" dirty="0">
                <a:effectLst/>
                <a:latin typeface="Arial" panose="020B0604020202020204" pitchFamily="34" charset="0"/>
                <a:cs typeface="Arial" panose="020B0604020202020204" pitchFamily="34" charset="0"/>
              </a:rPr>
              <a:t>, A.S. and </a:t>
            </a:r>
            <a:r>
              <a:rPr lang="en-IN" sz="5000" dirty="0" err="1">
                <a:effectLst/>
                <a:latin typeface="Arial" panose="020B0604020202020204" pitchFamily="34" charset="0"/>
                <a:cs typeface="Arial" panose="020B0604020202020204" pitchFamily="34" charset="0"/>
              </a:rPr>
              <a:t>Pandi</a:t>
            </a:r>
            <a:r>
              <a:rPr lang="en-IN" sz="5000" dirty="0">
                <a:effectLst/>
                <a:latin typeface="Arial" panose="020B0604020202020204" pitchFamily="34" charset="0"/>
                <a:cs typeface="Arial" panose="020B0604020202020204" pitchFamily="34" charset="0"/>
              </a:rPr>
              <a:t>-Perumal, S.R. (2019). Physical activity and sleep quality in relation to mental health among college students. </a:t>
            </a:r>
            <a:r>
              <a:rPr lang="en-IN" sz="5000" i="1" dirty="0">
                <a:effectLst/>
                <a:latin typeface="Arial" panose="020B0604020202020204" pitchFamily="34" charset="0"/>
                <a:cs typeface="Arial" panose="020B0604020202020204" pitchFamily="34" charset="0"/>
              </a:rPr>
              <a:t>Sleep and Breathing</a:t>
            </a:r>
            <a:r>
              <a:rPr lang="en-IN" sz="5000" dirty="0">
                <a:effectLst/>
                <a:latin typeface="Arial" panose="020B0604020202020204" pitchFamily="34" charset="0"/>
                <a:cs typeface="Arial" panose="020B0604020202020204" pitchFamily="34" charset="0"/>
              </a:rPr>
              <a:t>, [online] 23(2), pp.627–634. </a:t>
            </a:r>
            <a:r>
              <a:rPr lang="en-IN" sz="5000" dirty="0" err="1">
                <a:effectLst/>
                <a:latin typeface="Arial" panose="020B0604020202020204" pitchFamily="34" charset="0"/>
                <a:cs typeface="Arial" panose="020B0604020202020204" pitchFamily="34" charset="0"/>
              </a:rPr>
              <a:t>doi:https</a:t>
            </a:r>
            <a:r>
              <a:rPr lang="en-IN" sz="5000" dirty="0">
                <a:effectLst/>
                <a:latin typeface="Arial" panose="020B0604020202020204" pitchFamily="34" charset="0"/>
                <a:cs typeface="Arial" panose="020B0604020202020204" pitchFamily="34" charset="0"/>
              </a:rPr>
              <a:t>://doi.org/10.1007/s11325-019-01780-z.</a:t>
            </a:r>
          </a:p>
          <a:p>
            <a:pPr>
              <a:lnSpc>
                <a:spcPct val="150000"/>
              </a:lnSpc>
            </a:pPr>
            <a:r>
              <a:rPr lang="en-IN" sz="5000" dirty="0" err="1">
                <a:effectLst/>
                <a:latin typeface="Arial" panose="020B0604020202020204" pitchFamily="34" charset="0"/>
                <a:cs typeface="Arial" panose="020B0604020202020204" pitchFamily="34" charset="0"/>
              </a:rPr>
              <a:t>Grasdalsmoen</a:t>
            </a:r>
            <a:r>
              <a:rPr lang="en-IN" sz="5000" dirty="0">
                <a:effectLst/>
                <a:latin typeface="Arial" panose="020B0604020202020204" pitchFamily="34" charset="0"/>
                <a:cs typeface="Arial" panose="020B0604020202020204" pitchFamily="34" charset="0"/>
              </a:rPr>
              <a:t>, M., Eriksen, H.R., </a:t>
            </a:r>
            <a:r>
              <a:rPr lang="en-IN" sz="5000" dirty="0" err="1">
                <a:effectLst/>
                <a:latin typeface="Arial" panose="020B0604020202020204" pitchFamily="34" charset="0"/>
                <a:cs typeface="Arial" panose="020B0604020202020204" pitchFamily="34" charset="0"/>
              </a:rPr>
              <a:t>Lønning</a:t>
            </a:r>
            <a:r>
              <a:rPr lang="en-IN" sz="5000" dirty="0">
                <a:effectLst/>
                <a:latin typeface="Arial" panose="020B0604020202020204" pitchFamily="34" charset="0"/>
                <a:cs typeface="Arial" panose="020B0604020202020204" pitchFamily="34" charset="0"/>
              </a:rPr>
              <a:t>, K.J. and Sivertsen, B. (2020). Physical exercise, mental health problems, and suicide attempts in university students. </a:t>
            </a:r>
            <a:r>
              <a:rPr lang="en-IN" sz="5000" i="1" dirty="0">
                <a:effectLst/>
                <a:latin typeface="Arial" panose="020B0604020202020204" pitchFamily="34" charset="0"/>
                <a:cs typeface="Arial" panose="020B0604020202020204" pitchFamily="34" charset="0"/>
              </a:rPr>
              <a:t>BMC psychiatry</a:t>
            </a:r>
            <a:r>
              <a:rPr lang="en-IN" sz="5000" dirty="0">
                <a:effectLst/>
                <a:latin typeface="Arial" panose="020B0604020202020204" pitchFamily="34" charset="0"/>
                <a:cs typeface="Arial" panose="020B0604020202020204" pitchFamily="34" charset="0"/>
              </a:rPr>
              <a:t>, [online] 20(1), p.175. </a:t>
            </a:r>
            <a:r>
              <a:rPr lang="en-IN" sz="5000" dirty="0" err="1">
                <a:effectLst/>
                <a:latin typeface="Arial" panose="020B0604020202020204" pitchFamily="34" charset="0"/>
                <a:cs typeface="Arial" panose="020B0604020202020204" pitchFamily="34" charset="0"/>
              </a:rPr>
              <a:t>doi:https</a:t>
            </a:r>
            <a:r>
              <a:rPr lang="en-IN" sz="5000" dirty="0">
                <a:effectLst/>
                <a:latin typeface="Arial" panose="020B0604020202020204" pitchFamily="34" charset="0"/>
                <a:cs typeface="Arial" panose="020B0604020202020204" pitchFamily="34" charset="0"/>
              </a:rPr>
              <a:t>://doi.org/10.1186/s12888-020-02583-3.</a:t>
            </a:r>
          </a:p>
          <a:p>
            <a:pPr>
              <a:lnSpc>
                <a:spcPct val="150000"/>
              </a:lnSpc>
            </a:pPr>
            <a:r>
              <a:rPr lang="en-IN" sz="3600" dirty="0">
                <a:effectLst/>
                <a:latin typeface="Times New Roman" panose="02020603050405020304" pitchFamily="18" charset="0"/>
              </a:rPr>
              <a:t>.</a:t>
            </a:r>
          </a:p>
          <a:p>
            <a:pPr>
              <a:lnSpc>
                <a:spcPct val="150000"/>
              </a:lnSpc>
            </a:pPr>
            <a:r>
              <a:rPr lang="en-IN" sz="900" dirty="0">
                <a:effectLst/>
                <a:latin typeface="Times New Roman" panose="02020603050405020304" pitchFamily="18" charset="0"/>
              </a:rPr>
              <a:t>.</a:t>
            </a:r>
          </a:p>
          <a:p>
            <a:endParaRPr lang="en-IN"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5474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CB58A-F689-443F-5B17-73B58D19CAB8}"/>
              </a:ext>
            </a:extLst>
          </p:cNvPr>
          <p:cNvSpPr>
            <a:spLocks noGrp="1"/>
          </p:cNvSpPr>
          <p:nvPr>
            <p:ph type="title"/>
          </p:nvPr>
        </p:nvSpPr>
        <p:spPr>
          <a:xfrm>
            <a:off x="836697" y="0"/>
            <a:ext cx="8911687" cy="711204"/>
          </a:xfrm>
        </p:spPr>
        <p:txBody>
          <a:bodyPr/>
          <a:lstStyle/>
          <a:p>
            <a:pPr algn="ctr"/>
            <a:r>
              <a:rPr lang="en-US" dirty="0">
                <a:solidFill>
                  <a:schemeClr val="accent1">
                    <a:lumMod val="75000"/>
                  </a:schemeClr>
                </a:solidFill>
                <a:latin typeface="Arial" panose="020B0604020202020204" pitchFamily="34" charset="0"/>
                <a:cs typeface="Arial" panose="020B0604020202020204" pitchFamily="34" charset="0"/>
              </a:rPr>
              <a:t>Reference list</a:t>
            </a:r>
            <a:endParaRPr lang="en-IN"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5643D84-576D-BF34-5F38-608740722B22}"/>
              </a:ext>
            </a:extLst>
          </p:cNvPr>
          <p:cNvSpPr>
            <a:spLocks noGrp="1"/>
          </p:cNvSpPr>
          <p:nvPr>
            <p:ph idx="1"/>
          </p:nvPr>
        </p:nvSpPr>
        <p:spPr>
          <a:xfrm>
            <a:off x="203201" y="551543"/>
            <a:ext cx="11988800" cy="6429828"/>
          </a:xfrm>
        </p:spPr>
        <p:txBody>
          <a:bodyPr>
            <a:normAutofit fontScale="92500" lnSpcReduction="20000"/>
          </a:bodyPr>
          <a:lstStyle/>
          <a:p>
            <a:pPr marL="0" indent="0">
              <a:lnSpc>
                <a:spcPct val="150000"/>
              </a:lnSpc>
              <a:buNone/>
            </a:pPr>
            <a:r>
              <a:rPr lang="en-IN" sz="2000" dirty="0">
                <a:latin typeface="Arial" panose="020B0604020202020204" pitchFamily="34" charset="0"/>
                <a:cs typeface="Arial" panose="020B0604020202020204" pitchFamily="34" charset="0"/>
              </a:rPr>
              <a:t>      </a:t>
            </a:r>
            <a:r>
              <a:rPr lang="en-IN" sz="2200" dirty="0">
                <a:effectLst/>
                <a:latin typeface="Arial" panose="020B0604020202020204" pitchFamily="34" charset="0"/>
                <a:cs typeface="Arial" panose="020B0604020202020204" pitchFamily="34" charset="0"/>
              </a:rPr>
              <a:t>III, H.K., Murray, T. and Salvo, D. (2019). </a:t>
            </a:r>
            <a:r>
              <a:rPr lang="en-IN" sz="2200" i="1" dirty="0">
                <a:effectLst/>
                <a:latin typeface="Arial" panose="020B0604020202020204" pitchFamily="34" charset="0"/>
                <a:cs typeface="Arial" panose="020B0604020202020204" pitchFamily="34" charset="0"/>
              </a:rPr>
              <a:t>Foundations of Physical Activity and Public Health</a:t>
            </a:r>
            <a:r>
              <a:rPr lang="en-IN" sz="2200" dirty="0">
                <a:effectLst/>
                <a:latin typeface="Arial" panose="020B0604020202020204" pitchFamily="34" charset="0"/>
                <a:cs typeface="Arial" panose="020B0604020202020204" pitchFamily="34" charset="0"/>
              </a:rPr>
              <a:t>. [online] </a:t>
            </a:r>
            <a:r>
              <a:rPr lang="en-IN" sz="2200" i="1" dirty="0">
                <a:effectLst/>
                <a:latin typeface="Arial" panose="020B0604020202020204" pitchFamily="34" charset="0"/>
                <a:cs typeface="Arial" panose="020B0604020202020204" pitchFamily="34" charset="0"/>
              </a:rPr>
              <a:t>Google Books</a:t>
            </a:r>
            <a:r>
              <a:rPr lang="en-IN" sz="2200" dirty="0">
                <a:effectLst/>
                <a:latin typeface="Arial" panose="020B0604020202020204" pitchFamily="34" charset="0"/>
                <a:cs typeface="Arial" panose="020B0604020202020204" pitchFamily="34" charset="0"/>
              </a:rPr>
              <a:t>. Human Kinetics. Available at: https://books.google.com/books?hl=en&amp;lr=lang_en&amp;id=8LG8DwAAQBAJ&amp;oi=fnd&amp;pg=PP1&amp;dq=Factors+affecting+the+Prevalence+of+physical+activity+among+students+in+a+public+university&amp;ots=U0FbeaFZiP&amp;sig=K4F6pad70U8wUHHR1aKvRbB0qy0.</a:t>
            </a:r>
          </a:p>
          <a:p>
            <a:pPr>
              <a:lnSpc>
                <a:spcPct val="150000"/>
              </a:lnSpc>
            </a:pPr>
            <a:r>
              <a:rPr lang="en-IN" sz="2200" dirty="0">
                <a:effectLst/>
                <a:latin typeface="Arial" panose="020B0604020202020204" pitchFamily="34" charset="0"/>
                <a:cs typeface="Arial" panose="020B0604020202020204" pitchFamily="34" charset="0"/>
              </a:rPr>
              <a:t>Ramón-</a:t>
            </a:r>
            <a:r>
              <a:rPr lang="en-IN" sz="2200" dirty="0" err="1">
                <a:effectLst/>
                <a:latin typeface="Arial" panose="020B0604020202020204" pitchFamily="34" charset="0"/>
                <a:cs typeface="Arial" panose="020B0604020202020204" pitchFamily="34" charset="0"/>
              </a:rPr>
              <a:t>Arbués</a:t>
            </a:r>
            <a:r>
              <a:rPr lang="en-IN" sz="2200" dirty="0">
                <a:effectLst/>
                <a:latin typeface="Arial" panose="020B0604020202020204" pitchFamily="34" charset="0"/>
                <a:cs typeface="Arial" panose="020B0604020202020204" pitchFamily="34" charset="0"/>
              </a:rPr>
              <a:t>, E., Gea-Caballero, V., Granada-López, J.M., Juárez-Vela, R., </a:t>
            </a:r>
            <a:r>
              <a:rPr lang="en-IN" sz="2200" dirty="0" err="1">
                <a:effectLst/>
                <a:latin typeface="Arial" panose="020B0604020202020204" pitchFamily="34" charset="0"/>
                <a:cs typeface="Arial" panose="020B0604020202020204" pitchFamily="34" charset="0"/>
              </a:rPr>
              <a:t>Pellicer</a:t>
            </a:r>
            <a:r>
              <a:rPr lang="en-IN" sz="2200" dirty="0">
                <a:effectLst/>
                <a:latin typeface="Arial" panose="020B0604020202020204" pitchFamily="34" charset="0"/>
                <a:cs typeface="Arial" panose="020B0604020202020204" pitchFamily="34" charset="0"/>
              </a:rPr>
              <a:t>-García, B. and Antón-</a:t>
            </a:r>
            <a:r>
              <a:rPr lang="en-IN" sz="2200" dirty="0" err="1">
                <a:effectLst/>
                <a:latin typeface="Arial" panose="020B0604020202020204" pitchFamily="34" charset="0"/>
                <a:cs typeface="Arial" panose="020B0604020202020204" pitchFamily="34" charset="0"/>
              </a:rPr>
              <a:t>Solanas</a:t>
            </a:r>
            <a:r>
              <a:rPr lang="en-IN" sz="2200" dirty="0">
                <a:effectLst/>
                <a:latin typeface="Arial" panose="020B0604020202020204" pitchFamily="34" charset="0"/>
                <a:cs typeface="Arial" panose="020B0604020202020204" pitchFamily="34" charset="0"/>
              </a:rPr>
              <a:t>, I. (2020). The Prevalence of Depression, Anxiety and Stress and Their Associated Factors in College Students. </a:t>
            </a:r>
            <a:r>
              <a:rPr lang="en-IN" sz="2200" i="1" dirty="0">
                <a:effectLst/>
                <a:latin typeface="Arial" panose="020B0604020202020204" pitchFamily="34" charset="0"/>
                <a:cs typeface="Arial" panose="020B0604020202020204" pitchFamily="34" charset="0"/>
              </a:rPr>
              <a:t>International Journal of Environmental Research and Public Health</a:t>
            </a:r>
            <a:r>
              <a:rPr lang="en-IN" sz="2200" dirty="0">
                <a:effectLst/>
                <a:latin typeface="Arial" panose="020B0604020202020204" pitchFamily="34" charset="0"/>
                <a:cs typeface="Arial" panose="020B0604020202020204" pitchFamily="34" charset="0"/>
              </a:rPr>
              <a:t>, 17(19), p.7001. </a:t>
            </a:r>
            <a:r>
              <a:rPr lang="en-IN" sz="2200" dirty="0" err="1">
                <a:effectLst/>
                <a:latin typeface="Arial" panose="020B0604020202020204" pitchFamily="34" charset="0"/>
                <a:cs typeface="Arial" panose="020B0604020202020204" pitchFamily="34" charset="0"/>
              </a:rPr>
              <a:t>doi:https</a:t>
            </a:r>
            <a:r>
              <a:rPr lang="en-IN" sz="2200" dirty="0">
                <a:effectLst/>
                <a:latin typeface="Arial" panose="020B0604020202020204" pitchFamily="34" charset="0"/>
                <a:cs typeface="Arial" panose="020B0604020202020204" pitchFamily="34" charset="0"/>
              </a:rPr>
              <a:t>://doi.org/10.3390/ijerph17197001.s</a:t>
            </a:r>
          </a:p>
          <a:p>
            <a:pPr>
              <a:lnSpc>
                <a:spcPct val="150000"/>
              </a:lnSpc>
            </a:pPr>
            <a:r>
              <a:rPr lang="en-IN" sz="2200" dirty="0">
                <a:effectLst/>
                <a:latin typeface="Arial" panose="020B0604020202020204" pitchFamily="34" charset="0"/>
                <a:cs typeface="Arial" panose="020B0604020202020204" pitchFamily="34" charset="0"/>
              </a:rPr>
              <a:t>Rodríguez-</a:t>
            </a:r>
            <a:r>
              <a:rPr lang="en-IN" sz="2200" dirty="0" err="1">
                <a:effectLst/>
                <a:latin typeface="Arial" panose="020B0604020202020204" pitchFamily="34" charset="0"/>
                <a:cs typeface="Arial" panose="020B0604020202020204" pitchFamily="34" charset="0"/>
              </a:rPr>
              <a:t>Larrad</a:t>
            </a:r>
            <a:r>
              <a:rPr lang="en-IN" sz="2200" dirty="0">
                <a:effectLst/>
                <a:latin typeface="Arial" panose="020B0604020202020204" pitchFamily="34" charset="0"/>
                <a:cs typeface="Arial" panose="020B0604020202020204" pitchFamily="34" charset="0"/>
              </a:rPr>
              <a:t>, A., </a:t>
            </a:r>
            <a:r>
              <a:rPr lang="en-IN" sz="2200" dirty="0" err="1">
                <a:effectLst/>
                <a:latin typeface="Arial" panose="020B0604020202020204" pitchFamily="34" charset="0"/>
                <a:cs typeface="Arial" panose="020B0604020202020204" pitchFamily="34" charset="0"/>
              </a:rPr>
              <a:t>Mañas</a:t>
            </a:r>
            <a:r>
              <a:rPr lang="en-IN" sz="2200" dirty="0">
                <a:effectLst/>
                <a:latin typeface="Arial" panose="020B0604020202020204" pitchFamily="34" charset="0"/>
                <a:cs typeface="Arial" panose="020B0604020202020204" pitchFamily="34" charset="0"/>
              </a:rPr>
              <a:t>, A., </a:t>
            </a:r>
            <a:r>
              <a:rPr lang="en-IN" sz="2200" dirty="0" err="1">
                <a:effectLst/>
                <a:latin typeface="Arial" panose="020B0604020202020204" pitchFamily="34" charset="0"/>
                <a:cs typeface="Arial" panose="020B0604020202020204" pitchFamily="34" charset="0"/>
              </a:rPr>
              <a:t>Labayen</a:t>
            </a:r>
            <a:r>
              <a:rPr lang="en-IN" sz="2200" dirty="0">
                <a:effectLst/>
                <a:latin typeface="Arial" panose="020B0604020202020204" pitchFamily="34" charset="0"/>
                <a:cs typeface="Arial" panose="020B0604020202020204" pitchFamily="34" charset="0"/>
              </a:rPr>
              <a:t>, I., González-Gross, M., </a:t>
            </a:r>
            <a:r>
              <a:rPr lang="en-IN" sz="2200" dirty="0" err="1">
                <a:effectLst/>
                <a:latin typeface="Arial" panose="020B0604020202020204" pitchFamily="34" charset="0"/>
                <a:cs typeface="Arial" panose="020B0604020202020204" pitchFamily="34" charset="0"/>
              </a:rPr>
              <a:t>Espin</a:t>
            </a:r>
            <a:r>
              <a:rPr lang="en-IN" sz="2200" dirty="0">
                <a:effectLst/>
                <a:latin typeface="Arial" panose="020B0604020202020204" pitchFamily="34" charset="0"/>
                <a:cs typeface="Arial" panose="020B0604020202020204" pitchFamily="34" charset="0"/>
              </a:rPr>
              <a:t>, A., Aznar, S., Serrano-Sánchez, J.A., Vera-Garcia, F.J., González-</a:t>
            </a:r>
            <a:r>
              <a:rPr lang="en-IN" sz="2200" dirty="0" err="1">
                <a:effectLst/>
                <a:latin typeface="Arial" panose="020B0604020202020204" pitchFamily="34" charset="0"/>
                <a:cs typeface="Arial" panose="020B0604020202020204" pitchFamily="34" charset="0"/>
              </a:rPr>
              <a:t>Lamuño</a:t>
            </a:r>
            <a:r>
              <a:rPr lang="en-IN" sz="2200" dirty="0">
                <a:effectLst/>
                <a:latin typeface="Arial" panose="020B0604020202020204" pitchFamily="34" charset="0"/>
                <a:cs typeface="Arial" panose="020B0604020202020204" pitchFamily="34" charset="0"/>
              </a:rPr>
              <a:t>, D., Ara, I., Carrasco-</a:t>
            </a:r>
            <a:r>
              <a:rPr lang="en-IN" sz="2200" dirty="0" err="1">
                <a:effectLst/>
                <a:latin typeface="Arial" panose="020B0604020202020204" pitchFamily="34" charset="0"/>
                <a:cs typeface="Arial" panose="020B0604020202020204" pitchFamily="34" charset="0"/>
              </a:rPr>
              <a:t>Páez</a:t>
            </a:r>
            <a:r>
              <a:rPr lang="en-IN" sz="2200" dirty="0">
                <a:effectLst/>
                <a:latin typeface="Arial" panose="020B0604020202020204" pitchFamily="34" charset="0"/>
                <a:cs typeface="Arial" panose="020B0604020202020204" pitchFamily="34" charset="0"/>
              </a:rPr>
              <a:t>, L., Castro-</a:t>
            </a:r>
            <a:r>
              <a:rPr lang="en-IN" sz="2200" dirty="0" err="1">
                <a:effectLst/>
                <a:latin typeface="Arial" panose="020B0604020202020204" pitchFamily="34" charset="0"/>
                <a:cs typeface="Arial" panose="020B0604020202020204" pitchFamily="34" charset="0"/>
              </a:rPr>
              <a:t>Piñero</a:t>
            </a:r>
            <a:r>
              <a:rPr lang="en-IN" sz="2200" dirty="0">
                <a:effectLst/>
                <a:latin typeface="Arial" panose="020B0604020202020204" pitchFamily="34" charset="0"/>
                <a:cs typeface="Arial" panose="020B0604020202020204" pitchFamily="34" charset="0"/>
              </a:rPr>
              <a:t>, J., Gómez-Cabrera, M.C., Márquez, S., Tur, J.A., </a:t>
            </a:r>
            <a:r>
              <a:rPr lang="en-IN" sz="2200" dirty="0" err="1">
                <a:effectLst/>
                <a:latin typeface="Arial" panose="020B0604020202020204" pitchFamily="34" charset="0"/>
                <a:cs typeface="Arial" panose="020B0604020202020204" pitchFamily="34" charset="0"/>
              </a:rPr>
              <a:t>Gusi</a:t>
            </a:r>
            <a:r>
              <a:rPr lang="en-IN" sz="2200" dirty="0">
                <a:effectLst/>
                <a:latin typeface="Arial" panose="020B0604020202020204" pitchFamily="34" charset="0"/>
                <a:cs typeface="Arial" panose="020B0604020202020204" pitchFamily="34" charset="0"/>
              </a:rPr>
              <a:t>, N., Benito, P.J., Moliner-</a:t>
            </a:r>
            <a:r>
              <a:rPr lang="en-IN" sz="2200" dirty="0" err="1">
                <a:effectLst/>
                <a:latin typeface="Arial" panose="020B0604020202020204" pitchFamily="34" charset="0"/>
                <a:cs typeface="Arial" panose="020B0604020202020204" pitchFamily="34" charset="0"/>
              </a:rPr>
              <a:t>Urdiales</a:t>
            </a:r>
            <a:r>
              <a:rPr lang="en-IN" sz="2200" dirty="0">
                <a:effectLst/>
                <a:latin typeface="Arial" panose="020B0604020202020204" pitchFamily="34" charset="0"/>
                <a:cs typeface="Arial" panose="020B0604020202020204" pitchFamily="34" charset="0"/>
              </a:rPr>
              <a:t>, D., Ruiz, J.R. and Ortega, F.B. (2021). Impact of COVID-19 Confinement on Physical Activity and Sedentary Behaviour in Spanish University Students: Role of Gender. </a:t>
            </a:r>
            <a:r>
              <a:rPr lang="en-IN" sz="2200" i="1" dirty="0">
                <a:effectLst/>
                <a:latin typeface="Arial" panose="020B0604020202020204" pitchFamily="34" charset="0"/>
                <a:cs typeface="Arial" panose="020B0604020202020204" pitchFamily="34" charset="0"/>
              </a:rPr>
              <a:t>International Journal of Environmental Research and Public Health</a:t>
            </a:r>
            <a:r>
              <a:rPr lang="en-IN" sz="2200" dirty="0">
                <a:effectLst/>
                <a:latin typeface="Arial" panose="020B0604020202020204" pitchFamily="34" charset="0"/>
                <a:cs typeface="Arial" panose="020B0604020202020204" pitchFamily="34" charset="0"/>
              </a:rPr>
              <a:t>, [online] 18(2). </a:t>
            </a:r>
            <a:r>
              <a:rPr lang="en-IN" sz="2200" dirty="0" err="1">
                <a:effectLst/>
                <a:latin typeface="Arial" panose="020B0604020202020204" pitchFamily="34" charset="0"/>
                <a:cs typeface="Arial" panose="020B0604020202020204" pitchFamily="34" charset="0"/>
              </a:rPr>
              <a:t>doi:https</a:t>
            </a:r>
            <a:r>
              <a:rPr lang="en-IN" sz="2200" dirty="0">
                <a:effectLst/>
                <a:latin typeface="Arial" panose="020B0604020202020204" pitchFamily="34" charset="0"/>
                <a:cs typeface="Arial" panose="020B0604020202020204" pitchFamily="34" charset="0"/>
              </a:rPr>
              <a:t>://doi.org/10.3390/ijerph18020369.</a:t>
            </a:r>
          </a:p>
          <a:p>
            <a:endParaRPr lang="en-IN"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9544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CB58A-F689-443F-5B17-73B58D19CAB8}"/>
              </a:ext>
            </a:extLst>
          </p:cNvPr>
          <p:cNvSpPr>
            <a:spLocks noGrp="1"/>
          </p:cNvSpPr>
          <p:nvPr>
            <p:ph type="title"/>
          </p:nvPr>
        </p:nvSpPr>
        <p:spPr>
          <a:xfrm>
            <a:off x="836697" y="0"/>
            <a:ext cx="8911687" cy="711204"/>
          </a:xfrm>
        </p:spPr>
        <p:txBody>
          <a:bodyPr/>
          <a:lstStyle/>
          <a:p>
            <a:pPr algn="ctr"/>
            <a:r>
              <a:rPr lang="en-US" dirty="0">
                <a:solidFill>
                  <a:schemeClr val="accent1">
                    <a:lumMod val="75000"/>
                  </a:schemeClr>
                </a:solidFill>
                <a:latin typeface="Arial" panose="020B0604020202020204" pitchFamily="34" charset="0"/>
                <a:cs typeface="Arial" panose="020B0604020202020204" pitchFamily="34" charset="0"/>
              </a:rPr>
              <a:t>Reference list</a:t>
            </a:r>
            <a:endParaRPr lang="en-IN"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5643D84-576D-BF34-5F38-608740722B22}"/>
              </a:ext>
            </a:extLst>
          </p:cNvPr>
          <p:cNvSpPr>
            <a:spLocks noGrp="1"/>
          </p:cNvSpPr>
          <p:nvPr>
            <p:ph idx="1"/>
          </p:nvPr>
        </p:nvSpPr>
        <p:spPr>
          <a:xfrm>
            <a:off x="0" y="493917"/>
            <a:ext cx="12141199" cy="6429828"/>
          </a:xfrm>
        </p:spPr>
        <p:txBody>
          <a:bodyPr>
            <a:normAutofit/>
          </a:bodyPr>
          <a:lstStyle/>
          <a:p>
            <a:pPr marL="0" indent="0">
              <a:lnSpc>
                <a:spcPct val="150000"/>
              </a:lnSpc>
              <a:buNone/>
            </a:pPr>
            <a:r>
              <a:rPr lang="en-IN" sz="2000" dirty="0" err="1">
                <a:effectLst/>
                <a:latin typeface="Arial" panose="020B0604020202020204" pitchFamily="34" charset="0"/>
                <a:cs typeface="Arial" panose="020B0604020202020204" pitchFamily="34" charset="0"/>
              </a:rPr>
              <a:t>Rogowska</a:t>
            </a:r>
            <a:r>
              <a:rPr lang="en-IN" sz="2000" dirty="0">
                <a:effectLst/>
                <a:latin typeface="Arial" panose="020B0604020202020204" pitchFamily="34" charset="0"/>
                <a:cs typeface="Arial" panose="020B0604020202020204" pitchFamily="34" charset="0"/>
              </a:rPr>
              <a:t>, A.M., Pavlova, I., </a:t>
            </a:r>
            <a:r>
              <a:rPr lang="en-IN" sz="2000" dirty="0" err="1">
                <a:effectLst/>
                <a:latin typeface="Arial" panose="020B0604020202020204" pitchFamily="34" charset="0"/>
                <a:cs typeface="Arial" panose="020B0604020202020204" pitchFamily="34" charset="0"/>
              </a:rPr>
              <a:t>Kuśnierz</a:t>
            </a:r>
            <a:r>
              <a:rPr lang="en-IN" sz="2000" dirty="0">
                <a:effectLst/>
                <a:latin typeface="Arial" panose="020B0604020202020204" pitchFamily="34" charset="0"/>
                <a:cs typeface="Arial" panose="020B0604020202020204" pitchFamily="34" charset="0"/>
              </a:rPr>
              <a:t>, C., </a:t>
            </a:r>
            <a:r>
              <a:rPr lang="en-IN" sz="2000" dirty="0" err="1">
                <a:effectLst/>
                <a:latin typeface="Arial" panose="020B0604020202020204" pitchFamily="34" charset="0"/>
                <a:cs typeface="Arial" panose="020B0604020202020204" pitchFamily="34" charset="0"/>
              </a:rPr>
              <a:t>Ochnik</a:t>
            </a:r>
            <a:r>
              <a:rPr lang="en-IN" sz="2000" dirty="0">
                <a:effectLst/>
                <a:latin typeface="Arial" panose="020B0604020202020204" pitchFamily="34" charset="0"/>
                <a:cs typeface="Arial" panose="020B0604020202020204" pitchFamily="34" charset="0"/>
              </a:rPr>
              <a:t>, D., Bodnar, I. and </a:t>
            </a:r>
            <a:r>
              <a:rPr lang="en-IN" sz="2000" dirty="0" err="1">
                <a:effectLst/>
                <a:latin typeface="Arial" panose="020B0604020202020204" pitchFamily="34" charset="0"/>
                <a:cs typeface="Arial" panose="020B0604020202020204" pitchFamily="34" charset="0"/>
              </a:rPr>
              <a:t>Petrytsa</a:t>
            </a:r>
            <a:r>
              <a:rPr lang="en-IN" sz="2000" dirty="0">
                <a:effectLst/>
                <a:latin typeface="Arial" panose="020B0604020202020204" pitchFamily="34" charset="0"/>
                <a:cs typeface="Arial" panose="020B0604020202020204" pitchFamily="34" charset="0"/>
              </a:rPr>
              <a:t>, P. (2020). Does Physical Activity Matter for the Mental Health of University Students during the COVID-19 Pandemic? </a:t>
            </a:r>
            <a:r>
              <a:rPr lang="en-IN" sz="2000" i="1" dirty="0">
                <a:effectLst/>
                <a:latin typeface="Arial" panose="020B0604020202020204" pitchFamily="34" charset="0"/>
                <a:cs typeface="Arial" panose="020B0604020202020204" pitchFamily="34" charset="0"/>
              </a:rPr>
              <a:t>Journal of Clinical Medicine</a:t>
            </a:r>
            <a:r>
              <a:rPr lang="en-IN" sz="2000" dirty="0">
                <a:effectLst/>
                <a:latin typeface="Arial" panose="020B0604020202020204" pitchFamily="34" charset="0"/>
                <a:cs typeface="Arial" panose="020B0604020202020204" pitchFamily="34" charset="0"/>
              </a:rPr>
              <a:t>, 9(11), p.3494. </a:t>
            </a:r>
            <a:r>
              <a:rPr lang="en-IN" sz="2000" dirty="0" err="1">
                <a:effectLst/>
                <a:latin typeface="Arial" panose="020B0604020202020204" pitchFamily="34" charset="0"/>
                <a:cs typeface="Arial" panose="020B0604020202020204" pitchFamily="34" charset="0"/>
              </a:rPr>
              <a:t>doi:https</a:t>
            </a:r>
            <a:r>
              <a:rPr lang="en-IN" sz="2000" dirty="0">
                <a:effectLst/>
                <a:latin typeface="Arial" panose="020B0604020202020204" pitchFamily="34" charset="0"/>
                <a:cs typeface="Arial" panose="020B0604020202020204" pitchFamily="34" charset="0"/>
              </a:rPr>
              <a:t>://doi.org/10.3390/jcm9113494.</a:t>
            </a:r>
          </a:p>
          <a:p>
            <a:pPr>
              <a:lnSpc>
                <a:spcPct val="150000"/>
              </a:lnSpc>
            </a:pPr>
            <a:r>
              <a:rPr lang="en-IN" sz="2000" dirty="0">
                <a:effectLst/>
                <a:latin typeface="Arial" panose="020B0604020202020204" pitchFamily="34" charset="0"/>
                <a:cs typeface="Arial" panose="020B0604020202020204" pitchFamily="34" charset="0"/>
              </a:rPr>
              <a:t>Romero-Blanco, C., Rodríguez-Almagro, J., </a:t>
            </a:r>
            <a:r>
              <a:rPr lang="en-IN" sz="2000" dirty="0" err="1">
                <a:effectLst/>
                <a:latin typeface="Arial" panose="020B0604020202020204" pitchFamily="34" charset="0"/>
                <a:cs typeface="Arial" panose="020B0604020202020204" pitchFamily="34" charset="0"/>
              </a:rPr>
              <a:t>Onieva</a:t>
            </a:r>
            <a:r>
              <a:rPr lang="en-IN" sz="2000" dirty="0">
                <a:effectLst/>
                <a:latin typeface="Arial" panose="020B0604020202020204" pitchFamily="34" charset="0"/>
                <a:cs typeface="Arial" panose="020B0604020202020204" pitchFamily="34" charset="0"/>
              </a:rPr>
              <a:t>-Zafra, M.D., Parra-Fernández, M.L., Prado-Laguna, M. del C. and Hernández-Martínez, A. (2020). Physical Activity and Sedentary Lifestyle in University Students: Changes during Confinement Due to the COVID-19 Pandemic. </a:t>
            </a:r>
            <a:r>
              <a:rPr lang="en-IN" sz="2000" i="1" dirty="0">
                <a:effectLst/>
                <a:latin typeface="Arial" panose="020B0604020202020204" pitchFamily="34" charset="0"/>
                <a:cs typeface="Arial" panose="020B0604020202020204" pitchFamily="34" charset="0"/>
              </a:rPr>
              <a:t>International Journal of Environmental Research and Public Health</a:t>
            </a:r>
            <a:r>
              <a:rPr lang="en-IN" sz="2000" dirty="0">
                <a:effectLst/>
                <a:latin typeface="Arial" panose="020B0604020202020204" pitchFamily="34" charset="0"/>
                <a:cs typeface="Arial" panose="020B0604020202020204" pitchFamily="34" charset="0"/>
              </a:rPr>
              <a:t>, 17(18), p.6567. </a:t>
            </a:r>
            <a:r>
              <a:rPr lang="en-IN" sz="2000" dirty="0" err="1">
                <a:effectLst/>
                <a:latin typeface="Arial" panose="020B0604020202020204" pitchFamily="34" charset="0"/>
                <a:cs typeface="Arial" panose="020B0604020202020204" pitchFamily="34" charset="0"/>
              </a:rPr>
              <a:t>doi:https</a:t>
            </a:r>
            <a:r>
              <a:rPr lang="en-IN" sz="2000" dirty="0">
                <a:effectLst/>
                <a:latin typeface="Arial" panose="020B0604020202020204" pitchFamily="34" charset="0"/>
                <a:cs typeface="Arial" panose="020B0604020202020204" pitchFamily="34" charset="0"/>
              </a:rPr>
              <a:t>://doi.org/10.3390/ijerph17186567.</a:t>
            </a:r>
          </a:p>
          <a:p>
            <a:pPr>
              <a:lnSpc>
                <a:spcPct val="150000"/>
              </a:lnSpc>
            </a:pPr>
            <a:r>
              <a:rPr lang="en-IN" sz="2000" dirty="0" err="1">
                <a:effectLst/>
                <a:latin typeface="Arial" panose="020B0604020202020204" pitchFamily="34" charset="0"/>
                <a:cs typeface="Arial" panose="020B0604020202020204" pitchFamily="34" charset="0"/>
              </a:rPr>
              <a:t>Samarkandi</a:t>
            </a:r>
            <a:r>
              <a:rPr lang="en-IN" sz="2000" dirty="0">
                <a:effectLst/>
                <a:latin typeface="Arial" panose="020B0604020202020204" pitchFamily="34" charset="0"/>
                <a:cs typeface="Arial" panose="020B0604020202020204" pitchFamily="34" charset="0"/>
              </a:rPr>
              <a:t>, O.A. (2022). Prevalence of Physical Activity Among Healthcare Students in King Saud University, Riyadh, Saudi Arabia. An Observational Study. </a:t>
            </a:r>
            <a:r>
              <a:rPr lang="en-IN" sz="2000" i="1" dirty="0">
                <a:effectLst/>
                <a:latin typeface="Arial" panose="020B0604020202020204" pitchFamily="34" charset="0"/>
                <a:cs typeface="Arial" panose="020B0604020202020204" pitchFamily="34" charset="0"/>
              </a:rPr>
              <a:t>INQUIRY: The Journal of Health Care Organization, Provision, and Financing</a:t>
            </a:r>
            <a:r>
              <a:rPr lang="en-IN" sz="2000" dirty="0">
                <a:effectLst/>
                <a:latin typeface="Arial" panose="020B0604020202020204" pitchFamily="34" charset="0"/>
                <a:cs typeface="Arial" panose="020B0604020202020204" pitchFamily="34" charset="0"/>
              </a:rPr>
              <a:t>, 59, p.004695802211001. </a:t>
            </a:r>
            <a:r>
              <a:rPr lang="en-IN" sz="2000" dirty="0" err="1">
                <a:effectLst/>
                <a:latin typeface="Arial" panose="020B0604020202020204" pitchFamily="34" charset="0"/>
                <a:cs typeface="Arial" panose="020B0604020202020204" pitchFamily="34" charset="0"/>
              </a:rPr>
              <a:t>doi:https</a:t>
            </a:r>
            <a:r>
              <a:rPr lang="en-IN" sz="2000" dirty="0">
                <a:effectLst/>
                <a:latin typeface="Arial" panose="020B0604020202020204" pitchFamily="34" charset="0"/>
                <a:cs typeface="Arial" panose="020B0604020202020204" pitchFamily="34" charset="0"/>
              </a:rPr>
              <a:t>://doi.org/10.1177/00469580221100157.</a:t>
            </a:r>
          </a:p>
          <a:p>
            <a:endParaRPr lang="en-IN"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634110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CB58A-F689-443F-5B17-73B58D19CAB8}"/>
              </a:ext>
            </a:extLst>
          </p:cNvPr>
          <p:cNvSpPr>
            <a:spLocks noGrp="1"/>
          </p:cNvSpPr>
          <p:nvPr>
            <p:ph type="title"/>
          </p:nvPr>
        </p:nvSpPr>
        <p:spPr>
          <a:xfrm>
            <a:off x="836697" y="0"/>
            <a:ext cx="8911687" cy="711204"/>
          </a:xfrm>
        </p:spPr>
        <p:txBody>
          <a:bodyPr/>
          <a:lstStyle/>
          <a:p>
            <a:pPr algn="ctr"/>
            <a:r>
              <a:rPr lang="en-US" dirty="0">
                <a:solidFill>
                  <a:schemeClr val="accent1">
                    <a:lumMod val="75000"/>
                  </a:schemeClr>
                </a:solidFill>
                <a:latin typeface="Arial" panose="020B0604020202020204" pitchFamily="34" charset="0"/>
                <a:cs typeface="Arial" panose="020B0604020202020204" pitchFamily="34" charset="0"/>
              </a:rPr>
              <a:t>Reference list</a:t>
            </a:r>
            <a:endParaRPr lang="en-IN"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5643D84-576D-BF34-5F38-608740722B22}"/>
              </a:ext>
            </a:extLst>
          </p:cNvPr>
          <p:cNvSpPr>
            <a:spLocks noGrp="1"/>
          </p:cNvSpPr>
          <p:nvPr>
            <p:ph idx="1"/>
          </p:nvPr>
        </p:nvSpPr>
        <p:spPr>
          <a:xfrm>
            <a:off x="0" y="614941"/>
            <a:ext cx="12141199" cy="6429828"/>
          </a:xfrm>
        </p:spPr>
        <p:txBody>
          <a:bodyPr>
            <a:normAutofit/>
          </a:bodyPr>
          <a:lstStyle/>
          <a:p>
            <a:pPr>
              <a:lnSpc>
                <a:spcPct val="150000"/>
              </a:lnSpc>
            </a:pPr>
            <a:r>
              <a:rPr lang="en-IN" sz="2000" dirty="0">
                <a:effectLst/>
                <a:latin typeface="Arial" panose="020B0604020202020204" pitchFamily="34" charset="0"/>
                <a:cs typeface="Arial" panose="020B0604020202020204" pitchFamily="34" charset="0"/>
              </a:rPr>
              <a:t>Wang, F. and </a:t>
            </a:r>
            <a:r>
              <a:rPr lang="en-IN" sz="2000" dirty="0" err="1">
                <a:effectLst/>
                <a:latin typeface="Arial" panose="020B0604020202020204" pitchFamily="34" charset="0"/>
                <a:cs typeface="Arial" panose="020B0604020202020204" pitchFamily="34" charset="0"/>
              </a:rPr>
              <a:t>Boros</a:t>
            </a:r>
            <a:r>
              <a:rPr lang="en-IN" sz="2000" dirty="0">
                <a:effectLst/>
                <a:latin typeface="Arial" panose="020B0604020202020204" pitchFamily="34" charset="0"/>
                <a:cs typeface="Arial" panose="020B0604020202020204" pitchFamily="34" charset="0"/>
              </a:rPr>
              <a:t>, S. (2019). The effect of physical activity on sleep quality: a systematic review. </a:t>
            </a:r>
            <a:r>
              <a:rPr lang="en-IN" sz="2000" i="1" dirty="0">
                <a:effectLst/>
                <a:latin typeface="Arial" panose="020B0604020202020204" pitchFamily="34" charset="0"/>
                <a:cs typeface="Arial" panose="020B0604020202020204" pitchFamily="34" charset="0"/>
              </a:rPr>
              <a:t>European Journal of Physiotherapy</a:t>
            </a:r>
            <a:r>
              <a:rPr lang="en-IN" sz="2000" dirty="0">
                <a:effectLst/>
                <a:latin typeface="Arial" panose="020B0604020202020204" pitchFamily="34" charset="0"/>
                <a:cs typeface="Arial" panose="020B0604020202020204" pitchFamily="34" charset="0"/>
              </a:rPr>
              <a:t>, [online] 23(1), pp.1–8. </a:t>
            </a:r>
            <a:r>
              <a:rPr lang="en-IN" sz="2000" dirty="0" err="1">
                <a:effectLst/>
                <a:latin typeface="Arial" panose="020B0604020202020204" pitchFamily="34" charset="0"/>
                <a:cs typeface="Arial" panose="020B0604020202020204" pitchFamily="34" charset="0"/>
              </a:rPr>
              <a:t>doi:https</a:t>
            </a:r>
            <a:r>
              <a:rPr lang="en-IN" sz="2000" dirty="0">
                <a:effectLst/>
                <a:latin typeface="Arial" panose="020B0604020202020204" pitchFamily="34" charset="0"/>
                <a:cs typeface="Arial" panose="020B0604020202020204" pitchFamily="34" charset="0"/>
              </a:rPr>
              <a:t>://doi.org/10.1080/21679169.2019.1623314.</a:t>
            </a:r>
          </a:p>
          <a:p>
            <a:pPr>
              <a:lnSpc>
                <a:spcPct val="150000"/>
              </a:lnSpc>
            </a:pPr>
            <a:r>
              <a:rPr lang="en-IN" sz="2000" dirty="0">
                <a:effectLst/>
                <a:latin typeface="Arial" panose="020B0604020202020204" pitchFamily="34" charset="0"/>
                <a:cs typeface="Arial" panose="020B0604020202020204" pitchFamily="34" charset="0"/>
              </a:rPr>
              <a:t>Zhu, Z., Tang, Y., Zhuang, J., Liu, Y., Wu, X., Cai, Y., Wang, L., Cao, Z.-B. and Chen, P. (2019). Physical activity, screen viewing time, and overweight/obesity among Chinese children and adolescents: an update from the 2017 physical activity and fitness in China—the youth study. </a:t>
            </a:r>
            <a:r>
              <a:rPr lang="en-IN" sz="2000" i="1" dirty="0">
                <a:effectLst/>
                <a:latin typeface="Arial" panose="020B0604020202020204" pitchFamily="34" charset="0"/>
                <a:cs typeface="Arial" panose="020B0604020202020204" pitchFamily="34" charset="0"/>
              </a:rPr>
              <a:t>BMC Public Health</a:t>
            </a:r>
            <a:r>
              <a:rPr lang="en-IN" sz="2000" dirty="0">
                <a:effectLst/>
                <a:latin typeface="Arial" panose="020B0604020202020204" pitchFamily="34" charset="0"/>
                <a:cs typeface="Arial" panose="020B0604020202020204" pitchFamily="34" charset="0"/>
              </a:rPr>
              <a:t>, 19(1). </a:t>
            </a:r>
            <a:r>
              <a:rPr lang="en-IN" sz="2000" dirty="0" err="1">
                <a:effectLst/>
                <a:latin typeface="Arial" panose="020B0604020202020204" pitchFamily="34" charset="0"/>
                <a:cs typeface="Arial" panose="020B0604020202020204" pitchFamily="34" charset="0"/>
              </a:rPr>
              <a:t>doi:https</a:t>
            </a:r>
            <a:r>
              <a:rPr lang="en-IN" sz="2000" dirty="0">
                <a:effectLst/>
                <a:latin typeface="Arial" panose="020B0604020202020204" pitchFamily="34" charset="0"/>
                <a:cs typeface="Arial" panose="020B0604020202020204" pitchFamily="34" charset="0"/>
              </a:rPr>
              <a:t>://doi.org/10.1186/s12889-019-6515-9.</a:t>
            </a:r>
          </a:p>
          <a:p>
            <a:endParaRPr lang="en-IN"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9703501"/>
      </p:ext>
    </p:extLst>
  </p:cSld>
  <p:clrMapOvr>
    <a:masterClrMapping/>
  </p:clrMapOvr>
</p:sld>
</file>

<file path=ppt/theme/theme1.xml><?xml version="1.0" encoding="utf-8"?>
<a:theme xmlns:a="http://schemas.openxmlformats.org/drawingml/2006/main" name="Wisp">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TM03457444[[fn=Basis]]</Template>
  <TotalTime>399</TotalTime>
  <Words>2547</Words>
  <Application>Microsoft Office PowerPoint</Application>
  <PresentationFormat>Widescreen</PresentationFormat>
  <Paragraphs>77</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Century Gothic</vt:lpstr>
      <vt:lpstr>Times New Roman</vt:lpstr>
      <vt:lpstr>Wingdings</vt:lpstr>
      <vt:lpstr>Wingdings 3</vt:lpstr>
      <vt:lpstr>Wisp</vt:lpstr>
      <vt:lpstr>Student name- Nidhibahen R Valand Student id-2225603 Module code-LCHS7001 Module title-Practice based research Lecturer’s name-Dr.Ogochukwu Agunenye    </vt:lpstr>
      <vt:lpstr>                        Heading: Prevalence of physical activity among students in a public university</vt:lpstr>
      <vt:lpstr>Key words</vt:lpstr>
      <vt:lpstr>Background</vt:lpstr>
      <vt:lpstr>Introduction</vt:lpstr>
      <vt:lpstr> Factors responsible for the physical inactivity</vt:lpstr>
      <vt:lpstr>Factors responsible for the physical inactivity</vt:lpstr>
      <vt:lpstr>Rationale </vt:lpstr>
      <vt:lpstr>Research aim and objectives</vt:lpstr>
      <vt:lpstr>Research methodology</vt:lpstr>
      <vt:lpstr>PowerPoint Presentation</vt:lpstr>
      <vt:lpstr>Data analysis technique</vt:lpstr>
      <vt:lpstr>PowerPoint Presentation</vt:lpstr>
      <vt:lpstr>Ethical considerations</vt:lpstr>
      <vt:lpstr>Implications of the research</vt:lpstr>
      <vt:lpstr>Conclusion </vt:lpstr>
      <vt:lpstr>Time schedule</vt:lpstr>
      <vt:lpstr>Reference list</vt:lpstr>
      <vt:lpstr>Reference list</vt:lpstr>
      <vt:lpstr>Reference list</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name- Student id- Module code- Module title- Lecturer’s name-   </dc:title>
  <dc:creator>Admin</dc:creator>
  <cp:lastModifiedBy>Nidhi Valand</cp:lastModifiedBy>
  <cp:revision>77</cp:revision>
  <dcterms:created xsi:type="dcterms:W3CDTF">2023-06-12T05:13:53Z</dcterms:created>
  <dcterms:modified xsi:type="dcterms:W3CDTF">2023-06-20T20:37:36Z</dcterms:modified>
</cp:coreProperties>
</file>