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0"/>
  </p:notesMasterIdLst>
  <p:sldIdLst>
    <p:sldId id="313" r:id="rId2"/>
    <p:sldId id="314" r:id="rId3"/>
    <p:sldId id="1451" r:id="rId4"/>
    <p:sldId id="1471" r:id="rId5"/>
    <p:sldId id="1456" r:id="rId6"/>
    <p:sldId id="1464" r:id="rId7"/>
    <p:sldId id="1472" r:id="rId8"/>
    <p:sldId id="1452" r:id="rId9"/>
    <p:sldId id="1474" r:id="rId10"/>
    <p:sldId id="1473" r:id="rId11"/>
    <p:sldId id="1463" r:id="rId12"/>
    <p:sldId id="1475" r:id="rId13"/>
    <p:sldId id="269" r:id="rId14"/>
    <p:sldId id="262" r:id="rId15"/>
    <p:sldId id="1465" r:id="rId16"/>
    <p:sldId id="1453" r:id="rId17"/>
    <p:sldId id="1454" r:id="rId18"/>
    <p:sldId id="1455" r:id="rId19"/>
    <p:sldId id="293" r:id="rId20"/>
    <p:sldId id="289" r:id="rId21"/>
    <p:sldId id="342" r:id="rId22"/>
    <p:sldId id="334" r:id="rId23"/>
    <p:sldId id="1476" r:id="rId24"/>
    <p:sldId id="1482" r:id="rId25"/>
    <p:sldId id="1457" r:id="rId26"/>
    <p:sldId id="1477" r:id="rId27"/>
    <p:sldId id="263" r:id="rId28"/>
    <p:sldId id="257" r:id="rId29"/>
    <p:sldId id="282" r:id="rId30"/>
    <p:sldId id="1478" r:id="rId31"/>
    <p:sldId id="1466" r:id="rId32"/>
    <p:sldId id="1458" r:id="rId33"/>
    <p:sldId id="272" r:id="rId34"/>
    <p:sldId id="1462" r:id="rId35"/>
    <p:sldId id="1483" r:id="rId36"/>
    <p:sldId id="1459" r:id="rId37"/>
    <p:sldId id="1484" r:id="rId38"/>
    <p:sldId id="1485" r:id="rId39"/>
    <p:sldId id="335" r:id="rId40"/>
    <p:sldId id="1486" r:id="rId41"/>
    <p:sldId id="266" r:id="rId42"/>
    <p:sldId id="268" r:id="rId43"/>
    <p:sldId id="1467" r:id="rId44"/>
    <p:sldId id="1480" r:id="rId45"/>
    <p:sldId id="270" r:id="rId46"/>
    <p:sldId id="1481" r:id="rId47"/>
    <p:sldId id="1479" r:id="rId48"/>
    <p:sldId id="1470" r:id="rId49"/>
  </p:sldIdLst>
  <p:sldSz cx="12192000" cy="6858000"/>
  <p:notesSz cx="7104063"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67615" autoAdjust="0"/>
  </p:normalViewPr>
  <p:slideViewPr>
    <p:cSldViewPr snapToGrid="0">
      <p:cViewPr varScale="1">
        <p:scale>
          <a:sx n="75" d="100"/>
          <a:sy n="75" d="100"/>
        </p:scale>
        <p:origin x="1836" y="72"/>
      </p:cViewPr>
      <p:guideLst/>
    </p:cSldViewPr>
  </p:slideViewPr>
  <p:notesTextViewPr>
    <p:cViewPr>
      <p:scale>
        <a:sx n="300" d="100"/>
        <a:sy n="3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microsoft.com/office/2016/11/relationships/changesInfo" Target="changesInfos/changesInfo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ale Haddon" userId="a8c3d344-a99c-4119-871e-d9fd9328751b" providerId="ADAL" clId="{B1F357F3-8276-4CA8-A7D3-46E9F5FDC634}"/>
    <pc:docChg chg="modSld">
      <pc:chgData name="Neale Haddon" userId="a8c3d344-a99c-4119-871e-d9fd9328751b" providerId="ADAL" clId="{B1F357F3-8276-4CA8-A7D3-46E9F5FDC634}" dt="2026-02-18T12:28:59.965" v="0" actId="729"/>
      <pc:docMkLst>
        <pc:docMk/>
      </pc:docMkLst>
      <pc:sldChg chg="mod modShow">
        <pc:chgData name="Neale Haddon" userId="a8c3d344-a99c-4119-871e-d9fd9328751b" providerId="ADAL" clId="{B1F357F3-8276-4CA8-A7D3-46E9F5FDC634}" dt="2026-02-18T12:28:59.965" v="0" actId="729"/>
        <pc:sldMkLst>
          <pc:docMk/>
          <pc:sldMk cId="3310653946" sldId="266"/>
        </pc:sldMkLst>
      </pc:sldChg>
    </pc:docChg>
  </pc:docChgLst>
  <pc:docChgLst>
    <pc:chgData name="Neale Haddon" userId="a8c3d344-a99c-4119-871e-d9fd9328751b" providerId="ADAL" clId="{106B20FB-5E66-4956-BCE0-12AE89B5F6AA}"/>
    <pc:docChg chg="undo custSel addSld modSld">
      <pc:chgData name="Neale Haddon" userId="a8c3d344-a99c-4119-871e-d9fd9328751b" providerId="ADAL" clId="{106B20FB-5E66-4956-BCE0-12AE89B5F6AA}" dt="2026-02-17T09:11:18.447" v="159"/>
      <pc:docMkLst>
        <pc:docMk/>
      </pc:docMkLst>
      <pc:sldChg chg="modSp mod modAnim modNotesTx">
        <pc:chgData name="Neale Haddon" userId="a8c3d344-a99c-4119-871e-d9fd9328751b" providerId="ADAL" clId="{106B20FB-5E66-4956-BCE0-12AE89B5F6AA}" dt="2026-02-17T08:56:30.130" v="58" actId="20577"/>
        <pc:sldMkLst>
          <pc:docMk/>
          <pc:sldMk cId="2328679169" sldId="272"/>
        </pc:sldMkLst>
        <pc:spChg chg="mod">
          <ac:chgData name="Neale Haddon" userId="a8c3d344-a99c-4119-871e-d9fd9328751b" providerId="ADAL" clId="{106B20FB-5E66-4956-BCE0-12AE89B5F6AA}" dt="2026-02-17T08:56:26.996" v="57" actId="27636"/>
          <ac:spMkLst>
            <pc:docMk/>
            <pc:sldMk cId="2328679169" sldId="272"/>
            <ac:spMk id="2" creationId="{2F33C986-7694-EA5D-5DB1-C9BBA8F32D7D}"/>
          </ac:spMkLst>
        </pc:spChg>
      </pc:sldChg>
      <pc:sldChg chg="addSp modSp mod setBg">
        <pc:chgData name="Neale Haddon" userId="a8c3d344-a99c-4119-871e-d9fd9328751b" providerId="ADAL" clId="{106B20FB-5E66-4956-BCE0-12AE89B5F6AA}" dt="2026-02-17T09:08:24.466" v="142" actId="27636"/>
        <pc:sldMkLst>
          <pc:docMk/>
          <pc:sldMk cId="228798879" sldId="335"/>
        </pc:sldMkLst>
        <pc:spChg chg="mod">
          <ac:chgData name="Neale Haddon" userId="a8c3d344-a99c-4119-871e-d9fd9328751b" providerId="ADAL" clId="{106B20FB-5E66-4956-BCE0-12AE89B5F6AA}" dt="2026-02-17T09:07:43.154" v="133" actId="26606"/>
          <ac:spMkLst>
            <pc:docMk/>
            <pc:sldMk cId="228798879" sldId="335"/>
            <ac:spMk id="2" creationId="{25B8A398-253E-C3FE-EB72-042E0D1947AA}"/>
          </ac:spMkLst>
        </pc:spChg>
        <pc:spChg chg="mod">
          <ac:chgData name="Neale Haddon" userId="a8c3d344-a99c-4119-871e-d9fd9328751b" providerId="ADAL" clId="{106B20FB-5E66-4956-BCE0-12AE89B5F6AA}" dt="2026-02-17T09:07:43.154" v="133" actId="26606"/>
          <ac:spMkLst>
            <pc:docMk/>
            <pc:sldMk cId="228798879" sldId="335"/>
            <ac:spMk id="6" creationId="{BD04C752-7BAD-0685-FCEC-62F85206B8FA}"/>
          </ac:spMkLst>
        </pc:spChg>
        <pc:spChg chg="mod">
          <ac:chgData name="Neale Haddon" userId="a8c3d344-a99c-4119-871e-d9fd9328751b" providerId="ADAL" clId="{106B20FB-5E66-4956-BCE0-12AE89B5F6AA}" dt="2026-02-17T09:08:24.466" v="142" actId="27636"/>
          <ac:spMkLst>
            <pc:docMk/>
            <pc:sldMk cId="228798879" sldId="335"/>
            <ac:spMk id="10" creationId="{21BC1830-4F0C-D1E9-46B0-1319A43AE42B}"/>
          </ac:spMkLst>
        </pc:spChg>
        <pc:spChg chg="add">
          <ac:chgData name="Neale Haddon" userId="a8c3d344-a99c-4119-871e-d9fd9328751b" providerId="ADAL" clId="{106B20FB-5E66-4956-BCE0-12AE89B5F6AA}" dt="2026-02-17T09:07:43.154" v="133" actId="26606"/>
          <ac:spMkLst>
            <pc:docMk/>
            <pc:sldMk cId="228798879" sldId="335"/>
            <ac:spMk id="15" creationId="{45D37F4E-DDB4-456B-97E0-9937730A039F}"/>
          </ac:spMkLst>
        </pc:spChg>
        <pc:spChg chg="add">
          <ac:chgData name="Neale Haddon" userId="a8c3d344-a99c-4119-871e-d9fd9328751b" providerId="ADAL" clId="{106B20FB-5E66-4956-BCE0-12AE89B5F6AA}" dt="2026-02-17T09:07:43.154" v="133" actId="26606"/>
          <ac:spMkLst>
            <pc:docMk/>
            <pc:sldMk cId="228798879" sldId="335"/>
            <ac:spMk id="17" creationId="{B2DD41CD-8F47-4F56-AD12-4E2FF7696987}"/>
          </ac:spMkLst>
        </pc:spChg>
        <pc:picChg chg="mod ord">
          <ac:chgData name="Neale Haddon" userId="a8c3d344-a99c-4119-871e-d9fd9328751b" providerId="ADAL" clId="{106B20FB-5E66-4956-BCE0-12AE89B5F6AA}" dt="2026-02-17T09:07:43.154" v="133" actId="26606"/>
          <ac:picMkLst>
            <pc:docMk/>
            <pc:sldMk cId="228798879" sldId="335"/>
            <ac:picMk id="5" creationId="{D28E3D54-DF70-C921-A181-F502917F6124}"/>
          </ac:picMkLst>
        </pc:picChg>
      </pc:sldChg>
      <pc:sldChg chg="modSp mod modNotesTx">
        <pc:chgData name="Neale Haddon" userId="a8c3d344-a99c-4119-871e-d9fd9328751b" providerId="ADAL" clId="{106B20FB-5E66-4956-BCE0-12AE89B5F6AA}" dt="2026-02-17T08:56:09.913" v="55" actId="20577"/>
        <pc:sldMkLst>
          <pc:docMk/>
          <pc:sldMk cId="3379062162" sldId="1458"/>
        </pc:sldMkLst>
        <pc:spChg chg="mod">
          <ac:chgData name="Neale Haddon" userId="a8c3d344-a99c-4119-871e-d9fd9328751b" providerId="ADAL" clId="{106B20FB-5E66-4956-BCE0-12AE89B5F6AA}" dt="2026-02-17T08:55:20.507" v="17" actId="5793"/>
          <ac:spMkLst>
            <pc:docMk/>
            <pc:sldMk cId="3379062162" sldId="1458"/>
            <ac:spMk id="3" creationId="{0FF57013-2446-53C6-5050-1C06EE39C38C}"/>
          </ac:spMkLst>
        </pc:spChg>
      </pc:sldChg>
      <pc:sldChg chg="modSp mod">
        <pc:chgData name="Neale Haddon" userId="a8c3d344-a99c-4119-871e-d9fd9328751b" providerId="ADAL" clId="{106B20FB-5E66-4956-BCE0-12AE89B5F6AA}" dt="2026-02-17T08:52:20.740" v="3" actId="255"/>
        <pc:sldMkLst>
          <pc:docMk/>
          <pc:sldMk cId="2112124610" sldId="1477"/>
        </pc:sldMkLst>
        <pc:spChg chg="mod">
          <ac:chgData name="Neale Haddon" userId="a8c3d344-a99c-4119-871e-d9fd9328751b" providerId="ADAL" clId="{106B20FB-5E66-4956-BCE0-12AE89B5F6AA}" dt="2026-02-17T08:52:20.740" v="3" actId="255"/>
          <ac:spMkLst>
            <pc:docMk/>
            <pc:sldMk cId="2112124610" sldId="1477"/>
            <ac:spMk id="3" creationId="{741A58AC-640E-6073-BE0D-961ADE2EB677}"/>
          </ac:spMkLst>
        </pc:spChg>
      </pc:sldChg>
      <pc:sldChg chg="modSp mod">
        <pc:chgData name="Neale Haddon" userId="a8c3d344-a99c-4119-871e-d9fd9328751b" providerId="ADAL" clId="{106B20FB-5E66-4956-BCE0-12AE89B5F6AA}" dt="2026-02-17T08:53:59.374" v="9" actId="115"/>
        <pc:sldMkLst>
          <pc:docMk/>
          <pc:sldMk cId="2622297511" sldId="1478"/>
        </pc:sldMkLst>
        <pc:spChg chg="mod">
          <ac:chgData name="Neale Haddon" userId="a8c3d344-a99c-4119-871e-d9fd9328751b" providerId="ADAL" clId="{106B20FB-5E66-4956-BCE0-12AE89B5F6AA}" dt="2026-02-17T08:53:40.197" v="7" actId="207"/>
          <ac:spMkLst>
            <pc:docMk/>
            <pc:sldMk cId="2622297511" sldId="1478"/>
            <ac:spMk id="5" creationId="{A54184F8-B157-830B-92E6-097175400D1D}"/>
          </ac:spMkLst>
        </pc:spChg>
        <pc:spChg chg="mod">
          <ac:chgData name="Neale Haddon" userId="a8c3d344-a99c-4119-871e-d9fd9328751b" providerId="ADAL" clId="{106B20FB-5E66-4956-BCE0-12AE89B5F6AA}" dt="2026-02-17T08:53:59.374" v="9" actId="115"/>
          <ac:spMkLst>
            <pc:docMk/>
            <pc:sldMk cId="2622297511" sldId="1478"/>
            <ac:spMk id="11" creationId="{D68C899A-78EC-EB01-1D11-D84E414DD081}"/>
          </ac:spMkLst>
        </pc:spChg>
      </pc:sldChg>
      <pc:sldChg chg="addSp delSp modSp new mod setBg">
        <pc:chgData name="Neale Haddon" userId="a8c3d344-a99c-4119-871e-d9fd9328751b" providerId="ADAL" clId="{106B20FB-5E66-4956-BCE0-12AE89B5F6AA}" dt="2026-02-17T08:58:52.839" v="76" actId="255"/>
        <pc:sldMkLst>
          <pc:docMk/>
          <pc:sldMk cId="848229428" sldId="1483"/>
        </pc:sldMkLst>
        <pc:spChg chg="mod">
          <ac:chgData name="Neale Haddon" userId="a8c3d344-a99c-4119-871e-d9fd9328751b" providerId="ADAL" clId="{106B20FB-5E66-4956-BCE0-12AE89B5F6AA}" dt="2026-02-17T08:58:34.566" v="73" actId="26606"/>
          <ac:spMkLst>
            <pc:docMk/>
            <pc:sldMk cId="848229428" sldId="1483"/>
            <ac:spMk id="2" creationId="{CC9CF57D-D15F-235E-2AE4-55F7EFE58250}"/>
          </ac:spMkLst>
        </pc:spChg>
        <pc:spChg chg="mod">
          <ac:chgData name="Neale Haddon" userId="a8c3d344-a99c-4119-871e-d9fd9328751b" providerId="ADAL" clId="{106B20FB-5E66-4956-BCE0-12AE89B5F6AA}" dt="2026-02-17T08:58:52.839" v="76" actId="255"/>
          <ac:spMkLst>
            <pc:docMk/>
            <pc:sldMk cId="848229428" sldId="1483"/>
            <ac:spMk id="3" creationId="{43B36AFD-C0B4-3784-204A-D2CBB78B867B}"/>
          </ac:spMkLst>
        </pc:spChg>
        <pc:spChg chg="add del">
          <ac:chgData name="Neale Haddon" userId="a8c3d344-a99c-4119-871e-d9fd9328751b" providerId="ADAL" clId="{106B20FB-5E66-4956-BCE0-12AE89B5F6AA}" dt="2026-02-17T08:58:34.535" v="72" actId="26606"/>
          <ac:spMkLst>
            <pc:docMk/>
            <pc:sldMk cId="848229428" sldId="1483"/>
            <ac:spMk id="8" creationId="{1C4A7C96-9E71-4CE8-ADCD-504C0D522B89}"/>
          </ac:spMkLst>
        </pc:spChg>
        <pc:spChg chg="add">
          <ac:chgData name="Neale Haddon" userId="a8c3d344-a99c-4119-871e-d9fd9328751b" providerId="ADAL" clId="{106B20FB-5E66-4956-BCE0-12AE89B5F6AA}" dt="2026-02-17T08:58:34.566" v="73" actId="26606"/>
          <ac:spMkLst>
            <pc:docMk/>
            <pc:sldMk cId="848229428" sldId="1483"/>
            <ac:spMk id="10" creationId="{DC5FB7E8-B636-40FA-BE8D-48145C0F5C57}"/>
          </ac:spMkLst>
        </pc:spChg>
        <pc:spChg chg="add">
          <ac:chgData name="Neale Haddon" userId="a8c3d344-a99c-4119-871e-d9fd9328751b" providerId="ADAL" clId="{106B20FB-5E66-4956-BCE0-12AE89B5F6AA}" dt="2026-02-17T08:58:34.566" v="73" actId="26606"/>
          <ac:spMkLst>
            <pc:docMk/>
            <pc:sldMk cId="848229428" sldId="1483"/>
            <ac:spMk id="11" creationId="{C9A36457-A5F4-4103-A443-02581C09185B}"/>
          </ac:spMkLst>
        </pc:spChg>
        <pc:spChg chg="add">
          <ac:chgData name="Neale Haddon" userId="a8c3d344-a99c-4119-871e-d9fd9328751b" providerId="ADAL" clId="{106B20FB-5E66-4956-BCE0-12AE89B5F6AA}" dt="2026-02-17T08:58:34.566" v="73" actId="26606"/>
          <ac:spMkLst>
            <pc:docMk/>
            <pc:sldMk cId="848229428" sldId="1483"/>
            <ac:spMk id="12" creationId="{142DCE2C-2863-46FA-9BE7-24365A24D9BA}"/>
          </ac:spMkLst>
        </pc:spChg>
      </pc:sldChg>
      <pc:sldChg chg="addSp modSp new mod setBg">
        <pc:chgData name="Neale Haddon" userId="a8c3d344-a99c-4119-871e-d9fd9328751b" providerId="ADAL" clId="{106B20FB-5E66-4956-BCE0-12AE89B5F6AA}" dt="2026-02-17T09:02:06.946" v="87" actId="26606"/>
        <pc:sldMkLst>
          <pc:docMk/>
          <pc:sldMk cId="2136659261" sldId="1484"/>
        </pc:sldMkLst>
        <pc:spChg chg="mod">
          <ac:chgData name="Neale Haddon" userId="a8c3d344-a99c-4119-871e-d9fd9328751b" providerId="ADAL" clId="{106B20FB-5E66-4956-BCE0-12AE89B5F6AA}" dt="2026-02-17T09:02:06.946" v="87" actId="26606"/>
          <ac:spMkLst>
            <pc:docMk/>
            <pc:sldMk cId="2136659261" sldId="1484"/>
            <ac:spMk id="2" creationId="{1602B47F-166D-9D4E-BCF2-A47330E975A7}"/>
          </ac:spMkLst>
        </pc:spChg>
        <pc:spChg chg="mod">
          <ac:chgData name="Neale Haddon" userId="a8c3d344-a99c-4119-871e-d9fd9328751b" providerId="ADAL" clId="{106B20FB-5E66-4956-BCE0-12AE89B5F6AA}" dt="2026-02-17T09:02:06.946" v="87" actId="26606"/>
          <ac:spMkLst>
            <pc:docMk/>
            <pc:sldMk cId="2136659261" sldId="1484"/>
            <ac:spMk id="3" creationId="{DFE27648-4646-97F1-6719-D2FC535E10FF}"/>
          </ac:spMkLst>
        </pc:spChg>
        <pc:spChg chg="add">
          <ac:chgData name="Neale Haddon" userId="a8c3d344-a99c-4119-871e-d9fd9328751b" providerId="ADAL" clId="{106B20FB-5E66-4956-BCE0-12AE89B5F6AA}" dt="2026-02-17T09:02:06.946" v="87" actId="26606"/>
          <ac:spMkLst>
            <pc:docMk/>
            <pc:sldMk cId="2136659261" sldId="1484"/>
            <ac:spMk id="9" creationId="{743AA782-23D1-4521-8CAD-47662984AA08}"/>
          </ac:spMkLst>
        </pc:spChg>
        <pc:spChg chg="add">
          <ac:chgData name="Neale Haddon" userId="a8c3d344-a99c-4119-871e-d9fd9328751b" providerId="ADAL" clId="{106B20FB-5E66-4956-BCE0-12AE89B5F6AA}" dt="2026-02-17T09:02:06.946" v="87" actId="26606"/>
          <ac:spMkLst>
            <pc:docMk/>
            <pc:sldMk cId="2136659261" sldId="1484"/>
            <ac:spMk id="11" creationId="{71877DBC-BB60-40F0-AC93-2ACDBAAE60CE}"/>
          </ac:spMkLst>
        </pc:spChg>
        <pc:picChg chg="add mod">
          <ac:chgData name="Neale Haddon" userId="a8c3d344-a99c-4119-871e-d9fd9328751b" providerId="ADAL" clId="{106B20FB-5E66-4956-BCE0-12AE89B5F6AA}" dt="2026-02-17T09:02:06.946" v="87" actId="26606"/>
          <ac:picMkLst>
            <pc:docMk/>
            <pc:sldMk cId="2136659261" sldId="1484"/>
            <ac:picMk id="4" creationId="{AEB6298E-DF5F-C82D-5F50-F27005C3FCA7}"/>
          </ac:picMkLst>
        </pc:picChg>
      </pc:sldChg>
      <pc:sldChg chg="addSp modSp new mod setBg">
        <pc:chgData name="Neale Haddon" userId="a8c3d344-a99c-4119-871e-d9fd9328751b" providerId="ADAL" clId="{106B20FB-5E66-4956-BCE0-12AE89B5F6AA}" dt="2026-02-17T09:05:12.579" v="119" actId="27636"/>
        <pc:sldMkLst>
          <pc:docMk/>
          <pc:sldMk cId="731005609" sldId="1485"/>
        </pc:sldMkLst>
        <pc:spChg chg="mod">
          <ac:chgData name="Neale Haddon" userId="a8c3d344-a99c-4119-871e-d9fd9328751b" providerId="ADAL" clId="{106B20FB-5E66-4956-BCE0-12AE89B5F6AA}" dt="2026-02-17T09:04:22.269" v="115" actId="26606"/>
          <ac:spMkLst>
            <pc:docMk/>
            <pc:sldMk cId="731005609" sldId="1485"/>
            <ac:spMk id="2" creationId="{603A1D0A-EB9D-18F4-40A1-C5F926EEF078}"/>
          </ac:spMkLst>
        </pc:spChg>
        <pc:spChg chg="mod">
          <ac:chgData name="Neale Haddon" userId="a8c3d344-a99c-4119-871e-d9fd9328751b" providerId="ADAL" clId="{106B20FB-5E66-4956-BCE0-12AE89B5F6AA}" dt="2026-02-17T09:05:12.579" v="119" actId="27636"/>
          <ac:spMkLst>
            <pc:docMk/>
            <pc:sldMk cId="731005609" sldId="1485"/>
            <ac:spMk id="3" creationId="{5E0E93A7-1EE6-F413-B52F-1BDD0F907737}"/>
          </ac:spMkLst>
        </pc:spChg>
        <pc:spChg chg="add">
          <ac:chgData name="Neale Haddon" userId="a8c3d344-a99c-4119-871e-d9fd9328751b" providerId="ADAL" clId="{106B20FB-5E66-4956-BCE0-12AE89B5F6AA}" dt="2026-02-17T09:04:22.269" v="115" actId="26606"/>
          <ac:spMkLst>
            <pc:docMk/>
            <pc:sldMk cId="731005609" sldId="1485"/>
            <ac:spMk id="9" creationId="{45D37F4E-DDB4-456B-97E0-9937730A039F}"/>
          </ac:spMkLst>
        </pc:spChg>
        <pc:spChg chg="add">
          <ac:chgData name="Neale Haddon" userId="a8c3d344-a99c-4119-871e-d9fd9328751b" providerId="ADAL" clId="{106B20FB-5E66-4956-BCE0-12AE89B5F6AA}" dt="2026-02-17T09:04:22.269" v="115" actId="26606"/>
          <ac:spMkLst>
            <pc:docMk/>
            <pc:sldMk cId="731005609" sldId="1485"/>
            <ac:spMk id="11" creationId="{B2DD41CD-8F47-4F56-AD12-4E2FF7696987}"/>
          </ac:spMkLst>
        </pc:spChg>
        <pc:picChg chg="add mod">
          <ac:chgData name="Neale Haddon" userId="a8c3d344-a99c-4119-871e-d9fd9328751b" providerId="ADAL" clId="{106B20FB-5E66-4956-BCE0-12AE89B5F6AA}" dt="2026-02-17T09:04:22.269" v="115" actId="26606"/>
          <ac:picMkLst>
            <pc:docMk/>
            <pc:sldMk cId="731005609" sldId="1485"/>
            <ac:picMk id="4" creationId="{E06D9BDB-094A-4CB1-E181-F850385F9C9D}"/>
          </ac:picMkLst>
        </pc:picChg>
      </pc:sldChg>
      <pc:sldChg chg="addSp modSp new mod setBg">
        <pc:chgData name="Neale Haddon" userId="a8c3d344-a99c-4119-871e-d9fd9328751b" providerId="ADAL" clId="{106B20FB-5E66-4956-BCE0-12AE89B5F6AA}" dt="2026-02-17T09:11:18.447" v="159"/>
        <pc:sldMkLst>
          <pc:docMk/>
          <pc:sldMk cId="4275971678" sldId="1486"/>
        </pc:sldMkLst>
        <pc:spChg chg="mod">
          <ac:chgData name="Neale Haddon" userId="a8c3d344-a99c-4119-871e-d9fd9328751b" providerId="ADAL" clId="{106B20FB-5E66-4956-BCE0-12AE89B5F6AA}" dt="2026-02-17T09:10:42.178" v="156" actId="255"/>
          <ac:spMkLst>
            <pc:docMk/>
            <pc:sldMk cId="4275971678" sldId="1486"/>
            <ac:spMk id="2" creationId="{63DB206B-C2C3-CF9B-31C4-40672D736D5E}"/>
          </ac:spMkLst>
        </pc:spChg>
        <pc:spChg chg="mod">
          <ac:chgData name="Neale Haddon" userId="a8c3d344-a99c-4119-871e-d9fd9328751b" providerId="ADAL" clId="{106B20FB-5E66-4956-BCE0-12AE89B5F6AA}" dt="2026-02-17T09:09:33.996" v="150" actId="27636"/>
          <ac:spMkLst>
            <pc:docMk/>
            <pc:sldMk cId="4275971678" sldId="1486"/>
            <ac:spMk id="3" creationId="{56318ABC-7D4D-EDB0-46BE-390AAE04B305}"/>
          </ac:spMkLst>
        </pc:spChg>
        <pc:spChg chg="mod">
          <ac:chgData name="Neale Haddon" userId="a8c3d344-a99c-4119-871e-d9fd9328751b" providerId="ADAL" clId="{106B20FB-5E66-4956-BCE0-12AE89B5F6AA}" dt="2026-02-17T09:10:48.053" v="157" actId="113"/>
          <ac:spMkLst>
            <pc:docMk/>
            <pc:sldMk cId="4275971678" sldId="1486"/>
            <ac:spMk id="4" creationId="{9CD6D46A-ED6C-76D7-7497-0CEB80AA83F1}"/>
          </ac:spMkLst>
        </pc:spChg>
        <pc:picChg chg="add mod">
          <ac:chgData name="Neale Haddon" userId="a8c3d344-a99c-4119-871e-d9fd9328751b" providerId="ADAL" clId="{106B20FB-5E66-4956-BCE0-12AE89B5F6AA}" dt="2026-02-17T09:10:02.391" v="154" actId="1076"/>
          <ac:picMkLst>
            <pc:docMk/>
            <pc:sldMk cId="4275971678" sldId="1486"/>
            <ac:picMk id="5" creationId="{CF3E8985-4A18-1BF3-19C8-B4D7CA201659}"/>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07FA69-C251-47D6-9DC9-7A34A33E64D9}"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030EE0C6-F9E8-470E-BD01-7D4C1E38886A}">
      <dgm:prSet/>
      <dgm:spPr/>
      <dgm:t>
        <a:bodyPr/>
        <a:lstStyle/>
        <a:p>
          <a:r>
            <a:rPr lang="en-US" b="1"/>
            <a:t>Autism </a:t>
          </a:r>
          <a:endParaRPr lang="en-US"/>
        </a:p>
      </dgm:t>
    </dgm:pt>
    <dgm:pt modelId="{8061C154-A37E-46E9-A6D1-8A45EECB5A17}" type="parTrans" cxnId="{5FAFA2F7-92FA-4408-856D-E372690B4E56}">
      <dgm:prSet/>
      <dgm:spPr/>
      <dgm:t>
        <a:bodyPr/>
        <a:lstStyle/>
        <a:p>
          <a:endParaRPr lang="en-US"/>
        </a:p>
      </dgm:t>
    </dgm:pt>
    <dgm:pt modelId="{01806FC9-441B-407D-BA39-3C1A9E4F3A15}" type="sibTrans" cxnId="{5FAFA2F7-92FA-4408-856D-E372690B4E56}">
      <dgm:prSet/>
      <dgm:spPr/>
      <dgm:t>
        <a:bodyPr/>
        <a:lstStyle/>
        <a:p>
          <a:endParaRPr lang="en-US"/>
        </a:p>
      </dgm:t>
    </dgm:pt>
    <dgm:pt modelId="{DE225046-5401-4E7C-8E47-75C0384D1F91}">
      <dgm:prSet/>
      <dgm:spPr/>
      <dgm:t>
        <a:bodyPr/>
        <a:lstStyle/>
        <a:p>
          <a:r>
            <a:rPr lang="en-US" b="1"/>
            <a:t>Neurodiversity movement</a:t>
          </a:r>
          <a:endParaRPr lang="en-US"/>
        </a:p>
      </dgm:t>
    </dgm:pt>
    <dgm:pt modelId="{2C86CB0A-3C27-4A29-BA96-F43F3571DD32}" type="parTrans" cxnId="{3821730E-4EE9-4669-A36B-999997B4C859}">
      <dgm:prSet/>
      <dgm:spPr/>
      <dgm:t>
        <a:bodyPr/>
        <a:lstStyle/>
        <a:p>
          <a:endParaRPr lang="en-US"/>
        </a:p>
      </dgm:t>
    </dgm:pt>
    <dgm:pt modelId="{40FC16A4-9EB6-4F33-82C4-745BECD61CB5}" type="sibTrans" cxnId="{3821730E-4EE9-4669-A36B-999997B4C859}">
      <dgm:prSet/>
      <dgm:spPr/>
      <dgm:t>
        <a:bodyPr/>
        <a:lstStyle/>
        <a:p>
          <a:endParaRPr lang="en-US"/>
        </a:p>
      </dgm:t>
    </dgm:pt>
    <dgm:pt modelId="{ADFEFE12-7452-4D83-9D38-054391E5C2F8}" type="pres">
      <dgm:prSet presAssocID="{1107FA69-C251-47D6-9DC9-7A34A33E64D9}" presName="hierChild1" presStyleCnt="0">
        <dgm:presLayoutVars>
          <dgm:chPref val="1"/>
          <dgm:dir/>
          <dgm:animOne val="branch"/>
          <dgm:animLvl val="lvl"/>
          <dgm:resizeHandles/>
        </dgm:presLayoutVars>
      </dgm:prSet>
      <dgm:spPr/>
    </dgm:pt>
    <dgm:pt modelId="{9157421C-80E7-43AA-8ACC-ADE1D6D8B5EE}" type="pres">
      <dgm:prSet presAssocID="{030EE0C6-F9E8-470E-BD01-7D4C1E38886A}" presName="hierRoot1" presStyleCnt="0"/>
      <dgm:spPr/>
    </dgm:pt>
    <dgm:pt modelId="{1309B48D-E7BB-4D24-9263-675D2CD8ACF0}" type="pres">
      <dgm:prSet presAssocID="{030EE0C6-F9E8-470E-BD01-7D4C1E38886A}" presName="composite" presStyleCnt="0"/>
      <dgm:spPr/>
    </dgm:pt>
    <dgm:pt modelId="{B8566693-0EEA-4FCA-8B31-F977DB3B40BB}" type="pres">
      <dgm:prSet presAssocID="{030EE0C6-F9E8-470E-BD01-7D4C1E38886A}" presName="background" presStyleLbl="node0" presStyleIdx="0" presStyleCnt="2"/>
      <dgm:spPr/>
    </dgm:pt>
    <dgm:pt modelId="{C0DC0BFC-93AB-41D9-970D-8A7035B0AD86}" type="pres">
      <dgm:prSet presAssocID="{030EE0C6-F9E8-470E-BD01-7D4C1E38886A}" presName="text" presStyleLbl="fgAcc0" presStyleIdx="0" presStyleCnt="2">
        <dgm:presLayoutVars>
          <dgm:chPref val="3"/>
        </dgm:presLayoutVars>
      </dgm:prSet>
      <dgm:spPr/>
    </dgm:pt>
    <dgm:pt modelId="{44B661A3-9DA8-4254-9054-94A2DCD4259C}" type="pres">
      <dgm:prSet presAssocID="{030EE0C6-F9E8-470E-BD01-7D4C1E38886A}" presName="hierChild2" presStyleCnt="0"/>
      <dgm:spPr/>
    </dgm:pt>
    <dgm:pt modelId="{6EAF3BC4-6355-4357-B4F2-21A27E389053}" type="pres">
      <dgm:prSet presAssocID="{DE225046-5401-4E7C-8E47-75C0384D1F91}" presName="hierRoot1" presStyleCnt="0"/>
      <dgm:spPr/>
    </dgm:pt>
    <dgm:pt modelId="{3C4CC6E0-1374-4F41-9813-858D430731FD}" type="pres">
      <dgm:prSet presAssocID="{DE225046-5401-4E7C-8E47-75C0384D1F91}" presName="composite" presStyleCnt="0"/>
      <dgm:spPr/>
    </dgm:pt>
    <dgm:pt modelId="{39F787EE-85C0-4EF3-A89E-DF526B3256B8}" type="pres">
      <dgm:prSet presAssocID="{DE225046-5401-4E7C-8E47-75C0384D1F91}" presName="background" presStyleLbl="node0" presStyleIdx="1" presStyleCnt="2"/>
      <dgm:spPr/>
    </dgm:pt>
    <dgm:pt modelId="{795B1241-F0D0-4B3B-9955-7319C8A501F3}" type="pres">
      <dgm:prSet presAssocID="{DE225046-5401-4E7C-8E47-75C0384D1F91}" presName="text" presStyleLbl="fgAcc0" presStyleIdx="1" presStyleCnt="2">
        <dgm:presLayoutVars>
          <dgm:chPref val="3"/>
        </dgm:presLayoutVars>
      </dgm:prSet>
      <dgm:spPr/>
    </dgm:pt>
    <dgm:pt modelId="{9C0F6F75-AED3-440F-ABE1-1878CD5625F9}" type="pres">
      <dgm:prSet presAssocID="{DE225046-5401-4E7C-8E47-75C0384D1F91}" presName="hierChild2" presStyleCnt="0"/>
      <dgm:spPr/>
    </dgm:pt>
  </dgm:ptLst>
  <dgm:cxnLst>
    <dgm:cxn modelId="{0C40B406-C5DC-4496-8DD6-6EF277166317}" type="presOf" srcId="{1107FA69-C251-47D6-9DC9-7A34A33E64D9}" destId="{ADFEFE12-7452-4D83-9D38-054391E5C2F8}" srcOrd="0" destOrd="0" presId="urn:microsoft.com/office/officeart/2005/8/layout/hierarchy1"/>
    <dgm:cxn modelId="{3821730E-4EE9-4669-A36B-999997B4C859}" srcId="{1107FA69-C251-47D6-9DC9-7A34A33E64D9}" destId="{DE225046-5401-4E7C-8E47-75C0384D1F91}" srcOrd="1" destOrd="0" parTransId="{2C86CB0A-3C27-4A29-BA96-F43F3571DD32}" sibTransId="{40FC16A4-9EB6-4F33-82C4-745BECD61CB5}"/>
    <dgm:cxn modelId="{28197F4A-FFBC-4F0E-A15B-4CD40785C97E}" type="presOf" srcId="{DE225046-5401-4E7C-8E47-75C0384D1F91}" destId="{795B1241-F0D0-4B3B-9955-7319C8A501F3}" srcOrd="0" destOrd="0" presId="urn:microsoft.com/office/officeart/2005/8/layout/hierarchy1"/>
    <dgm:cxn modelId="{41FA3B7D-E8E3-47D0-B873-CAE46CD84F66}" type="presOf" srcId="{030EE0C6-F9E8-470E-BD01-7D4C1E38886A}" destId="{C0DC0BFC-93AB-41D9-970D-8A7035B0AD86}" srcOrd="0" destOrd="0" presId="urn:microsoft.com/office/officeart/2005/8/layout/hierarchy1"/>
    <dgm:cxn modelId="{5FAFA2F7-92FA-4408-856D-E372690B4E56}" srcId="{1107FA69-C251-47D6-9DC9-7A34A33E64D9}" destId="{030EE0C6-F9E8-470E-BD01-7D4C1E38886A}" srcOrd="0" destOrd="0" parTransId="{8061C154-A37E-46E9-A6D1-8A45EECB5A17}" sibTransId="{01806FC9-441B-407D-BA39-3C1A9E4F3A15}"/>
    <dgm:cxn modelId="{7B3239BB-9759-4B46-8BC7-FD2C873ECB88}" type="presParOf" srcId="{ADFEFE12-7452-4D83-9D38-054391E5C2F8}" destId="{9157421C-80E7-43AA-8ACC-ADE1D6D8B5EE}" srcOrd="0" destOrd="0" presId="urn:microsoft.com/office/officeart/2005/8/layout/hierarchy1"/>
    <dgm:cxn modelId="{7747FA56-7262-4406-AF7E-0E408F33652C}" type="presParOf" srcId="{9157421C-80E7-43AA-8ACC-ADE1D6D8B5EE}" destId="{1309B48D-E7BB-4D24-9263-675D2CD8ACF0}" srcOrd="0" destOrd="0" presId="urn:microsoft.com/office/officeart/2005/8/layout/hierarchy1"/>
    <dgm:cxn modelId="{69D043D3-6C25-40A6-8E45-A2DA5D6D2D50}" type="presParOf" srcId="{1309B48D-E7BB-4D24-9263-675D2CD8ACF0}" destId="{B8566693-0EEA-4FCA-8B31-F977DB3B40BB}" srcOrd="0" destOrd="0" presId="urn:microsoft.com/office/officeart/2005/8/layout/hierarchy1"/>
    <dgm:cxn modelId="{4F740279-DB87-494C-B444-BC729EBF202B}" type="presParOf" srcId="{1309B48D-E7BB-4D24-9263-675D2CD8ACF0}" destId="{C0DC0BFC-93AB-41D9-970D-8A7035B0AD86}" srcOrd="1" destOrd="0" presId="urn:microsoft.com/office/officeart/2005/8/layout/hierarchy1"/>
    <dgm:cxn modelId="{AAFDD873-F9FF-42D1-9837-3EAE59AE90DC}" type="presParOf" srcId="{9157421C-80E7-43AA-8ACC-ADE1D6D8B5EE}" destId="{44B661A3-9DA8-4254-9054-94A2DCD4259C}" srcOrd="1" destOrd="0" presId="urn:microsoft.com/office/officeart/2005/8/layout/hierarchy1"/>
    <dgm:cxn modelId="{87500594-0B72-4C4F-BFE6-26E6C8C74D14}" type="presParOf" srcId="{ADFEFE12-7452-4D83-9D38-054391E5C2F8}" destId="{6EAF3BC4-6355-4357-B4F2-21A27E389053}" srcOrd="1" destOrd="0" presId="urn:microsoft.com/office/officeart/2005/8/layout/hierarchy1"/>
    <dgm:cxn modelId="{7A8166E1-F8F1-4487-AE60-FD315223658A}" type="presParOf" srcId="{6EAF3BC4-6355-4357-B4F2-21A27E389053}" destId="{3C4CC6E0-1374-4F41-9813-858D430731FD}" srcOrd="0" destOrd="0" presId="urn:microsoft.com/office/officeart/2005/8/layout/hierarchy1"/>
    <dgm:cxn modelId="{9D32EA37-AE3A-4B6C-AC3F-35225A407AA5}" type="presParOf" srcId="{3C4CC6E0-1374-4F41-9813-858D430731FD}" destId="{39F787EE-85C0-4EF3-A89E-DF526B3256B8}" srcOrd="0" destOrd="0" presId="urn:microsoft.com/office/officeart/2005/8/layout/hierarchy1"/>
    <dgm:cxn modelId="{8B710A6F-396A-4B22-B05F-A9C79E479326}" type="presParOf" srcId="{3C4CC6E0-1374-4F41-9813-858D430731FD}" destId="{795B1241-F0D0-4B3B-9955-7319C8A501F3}" srcOrd="1" destOrd="0" presId="urn:microsoft.com/office/officeart/2005/8/layout/hierarchy1"/>
    <dgm:cxn modelId="{FE505C60-513D-4487-AB56-759D1E0CC527}" type="presParOf" srcId="{6EAF3BC4-6355-4357-B4F2-21A27E389053}" destId="{9C0F6F75-AED3-440F-ABE1-1878CD5625F9}" srcOrd="1" destOrd="0" presId="urn:microsoft.com/office/officeart/2005/8/layout/hierarchy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6588301-C483-450A-8FDA-0BFE4E12778E}"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GB"/>
        </a:p>
      </dgm:t>
    </dgm:pt>
    <dgm:pt modelId="{C8B67F68-F5F2-4A10-B218-7892D3978C97}">
      <dgm:prSet phldrT="[Text]" custT="1"/>
      <dgm:spPr/>
      <dgm:t>
        <a:bodyPr/>
        <a:lstStyle/>
        <a:p>
          <a:r>
            <a:rPr lang="en-GB" sz="4400" b="1" dirty="0"/>
            <a:t>System</a:t>
          </a:r>
          <a:r>
            <a:rPr lang="en-GB" sz="1800" dirty="0"/>
            <a:t> </a:t>
          </a:r>
        </a:p>
      </dgm:t>
    </dgm:pt>
    <dgm:pt modelId="{88987754-FB20-41C1-9D43-BCC6CD7585B5}" type="parTrans" cxnId="{D4A47EAF-661B-4FD0-AF34-9E0332EE965A}">
      <dgm:prSet/>
      <dgm:spPr/>
      <dgm:t>
        <a:bodyPr/>
        <a:lstStyle/>
        <a:p>
          <a:endParaRPr lang="en-GB"/>
        </a:p>
      </dgm:t>
    </dgm:pt>
    <dgm:pt modelId="{6EB8874F-090F-458D-9F42-88CC361ED0AB}" type="sibTrans" cxnId="{D4A47EAF-661B-4FD0-AF34-9E0332EE965A}">
      <dgm:prSet/>
      <dgm:spPr/>
      <dgm:t>
        <a:bodyPr/>
        <a:lstStyle/>
        <a:p>
          <a:endParaRPr lang="en-GB"/>
        </a:p>
      </dgm:t>
    </dgm:pt>
    <dgm:pt modelId="{812A7472-3F32-429F-9871-7D98DCEB5B65}">
      <dgm:prSet phldrT="[Text]" custT="1"/>
      <dgm:spPr>
        <a:solidFill>
          <a:schemeClr val="accent2">
            <a:lumMod val="75000"/>
          </a:schemeClr>
        </a:solidFill>
      </dgm:spPr>
      <dgm:t>
        <a:bodyPr/>
        <a:lstStyle/>
        <a:p>
          <a:r>
            <a:rPr lang="en-GB" sz="1800" dirty="0"/>
            <a:t>Main types of symptoms  </a:t>
          </a:r>
        </a:p>
      </dgm:t>
    </dgm:pt>
    <dgm:pt modelId="{CC104E85-FCDB-45D8-856A-09EE9B6EE924}" type="parTrans" cxnId="{947FA2DA-9BEE-4502-B97D-678DB4198E57}">
      <dgm:prSet/>
      <dgm:spPr/>
      <dgm:t>
        <a:bodyPr/>
        <a:lstStyle/>
        <a:p>
          <a:endParaRPr lang="en-GB"/>
        </a:p>
      </dgm:t>
    </dgm:pt>
    <dgm:pt modelId="{8FFFFB71-CD53-4536-82B9-D7BCBD98F992}" type="sibTrans" cxnId="{947FA2DA-9BEE-4502-B97D-678DB4198E57}">
      <dgm:prSet/>
      <dgm:spPr/>
      <dgm:t>
        <a:bodyPr/>
        <a:lstStyle/>
        <a:p>
          <a:endParaRPr lang="en-GB"/>
        </a:p>
      </dgm:t>
    </dgm:pt>
    <dgm:pt modelId="{74F5D86B-41AE-4681-8108-6B126D80DF85}">
      <dgm:prSet phldrT="[Text]" custT="1"/>
      <dgm:spPr/>
      <dgm:t>
        <a:bodyPr/>
        <a:lstStyle/>
        <a:p>
          <a:r>
            <a:rPr lang="en-GB" sz="1800"/>
            <a:t>Subtypes </a:t>
          </a:r>
        </a:p>
      </dgm:t>
    </dgm:pt>
    <dgm:pt modelId="{21AB05B6-8D84-40B6-BC5A-975E78A9D2E2}" type="parTrans" cxnId="{CA82533D-9094-4C1B-BA0C-6BC68C0B7303}">
      <dgm:prSet/>
      <dgm:spPr/>
      <dgm:t>
        <a:bodyPr/>
        <a:lstStyle/>
        <a:p>
          <a:endParaRPr lang="en-GB"/>
        </a:p>
      </dgm:t>
    </dgm:pt>
    <dgm:pt modelId="{DFF044BC-6BC7-4401-93DF-F44FFBA25392}" type="sibTrans" cxnId="{CA82533D-9094-4C1B-BA0C-6BC68C0B7303}">
      <dgm:prSet/>
      <dgm:spPr/>
      <dgm:t>
        <a:bodyPr/>
        <a:lstStyle/>
        <a:p>
          <a:endParaRPr lang="en-GB"/>
        </a:p>
      </dgm:t>
    </dgm:pt>
    <dgm:pt modelId="{23F377C6-B0A4-4DAF-A025-21193DDEE65A}">
      <dgm:prSet phldrT="[Text]"/>
      <dgm:spPr/>
      <dgm:t>
        <a:bodyPr/>
        <a:lstStyle/>
        <a:p>
          <a:r>
            <a:rPr lang="en-GB" dirty="0"/>
            <a:t>ICD-10</a:t>
          </a:r>
        </a:p>
      </dgm:t>
    </dgm:pt>
    <dgm:pt modelId="{9CDA8D4F-7254-46FC-AB02-7CAB49104CA6}" type="parTrans" cxnId="{0C2489B1-B981-4F8D-8761-F7548F159527}">
      <dgm:prSet/>
      <dgm:spPr/>
      <dgm:t>
        <a:bodyPr/>
        <a:lstStyle/>
        <a:p>
          <a:endParaRPr lang="en-GB"/>
        </a:p>
      </dgm:t>
    </dgm:pt>
    <dgm:pt modelId="{AC16FDB7-DB38-4EDE-9F4C-19F91B5BF7A9}" type="sibTrans" cxnId="{0C2489B1-B981-4F8D-8761-F7548F159527}">
      <dgm:prSet/>
      <dgm:spPr/>
      <dgm:t>
        <a:bodyPr/>
        <a:lstStyle/>
        <a:p>
          <a:endParaRPr lang="en-GB"/>
        </a:p>
      </dgm:t>
    </dgm:pt>
    <dgm:pt modelId="{3E310649-13E3-4B37-825C-42B9F03721F3}">
      <dgm:prSet phldrT="[Text]" custT="1"/>
      <dgm:spPr>
        <a:solidFill>
          <a:schemeClr val="accent2">
            <a:lumMod val="75000"/>
          </a:schemeClr>
        </a:solidFill>
      </dgm:spPr>
      <dgm:t>
        <a:bodyPr/>
        <a:lstStyle/>
        <a:p>
          <a:r>
            <a:rPr lang="en-GB" sz="1200" b="0" i="0" dirty="0"/>
            <a:t>1) communication</a:t>
          </a:r>
        </a:p>
        <a:p>
          <a:r>
            <a:rPr lang="en-GB" sz="1200" b="0" i="0" dirty="0"/>
            <a:t>2) social interaction</a:t>
          </a:r>
        </a:p>
        <a:p>
          <a:r>
            <a:rPr lang="en-GB" sz="1200" b="0" i="0" dirty="0"/>
            <a:t>3) restrictive, repetitive activities and interests (RRBIs).</a:t>
          </a:r>
          <a:endParaRPr lang="en-GB" sz="1200" dirty="0"/>
        </a:p>
      </dgm:t>
    </dgm:pt>
    <dgm:pt modelId="{63EC6238-EEFA-4FC7-8EAB-B4526BD5EDA5}" type="parTrans" cxnId="{6412C295-EFEF-4CCF-8F11-29EBE9E3361B}">
      <dgm:prSet/>
      <dgm:spPr/>
      <dgm:t>
        <a:bodyPr/>
        <a:lstStyle/>
        <a:p>
          <a:endParaRPr lang="en-GB"/>
        </a:p>
      </dgm:t>
    </dgm:pt>
    <dgm:pt modelId="{CA7CA147-1C54-44F2-9A25-2B3530A66981}" type="sibTrans" cxnId="{6412C295-EFEF-4CCF-8F11-29EBE9E3361B}">
      <dgm:prSet/>
      <dgm:spPr/>
      <dgm:t>
        <a:bodyPr/>
        <a:lstStyle/>
        <a:p>
          <a:endParaRPr lang="en-GB"/>
        </a:p>
      </dgm:t>
    </dgm:pt>
    <dgm:pt modelId="{FE416374-8E11-4846-9105-DB06B9D531E4}">
      <dgm:prSet phldrT="[Text]"/>
      <dgm:spPr/>
      <dgm:t>
        <a:bodyPr/>
        <a:lstStyle/>
        <a:p>
          <a:r>
            <a:rPr lang="en-GB" dirty="0"/>
            <a:t>DSM 5</a:t>
          </a:r>
        </a:p>
      </dgm:t>
    </dgm:pt>
    <dgm:pt modelId="{BE3AB765-4F57-4A68-98AB-4DFC8008C10F}" type="parTrans" cxnId="{B4FC0861-CEEC-4BA7-B679-1B682B61E58E}">
      <dgm:prSet/>
      <dgm:spPr/>
      <dgm:t>
        <a:bodyPr/>
        <a:lstStyle/>
        <a:p>
          <a:endParaRPr lang="en-GB"/>
        </a:p>
      </dgm:t>
    </dgm:pt>
    <dgm:pt modelId="{C12347E7-EEF7-49BC-9F3C-9C104AF52414}" type="sibTrans" cxnId="{B4FC0861-CEEC-4BA7-B679-1B682B61E58E}">
      <dgm:prSet/>
      <dgm:spPr/>
      <dgm:t>
        <a:bodyPr/>
        <a:lstStyle/>
        <a:p>
          <a:endParaRPr lang="en-GB"/>
        </a:p>
      </dgm:t>
    </dgm:pt>
    <dgm:pt modelId="{9F34D172-796C-4DA5-9C58-78B9877A8AFF}">
      <dgm:prSet phldrT="[Text]" custT="1"/>
      <dgm:spPr>
        <a:solidFill>
          <a:schemeClr val="accent2">
            <a:lumMod val="75000"/>
          </a:schemeClr>
        </a:solidFill>
      </dgm:spPr>
      <dgm:t>
        <a:bodyPr/>
        <a:lstStyle/>
        <a:p>
          <a:r>
            <a:rPr lang="en-GB" sz="1400" b="0" i="0" dirty="0"/>
            <a:t>1) social communication</a:t>
          </a:r>
        </a:p>
        <a:p>
          <a:r>
            <a:rPr lang="en-GB" sz="1400" b="0" i="0" dirty="0"/>
            <a:t>2) restrictive, repetitive activities and interests; sensory difficulties.</a:t>
          </a:r>
          <a:endParaRPr lang="en-GB" sz="1400" dirty="0"/>
        </a:p>
      </dgm:t>
    </dgm:pt>
    <dgm:pt modelId="{0AEAA982-E686-4EA3-AA88-27ABDF3AA1B1}" type="parTrans" cxnId="{A0D3CABB-30A4-4402-BEE9-454270DEADE0}">
      <dgm:prSet/>
      <dgm:spPr/>
      <dgm:t>
        <a:bodyPr/>
        <a:lstStyle/>
        <a:p>
          <a:endParaRPr lang="en-GB"/>
        </a:p>
      </dgm:t>
    </dgm:pt>
    <dgm:pt modelId="{01956B65-4AC5-4158-AC4B-B8700A78E35D}" type="sibTrans" cxnId="{A0D3CABB-30A4-4402-BEE9-454270DEADE0}">
      <dgm:prSet/>
      <dgm:spPr/>
      <dgm:t>
        <a:bodyPr/>
        <a:lstStyle/>
        <a:p>
          <a:endParaRPr lang="en-GB"/>
        </a:p>
      </dgm:t>
    </dgm:pt>
    <dgm:pt modelId="{EECEA5E7-9DE9-4B3F-AD71-8BC3820BD00F}">
      <dgm:prSet phldrT="[Text]" custT="1"/>
      <dgm:spPr>
        <a:solidFill>
          <a:schemeClr val="accent6">
            <a:lumMod val="75000"/>
          </a:schemeClr>
        </a:solidFill>
      </dgm:spPr>
      <dgm:t>
        <a:bodyPr/>
        <a:lstStyle/>
        <a:p>
          <a:r>
            <a:rPr lang="en-GB" sz="1400" dirty="0"/>
            <a:t> early development period </a:t>
          </a:r>
        </a:p>
      </dgm:t>
    </dgm:pt>
    <dgm:pt modelId="{091A7E40-9136-4D87-867C-0E821B4AF624}" type="parTrans" cxnId="{C3640050-0DFC-4962-B9AD-E7F39B509789}">
      <dgm:prSet/>
      <dgm:spPr/>
      <dgm:t>
        <a:bodyPr/>
        <a:lstStyle/>
        <a:p>
          <a:endParaRPr lang="en-GB"/>
        </a:p>
      </dgm:t>
    </dgm:pt>
    <dgm:pt modelId="{072FC623-D3D9-4AEC-AAFB-A91BD486A958}" type="sibTrans" cxnId="{C3640050-0DFC-4962-B9AD-E7F39B509789}">
      <dgm:prSet/>
      <dgm:spPr/>
      <dgm:t>
        <a:bodyPr/>
        <a:lstStyle/>
        <a:p>
          <a:endParaRPr lang="en-GB"/>
        </a:p>
      </dgm:t>
    </dgm:pt>
    <dgm:pt modelId="{0D0D42A7-8EB8-4DDF-8184-D052BB11BDEE}">
      <dgm:prSet phldrT="[Text]"/>
      <dgm:spPr/>
      <dgm:t>
        <a:bodyPr/>
        <a:lstStyle/>
        <a:p>
          <a:r>
            <a:rPr lang="en-GB" dirty="0"/>
            <a:t>ICD-11</a:t>
          </a:r>
        </a:p>
      </dgm:t>
    </dgm:pt>
    <dgm:pt modelId="{506C5F55-E798-4BE9-B190-31BB5CB46E00}" type="parTrans" cxnId="{F6268577-8B8B-4FD9-BB65-B84EAB93F828}">
      <dgm:prSet/>
      <dgm:spPr/>
      <dgm:t>
        <a:bodyPr/>
        <a:lstStyle/>
        <a:p>
          <a:endParaRPr lang="en-GB"/>
        </a:p>
      </dgm:t>
    </dgm:pt>
    <dgm:pt modelId="{0B0C62F8-3A07-4ADD-9386-F565C08C55E6}" type="sibTrans" cxnId="{F6268577-8B8B-4FD9-BB65-B84EAB93F828}">
      <dgm:prSet/>
      <dgm:spPr/>
      <dgm:t>
        <a:bodyPr/>
        <a:lstStyle/>
        <a:p>
          <a:endParaRPr lang="en-GB"/>
        </a:p>
      </dgm:t>
    </dgm:pt>
    <dgm:pt modelId="{07A8E6D9-D261-4ACD-9DCE-EBB9CCC9BB98}">
      <dgm:prSet phldrT="[Text]" custT="1"/>
      <dgm:spPr/>
      <dgm:t>
        <a:bodyPr/>
        <a:lstStyle/>
        <a:p>
          <a:r>
            <a:rPr lang="en-GB" sz="1400" dirty="0"/>
            <a:t>No subtype, a spectrum</a:t>
          </a:r>
        </a:p>
      </dgm:t>
    </dgm:pt>
    <dgm:pt modelId="{9D88D785-714D-4753-9AE5-5AF0824B9E06}" type="parTrans" cxnId="{D4CDEE31-7241-4DCF-B2F3-7385F5609ED7}">
      <dgm:prSet/>
      <dgm:spPr/>
      <dgm:t>
        <a:bodyPr/>
        <a:lstStyle/>
        <a:p>
          <a:endParaRPr lang="en-GB"/>
        </a:p>
      </dgm:t>
    </dgm:pt>
    <dgm:pt modelId="{09C77FA4-A106-46FB-B2E2-CA3A991A3E35}" type="sibTrans" cxnId="{D4CDEE31-7241-4DCF-B2F3-7385F5609ED7}">
      <dgm:prSet/>
      <dgm:spPr/>
      <dgm:t>
        <a:bodyPr/>
        <a:lstStyle/>
        <a:p>
          <a:endParaRPr lang="en-GB"/>
        </a:p>
      </dgm:t>
    </dgm:pt>
    <dgm:pt modelId="{40FC542A-8B6B-4FAB-A285-795B0265D7E8}">
      <dgm:prSet phldrT="[Text]" custT="1"/>
      <dgm:spPr/>
      <dgm:t>
        <a:bodyPr/>
        <a:lstStyle/>
        <a:p>
          <a:r>
            <a:rPr lang="en-GB" sz="1400" dirty="0"/>
            <a:t>No subtype, a spectrum </a:t>
          </a:r>
        </a:p>
      </dgm:t>
    </dgm:pt>
    <dgm:pt modelId="{596C690F-FC6C-4285-AA98-F42CDDEC154A}" type="parTrans" cxnId="{CE7363EF-A0E6-4043-84BA-913FE52CF213}">
      <dgm:prSet/>
      <dgm:spPr/>
      <dgm:t>
        <a:bodyPr/>
        <a:lstStyle/>
        <a:p>
          <a:endParaRPr lang="en-GB"/>
        </a:p>
      </dgm:t>
    </dgm:pt>
    <dgm:pt modelId="{29564582-E01D-401A-80AE-2B24BFE84503}" type="sibTrans" cxnId="{CE7363EF-A0E6-4043-84BA-913FE52CF213}">
      <dgm:prSet/>
      <dgm:spPr/>
      <dgm:t>
        <a:bodyPr/>
        <a:lstStyle/>
        <a:p>
          <a:endParaRPr lang="en-GB"/>
        </a:p>
      </dgm:t>
    </dgm:pt>
    <dgm:pt modelId="{76777ED2-5B98-4505-A31D-0D509B7414CC}">
      <dgm:prSet phldrT="[Text]" custT="1"/>
      <dgm:spPr>
        <a:solidFill>
          <a:schemeClr val="accent6">
            <a:lumMod val="75000"/>
          </a:schemeClr>
        </a:solidFill>
      </dgm:spPr>
      <dgm:t>
        <a:bodyPr/>
        <a:lstStyle/>
        <a:p>
          <a:r>
            <a:rPr lang="en-GB" sz="1800"/>
            <a:t>Onset </a:t>
          </a:r>
        </a:p>
      </dgm:t>
    </dgm:pt>
    <dgm:pt modelId="{6D487E9E-A377-44DE-B2EB-78CF1DF64D5F}" type="parTrans" cxnId="{DC5F197C-4E7C-46B7-8FFD-4BA2D26D2200}">
      <dgm:prSet/>
      <dgm:spPr/>
      <dgm:t>
        <a:bodyPr/>
        <a:lstStyle/>
        <a:p>
          <a:endParaRPr lang="en-GB"/>
        </a:p>
      </dgm:t>
    </dgm:pt>
    <dgm:pt modelId="{A97A32B5-3C4C-4409-AF6D-8AA0A282C0C4}" type="sibTrans" cxnId="{DC5F197C-4E7C-46B7-8FFD-4BA2D26D2200}">
      <dgm:prSet/>
      <dgm:spPr/>
      <dgm:t>
        <a:bodyPr/>
        <a:lstStyle/>
        <a:p>
          <a:endParaRPr lang="en-GB"/>
        </a:p>
      </dgm:t>
    </dgm:pt>
    <dgm:pt modelId="{967F3A0C-F71B-43C4-8636-59453DE1AB17}">
      <dgm:prSet phldrT="[Text]" custT="1"/>
      <dgm:spPr>
        <a:solidFill>
          <a:schemeClr val="accent2">
            <a:lumMod val="75000"/>
          </a:schemeClr>
        </a:solidFill>
      </dgm:spPr>
      <dgm:t>
        <a:bodyPr/>
        <a:lstStyle/>
        <a:p>
          <a:r>
            <a:rPr lang="en-GB" sz="1400" b="0" i="0" dirty="0"/>
            <a:t>1) social communication</a:t>
          </a:r>
        </a:p>
        <a:p>
          <a:r>
            <a:rPr lang="en-GB" sz="1400" b="0" i="0" dirty="0"/>
            <a:t>2) restrictive, repetitive activities and interests; sensory difficulties.</a:t>
          </a:r>
          <a:endParaRPr lang="en-GB" sz="1400" dirty="0"/>
        </a:p>
      </dgm:t>
    </dgm:pt>
    <dgm:pt modelId="{AD8B112B-D2FB-44A9-8A36-0E0391233733}" type="parTrans" cxnId="{F9B36450-9232-4639-A8D2-735CCC0FC64B}">
      <dgm:prSet/>
      <dgm:spPr/>
      <dgm:t>
        <a:bodyPr/>
        <a:lstStyle/>
        <a:p>
          <a:endParaRPr lang="en-GB"/>
        </a:p>
      </dgm:t>
    </dgm:pt>
    <dgm:pt modelId="{E94EB92F-F32A-4315-B6A5-DE07001781EF}" type="sibTrans" cxnId="{F9B36450-9232-4639-A8D2-735CCC0FC64B}">
      <dgm:prSet/>
      <dgm:spPr/>
      <dgm:t>
        <a:bodyPr/>
        <a:lstStyle/>
        <a:p>
          <a:endParaRPr lang="en-GB"/>
        </a:p>
      </dgm:t>
    </dgm:pt>
    <dgm:pt modelId="{2799624D-6F34-4ACE-8F6C-9BA45C0F3A08}">
      <dgm:prSet phldrT="[Text]" custT="1"/>
      <dgm:spPr>
        <a:solidFill>
          <a:schemeClr val="accent6">
            <a:lumMod val="75000"/>
          </a:schemeClr>
        </a:solidFill>
      </dgm:spPr>
      <dgm:t>
        <a:bodyPr/>
        <a:lstStyle/>
        <a:p>
          <a:r>
            <a:rPr lang="en-GB" sz="1600" dirty="0"/>
            <a:t>Functional impairment in either communication or social by age 3 </a:t>
          </a:r>
        </a:p>
      </dgm:t>
    </dgm:pt>
    <dgm:pt modelId="{F5CB3947-2E00-4F6E-A818-542EADA84B16}" type="parTrans" cxnId="{45BD4BBE-30C5-4EDC-8084-B5FEC11F0A3C}">
      <dgm:prSet/>
      <dgm:spPr/>
      <dgm:t>
        <a:bodyPr/>
        <a:lstStyle/>
        <a:p>
          <a:endParaRPr lang="en-GB"/>
        </a:p>
      </dgm:t>
    </dgm:pt>
    <dgm:pt modelId="{5EC16010-2253-4E63-98D6-07F9441550CD}" type="sibTrans" cxnId="{45BD4BBE-30C5-4EDC-8084-B5FEC11F0A3C}">
      <dgm:prSet/>
      <dgm:spPr/>
      <dgm:t>
        <a:bodyPr/>
        <a:lstStyle/>
        <a:p>
          <a:endParaRPr lang="en-GB"/>
        </a:p>
      </dgm:t>
    </dgm:pt>
    <dgm:pt modelId="{7415E203-C9D5-4BD0-A5B0-16B9734AB832}">
      <dgm:prSet phldrT="[Text]" custT="1"/>
      <dgm:spPr>
        <a:solidFill>
          <a:schemeClr val="accent6">
            <a:lumMod val="75000"/>
          </a:schemeClr>
        </a:solidFill>
      </dgm:spPr>
      <dgm:t>
        <a:bodyPr/>
        <a:lstStyle/>
        <a:p>
          <a:r>
            <a:rPr lang="en-GB" sz="1400" dirty="0"/>
            <a:t>Difficulties in 1 or 2 appear in early childhood ; functional impairment maybe later   </a:t>
          </a:r>
        </a:p>
      </dgm:t>
    </dgm:pt>
    <dgm:pt modelId="{7ED3CE9C-B3F9-4BA5-BB0B-DE05A865B2E3}" type="parTrans" cxnId="{14206B1C-9309-4214-9045-056F45921ABD}">
      <dgm:prSet/>
      <dgm:spPr/>
      <dgm:t>
        <a:bodyPr/>
        <a:lstStyle/>
        <a:p>
          <a:endParaRPr lang="en-GB"/>
        </a:p>
      </dgm:t>
    </dgm:pt>
    <dgm:pt modelId="{963703A2-0578-4151-AB5F-41F578A5DC7B}" type="sibTrans" cxnId="{14206B1C-9309-4214-9045-056F45921ABD}">
      <dgm:prSet/>
      <dgm:spPr/>
      <dgm:t>
        <a:bodyPr/>
        <a:lstStyle/>
        <a:p>
          <a:endParaRPr lang="en-GB"/>
        </a:p>
      </dgm:t>
    </dgm:pt>
    <dgm:pt modelId="{7514D605-7C06-4F85-B6C6-5DFC649809FF}">
      <dgm:prSet phldrT="[Text]" custT="1"/>
      <dgm:spPr/>
      <dgm:t>
        <a:bodyPr/>
        <a:lstStyle/>
        <a:p>
          <a:r>
            <a:rPr lang="en-GB" sz="1200" b="0" i="0" dirty="0"/>
            <a:t>1) Subtypes s</a:t>
          </a:r>
          <a:r>
            <a:rPr lang="en-GB" sz="1100" b="0" i="0" dirty="0"/>
            <a:t>uch as Childhood autism atypical autism, Asperger syndrome;                        </a:t>
          </a:r>
        </a:p>
        <a:p>
          <a:r>
            <a:rPr lang="en-GB" sz="1100" b="0" i="0" dirty="0"/>
            <a:t>2) Pervasive developmental disorder</a:t>
          </a:r>
          <a:endParaRPr lang="en-GB" sz="1100" dirty="0"/>
        </a:p>
      </dgm:t>
    </dgm:pt>
    <dgm:pt modelId="{2F41D349-E6B9-4E55-A26B-22618C11A606}" type="sibTrans" cxnId="{B0A97368-E8A3-4A20-BBEF-F1CC147D83F6}">
      <dgm:prSet/>
      <dgm:spPr/>
      <dgm:t>
        <a:bodyPr/>
        <a:lstStyle/>
        <a:p>
          <a:endParaRPr lang="en-GB"/>
        </a:p>
      </dgm:t>
    </dgm:pt>
    <dgm:pt modelId="{C7B0D65C-4682-4B65-BF6B-C06265E1BAC2}" type="parTrans" cxnId="{B0A97368-E8A3-4A20-BBEF-F1CC147D83F6}">
      <dgm:prSet/>
      <dgm:spPr/>
      <dgm:t>
        <a:bodyPr/>
        <a:lstStyle/>
        <a:p>
          <a:endParaRPr lang="en-GB"/>
        </a:p>
      </dgm:t>
    </dgm:pt>
    <dgm:pt modelId="{87BFDAE1-79DF-4B59-A1D5-99BBF765C0AB}" type="pres">
      <dgm:prSet presAssocID="{66588301-C483-450A-8FDA-0BFE4E12778E}" presName="theList" presStyleCnt="0">
        <dgm:presLayoutVars>
          <dgm:dir/>
          <dgm:animLvl val="lvl"/>
          <dgm:resizeHandles val="exact"/>
        </dgm:presLayoutVars>
      </dgm:prSet>
      <dgm:spPr/>
    </dgm:pt>
    <dgm:pt modelId="{7DFAE8EC-22F7-451E-9F94-3CD5D482F1CA}" type="pres">
      <dgm:prSet presAssocID="{C8B67F68-F5F2-4A10-B218-7892D3978C97}" presName="compNode" presStyleCnt="0"/>
      <dgm:spPr/>
    </dgm:pt>
    <dgm:pt modelId="{A89F367C-B24B-4E2B-999E-83CEE462B49C}" type="pres">
      <dgm:prSet presAssocID="{C8B67F68-F5F2-4A10-B218-7892D3978C97}" presName="aNode" presStyleLbl="bgShp" presStyleIdx="0" presStyleCnt="4"/>
      <dgm:spPr/>
    </dgm:pt>
    <dgm:pt modelId="{8FE9AEFF-F471-4C9C-8042-3237F410C64F}" type="pres">
      <dgm:prSet presAssocID="{C8B67F68-F5F2-4A10-B218-7892D3978C97}" presName="textNode" presStyleLbl="bgShp" presStyleIdx="0" presStyleCnt="4"/>
      <dgm:spPr/>
    </dgm:pt>
    <dgm:pt modelId="{CE6C8DCF-6909-4557-9A3E-320FF02268D0}" type="pres">
      <dgm:prSet presAssocID="{C8B67F68-F5F2-4A10-B218-7892D3978C97}" presName="compChildNode" presStyleCnt="0"/>
      <dgm:spPr/>
    </dgm:pt>
    <dgm:pt modelId="{728B4E2A-7595-4532-866C-83578B180673}" type="pres">
      <dgm:prSet presAssocID="{C8B67F68-F5F2-4A10-B218-7892D3978C97}" presName="theInnerList" presStyleCnt="0"/>
      <dgm:spPr/>
    </dgm:pt>
    <dgm:pt modelId="{741F12A6-B9AE-4024-BA5D-2DB5592886C8}" type="pres">
      <dgm:prSet presAssocID="{812A7472-3F32-429F-9871-7D98DCEB5B65}" presName="childNode" presStyleLbl="node1" presStyleIdx="0" presStyleCnt="12">
        <dgm:presLayoutVars>
          <dgm:bulletEnabled val="1"/>
        </dgm:presLayoutVars>
      </dgm:prSet>
      <dgm:spPr/>
    </dgm:pt>
    <dgm:pt modelId="{63ECABCE-ED2E-4E18-83DC-D5487B936BAC}" type="pres">
      <dgm:prSet presAssocID="{812A7472-3F32-429F-9871-7D98DCEB5B65}" presName="aSpace2" presStyleCnt="0"/>
      <dgm:spPr/>
    </dgm:pt>
    <dgm:pt modelId="{A3C44C40-DE2A-4F92-AF50-F84896448E20}" type="pres">
      <dgm:prSet presAssocID="{74F5D86B-41AE-4681-8108-6B126D80DF85}" presName="childNode" presStyleLbl="node1" presStyleIdx="1" presStyleCnt="12">
        <dgm:presLayoutVars>
          <dgm:bulletEnabled val="1"/>
        </dgm:presLayoutVars>
      </dgm:prSet>
      <dgm:spPr/>
    </dgm:pt>
    <dgm:pt modelId="{6F0D4850-4438-4F4E-9F63-4A894BE0AC51}" type="pres">
      <dgm:prSet presAssocID="{74F5D86B-41AE-4681-8108-6B126D80DF85}" presName="aSpace2" presStyleCnt="0"/>
      <dgm:spPr/>
    </dgm:pt>
    <dgm:pt modelId="{50130F11-229B-48BF-8FA6-7546E8E04D23}" type="pres">
      <dgm:prSet presAssocID="{76777ED2-5B98-4505-A31D-0D509B7414CC}" presName="childNode" presStyleLbl="node1" presStyleIdx="2" presStyleCnt="12">
        <dgm:presLayoutVars>
          <dgm:bulletEnabled val="1"/>
        </dgm:presLayoutVars>
      </dgm:prSet>
      <dgm:spPr/>
    </dgm:pt>
    <dgm:pt modelId="{23B6E453-3A42-460B-85F4-90E3DEC11DFA}" type="pres">
      <dgm:prSet presAssocID="{C8B67F68-F5F2-4A10-B218-7892D3978C97}" presName="aSpace" presStyleCnt="0"/>
      <dgm:spPr/>
    </dgm:pt>
    <dgm:pt modelId="{679FC8D9-295C-4507-B3D0-30CB5B8550D5}" type="pres">
      <dgm:prSet presAssocID="{23F377C6-B0A4-4DAF-A025-21193DDEE65A}" presName="compNode" presStyleCnt="0"/>
      <dgm:spPr/>
    </dgm:pt>
    <dgm:pt modelId="{53581B93-D1DB-4932-AB9E-CB4385B17BA5}" type="pres">
      <dgm:prSet presAssocID="{23F377C6-B0A4-4DAF-A025-21193DDEE65A}" presName="aNode" presStyleLbl="bgShp" presStyleIdx="1" presStyleCnt="4"/>
      <dgm:spPr/>
    </dgm:pt>
    <dgm:pt modelId="{19AF46DE-2A71-4420-8496-F1E4FDED508E}" type="pres">
      <dgm:prSet presAssocID="{23F377C6-B0A4-4DAF-A025-21193DDEE65A}" presName="textNode" presStyleLbl="bgShp" presStyleIdx="1" presStyleCnt="4"/>
      <dgm:spPr/>
    </dgm:pt>
    <dgm:pt modelId="{48B6E75F-769E-447A-95E8-1F2E8333E392}" type="pres">
      <dgm:prSet presAssocID="{23F377C6-B0A4-4DAF-A025-21193DDEE65A}" presName="compChildNode" presStyleCnt="0"/>
      <dgm:spPr/>
    </dgm:pt>
    <dgm:pt modelId="{E0B74C70-D158-4CA4-A545-C2EFFEDE1A75}" type="pres">
      <dgm:prSet presAssocID="{23F377C6-B0A4-4DAF-A025-21193DDEE65A}" presName="theInnerList" presStyleCnt="0"/>
      <dgm:spPr/>
    </dgm:pt>
    <dgm:pt modelId="{3C8384C0-3EE2-4788-A252-255900CDFE8E}" type="pres">
      <dgm:prSet presAssocID="{3E310649-13E3-4B37-825C-42B9F03721F3}" presName="childNode" presStyleLbl="node1" presStyleIdx="3" presStyleCnt="12">
        <dgm:presLayoutVars>
          <dgm:bulletEnabled val="1"/>
        </dgm:presLayoutVars>
      </dgm:prSet>
      <dgm:spPr/>
    </dgm:pt>
    <dgm:pt modelId="{82D78892-72D6-4294-91D3-19D84D0F5649}" type="pres">
      <dgm:prSet presAssocID="{3E310649-13E3-4B37-825C-42B9F03721F3}" presName="aSpace2" presStyleCnt="0"/>
      <dgm:spPr/>
    </dgm:pt>
    <dgm:pt modelId="{1315A0D3-4421-4DA9-96AF-4B424780C6B8}" type="pres">
      <dgm:prSet presAssocID="{7514D605-7C06-4F85-B6C6-5DFC649809FF}" presName="childNode" presStyleLbl="node1" presStyleIdx="4" presStyleCnt="12">
        <dgm:presLayoutVars>
          <dgm:bulletEnabled val="1"/>
        </dgm:presLayoutVars>
      </dgm:prSet>
      <dgm:spPr/>
    </dgm:pt>
    <dgm:pt modelId="{26300A36-7D43-449E-8A4C-AFA3E39B566D}" type="pres">
      <dgm:prSet presAssocID="{7514D605-7C06-4F85-B6C6-5DFC649809FF}" presName="aSpace2" presStyleCnt="0"/>
      <dgm:spPr/>
    </dgm:pt>
    <dgm:pt modelId="{83C42911-5C77-4FC7-A5CC-452B0A28B51A}" type="pres">
      <dgm:prSet presAssocID="{2799624D-6F34-4ACE-8F6C-9BA45C0F3A08}" presName="childNode" presStyleLbl="node1" presStyleIdx="5" presStyleCnt="12">
        <dgm:presLayoutVars>
          <dgm:bulletEnabled val="1"/>
        </dgm:presLayoutVars>
      </dgm:prSet>
      <dgm:spPr/>
    </dgm:pt>
    <dgm:pt modelId="{8BA2CFE6-331A-4296-9CE7-7EED5939E019}" type="pres">
      <dgm:prSet presAssocID="{23F377C6-B0A4-4DAF-A025-21193DDEE65A}" presName="aSpace" presStyleCnt="0"/>
      <dgm:spPr/>
    </dgm:pt>
    <dgm:pt modelId="{3A602B92-EE8D-492E-B62B-439646E4E52E}" type="pres">
      <dgm:prSet presAssocID="{FE416374-8E11-4846-9105-DB06B9D531E4}" presName="compNode" presStyleCnt="0"/>
      <dgm:spPr/>
    </dgm:pt>
    <dgm:pt modelId="{9712639F-67C1-4916-AD36-E44999F0D4C7}" type="pres">
      <dgm:prSet presAssocID="{FE416374-8E11-4846-9105-DB06B9D531E4}" presName="aNode" presStyleLbl="bgShp" presStyleIdx="2" presStyleCnt="4"/>
      <dgm:spPr/>
    </dgm:pt>
    <dgm:pt modelId="{E489917C-01D8-4A48-BB1C-8AC75306D0E6}" type="pres">
      <dgm:prSet presAssocID="{FE416374-8E11-4846-9105-DB06B9D531E4}" presName="textNode" presStyleLbl="bgShp" presStyleIdx="2" presStyleCnt="4"/>
      <dgm:spPr/>
    </dgm:pt>
    <dgm:pt modelId="{2A0ED5A8-01BE-4BD0-88B5-BAB0C7F176E0}" type="pres">
      <dgm:prSet presAssocID="{FE416374-8E11-4846-9105-DB06B9D531E4}" presName="compChildNode" presStyleCnt="0"/>
      <dgm:spPr/>
    </dgm:pt>
    <dgm:pt modelId="{5BFD35B4-5B56-4371-BDA5-8F907E23C7B1}" type="pres">
      <dgm:prSet presAssocID="{FE416374-8E11-4846-9105-DB06B9D531E4}" presName="theInnerList" presStyleCnt="0"/>
      <dgm:spPr/>
    </dgm:pt>
    <dgm:pt modelId="{9753E7F4-5093-40C2-8C56-0140FE5155EF}" type="pres">
      <dgm:prSet presAssocID="{9F34D172-796C-4DA5-9C58-78B9877A8AFF}" presName="childNode" presStyleLbl="node1" presStyleIdx="6" presStyleCnt="12">
        <dgm:presLayoutVars>
          <dgm:bulletEnabled val="1"/>
        </dgm:presLayoutVars>
      </dgm:prSet>
      <dgm:spPr/>
    </dgm:pt>
    <dgm:pt modelId="{8B1629ED-3142-4424-92C5-137B12C9C22F}" type="pres">
      <dgm:prSet presAssocID="{9F34D172-796C-4DA5-9C58-78B9877A8AFF}" presName="aSpace2" presStyleCnt="0"/>
      <dgm:spPr/>
    </dgm:pt>
    <dgm:pt modelId="{141A5CAF-E320-4735-B95A-21E114753BA3}" type="pres">
      <dgm:prSet presAssocID="{07A8E6D9-D261-4ACD-9DCE-EBB9CCC9BB98}" presName="childNode" presStyleLbl="node1" presStyleIdx="7" presStyleCnt="12">
        <dgm:presLayoutVars>
          <dgm:bulletEnabled val="1"/>
        </dgm:presLayoutVars>
      </dgm:prSet>
      <dgm:spPr/>
    </dgm:pt>
    <dgm:pt modelId="{F3240E39-6CA3-4930-A704-F2D0388DE4AE}" type="pres">
      <dgm:prSet presAssocID="{07A8E6D9-D261-4ACD-9DCE-EBB9CCC9BB98}" presName="aSpace2" presStyleCnt="0"/>
      <dgm:spPr/>
    </dgm:pt>
    <dgm:pt modelId="{2EF2A698-85B8-498E-91E4-A4E499086B26}" type="pres">
      <dgm:prSet presAssocID="{7415E203-C9D5-4BD0-A5B0-16B9734AB832}" presName="childNode" presStyleLbl="node1" presStyleIdx="8" presStyleCnt="12">
        <dgm:presLayoutVars>
          <dgm:bulletEnabled val="1"/>
        </dgm:presLayoutVars>
      </dgm:prSet>
      <dgm:spPr/>
    </dgm:pt>
    <dgm:pt modelId="{0B201BBD-5417-41EA-9C49-C4AF0355B9E1}" type="pres">
      <dgm:prSet presAssocID="{FE416374-8E11-4846-9105-DB06B9D531E4}" presName="aSpace" presStyleCnt="0"/>
      <dgm:spPr/>
    </dgm:pt>
    <dgm:pt modelId="{12AA4268-521E-4F17-B9D5-F78EFEF66DEE}" type="pres">
      <dgm:prSet presAssocID="{0D0D42A7-8EB8-4DDF-8184-D052BB11BDEE}" presName="compNode" presStyleCnt="0"/>
      <dgm:spPr/>
    </dgm:pt>
    <dgm:pt modelId="{A0EDB4E8-F976-4583-B5B5-393C93339533}" type="pres">
      <dgm:prSet presAssocID="{0D0D42A7-8EB8-4DDF-8184-D052BB11BDEE}" presName="aNode" presStyleLbl="bgShp" presStyleIdx="3" presStyleCnt="4"/>
      <dgm:spPr/>
    </dgm:pt>
    <dgm:pt modelId="{24A252F4-529D-492E-A2C5-2B4A841E61F6}" type="pres">
      <dgm:prSet presAssocID="{0D0D42A7-8EB8-4DDF-8184-D052BB11BDEE}" presName="textNode" presStyleLbl="bgShp" presStyleIdx="3" presStyleCnt="4"/>
      <dgm:spPr/>
    </dgm:pt>
    <dgm:pt modelId="{46F6F7EB-AF1D-46E6-91D2-B33486986D7F}" type="pres">
      <dgm:prSet presAssocID="{0D0D42A7-8EB8-4DDF-8184-D052BB11BDEE}" presName="compChildNode" presStyleCnt="0"/>
      <dgm:spPr/>
    </dgm:pt>
    <dgm:pt modelId="{F705AA5E-B3B3-4B5D-9018-812716B82EBD}" type="pres">
      <dgm:prSet presAssocID="{0D0D42A7-8EB8-4DDF-8184-D052BB11BDEE}" presName="theInnerList" presStyleCnt="0"/>
      <dgm:spPr/>
    </dgm:pt>
    <dgm:pt modelId="{20540885-4E99-4486-96AE-3027823218D9}" type="pres">
      <dgm:prSet presAssocID="{967F3A0C-F71B-43C4-8636-59453DE1AB17}" presName="childNode" presStyleLbl="node1" presStyleIdx="9" presStyleCnt="12">
        <dgm:presLayoutVars>
          <dgm:bulletEnabled val="1"/>
        </dgm:presLayoutVars>
      </dgm:prSet>
      <dgm:spPr/>
    </dgm:pt>
    <dgm:pt modelId="{5559AE13-1215-4C24-BF5B-30B4E9059675}" type="pres">
      <dgm:prSet presAssocID="{967F3A0C-F71B-43C4-8636-59453DE1AB17}" presName="aSpace2" presStyleCnt="0"/>
      <dgm:spPr/>
    </dgm:pt>
    <dgm:pt modelId="{7289D81B-5B42-4943-B22C-4577EFA64B43}" type="pres">
      <dgm:prSet presAssocID="{40FC542A-8B6B-4FAB-A285-795B0265D7E8}" presName="childNode" presStyleLbl="node1" presStyleIdx="10" presStyleCnt="12">
        <dgm:presLayoutVars>
          <dgm:bulletEnabled val="1"/>
        </dgm:presLayoutVars>
      </dgm:prSet>
      <dgm:spPr/>
    </dgm:pt>
    <dgm:pt modelId="{A53B22A7-5C1C-4958-9856-C216E3F573C0}" type="pres">
      <dgm:prSet presAssocID="{40FC542A-8B6B-4FAB-A285-795B0265D7E8}" presName="aSpace2" presStyleCnt="0"/>
      <dgm:spPr/>
    </dgm:pt>
    <dgm:pt modelId="{66953823-473D-4617-A488-727BCA23B2E9}" type="pres">
      <dgm:prSet presAssocID="{EECEA5E7-9DE9-4B3F-AD71-8BC3820BD00F}" presName="childNode" presStyleLbl="node1" presStyleIdx="11" presStyleCnt="12">
        <dgm:presLayoutVars>
          <dgm:bulletEnabled val="1"/>
        </dgm:presLayoutVars>
      </dgm:prSet>
      <dgm:spPr/>
    </dgm:pt>
  </dgm:ptLst>
  <dgm:cxnLst>
    <dgm:cxn modelId="{84425110-458A-478D-9FF8-9DC8B6C6E31C}" type="presOf" srcId="{9F34D172-796C-4DA5-9C58-78B9877A8AFF}" destId="{9753E7F4-5093-40C2-8C56-0140FE5155EF}" srcOrd="0" destOrd="0" presId="urn:microsoft.com/office/officeart/2005/8/layout/lProcess2"/>
    <dgm:cxn modelId="{14206B1C-9309-4214-9045-056F45921ABD}" srcId="{FE416374-8E11-4846-9105-DB06B9D531E4}" destId="{7415E203-C9D5-4BD0-A5B0-16B9734AB832}" srcOrd="2" destOrd="0" parTransId="{7ED3CE9C-B3F9-4BA5-BB0B-DE05A865B2E3}" sibTransId="{963703A2-0578-4151-AB5F-41F578A5DC7B}"/>
    <dgm:cxn modelId="{AC692A2D-8BAA-44B2-8014-EC71BAC8D45B}" type="presOf" srcId="{76777ED2-5B98-4505-A31D-0D509B7414CC}" destId="{50130F11-229B-48BF-8FA6-7546E8E04D23}" srcOrd="0" destOrd="0" presId="urn:microsoft.com/office/officeart/2005/8/layout/lProcess2"/>
    <dgm:cxn modelId="{D4CDEE31-7241-4DCF-B2F3-7385F5609ED7}" srcId="{FE416374-8E11-4846-9105-DB06B9D531E4}" destId="{07A8E6D9-D261-4ACD-9DCE-EBB9CCC9BB98}" srcOrd="1" destOrd="0" parTransId="{9D88D785-714D-4753-9AE5-5AF0824B9E06}" sibTransId="{09C77FA4-A106-46FB-B2E2-CA3A991A3E35}"/>
    <dgm:cxn modelId="{F293CB39-6E1F-4426-9F61-4CD9B40CE091}" type="presOf" srcId="{23F377C6-B0A4-4DAF-A025-21193DDEE65A}" destId="{19AF46DE-2A71-4420-8496-F1E4FDED508E}" srcOrd="1" destOrd="0" presId="urn:microsoft.com/office/officeart/2005/8/layout/lProcess2"/>
    <dgm:cxn modelId="{CA82533D-9094-4C1B-BA0C-6BC68C0B7303}" srcId="{C8B67F68-F5F2-4A10-B218-7892D3978C97}" destId="{74F5D86B-41AE-4681-8108-6B126D80DF85}" srcOrd="1" destOrd="0" parTransId="{21AB05B6-8D84-40B6-BC5A-975E78A9D2E2}" sibTransId="{DFF044BC-6BC7-4401-93DF-F44FFBA25392}"/>
    <dgm:cxn modelId="{BA776B5D-E175-48A0-96F1-57F5747C3630}" type="presOf" srcId="{23F377C6-B0A4-4DAF-A025-21193DDEE65A}" destId="{53581B93-D1DB-4932-AB9E-CB4385B17BA5}" srcOrd="0" destOrd="0" presId="urn:microsoft.com/office/officeart/2005/8/layout/lProcess2"/>
    <dgm:cxn modelId="{6AE31B60-AA44-416E-A42A-2C71F2CF9E6A}" type="presOf" srcId="{40FC542A-8B6B-4FAB-A285-795B0265D7E8}" destId="{7289D81B-5B42-4943-B22C-4577EFA64B43}" srcOrd="0" destOrd="0" presId="urn:microsoft.com/office/officeart/2005/8/layout/lProcess2"/>
    <dgm:cxn modelId="{B4FC0861-CEEC-4BA7-B679-1B682B61E58E}" srcId="{66588301-C483-450A-8FDA-0BFE4E12778E}" destId="{FE416374-8E11-4846-9105-DB06B9D531E4}" srcOrd="2" destOrd="0" parTransId="{BE3AB765-4F57-4A68-98AB-4DFC8008C10F}" sibTransId="{C12347E7-EEF7-49BC-9F3C-9C104AF52414}"/>
    <dgm:cxn modelId="{7CE13A65-6B66-4F68-A345-7ECB2C7CA217}" type="presOf" srcId="{07A8E6D9-D261-4ACD-9DCE-EBB9CCC9BB98}" destId="{141A5CAF-E320-4735-B95A-21E114753BA3}" srcOrd="0" destOrd="0" presId="urn:microsoft.com/office/officeart/2005/8/layout/lProcess2"/>
    <dgm:cxn modelId="{CFDA7845-BDB7-401A-9DC0-6DD5E64BF120}" type="presOf" srcId="{7514D605-7C06-4F85-B6C6-5DFC649809FF}" destId="{1315A0D3-4421-4DA9-96AF-4B424780C6B8}" srcOrd="0" destOrd="0" presId="urn:microsoft.com/office/officeart/2005/8/layout/lProcess2"/>
    <dgm:cxn modelId="{7267AB47-3AFA-4AA0-AFE2-53AB87564290}" type="presOf" srcId="{0D0D42A7-8EB8-4DDF-8184-D052BB11BDEE}" destId="{24A252F4-529D-492E-A2C5-2B4A841E61F6}" srcOrd="1" destOrd="0" presId="urn:microsoft.com/office/officeart/2005/8/layout/lProcess2"/>
    <dgm:cxn modelId="{B0A97368-E8A3-4A20-BBEF-F1CC147D83F6}" srcId="{23F377C6-B0A4-4DAF-A025-21193DDEE65A}" destId="{7514D605-7C06-4F85-B6C6-5DFC649809FF}" srcOrd="1" destOrd="0" parTransId="{C7B0D65C-4682-4B65-BF6B-C06265E1BAC2}" sibTransId="{2F41D349-E6B9-4E55-A26B-22618C11A606}"/>
    <dgm:cxn modelId="{C3640050-0DFC-4962-B9AD-E7F39B509789}" srcId="{0D0D42A7-8EB8-4DDF-8184-D052BB11BDEE}" destId="{EECEA5E7-9DE9-4B3F-AD71-8BC3820BD00F}" srcOrd="2" destOrd="0" parTransId="{091A7E40-9136-4D87-867C-0E821B4AF624}" sibTransId="{072FC623-D3D9-4AEC-AAFB-A91BD486A958}"/>
    <dgm:cxn modelId="{F9B36450-9232-4639-A8D2-735CCC0FC64B}" srcId="{0D0D42A7-8EB8-4DDF-8184-D052BB11BDEE}" destId="{967F3A0C-F71B-43C4-8636-59453DE1AB17}" srcOrd="0" destOrd="0" parTransId="{AD8B112B-D2FB-44A9-8A36-0E0391233733}" sibTransId="{E94EB92F-F32A-4315-B6A5-DE07001781EF}"/>
    <dgm:cxn modelId="{412AA371-954C-461A-B9AB-0D3204BDD05A}" type="presOf" srcId="{74F5D86B-41AE-4681-8108-6B126D80DF85}" destId="{A3C44C40-DE2A-4F92-AF50-F84896448E20}" srcOrd="0" destOrd="0" presId="urn:microsoft.com/office/officeart/2005/8/layout/lProcess2"/>
    <dgm:cxn modelId="{8F471752-68C4-4ED2-A131-B0E032C44737}" type="presOf" srcId="{EECEA5E7-9DE9-4B3F-AD71-8BC3820BD00F}" destId="{66953823-473D-4617-A488-727BCA23B2E9}" srcOrd="0" destOrd="0" presId="urn:microsoft.com/office/officeart/2005/8/layout/lProcess2"/>
    <dgm:cxn modelId="{F6268577-8B8B-4FD9-BB65-B84EAB93F828}" srcId="{66588301-C483-450A-8FDA-0BFE4E12778E}" destId="{0D0D42A7-8EB8-4DDF-8184-D052BB11BDEE}" srcOrd="3" destOrd="0" parTransId="{506C5F55-E798-4BE9-B190-31BB5CB46E00}" sibTransId="{0B0C62F8-3A07-4ADD-9386-F565C08C55E6}"/>
    <dgm:cxn modelId="{3DE2B579-D8E3-4776-B692-919AD28E2055}" type="presOf" srcId="{7415E203-C9D5-4BD0-A5B0-16B9734AB832}" destId="{2EF2A698-85B8-498E-91E4-A4E499086B26}" srcOrd="0" destOrd="0" presId="urn:microsoft.com/office/officeart/2005/8/layout/lProcess2"/>
    <dgm:cxn modelId="{DC5F197C-4E7C-46B7-8FFD-4BA2D26D2200}" srcId="{C8B67F68-F5F2-4A10-B218-7892D3978C97}" destId="{76777ED2-5B98-4505-A31D-0D509B7414CC}" srcOrd="2" destOrd="0" parTransId="{6D487E9E-A377-44DE-B2EB-78CF1DF64D5F}" sibTransId="{A97A32B5-3C4C-4409-AF6D-8AA0A282C0C4}"/>
    <dgm:cxn modelId="{A0876485-6130-4E8B-A49E-C162126B5F89}" type="presOf" srcId="{66588301-C483-450A-8FDA-0BFE4E12778E}" destId="{87BFDAE1-79DF-4B59-A1D5-99BBF765C0AB}" srcOrd="0" destOrd="0" presId="urn:microsoft.com/office/officeart/2005/8/layout/lProcess2"/>
    <dgm:cxn modelId="{08336F87-A995-4FEE-8530-6B45A997DCD2}" type="presOf" srcId="{2799624D-6F34-4ACE-8F6C-9BA45C0F3A08}" destId="{83C42911-5C77-4FC7-A5CC-452B0A28B51A}" srcOrd="0" destOrd="0" presId="urn:microsoft.com/office/officeart/2005/8/layout/lProcess2"/>
    <dgm:cxn modelId="{6412C295-EFEF-4CCF-8F11-29EBE9E3361B}" srcId="{23F377C6-B0A4-4DAF-A025-21193DDEE65A}" destId="{3E310649-13E3-4B37-825C-42B9F03721F3}" srcOrd="0" destOrd="0" parTransId="{63EC6238-EEFA-4FC7-8EAB-B4526BD5EDA5}" sibTransId="{CA7CA147-1C54-44F2-9A25-2B3530A66981}"/>
    <dgm:cxn modelId="{4F8A3798-4FAC-4DC2-9403-C441CE83F0B9}" type="presOf" srcId="{0D0D42A7-8EB8-4DDF-8184-D052BB11BDEE}" destId="{A0EDB4E8-F976-4583-B5B5-393C93339533}" srcOrd="0" destOrd="0" presId="urn:microsoft.com/office/officeart/2005/8/layout/lProcess2"/>
    <dgm:cxn modelId="{B05BBE9C-8FE9-4E83-9C8D-0B017D31EC1D}" type="presOf" srcId="{FE416374-8E11-4846-9105-DB06B9D531E4}" destId="{9712639F-67C1-4916-AD36-E44999F0D4C7}" srcOrd="0" destOrd="0" presId="urn:microsoft.com/office/officeart/2005/8/layout/lProcess2"/>
    <dgm:cxn modelId="{4605BFAB-1A28-445B-8C4B-44FBA10C3D78}" type="presOf" srcId="{FE416374-8E11-4846-9105-DB06B9D531E4}" destId="{E489917C-01D8-4A48-BB1C-8AC75306D0E6}" srcOrd="1" destOrd="0" presId="urn:microsoft.com/office/officeart/2005/8/layout/lProcess2"/>
    <dgm:cxn modelId="{D4A47EAF-661B-4FD0-AF34-9E0332EE965A}" srcId="{66588301-C483-450A-8FDA-0BFE4E12778E}" destId="{C8B67F68-F5F2-4A10-B218-7892D3978C97}" srcOrd="0" destOrd="0" parTransId="{88987754-FB20-41C1-9D43-BCC6CD7585B5}" sibTransId="{6EB8874F-090F-458D-9F42-88CC361ED0AB}"/>
    <dgm:cxn modelId="{091975B0-8D56-41B0-9E4E-82FF701F6132}" type="presOf" srcId="{C8B67F68-F5F2-4A10-B218-7892D3978C97}" destId="{8FE9AEFF-F471-4C9C-8042-3237F410C64F}" srcOrd="1" destOrd="0" presId="urn:microsoft.com/office/officeart/2005/8/layout/lProcess2"/>
    <dgm:cxn modelId="{0C2489B1-B981-4F8D-8761-F7548F159527}" srcId="{66588301-C483-450A-8FDA-0BFE4E12778E}" destId="{23F377C6-B0A4-4DAF-A025-21193DDEE65A}" srcOrd="1" destOrd="0" parTransId="{9CDA8D4F-7254-46FC-AB02-7CAB49104CA6}" sibTransId="{AC16FDB7-DB38-4EDE-9F4C-19F91B5BF7A9}"/>
    <dgm:cxn modelId="{A0D3CABB-30A4-4402-BEE9-454270DEADE0}" srcId="{FE416374-8E11-4846-9105-DB06B9D531E4}" destId="{9F34D172-796C-4DA5-9C58-78B9877A8AFF}" srcOrd="0" destOrd="0" parTransId="{0AEAA982-E686-4EA3-AA88-27ABDF3AA1B1}" sibTransId="{01956B65-4AC5-4158-AC4B-B8700A78E35D}"/>
    <dgm:cxn modelId="{CAAFF8BB-DEC3-4883-A9E4-54102ED1D496}" type="presOf" srcId="{812A7472-3F32-429F-9871-7D98DCEB5B65}" destId="{741F12A6-B9AE-4024-BA5D-2DB5592886C8}" srcOrd="0" destOrd="0" presId="urn:microsoft.com/office/officeart/2005/8/layout/lProcess2"/>
    <dgm:cxn modelId="{45BD4BBE-30C5-4EDC-8084-B5FEC11F0A3C}" srcId="{23F377C6-B0A4-4DAF-A025-21193DDEE65A}" destId="{2799624D-6F34-4ACE-8F6C-9BA45C0F3A08}" srcOrd="2" destOrd="0" parTransId="{F5CB3947-2E00-4F6E-A818-542EADA84B16}" sibTransId="{5EC16010-2253-4E63-98D6-07F9441550CD}"/>
    <dgm:cxn modelId="{947FA2DA-9BEE-4502-B97D-678DB4198E57}" srcId="{C8B67F68-F5F2-4A10-B218-7892D3978C97}" destId="{812A7472-3F32-429F-9871-7D98DCEB5B65}" srcOrd="0" destOrd="0" parTransId="{CC104E85-FCDB-45D8-856A-09EE9B6EE924}" sibTransId="{8FFFFB71-CD53-4536-82B9-D7BCBD98F992}"/>
    <dgm:cxn modelId="{9B4454E7-288C-4FB2-9895-93B5E9E6780D}" type="presOf" srcId="{3E310649-13E3-4B37-825C-42B9F03721F3}" destId="{3C8384C0-3EE2-4788-A252-255900CDFE8E}" srcOrd="0" destOrd="0" presId="urn:microsoft.com/office/officeart/2005/8/layout/lProcess2"/>
    <dgm:cxn modelId="{CE7363EF-A0E6-4043-84BA-913FE52CF213}" srcId="{0D0D42A7-8EB8-4DDF-8184-D052BB11BDEE}" destId="{40FC542A-8B6B-4FAB-A285-795B0265D7E8}" srcOrd="1" destOrd="0" parTransId="{596C690F-FC6C-4285-AA98-F42CDDEC154A}" sibTransId="{29564582-E01D-401A-80AE-2B24BFE84503}"/>
    <dgm:cxn modelId="{55A234F1-6B32-4275-991B-FE235746AF93}" type="presOf" srcId="{C8B67F68-F5F2-4A10-B218-7892D3978C97}" destId="{A89F367C-B24B-4E2B-999E-83CEE462B49C}" srcOrd="0" destOrd="0" presId="urn:microsoft.com/office/officeart/2005/8/layout/lProcess2"/>
    <dgm:cxn modelId="{880D92F6-FBB6-4CE0-9D8A-5B5F871DF1A2}" type="presOf" srcId="{967F3A0C-F71B-43C4-8636-59453DE1AB17}" destId="{20540885-4E99-4486-96AE-3027823218D9}" srcOrd="0" destOrd="0" presId="urn:microsoft.com/office/officeart/2005/8/layout/lProcess2"/>
    <dgm:cxn modelId="{0A963817-8A68-4FF7-B7A3-A794C155F757}" type="presParOf" srcId="{87BFDAE1-79DF-4B59-A1D5-99BBF765C0AB}" destId="{7DFAE8EC-22F7-451E-9F94-3CD5D482F1CA}" srcOrd="0" destOrd="0" presId="urn:microsoft.com/office/officeart/2005/8/layout/lProcess2"/>
    <dgm:cxn modelId="{30A2A541-F2FE-4F9C-A453-280EFDB964BA}" type="presParOf" srcId="{7DFAE8EC-22F7-451E-9F94-3CD5D482F1CA}" destId="{A89F367C-B24B-4E2B-999E-83CEE462B49C}" srcOrd="0" destOrd="0" presId="urn:microsoft.com/office/officeart/2005/8/layout/lProcess2"/>
    <dgm:cxn modelId="{18215E6D-E581-41B2-ACEE-CDA0F705F8BA}" type="presParOf" srcId="{7DFAE8EC-22F7-451E-9F94-3CD5D482F1CA}" destId="{8FE9AEFF-F471-4C9C-8042-3237F410C64F}" srcOrd="1" destOrd="0" presId="urn:microsoft.com/office/officeart/2005/8/layout/lProcess2"/>
    <dgm:cxn modelId="{D33AAA3F-9C8B-4CEE-AF27-D7EB87C24287}" type="presParOf" srcId="{7DFAE8EC-22F7-451E-9F94-3CD5D482F1CA}" destId="{CE6C8DCF-6909-4557-9A3E-320FF02268D0}" srcOrd="2" destOrd="0" presId="urn:microsoft.com/office/officeart/2005/8/layout/lProcess2"/>
    <dgm:cxn modelId="{1DB00094-5118-42F7-8FE8-087DFBDB2913}" type="presParOf" srcId="{CE6C8DCF-6909-4557-9A3E-320FF02268D0}" destId="{728B4E2A-7595-4532-866C-83578B180673}" srcOrd="0" destOrd="0" presId="urn:microsoft.com/office/officeart/2005/8/layout/lProcess2"/>
    <dgm:cxn modelId="{A365718F-AEC0-4240-A895-647216FABBF2}" type="presParOf" srcId="{728B4E2A-7595-4532-866C-83578B180673}" destId="{741F12A6-B9AE-4024-BA5D-2DB5592886C8}" srcOrd="0" destOrd="0" presId="urn:microsoft.com/office/officeart/2005/8/layout/lProcess2"/>
    <dgm:cxn modelId="{1502733E-7B36-4B21-B667-EB1D49235AA7}" type="presParOf" srcId="{728B4E2A-7595-4532-866C-83578B180673}" destId="{63ECABCE-ED2E-4E18-83DC-D5487B936BAC}" srcOrd="1" destOrd="0" presId="urn:microsoft.com/office/officeart/2005/8/layout/lProcess2"/>
    <dgm:cxn modelId="{5A99B3C9-65A0-4083-ABB8-97D678F9FC23}" type="presParOf" srcId="{728B4E2A-7595-4532-866C-83578B180673}" destId="{A3C44C40-DE2A-4F92-AF50-F84896448E20}" srcOrd="2" destOrd="0" presId="urn:microsoft.com/office/officeart/2005/8/layout/lProcess2"/>
    <dgm:cxn modelId="{2F7C3768-279A-4883-B9B8-863268BD6C07}" type="presParOf" srcId="{728B4E2A-7595-4532-866C-83578B180673}" destId="{6F0D4850-4438-4F4E-9F63-4A894BE0AC51}" srcOrd="3" destOrd="0" presId="urn:microsoft.com/office/officeart/2005/8/layout/lProcess2"/>
    <dgm:cxn modelId="{727CAF2B-4321-48D2-9D61-4F46D278D875}" type="presParOf" srcId="{728B4E2A-7595-4532-866C-83578B180673}" destId="{50130F11-229B-48BF-8FA6-7546E8E04D23}" srcOrd="4" destOrd="0" presId="urn:microsoft.com/office/officeart/2005/8/layout/lProcess2"/>
    <dgm:cxn modelId="{868A23EC-4BDA-4B71-987E-E56AC8346B41}" type="presParOf" srcId="{87BFDAE1-79DF-4B59-A1D5-99BBF765C0AB}" destId="{23B6E453-3A42-460B-85F4-90E3DEC11DFA}" srcOrd="1" destOrd="0" presId="urn:microsoft.com/office/officeart/2005/8/layout/lProcess2"/>
    <dgm:cxn modelId="{D32FF2DB-E269-4297-B4DF-94253F801C2A}" type="presParOf" srcId="{87BFDAE1-79DF-4B59-A1D5-99BBF765C0AB}" destId="{679FC8D9-295C-4507-B3D0-30CB5B8550D5}" srcOrd="2" destOrd="0" presId="urn:microsoft.com/office/officeart/2005/8/layout/lProcess2"/>
    <dgm:cxn modelId="{FE18DCCA-E194-4110-AF7A-53AF2E2FDB5D}" type="presParOf" srcId="{679FC8D9-295C-4507-B3D0-30CB5B8550D5}" destId="{53581B93-D1DB-4932-AB9E-CB4385B17BA5}" srcOrd="0" destOrd="0" presId="urn:microsoft.com/office/officeart/2005/8/layout/lProcess2"/>
    <dgm:cxn modelId="{962F281C-CFD5-43A6-8692-F1D665FEEE8B}" type="presParOf" srcId="{679FC8D9-295C-4507-B3D0-30CB5B8550D5}" destId="{19AF46DE-2A71-4420-8496-F1E4FDED508E}" srcOrd="1" destOrd="0" presId="urn:microsoft.com/office/officeart/2005/8/layout/lProcess2"/>
    <dgm:cxn modelId="{C5E91D3D-7395-47DC-BAAF-E99949C29E29}" type="presParOf" srcId="{679FC8D9-295C-4507-B3D0-30CB5B8550D5}" destId="{48B6E75F-769E-447A-95E8-1F2E8333E392}" srcOrd="2" destOrd="0" presId="urn:microsoft.com/office/officeart/2005/8/layout/lProcess2"/>
    <dgm:cxn modelId="{C4C08D48-2927-493F-A267-2E23DB856545}" type="presParOf" srcId="{48B6E75F-769E-447A-95E8-1F2E8333E392}" destId="{E0B74C70-D158-4CA4-A545-C2EFFEDE1A75}" srcOrd="0" destOrd="0" presId="urn:microsoft.com/office/officeart/2005/8/layout/lProcess2"/>
    <dgm:cxn modelId="{1AEDD63F-D604-4EA2-AEF2-DC0A0C77A825}" type="presParOf" srcId="{E0B74C70-D158-4CA4-A545-C2EFFEDE1A75}" destId="{3C8384C0-3EE2-4788-A252-255900CDFE8E}" srcOrd="0" destOrd="0" presId="urn:microsoft.com/office/officeart/2005/8/layout/lProcess2"/>
    <dgm:cxn modelId="{E5F305CA-6321-4197-8A59-4B8E5ADFC731}" type="presParOf" srcId="{E0B74C70-D158-4CA4-A545-C2EFFEDE1A75}" destId="{82D78892-72D6-4294-91D3-19D84D0F5649}" srcOrd="1" destOrd="0" presId="urn:microsoft.com/office/officeart/2005/8/layout/lProcess2"/>
    <dgm:cxn modelId="{003B2ED6-C0FE-418A-9D85-17FA491112A7}" type="presParOf" srcId="{E0B74C70-D158-4CA4-A545-C2EFFEDE1A75}" destId="{1315A0D3-4421-4DA9-96AF-4B424780C6B8}" srcOrd="2" destOrd="0" presId="urn:microsoft.com/office/officeart/2005/8/layout/lProcess2"/>
    <dgm:cxn modelId="{DA28588E-170D-4BFC-A370-CE98522EC2B8}" type="presParOf" srcId="{E0B74C70-D158-4CA4-A545-C2EFFEDE1A75}" destId="{26300A36-7D43-449E-8A4C-AFA3E39B566D}" srcOrd="3" destOrd="0" presId="urn:microsoft.com/office/officeart/2005/8/layout/lProcess2"/>
    <dgm:cxn modelId="{A573DC55-E656-432C-ACA9-271750387BCC}" type="presParOf" srcId="{E0B74C70-D158-4CA4-A545-C2EFFEDE1A75}" destId="{83C42911-5C77-4FC7-A5CC-452B0A28B51A}" srcOrd="4" destOrd="0" presId="urn:microsoft.com/office/officeart/2005/8/layout/lProcess2"/>
    <dgm:cxn modelId="{59592994-86B6-4020-83F5-D74F0E35A99F}" type="presParOf" srcId="{87BFDAE1-79DF-4B59-A1D5-99BBF765C0AB}" destId="{8BA2CFE6-331A-4296-9CE7-7EED5939E019}" srcOrd="3" destOrd="0" presId="urn:microsoft.com/office/officeart/2005/8/layout/lProcess2"/>
    <dgm:cxn modelId="{2E6B73E8-A405-4187-BF6E-A92C2D6317E9}" type="presParOf" srcId="{87BFDAE1-79DF-4B59-A1D5-99BBF765C0AB}" destId="{3A602B92-EE8D-492E-B62B-439646E4E52E}" srcOrd="4" destOrd="0" presId="urn:microsoft.com/office/officeart/2005/8/layout/lProcess2"/>
    <dgm:cxn modelId="{C42176FB-5A57-4262-B09A-6209114CAB43}" type="presParOf" srcId="{3A602B92-EE8D-492E-B62B-439646E4E52E}" destId="{9712639F-67C1-4916-AD36-E44999F0D4C7}" srcOrd="0" destOrd="0" presId="urn:microsoft.com/office/officeart/2005/8/layout/lProcess2"/>
    <dgm:cxn modelId="{BADB40EF-D1CE-40CB-BA41-D4D734A281AF}" type="presParOf" srcId="{3A602B92-EE8D-492E-B62B-439646E4E52E}" destId="{E489917C-01D8-4A48-BB1C-8AC75306D0E6}" srcOrd="1" destOrd="0" presId="urn:microsoft.com/office/officeart/2005/8/layout/lProcess2"/>
    <dgm:cxn modelId="{32DD11B5-060D-4C70-96B0-7BC572C6C2E5}" type="presParOf" srcId="{3A602B92-EE8D-492E-B62B-439646E4E52E}" destId="{2A0ED5A8-01BE-4BD0-88B5-BAB0C7F176E0}" srcOrd="2" destOrd="0" presId="urn:microsoft.com/office/officeart/2005/8/layout/lProcess2"/>
    <dgm:cxn modelId="{A2BB5CCF-126C-411D-B4D5-280A8D3049F0}" type="presParOf" srcId="{2A0ED5A8-01BE-4BD0-88B5-BAB0C7F176E0}" destId="{5BFD35B4-5B56-4371-BDA5-8F907E23C7B1}" srcOrd="0" destOrd="0" presId="urn:microsoft.com/office/officeart/2005/8/layout/lProcess2"/>
    <dgm:cxn modelId="{4264B02E-8ADE-48BE-9954-BDBB27CB06E1}" type="presParOf" srcId="{5BFD35B4-5B56-4371-BDA5-8F907E23C7B1}" destId="{9753E7F4-5093-40C2-8C56-0140FE5155EF}" srcOrd="0" destOrd="0" presId="urn:microsoft.com/office/officeart/2005/8/layout/lProcess2"/>
    <dgm:cxn modelId="{F556663B-1AC1-496D-A917-C54AE2A038DB}" type="presParOf" srcId="{5BFD35B4-5B56-4371-BDA5-8F907E23C7B1}" destId="{8B1629ED-3142-4424-92C5-137B12C9C22F}" srcOrd="1" destOrd="0" presId="urn:microsoft.com/office/officeart/2005/8/layout/lProcess2"/>
    <dgm:cxn modelId="{92210155-50FF-400E-B364-00CCC9EBE564}" type="presParOf" srcId="{5BFD35B4-5B56-4371-BDA5-8F907E23C7B1}" destId="{141A5CAF-E320-4735-B95A-21E114753BA3}" srcOrd="2" destOrd="0" presId="urn:microsoft.com/office/officeart/2005/8/layout/lProcess2"/>
    <dgm:cxn modelId="{596F1FA1-9AEE-4A8F-B566-C3CC5F16D5DA}" type="presParOf" srcId="{5BFD35B4-5B56-4371-BDA5-8F907E23C7B1}" destId="{F3240E39-6CA3-4930-A704-F2D0388DE4AE}" srcOrd="3" destOrd="0" presId="urn:microsoft.com/office/officeart/2005/8/layout/lProcess2"/>
    <dgm:cxn modelId="{CB996259-E284-42B7-8005-2D81E564C612}" type="presParOf" srcId="{5BFD35B4-5B56-4371-BDA5-8F907E23C7B1}" destId="{2EF2A698-85B8-498E-91E4-A4E499086B26}" srcOrd="4" destOrd="0" presId="urn:microsoft.com/office/officeart/2005/8/layout/lProcess2"/>
    <dgm:cxn modelId="{2FFC39FC-043B-46D2-9ACC-1C0734B5E6B4}" type="presParOf" srcId="{87BFDAE1-79DF-4B59-A1D5-99BBF765C0AB}" destId="{0B201BBD-5417-41EA-9C49-C4AF0355B9E1}" srcOrd="5" destOrd="0" presId="urn:microsoft.com/office/officeart/2005/8/layout/lProcess2"/>
    <dgm:cxn modelId="{2BD69FE5-C352-4F1F-A682-7FA6BA061C0D}" type="presParOf" srcId="{87BFDAE1-79DF-4B59-A1D5-99BBF765C0AB}" destId="{12AA4268-521E-4F17-B9D5-F78EFEF66DEE}" srcOrd="6" destOrd="0" presId="urn:microsoft.com/office/officeart/2005/8/layout/lProcess2"/>
    <dgm:cxn modelId="{67173736-364B-428F-9143-87609D4FD686}" type="presParOf" srcId="{12AA4268-521E-4F17-B9D5-F78EFEF66DEE}" destId="{A0EDB4E8-F976-4583-B5B5-393C93339533}" srcOrd="0" destOrd="0" presId="urn:microsoft.com/office/officeart/2005/8/layout/lProcess2"/>
    <dgm:cxn modelId="{E433B7EF-A497-47DB-A9FC-D501D0B27A80}" type="presParOf" srcId="{12AA4268-521E-4F17-B9D5-F78EFEF66DEE}" destId="{24A252F4-529D-492E-A2C5-2B4A841E61F6}" srcOrd="1" destOrd="0" presId="urn:microsoft.com/office/officeart/2005/8/layout/lProcess2"/>
    <dgm:cxn modelId="{E7AA34A6-333D-4551-A676-F8529E84EA43}" type="presParOf" srcId="{12AA4268-521E-4F17-B9D5-F78EFEF66DEE}" destId="{46F6F7EB-AF1D-46E6-91D2-B33486986D7F}" srcOrd="2" destOrd="0" presId="urn:microsoft.com/office/officeart/2005/8/layout/lProcess2"/>
    <dgm:cxn modelId="{A1972254-5ECB-4363-B478-C0F9343338F5}" type="presParOf" srcId="{46F6F7EB-AF1D-46E6-91D2-B33486986D7F}" destId="{F705AA5E-B3B3-4B5D-9018-812716B82EBD}" srcOrd="0" destOrd="0" presId="urn:microsoft.com/office/officeart/2005/8/layout/lProcess2"/>
    <dgm:cxn modelId="{1C0CA96A-184C-4936-A86B-885923687E93}" type="presParOf" srcId="{F705AA5E-B3B3-4B5D-9018-812716B82EBD}" destId="{20540885-4E99-4486-96AE-3027823218D9}" srcOrd="0" destOrd="0" presId="urn:microsoft.com/office/officeart/2005/8/layout/lProcess2"/>
    <dgm:cxn modelId="{003AFE8B-A70A-45CB-9CE0-090E0C185322}" type="presParOf" srcId="{F705AA5E-B3B3-4B5D-9018-812716B82EBD}" destId="{5559AE13-1215-4C24-BF5B-30B4E9059675}" srcOrd="1" destOrd="0" presId="urn:microsoft.com/office/officeart/2005/8/layout/lProcess2"/>
    <dgm:cxn modelId="{F03D7E3F-00B1-488B-A47F-A99D8691C9E9}" type="presParOf" srcId="{F705AA5E-B3B3-4B5D-9018-812716B82EBD}" destId="{7289D81B-5B42-4943-B22C-4577EFA64B43}" srcOrd="2" destOrd="0" presId="urn:microsoft.com/office/officeart/2005/8/layout/lProcess2"/>
    <dgm:cxn modelId="{A25D065B-FAE7-4B4C-A4A4-9DE7691A1B06}" type="presParOf" srcId="{F705AA5E-B3B3-4B5D-9018-812716B82EBD}" destId="{A53B22A7-5C1C-4958-9856-C216E3F573C0}" srcOrd="3" destOrd="0" presId="urn:microsoft.com/office/officeart/2005/8/layout/lProcess2"/>
    <dgm:cxn modelId="{5D840C7D-7D03-41FD-8AEB-1994F3757874}" type="presParOf" srcId="{F705AA5E-B3B3-4B5D-9018-812716B82EBD}" destId="{66953823-473D-4617-A488-727BCA23B2E9}" srcOrd="4"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6588301-C483-450A-8FDA-0BFE4E12778E}"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GB"/>
        </a:p>
      </dgm:t>
    </dgm:pt>
    <dgm:pt modelId="{C8B67F68-F5F2-4A10-B218-7892D3978C97}">
      <dgm:prSet phldrT="[Text]" custT="1"/>
      <dgm:spPr/>
      <dgm:t>
        <a:bodyPr/>
        <a:lstStyle/>
        <a:p>
          <a:r>
            <a:rPr lang="en-GB" sz="4400" b="1" dirty="0"/>
            <a:t>System</a:t>
          </a:r>
          <a:r>
            <a:rPr lang="en-GB" sz="1800" dirty="0"/>
            <a:t> </a:t>
          </a:r>
        </a:p>
      </dgm:t>
    </dgm:pt>
    <dgm:pt modelId="{88987754-FB20-41C1-9D43-BCC6CD7585B5}" type="parTrans" cxnId="{D4A47EAF-661B-4FD0-AF34-9E0332EE965A}">
      <dgm:prSet/>
      <dgm:spPr/>
      <dgm:t>
        <a:bodyPr/>
        <a:lstStyle/>
        <a:p>
          <a:endParaRPr lang="en-GB"/>
        </a:p>
      </dgm:t>
    </dgm:pt>
    <dgm:pt modelId="{6EB8874F-090F-458D-9F42-88CC361ED0AB}" type="sibTrans" cxnId="{D4A47EAF-661B-4FD0-AF34-9E0332EE965A}">
      <dgm:prSet/>
      <dgm:spPr/>
      <dgm:t>
        <a:bodyPr/>
        <a:lstStyle/>
        <a:p>
          <a:endParaRPr lang="en-GB"/>
        </a:p>
      </dgm:t>
    </dgm:pt>
    <dgm:pt modelId="{812A7472-3F32-429F-9871-7D98DCEB5B65}">
      <dgm:prSet phldrT="[Text]" custT="1"/>
      <dgm:spPr>
        <a:solidFill>
          <a:schemeClr val="accent2">
            <a:lumMod val="75000"/>
          </a:schemeClr>
        </a:solidFill>
      </dgm:spPr>
      <dgm:t>
        <a:bodyPr/>
        <a:lstStyle/>
        <a:p>
          <a:r>
            <a:rPr lang="en-GB" sz="2400" dirty="0"/>
            <a:t>Main types of symptoms  </a:t>
          </a:r>
        </a:p>
      </dgm:t>
    </dgm:pt>
    <dgm:pt modelId="{CC104E85-FCDB-45D8-856A-09EE9B6EE924}" type="parTrans" cxnId="{947FA2DA-9BEE-4502-B97D-678DB4198E57}">
      <dgm:prSet/>
      <dgm:spPr/>
      <dgm:t>
        <a:bodyPr/>
        <a:lstStyle/>
        <a:p>
          <a:endParaRPr lang="en-GB"/>
        </a:p>
      </dgm:t>
    </dgm:pt>
    <dgm:pt modelId="{8FFFFB71-CD53-4536-82B9-D7BCBD98F992}" type="sibTrans" cxnId="{947FA2DA-9BEE-4502-B97D-678DB4198E57}">
      <dgm:prSet/>
      <dgm:spPr/>
      <dgm:t>
        <a:bodyPr/>
        <a:lstStyle/>
        <a:p>
          <a:endParaRPr lang="en-GB"/>
        </a:p>
      </dgm:t>
    </dgm:pt>
    <dgm:pt modelId="{74F5D86B-41AE-4681-8108-6B126D80DF85}">
      <dgm:prSet phldrT="[Text]" custT="1"/>
      <dgm:spPr/>
      <dgm:t>
        <a:bodyPr/>
        <a:lstStyle/>
        <a:p>
          <a:r>
            <a:rPr lang="en-GB" sz="2400" dirty="0"/>
            <a:t>Subtypes </a:t>
          </a:r>
        </a:p>
      </dgm:t>
    </dgm:pt>
    <dgm:pt modelId="{21AB05B6-8D84-40B6-BC5A-975E78A9D2E2}" type="parTrans" cxnId="{CA82533D-9094-4C1B-BA0C-6BC68C0B7303}">
      <dgm:prSet/>
      <dgm:spPr/>
      <dgm:t>
        <a:bodyPr/>
        <a:lstStyle/>
        <a:p>
          <a:endParaRPr lang="en-GB"/>
        </a:p>
      </dgm:t>
    </dgm:pt>
    <dgm:pt modelId="{DFF044BC-6BC7-4401-93DF-F44FFBA25392}" type="sibTrans" cxnId="{CA82533D-9094-4C1B-BA0C-6BC68C0B7303}">
      <dgm:prSet/>
      <dgm:spPr/>
      <dgm:t>
        <a:bodyPr/>
        <a:lstStyle/>
        <a:p>
          <a:endParaRPr lang="en-GB"/>
        </a:p>
      </dgm:t>
    </dgm:pt>
    <dgm:pt modelId="{EECEA5E7-9DE9-4B3F-AD71-8BC3820BD00F}">
      <dgm:prSet phldrT="[Text]" custT="1"/>
      <dgm:spPr>
        <a:solidFill>
          <a:schemeClr val="accent6">
            <a:lumMod val="75000"/>
          </a:schemeClr>
        </a:solidFill>
      </dgm:spPr>
      <dgm:t>
        <a:bodyPr/>
        <a:lstStyle/>
        <a:p>
          <a:r>
            <a:rPr lang="en-GB" sz="2400" dirty="0"/>
            <a:t> early development period </a:t>
          </a:r>
        </a:p>
      </dgm:t>
    </dgm:pt>
    <dgm:pt modelId="{091A7E40-9136-4D87-867C-0E821B4AF624}" type="parTrans" cxnId="{C3640050-0DFC-4962-B9AD-E7F39B509789}">
      <dgm:prSet/>
      <dgm:spPr/>
      <dgm:t>
        <a:bodyPr/>
        <a:lstStyle/>
        <a:p>
          <a:endParaRPr lang="en-GB"/>
        </a:p>
      </dgm:t>
    </dgm:pt>
    <dgm:pt modelId="{072FC623-D3D9-4AEC-AAFB-A91BD486A958}" type="sibTrans" cxnId="{C3640050-0DFC-4962-B9AD-E7F39B509789}">
      <dgm:prSet/>
      <dgm:spPr/>
      <dgm:t>
        <a:bodyPr/>
        <a:lstStyle/>
        <a:p>
          <a:endParaRPr lang="en-GB"/>
        </a:p>
      </dgm:t>
    </dgm:pt>
    <dgm:pt modelId="{0D0D42A7-8EB8-4DDF-8184-D052BB11BDEE}">
      <dgm:prSet phldrT="[Text]"/>
      <dgm:spPr/>
      <dgm:t>
        <a:bodyPr/>
        <a:lstStyle/>
        <a:p>
          <a:r>
            <a:rPr lang="en-GB" dirty="0"/>
            <a:t>ICD-11</a:t>
          </a:r>
        </a:p>
      </dgm:t>
    </dgm:pt>
    <dgm:pt modelId="{506C5F55-E798-4BE9-B190-31BB5CB46E00}" type="parTrans" cxnId="{F6268577-8B8B-4FD9-BB65-B84EAB93F828}">
      <dgm:prSet/>
      <dgm:spPr/>
      <dgm:t>
        <a:bodyPr/>
        <a:lstStyle/>
        <a:p>
          <a:endParaRPr lang="en-GB"/>
        </a:p>
      </dgm:t>
    </dgm:pt>
    <dgm:pt modelId="{0B0C62F8-3A07-4ADD-9386-F565C08C55E6}" type="sibTrans" cxnId="{F6268577-8B8B-4FD9-BB65-B84EAB93F828}">
      <dgm:prSet/>
      <dgm:spPr/>
      <dgm:t>
        <a:bodyPr/>
        <a:lstStyle/>
        <a:p>
          <a:endParaRPr lang="en-GB"/>
        </a:p>
      </dgm:t>
    </dgm:pt>
    <dgm:pt modelId="{40FC542A-8B6B-4FAB-A285-795B0265D7E8}">
      <dgm:prSet phldrT="[Text]" custT="1"/>
      <dgm:spPr/>
      <dgm:t>
        <a:bodyPr/>
        <a:lstStyle/>
        <a:p>
          <a:r>
            <a:rPr lang="en-GB" sz="2400" dirty="0"/>
            <a:t>No subtype, a spectrum </a:t>
          </a:r>
        </a:p>
      </dgm:t>
    </dgm:pt>
    <dgm:pt modelId="{596C690F-FC6C-4285-AA98-F42CDDEC154A}" type="parTrans" cxnId="{CE7363EF-A0E6-4043-84BA-913FE52CF213}">
      <dgm:prSet/>
      <dgm:spPr/>
      <dgm:t>
        <a:bodyPr/>
        <a:lstStyle/>
        <a:p>
          <a:endParaRPr lang="en-GB"/>
        </a:p>
      </dgm:t>
    </dgm:pt>
    <dgm:pt modelId="{29564582-E01D-401A-80AE-2B24BFE84503}" type="sibTrans" cxnId="{CE7363EF-A0E6-4043-84BA-913FE52CF213}">
      <dgm:prSet/>
      <dgm:spPr/>
      <dgm:t>
        <a:bodyPr/>
        <a:lstStyle/>
        <a:p>
          <a:endParaRPr lang="en-GB"/>
        </a:p>
      </dgm:t>
    </dgm:pt>
    <dgm:pt modelId="{76777ED2-5B98-4505-A31D-0D509B7414CC}">
      <dgm:prSet phldrT="[Text]" custT="1"/>
      <dgm:spPr>
        <a:solidFill>
          <a:schemeClr val="accent6">
            <a:lumMod val="75000"/>
          </a:schemeClr>
        </a:solidFill>
      </dgm:spPr>
      <dgm:t>
        <a:bodyPr/>
        <a:lstStyle/>
        <a:p>
          <a:r>
            <a:rPr lang="en-GB" sz="2400" dirty="0"/>
            <a:t>Onset </a:t>
          </a:r>
        </a:p>
      </dgm:t>
    </dgm:pt>
    <dgm:pt modelId="{6D487E9E-A377-44DE-B2EB-78CF1DF64D5F}" type="parTrans" cxnId="{DC5F197C-4E7C-46B7-8FFD-4BA2D26D2200}">
      <dgm:prSet/>
      <dgm:spPr/>
      <dgm:t>
        <a:bodyPr/>
        <a:lstStyle/>
        <a:p>
          <a:endParaRPr lang="en-GB"/>
        </a:p>
      </dgm:t>
    </dgm:pt>
    <dgm:pt modelId="{A97A32B5-3C4C-4409-AF6D-8AA0A282C0C4}" type="sibTrans" cxnId="{DC5F197C-4E7C-46B7-8FFD-4BA2D26D2200}">
      <dgm:prSet/>
      <dgm:spPr/>
      <dgm:t>
        <a:bodyPr/>
        <a:lstStyle/>
        <a:p>
          <a:endParaRPr lang="en-GB"/>
        </a:p>
      </dgm:t>
    </dgm:pt>
    <dgm:pt modelId="{967F3A0C-F71B-43C4-8636-59453DE1AB17}">
      <dgm:prSet phldrT="[Text]" custT="1"/>
      <dgm:spPr>
        <a:solidFill>
          <a:schemeClr val="accent2">
            <a:lumMod val="75000"/>
          </a:schemeClr>
        </a:solidFill>
      </dgm:spPr>
      <dgm:t>
        <a:bodyPr/>
        <a:lstStyle/>
        <a:p>
          <a:r>
            <a:rPr lang="en-GB" sz="2000" b="0" i="0" dirty="0"/>
            <a:t>1) social communication</a:t>
          </a:r>
        </a:p>
        <a:p>
          <a:r>
            <a:rPr lang="en-GB" sz="2000" b="0" i="0" dirty="0"/>
            <a:t>2) restrictive, repetitive activities and interests; sensory difficulties.</a:t>
          </a:r>
          <a:endParaRPr lang="en-GB" sz="2000" dirty="0"/>
        </a:p>
      </dgm:t>
    </dgm:pt>
    <dgm:pt modelId="{AD8B112B-D2FB-44A9-8A36-0E0391233733}" type="parTrans" cxnId="{F9B36450-9232-4639-A8D2-735CCC0FC64B}">
      <dgm:prSet/>
      <dgm:spPr/>
      <dgm:t>
        <a:bodyPr/>
        <a:lstStyle/>
        <a:p>
          <a:endParaRPr lang="en-GB"/>
        </a:p>
      </dgm:t>
    </dgm:pt>
    <dgm:pt modelId="{E94EB92F-F32A-4315-B6A5-DE07001781EF}" type="sibTrans" cxnId="{F9B36450-9232-4639-A8D2-735CCC0FC64B}">
      <dgm:prSet/>
      <dgm:spPr/>
      <dgm:t>
        <a:bodyPr/>
        <a:lstStyle/>
        <a:p>
          <a:endParaRPr lang="en-GB"/>
        </a:p>
      </dgm:t>
    </dgm:pt>
    <dgm:pt modelId="{87BFDAE1-79DF-4B59-A1D5-99BBF765C0AB}" type="pres">
      <dgm:prSet presAssocID="{66588301-C483-450A-8FDA-0BFE4E12778E}" presName="theList" presStyleCnt="0">
        <dgm:presLayoutVars>
          <dgm:dir/>
          <dgm:animLvl val="lvl"/>
          <dgm:resizeHandles val="exact"/>
        </dgm:presLayoutVars>
      </dgm:prSet>
      <dgm:spPr/>
    </dgm:pt>
    <dgm:pt modelId="{7DFAE8EC-22F7-451E-9F94-3CD5D482F1CA}" type="pres">
      <dgm:prSet presAssocID="{C8B67F68-F5F2-4A10-B218-7892D3978C97}" presName="compNode" presStyleCnt="0"/>
      <dgm:spPr/>
    </dgm:pt>
    <dgm:pt modelId="{A89F367C-B24B-4E2B-999E-83CEE462B49C}" type="pres">
      <dgm:prSet presAssocID="{C8B67F68-F5F2-4A10-B218-7892D3978C97}" presName="aNode" presStyleLbl="bgShp" presStyleIdx="0" presStyleCnt="2" custScaleX="73628" custLinFactNeighborX="-18335" custLinFactNeighborY="1667"/>
      <dgm:spPr/>
    </dgm:pt>
    <dgm:pt modelId="{8FE9AEFF-F471-4C9C-8042-3237F410C64F}" type="pres">
      <dgm:prSet presAssocID="{C8B67F68-F5F2-4A10-B218-7892D3978C97}" presName="textNode" presStyleLbl="bgShp" presStyleIdx="0" presStyleCnt="2"/>
      <dgm:spPr/>
    </dgm:pt>
    <dgm:pt modelId="{CE6C8DCF-6909-4557-9A3E-320FF02268D0}" type="pres">
      <dgm:prSet presAssocID="{C8B67F68-F5F2-4A10-B218-7892D3978C97}" presName="compChildNode" presStyleCnt="0"/>
      <dgm:spPr/>
    </dgm:pt>
    <dgm:pt modelId="{728B4E2A-7595-4532-866C-83578B180673}" type="pres">
      <dgm:prSet presAssocID="{C8B67F68-F5F2-4A10-B218-7892D3978C97}" presName="theInnerList" presStyleCnt="0"/>
      <dgm:spPr/>
    </dgm:pt>
    <dgm:pt modelId="{741F12A6-B9AE-4024-BA5D-2DB5592886C8}" type="pres">
      <dgm:prSet presAssocID="{812A7472-3F32-429F-9871-7D98DCEB5B65}" presName="childNode" presStyleLbl="node1" presStyleIdx="0" presStyleCnt="6" custScaleX="65772">
        <dgm:presLayoutVars>
          <dgm:bulletEnabled val="1"/>
        </dgm:presLayoutVars>
      </dgm:prSet>
      <dgm:spPr/>
    </dgm:pt>
    <dgm:pt modelId="{63ECABCE-ED2E-4E18-83DC-D5487B936BAC}" type="pres">
      <dgm:prSet presAssocID="{812A7472-3F32-429F-9871-7D98DCEB5B65}" presName="aSpace2" presStyleCnt="0"/>
      <dgm:spPr/>
    </dgm:pt>
    <dgm:pt modelId="{A3C44C40-DE2A-4F92-AF50-F84896448E20}" type="pres">
      <dgm:prSet presAssocID="{74F5D86B-41AE-4681-8108-6B126D80DF85}" presName="childNode" presStyleLbl="node1" presStyleIdx="1" presStyleCnt="6" custScaleX="63954">
        <dgm:presLayoutVars>
          <dgm:bulletEnabled val="1"/>
        </dgm:presLayoutVars>
      </dgm:prSet>
      <dgm:spPr/>
    </dgm:pt>
    <dgm:pt modelId="{6F0D4850-4438-4F4E-9F63-4A894BE0AC51}" type="pres">
      <dgm:prSet presAssocID="{74F5D86B-41AE-4681-8108-6B126D80DF85}" presName="aSpace2" presStyleCnt="0"/>
      <dgm:spPr/>
    </dgm:pt>
    <dgm:pt modelId="{50130F11-229B-48BF-8FA6-7546E8E04D23}" type="pres">
      <dgm:prSet presAssocID="{76777ED2-5B98-4505-A31D-0D509B7414CC}" presName="childNode" presStyleLbl="node1" presStyleIdx="2" presStyleCnt="6" custScaleX="64953">
        <dgm:presLayoutVars>
          <dgm:bulletEnabled val="1"/>
        </dgm:presLayoutVars>
      </dgm:prSet>
      <dgm:spPr/>
    </dgm:pt>
    <dgm:pt modelId="{23B6E453-3A42-460B-85F4-90E3DEC11DFA}" type="pres">
      <dgm:prSet presAssocID="{C8B67F68-F5F2-4A10-B218-7892D3978C97}" presName="aSpace" presStyleCnt="0"/>
      <dgm:spPr/>
    </dgm:pt>
    <dgm:pt modelId="{12AA4268-521E-4F17-B9D5-F78EFEF66DEE}" type="pres">
      <dgm:prSet presAssocID="{0D0D42A7-8EB8-4DDF-8184-D052BB11BDEE}" presName="compNode" presStyleCnt="0"/>
      <dgm:spPr/>
    </dgm:pt>
    <dgm:pt modelId="{A0EDB4E8-F976-4583-B5B5-393C93339533}" type="pres">
      <dgm:prSet presAssocID="{0D0D42A7-8EB8-4DDF-8184-D052BB11BDEE}" presName="aNode" presStyleLbl="bgShp" presStyleIdx="1" presStyleCnt="2" custScaleX="119216"/>
      <dgm:spPr/>
    </dgm:pt>
    <dgm:pt modelId="{24A252F4-529D-492E-A2C5-2B4A841E61F6}" type="pres">
      <dgm:prSet presAssocID="{0D0D42A7-8EB8-4DDF-8184-D052BB11BDEE}" presName="textNode" presStyleLbl="bgShp" presStyleIdx="1" presStyleCnt="2"/>
      <dgm:spPr/>
    </dgm:pt>
    <dgm:pt modelId="{46F6F7EB-AF1D-46E6-91D2-B33486986D7F}" type="pres">
      <dgm:prSet presAssocID="{0D0D42A7-8EB8-4DDF-8184-D052BB11BDEE}" presName="compChildNode" presStyleCnt="0"/>
      <dgm:spPr/>
    </dgm:pt>
    <dgm:pt modelId="{F705AA5E-B3B3-4B5D-9018-812716B82EBD}" type="pres">
      <dgm:prSet presAssocID="{0D0D42A7-8EB8-4DDF-8184-D052BB11BDEE}" presName="theInnerList" presStyleCnt="0"/>
      <dgm:spPr/>
    </dgm:pt>
    <dgm:pt modelId="{20540885-4E99-4486-96AE-3027823218D9}" type="pres">
      <dgm:prSet presAssocID="{967F3A0C-F71B-43C4-8636-59453DE1AB17}" presName="childNode" presStyleLbl="node1" presStyleIdx="3" presStyleCnt="6" custScaleX="131941" custScaleY="2000000" custLinFactY="-166213" custLinFactNeighborX="0" custLinFactNeighborY="-200000">
        <dgm:presLayoutVars>
          <dgm:bulletEnabled val="1"/>
        </dgm:presLayoutVars>
      </dgm:prSet>
      <dgm:spPr/>
    </dgm:pt>
    <dgm:pt modelId="{5559AE13-1215-4C24-BF5B-30B4E9059675}" type="pres">
      <dgm:prSet presAssocID="{967F3A0C-F71B-43C4-8636-59453DE1AB17}" presName="aSpace2" presStyleCnt="0"/>
      <dgm:spPr/>
    </dgm:pt>
    <dgm:pt modelId="{7289D81B-5B42-4943-B22C-4577EFA64B43}" type="pres">
      <dgm:prSet presAssocID="{40FC542A-8B6B-4FAB-A285-795B0265D7E8}" presName="childNode" presStyleLbl="node1" presStyleIdx="4" presStyleCnt="6" custScaleX="127720" custScaleY="2000000" custLinFactY="100000" custLinFactNeighborX="-287" custLinFactNeighborY="172564">
        <dgm:presLayoutVars>
          <dgm:bulletEnabled val="1"/>
        </dgm:presLayoutVars>
      </dgm:prSet>
      <dgm:spPr/>
    </dgm:pt>
    <dgm:pt modelId="{A53B22A7-5C1C-4958-9856-C216E3F573C0}" type="pres">
      <dgm:prSet presAssocID="{40FC542A-8B6B-4FAB-A285-795B0265D7E8}" presName="aSpace2" presStyleCnt="0"/>
      <dgm:spPr/>
    </dgm:pt>
    <dgm:pt modelId="{66953823-473D-4617-A488-727BCA23B2E9}" type="pres">
      <dgm:prSet presAssocID="{EECEA5E7-9DE9-4B3F-AD71-8BC3820BD00F}" presName="childNode" presStyleLbl="node1" presStyleIdx="5" presStyleCnt="6" custScaleX="127720" custScaleY="2000000" custLinFactY="100000" custLinFactNeighborY="109848">
        <dgm:presLayoutVars>
          <dgm:bulletEnabled val="1"/>
        </dgm:presLayoutVars>
      </dgm:prSet>
      <dgm:spPr/>
    </dgm:pt>
  </dgm:ptLst>
  <dgm:cxnLst>
    <dgm:cxn modelId="{AC692A2D-8BAA-44B2-8014-EC71BAC8D45B}" type="presOf" srcId="{76777ED2-5B98-4505-A31D-0D509B7414CC}" destId="{50130F11-229B-48BF-8FA6-7546E8E04D23}" srcOrd="0" destOrd="0" presId="urn:microsoft.com/office/officeart/2005/8/layout/lProcess2"/>
    <dgm:cxn modelId="{CA82533D-9094-4C1B-BA0C-6BC68C0B7303}" srcId="{C8B67F68-F5F2-4A10-B218-7892D3978C97}" destId="{74F5D86B-41AE-4681-8108-6B126D80DF85}" srcOrd="1" destOrd="0" parTransId="{21AB05B6-8D84-40B6-BC5A-975E78A9D2E2}" sibTransId="{DFF044BC-6BC7-4401-93DF-F44FFBA25392}"/>
    <dgm:cxn modelId="{6AE31B60-AA44-416E-A42A-2C71F2CF9E6A}" type="presOf" srcId="{40FC542A-8B6B-4FAB-A285-795B0265D7E8}" destId="{7289D81B-5B42-4943-B22C-4577EFA64B43}" srcOrd="0" destOrd="0" presId="urn:microsoft.com/office/officeart/2005/8/layout/lProcess2"/>
    <dgm:cxn modelId="{7267AB47-3AFA-4AA0-AFE2-53AB87564290}" type="presOf" srcId="{0D0D42A7-8EB8-4DDF-8184-D052BB11BDEE}" destId="{24A252F4-529D-492E-A2C5-2B4A841E61F6}" srcOrd="1" destOrd="0" presId="urn:microsoft.com/office/officeart/2005/8/layout/lProcess2"/>
    <dgm:cxn modelId="{C3640050-0DFC-4962-B9AD-E7F39B509789}" srcId="{0D0D42A7-8EB8-4DDF-8184-D052BB11BDEE}" destId="{EECEA5E7-9DE9-4B3F-AD71-8BC3820BD00F}" srcOrd="2" destOrd="0" parTransId="{091A7E40-9136-4D87-867C-0E821B4AF624}" sibTransId="{072FC623-D3D9-4AEC-AAFB-A91BD486A958}"/>
    <dgm:cxn modelId="{F9B36450-9232-4639-A8D2-735CCC0FC64B}" srcId="{0D0D42A7-8EB8-4DDF-8184-D052BB11BDEE}" destId="{967F3A0C-F71B-43C4-8636-59453DE1AB17}" srcOrd="0" destOrd="0" parTransId="{AD8B112B-D2FB-44A9-8A36-0E0391233733}" sibTransId="{E94EB92F-F32A-4315-B6A5-DE07001781EF}"/>
    <dgm:cxn modelId="{412AA371-954C-461A-B9AB-0D3204BDD05A}" type="presOf" srcId="{74F5D86B-41AE-4681-8108-6B126D80DF85}" destId="{A3C44C40-DE2A-4F92-AF50-F84896448E20}" srcOrd="0" destOrd="0" presId="urn:microsoft.com/office/officeart/2005/8/layout/lProcess2"/>
    <dgm:cxn modelId="{8F471752-68C4-4ED2-A131-B0E032C44737}" type="presOf" srcId="{EECEA5E7-9DE9-4B3F-AD71-8BC3820BD00F}" destId="{66953823-473D-4617-A488-727BCA23B2E9}" srcOrd="0" destOrd="0" presId="urn:microsoft.com/office/officeart/2005/8/layout/lProcess2"/>
    <dgm:cxn modelId="{F6268577-8B8B-4FD9-BB65-B84EAB93F828}" srcId="{66588301-C483-450A-8FDA-0BFE4E12778E}" destId="{0D0D42A7-8EB8-4DDF-8184-D052BB11BDEE}" srcOrd="1" destOrd="0" parTransId="{506C5F55-E798-4BE9-B190-31BB5CB46E00}" sibTransId="{0B0C62F8-3A07-4ADD-9386-F565C08C55E6}"/>
    <dgm:cxn modelId="{DC5F197C-4E7C-46B7-8FFD-4BA2D26D2200}" srcId="{C8B67F68-F5F2-4A10-B218-7892D3978C97}" destId="{76777ED2-5B98-4505-A31D-0D509B7414CC}" srcOrd="2" destOrd="0" parTransId="{6D487E9E-A377-44DE-B2EB-78CF1DF64D5F}" sibTransId="{A97A32B5-3C4C-4409-AF6D-8AA0A282C0C4}"/>
    <dgm:cxn modelId="{A0876485-6130-4E8B-A49E-C162126B5F89}" type="presOf" srcId="{66588301-C483-450A-8FDA-0BFE4E12778E}" destId="{87BFDAE1-79DF-4B59-A1D5-99BBF765C0AB}" srcOrd="0" destOrd="0" presId="urn:microsoft.com/office/officeart/2005/8/layout/lProcess2"/>
    <dgm:cxn modelId="{4F8A3798-4FAC-4DC2-9403-C441CE83F0B9}" type="presOf" srcId="{0D0D42A7-8EB8-4DDF-8184-D052BB11BDEE}" destId="{A0EDB4E8-F976-4583-B5B5-393C93339533}" srcOrd="0" destOrd="0" presId="urn:microsoft.com/office/officeart/2005/8/layout/lProcess2"/>
    <dgm:cxn modelId="{D4A47EAF-661B-4FD0-AF34-9E0332EE965A}" srcId="{66588301-C483-450A-8FDA-0BFE4E12778E}" destId="{C8B67F68-F5F2-4A10-B218-7892D3978C97}" srcOrd="0" destOrd="0" parTransId="{88987754-FB20-41C1-9D43-BCC6CD7585B5}" sibTransId="{6EB8874F-090F-458D-9F42-88CC361ED0AB}"/>
    <dgm:cxn modelId="{091975B0-8D56-41B0-9E4E-82FF701F6132}" type="presOf" srcId="{C8B67F68-F5F2-4A10-B218-7892D3978C97}" destId="{8FE9AEFF-F471-4C9C-8042-3237F410C64F}" srcOrd="1" destOrd="0" presId="urn:microsoft.com/office/officeart/2005/8/layout/lProcess2"/>
    <dgm:cxn modelId="{CAAFF8BB-DEC3-4883-A9E4-54102ED1D496}" type="presOf" srcId="{812A7472-3F32-429F-9871-7D98DCEB5B65}" destId="{741F12A6-B9AE-4024-BA5D-2DB5592886C8}" srcOrd="0" destOrd="0" presId="urn:microsoft.com/office/officeart/2005/8/layout/lProcess2"/>
    <dgm:cxn modelId="{947FA2DA-9BEE-4502-B97D-678DB4198E57}" srcId="{C8B67F68-F5F2-4A10-B218-7892D3978C97}" destId="{812A7472-3F32-429F-9871-7D98DCEB5B65}" srcOrd="0" destOrd="0" parTransId="{CC104E85-FCDB-45D8-856A-09EE9B6EE924}" sibTransId="{8FFFFB71-CD53-4536-82B9-D7BCBD98F992}"/>
    <dgm:cxn modelId="{CE7363EF-A0E6-4043-84BA-913FE52CF213}" srcId="{0D0D42A7-8EB8-4DDF-8184-D052BB11BDEE}" destId="{40FC542A-8B6B-4FAB-A285-795B0265D7E8}" srcOrd="1" destOrd="0" parTransId="{596C690F-FC6C-4285-AA98-F42CDDEC154A}" sibTransId="{29564582-E01D-401A-80AE-2B24BFE84503}"/>
    <dgm:cxn modelId="{55A234F1-6B32-4275-991B-FE235746AF93}" type="presOf" srcId="{C8B67F68-F5F2-4A10-B218-7892D3978C97}" destId="{A89F367C-B24B-4E2B-999E-83CEE462B49C}" srcOrd="0" destOrd="0" presId="urn:microsoft.com/office/officeart/2005/8/layout/lProcess2"/>
    <dgm:cxn modelId="{880D92F6-FBB6-4CE0-9D8A-5B5F871DF1A2}" type="presOf" srcId="{967F3A0C-F71B-43C4-8636-59453DE1AB17}" destId="{20540885-4E99-4486-96AE-3027823218D9}" srcOrd="0" destOrd="0" presId="urn:microsoft.com/office/officeart/2005/8/layout/lProcess2"/>
    <dgm:cxn modelId="{0A963817-8A68-4FF7-B7A3-A794C155F757}" type="presParOf" srcId="{87BFDAE1-79DF-4B59-A1D5-99BBF765C0AB}" destId="{7DFAE8EC-22F7-451E-9F94-3CD5D482F1CA}" srcOrd="0" destOrd="0" presId="urn:microsoft.com/office/officeart/2005/8/layout/lProcess2"/>
    <dgm:cxn modelId="{30A2A541-F2FE-4F9C-A453-280EFDB964BA}" type="presParOf" srcId="{7DFAE8EC-22F7-451E-9F94-3CD5D482F1CA}" destId="{A89F367C-B24B-4E2B-999E-83CEE462B49C}" srcOrd="0" destOrd="0" presId="urn:microsoft.com/office/officeart/2005/8/layout/lProcess2"/>
    <dgm:cxn modelId="{18215E6D-E581-41B2-ACEE-CDA0F705F8BA}" type="presParOf" srcId="{7DFAE8EC-22F7-451E-9F94-3CD5D482F1CA}" destId="{8FE9AEFF-F471-4C9C-8042-3237F410C64F}" srcOrd="1" destOrd="0" presId="urn:microsoft.com/office/officeart/2005/8/layout/lProcess2"/>
    <dgm:cxn modelId="{D33AAA3F-9C8B-4CEE-AF27-D7EB87C24287}" type="presParOf" srcId="{7DFAE8EC-22F7-451E-9F94-3CD5D482F1CA}" destId="{CE6C8DCF-6909-4557-9A3E-320FF02268D0}" srcOrd="2" destOrd="0" presId="urn:microsoft.com/office/officeart/2005/8/layout/lProcess2"/>
    <dgm:cxn modelId="{1DB00094-5118-42F7-8FE8-087DFBDB2913}" type="presParOf" srcId="{CE6C8DCF-6909-4557-9A3E-320FF02268D0}" destId="{728B4E2A-7595-4532-866C-83578B180673}" srcOrd="0" destOrd="0" presId="urn:microsoft.com/office/officeart/2005/8/layout/lProcess2"/>
    <dgm:cxn modelId="{A365718F-AEC0-4240-A895-647216FABBF2}" type="presParOf" srcId="{728B4E2A-7595-4532-866C-83578B180673}" destId="{741F12A6-B9AE-4024-BA5D-2DB5592886C8}" srcOrd="0" destOrd="0" presId="urn:microsoft.com/office/officeart/2005/8/layout/lProcess2"/>
    <dgm:cxn modelId="{1502733E-7B36-4B21-B667-EB1D49235AA7}" type="presParOf" srcId="{728B4E2A-7595-4532-866C-83578B180673}" destId="{63ECABCE-ED2E-4E18-83DC-D5487B936BAC}" srcOrd="1" destOrd="0" presId="urn:microsoft.com/office/officeart/2005/8/layout/lProcess2"/>
    <dgm:cxn modelId="{5A99B3C9-65A0-4083-ABB8-97D678F9FC23}" type="presParOf" srcId="{728B4E2A-7595-4532-866C-83578B180673}" destId="{A3C44C40-DE2A-4F92-AF50-F84896448E20}" srcOrd="2" destOrd="0" presId="urn:microsoft.com/office/officeart/2005/8/layout/lProcess2"/>
    <dgm:cxn modelId="{2F7C3768-279A-4883-B9B8-863268BD6C07}" type="presParOf" srcId="{728B4E2A-7595-4532-866C-83578B180673}" destId="{6F0D4850-4438-4F4E-9F63-4A894BE0AC51}" srcOrd="3" destOrd="0" presId="urn:microsoft.com/office/officeart/2005/8/layout/lProcess2"/>
    <dgm:cxn modelId="{727CAF2B-4321-48D2-9D61-4F46D278D875}" type="presParOf" srcId="{728B4E2A-7595-4532-866C-83578B180673}" destId="{50130F11-229B-48BF-8FA6-7546E8E04D23}" srcOrd="4" destOrd="0" presId="urn:microsoft.com/office/officeart/2005/8/layout/lProcess2"/>
    <dgm:cxn modelId="{868A23EC-4BDA-4B71-987E-E56AC8346B41}" type="presParOf" srcId="{87BFDAE1-79DF-4B59-A1D5-99BBF765C0AB}" destId="{23B6E453-3A42-460B-85F4-90E3DEC11DFA}" srcOrd="1" destOrd="0" presId="urn:microsoft.com/office/officeart/2005/8/layout/lProcess2"/>
    <dgm:cxn modelId="{2BD69FE5-C352-4F1F-A682-7FA6BA061C0D}" type="presParOf" srcId="{87BFDAE1-79DF-4B59-A1D5-99BBF765C0AB}" destId="{12AA4268-521E-4F17-B9D5-F78EFEF66DEE}" srcOrd="2" destOrd="0" presId="urn:microsoft.com/office/officeart/2005/8/layout/lProcess2"/>
    <dgm:cxn modelId="{67173736-364B-428F-9143-87609D4FD686}" type="presParOf" srcId="{12AA4268-521E-4F17-B9D5-F78EFEF66DEE}" destId="{A0EDB4E8-F976-4583-B5B5-393C93339533}" srcOrd="0" destOrd="0" presId="urn:microsoft.com/office/officeart/2005/8/layout/lProcess2"/>
    <dgm:cxn modelId="{E433B7EF-A497-47DB-A9FC-D501D0B27A80}" type="presParOf" srcId="{12AA4268-521E-4F17-B9D5-F78EFEF66DEE}" destId="{24A252F4-529D-492E-A2C5-2B4A841E61F6}" srcOrd="1" destOrd="0" presId="urn:microsoft.com/office/officeart/2005/8/layout/lProcess2"/>
    <dgm:cxn modelId="{E7AA34A6-333D-4551-A676-F8529E84EA43}" type="presParOf" srcId="{12AA4268-521E-4F17-B9D5-F78EFEF66DEE}" destId="{46F6F7EB-AF1D-46E6-91D2-B33486986D7F}" srcOrd="2" destOrd="0" presId="urn:microsoft.com/office/officeart/2005/8/layout/lProcess2"/>
    <dgm:cxn modelId="{A1972254-5ECB-4363-B478-C0F9343338F5}" type="presParOf" srcId="{46F6F7EB-AF1D-46E6-91D2-B33486986D7F}" destId="{F705AA5E-B3B3-4B5D-9018-812716B82EBD}" srcOrd="0" destOrd="0" presId="urn:microsoft.com/office/officeart/2005/8/layout/lProcess2"/>
    <dgm:cxn modelId="{1C0CA96A-184C-4936-A86B-885923687E93}" type="presParOf" srcId="{F705AA5E-B3B3-4B5D-9018-812716B82EBD}" destId="{20540885-4E99-4486-96AE-3027823218D9}" srcOrd="0" destOrd="0" presId="urn:microsoft.com/office/officeart/2005/8/layout/lProcess2"/>
    <dgm:cxn modelId="{003AFE8B-A70A-45CB-9CE0-090E0C185322}" type="presParOf" srcId="{F705AA5E-B3B3-4B5D-9018-812716B82EBD}" destId="{5559AE13-1215-4C24-BF5B-30B4E9059675}" srcOrd="1" destOrd="0" presId="urn:microsoft.com/office/officeart/2005/8/layout/lProcess2"/>
    <dgm:cxn modelId="{F03D7E3F-00B1-488B-A47F-A99D8691C9E9}" type="presParOf" srcId="{F705AA5E-B3B3-4B5D-9018-812716B82EBD}" destId="{7289D81B-5B42-4943-B22C-4577EFA64B43}" srcOrd="2" destOrd="0" presId="urn:microsoft.com/office/officeart/2005/8/layout/lProcess2"/>
    <dgm:cxn modelId="{A25D065B-FAE7-4B4C-A4A4-9DE7691A1B06}" type="presParOf" srcId="{F705AA5E-B3B3-4B5D-9018-812716B82EBD}" destId="{A53B22A7-5C1C-4958-9856-C216E3F573C0}" srcOrd="3" destOrd="0" presId="urn:microsoft.com/office/officeart/2005/8/layout/lProcess2"/>
    <dgm:cxn modelId="{5D840C7D-7D03-41FD-8AEB-1994F3757874}" type="presParOf" srcId="{F705AA5E-B3B3-4B5D-9018-812716B82EBD}" destId="{66953823-473D-4617-A488-727BCA23B2E9}" srcOrd="4" destOrd="0" presId="urn:microsoft.com/office/officeart/2005/8/layout/l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27B05F-AAF0-4239-A94F-63AEF760D19A}"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C4C7CDA1-06BB-4C2F-97BE-3CBCE13D1B33}">
      <dgm:prSet/>
      <dgm:spPr>
        <a:gradFill rotWithShape="0">
          <a:gsLst>
            <a:gs pos="0">
              <a:schemeClr val="accent5">
                <a:hueOff val="0"/>
                <a:satOff val="0"/>
                <a:lumOff val="0"/>
                <a:alphaOff val="0"/>
                <a:satMod val="103000"/>
                <a:lumMod val="102000"/>
                <a:tint val="94000"/>
              </a:schemeClr>
            </a:gs>
            <a:gs pos="3000">
              <a:schemeClr val="tx1"/>
            </a:gs>
            <a:gs pos="0">
              <a:schemeClr val="accent5">
                <a:hueOff val="0"/>
                <a:satOff val="0"/>
                <a:lumOff val="0"/>
                <a:alphaOff val="0"/>
                <a:lumMod val="99000"/>
                <a:satMod val="120000"/>
                <a:shade val="78000"/>
              </a:schemeClr>
            </a:gs>
          </a:gsLst>
        </a:gradFill>
      </dgm:spPr>
      <dgm:t>
        <a:bodyPr/>
        <a:lstStyle/>
        <a:p>
          <a:r>
            <a:rPr lang="en-GB" b="0" i="0" dirty="0"/>
            <a:t>Theory of Mind (</a:t>
          </a:r>
          <a:r>
            <a:rPr lang="en-GB" b="0" i="0" dirty="0" err="1"/>
            <a:t>ToM</a:t>
          </a:r>
          <a:r>
            <a:rPr lang="en-GB" b="0" i="0" dirty="0"/>
            <a:t>) remains influential but incomplete. Contemporary models emphasise:</a:t>
          </a:r>
          <a:endParaRPr lang="en-US" b="0" dirty="0"/>
        </a:p>
      </dgm:t>
    </dgm:pt>
    <dgm:pt modelId="{B97075AD-67C1-4CCE-BCFF-656E27BF7F62}" type="parTrans" cxnId="{BB0D1812-C471-4F1F-BB24-6DECB612EFDC}">
      <dgm:prSet/>
      <dgm:spPr/>
      <dgm:t>
        <a:bodyPr/>
        <a:lstStyle/>
        <a:p>
          <a:endParaRPr lang="en-US"/>
        </a:p>
      </dgm:t>
    </dgm:pt>
    <dgm:pt modelId="{BDA2791F-C47A-4800-B82B-029E83489CD3}" type="sibTrans" cxnId="{BB0D1812-C471-4F1F-BB24-6DECB612EFDC}">
      <dgm:prSet/>
      <dgm:spPr/>
      <dgm:t>
        <a:bodyPr/>
        <a:lstStyle/>
        <a:p>
          <a:endParaRPr lang="en-US"/>
        </a:p>
      </dgm:t>
    </dgm:pt>
    <dgm:pt modelId="{C38F2229-C698-400B-A4EF-2FA2B65EE9DD}">
      <dgm:prSet/>
      <dgm:spPr/>
      <dgm:t>
        <a:bodyPr/>
        <a:lstStyle/>
        <a:p>
          <a:r>
            <a:rPr lang="en-GB" b="1" i="0"/>
            <a:t>Predictive processing differences</a:t>
          </a:r>
          <a:r>
            <a:rPr lang="en-GB" b="0" i="0"/>
            <a:t> (Pellicano &amp; Burr, 2022)</a:t>
          </a:r>
          <a:endParaRPr lang="en-US"/>
        </a:p>
      </dgm:t>
    </dgm:pt>
    <dgm:pt modelId="{A9818C8F-B726-4D5F-A05C-26C451336A84}" type="parTrans" cxnId="{CB7182BA-3C6D-4858-A915-4A17DCF4A5F7}">
      <dgm:prSet/>
      <dgm:spPr/>
      <dgm:t>
        <a:bodyPr/>
        <a:lstStyle/>
        <a:p>
          <a:endParaRPr lang="en-US"/>
        </a:p>
      </dgm:t>
    </dgm:pt>
    <dgm:pt modelId="{86F1B7CF-AA50-4633-A680-EBE4AEE5D0D9}" type="sibTrans" cxnId="{CB7182BA-3C6D-4858-A915-4A17DCF4A5F7}">
      <dgm:prSet/>
      <dgm:spPr/>
      <dgm:t>
        <a:bodyPr/>
        <a:lstStyle/>
        <a:p>
          <a:endParaRPr lang="en-US"/>
        </a:p>
      </dgm:t>
    </dgm:pt>
    <dgm:pt modelId="{30066104-5E17-494E-B24A-D12CBE6A8F07}">
      <dgm:prSet/>
      <dgm:spPr/>
      <dgm:t>
        <a:bodyPr/>
        <a:lstStyle/>
        <a:p>
          <a:r>
            <a:rPr lang="en-GB" b="1" i="0"/>
            <a:t>Monotropism</a:t>
          </a:r>
          <a:r>
            <a:rPr lang="en-GB" b="0" i="0"/>
            <a:t>: deep, focused attention on specific interests (Murray et al., 2023)</a:t>
          </a:r>
          <a:endParaRPr lang="en-US"/>
        </a:p>
      </dgm:t>
    </dgm:pt>
    <dgm:pt modelId="{761C4FA8-ED0F-433E-9CE5-4EE82FDC402E}" type="parTrans" cxnId="{1A341C6E-AE20-4D50-90B9-38DC8D2D26CA}">
      <dgm:prSet/>
      <dgm:spPr/>
      <dgm:t>
        <a:bodyPr/>
        <a:lstStyle/>
        <a:p>
          <a:endParaRPr lang="en-US"/>
        </a:p>
      </dgm:t>
    </dgm:pt>
    <dgm:pt modelId="{DDB14ADB-2715-4427-8C73-301E52196AA9}" type="sibTrans" cxnId="{1A341C6E-AE20-4D50-90B9-38DC8D2D26CA}">
      <dgm:prSet/>
      <dgm:spPr/>
      <dgm:t>
        <a:bodyPr/>
        <a:lstStyle/>
        <a:p>
          <a:endParaRPr lang="en-US"/>
        </a:p>
      </dgm:t>
    </dgm:pt>
    <dgm:pt modelId="{1C0D4EC8-F2D5-4F57-A187-D347E235B31D}">
      <dgm:prSet/>
      <dgm:spPr/>
      <dgm:t>
        <a:bodyPr/>
        <a:lstStyle/>
        <a:p>
          <a:r>
            <a:rPr lang="en-GB" b="1" i="0"/>
            <a:t>Double Empathy Problem</a:t>
          </a:r>
          <a:r>
            <a:rPr lang="en-GB" b="0" i="0"/>
            <a:t>: communication breakdown is mutual, not one‑sided (Milton, 2022)</a:t>
          </a:r>
          <a:endParaRPr lang="en-US"/>
        </a:p>
      </dgm:t>
    </dgm:pt>
    <dgm:pt modelId="{746D1E04-4D36-4B04-9A66-22256C87B668}" type="parTrans" cxnId="{BABEDF53-5050-443A-8FAE-4A8E58AFC5DE}">
      <dgm:prSet/>
      <dgm:spPr/>
      <dgm:t>
        <a:bodyPr/>
        <a:lstStyle/>
        <a:p>
          <a:endParaRPr lang="en-US"/>
        </a:p>
      </dgm:t>
    </dgm:pt>
    <dgm:pt modelId="{35C655E3-4969-4CCB-88B1-02C422F120D8}" type="sibTrans" cxnId="{BABEDF53-5050-443A-8FAE-4A8E58AFC5DE}">
      <dgm:prSet/>
      <dgm:spPr/>
      <dgm:t>
        <a:bodyPr/>
        <a:lstStyle/>
        <a:p>
          <a:endParaRPr lang="en-US"/>
        </a:p>
      </dgm:t>
    </dgm:pt>
    <dgm:pt modelId="{D7901DB8-E5FB-4FFA-8012-D6C64D3631CD}">
      <dgm:prSet/>
      <dgm:spPr>
        <a:gradFill rotWithShape="0">
          <a:gsLst>
            <a:gs pos="0">
              <a:schemeClr val="accent5">
                <a:hueOff val="-12152150"/>
                <a:satOff val="-826"/>
                <a:lumOff val="1961"/>
                <a:alphaOff val="0"/>
                <a:satMod val="103000"/>
                <a:lumMod val="102000"/>
                <a:tint val="94000"/>
              </a:schemeClr>
            </a:gs>
            <a:gs pos="0">
              <a:schemeClr val="tx1"/>
            </a:gs>
            <a:gs pos="0">
              <a:schemeClr val="tx1"/>
            </a:gs>
          </a:gsLst>
        </a:gradFill>
      </dgm:spPr>
      <dgm:t>
        <a:bodyPr/>
        <a:lstStyle/>
        <a:p>
          <a:r>
            <a:rPr lang="en-GB" b="0" i="0" dirty="0"/>
            <a:t>These models better explain sensory differences and repetitive behaviours than </a:t>
          </a:r>
          <a:r>
            <a:rPr lang="en-GB" b="0" i="0" dirty="0" err="1"/>
            <a:t>ToM</a:t>
          </a:r>
          <a:r>
            <a:rPr lang="en-GB" b="0" i="0" dirty="0"/>
            <a:t> alone.</a:t>
          </a:r>
          <a:endParaRPr lang="en-US" dirty="0"/>
        </a:p>
      </dgm:t>
    </dgm:pt>
    <dgm:pt modelId="{0A2AC579-1AF3-4090-8834-BBA1D3D469A9}" type="parTrans" cxnId="{315164C6-5E87-4E62-8626-3F68DAEB9FDB}">
      <dgm:prSet/>
      <dgm:spPr/>
      <dgm:t>
        <a:bodyPr/>
        <a:lstStyle/>
        <a:p>
          <a:endParaRPr lang="en-US"/>
        </a:p>
      </dgm:t>
    </dgm:pt>
    <dgm:pt modelId="{728CE699-6DE1-4A1C-BC9B-F281504163A2}" type="sibTrans" cxnId="{315164C6-5E87-4E62-8626-3F68DAEB9FDB}">
      <dgm:prSet/>
      <dgm:spPr/>
      <dgm:t>
        <a:bodyPr/>
        <a:lstStyle/>
        <a:p>
          <a:endParaRPr lang="en-US"/>
        </a:p>
      </dgm:t>
    </dgm:pt>
    <dgm:pt modelId="{3EFCD68D-E669-462F-B843-5171DA876A84}" type="pres">
      <dgm:prSet presAssocID="{0727B05F-AAF0-4239-A94F-63AEF760D19A}" presName="linear" presStyleCnt="0">
        <dgm:presLayoutVars>
          <dgm:animLvl val="lvl"/>
          <dgm:resizeHandles val="exact"/>
        </dgm:presLayoutVars>
      </dgm:prSet>
      <dgm:spPr/>
    </dgm:pt>
    <dgm:pt modelId="{CDE4736D-2E02-4EA8-BDAD-C760A37289FF}" type="pres">
      <dgm:prSet presAssocID="{C4C7CDA1-06BB-4C2F-97BE-3CBCE13D1B33}" presName="parentText" presStyleLbl="node1" presStyleIdx="0" presStyleCnt="5">
        <dgm:presLayoutVars>
          <dgm:chMax val="0"/>
          <dgm:bulletEnabled val="1"/>
        </dgm:presLayoutVars>
      </dgm:prSet>
      <dgm:spPr/>
    </dgm:pt>
    <dgm:pt modelId="{19A753B9-F4F7-4ED4-B79C-4616F3E16EEA}" type="pres">
      <dgm:prSet presAssocID="{BDA2791F-C47A-4800-B82B-029E83489CD3}" presName="spacer" presStyleCnt="0"/>
      <dgm:spPr/>
    </dgm:pt>
    <dgm:pt modelId="{606EA07C-8C7C-4DC4-8232-584BCD03ACDE}" type="pres">
      <dgm:prSet presAssocID="{C38F2229-C698-400B-A4EF-2FA2B65EE9DD}" presName="parentText" presStyleLbl="node1" presStyleIdx="1" presStyleCnt="5">
        <dgm:presLayoutVars>
          <dgm:chMax val="0"/>
          <dgm:bulletEnabled val="1"/>
        </dgm:presLayoutVars>
      </dgm:prSet>
      <dgm:spPr/>
    </dgm:pt>
    <dgm:pt modelId="{71208E8F-4FB2-408D-8A3B-3E7E83D968AB}" type="pres">
      <dgm:prSet presAssocID="{86F1B7CF-AA50-4633-A680-EBE4AEE5D0D9}" presName="spacer" presStyleCnt="0"/>
      <dgm:spPr/>
    </dgm:pt>
    <dgm:pt modelId="{A657562D-B199-4485-8786-474D57953882}" type="pres">
      <dgm:prSet presAssocID="{30066104-5E17-494E-B24A-D12CBE6A8F07}" presName="parentText" presStyleLbl="node1" presStyleIdx="2" presStyleCnt="5">
        <dgm:presLayoutVars>
          <dgm:chMax val="0"/>
          <dgm:bulletEnabled val="1"/>
        </dgm:presLayoutVars>
      </dgm:prSet>
      <dgm:spPr/>
    </dgm:pt>
    <dgm:pt modelId="{65A7A1FE-95D4-4AFD-92EE-67469DF067BE}" type="pres">
      <dgm:prSet presAssocID="{DDB14ADB-2715-4427-8C73-301E52196AA9}" presName="spacer" presStyleCnt="0"/>
      <dgm:spPr/>
    </dgm:pt>
    <dgm:pt modelId="{4714F1D1-B45C-43E2-A11C-3B981CDCA3DE}" type="pres">
      <dgm:prSet presAssocID="{1C0D4EC8-F2D5-4F57-A187-D347E235B31D}" presName="parentText" presStyleLbl="node1" presStyleIdx="3" presStyleCnt="5">
        <dgm:presLayoutVars>
          <dgm:chMax val="0"/>
          <dgm:bulletEnabled val="1"/>
        </dgm:presLayoutVars>
      </dgm:prSet>
      <dgm:spPr/>
    </dgm:pt>
    <dgm:pt modelId="{55B1E183-689F-48F6-82F5-C40DA013CEE1}" type="pres">
      <dgm:prSet presAssocID="{35C655E3-4969-4CCB-88B1-02C422F120D8}" presName="spacer" presStyleCnt="0"/>
      <dgm:spPr/>
    </dgm:pt>
    <dgm:pt modelId="{38FC206C-2F30-4679-B66C-6DC1F038C92E}" type="pres">
      <dgm:prSet presAssocID="{D7901DB8-E5FB-4FFA-8012-D6C64D3631CD}" presName="parentText" presStyleLbl="node1" presStyleIdx="4" presStyleCnt="5">
        <dgm:presLayoutVars>
          <dgm:chMax val="0"/>
          <dgm:bulletEnabled val="1"/>
        </dgm:presLayoutVars>
      </dgm:prSet>
      <dgm:spPr/>
    </dgm:pt>
  </dgm:ptLst>
  <dgm:cxnLst>
    <dgm:cxn modelId="{BB0D1812-C471-4F1F-BB24-6DECB612EFDC}" srcId="{0727B05F-AAF0-4239-A94F-63AEF760D19A}" destId="{C4C7CDA1-06BB-4C2F-97BE-3CBCE13D1B33}" srcOrd="0" destOrd="0" parTransId="{B97075AD-67C1-4CCE-BCFF-656E27BF7F62}" sibTransId="{BDA2791F-C47A-4800-B82B-029E83489CD3}"/>
    <dgm:cxn modelId="{39939240-446D-4318-8DCD-428B62C9841F}" type="presOf" srcId="{C4C7CDA1-06BB-4C2F-97BE-3CBCE13D1B33}" destId="{CDE4736D-2E02-4EA8-BDAD-C760A37289FF}" srcOrd="0" destOrd="0" presId="urn:microsoft.com/office/officeart/2005/8/layout/vList2"/>
    <dgm:cxn modelId="{1A341C6E-AE20-4D50-90B9-38DC8D2D26CA}" srcId="{0727B05F-AAF0-4239-A94F-63AEF760D19A}" destId="{30066104-5E17-494E-B24A-D12CBE6A8F07}" srcOrd="2" destOrd="0" parTransId="{761C4FA8-ED0F-433E-9CE5-4EE82FDC402E}" sibTransId="{DDB14ADB-2715-4427-8C73-301E52196AA9}"/>
    <dgm:cxn modelId="{BABEDF53-5050-443A-8FAE-4A8E58AFC5DE}" srcId="{0727B05F-AAF0-4239-A94F-63AEF760D19A}" destId="{1C0D4EC8-F2D5-4F57-A187-D347E235B31D}" srcOrd="3" destOrd="0" parTransId="{746D1E04-4D36-4B04-9A66-22256C87B668}" sibTransId="{35C655E3-4969-4CCB-88B1-02C422F120D8}"/>
    <dgm:cxn modelId="{FA50C989-5A5E-4D33-BD25-6EA213DC1538}" type="presOf" srcId="{D7901DB8-E5FB-4FFA-8012-D6C64D3631CD}" destId="{38FC206C-2F30-4679-B66C-6DC1F038C92E}" srcOrd="0" destOrd="0" presId="urn:microsoft.com/office/officeart/2005/8/layout/vList2"/>
    <dgm:cxn modelId="{EA1C1A9B-9117-4185-83B6-1D67A473E718}" type="presOf" srcId="{30066104-5E17-494E-B24A-D12CBE6A8F07}" destId="{A657562D-B199-4485-8786-474D57953882}" srcOrd="0" destOrd="0" presId="urn:microsoft.com/office/officeart/2005/8/layout/vList2"/>
    <dgm:cxn modelId="{CB7182BA-3C6D-4858-A915-4A17DCF4A5F7}" srcId="{0727B05F-AAF0-4239-A94F-63AEF760D19A}" destId="{C38F2229-C698-400B-A4EF-2FA2B65EE9DD}" srcOrd="1" destOrd="0" parTransId="{A9818C8F-B726-4D5F-A05C-26C451336A84}" sibTransId="{86F1B7CF-AA50-4633-A680-EBE4AEE5D0D9}"/>
    <dgm:cxn modelId="{315164C6-5E87-4E62-8626-3F68DAEB9FDB}" srcId="{0727B05F-AAF0-4239-A94F-63AEF760D19A}" destId="{D7901DB8-E5FB-4FFA-8012-D6C64D3631CD}" srcOrd="4" destOrd="0" parTransId="{0A2AC579-1AF3-4090-8834-BBA1D3D469A9}" sibTransId="{728CE699-6DE1-4A1C-BC9B-F281504163A2}"/>
    <dgm:cxn modelId="{8682C1CB-A6E5-47CD-A0B6-E931C7F92ED3}" type="presOf" srcId="{C38F2229-C698-400B-A4EF-2FA2B65EE9DD}" destId="{606EA07C-8C7C-4DC4-8232-584BCD03ACDE}" srcOrd="0" destOrd="0" presId="urn:microsoft.com/office/officeart/2005/8/layout/vList2"/>
    <dgm:cxn modelId="{C04F82D2-AC04-414F-AEBF-E466640AC3D3}" type="presOf" srcId="{0727B05F-AAF0-4239-A94F-63AEF760D19A}" destId="{3EFCD68D-E669-462F-B843-5171DA876A84}" srcOrd="0" destOrd="0" presId="urn:microsoft.com/office/officeart/2005/8/layout/vList2"/>
    <dgm:cxn modelId="{BE26EBE9-3EB7-43B8-9ECB-EB9382509109}" type="presOf" srcId="{1C0D4EC8-F2D5-4F57-A187-D347E235B31D}" destId="{4714F1D1-B45C-43E2-A11C-3B981CDCA3DE}" srcOrd="0" destOrd="0" presId="urn:microsoft.com/office/officeart/2005/8/layout/vList2"/>
    <dgm:cxn modelId="{E4087BCA-A905-4817-A3B7-869818A0E654}" type="presParOf" srcId="{3EFCD68D-E669-462F-B843-5171DA876A84}" destId="{CDE4736D-2E02-4EA8-BDAD-C760A37289FF}" srcOrd="0" destOrd="0" presId="urn:microsoft.com/office/officeart/2005/8/layout/vList2"/>
    <dgm:cxn modelId="{FE2A9EAE-6158-421C-B07F-91D517AF5272}" type="presParOf" srcId="{3EFCD68D-E669-462F-B843-5171DA876A84}" destId="{19A753B9-F4F7-4ED4-B79C-4616F3E16EEA}" srcOrd="1" destOrd="0" presId="urn:microsoft.com/office/officeart/2005/8/layout/vList2"/>
    <dgm:cxn modelId="{E4D0C30B-E1FF-4FB4-9014-79C18932F9BC}" type="presParOf" srcId="{3EFCD68D-E669-462F-B843-5171DA876A84}" destId="{606EA07C-8C7C-4DC4-8232-584BCD03ACDE}" srcOrd="2" destOrd="0" presId="urn:microsoft.com/office/officeart/2005/8/layout/vList2"/>
    <dgm:cxn modelId="{B221783D-4211-43FB-8ABF-314E91A90E07}" type="presParOf" srcId="{3EFCD68D-E669-462F-B843-5171DA876A84}" destId="{71208E8F-4FB2-408D-8A3B-3E7E83D968AB}" srcOrd="3" destOrd="0" presId="urn:microsoft.com/office/officeart/2005/8/layout/vList2"/>
    <dgm:cxn modelId="{B2325654-7D38-4AF4-9514-8A16F39A14BB}" type="presParOf" srcId="{3EFCD68D-E669-462F-B843-5171DA876A84}" destId="{A657562D-B199-4485-8786-474D57953882}" srcOrd="4" destOrd="0" presId="urn:microsoft.com/office/officeart/2005/8/layout/vList2"/>
    <dgm:cxn modelId="{EB06EDB6-2AB1-4A99-A2B5-FC61FA5B4A40}" type="presParOf" srcId="{3EFCD68D-E669-462F-B843-5171DA876A84}" destId="{65A7A1FE-95D4-4AFD-92EE-67469DF067BE}" srcOrd="5" destOrd="0" presId="urn:microsoft.com/office/officeart/2005/8/layout/vList2"/>
    <dgm:cxn modelId="{6ADCF27C-E10D-4CF5-9DCE-C197D465202B}" type="presParOf" srcId="{3EFCD68D-E669-462F-B843-5171DA876A84}" destId="{4714F1D1-B45C-43E2-A11C-3B981CDCA3DE}" srcOrd="6" destOrd="0" presId="urn:microsoft.com/office/officeart/2005/8/layout/vList2"/>
    <dgm:cxn modelId="{4844D773-FF8A-4314-BBD2-9042407EE394}" type="presParOf" srcId="{3EFCD68D-E669-462F-B843-5171DA876A84}" destId="{55B1E183-689F-48F6-82F5-C40DA013CEE1}" srcOrd="7" destOrd="0" presId="urn:microsoft.com/office/officeart/2005/8/layout/vList2"/>
    <dgm:cxn modelId="{5099286E-1E25-4467-AA3E-B17D25EB1F12}" type="presParOf" srcId="{3EFCD68D-E669-462F-B843-5171DA876A84}" destId="{38FC206C-2F30-4679-B66C-6DC1F038C92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67F0A98-71CB-4923-8ED8-EAA103B312A1}" type="doc">
      <dgm:prSet loTypeId="urn:microsoft.com/office/officeart/2005/8/layout/default" loCatId="list" qsTypeId="urn:microsoft.com/office/officeart/2005/8/quickstyle/simple5" qsCatId="simple" csTypeId="urn:microsoft.com/office/officeart/2005/8/colors/accent1_2" csCatId="accent1"/>
      <dgm:spPr/>
      <dgm:t>
        <a:bodyPr/>
        <a:lstStyle/>
        <a:p>
          <a:endParaRPr lang="en-US"/>
        </a:p>
      </dgm:t>
    </dgm:pt>
    <dgm:pt modelId="{7C056655-5EDC-4D36-A607-0AAF6C50EFCB}">
      <dgm:prSet/>
      <dgm:spPr/>
      <dgm:t>
        <a:bodyPr/>
        <a:lstStyle/>
        <a:p>
          <a:r>
            <a:rPr lang="en-US"/>
            <a:t>Pediatrician</a:t>
          </a:r>
        </a:p>
      </dgm:t>
    </dgm:pt>
    <dgm:pt modelId="{20B089EF-E236-4910-91DC-D6A23CD0038B}" type="parTrans" cxnId="{21121460-0604-4686-A0E1-2AFBAD3BF1C2}">
      <dgm:prSet/>
      <dgm:spPr/>
      <dgm:t>
        <a:bodyPr/>
        <a:lstStyle/>
        <a:p>
          <a:endParaRPr lang="en-US"/>
        </a:p>
      </dgm:t>
    </dgm:pt>
    <dgm:pt modelId="{95103936-6030-409E-AC83-D4C14CDF23E8}" type="sibTrans" cxnId="{21121460-0604-4686-A0E1-2AFBAD3BF1C2}">
      <dgm:prSet/>
      <dgm:spPr/>
      <dgm:t>
        <a:bodyPr/>
        <a:lstStyle/>
        <a:p>
          <a:endParaRPr lang="en-US"/>
        </a:p>
      </dgm:t>
    </dgm:pt>
    <dgm:pt modelId="{2DD7F96D-48DE-4337-A432-91DCCD04816E}">
      <dgm:prSet/>
      <dgm:spPr/>
      <dgm:t>
        <a:bodyPr/>
        <a:lstStyle/>
        <a:p>
          <a:r>
            <a:rPr lang="en-US"/>
            <a:t>Psychologist (appropriate based on age)</a:t>
          </a:r>
        </a:p>
      </dgm:t>
    </dgm:pt>
    <dgm:pt modelId="{48DBBA36-9728-4D48-A275-8643F88B6421}" type="parTrans" cxnId="{9FE8FC02-07C1-4FE6-9F86-23534EA25972}">
      <dgm:prSet/>
      <dgm:spPr/>
      <dgm:t>
        <a:bodyPr/>
        <a:lstStyle/>
        <a:p>
          <a:endParaRPr lang="en-US"/>
        </a:p>
      </dgm:t>
    </dgm:pt>
    <dgm:pt modelId="{7DE4BE54-7EA0-49FE-8EC6-AB1CDD193776}" type="sibTrans" cxnId="{9FE8FC02-07C1-4FE6-9F86-23534EA25972}">
      <dgm:prSet/>
      <dgm:spPr/>
      <dgm:t>
        <a:bodyPr/>
        <a:lstStyle/>
        <a:p>
          <a:endParaRPr lang="en-US"/>
        </a:p>
      </dgm:t>
    </dgm:pt>
    <dgm:pt modelId="{8CBE3E9B-F870-4381-92F6-26ADE906385B}">
      <dgm:prSet/>
      <dgm:spPr/>
      <dgm:t>
        <a:bodyPr/>
        <a:lstStyle/>
        <a:p>
          <a:r>
            <a:rPr lang="en-US"/>
            <a:t>Educational Psychologist </a:t>
          </a:r>
        </a:p>
      </dgm:t>
    </dgm:pt>
    <dgm:pt modelId="{AB2CD88C-BBA2-4458-81F2-A3598578926C}" type="parTrans" cxnId="{C10F22E8-43CF-4A6D-81EF-20FDD7F965D1}">
      <dgm:prSet/>
      <dgm:spPr/>
      <dgm:t>
        <a:bodyPr/>
        <a:lstStyle/>
        <a:p>
          <a:endParaRPr lang="en-US"/>
        </a:p>
      </dgm:t>
    </dgm:pt>
    <dgm:pt modelId="{BED24665-5994-4DBD-8EB5-F9D4997168DB}" type="sibTrans" cxnId="{C10F22E8-43CF-4A6D-81EF-20FDD7F965D1}">
      <dgm:prSet/>
      <dgm:spPr/>
      <dgm:t>
        <a:bodyPr/>
        <a:lstStyle/>
        <a:p>
          <a:endParaRPr lang="en-US"/>
        </a:p>
      </dgm:t>
    </dgm:pt>
    <dgm:pt modelId="{63E1DB54-A923-4071-97BC-FD78E1D46256}">
      <dgm:prSet/>
      <dgm:spPr/>
      <dgm:t>
        <a:bodyPr/>
        <a:lstStyle/>
        <a:p>
          <a:r>
            <a:rPr lang="en-US"/>
            <a:t>Clinical Psychologist</a:t>
          </a:r>
        </a:p>
      </dgm:t>
    </dgm:pt>
    <dgm:pt modelId="{B89C0E90-C8FC-4EEA-8FBA-7EB1C3CB2B75}" type="parTrans" cxnId="{3FF1984F-8E81-41AE-A316-EB6123B514F6}">
      <dgm:prSet/>
      <dgm:spPr/>
      <dgm:t>
        <a:bodyPr/>
        <a:lstStyle/>
        <a:p>
          <a:endParaRPr lang="en-US"/>
        </a:p>
      </dgm:t>
    </dgm:pt>
    <dgm:pt modelId="{210C0E41-2021-4933-AFDB-BFAB9B9C6E77}" type="sibTrans" cxnId="{3FF1984F-8E81-41AE-A316-EB6123B514F6}">
      <dgm:prSet/>
      <dgm:spPr/>
      <dgm:t>
        <a:bodyPr/>
        <a:lstStyle/>
        <a:p>
          <a:endParaRPr lang="en-US"/>
        </a:p>
      </dgm:t>
    </dgm:pt>
    <dgm:pt modelId="{B4C47B34-3CDB-474E-AA41-BC2628720F22}">
      <dgm:prSet/>
      <dgm:spPr/>
      <dgm:t>
        <a:bodyPr/>
        <a:lstStyle/>
        <a:p>
          <a:r>
            <a:rPr lang="en-US"/>
            <a:t>Occupational Therapist </a:t>
          </a:r>
        </a:p>
      </dgm:t>
    </dgm:pt>
    <dgm:pt modelId="{6E4BAF66-CC45-4B2E-945B-E7D6D0CE6E27}" type="parTrans" cxnId="{132655CA-FAE3-454D-9E29-45C26FFC44B2}">
      <dgm:prSet/>
      <dgm:spPr/>
      <dgm:t>
        <a:bodyPr/>
        <a:lstStyle/>
        <a:p>
          <a:endParaRPr lang="en-US"/>
        </a:p>
      </dgm:t>
    </dgm:pt>
    <dgm:pt modelId="{0CDB1BC1-74F5-49FF-BB14-51A34E182558}" type="sibTrans" cxnId="{132655CA-FAE3-454D-9E29-45C26FFC44B2}">
      <dgm:prSet/>
      <dgm:spPr/>
      <dgm:t>
        <a:bodyPr/>
        <a:lstStyle/>
        <a:p>
          <a:endParaRPr lang="en-US"/>
        </a:p>
      </dgm:t>
    </dgm:pt>
    <dgm:pt modelId="{A923614C-C1AD-4725-81A8-89B76AAFD5CF}" type="pres">
      <dgm:prSet presAssocID="{067F0A98-71CB-4923-8ED8-EAA103B312A1}" presName="diagram" presStyleCnt="0">
        <dgm:presLayoutVars>
          <dgm:dir/>
          <dgm:resizeHandles val="exact"/>
        </dgm:presLayoutVars>
      </dgm:prSet>
      <dgm:spPr/>
    </dgm:pt>
    <dgm:pt modelId="{F280D1EC-F2DD-49FE-8E94-308F18654638}" type="pres">
      <dgm:prSet presAssocID="{7C056655-5EDC-4D36-A607-0AAF6C50EFCB}" presName="node" presStyleLbl="node1" presStyleIdx="0" presStyleCnt="5">
        <dgm:presLayoutVars>
          <dgm:bulletEnabled val="1"/>
        </dgm:presLayoutVars>
      </dgm:prSet>
      <dgm:spPr/>
    </dgm:pt>
    <dgm:pt modelId="{F41A09C5-170F-473D-9D4E-C95937E4F8B1}" type="pres">
      <dgm:prSet presAssocID="{95103936-6030-409E-AC83-D4C14CDF23E8}" presName="sibTrans" presStyleCnt="0"/>
      <dgm:spPr/>
    </dgm:pt>
    <dgm:pt modelId="{89EFA9EC-9D06-4213-91C2-D669CA0F0FB4}" type="pres">
      <dgm:prSet presAssocID="{2DD7F96D-48DE-4337-A432-91DCCD04816E}" presName="node" presStyleLbl="node1" presStyleIdx="1" presStyleCnt="5">
        <dgm:presLayoutVars>
          <dgm:bulletEnabled val="1"/>
        </dgm:presLayoutVars>
      </dgm:prSet>
      <dgm:spPr/>
    </dgm:pt>
    <dgm:pt modelId="{1795A3C8-B951-4A11-A850-85558D01C130}" type="pres">
      <dgm:prSet presAssocID="{7DE4BE54-7EA0-49FE-8EC6-AB1CDD193776}" presName="sibTrans" presStyleCnt="0"/>
      <dgm:spPr/>
    </dgm:pt>
    <dgm:pt modelId="{08B3FC53-C3BA-4E61-A409-285C207F1281}" type="pres">
      <dgm:prSet presAssocID="{8CBE3E9B-F870-4381-92F6-26ADE906385B}" presName="node" presStyleLbl="node1" presStyleIdx="2" presStyleCnt="5">
        <dgm:presLayoutVars>
          <dgm:bulletEnabled val="1"/>
        </dgm:presLayoutVars>
      </dgm:prSet>
      <dgm:spPr/>
    </dgm:pt>
    <dgm:pt modelId="{7B639D72-F523-409E-A5FB-B94A8742DA9C}" type="pres">
      <dgm:prSet presAssocID="{BED24665-5994-4DBD-8EB5-F9D4997168DB}" presName="sibTrans" presStyleCnt="0"/>
      <dgm:spPr/>
    </dgm:pt>
    <dgm:pt modelId="{2CF02F4A-1409-4647-A5F3-8DE1B5ED4E45}" type="pres">
      <dgm:prSet presAssocID="{63E1DB54-A923-4071-97BC-FD78E1D46256}" presName="node" presStyleLbl="node1" presStyleIdx="3" presStyleCnt="5">
        <dgm:presLayoutVars>
          <dgm:bulletEnabled val="1"/>
        </dgm:presLayoutVars>
      </dgm:prSet>
      <dgm:spPr/>
    </dgm:pt>
    <dgm:pt modelId="{6B95215F-D546-4995-909E-B1E8E2713B99}" type="pres">
      <dgm:prSet presAssocID="{210C0E41-2021-4933-AFDB-BFAB9B9C6E77}" presName="sibTrans" presStyleCnt="0"/>
      <dgm:spPr/>
    </dgm:pt>
    <dgm:pt modelId="{C6715DE3-B0EA-42F3-9999-80A8638ABE7C}" type="pres">
      <dgm:prSet presAssocID="{B4C47B34-3CDB-474E-AA41-BC2628720F22}" presName="node" presStyleLbl="node1" presStyleIdx="4" presStyleCnt="5">
        <dgm:presLayoutVars>
          <dgm:bulletEnabled val="1"/>
        </dgm:presLayoutVars>
      </dgm:prSet>
      <dgm:spPr/>
    </dgm:pt>
  </dgm:ptLst>
  <dgm:cxnLst>
    <dgm:cxn modelId="{9FE8FC02-07C1-4FE6-9F86-23534EA25972}" srcId="{067F0A98-71CB-4923-8ED8-EAA103B312A1}" destId="{2DD7F96D-48DE-4337-A432-91DCCD04816E}" srcOrd="1" destOrd="0" parTransId="{48DBBA36-9728-4D48-A275-8643F88B6421}" sibTransId="{7DE4BE54-7EA0-49FE-8EC6-AB1CDD193776}"/>
    <dgm:cxn modelId="{A592D206-FD52-4272-B85B-73B075870F41}" type="presOf" srcId="{B4C47B34-3CDB-474E-AA41-BC2628720F22}" destId="{C6715DE3-B0EA-42F3-9999-80A8638ABE7C}" srcOrd="0" destOrd="0" presId="urn:microsoft.com/office/officeart/2005/8/layout/default"/>
    <dgm:cxn modelId="{4B71D25E-B831-461E-BFF5-8C5479EC93E9}" type="presOf" srcId="{63E1DB54-A923-4071-97BC-FD78E1D46256}" destId="{2CF02F4A-1409-4647-A5F3-8DE1B5ED4E45}" srcOrd="0" destOrd="0" presId="urn:microsoft.com/office/officeart/2005/8/layout/default"/>
    <dgm:cxn modelId="{21121460-0604-4686-A0E1-2AFBAD3BF1C2}" srcId="{067F0A98-71CB-4923-8ED8-EAA103B312A1}" destId="{7C056655-5EDC-4D36-A607-0AAF6C50EFCB}" srcOrd="0" destOrd="0" parTransId="{20B089EF-E236-4910-91DC-D6A23CD0038B}" sibTransId="{95103936-6030-409E-AC83-D4C14CDF23E8}"/>
    <dgm:cxn modelId="{9E75A964-E2FC-4266-9BD7-ABD6409C3EDD}" type="presOf" srcId="{2DD7F96D-48DE-4337-A432-91DCCD04816E}" destId="{89EFA9EC-9D06-4213-91C2-D669CA0F0FB4}" srcOrd="0" destOrd="0" presId="urn:microsoft.com/office/officeart/2005/8/layout/default"/>
    <dgm:cxn modelId="{3FF1984F-8E81-41AE-A316-EB6123B514F6}" srcId="{067F0A98-71CB-4923-8ED8-EAA103B312A1}" destId="{63E1DB54-A923-4071-97BC-FD78E1D46256}" srcOrd="3" destOrd="0" parTransId="{B89C0E90-C8FC-4EEA-8FBA-7EB1C3CB2B75}" sibTransId="{210C0E41-2021-4933-AFDB-BFAB9B9C6E77}"/>
    <dgm:cxn modelId="{F7FCAD9A-763B-47F1-8EBD-FA0EFDE82093}" type="presOf" srcId="{7C056655-5EDC-4D36-A607-0AAF6C50EFCB}" destId="{F280D1EC-F2DD-49FE-8E94-308F18654638}" srcOrd="0" destOrd="0" presId="urn:microsoft.com/office/officeart/2005/8/layout/default"/>
    <dgm:cxn modelId="{0D575EB9-AD56-4106-B593-A6D3D7766D03}" type="presOf" srcId="{067F0A98-71CB-4923-8ED8-EAA103B312A1}" destId="{A923614C-C1AD-4725-81A8-89B76AAFD5CF}" srcOrd="0" destOrd="0" presId="urn:microsoft.com/office/officeart/2005/8/layout/default"/>
    <dgm:cxn modelId="{132655CA-FAE3-454D-9E29-45C26FFC44B2}" srcId="{067F0A98-71CB-4923-8ED8-EAA103B312A1}" destId="{B4C47B34-3CDB-474E-AA41-BC2628720F22}" srcOrd="4" destOrd="0" parTransId="{6E4BAF66-CC45-4B2E-945B-E7D6D0CE6E27}" sibTransId="{0CDB1BC1-74F5-49FF-BB14-51A34E182558}"/>
    <dgm:cxn modelId="{640E94D6-3C3B-40F7-ABF9-987B39427565}" type="presOf" srcId="{8CBE3E9B-F870-4381-92F6-26ADE906385B}" destId="{08B3FC53-C3BA-4E61-A409-285C207F1281}" srcOrd="0" destOrd="0" presId="urn:microsoft.com/office/officeart/2005/8/layout/default"/>
    <dgm:cxn modelId="{C10F22E8-43CF-4A6D-81EF-20FDD7F965D1}" srcId="{067F0A98-71CB-4923-8ED8-EAA103B312A1}" destId="{8CBE3E9B-F870-4381-92F6-26ADE906385B}" srcOrd="2" destOrd="0" parTransId="{AB2CD88C-BBA2-4458-81F2-A3598578926C}" sibTransId="{BED24665-5994-4DBD-8EB5-F9D4997168DB}"/>
    <dgm:cxn modelId="{29C31D59-50C8-4DB8-A2A7-D74898DF277D}" type="presParOf" srcId="{A923614C-C1AD-4725-81A8-89B76AAFD5CF}" destId="{F280D1EC-F2DD-49FE-8E94-308F18654638}" srcOrd="0" destOrd="0" presId="urn:microsoft.com/office/officeart/2005/8/layout/default"/>
    <dgm:cxn modelId="{CFE17EC5-92E0-4A75-A8E7-0CA1C8E7C3DF}" type="presParOf" srcId="{A923614C-C1AD-4725-81A8-89B76AAFD5CF}" destId="{F41A09C5-170F-473D-9D4E-C95937E4F8B1}" srcOrd="1" destOrd="0" presId="urn:microsoft.com/office/officeart/2005/8/layout/default"/>
    <dgm:cxn modelId="{A1FFF3A4-1F83-44A9-94B8-A3C707401C3D}" type="presParOf" srcId="{A923614C-C1AD-4725-81A8-89B76AAFD5CF}" destId="{89EFA9EC-9D06-4213-91C2-D669CA0F0FB4}" srcOrd="2" destOrd="0" presId="urn:microsoft.com/office/officeart/2005/8/layout/default"/>
    <dgm:cxn modelId="{41BA2FFF-F492-419E-B2F5-F587B273CE0C}" type="presParOf" srcId="{A923614C-C1AD-4725-81A8-89B76AAFD5CF}" destId="{1795A3C8-B951-4A11-A850-85558D01C130}" srcOrd="3" destOrd="0" presId="urn:microsoft.com/office/officeart/2005/8/layout/default"/>
    <dgm:cxn modelId="{BE5F62E6-E44B-4A6C-A73F-5685457EA94B}" type="presParOf" srcId="{A923614C-C1AD-4725-81A8-89B76AAFD5CF}" destId="{08B3FC53-C3BA-4E61-A409-285C207F1281}" srcOrd="4" destOrd="0" presId="urn:microsoft.com/office/officeart/2005/8/layout/default"/>
    <dgm:cxn modelId="{7BB42016-3593-48D6-80BC-7CEC3A68E34E}" type="presParOf" srcId="{A923614C-C1AD-4725-81A8-89B76AAFD5CF}" destId="{7B639D72-F523-409E-A5FB-B94A8742DA9C}" srcOrd="5" destOrd="0" presId="urn:microsoft.com/office/officeart/2005/8/layout/default"/>
    <dgm:cxn modelId="{2E640E6E-0089-4EA4-A82C-B2CD6A443B84}" type="presParOf" srcId="{A923614C-C1AD-4725-81A8-89B76AAFD5CF}" destId="{2CF02F4A-1409-4647-A5F3-8DE1B5ED4E45}" srcOrd="6" destOrd="0" presId="urn:microsoft.com/office/officeart/2005/8/layout/default"/>
    <dgm:cxn modelId="{99A09D17-C4CE-4620-8438-DEF9E687AB54}" type="presParOf" srcId="{A923614C-C1AD-4725-81A8-89B76AAFD5CF}" destId="{6B95215F-D546-4995-909E-B1E8E2713B99}" srcOrd="7" destOrd="0" presId="urn:microsoft.com/office/officeart/2005/8/layout/default"/>
    <dgm:cxn modelId="{3C8AE605-9A23-4BFD-BDA2-E7042569754A}" type="presParOf" srcId="{A923614C-C1AD-4725-81A8-89B76AAFD5CF}" destId="{C6715DE3-B0EA-42F3-9999-80A8638ABE7C}"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CCBD3E3-4A48-4B96-B4DA-59FF24E262C6}" type="doc">
      <dgm:prSet loTypeId="urn:microsoft.com/office/officeart/2005/8/layout/vList6" loCatId="process" qsTypeId="urn:microsoft.com/office/officeart/2005/8/quickstyle/simple1" qsCatId="simple" csTypeId="urn:microsoft.com/office/officeart/2005/8/colors/colorful1" csCatId="colorful" phldr="1"/>
      <dgm:spPr/>
      <dgm:t>
        <a:bodyPr/>
        <a:lstStyle/>
        <a:p>
          <a:endParaRPr lang="en-GB"/>
        </a:p>
      </dgm:t>
    </dgm:pt>
    <dgm:pt modelId="{B6A949EF-E5E1-442C-9DD2-730CC34D3648}">
      <dgm:prSet phldrT="[Text]"/>
      <dgm:spPr/>
      <dgm:t>
        <a:bodyPr/>
        <a:lstStyle/>
        <a:p>
          <a:r>
            <a:rPr lang="en-GB" dirty="0"/>
            <a:t>Behavioural </a:t>
          </a:r>
        </a:p>
      </dgm:t>
    </dgm:pt>
    <dgm:pt modelId="{B5D1D1AF-DD61-4A94-A960-0EEF9DB08476}" type="parTrans" cxnId="{251B1AED-F156-40FC-9B7E-D313ED96F923}">
      <dgm:prSet/>
      <dgm:spPr/>
      <dgm:t>
        <a:bodyPr/>
        <a:lstStyle/>
        <a:p>
          <a:endParaRPr lang="en-GB"/>
        </a:p>
      </dgm:t>
    </dgm:pt>
    <dgm:pt modelId="{4C2162F1-8E74-45E3-BB67-B6267D33367C}" type="sibTrans" cxnId="{251B1AED-F156-40FC-9B7E-D313ED96F923}">
      <dgm:prSet/>
      <dgm:spPr/>
      <dgm:t>
        <a:bodyPr/>
        <a:lstStyle/>
        <a:p>
          <a:endParaRPr lang="en-GB"/>
        </a:p>
      </dgm:t>
    </dgm:pt>
    <dgm:pt modelId="{F8BDEF88-EFA7-4BC6-B070-862645041050}">
      <dgm:prSet phldrT="[Text]" custT="1"/>
      <dgm:spPr/>
      <dgm:t>
        <a:bodyPr/>
        <a:lstStyle/>
        <a:p>
          <a:r>
            <a:rPr lang="en-GB" sz="1600" dirty="0"/>
            <a:t>ABA: </a:t>
          </a:r>
          <a:r>
            <a:rPr lang="en-GB" sz="1600" b="1" i="0" dirty="0"/>
            <a:t>applied behaviour analysis</a:t>
          </a:r>
          <a:endParaRPr lang="en-GB" sz="1600" dirty="0"/>
        </a:p>
      </dgm:t>
    </dgm:pt>
    <dgm:pt modelId="{96E60320-10B5-412B-B270-5FB2B4A313B2}" type="parTrans" cxnId="{58354561-89B1-4ABA-9C0B-1624C17E22DF}">
      <dgm:prSet/>
      <dgm:spPr/>
      <dgm:t>
        <a:bodyPr/>
        <a:lstStyle/>
        <a:p>
          <a:endParaRPr lang="en-GB"/>
        </a:p>
      </dgm:t>
    </dgm:pt>
    <dgm:pt modelId="{13232423-DDF0-4662-B0E6-938215753463}" type="sibTrans" cxnId="{58354561-89B1-4ABA-9C0B-1624C17E22DF}">
      <dgm:prSet/>
      <dgm:spPr/>
      <dgm:t>
        <a:bodyPr/>
        <a:lstStyle/>
        <a:p>
          <a:endParaRPr lang="en-GB"/>
        </a:p>
      </dgm:t>
    </dgm:pt>
    <dgm:pt modelId="{7843F6CA-CB5F-48D5-9592-FC76D939349A}">
      <dgm:prSet phldrT="[Text]"/>
      <dgm:spPr/>
      <dgm:t>
        <a:bodyPr/>
        <a:lstStyle/>
        <a:p>
          <a:r>
            <a:rPr lang="en-GB" dirty="0"/>
            <a:t>Developmental </a:t>
          </a:r>
        </a:p>
      </dgm:t>
    </dgm:pt>
    <dgm:pt modelId="{DBCDD70B-346A-4DBA-B267-6963884A011C}" type="parTrans" cxnId="{1231A6A7-05C4-45A6-A210-B53BEB7E00CE}">
      <dgm:prSet/>
      <dgm:spPr/>
      <dgm:t>
        <a:bodyPr/>
        <a:lstStyle/>
        <a:p>
          <a:endParaRPr lang="en-GB"/>
        </a:p>
      </dgm:t>
    </dgm:pt>
    <dgm:pt modelId="{0CC6889A-0144-4A40-857D-84836A26968A}" type="sibTrans" cxnId="{1231A6A7-05C4-45A6-A210-B53BEB7E00CE}">
      <dgm:prSet/>
      <dgm:spPr/>
      <dgm:t>
        <a:bodyPr/>
        <a:lstStyle/>
        <a:p>
          <a:endParaRPr lang="en-GB"/>
        </a:p>
      </dgm:t>
    </dgm:pt>
    <dgm:pt modelId="{E4DB50F6-88FF-4C1C-AB3B-8381B3DCA075}">
      <dgm:prSet phldrT="[Text]" custT="1"/>
      <dgm:spPr/>
      <dgm:t>
        <a:bodyPr/>
        <a:lstStyle/>
        <a:p>
          <a:r>
            <a:rPr lang="en-GB" sz="1600" dirty="0"/>
            <a:t>Speech and language therapy </a:t>
          </a:r>
        </a:p>
      </dgm:t>
    </dgm:pt>
    <dgm:pt modelId="{75152365-95C0-4400-8F01-F8E3484463A0}" type="parTrans" cxnId="{139D2945-15AE-4B65-94CE-35933F5F977E}">
      <dgm:prSet/>
      <dgm:spPr/>
      <dgm:t>
        <a:bodyPr/>
        <a:lstStyle/>
        <a:p>
          <a:endParaRPr lang="en-GB"/>
        </a:p>
      </dgm:t>
    </dgm:pt>
    <dgm:pt modelId="{4D141A14-17DF-4CF0-8FE0-82861E059BDD}" type="sibTrans" cxnId="{139D2945-15AE-4B65-94CE-35933F5F977E}">
      <dgm:prSet/>
      <dgm:spPr/>
      <dgm:t>
        <a:bodyPr/>
        <a:lstStyle/>
        <a:p>
          <a:endParaRPr lang="en-GB"/>
        </a:p>
      </dgm:t>
    </dgm:pt>
    <dgm:pt modelId="{77705206-F976-402D-BF82-C10DC606B44C}">
      <dgm:prSet phldrT="[Text]"/>
      <dgm:spPr/>
      <dgm:t>
        <a:bodyPr/>
        <a:lstStyle/>
        <a:p>
          <a:r>
            <a:rPr lang="en-GB" dirty="0"/>
            <a:t>Educational </a:t>
          </a:r>
        </a:p>
      </dgm:t>
    </dgm:pt>
    <dgm:pt modelId="{BCEBD2B6-73CC-4831-A1D1-B459BA137455}" type="parTrans" cxnId="{0EB0F449-5082-4F65-8EED-62048912AB92}">
      <dgm:prSet/>
      <dgm:spPr/>
      <dgm:t>
        <a:bodyPr/>
        <a:lstStyle/>
        <a:p>
          <a:endParaRPr lang="en-GB"/>
        </a:p>
      </dgm:t>
    </dgm:pt>
    <dgm:pt modelId="{8EA8893C-9BDB-4937-9A50-2258A2B3496F}" type="sibTrans" cxnId="{0EB0F449-5082-4F65-8EED-62048912AB92}">
      <dgm:prSet/>
      <dgm:spPr/>
      <dgm:t>
        <a:bodyPr/>
        <a:lstStyle/>
        <a:p>
          <a:endParaRPr lang="en-GB"/>
        </a:p>
      </dgm:t>
    </dgm:pt>
    <dgm:pt modelId="{BB26EAA4-60CD-431D-8537-D39A3686D42A}">
      <dgm:prSet phldrT="[Text]"/>
      <dgm:spPr/>
      <dgm:t>
        <a:bodyPr/>
        <a:lstStyle/>
        <a:p>
          <a:r>
            <a:rPr lang="en-GB" dirty="0"/>
            <a:t>Social-relational </a:t>
          </a:r>
        </a:p>
      </dgm:t>
    </dgm:pt>
    <dgm:pt modelId="{1704A6C4-5672-43E2-8F45-F8555EC5BF26}" type="parTrans" cxnId="{6C194CDD-A902-40C6-B770-A90146667AD5}">
      <dgm:prSet/>
      <dgm:spPr/>
      <dgm:t>
        <a:bodyPr/>
        <a:lstStyle/>
        <a:p>
          <a:endParaRPr lang="en-GB"/>
        </a:p>
      </dgm:t>
    </dgm:pt>
    <dgm:pt modelId="{0E08C024-AECA-4051-8AF5-4BB6BEC8234C}" type="sibTrans" cxnId="{6C194CDD-A902-40C6-B770-A90146667AD5}">
      <dgm:prSet/>
      <dgm:spPr/>
      <dgm:t>
        <a:bodyPr/>
        <a:lstStyle/>
        <a:p>
          <a:endParaRPr lang="en-GB"/>
        </a:p>
      </dgm:t>
    </dgm:pt>
    <dgm:pt modelId="{CC36116A-4BF8-494C-8C2F-447F753F9DBA}">
      <dgm:prSet phldrT="[Text]"/>
      <dgm:spPr/>
      <dgm:t>
        <a:bodyPr/>
        <a:lstStyle/>
        <a:p>
          <a:r>
            <a:rPr lang="en-GB" dirty="0"/>
            <a:t>Pharmacological</a:t>
          </a:r>
        </a:p>
      </dgm:t>
    </dgm:pt>
    <dgm:pt modelId="{86F1B91E-44BB-48BB-9B1A-65970EE9BBC1}" type="parTrans" cxnId="{EB109B4C-C3AD-407F-AFDC-331F093EC744}">
      <dgm:prSet/>
      <dgm:spPr/>
      <dgm:t>
        <a:bodyPr/>
        <a:lstStyle/>
        <a:p>
          <a:endParaRPr lang="en-GB"/>
        </a:p>
      </dgm:t>
    </dgm:pt>
    <dgm:pt modelId="{D8506A96-6ED3-41EC-AF71-38CA5A10BAA2}" type="sibTrans" cxnId="{EB109B4C-C3AD-407F-AFDC-331F093EC744}">
      <dgm:prSet/>
      <dgm:spPr/>
      <dgm:t>
        <a:bodyPr/>
        <a:lstStyle/>
        <a:p>
          <a:endParaRPr lang="en-GB"/>
        </a:p>
      </dgm:t>
    </dgm:pt>
    <dgm:pt modelId="{67909A1A-07AE-423D-B294-74403043A54A}">
      <dgm:prSet phldrT="[Text]"/>
      <dgm:spPr/>
      <dgm:t>
        <a:bodyPr/>
        <a:lstStyle/>
        <a:p>
          <a:r>
            <a:rPr lang="en-GB" dirty="0"/>
            <a:t>Psychological </a:t>
          </a:r>
        </a:p>
      </dgm:t>
    </dgm:pt>
    <dgm:pt modelId="{9213B2A3-64B2-4C8E-A0CD-EBD69E788892}" type="parTrans" cxnId="{F43E7BDA-521A-4B85-8CF3-83E7487E59FB}">
      <dgm:prSet/>
      <dgm:spPr/>
      <dgm:t>
        <a:bodyPr/>
        <a:lstStyle/>
        <a:p>
          <a:endParaRPr lang="en-GB"/>
        </a:p>
      </dgm:t>
    </dgm:pt>
    <dgm:pt modelId="{993040FC-FF14-4F08-943B-ACC174054A98}" type="sibTrans" cxnId="{F43E7BDA-521A-4B85-8CF3-83E7487E59FB}">
      <dgm:prSet/>
      <dgm:spPr/>
      <dgm:t>
        <a:bodyPr/>
        <a:lstStyle/>
        <a:p>
          <a:endParaRPr lang="en-GB"/>
        </a:p>
      </dgm:t>
    </dgm:pt>
    <dgm:pt modelId="{1F67172F-8334-46C2-9559-07121A5EA5BB}">
      <dgm:prSet phldrT="[Text]"/>
      <dgm:spPr/>
      <dgm:t>
        <a:bodyPr/>
        <a:lstStyle/>
        <a:p>
          <a:r>
            <a:rPr lang="en-GB" dirty="0"/>
            <a:t>Complementary and alternative </a:t>
          </a:r>
        </a:p>
      </dgm:t>
    </dgm:pt>
    <dgm:pt modelId="{F380EB4F-50E4-4CCF-9DD5-0BD37095E71B}" type="parTrans" cxnId="{49DA26EF-6D2C-4E83-8FC2-AC920179A143}">
      <dgm:prSet/>
      <dgm:spPr/>
      <dgm:t>
        <a:bodyPr/>
        <a:lstStyle/>
        <a:p>
          <a:endParaRPr lang="en-GB"/>
        </a:p>
      </dgm:t>
    </dgm:pt>
    <dgm:pt modelId="{5CE1E1FA-5A8C-494C-816F-EB586E4FFF33}" type="sibTrans" cxnId="{49DA26EF-6D2C-4E83-8FC2-AC920179A143}">
      <dgm:prSet/>
      <dgm:spPr/>
      <dgm:t>
        <a:bodyPr/>
        <a:lstStyle/>
        <a:p>
          <a:endParaRPr lang="en-GB"/>
        </a:p>
      </dgm:t>
    </dgm:pt>
    <dgm:pt modelId="{8CE3ADCA-576E-4743-9D98-A4CC6341E6FC}">
      <dgm:prSet phldrT="[Text]" custT="1"/>
      <dgm:spPr/>
      <dgm:t>
        <a:bodyPr/>
        <a:lstStyle/>
        <a:p>
          <a:r>
            <a:rPr lang="en-GB" sz="1600" dirty="0"/>
            <a:t>Occupational therapy </a:t>
          </a:r>
        </a:p>
      </dgm:t>
    </dgm:pt>
    <dgm:pt modelId="{5676D564-B1E3-4B47-9826-297AD71E5897}" type="parTrans" cxnId="{FD9A72D7-8462-4CBC-B2D5-F47050B4267C}">
      <dgm:prSet/>
      <dgm:spPr/>
      <dgm:t>
        <a:bodyPr/>
        <a:lstStyle/>
        <a:p>
          <a:endParaRPr lang="en-GB"/>
        </a:p>
      </dgm:t>
    </dgm:pt>
    <dgm:pt modelId="{1D5666B4-D2C9-4E9F-810C-6E3B945F8EFC}" type="sibTrans" cxnId="{FD9A72D7-8462-4CBC-B2D5-F47050B4267C}">
      <dgm:prSet/>
      <dgm:spPr/>
      <dgm:t>
        <a:bodyPr/>
        <a:lstStyle/>
        <a:p>
          <a:endParaRPr lang="en-GB"/>
        </a:p>
      </dgm:t>
    </dgm:pt>
    <dgm:pt modelId="{BE42DC1D-2431-4563-9495-C265489A7803}">
      <dgm:prSet phldrT="[Text]" custT="1"/>
      <dgm:spPr/>
      <dgm:t>
        <a:bodyPr/>
        <a:lstStyle/>
        <a:p>
          <a:r>
            <a:rPr lang="en-GB" sz="1100" b="0" i="0" dirty="0"/>
            <a:t>Treatment and Education of Autistic and Related Communication-Handicapped Children (TEACCH)</a:t>
          </a:r>
          <a:endParaRPr lang="en-GB" sz="1100" b="0" dirty="0"/>
        </a:p>
      </dgm:t>
    </dgm:pt>
    <dgm:pt modelId="{D6F15192-8E66-479A-99FD-0BBC667EC392}" type="parTrans" cxnId="{10E02736-2A96-4D6D-8A68-66A30A7107EA}">
      <dgm:prSet/>
      <dgm:spPr/>
      <dgm:t>
        <a:bodyPr/>
        <a:lstStyle/>
        <a:p>
          <a:endParaRPr lang="en-GB"/>
        </a:p>
      </dgm:t>
    </dgm:pt>
    <dgm:pt modelId="{C1031177-B654-4A14-9A3B-D478C02A3E00}" type="sibTrans" cxnId="{10E02736-2A96-4D6D-8A68-66A30A7107EA}">
      <dgm:prSet/>
      <dgm:spPr/>
      <dgm:t>
        <a:bodyPr/>
        <a:lstStyle/>
        <a:p>
          <a:endParaRPr lang="en-GB"/>
        </a:p>
      </dgm:t>
    </dgm:pt>
    <dgm:pt modelId="{0F4C9847-3520-4D86-9AB8-60B60F8B87EE}">
      <dgm:prSet phldrT="[Text]" custT="1"/>
      <dgm:spPr/>
      <dgm:t>
        <a:bodyPr/>
        <a:lstStyle/>
        <a:p>
          <a:r>
            <a:rPr lang="en-GB" sz="2000" dirty="0"/>
            <a:t>CBT </a:t>
          </a:r>
        </a:p>
      </dgm:t>
    </dgm:pt>
    <dgm:pt modelId="{7B43F5E5-A89C-4A41-B2F6-70B245BB94D3}" type="parTrans" cxnId="{F2D5B212-7E50-47A1-AE25-053C6F35B21A}">
      <dgm:prSet/>
      <dgm:spPr/>
      <dgm:t>
        <a:bodyPr/>
        <a:lstStyle/>
        <a:p>
          <a:endParaRPr lang="en-GB"/>
        </a:p>
      </dgm:t>
    </dgm:pt>
    <dgm:pt modelId="{9697B0B2-E1CB-4F1E-9FEE-56756CFAB41B}" type="sibTrans" cxnId="{F2D5B212-7E50-47A1-AE25-053C6F35B21A}">
      <dgm:prSet/>
      <dgm:spPr/>
      <dgm:t>
        <a:bodyPr/>
        <a:lstStyle/>
        <a:p>
          <a:endParaRPr lang="en-GB"/>
        </a:p>
      </dgm:t>
    </dgm:pt>
    <dgm:pt modelId="{6B8CE709-8CB8-479A-8B74-8D8DA24DAFE5}">
      <dgm:prSet phldrT="[Text]" custT="1"/>
      <dgm:spPr/>
      <dgm:t>
        <a:bodyPr/>
        <a:lstStyle/>
        <a:p>
          <a:r>
            <a:rPr lang="en-GB" sz="2000" dirty="0"/>
            <a:t>Not address the core symptoms  </a:t>
          </a:r>
        </a:p>
      </dgm:t>
    </dgm:pt>
    <dgm:pt modelId="{05BF954E-B4F2-4187-AAF5-F85B6B3F540E}" type="parTrans" cxnId="{44C69BD2-FD75-42C6-AD21-D50BDFECEDC5}">
      <dgm:prSet/>
      <dgm:spPr/>
      <dgm:t>
        <a:bodyPr/>
        <a:lstStyle/>
        <a:p>
          <a:endParaRPr lang="en-GB"/>
        </a:p>
      </dgm:t>
    </dgm:pt>
    <dgm:pt modelId="{FFDC50E0-C555-4B1B-8725-FCFE1FCE7DE2}" type="sibTrans" cxnId="{44C69BD2-FD75-42C6-AD21-D50BDFECEDC5}">
      <dgm:prSet/>
      <dgm:spPr/>
      <dgm:t>
        <a:bodyPr/>
        <a:lstStyle/>
        <a:p>
          <a:endParaRPr lang="en-GB"/>
        </a:p>
      </dgm:t>
    </dgm:pt>
    <dgm:pt modelId="{FCB8F437-6266-4E9C-A95E-7DCAB9A43E0D}">
      <dgm:prSet phldrT="[Text]" custT="1"/>
      <dgm:spPr/>
      <dgm:t>
        <a:bodyPr/>
        <a:lstStyle/>
        <a:p>
          <a:r>
            <a:rPr lang="en-GB" sz="1600" dirty="0"/>
            <a:t>Mindfulness </a:t>
          </a:r>
        </a:p>
      </dgm:t>
    </dgm:pt>
    <dgm:pt modelId="{5BE1CA34-6262-4CB5-9627-37B26A9D9BE4}" type="parTrans" cxnId="{15500B2A-EAA5-46C8-8B07-1B53976E89DB}">
      <dgm:prSet/>
      <dgm:spPr/>
      <dgm:t>
        <a:bodyPr/>
        <a:lstStyle/>
        <a:p>
          <a:endParaRPr lang="en-GB"/>
        </a:p>
      </dgm:t>
    </dgm:pt>
    <dgm:pt modelId="{C9D4FD60-D117-4D55-A6A4-57DC1AF1AE88}" type="sibTrans" cxnId="{15500B2A-EAA5-46C8-8B07-1B53976E89DB}">
      <dgm:prSet/>
      <dgm:spPr/>
      <dgm:t>
        <a:bodyPr/>
        <a:lstStyle/>
        <a:p>
          <a:endParaRPr lang="en-GB"/>
        </a:p>
      </dgm:t>
    </dgm:pt>
    <dgm:pt modelId="{810A6976-92F3-4245-BFC6-DF87B5429D2B}">
      <dgm:prSet phldrT="[Text]" custT="1"/>
      <dgm:spPr/>
      <dgm:t>
        <a:bodyPr/>
        <a:lstStyle/>
        <a:p>
          <a:r>
            <a:rPr lang="en-GB" sz="1100" b="0" dirty="0"/>
            <a:t>Pre-school autism communication therapy (PACT)</a:t>
          </a:r>
        </a:p>
      </dgm:t>
    </dgm:pt>
    <dgm:pt modelId="{14C92315-EFE7-463E-8502-5682FCDC3126}" type="parTrans" cxnId="{64A987D4-FF13-46CD-AAA2-2092061A0180}">
      <dgm:prSet/>
      <dgm:spPr/>
      <dgm:t>
        <a:bodyPr/>
        <a:lstStyle/>
        <a:p>
          <a:endParaRPr lang="en-GB"/>
        </a:p>
      </dgm:t>
    </dgm:pt>
    <dgm:pt modelId="{73242ADB-8D22-45A7-805F-6E268E9E344E}" type="sibTrans" cxnId="{64A987D4-FF13-46CD-AAA2-2092061A0180}">
      <dgm:prSet/>
      <dgm:spPr/>
      <dgm:t>
        <a:bodyPr/>
        <a:lstStyle/>
        <a:p>
          <a:endParaRPr lang="en-GB"/>
        </a:p>
      </dgm:t>
    </dgm:pt>
    <dgm:pt modelId="{E5F2D8F7-1B6D-4591-9FC8-5C5360945089}">
      <dgm:prSet phldrT="[Text]" custT="1"/>
      <dgm:spPr/>
      <dgm:t>
        <a:bodyPr/>
        <a:lstStyle/>
        <a:p>
          <a:r>
            <a:rPr lang="en-GB" sz="1600" dirty="0"/>
            <a:t>Assistive technologies</a:t>
          </a:r>
          <a:endParaRPr lang="en-GB" sz="2000" dirty="0"/>
        </a:p>
      </dgm:t>
    </dgm:pt>
    <dgm:pt modelId="{C8BAAADB-07BE-45BF-AA7C-FCEBD97C74A0}" type="parTrans" cxnId="{D304DC2D-9522-48BC-8B0C-63082A85CA10}">
      <dgm:prSet/>
      <dgm:spPr/>
      <dgm:t>
        <a:bodyPr/>
        <a:lstStyle/>
        <a:p>
          <a:endParaRPr lang="en-GB"/>
        </a:p>
      </dgm:t>
    </dgm:pt>
    <dgm:pt modelId="{8DAF0D98-BBA2-4928-A816-50A2541D8E04}" type="sibTrans" cxnId="{D304DC2D-9522-48BC-8B0C-63082A85CA10}">
      <dgm:prSet/>
      <dgm:spPr/>
      <dgm:t>
        <a:bodyPr/>
        <a:lstStyle/>
        <a:p>
          <a:endParaRPr lang="en-GB"/>
        </a:p>
      </dgm:t>
    </dgm:pt>
    <dgm:pt modelId="{B54928DC-382D-4444-BE31-7C2AA499A404}">
      <dgm:prSet phldrT="[Text]" custT="1"/>
      <dgm:spPr/>
      <dgm:t>
        <a:bodyPr/>
        <a:lstStyle/>
        <a:p>
          <a:r>
            <a:rPr lang="en-GB" sz="1600" dirty="0"/>
            <a:t>EIBI </a:t>
          </a:r>
        </a:p>
      </dgm:t>
    </dgm:pt>
    <dgm:pt modelId="{C2D70A3D-C398-4958-8A1A-6EA8F4852480}" type="parTrans" cxnId="{A95B7D51-64A5-410B-81E3-B4EE2105FAB7}">
      <dgm:prSet/>
      <dgm:spPr/>
      <dgm:t>
        <a:bodyPr/>
        <a:lstStyle/>
        <a:p>
          <a:endParaRPr lang="en-GB"/>
        </a:p>
      </dgm:t>
    </dgm:pt>
    <dgm:pt modelId="{8FFDBE73-34B2-4397-AA84-B0A07D74458F}" type="sibTrans" cxnId="{A95B7D51-64A5-410B-81E3-B4EE2105FAB7}">
      <dgm:prSet/>
      <dgm:spPr/>
      <dgm:t>
        <a:bodyPr/>
        <a:lstStyle/>
        <a:p>
          <a:endParaRPr lang="en-GB"/>
        </a:p>
      </dgm:t>
    </dgm:pt>
    <dgm:pt modelId="{EFBAF141-0A29-4995-B023-B58F56C5D220}">
      <dgm:prSet phldrT="[Text]"/>
      <dgm:spPr/>
      <dgm:t>
        <a:bodyPr/>
        <a:lstStyle/>
        <a:p>
          <a:r>
            <a:rPr lang="en-GB" dirty="0"/>
            <a:t>Social stories </a:t>
          </a:r>
        </a:p>
      </dgm:t>
    </dgm:pt>
    <dgm:pt modelId="{07B4B4DF-9AC6-418A-9F9A-95BCA4C77419}" type="parTrans" cxnId="{15585997-FA6B-44DB-8D66-B91A6742861D}">
      <dgm:prSet/>
      <dgm:spPr/>
      <dgm:t>
        <a:bodyPr/>
        <a:lstStyle/>
        <a:p>
          <a:endParaRPr lang="en-GB"/>
        </a:p>
      </dgm:t>
    </dgm:pt>
    <dgm:pt modelId="{420B486B-190B-4753-AEC2-A938B3F85320}" type="sibTrans" cxnId="{15585997-FA6B-44DB-8D66-B91A6742861D}">
      <dgm:prSet/>
      <dgm:spPr/>
      <dgm:t>
        <a:bodyPr/>
        <a:lstStyle/>
        <a:p>
          <a:endParaRPr lang="en-GB"/>
        </a:p>
      </dgm:t>
    </dgm:pt>
    <dgm:pt modelId="{91278528-95A4-435B-A3C1-4CA9E213B0A6}">
      <dgm:prSet phldrT="[Text]"/>
      <dgm:spPr/>
      <dgm:t>
        <a:bodyPr/>
        <a:lstStyle/>
        <a:p>
          <a:r>
            <a:rPr lang="en-GB" dirty="0"/>
            <a:t>Social skills group</a:t>
          </a:r>
        </a:p>
      </dgm:t>
    </dgm:pt>
    <dgm:pt modelId="{1D36C3C5-B1B4-4BC8-B56D-90EDB45F1F99}" type="parTrans" cxnId="{5DFE7298-9336-42AA-934F-6162AA8EDC66}">
      <dgm:prSet/>
      <dgm:spPr/>
      <dgm:t>
        <a:bodyPr/>
        <a:lstStyle/>
        <a:p>
          <a:endParaRPr lang="en-GB"/>
        </a:p>
      </dgm:t>
    </dgm:pt>
    <dgm:pt modelId="{2948B7AC-E5E1-4C4C-8355-6CC43BCC5C91}" type="sibTrans" cxnId="{5DFE7298-9336-42AA-934F-6162AA8EDC66}">
      <dgm:prSet/>
      <dgm:spPr/>
      <dgm:t>
        <a:bodyPr/>
        <a:lstStyle/>
        <a:p>
          <a:endParaRPr lang="en-GB"/>
        </a:p>
      </dgm:t>
    </dgm:pt>
    <dgm:pt modelId="{4F51093E-4E6D-4B1B-ACB7-0AECA7E30CB6}" type="pres">
      <dgm:prSet presAssocID="{ACCBD3E3-4A48-4B96-B4DA-59FF24E262C6}" presName="Name0" presStyleCnt="0">
        <dgm:presLayoutVars>
          <dgm:dir/>
          <dgm:animLvl val="lvl"/>
          <dgm:resizeHandles/>
        </dgm:presLayoutVars>
      </dgm:prSet>
      <dgm:spPr/>
    </dgm:pt>
    <dgm:pt modelId="{46842132-B70A-46AA-A95E-2A965999C454}" type="pres">
      <dgm:prSet presAssocID="{B6A949EF-E5E1-442C-9DD2-730CC34D3648}" presName="linNode" presStyleCnt="0"/>
      <dgm:spPr/>
    </dgm:pt>
    <dgm:pt modelId="{EB45A3C0-AF9B-4BF8-8874-7889EB46068D}" type="pres">
      <dgm:prSet presAssocID="{B6A949EF-E5E1-442C-9DD2-730CC34D3648}" presName="parentShp" presStyleLbl="node1" presStyleIdx="0" presStyleCnt="7">
        <dgm:presLayoutVars>
          <dgm:bulletEnabled val="1"/>
        </dgm:presLayoutVars>
      </dgm:prSet>
      <dgm:spPr/>
    </dgm:pt>
    <dgm:pt modelId="{37B867BB-E908-43EF-8DBE-CBFE24872650}" type="pres">
      <dgm:prSet presAssocID="{B6A949EF-E5E1-442C-9DD2-730CC34D3648}" presName="childShp" presStyleLbl="bgAccFollowNode1" presStyleIdx="0" presStyleCnt="7">
        <dgm:presLayoutVars>
          <dgm:bulletEnabled val="1"/>
        </dgm:presLayoutVars>
      </dgm:prSet>
      <dgm:spPr/>
    </dgm:pt>
    <dgm:pt modelId="{FC6EFC83-0F76-4434-BDC4-E8F1FC928C76}" type="pres">
      <dgm:prSet presAssocID="{4C2162F1-8E74-45E3-BB67-B6267D33367C}" presName="spacing" presStyleCnt="0"/>
      <dgm:spPr/>
    </dgm:pt>
    <dgm:pt modelId="{8E2FF442-9436-439C-9134-4FFD5943756D}" type="pres">
      <dgm:prSet presAssocID="{7843F6CA-CB5F-48D5-9592-FC76D939349A}" presName="linNode" presStyleCnt="0"/>
      <dgm:spPr/>
    </dgm:pt>
    <dgm:pt modelId="{8A9781BD-1BFA-4B65-8950-400624161321}" type="pres">
      <dgm:prSet presAssocID="{7843F6CA-CB5F-48D5-9592-FC76D939349A}" presName="parentShp" presStyleLbl="node1" presStyleIdx="1" presStyleCnt="7">
        <dgm:presLayoutVars>
          <dgm:bulletEnabled val="1"/>
        </dgm:presLayoutVars>
      </dgm:prSet>
      <dgm:spPr/>
    </dgm:pt>
    <dgm:pt modelId="{BB6BA2A9-5EF5-49EA-BFFF-79C2659DA331}" type="pres">
      <dgm:prSet presAssocID="{7843F6CA-CB5F-48D5-9592-FC76D939349A}" presName="childShp" presStyleLbl="bgAccFollowNode1" presStyleIdx="1" presStyleCnt="7">
        <dgm:presLayoutVars>
          <dgm:bulletEnabled val="1"/>
        </dgm:presLayoutVars>
      </dgm:prSet>
      <dgm:spPr/>
    </dgm:pt>
    <dgm:pt modelId="{A4106619-27AD-4859-8AAF-ED2092444D45}" type="pres">
      <dgm:prSet presAssocID="{0CC6889A-0144-4A40-857D-84836A26968A}" presName="spacing" presStyleCnt="0"/>
      <dgm:spPr/>
    </dgm:pt>
    <dgm:pt modelId="{3099AC79-BFC1-4FC5-B5E9-D49EBC2F8563}" type="pres">
      <dgm:prSet presAssocID="{77705206-F976-402D-BF82-C10DC606B44C}" presName="linNode" presStyleCnt="0"/>
      <dgm:spPr/>
    </dgm:pt>
    <dgm:pt modelId="{4F64C4C4-E3A2-4602-BBFC-4EE6DC6DCF2B}" type="pres">
      <dgm:prSet presAssocID="{77705206-F976-402D-BF82-C10DC606B44C}" presName="parentShp" presStyleLbl="node1" presStyleIdx="2" presStyleCnt="7">
        <dgm:presLayoutVars>
          <dgm:bulletEnabled val="1"/>
        </dgm:presLayoutVars>
      </dgm:prSet>
      <dgm:spPr/>
    </dgm:pt>
    <dgm:pt modelId="{805DC627-C6AD-4CF0-94D7-0D92B09D627F}" type="pres">
      <dgm:prSet presAssocID="{77705206-F976-402D-BF82-C10DC606B44C}" presName="childShp" presStyleLbl="bgAccFollowNode1" presStyleIdx="2" presStyleCnt="7">
        <dgm:presLayoutVars>
          <dgm:bulletEnabled val="1"/>
        </dgm:presLayoutVars>
      </dgm:prSet>
      <dgm:spPr/>
    </dgm:pt>
    <dgm:pt modelId="{6B269997-9C12-44BC-9A76-451FCE869495}" type="pres">
      <dgm:prSet presAssocID="{8EA8893C-9BDB-4937-9A50-2258A2B3496F}" presName="spacing" presStyleCnt="0"/>
      <dgm:spPr/>
    </dgm:pt>
    <dgm:pt modelId="{B98081DB-E697-4707-8B4A-565F5274EE73}" type="pres">
      <dgm:prSet presAssocID="{BB26EAA4-60CD-431D-8537-D39A3686D42A}" presName="linNode" presStyleCnt="0"/>
      <dgm:spPr/>
    </dgm:pt>
    <dgm:pt modelId="{7416530E-8736-4ECC-925C-648958B5B169}" type="pres">
      <dgm:prSet presAssocID="{BB26EAA4-60CD-431D-8537-D39A3686D42A}" presName="parentShp" presStyleLbl="node1" presStyleIdx="3" presStyleCnt="7">
        <dgm:presLayoutVars>
          <dgm:bulletEnabled val="1"/>
        </dgm:presLayoutVars>
      </dgm:prSet>
      <dgm:spPr/>
    </dgm:pt>
    <dgm:pt modelId="{6D6E789A-73B9-46AD-BB1C-2EB640DB0EE3}" type="pres">
      <dgm:prSet presAssocID="{BB26EAA4-60CD-431D-8537-D39A3686D42A}" presName="childShp" presStyleLbl="bgAccFollowNode1" presStyleIdx="3" presStyleCnt="7">
        <dgm:presLayoutVars>
          <dgm:bulletEnabled val="1"/>
        </dgm:presLayoutVars>
      </dgm:prSet>
      <dgm:spPr/>
    </dgm:pt>
    <dgm:pt modelId="{D03C9C7C-9E4C-402A-B9FF-BB9B355120F2}" type="pres">
      <dgm:prSet presAssocID="{0E08C024-AECA-4051-8AF5-4BB6BEC8234C}" presName="spacing" presStyleCnt="0"/>
      <dgm:spPr/>
    </dgm:pt>
    <dgm:pt modelId="{5FC8127D-FB61-4483-9F32-ECE04C007A46}" type="pres">
      <dgm:prSet presAssocID="{CC36116A-4BF8-494C-8C2F-447F753F9DBA}" presName="linNode" presStyleCnt="0"/>
      <dgm:spPr/>
    </dgm:pt>
    <dgm:pt modelId="{C2FECC95-9440-437D-8BEC-263862F2338A}" type="pres">
      <dgm:prSet presAssocID="{CC36116A-4BF8-494C-8C2F-447F753F9DBA}" presName="parentShp" presStyleLbl="node1" presStyleIdx="4" presStyleCnt="7">
        <dgm:presLayoutVars>
          <dgm:bulletEnabled val="1"/>
        </dgm:presLayoutVars>
      </dgm:prSet>
      <dgm:spPr/>
    </dgm:pt>
    <dgm:pt modelId="{5572FDE6-DFAC-4CA1-AB32-0C49C72F2FE9}" type="pres">
      <dgm:prSet presAssocID="{CC36116A-4BF8-494C-8C2F-447F753F9DBA}" presName="childShp" presStyleLbl="bgAccFollowNode1" presStyleIdx="4" presStyleCnt="7">
        <dgm:presLayoutVars>
          <dgm:bulletEnabled val="1"/>
        </dgm:presLayoutVars>
      </dgm:prSet>
      <dgm:spPr/>
    </dgm:pt>
    <dgm:pt modelId="{F390BA1B-35C5-44B6-BFEE-BE7FA7B23E85}" type="pres">
      <dgm:prSet presAssocID="{D8506A96-6ED3-41EC-AF71-38CA5A10BAA2}" presName="spacing" presStyleCnt="0"/>
      <dgm:spPr/>
    </dgm:pt>
    <dgm:pt modelId="{7E163EA8-6B54-49D8-9F7D-71273C57328B}" type="pres">
      <dgm:prSet presAssocID="{67909A1A-07AE-423D-B294-74403043A54A}" presName="linNode" presStyleCnt="0"/>
      <dgm:spPr/>
    </dgm:pt>
    <dgm:pt modelId="{44D4AA30-F909-42B7-89C3-88B9D893F2A8}" type="pres">
      <dgm:prSet presAssocID="{67909A1A-07AE-423D-B294-74403043A54A}" presName="parentShp" presStyleLbl="node1" presStyleIdx="5" presStyleCnt="7">
        <dgm:presLayoutVars>
          <dgm:bulletEnabled val="1"/>
        </dgm:presLayoutVars>
      </dgm:prSet>
      <dgm:spPr/>
    </dgm:pt>
    <dgm:pt modelId="{56D98274-A4A3-4B48-8292-324FC5B85929}" type="pres">
      <dgm:prSet presAssocID="{67909A1A-07AE-423D-B294-74403043A54A}" presName="childShp" presStyleLbl="bgAccFollowNode1" presStyleIdx="5" presStyleCnt="7">
        <dgm:presLayoutVars>
          <dgm:bulletEnabled val="1"/>
        </dgm:presLayoutVars>
      </dgm:prSet>
      <dgm:spPr/>
    </dgm:pt>
    <dgm:pt modelId="{404636C3-59EF-45F2-A8CC-61C7D2D3BAFC}" type="pres">
      <dgm:prSet presAssocID="{993040FC-FF14-4F08-943B-ACC174054A98}" presName="spacing" presStyleCnt="0"/>
      <dgm:spPr/>
    </dgm:pt>
    <dgm:pt modelId="{2673BD55-B092-4ED5-927B-DFF0D13DD829}" type="pres">
      <dgm:prSet presAssocID="{1F67172F-8334-46C2-9559-07121A5EA5BB}" presName="linNode" presStyleCnt="0"/>
      <dgm:spPr/>
    </dgm:pt>
    <dgm:pt modelId="{F54AFF62-9EDC-4821-9422-135C0CA3B796}" type="pres">
      <dgm:prSet presAssocID="{1F67172F-8334-46C2-9559-07121A5EA5BB}" presName="parentShp" presStyleLbl="node1" presStyleIdx="6" presStyleCnt="7">
        <dgm:presLayoutVars>
          <dgm:bulletEnabled val="1"/>
        </dgm:presLayoutVars>
      </dgm:prSet>
      <dgm:spPr/>
    </dgm:pt>
    <dgm:pt modelId="{31ACF18A-75F1-43FD-B244-F9BBC16E4969}" type="pres">
      <dgm:prSet presAssocID="{1F67172F-8334-46C2-9559-07121A5EA5BB}" presName="childShp" presStyleLbl="bgAccFollowNode1" presStyleIdx="6" presStyleCnt="7" custLinFactNeighborX="-5848" custLinFactNeighborY="16813">
        <dgm:presLayoutVars>
          <dgm:bulletEnabled val="1"/>
        </dgm:presLayoutVars>
      </dgm:prSet>
      <dgm:spPr/>
    </dgm:pt>
  </dgm:ptLst>
  <dgm:cxnLst>
    <dgm:cxn modelId="{B8CBCB02-DF39-4FD1-9132-3F20FA5CD665}" type="presOf" srcId="{1F67172F-8334-46C2-9559-07121A5EA5BB}" destId="{F54AFF62-9EDC-4821-9422-135C0CA3B796}" srcOrd="0" destOrd="0" presId="urn:microsoft.com/office/officeart/2005/8/layout/vList6"/>
    <dgm:cxn modelId="{F2D5B212-7E50-47A1-AE25-053C6F35B21A}" srcId="{67909A1A-07AE-423D-B294-74403043A54A}" destId="{0F4C9847-3520-4D86-9AB8-60B60F8B87EE}" srcOrd="0" destOrd="0" parTransId="{7B43F5E5-A89C-4A41-B2F6-70B245BB94D3}" sibTransId="{9697B0B2-E1CB-4F1E-9FEE-56756CFAB41B}"/>
    <dgm:cxn modelId="{83189D18-C056-465F-A519-1451018621BE}" type="presOf" srcId="{0F4C9847-3520-4D86-9AB8-60B60F8B87EE}" destId="{56D98274-A4A3-4B48-8292-324FC5B85929}" srcOrd="0" destOrd="0" presId="urn:microsoft.com/office/officeart/2005/8/layout/vList6"/>
    <dgm:cxn modelId="{54A84920-BF16-4184-802B-D64D578F8FFA}" type="presOf" srcId="{CC36116A-4BF8-494C-8C2F-447F753F9DBA}" destId="{C2FECC95-9440-437D-8BEC-263862F2338A}" srcOrd="0" destOrd="0" presId="urn:microsoft.com/office/officeart/2005/8/layout/vList6"/>
    <dgm:cxn modelId="{15500B2A-EAA5-46C8-8B07-1B53976E89DB}" srcId="{1F67172F-8334-46C2-9559-07121A5EA5BB}" destId="{FCB8F437-6266-4E9C-A95E-7DCAB9A43E0D}" srcOrd="0" destOrd="0" parTransId="{5BE1CA34-6262-4CB5-9627-37B26A9D9BE4}" sibTransId="{C9D4FD60-D117-4D55-A6A4-57DC1AF1AE88}"/>
    <dgm:cxn modelId="{34F6762B-5878-42A2-B56C-99B91E738A8E}" type="presOf" srcId="{E5F2D8F7-1B6D-4591-9FC8-5C5360945089}" destId="{31ACF18A-75F1-43FD-B244-F9BBC16E4969}" srcOrd="0" destOrd="1" presId="urn:microsoft.com/office/officeart/2005/8/layout/vList6"/>
    <dgm:cxn modelId="{D304DC2D-9522-48BC-8B0C-63082A85CA10}" srcId="{1F67172F-8334-46C2-9559-07121A5EA5BB}" destId="{E5F2D8F7-1B6D-4591-9FC8-5C5360945089}" srcOrd="1" destOrd="0" parTransId="{C8BAAADB-07BE-45BF-AA7C-FCEBD97C74A0}" sibTransId="{8DAF0D98-BBA2-4928-A816-50A2541D8E04}"/>
    <dgm:cxn modelId="{6252032E-9343-4D0C-9925-2B151A2E19A1}" type="presOf" srcId="{91278528-95A4-435B-A3C1-4CA9E213B0A6}" destId="{6D6E789A-73B9-46AD-BB1C-2EB640DB0EE3}" srcOrd="0" destOrd="1" presId="urn:microsoft.com/office/officeart/2005/8/layout/vList6"/>
    <dgm:cxn modelId="{10E02736-2A96-4D6D-8A68-66A30A7107EA}" srcId="{77705206-F976-402D-BF82-C10DC606B44C}" destId="{BE42DC1D-2431-4563-9495-C265489A7803}" srcOrd="0" destOrd="0" parTransId="{D6F15192-8E66-479A-99FD-0BBC667EC392}" sibTransId="{C1031177-B654-4A14-9A3B-D478C02A3E00}"/>
    <dgm:cxn modelId="{58354561-89B1-4ABA-9C0B-1624C17E22DF}" srcId="{B6A949EF-E5E1-442C-9DD2-730CC34D3648}" destId="{F8BDEF88-EFA7-4BC6-B070-862645041050}" srcOrd="0" destOrd="0" parTransId="{96E60320-10B5-412B-B270-5FB2B4A313B2}" sibTransId="{13232423-DDF0-4662-B0E6-938215753463}"/>
    <dgm:cxn modelId="{F2189661-2DF3-45D8-80CC-1E169BF0E7AA}" type="presOf" srcId="{6B8CE709-8CB8-479A-8B74-8D8DA24DAFE5}" destId="{5572FDE6-DFAC-4CA1-AB32-0C49C72F2FE9}" srcOrd="0" destOrd="0" presId="urn:microsoft.com/office/officeart/2005/8/layout/vList6"/>
    <dgm:cxn modelId="{139D2945-15AE-4B65-94CE-35933F5F977E}" srcId="{7843F6CA-CB5F-48D5-9592-FC76D939349A}" destId="{E4DB50F6-88FF-4C1C-AB3B-8381B3DCA075}" srcOrd="0" destOrd="0" parTransId="{75152365-95C0-4400-8F01-F8E3484463A0}" sibTransId="{4D141A14-17DF-4CF0-8FE0-82861E059BDD}"/>
    <dgm:cxn modelId="{0EB0F449-5082-4F65-8EED-62048912AB92}" srcId="{ACCBD3E3-4A48-4B96-B4DA-59FF24E262C6}" destId="{77705206-F976-402D-BF82-C10DC606B44C}" srcOrd="2" destOrd="0" parTransId="{BCEBD2B6-73CC-4831-A1D1-B459BA137455}" sibTransId="{8EA8893C-9BDB-4937-9A50-2258A2B3496F}"/>
    <dgm:cxn modelId="{EB109B4C-C3AD-407F-AFDC-331F093EC744}" srcId="{ACCBD3E3-4A48-4B96-B4DA-59FF24E262C6}" destId="{CC36116A-4BF8-494C-8C2F-447F753F9DBA}" srcOrd="4" destOrd="0" parTransId="{86F1B91E-44BB-48BB-9B1A-65970EE9BBC1}" sibTransId="{D8506A96-6ED3-41EC-AF71-38CA5A10BAA2}"/>
    <dgm:cxn modelId="{B13DC14D-3D3F-44F4-BCD9-9BCB83DF16A6}" type="presOf" srcId="{BE42DC1D-2431-4563-9495-C265489A7803}" destId="{805DC627-C6AD-4CF0-94D7-0D92B09D627F}" srcOrd="0" destOrd="0" presId="urn:microsoft.com/office/officeart/2005/8/layout/vList6"/>
    <dgm:cxn modelId="{E4D62871-E7E0-46C9-BA0C-252255B4EF2D}" type="presOf" srcId="{BB26EAA4-60CD-431D-8537-D39A3686D42A}" destId="{7416530E-8736-4ECC-925C-648958B5B169}" srcOrd="0" destOrd="0" presId="urn:microsoft.com/office/officeart/2005/8/layout/vList6"/>
    <dgm:cxn modelId="{A95B7D51-64A5-410B-81E3-B4EE2105FAB7}" srcId="{B6A949EF-E5E1-442C-9DD2-730CC34D3648}" destId="{B54928DC-382D-4444-BE31-7C2AA499A404}" srcOrd="1" destOrd="0" parTransId="{C2D70A3D-C398-4958-8A1A-6EA8F4852480}" sibTransId="{8FFDBE73-34B2-4397-AA84-B0A07D74458F}"/>
    <dgm:cxn modelId="{8CE5A871-D098-4275-AF26-5AD44A6E2E4F}" type="presOf" srcId="{67909A1A-07AE-423D-B294-74403043A54A}" destId="{44D4AA30-F909-42B7-89C3-88B9D893F2A8}" srcOrd="0" destOrd="0" presId="urn:microsoft.com/office/officeart/2005/8/layout/vList6"/>
    <dgm:cxn modelId="{D34D7B58-7BD6-4143-BFC3-25CDCAE09D41}" type="presOf" srcId="{ACCBD3E3-4A48-4B96-B4DA-59FF24E262C6}" destId="{4F51093E-4E6D-4B1B-ACB7-0AECA7E30CB6}" srcOrd="0" destOrd="0" presId="urn:microsoft.com/office/officeart/2005/8/layout/vList6"/>
    <dgm:cxn modelId="{B313127C-F8CE-4240-B249-20FBFD252DB9}" type="presOf" srcId="{8CE3ADCA-576E-4743-9D98-A4CC6341E6FC}" destId="{BB6BA2A9-5EF5-49EA-BFFF-79C2659DA331}" srcOrd="0" destOrd="1" presId="urn:microsoft.com/office/officeart/2005/8/layout/vList6"/>
    <dgm:cxn modelId="{060FF395-CE8C-4D99-8189-C130BCFCB389}" type="presOf" srcId="{F8BDEF88-EFA7-4BC6-B070-862645041050}" destId="{37B867BB-E908-43EF-8DBE-CBFE24872650}" srcOrd="0" destOrd="0" presId="urn:microsoft.com/office/officeart/2005/8/layout/vList6"/>
    <dgm:cxn modelId="{15585997-FA6B-44DB-8D66-B91A6742861D}" srcId="{BB26EAA4-60CD-431D-8537-D39A3686D42A}" destId="{EFBAF141-0A29-4995-B023-B58F56C5D220}" srcOrd="0" destOrd="0" parTransId="{07B4B4DF-9AC6-418A-9F9A-95BCA4C77419}" sibTransId="{420B486B-190B-4753-AEC2-A938B3F85320}"/>
    <dgm:cxn modelId="{5DFE7298-9336-42AA-934F-6162AA8EDC66}" srcId="{BB26EAA4-60CD-431D-8537-D39A3686D42A}" destId="{91278528-95A4-435B-A3C1-4CA9E213B0A6}" srcOrd="1" destOrd="0" parTransId="{1D36C3C5-B1B4-4BC8-B56D-90EDB45F1F99}" sibTransId="{2948B7AC-E5E1-4C4C-8355-6CC43BCC5C91}"/>
    <dgm:cxn modelId="{971CDCA3-F9D5-4754-A3BB-04AC215C7A70}" type="presOf" srcId="{E4DB50F6-88FF-4C1C-AB3B-8381B3DCA075}" destId="{BB6BA2A9-5EF5-49EA-BFFF-79C2659DA331}" srcOrd="0" destOrd="0" presId="urn:microsoft.com/office/officeart/2005/8/layout/vList6"/>
    <dgm:cxn modelId="{1231A6A7-05C4-45A6-A210-B53BEB7E00CE}" srcId="{ACCBD3E3-4A48-4B96-B4DA-59FF24E262C6}" destId="{7843F6CA-CB5F-48D5-9592-FC76D939349A}" srcOrd="1" destOrd="0" parTransId="{DBCDD70B-346A-4DBA-B267-6963884A011C}" sibTransId="{0CC6889A-0144-4A40-857D-84836A26968A}"/>
    <dgm:cxn modelId="{F0BE13B9-EA84-4B1B-96D8-F5E52BEEC305}" type="presOf" srcId="{EFBAF141-0A29-4995-B023-B58F56C5D220}" destId="{6D6E789A-73B9-46AD-BB1C-2EB640DB0EE3}" srcOrd="0" destOrd="0" presId="urn:microsoft.com/office/officeart/2005/8/layout/vList6"/>
    <dgm:cxn modelId="{44C69BD2-FD75-42C6-AD21-D50BDFECEDC5}" srcId="{CC36116A-4BF8-494C-8C2F-447F753F9DBA}" destId="{6B8CE709-8CB8-479A-8B74-8D8DA24DAFE5}" srcOrd="0" destOrd="0" parTransId="{05BF954E-B4F2-4187-AAF5-F85B6B3F540E}" sibTransId="{FFDC50E0-C555-4B1B-8725-FCFE1FCE7DE2}"/>
    <dgm:cxn modelId="{AB66CFD3-260D-43C9-8B8E-9AF013ECF0A3}" type="presOf" srcId="{7843F6CA-CB5F-48D5-9592-FC76D939349A}" destId="{8A9781BD-1BFA-4B65-8950-400624161321}" srcOrd="0" destOrd="0" presId="urn:microsoft.com/office/officeart/2005/8/layout/vList6"/>
    <dgm:cxn modelId="{64A987D4-FF13-46CD-AAA2-2092061A0180}" srcId="{77705206-F976-402D-BF82-C10DC606B44C}" destId="{810A6976-92F3-4245-BFC6-DF87B5429D2B}" srcOrd="1" destOrd="0" parTransId="{14C92315-EFE7-463E-8502-5682FCDC3126}" sibTransId="{73242ADB-8D22-45A7-805F-6E268E9E344E}"/>
    <dgm:cxn modelId="{459BEDD5-D633-403D-BC4E-9CA7239BF9F6}" type="presOf" srcId="{B54928DC-382D-4444-BE31-7C2AA499A404}" destId="{37B867BB-E908-43EF-8DBE-CBFE24872650}" srcOrd="0" destOrd="1" presId="urn:microsoft.com/office/officeart/2005/8/layout/vList6"/>
    <dgm:cxn modelId="{FD9A72D7-8462-4CBC-B2D5-F47050B4267C}" srcId="{7843F6CA-CB5F-48D5-9592-FC76D939349A}" destId="{8CE3ADCA-576E-4743-9D98-A4CC6341E6FC}" srcOrd="1" destOrd="0" parTransId="{5676D564-B1E3-4B47-9826-297AD71E5897}" sibTransId="{1D5666B4-D2C9-4E9F-810C-6E3B945F8EFC}"/>
    <dgm:cxn modelId="{F43E7BDA-521A-4B85-8CF3-83E7487E59FB}" srcId="{ACCBD3E3-4A48-4B96-B4DA-59FF24E262C6}" destId="{67909A1A-07AE-423D-B294-74403043A54A}" srcOrd="5" destOrd="0" parTransId="{9213B2A3-64B2-4C8E-A0CD-EBD69E788892}" sibTransId="{993040FC-FF14-4F08-943B-ACC174054A98}"/>
    <dgm:cxn modelId="{6C194CDD-A902-40C6-B770-A90146667AD5}" srcId="{ACCBD3E3-4A48-4B96-B4DA-59FF24E262C6}" destId="{BB26EAA4-60CD-431D-8537-D39A3686D42A}" srcOrd="3" destOrd="0" parTransId="{1704A6C4-5672-43E2-8F45-F8555EC5BF26}" sibTransId="{0E08C024-AECA-4051-8AF5-4BB6BEC8234C}"/>
    <dgm:cxn modelId="{78A0F2E8-4F90-4DBD-950F-E92D2B684704}" type="presOf" srcId="{FCB8F437-6266-4E9C-A95E-7DCAB9A43E0D}" destId="{31ACF18A-75F1-43FD-B244-F9BBC16E4969}" srcOrd="0" destOrd="0" presId="urn:microsoft.com/office/officeart/2005/8/layout/vList6"/>
    <dgm:cxn modelId="{251B1AED-F156-40FC-9B7E-D313ED96F923}" srcId="{ACCBD3E3-4A48-4B96-B4DA-59FF24E262C6}" destId="{B6A949EF-E5E1-442C-9DD2-730CC34D3648}" srcOrd="0" destOrd="0" parTransId="{B5D1D1AF-DD61-4A94-A960-0EEF9DB08476}" sibTransId="{4C2162F1-8E74-45E3-BB67-B6267D33367C}"/>
    <dgm:cxn modelId="{BFC52CED-DE31-4B1B-A93A-752EE0C1279F}" type="presOf" srcId="{B6A949EF-E5E1-442C-9DD2-730CC34D3648}" destId="{EB45A3C0-AF9B-4BF8-8874-7889EB46068D}" srcOrd="0" destOrd="0" presId="urn:microsoft.com/office/officeart/2005/8/layout/vList6"/>
    <dgm:cxn modelId="{49DA26EF-6D2C-4E83-8FC2-AC920179A143}" srcId="{ACCBD3E3-4A48-4B96-B4DA-59FF24E262C6}" destId="{1F67172F-8334-46C2-9559-07121A5EA5BB}" srcOrd="6" destOrd="0" parTransId="{F380EB4F-50E4-4CCF-9DD5-0BD37095E71B}" sibTransId="{5CE1E1FA-5A8C-494C-816F-EB586E4FFF33}"/>
    <dgm:cxn modelId="{81EB74F2-061D-462C-B439-CE3FE057726C}" type="presOf" srcId="{77705206-F976-402D-BF82-C10DC606B44C}" destId="{4F64C4C4-E3A2-4602-BBFC-4EE6DC6DCF2B}" srcOrd="0" destOrd="0" presId="urn:microsoft.com/office/officeart/2005/8/layout/vList6"/>
    <dgm:cxn modelId="{34FE40FD-F0AF-4845-9185-36CF73D70A61}" type="presOf" srcId="{810A6976-92F3-4245-BFC6-DF87B5429D2B}" destId="{805DC627-C6AD-4CF0-94D7-0D92B09D627F}" srcOrd="0" destOrd="1" presId="urn:microsoft.com/office/officeart/2005/8/layout/vList6"/>
    <dgm:cxn modelId="{CB952EF1-1538-43A4-957C-EF57C8353CFE}" type="presParOf" srcId="{4F51093E-4E6D-4B1B-ACB7-0AECA7E30CB6}" destId="{46842132-B70A-46AA-A95E-2A965999C454}" srcOrd="0" destOrd="0" presId="urn:microsoft.com/office/officeart/2005/8/layout/vList6"/>
    <dgm:cxn modelId="{4DE7684A-3229-4E5B-8897-E2CBC46A4FAC}" type="presParOf" srcId="{46842132-B70A-46AA-A95E-2A965999C454}" destId="{EB45A3C0-AF9B-4BF8-8874-7889EB46068D}" srcOrd="0" destOrd="0" presId="urn:microsoft.com/office/officeart/2005/8/layout/vList6"/>
    <dgm:cxn modelId="{926BAC5E-FBD7-4C74-8875-058763445497}" type="presParOf" srcId="{46842132-B70A-46AA-A95E-2A965999C454}" destId="{37B867BB-E908-43EF-8DBE-CBFE24872650}" srcOrd="1" destOrd="0" presId="urn:microsoft.com/office/officeart/2005/8/layout/vList6"/>
    <dgm:cxn modelId="{140EFA94-C613-4B16-92CB-0659595E216F}" type="presParOf" srcId="{4F51093E-4E6D-4B1B-ACB7-0AECA7E30CB6}" destId="{FC6EFC83-0F76-4434-BDC4-E8F1FC928C76}" srcOrd="1" destOrd="0" presId="urn:microsoft.com/office/officeart/2005/8/layout/vList6"/>
    <dgm:cxn modelId="{009B53B9-25E0-4513-9E86-E4D3ED0099FC}" type="presParOf" srcId="{4F51093E-4E6D-4B1B-ACB7-0AECA7E30CB6}" destId="{8E2FF442-9436-439C-9134-4FFD5943756D}" srcOrd="2" destOrd="0" presId="urn:microsoft.com/office/officeart/2005/8/layout/vList6"/>
    <dgm:cxn modelId="{CC442359-98DC-4B92-85E8-FEA1B6F5B737}" type="presParOf" srcId="{8E2FF442-9436-439C-9134-4FFD5943756D}" destId="{8A9781BD-1BFA-4B65-8950-400624161321}" srcOrd="0" destOrd="0" presId="urn:microsoft.com/office/officeart/2005/8/layout/vList6"/>
    <dgm:cxn modelId="{DA9D5156-7D9F-406B-AB69-07898589B0FD}" type="presParOf" srcId="{8E2FF442-9436-439C-9134-4FFD5943756D}" destId="{BB6BA2A9-5EF5-49EA-BFFF-79C2659DA331}" srcOrd="1" destOrd="0" presId="urn:microsoft.com/office/officeart/2005/8/layout/vList6"/>
    <dgm:cxn modelId="{84D8B6B1-622E-4CB2-AC0D-9C04F95A6E0B}" type="presParOf" srcId="{4F51093E-4E6D-4B1B-ACB7-0AECA7E30CB6}" destId="{A4106619-27AD-4859-8AAF-ED2092444D45}" srcOrd="3" destOrd="0" presId="urn:microsoft.com/office/officeart/2005/8/layout/vList6"/>
    <dgm:cxn modelId="{68DAB189-1055-434F-8BC4-93FC37FEC8F4}" type="presParOf" srcId="{4F51093E-4E6D-4B1B-ACB7-0AECA7E30CB6}" destId="{3099AC79-BFC1-4FC5-B5E9-D49EBC2F8563}" srcOrd="4" destOrd="0" presId="urn:microsoft.com/office/officeart/2005/8/layout/vList6"/>
    <dgm:cxn modelId="{EFD39C83-CF8E-47B8-BE61-212FBA6E5038}" type="presParOf" srcId="{3099AC79-BFC1-4FC5-B5E9-D49EBC2F8563}" destId="{4F64C4C4-E3A2-4602-BBFC-4EE6DC6DCF2B}" srcOrd="0" destOrd="0" presId="urn:microsoft.com/office/officeart/2005/8/layout/vList6"/>
    <dgm:cxn modelId="{287FCAC8-8E8E-47E3-AA8D-ED7D7AF03D80}" type="presParOf" srcId="{3099AC79-BFC1-4FC5-B5E9-D49EBC2F8563}" destId="{805DC627-C6AD-4CF0-94D7-0D92B09D627F}" srcOrd="1" destOrd="0" presId="urn:microsoft.com/office/officeart/2005/8/layout/vList6"/>
    <dgm:cxn modelId="{FB13B6A9-3164-4002-9EA4-12A609DAB830}" type="presParOf" srcId="{4F51093E-4E6D-4B1B-ACB7-0AECA7E30CB6}" destId="{6B269997-9C12-44BC-9A76-451FCE869495}" srcOrd="5" destOrd="0" presId="urn:microsoft.com/office/officeart/2005/8/layout/vList6"/>
    <dgm:cxn modelId="{666DB843-36E4-4E27-8178-63633797A469}" type="presParOf" srcId="{4F51093E-4E6D-4B1B-ACB7-0AECA7E30CB6}" destId="{B98081DB-E697-4707-8B4A-565F5274EE73}" srcOrd="6" destOrd="0" presId="urn:microsoft.com/office/officeart/2005/8/layout/vList6"/>
    <dgm:cxn modelId="{FFDCDC1C-B5C8-433F-A3B7-DAB25BEA252F}" type="presParOf" srcId="{B98081DB-E697-4707-8B4A-565F5274EE73}" destId="{7416530E-8736-4ECC-925C-648958B5B169}" srcOrd="0" destOrd="0" presId="urn:microsoft.com/office/officeart/2005/8/layout/vList6"/>
    <dgm:cxn modelId="{6EBAE17B-2F39-4049-9C28-46684B67C95F}" type="presParOf" srcId="{B98081DB-E697-4707-8B4A-565F5274EE73}" destId="{6D6E789A-73B9-46AD-BB1C-2EB640DB0EE3}" srcOrd="1" destOrd="0" presId="urn:microsoft.com/office/officeart/2005/8/layout/vList6"/>
    <dgm:cxn modelId="{CA94686A-3471-49FE-B002-75803757C0A0}" type="presParOf" srcId="{4F51093E-4E6D-4B1B-ACB7-0AECA7E30CB6}" destId="{D03C9C7C-9E4C-402A-B9FF-BB9B355120F2}" srcOrd="7" destOrd="0" presId="urn:microsoft.com/office/officeart/2005/8/layout/vList6"/>
    <dgm:cxn modelId="{2BC46D80-D2AC-4E7D-8C86-86EC0A9B62A4}" type="presParOf" srcId="{4F51093E-4E6D-4B1B-ACB7-0AECA7E30CB6}" destId="{5FC8127D-FB61-4483-9F32-ECE04C007A46}" srcOrd="8" destOrd="0" presId="urn:microsoft.com/office/officeart/2005/8/layout/vList6"/>
    <dgm:cxn modelId="{4AAAE76B-2A93-4AA8-A0C2-76B5538738EC}" type="presParOf" srcId="{5FC8127D-FB61-4483-9F32-ECE04C007A46}" destId="{C2FECC95-9440-437D-8BEC-263862F2338A}" srcOrd="0" destOrd="0" presId="urn:microsoft.com/office/officeart/2005/8/layout/vList6"/>
    <dgm:cxn modelId="{2D27F0F9-6147-4D50-AD1B-F90102B5DFC4}" type="presParOf" srcId="{5FC8127D-FB61-4483-9F32-ECE04C007A46}" destId="{5572FDE6-DFAC-4CA1-AB32-0C49C72F2FE9}" srcOrd="1" destOrd="0" presId="urn:microsoft.com/office/officeart/2005/8/layout/vList6"/>
    <dgm:cxn modelId="{FC0D9935-2AEF-4541-85C4-825A7A594A0C}" type="presParOf" srcId="{4F51093E-4E6D-4B1B-ACB7-0AECA7E30CB6}" destId="{F390BA1B-35C5-44B6-BFEE-BE7FA7B23E85}" srcOrd="9" destOrd="0" presId="urn:microsoft.com/office/officeart/2005/8/layout/vList6"/>
    <dgm:cxn modelId="{8CFE5C03-4EA2-47C4-AF89-2E81FE0633DD}" type="presParOf" srcId="{4F51093E-4E6D-4B1B-ACB7-0AECA7E30CB6}" destId="{7E163EA8-6B54-49D8-9F7D-71273C57328B}" srcOrd="10" destOrd="0" presId="urn:microsoft.com/office/officeart/2005/8/layout/vList6"/>
    <dgm:cxn modelId="{20BE615B-89A6-497D-9008-720AE34A6DAA}" type="presParOf" srcId="{7E163EA8-6B54-49D8-9F7D-71273C57328B}" destId="{44D4AA30-F909-42B7-89C3-88B9D893F2A8}" srcOrd="0" destOrd="0" presId="urn:microsoft.com/office/officeart/2005/8/layout/vList6"/>
    <dgm:cxn modelId="{B20DC4B4-1980-4AD2-ABAE-0D4F41626BAF}" type="presParOf" srcId="{7E163EA8-6B54-49D8-9F7D-71273C57328B}" destId="{56D98274-A4A3-4B48-8292-324FC5B85929}" srcOrd="1" destOrd="0" presId="urn:microsoft.com/office/officeart/2005/8/layout/vList6"/>
    <dgm:cxn modelId="{ED2CC992-8B5B-4689-BAEE-8AE75B658B1F}" type="presParOf" srcId="{4F51093E-4E6D-4B1B-ACB7-0AECA7E30CB6}" destId="{404636C3-59EF-45F2-A8CC-61C7D2D3BAFC}" srcOrd="11" destOrd="0" presId="urn:microsoft.com/office/officeart/2005/8/layout/vList6"/>
    <dgm:cxn modelId="{02BA0CB6-8B31-49A0-940D-28CFA0E27D79}" type="presParOf" srcId="{4F51093E-4E6D-4B1B-ACB7-0AECA7E30CB6}" destId="{2673BD55-B092-4ED5-927B-DFF0D13DD829}" srcOrd="12" destOrd="0" presId="urn:microsoft.com/office/officeart/2005/8/layout/vList6"/>
    <dgm:cxn modelId="{9A7F8056-C52E-4793-BF50-D479180804F4}" type="presParOf" srcId="{2673BD55-B092-4ED5-927B-DFF0D13DD829}" destId="{F54AFF62-9EDC-4821-9422-135C0CA3B796}" srcOrd="0" destOrd="0" presId="urn:microsoft.com/office/officeart/2005/8/layout/vList6"/>
    <dgm:cxn modelId="{3241C0FA-2FE9-4954-B85D-8CA055680AA0}" type="presParOf" srcId="{2673BD55-B092-4ED5-927B-DFF0D13DD829}" destId="{31ACF18A-75F1-43FD-B244-F9BBC16E4969}"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566693-0EEA-4FCA-8B31-F977DB3B40BB}">
      <dsp:nvSpPr>
        <dsp:cNvPr id="0" name=""/>
        <dsp:cNvSpPr/>
      </dsp:nvSpPr>
      <dsp:spPr>
        <a:xfrm>
          <a:off x="664" y="1007594"/>
          <a:ext cx="2332806" cy="148133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DC0BFC-93AB-41D9-970D-8A7035B0AD86}">
      <dsp:nvSpPr>
        <dsp:cNvPr id="0" name=""/>
        <dsp:cNvSpPr/>
      </dsp:nvSpPr>
      <dsp:spPr>
        <a:xfrm>
          <a:off x="259865" y="1253835"/>
          <a:ext cx="2332806" cy="148133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a:t>Autism </a:t>
          </a:r>
          <a:endParaRPr lang="en-US" sz="2400" kern="1200"/>
        </a:p>
      </dsp:txBody>
      <dsp:txXfrm>
        <a:off x="303252" y="1297222"/>
        <a:ext cx="2246032" cy="1394558"/>
      </dsp:txXfrm>
    </dsp:sp>
    <dsp:sp modelId="{39F787EE-85C0-4EF3-A89E-DF526B3256B8}">
      <dsp:nvSpPr>
        <dsp:cNvPr id="0" name=""/>
        <dsp:cNvSpPr/>
      </dsp:nvSpPr>
      <dsp:spPr>
        <a:xfrm>
          <a:off x="2851872" y="1007594"/>
          <a:ext cx="2332806" cy="1481332"/>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95B1241-F0D0-4B3B-9955-7319C8A501F3}">
      <dsp:nvSpPr>
        <dsp:cNvPr id="0" name=""/>
        <dsp:cNvSpPr/>
      </dsp:nvSpPr>
      <dsp:spPr>
        <a:xfrm>
          <a:off x="3111073" y="1253835"/>
          <a:ext cx="2332806" cy="1481332"/>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kern="1200"/>
            <a:t>Neurodiversity movement</a:t>
          </a:r>
          <a:endParaRPr lang="en-US" sz="2400" kern="1200"/>
        </a:p>
      </dsp:txBody>
      <dsp:txXfrm>
        <a:off x="3154460" y="1297222"/>
        <a:ext cx="2246032" cy="13945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9F367C-B24B-4E2B-999E-83CEE462B49C}">
      <dsp:nvSpPr>
        <dsp:cNvPr id="0" name=""/>
        <dsp:cNvSpPr/>
      </dsp:nvSpPr>
      <dsp:spPr>
        <a:xfrm>
          <a:off x="2808" y="0"/>
          <a:ext cx="2756098" cy="47403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GB" sz="4400" b="1" kern="1200" dirty="0"/>
            <a:t>System</a:t>
          </a:r>
          <a:r>
            <a:rPr lang="en-GB" sz="1800" kern="1200" dirty="0"/>
            <a:t> </a:t>
          </a:r>
        </a:p>
      </dsp:txBody>
      <dsp:txXfrm>
        <a:off x="2808" y="0"/>
        <a:ext cx="2756098" cy="1422119"/>
      </dsp:txXfrm>
    </dsp:sp>
    <dsp:sp modelId="{741F12A6-B9AE-4024-BA5D-2DB5592886C8}">
      <dsp:nvSpPr>
        <dsp:cNvPr id="0" name=""/>
        <dsp:cNvSpPr/>
      </dsp:nvSpPr>
      <dsp:spPr>
        <a:xfrm>
          <a:off x="278418" y="1422524"/>
          <a:ext cx="2204878" cy="931298"/>
        </a:xfrm>
        <a:prstGeom prst="roundRect">
          <a:avLst>
            <a:gd name="adj" fmla="val 10000"/>
          </a:avLst>
        </a:prstGeom>
        <a:solidFill>
          <a:schemeClr val="accent2">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dirty="0"/>
            <a:t>Main types of symptoms  </a:t>
          </a:r>
        </a:p>
      </dsp:txBody>
      <dsp:txXfrm>
        <a:off x="305695" y="1449801"/>
        <a:ext cx="2150324" cy="876744"/>
      </dsp:txXfrm>
    </dsp:sp>
    <dsp:sp modelId="{A3C44C40-DE2A-4F92-AF50-F84896448E20}">
      <dsp:nvSpPr>
        <dsp:cNvPr id="0" name=""/>
        <dsp:cNvSpPr/>
      </dsp:nvSpPr>
      <dsp:spPr>
        <a:xfrm>
          <a:off x="278418" y="2497099"/>
          <a:ext cx="2204878" cy="93129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a:t>Subtypes </a:t>
          </a:r>
        </a:p>
      </dsp:txBody>
      <dsp:txXfrm>
        <a:off x="305695" y="2524376"/>
        <a:ext cx="2150324" cy="876744"/>
      </dsp:txXfrm>
    </dsp:sp>
    <dsp:sp modelId="{50130F11-229B-48BF-8FA6-7546E8E04D23}">
      <dsp:nvSpPr>
        <dsp:cNvPr id="0" name=""/>
        <dsp:cNvSpPr/>
      </dsp:nvSpPr>
      <dsp:spPr>
        <a:xfrm>
          <a:off x="278418" y="3571674"/>
          <a:ext cx="2204878" cy="931298"/>
        </a:xfrm>
        <a:prstGeom prst="roundRect">
          <a:avLst>
            <a:gd name="adj" fmla="val 10000"/>
          </a:avLst>
        </a:prstGeom>
        <a:solidFill>
          <a:schemeClr val="accent6">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4290" rIns="45720" bIns="34290" numCol="1" spcCol="1270" anchor="ctr" anchorCtr="0">
          <a:noAutofit/>
        </a:bodyPr>
        <a:lstStyle/>
        <a:p>
          <a:pPr marL="0" lvl="0" indent="0" algn="ctr" defTabSz="800100">
            <a:lnSpc>
              <a:spcPct val="90000"/>
            </a:lnSpc>
            <a:spcBef>
              <a:spcPct val="0"/>
            </a:spcBef>
            <a:spcAft>
              <a:spcPct val="35000"/>
            </a:spcAft>
            <a:buNone/>
          </a:pPr>
          <a:r>
            <a:rPr lang="en-GB" sz="1800" kern="1200"/>
            <a:t>Onset </a:t>
          </a:r>
        </a:p>
      </dsp:txBody>
      <dsp:txXfrm>
        <a:off x="305695" y="3598951"/>
        <a:ext cx="2150324" cy="876744"/>
      </dsp:txXfrm>
    </dsp:sp>
    <dsp:sp modelId="{53581B93-D1DB-4932-AB9E-CB4385B17BA5}">
      <dsp:nvSpPr>
        <dsp:cNvPr id="0" name=""/>
        <dsp:cNvSpPr/>
      </dsp:nvSpPr>
      <dsp:spPr>
        <a:xfrm>
          <a:off x="2965614" y="0"/>
          <a:ext cx="2756098" cy="47403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28600" tIns="228600" rIns="228600" bIns="228600" numCol="1" spcCol="1270" anchor="ctr" anchorCtr="0">
          <a:noAutofit/>
        </a:bodyPr>
        <a:lstStyle/>
        <a:p>
          <a:pPr marL="0" lvl="0" indent="0" algn="ctr" defTabSz="2667000">
            <a:lnSpc>
              <a:spcPct val="90000"/>
            </a:lnSpc>
            <a:spcBef>
              <a:spcPct val="0"/>
            </a:spcBef>
            <a:spcAft>
              <a:spcPct val="35000"/>
            </a:spcAft>
            <a:buNone/>
          </a:pPr>
          <a:r>
            <a:rPr lang="en-GB" sz="6000" kern="1200" dirty="0"/>
            <a:t>ICD-10</a:t>
          </a:r>
        </a:p>
      </dsp:txBody>
      <dsp:txXfrm>
        <a:off x="2965614" y="0"/>
        <a:ext cx="2756098" cy="1422119"/>
      </dsp:txXfrm>
    </dsp:sp>
    <dsp:sp modelId="{3C8384C0-3EE2-4788-A252-255900CDFE8E}">
      <dsp:nvSpPr>
        <dsp:cNvPr id="0" name=""/>
        <dsp:cNvSpPr/>
      </dsp:nvSpPr>
      <dsp:spPr>
        <a:xfrm>
          <a:off x="3241224" y="1422524"/>
          <a:ext cx="2204878" cy="931298"/>
        </a:xfrm>
        <a:prstGeom prst="roundRect">
          <a:avLst>
            <a:gd name="adj" fmla="val 10000"/>
          </a:avLst>
        </a:prstGeom>
        <a:solidFill>
          <a:schemeClr val="accent2">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b="0" i="0" kern="1200" dirty="0"/>
            <a:t>1) communication</a:t>
          </a:r>
        </a:p>
        <a:p>
          <a:pPr marL="0" lvl="0" indent="0" algn="ctr" defTabSz="533400">
            <a:lnSpc>
              <a:spcPct val="90000"/>
            </a:lnSpc>
            <a:spcBef>
              <a:spcPct val="0"/>
            </a:spcBef>
            <a:spcAft>
              <a:spcPct val="35000"/>
            </a:spcAft>
            <a:buNone/>
          </a:pPr>
          <a:r>
            <a:rPr lang="en-GB" sz="1200" b="0" i="0" kern="1200" dirty="0"/>
            <a:t>2) social interaction</a:t>
          </a:r>
        </a:p>
        <a:p>
          <a:pPr marL="0" lvl="0" indent="0" algn="ctr" defTabSz="533400">
            <a:lnSpc>
              <a:spcPct val="90000"/>
            </a:lnSpc>
            <a:spcBef>
              <a:spcPct val="0"/>
            </a:spcBef>
            <a:spcAft>
              <a:spcPct val="35000"/>
            </a:spcAft>
            <a:buNone/>
          </a:pPr>
          <a:r>
            <a:rPr lang="en-GB" sz="1200" b="0" i="0" kern="1200" dirty="0"/>
            <a:t>3) restrictive, repetitive activities and interests (RRBIs).</a:t>
          </a:r>
          <a:endParaRPr lang="en-GB" sz="1200" kern="1200" dirty="0"/>
        </a:p>
      </dsp:txBody>
      <dsp:txXfrm>
        <a:off x="3268501" y="1449801"/>
        <a:ext cx="2150324" cy="876744"/>
      </dsp:txXfrm>
    </dsp:sp>
    <dsp:sp modelId="{1315A0D3-4421-4DA9-96AF-4B424780C6B8}">
      <dsp:nvSpPr>
        <dsp:cNvPr id="0" name=""/>
        <dsp:cNvSpPr/>
      </dsp:nvSpPr>
      <dsp:spPr>
        <a:xfrm>
          <a:off x="3241224" y="2497099"/>
          <a:ext cx="2204878" cy="93129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2860" rIns="30480" bIns="22860" numCol="1" spcCol="1270" anchor="ctr" anchorCtr="0">
          <a:noAutofit/>
        </a:bodyPr>
        <a:lstStyle/>
        <a:p>
          <a:pPr marL="0" lvl="0" indent="0" algn="ctr" defTabSz="533400">
            <a:lnSpc>
              <a:spcPct val="90000"/>
            </a:lnSpc>
            <a:spcBef>
              <a:spcPct val="0"/>
            </a:spcBef>
            <a:spcAft>
              <a:spcPct val="35000"/>
            </a:spcAft>
            <a:buNone/>
          </a:pPr>
          <a:r>
            <a:rPr lang="en-GB" sz="1200" b="0" i="0" kern="1200" dirty="0"/>
            <a:t>1) Subtypes s</a:t>
          </a:r>
          <a:r>
            <a:rPr lang="en-GB" sz="1100" b="0" i="0" kern="1200" dirty="0"/>
            <a:t>uch as Childhood autism atypical autism, Asperger syndrome;                        </a:t>
          </a:r>
        </a:p>
        <a:p>
          <a:pPr marL="0" lvl="0" indent="0" algn="ctr" defTabSz="533400">
            <a:lnSpc>
              <a:spcPct val="90000"/>
            </a:lnSpc>
            <a:spcBef>
              <a:spcPct val="0"/>
            </a:spcBef>
            <a:spcAft>
              <a:spcPct val="35000"/>
            </a:spcAft>
            <a:buNone/>
          </a:pPr>
          <a:r>
            <a:rPr lang="en-GB" sz="1100" b="0" i="0" kern="1200" dirty="0"/>
            <a:t>2) Pervasive developmental disorder</a:t>
          </a:r>
          <a:endParaRPr lang="en-GB" sz="1100" kern="1200" dirty="0"/>
        </a:p>
      </dsp:txBody>
      <dsp:txXfrm>
        <a:off x="3268501" y="2524376"/>
        <a:ext cx="2150324" cy="876744"/>
      </dsp:txXfrm>
    </dsp:sp>
    <dsp:sp modelId="{83C42911-5C77-4FC7-A5CC-452B0A28B51A}">
      <dsp:nvSpPr>
        <dsp:cNvPr id="0" name=""/>
        <dsp:cNvSpPr/>
      </dsp:nvSpPr>
      <dsp:spPr>
        <a:xfrm>
          <a:off x="3241224" y="3571674"/>
          <a:ext cx="2204878" cy="931298"/>
        </a:xfrm>
        <a:prstGeom prst="roundRect">
          <a:avLst>
            <a:gd name="adj" fmla="val 10000"/>
          </a:avLst>
        </a:prstGeom>
        <a:solidFill>
          <a:schemeClr val="accent6">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30480" rIns="40640" bIns="30480" numCol="1" spcCol="1270" anchor="ctr" anchorCtr="0">
          <a:noAutofit/>
        </a:bodyPr>
        <a:lstStyle/>
        <a:p>
          <a:pPr marL="0" lvl="0" indent="0" algn="ctr" defTabSz="711200">
            <a:lnSpc>
              <a:spcPct val="90000"/>
            </a:lnSpc>
            <a:spcBef>
              <a:spcPct val="0"/>
            </a:spcBef>
            <a:spcAft>
              <a:spcPct val="35000"/>
            </a:spcAft>
            <a:buNone/>
          </a:pPr>
          <a:r>
            <a:rPr lang="en-GB" sz="1600" kern="1200" dirty="0"/>
            <a:t>Functional impairment in either communication or social by age 3 </a:t>
          </a:r>
        </a:p>
      </dsp:txBody>
      <dsp:txXfrm>
        <a:off x="3268501" y="3598951"/>
        <a:ext cx="2150324" cy="876744"/>
      </dsp:txXfrm>
    </dsp:sp>
    <dsp:sp modelId="{9712639F-67C1-4916-AD36-E44999F0D4C7}">
      <dsp:nvSpPr>
        <dsp:cNvPr id="0" name=""/>
        <dsp:cNvSpPr/>
      </dsp:nvSpPr>
      <dsp:spPr>
        <a:xfrm>
          <a:off x="5928420" y="0"/>
          <a:ext cx="2756098" cy="47403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28600" tIns="228600" rIns="228600" bIns="228600" numCol="1" spcCol="1270" anchor="ctr" anchorCtr="0">
          <a:noAutofit/>
        </a:bodyPr>
        <a:lstStyle/>
        <a:p>
          <a:pPr marL="0" lvl="0" indent="0" algn="ctr" defTabSz="2667000">
            <a:lnSpc>
              <a:spcPct val="90000"/>
            </a:lnSpc>
            <a:spcBef>
              <a:spcPct val="0"/>
            </a:spcBef>
            <a:spcAft>
              <a:spcPct val="35000"/>
            </a:spcAft>
            <a:buNone/>
          </a:pPr>
          <a:r>
            <a:rPr lang="en-GB" sz="6000" kern="1200" dirty="0"/>
            <a:t>DSM 5</a:t>
          </a:r>
        </a:p>
      </dsp:txBody>
      <dsp:txXfrm>
        <a:off x="5928420" y="0"/>
        <a:ext cx="2756098" cy="1422119"/>
      </dsp:txXfrm>
    </dsp:sp>
    <dsp:sp modelId="{9753E7F4-5093-40C2-8C56-0140FE5155EF}">
      <dsp:nvSpPr>
        <dsp:cNvPr id="0" name=""/>
        <dsp:cNvSpPr/>
      </dsp:nvSpPr>
      <dsp:spPr>
        <a:xfrm>
          <a:off x="6204030" y="1422524"/>
          <a:ext cx="2204878" cy="931298"/>
        </a:xfrm>
        <a:prstGeom prst="roundRect">
          <a:avLst>
            <a:gd name="adj" fmla="val 10000"/>
          </a:avLst>
        </a:prstGeom>
        <a:solidFill>
          <a:schemeClr val="accent2">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GB" sz="1400" b="0" i="0" kern="1200" dirty="0"/>
            <a:t>1) social communication</a:t>
          </a:r>
        </a:p>
        <a:p>
          <a:pPr marL="0" lvl="0" indent="0" algn="ctr" defTabSz="622300">
            <a:lnSpc>
              <a:spcPct val="90000"/>
            </a:lnSpc>
            <a:spcBef>
              <a:spcPct val="0"/>
            </a:spcBef>
            <a:spcAft>
              <a:spcPct val="35000"/>
            </a:spcAft>
            <a:buNone/>
          </a:pPr>
          <a:r>
            <a:rPr lang="en-GB" sz="1400" b="0" i="0" kern="1200" dirty="0"/>
            <a:t>2) restrictive, repetitive activities and interests; sensory difficulties.</a:t>
          </a:r>
          <a:endParaRPr lang="en-GB" sz="1400" kern="1200" dirty="0"/>
        </a:p>
      </dsp:txBody>
      <dsp:txXfrm>
        <a:off x="6231307" y="1449801"/>
        <a:ext cx="2150324" cy="876744"/>
      </dsp:txXfrm>
    </dsp:sp>
    <dsp:sp modelId="{141A5CAF-E320-4735-B95A-21E114753BA3}">
      <dsp:nvSpPr>
        <dsp:cNvPr id="0" name=""/>
        <dsp:cNvSpPr/>
      </dsp:nvSpPr>
      <dsp:spPr>
        <a:xfrm>
          <a:off x="6204030" y="2497099"/>
          <a:ext cx="2204878" cy="93129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GB" sz="1400" kern="1200" dirty="0"/>
            <a:t>No subtype, a spectrum</a:t>
          </a:r>
        </a:p>
      </dsp:txBody>
      <dsp:txXfrm>
        <a:off x="6231307" y="2524376"/>
        <a:ext cx="2150324" cy="876744"/>
      </dsp:txXfrm>
    </dsp:sp>
    <dsp:sp modelId="{2EF2A698-85B8-498E-91E4-A4E499086B26}">
      <dsp:nvSpPr>
        <dsp:cNvPr id="0" name=""/>
        <dsp:cNvSpPr/>
      </dsp:nvSpPr>
      <dsp:spPr>
        <a:xfrm>
          <a:off x="6204030" y="3571674"/>
          <a:ext cx="2204878" cy="931298"/>
        </a:xfrm>
        <a:prstGeom prst="roundRect">
          <a:avLst>
            <a:gd name="adj" fmla="val 10000"/>
          </a:avLst>
        </a:prstGeom>
        <a:solidFill>
          <a:schemeClr val="accent6">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GB" sz="1400" kern="1200" dirty="0"/>
            <a:t>Difficulties in 1 or 2 appear in early childhood ; functional impairment maybe later   </a:t>
          </a:r>
        </a:p>
      </dsp:txBody>
      <dsp:txXfrm>
        <a:off x="6231307" y="3598951"/>
        <a:ext cx="2150324" cy="876744"/>
      </dsp:txXfrm>
    </dsp:sp>
    <dsp:sp modelId="{A0EDB4E8-F976-4583-B5B5-393C93339533}">
      <dsp:nvSpPr>
        <dsp:cNvPr id="0" name=""/>
        <dsp:cNvSpPr/>
      </dsp:nvSpPr>
      <dsp:spPr>
        <a:xfrm>
          <a:off x="8891226" y="0"/>
          <a:ext cx="2756098" cy="47403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28600" tIns="228600" rIns="228600" bIns="228600" numCol="1" spcCol="1270" anchor="ctr" anchorCtr="0">
          <a:noAutofit/>
        </a:bodyPr>
        <a:lstStyle/>
        <a:p>
          <a:pPr marL="0" lvl="0" indent="0" algn="ctr" defTabSz="2667000">
            <a:lnSpc>
              <a:spcPct val="90000"/>
            </a:lnSpc>
            <a:spcBef>
              <a:spcPct val="0"/>
            </a:spcBef>
            <a:spcAft>
              <a:spcPct val="35000"/>
            </a:spcAft>
            <a:buNone/>
          </a:pPr>
          <a:r>
            <a:rPr lang="en-GB" sz="6000" kern="1200" dirty="0"/>
            <a:t>ICD-11</a:t>
          </a:r>
        </a:p>
      </dsp:txBody>
      <dsp:txXfrm>
        <a:off x="8891226" y="0"/>
        <a:ext cx="2756098" cy="1422119"/>
      </dsp:txXfrm>
    </dsp:sp>
    <dsp:sp modelId="{20540885-4E99-4486-96AE-3027823218D9}">
      <dsp:nvSpPr>
        <dsp:cNvPr id="0" name=""/>
        <dsp:cNvSpPr/>
      </dsp:nvSpPr>
      <dsp:spPr>
        <a:xfrm>
          <a:off x="9166836" y="1422524"/>
          <a:ext cx="2204878" cy="931298"/>
        </a:xfrm>
        <a:prstGeom prst="roundRect">
          <a:avLst>
            <a:gd name="adj" fmla="val 10000"/>
          </a:avLst>
        </a:prstGeom>
        <a:solidFill>
          <a:schemeClr val="accent2">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GB" sz="1400" b="0" i="0" kern="1200" dirty="0"/>
            <a:t>1) social communication</a:t>
          </a:r>
        </a:p>
        <a:p>
          <a:pPr marL="0" lvl="0" indent="0" algn="ctr" defTabSz="622300">
            <a:lnSpc>
              <a:spcPct val="90000"/>
            </a:lnSpc>
            <a:spcBef>
              <a:spcPct val="0"/>
            </a:spcBef>
            <a:spcAft>
              <a:spcPct val="35000"/>
            </a:spcAft>
            <a:buNone/>
          </a:pPr>
          <a:r>
            <a:rPr lang="en-GB" sz="1400" b="0" i="0" kern="1200" dirty="0"/>
            <a:t>2) restrictive, repetitive activities and interests; sensory difficulties.</a:t>
          </a:r>
          <a:endParaRPr lang="en-GB" sz="1400" kern="1200" dirty="0"/>
        </a:p>
      </dsp:txBody>
      <dsp:txXfrm>
        <a:off x="9194113" y="1449801"/>
        <a:ext cx="2150324" cy="876744"/>
      </dsp:txXfrm>
    </dsp:sp>
    <dsp:sp modelId="{7289D81B-5B42-4943-B22C-4577EFA64B43}">
      <dsp:nvSpPr>
        <dsp:cNvPr id="0" name=""/>
        <dsp:cNvSpPr/>
      </dsp:nvSpPr>
      <dsp:spPr>
        <a:xfrm>
          <a:off x="9166836" y="2497099"/>
          <a:ext cx="2204878" cy="93129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GB" sz="1400" kern="1200" dirty="0"/>
            <a:t>No subtype, a spectrum </a:t>
          </a:r>
        </a:p>
      </dsp:txBody>
      <dsp:txXfrm>
        <a:off x="9194113" y="2524376"/>
        <a:ext cx="2150324" cy="876744"/>
      </dsp:txXfrm>
    </dsp:sp>
    <dsp:sp modelId="{66953823-473D-4617-A488-727BCA23B2E9}">
      <dsp:nvSpPr>
        <dsp:cNvPr id="0" name=""/>
        <dsp:cNvSpPr/>
      </dsp:nvSpPr>
      <dsp:spPr>
        <a:xfrm>
          <a:off x="9166836" y="3571674"/>
          <a:ext cx="2204878" cy="931298"/>
        </a:xfrm>
        <a:prstGeom prst="roundRect">
          <a:avLst>
            <a:gd name="adj" fmla="val 10000"/>
          </a:avLst>
        </a:prstGeom>
        <a:solidFill>
          <a:schemeClr val="accent6">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26670" rIns="35560" bIns="26670" numCol="1" spcCol="1270" anchor="ctr" anchorCtr="0">
          <a:noAutofit/>
        </a:bodyPr>
        <a:lstStyle/>
        <a:p>
          <a:pPr marL="0" lvl="0" indent="0" algn="ctr" defTabSz="622300">
            <a:lnSpc>
              <a:spcPct val="90000"/>
            </a:lnSpc>
            <a:spcBef>
              <a:spcPct val="0"/>
            </a:spcBef>
            <a:spcAft>
              <a:spcPct val="35000"/>
            </a:spcAft>
            <a:buNone/>
          </a:pPr>
          <a:r>
            <a:rPr lang="en-GB" sz="1400" kern="1200" dirty="0"/>
            <a:t> early development period </a:t>
          </a:r>
        </a:p>
      </dsp:txBody>
      <dsp:txXfrm>
        <a:off x="9194113" y="3598951"/>
        <a:ext cx="2150324" cy="87674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9F367C-B24B-4E2B-999E-83CEE462B49C}">
      <dsp:nvSpPr>
        <dsp:cNvPr id="0" name=""/>
        <dsp:cNvSpPr/>
      </dsp:nvSpPr>
      <dsp:spPr>
        <a:xfrm>
          <a:off x="0" y="0"/>
          <a:ext cx="2164335" cy="47403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67640" tIns="167640" rIns="167640" bIns="167640" numCol="1" spcCol="1270" anchor="ctr" anchorCtr="0">
          <a:noAutofit/>
        </a:bodyPr>
        <a:lstStyle/>
        <a:p>
          <a:pPr marL="0" lvl="0" indent="0" algn="ctr" defTabSz="1955800">
            <a:lnSpc>
              <a:spcPct val="90000"/>
            </a:lnSpc>
            <a:spcBef>
              <a:spcPct val="0"/>
            </a:spcBef>
            <a:spcAft>
              <a:spcPct val="35000"/>
            </a:spcAft>
            <a:buNone/>
          </a:pPr>
          <a:r>
            <a:rPr lang="en-GB" sz="4400" b="1" kern="1200" dirty="0"/>
            <a:t>System</a:t>
          </a:r>
          <a:r>
            <a:rPr lang="en-GB" sz="1800" kern="1200" dirty="0"/>
            <a:t> </a:t>
          </a:r>
        </a:p>
      </dsp:txBody>
      <dsp:txXfrm>
        <a:off x="0" y="0"/>
        <a:ext cx="2164335" cy="1422119"/>
      </dsp:txXfrm>
    </dsp:sp>
    <dsp:sp modelId="{741F12A6-B9AE-4024-BA5D-2DB5592886C8}">
      <dsp:nvSpPr>
        <dsp:cNvPr id="0" name=""/>
        <dsp:cNvSpPr/>
      </dsp:nvSpPr>
      <dsp:spPr>
        <a:xfrm>
          <a:off x="309502" y="1422524"/>
          <a:ext cx="1546723" cy="931298"/>
        </a:xfrm>
        <a:prstGeom prst="roundRect">
          <a:avLst>
            <a:gd name="adj" fmla="val 10000"/>
          </a:avLst>
        </a:prstGeom>
        <a:solidFill>
          <a:schemeClr val="accent2">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5720" rIns="60960" bIns="45720" numCol="1" spcCol="1270" anchor="ctr" anchorCtr="0">
          <a:noAutofit/>
        </a:bodyPr>
        <a:lstStyle/>
        <a:p>
          <a:pPr marL="0" lvl="0" indent="0" algn="ctr" defTabSz="1066800">
            <a:lnSpc>
              <a:spcPct val="90000"/>
            </a:lnSpc>
            <a:spcBef>
              <a:spcPct val="0"/>
            </a:spcBef>
            <a:spcAft>
              <a:spcPct val="35000"/>
            </a:spcAft>
            <a:buNone/>
          </a:pPr>
          <a:r>
            <a:rPr lang="en-GB" sz="2400" kern="1200" dirty="0"/>
            <a:t>Main types of symptoms  </a:t>
          </a:r>
        </a:p>
      </dsp:txBody>
      <dsp:txXfrm>
        <a:off x="336779" y="1449801"/>
        <a:ext cx="1492169" cy="876744"/>
      </dsp:txXfrm>
    </dsp:sp>
    <dsp:sp modelId="{A3C44C40-DE2A-4F92-AF50-F84896448E20}">
      <dsp:nvSpPr>
        <dsp:cNvPr id="0" name=""/>
        <dsp:cNvSpPr/>
      </dsp:nvSpPr>
      <dsp:spPr>
        <a:xfrm>
          <a:off x="330879" y="2497099"/>
          <a:ext cx="1503970" cy="93129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5720" rIns="60960" bIns="45720" numCol="1" spcCol="1270" anchor="ctr" anchorCtr="0">
          <a:noAutofit/>
        </a:bodyPr>
        <a:lstStyle/>
        <a:p>
          <a:pPr marL="0" lvl="0" indent="0" algn="ctr" defTabSz="1066800">
            <a:lnSpc>
              <a:spcPct val="90000"/>
            </a:lnSpc>
            <a:spcBef>
              <a:spcPct val="0"/>
            </a:spcBef>
            <a:spcAft>
              <a:spcPct val="35000"/>
            </a:spcAft>
            <a:buNone/>
          </a:pPr>
          <a:r>
            <a:rPr lang="en-GB" sz="2400" kern="1200" dirty="0"/>
            <a:t>Subtypes </a:t>
          </a:r>
        </a:p>
      </dsp:txBody>
      <dsp:txXfrm>
        <a:off x="358156" y="2524376"/>
        <a:ext cx="1449416" cy="876744"/>
      </dsp:txXfrm>
    </dsp:sp>
    <dsp:sp modelId="{50130F11-229B-48BF-8FA6-7546E8E04D23}">
      <dsp:nvSpPr>
        <dsp:cNvPr id="0" name=""/>
        <dsp:cNvSpPr/>
      </dsp:nvSpPr>
      <dsp:spPr>
        <a:xfrm>
          <a:off x="319132" y="3571674"/>
          <a:ext cx="1527463" cy="931298"/>
        </a:xfrm>
        <a:prstGeom prst="roundRect">
          <a:avLst>
            <a:gd name="adj" fmla="val 10000"/>
          </a:avLst>
        </a:prstGeom>
        <a:solidFill>
          <a:schemeClr val="accent6">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5720" rIns="60960" bIns="45720" numCol="1" spcCol="1270" anchor="ctr" anchorCtr="0">
          <a:noAutofit/>
        </a:bodyPr>
        <a:lstStyle/>
        <a:p>
          <a:pPr marL="0" lvl="0" indent="0" algn="ctr" defTabSz="1066800">
            <a:lnSpc>
              <a:spcPct val="90000"/>
            </a:lnSpc>
            <a:spcBef>
              <a:spcPct val="0"/>
            </a:spcBef>
            <a:spcAft>
              <a:spcPct val="35000"/>
            </a:spcAft>
            <a:buNone/>
          </a:pPr>
          <a:r>
            <a:rPr lang="en-GB" sz="2400" kern="1200" dirty="0"/>
            <a:t>Onset </a:t>
          </a:r>
        </a:p>
      </dsp:txBody>
      <dsp:txXfrm>
        <a:off x="346409" y="3598951"/>
        <a:ext cx="1472909" cy="876744"/>
      </dsp:txXfrm>
    </dsp:sp>
    <dsp:sp modelId="{A0EDB4E8-F976-4583-B5B5-393C93339533}">
      <dsp:nvSpPr>
        <dsp:cNvPr id="0" name=""/>
        <dsp:cNvSpPr/>
      </dsp:nvSpPr>
      <dsp:spPr>
        <a:xfrm>
          <a:off x="2385499" y="0"/>
          <a:ext cx="3504420" cy="4740398"/>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43840" tIns="243840" rIns="243840" bIns="243840" numCol="1" spcCol="1270" anchor="ctr" anchorCtr="0">
          <a:noAutofit/>
        </a:bodyPr>
        <a:lstStyle/>
        <a:p>
          <a:pPr marL="0" lvl="0" indent="0" algn="ctr" defTabSz="2844800">
            <a:lnSpc>
              <a:spcPct val="90000"/>
            </a:lnSpc>
            <a:spcBef>
              <a:spcPct val="0"/>
            </a:spcBef>
            <a:spcAft>
              <a:spcPct val="35000"/>
            </a:spcAft>
            <a:buNone/>
          </a:pPr>
          <a:r>
            <a:rPr lang="en-GB" sz="6400" kern="1200" dirty="0"/>
            <a:t>ICD-11</a:t>
          </a:r>
        </a:p>
      </dsp:txBody>
      <dsp:txXfrm>
        <a:off x="2385499" y="0"/>
        <a:ext cx="3504420" cy="1422119"/>
      </dsp:txXfrm>
    </dsp:sp>
    <dsp:sp modelId="{20540885-4E99-4486-96AE-3027823218D9}">
      <dsp:nvSpPr>
        <dsp:cNvPr id="0" name=""/>
        <dsp:cNvSpPr/>
      </dsp:nvSpPr>
      <dsp:spPr>
        <a:xfrm>
          <a:off x="2586317" y="1322524"/>
          <a:ext cx="3102783" cy="1021193"/>
        </a:xfrm>
        <a:prstGeom prst="roundRect">
          <a:avLst>
            <a:gd name="adj" fmla="val 10000"/>
          </a:avLst>
        </a:prstGeom>
        <a:solidFill>
          <a:schemeClr val="accent2">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38100" rIns="50800" bIns="38100" numCol="1" spcCol="1270" anchor="ctr" anchorCtr="0">
          <a:noAutofit/>
        </a:bodyPr>
        <a:lstStyle/>
        <a:p>
          <a:pPr marL="0" lvl="0" indent="0" algn="ctr" defTabSz="889000">
            <a:lnSpc>
              <a:spcPct val="90000"/>
            </a:lnSpc>
            <a:spcBef>
              <a:spcPct val="0"/>
            </a:spcBef>
            <a:spcAft>
              <a:spcPct val="35000"/>
            </a:spcAft>
            <a:buNone/>
          </a:pPr>
          <a:r>
            <a:rPr lang="en-GB" sz="2000" b="0" i="0" kern="1200" dirty="0"/>
            <a:t>1) social communication</a:t>
          </a:r>
        </a:p>
        <a:p>
          <a:pPr marL="0" lvl="0" indent="0" algn="ctr" defTabSz="889000">
            <a:lnSpc>
              <a:spcPct val="90000"/>
            </a:lnSpc>
            <a:spcBef>
              <a:spcPct val="0"/>
            </a:spcBef>
            <a:spcAft>
              <a:spcPct val="35000"/>
            </a:spcAft>
            <a:buNone/>
          </a:pPr>
          <a:r>
            <a:rPr lang="en-GB" sz="2000" b="0" i="0" kern="1200" dirty="0"/>
            <a:t>2) restrictive, repetitive activities and interests; sensory difficulties.</a:t>
          </a:r>
          <a:endParaRPr lang="en-GB" sz="2000" kern="1200" dirty="0"/>
        </a:p>
      </dsp:txBody>
      <dsp:txXfrm>
        <a:off x="2616227" y="1352434"/>
        <a:ext cx="3042963" cy="961373"/>
      </dsp:txXfrm>
    </dsp:sp>
    <dsp:sp modelId="{7289D81B-5B42-4943-B22C-4577EFA64B43}">
      <dsp:nvSpPr>
        <dsp:cNvPr id="0" name=""/>
        <dsp:cNvSpPr/>
      </dsp:nvSpPr>
      <dsp:spPr>
        <a:xfrm>
          <a:off x="2629199" y="2516767"/>
          <a:ext cx="3003520" cy="102119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5720" rIns="60960" bIns="45720" numCol="1" spcCol="1270" anchor="ctr" anchorCtr="0">
          <a:noAutofit/>
        </a:bodyPr>
        <a:lstStyle/>
        <a:p>
          <a:pPr marL="0" lvl="0" indent="0" algn="ctr" defTabSz="1066800">
            <a:lnSpc>
              <a:spcPct val="90000"/>
            </a:lnSpc>
            <a:spcBef>
              <a:spcPct val="0"/>
            </a:spcBef>
            <a:spcAft>
              <a:spcPct val="35000"/>
            </a:spcAft>
            <a:buNone/>
          </a:pPr>
          <a:r>
            <a:rPr lang="en-GB" sz="2400" kern="1200" dirty="0"/>
            <a:t>No subtype, a spectrum </a:t>
          </a:r>
        </a:p>
      </dsp:txBody>
      <dsp:txXfrm>
        <a:off x="2659109" y="2546677"/>
        <a:ext cx="2943700" cy="961373"/>
      </dsp:txXfrm>
    </dsp:sp>
    <dsp:sp modelId="{66953823-473D-4617-A488-727BCA23B2E9}">
      <dsp:nvSpPr>
        <dsp:cNvPr id="0" name=""/>
        <dsp:cNvSpPr/>
      </dsp:nvSpPr>
      <dsp:spPr>
        <a:xfrm>
          <a:off x="2635949" y="3540889"/>
          <a:ext cx="3003520" cy="1021193"/>
        </a:xfrm>
        <a:prstGeom prst="roundRect">
          <a:avLst>
            <a:gd name="adj" fmla="val 10000"/>
          </a:avLst>
        </a:prstGeom>
        <a:solidFill>
          <a:schemeClr val="accent6">
            <a:lumMod val="75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45720" rIns="60960" bIns="45720" numCol="1" spcCol="1270" anchor="ctr" anchorCtr="0">
          <a:noAutofit/>
        </a:bodyPr>
        <a:lstStyle/>
        <a:p>
          <a:pPr marL="0" lvl="0" indent="0" algn="ctr" defTabSz="1066800">
            <a:lnSpc>
              <a:spcPct val="90000"/>
            </a:lnSpc>
            <a:spcBef>
              <a:spcPct val="0"/>
            </a:spcBef>
            <a:spcAft>
              <a:spcPct val="35000"/>
            </a:spcAft>
            <a:buNone/>
          </a:pPr>
          <a:r>
            <a:rPr lang="en-GB" sz="2400" kern="1200" dirty="0"/>
            <a:t> early development period </a:t>
          </a:r>
        </a:p>
      </dsp:txBody>
      <dsp:txXfrm>
        <a:off x="2665859" y="3570799"/>
        <a:ext cx="2943700" cy="96137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E4736D-2E02-4EA8-BDAD-C760A37289FF}">
      <dsp:nvSpPr>
        <dsp:cNvPr id="0" name=""/>
        <dsp:cNvSpPr/>
      </dsp:nvSpPr>
      <dsp:spPr>
        <a:xfrm>
          <a:off x="0" y="307129"/>
          <a:ext cx="6666833" cy="914940"/>
        </a:xfrm>
        <a:prstGeom prst="roundRect">
          <a:avLst/>
        </a:prstGeom>
        <a:gradFill rotWithShape="0">
          <a:gsLst>
            <a:gs pos="0">
              <a:schemeClr val="accent5">
                <a:hueOff val="0"/>
                <a:satOff val="0"/>
                <a:lumOff val="0"/>
                <a:alphaOff val="0"/>
                <a:satMod val="103000"/>
                <a:lumMod val="102000"/>
                <a:tint val="94000"/>
              </a:schemeClr>
            </a:gs>
            <a:gs pos="3000">
              <a:schemeClr val="tx1"/>
            </a:gs>
            <a:gs pos="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a:t>Theory of Mind (</a:t>
          </a:r>
          <a:r>
            <a:rPr lang="en-GB" sz="2300" b="0" i="0" kern="1200" dirty="0" err="1"/>
            <a:t>ToM</a:t>
          </a:r>
          <a:r>
            <a:rPr lang="en-GB" sz="2300" b="0" i="0" kern="1200" dirty="0"/>
            <a:t>) remains influential but incomplete. Contemporary models emphasise:</a:t>
          </a:r>
          <a:endParaRPr lang="en-US" sz="2300" b="0" kern="1200" dirty="0"/>
        </a:p>
      </dsp:txBody>
      <dsp:txXfrm>
        <a:off x="44664" y="351793"/>
        <a:ext cx="6577505" cy="825612"/>
      </dsp:txXfrm>
    </dsp:sp>
    <dsp:sp modelId="{606EA07C-8C7C-4DC4-8232-584BCD03ACDE}">
      <dsp:nvSpPr>
        <dsp:cNvPr id="0" name=""/>
        <dsp:cNvSpPr/>
      </dsp:nvSpPr>
      <dsp:spPr>
        <a:xfrm>
          <a:off x="0" y="1288309"/>
          <a:ext cx="6666833" cy="914940"/>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i="0" kern="1200"/>
            <a:t>Predictive processing differences</a:t>
          </a:r>
          <a:r>
            <a:rPr lang="en-GB" sz="2300" b="0" i="0" kern="1200"/>
            <a:t> (Pellicano &amp; Burr, 2022)</a:t>
          </a:r>
          <a:endParaRPr lang="en-US" sz="2300" kern="1200"/>
        </a:p>
      </dsp:txBody>
      <dsp:txXfrm>
        <a:off x="44664" y="1332973"/>
        <a:ext cx="6577505" cy="825612"/>
      </dsp:txXfrm>
    </dsp:sp>
    <dsp:sp modelId="{A657562D-B199-4485-8786-474D57953882}">
      <dsp:nvSpPr>
        <dsp:cNvPr id="0" name=""/>
        <dsp:cNvSpPr/>
      </dsp:nvSpPr>
      <dsp:spPr>
        <a:xfrm>
          <a:off x="0" y="2269489"/>
          <a:ext cx="6666833" cy="91494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i="0" kern="1200"/>
            <a:t>Monotropism</a:t>
          </a:r>
          <a:r>
            <a:rPr lang="en-GB" sz="2300" b="0" i="0" kern="1200"/>
            <a:t>: deep, focused attention on specific interests (Murray et al., 2023)</a:t>
          </a:r>
          <a:endParaRPr lang="en-US" sz="2300" kern="1200"/>
        </a:p>
      </dsp:txBody>
      <dsp:txXfrm>
        <a:off x="44664" y="2314153"/>
        <a:ext cx="6577505" cy="825612"/>
      </dsp:txXfrm>
    </dsp:sp>
    <dsp:sp modelId="{4714F1D1-B45C-43E2-A11C-3B981CDCA3DE}">
      <dsp:nvSpPr>
        <dsp:cNvPr id="0" name=""/>
        <dsp:cNvSpPr/>
      </dsp:nvSpPr>
      <dsp:spPr>
        <a:xfrm>
          <a:off x="0" y="3250670"/>
          <a:ext cx="6666833" cy="914940"/>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1" i="0" kern="1200"/>
            <a:t>Double Empathy Problem</a:t>
          </a:r>
          <a:r>
            <a:rPr lang="en-GB" sz="2300" b="0" i="0" kern="1200"/>
            <a:t>: communication breakdown is mutual, not one‑sided (Milton, 2022)</a:t>
          </a:r>
          <a:endParaRPr lang="en-US" sz="2300" kern="1200"/>
        </a:p>
      </dsp:txBody>
      <dsp:txXfrm>
        <a:off x="44664" y="3295334"/>
        <a:ext cx="6577505" cy="825612"/>
      </dsp:txXfrm>
    </dsp:sp>
    <dsp:sp modelId="{38FC206C-2F30-4679-B66C-6DC1F038C92E}">
      <dsp:nvSpPr>
        <dsp:cNvPr id="0" name=""/>
        <dsp:cNvSpPr/>
      </dsp:nvSpPr>
      <dsp:spPr>
        <a:xfrm>
          <a:off x="0" y="4231850"/>
          <a:ext cx="6666833" cy="914940"/>
        </a:xfrm>
        <a:prstGeom prst="roundRect">
          <a:avLst/>
        </a:prstGeom>
        <a:gradFill rotWithShape="0">
          <a:gsLst>
            <a:gs pos="0">
              <a:schemeClr val="accent5">
                <a:hueOff val="-12152150"/>
                <a:satOff val="-826"/>
                <a:lumOff val="1961"/>
                <a:alphaOff val="0"/>
                <a:satMod val="103000"/>
                <a:lumMod val="102000"/>
                <a:tint val="94000"/>
              </a:schemeClr>
            </a:gs>
            <a:gs pos="0">
              <a:schemeClr val="tx1"/>
            </a:gs>
            <a:gs pos="0">
              <a:schemeClr val="tx1"/>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b="0" i="0" kern="1200" dirty="0"/>
            <a:t>These models better explain sensory differences and repetitive behaviours than </a:t>
          </a:r>
          <a:r>
            <a:rPr lang="en-GB" sz="2300" b="0" i="0" kern="1200" dirty="0" err="1"/>
            <a:t>ToM</a:t>
          </a:r>
          <a:r>
            <a:rPr lang="en-GB" sz="2300" b="0" i="0" kern="1200" dirty="0"/>
            <a:t> alone.</a:t>
          </a:r>
          <a:endParaRPr lang="en-US" sz="2300" kern="1200" dirty="0"/>
        </a:p>
      </dsp:txBody>
      <dsp:txXfrm>
        <a:off x="44664" y="4276514"/>
        <a:ext cx="6577505" cy="8256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80D1EC-F2DD-49FE-8E94-308F18654638}">
      <dsp:nvSpPr>
        <dsp:cNvPr id="0" name=""/>
        <dsp:cNvSpPr/>
      </dsp:nvSpPr>
      <dsp:spPr>
        <a:xfrm>
          <a:off x="0"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US" sz="3900" kern="1200"/>
            <a:t>Pediatrician</a:t>
          </a:r>
        </a:p>
      </dsp:txBody>
      <dsp:txXfrm>
        <a:off x="0" y="39687"/>
        <a:ext cx="3286125" cy="1971675"/>
      </dsp:txXfrm>
    </dsp:sp>
    <dsp:sp modelId="{89EFA9EC-9D06-4213-91C2-D669CA0F0FB4}">
      <dsp:nvSpPr>
        <dsp:cNvPr id="0" name=""/>
        <dsp:cNvSpPr/>
      </dsp:nvSpPr>
      <dsp:spPr>
        <a:xfrm>
          <a:off x="3614737"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US" sz="3900" kern="1200"/>
            <a:t>Psychologist (appropriate based on age)</a:t>
          </a:r>
        </a:p>
      </dsp:txBody>
      <dsp:txXfrm>
        <a:off x="3614737" y="39687"/>
        <a:ext cx="3286125" cy="1971675"/>
      </dsp:txXfrm>
    </dsp:sp>
    <dsp:sp modelId="{08B3FC53-C3BA-4E61-A409-285C207F1281}">
      <dsp:nvSpPr>
        <dsp:cNvPr id="0" name=""/>
        <dsp:cNvSpPr/>
      </dsp:nvSpPr>
      <dsp:spPr>
        <a:xfrm>
          <a:off x="7229475" y="39687"/>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US" sz="3900" kern="1200"/>
            <a:t>Educational Psychologist </a:t>
          </a:r>
        </a:p>
      </dsp:txBody>
      <dsp:txXfrm>
        <a:off x="7229475" y="39687"/>
        <a:ext cx="3286125" cy="1971675"/>
      </dsp:txXfrm>
    </dsp:sp>
    <dsp:sp modelId="{2CF02F4A-1409-4647-A5F3-8DE1B5ED4E45}">
      <dsp:nvSpPr>
        <dsp:cNvPr id="0" name=""/>
        <dsp:cNvSpPr/>
      </dsp:nvSpPr>
      <dsp:spPr>
        <a:xfrm>
          <a:off x="1807368"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US" sz="3900" kern="1200"/>
            <a:t>Clinical Psychologist</a:t>
          </a:r>
        </a:p>
      </dsp:txBody>
      <dsp:txXfrm>
        <a:off x="1807368" y="2339975"/>
        <a:ext cx="3286125" cy="1971675"/>
      </dsp:txXfrm>
    </dsp:sp>
    <dsp:sp modelId="{C6715DE3-B0EA-42F3-9999-80A8638ABE7C}">
      <dsp:nvSpPr>
        <dsp:cNvPr id="0" name=""/>
        <dsp:cNvSpPr/>
      </dsp:nvSpPr>
      <dsp:spPr>
        <a:xfrm>
          <a:off x="5422106" y="2339975"/>
          <a:ext cx="3286125" cy="197167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US" sz="3900" kern="1200"/>
            <a:t>Occupational Therapist </a:t>
          </a:r>
        </a:p>
      </dsp:txBody>
      <dsp:txXfrm>
        <a:off x="5422106" y="2339975"/>
        <a:ext cx="3286125" cy="197167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B867BB-E908-43EF-8DBE-CBFE24872650}">
      <dsp:nvSpPr>
        <dsp:cNvPr id="0" name=""/>
        <dsp:cNvSpPr/>
      </dsp:nvSpPr>
      <dsp:spPr>
        <a:xfrm>
          <a:off x="3608070" y="4292"/>
          <a:ext cx="5412105" cy="641561"/>
        </a:xfrm>
        <a:prstGeom prst="rightArrow">
          <a:avLst>
            <a:gd name="adj1" fmla="val 75000"/>
            <a:gd name="adj2" fmla="val 50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ABA: </a:t>
          </a:r>
          <a:r>
            <a:rPr lang="en-GB" sz="1600" b="1" i="0" kern="1200" dirty="0"/>
            <a:t>applied behaviour analysis</a:t>
          </a:r>
          <a:endParaRPr lang="en-GB" sz="1600" kern="1200" dirty="0"/>
        </a:p>
        <a:p>
          <a:pPr marL="171450" lvl="1" indent="-171450" algn="l" defTabSz="711200">
            <a:lnSpc>
              <a:spcPct val="90000"/>
            </a:lnSpc>
            <a:spcBef>
              <a:spcPct val="0"/>
            </a:spcBef>
            <a:spcAft>
              <a:spcPct val="15000"/>
            </a:spcAft>
            <a:buChar char="•"/>
          </a:pPr>
          <a:r>
            <a:rPr lang="en-GB" sz="1600" kern="1200" dirty="0"/>
            <a:t>EIBI </a:t>
          </a:r>
        </a:p>
      </dsp:txBody>
      <dsp:txXfrm>
        <a:off x="3608070" y="84487"/>
        <a:ext cx="5171520" cy="481171"/>
      </dsp:txXfrm>
    </dsp:sp>
    <dsp:sp modelId="{EB45A3C0-AF9B-4BF8-8874-7889EB46068D}">
      <dsp:nvSpPr>
        <dsp:cNvPr id="0" name=""/>
        <dsp:cNvSpPr/>
      </dsp:nvSpPr>
      <dsp:spPr>
        <a:xfrm>
          <a:off x="0" y="4292"/>
          <a:ext cx="3608070" cy="641561"/>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dirty="0"/>
            <a:t>Behavioural </a:t>
          </a:r>
        </a:p>
      </dsp:txBody>
      <dsp:txXfrm>
        <a:off x="31318" y="35610"/>
        <a:ext cx="3545434" cy="578925"/>
      </dsp:txXfrm>
    </dsp:sp>
    <dsp:sp modelId="{BB6BA2A9-5EF5-49EA-BFFF-79C2659DA331}">
      <dsp:nvSpPr>
        <dsp:cNvPr id="0" name=""/>
        <dsp:cNvSpPr/>
      </dsp:nvSpPr>
      <dsp:spPr>
        <a:xfrm>
          <a:off x="3608070" y="710011"/>
          <a:ext cx="5412105" cy="641561"/>
        </a:xfrm>
        <a:prstGeom prst="rightArrow">
          <a:avLst>
            <a:gd name="adj1" fmla="val 75000"/>
            <a:gd name="adj2" fmla="val 50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Speech and language therapy </a:t>
          </a:r>
        </a:p>
        <a:p>
          <a:pPr marL="171450" lvl="1" indent="-171450" algn="l" defTabSz="711200">
            <a:lnSpc>
              <a:spcPct val="90000"/>
            </a:lnSpc>
            <a:spcBef>
              <a:spcPct val="0"/>
            </a:spcBef>
            <a:spcAft>
              <a:spcPct val="15000"/>
            </a:spcAft>
            <a:buChar char="•"/>
          </a:pPr>
          <a:r>
            <a:rPr lang="en-GB" sz="1600" kern="1200" dirty="0"/>
            <a:t>Occupational therapy </a:t>
          </a:r>
        </a:p>
      </dsp:txBody>
      <dsp:txXfrm>
        <a:off x="3608070" y="790206"/>
        <a:ext cx="5171520" cy="481171"/>
      </dsp:txXfrm>
    </dsp:sp>
    <dsp:sp modelId="{8A9781BD-1BFA-4B65-8950-400624161321}">
      <dsp:nvSpPr>
        <dsp:cNvPr id="0" name=""/>
        <dsp:cNvSpPr/>
      </dsp:nvSpPr>
      <dsp:spPr>
        <a:xfrm>
          <a:off x="0" y="710011"/>
          <a:ext cx="3608070" cy="641561"/>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dirty="0"/>
            <a:t>Developmental </a:t>
          </a:r>
        </a:p>
      </dsp:txBody>
      <dsp:txXfrm>
        <a:off x="31318" y="741329"/>
        <a:ext cx="3545434" cy="578925"/>
      </dsp:txXfrm>
    </dsp:sp>
    <dsp:sp modelId="{805DC627-C6AD-4CF0-94D7-0D92B09D627F}">
      <dsp:nvSpPr>
        <dsp:cNvPr id="0" name=""/>
        <dsp:cNvSpPr/>
      </dsp:nvSpPr>
      <dsp:spPr>
        <a:xfrm>
          <a:off x="3608070" y="1415729"/>
          <a:ext cx="5412105" cy="641561"/>
        </a:xfrm>
        <a:prstGeom prst="rightArrow">
          <a:avLst>
            <a:gd name="adj1" fmla="val 75000"/>
            <a:gd name="adj2" fmla="val 50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85" tIns="6985" rIns="6985" bIns="6985" numCol="1" spcCol="1270" anchor="t" anchorCtr="0">
          <a:noAutofit/>
        </a:bodyPr>
        <a:lstStyle/>
        <a:p>
          <a:pPr marL="57150" lvl="1" indent="-57150" algn="l" defTabSz="488950">
            <a:lnSpc>
              <a:spcPct val="90000"/>
            </a:lnSpc>
            <a:spcBef>
              <a:spcPct val="0"/>
            </a:spcBef>
            <a:spcAft>
              <a:spcPct val="15000"/>
            </a:spcAft>
            <a:buChar char="•"/>
          </a:pPr>
          <a:r>
            <a:rPr lang="en-GB" sz="1100" b="0" i="0" kern="1200" dirty="0"/>
            <a:t>Treatment and Education of Autistic and Related Communication-Handicapped Children (TEACCH)</a:t>
          </a:r>
          <a:endParaRPr lang="en-GB" sz="1100" b="0" kern="1200" dirty="0"/>
        </a:p>
        <a:p>
          <a:pPr marL="57150" lvl="1" indent="-57150" algn="l" defTabSz="488950">
            <a:lnSpc>
              <a:spcPct val="90000"/>
            </a:lnSpc>
            <a:spcBef>
              <a:spcPct val="0"/>
            </a:spcBef>
            <a:spcAft>
              <a:spcPct val="15000"/>
            </a:spcAft>
            <a:buChar char="•"/>
          </a:pPr>
          <a:r>
            <a:rPr lang="en-GB" sz="1100" b="0" kern="1200" dirty="0"/>
            <a:t>Pre-school autism communication therapy (PACT)</a:t>
          </a:r>
        </a:p>
      </dsp:txBody>
      <dsp:txXfrm>
        <a:off x="3608070" y="1495924"/>
        <a:ext cx="5171520" cy="481171"/>
      </dsp:txXfrm>
    </dsp:sp>
    <dsp:sp modelId="{4F64C4C4-E3A2-4602-BBFC-4EE6DC6DCF2B}">
      <dsp:nvSpPr>
        <dsp:cNvPr id="0" name=""/>
        <dsp:cNvSpPr/>
      </dsp:nvSpPr>
      <dsp:spPr>
        <a:xfrm>
          <a:off x="0" y="1415729"/>
          <a:ext cx="3608070" cy="641561"/>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dirty="0"/>
            <a:t>Educational </a:t>
          </a:r>
        </a:p>
      </dsp:txBody>
      <dsp:txXfrm>
        <a:off x="31318" y="1447047"/>
        <a:ext cx="3545434" cy="578925"/>
      </dsp:txXfrm>
    </dsp:sp>
    <dsp:sp modelId="{6D6E789A-73B9-46AD-BB1C-2EB640DB0EE3}">
      <dsp:nvSpPr>
        <dsp:cNvPr id="0" name=""/>
        <dsp:cNvSpPr/>
      </dsp:nvSpPr>
      <dsp:spPr>
        <a:xfrm>
          <a:off x="3608070" y="2121447"/>
          <a:ext cx="5412105" cy="641561"/>
        </a:xfrm>
        <a:prstGeom prst="rightArrow">
          <a:avLst>
            <a:gd name="adj1" fmla="val 75000"/>
            <a:gd name="adj2" fmla="val 50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 tIns="9525" rIns="9525" bIns="9525" numCol="1" spcCol="1270" anchor="t" anchorCtr="0">
          <a:noAutofit/>
        </a:bodyPr>
        <a:lstStyle/>
        <a:p>
          <a:pPr marL="114300" lvl="1" indent="-114300" algn="l" defTabSz="666750">
            <a:lnSpc>
              <a:spcPct val="90000"/>
            </a:lnSpc>
            <a:spcBef>
              <a:spcPct val="0"/>
            </a:spcBef>
            <a:spcAft>
              <a:spcPct val="15000"/>
            </a:spcAft>
            <a:buChar char="•"/>
          </a:pPr>
          <a:r>
            <a:rPr lang="en-GB" sz="1500" kern="1200" dirty="0"/>
            <a:t>Social stories </a:t>
          </a:r>
        </a:p>
        <a:p>
          <a:pPr marL="114300" lvl="1" indent="-114300" algn="l" defTabSz="666750">
            <a:lnSpc>
              <a:spcPct val="90000"/>
            </a:lnSpc>
            <a:spcBef>
              <a:spcPct val="0"/>
            </a:spcBef>
            <a:spcAft>
              <a:spcPct val="15000"/>
            </a:spcAft>
            <a:buChar char="•"/>
          </a:pPr>
          <a:r>
            <a:rPr lang="en-GB" sz="1500" kern="1200" dirty="0"/>
            <a:t>Social skills group</a:t>
          </a:r>
        </a:p>
      </dsp:txBody>
      <dsp:txXfrm>
        <a:off x="3608070" y="2201642"/>
        <a:ext cx="5171520" cy="481171"/>
      </dsp:txXfrm>
    </dsp:sp>
    <dsp:sp modelId="{7416530E-8736-4ECC-925C-648958B5B169}">
      <dsp:nvSpPr>
        <dsp:cNvPr id="0" name=""/>
        <dsp:cNvSpPr/>
      </dsp:nvSpPr>
      <dsp:spPr>
        <a:xfrm>
          <a:off x="0" y="2121447"/>
          <a:ext cx="3608070" cy="641561"/>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dirty="0"/>
            <a:t>Social-relational </a:t>
          </a:r>
        </a:p>
      </dsp:txBody>
      <dsp:txXfrm>
        <a:off x="31318" y="2152765"/>
        <a:ext cx="3545434" cy="578925"/>
      </dsp:txXfrm>
    </dsp:sp>
    <dsp:sp modelId="{5572FDE6-DFAC-4CA1-AB32-0C49C72F2FE9}">
      <dsp:nvSpPr>
        <dsp:cNvPr id="0" name=""/>
        <dsp:cNvSpPr/>
      </dsp:nvSpPr>
      <dsp:spPr>
        <a:xfrm>
          <a:off x="3608070" y="2827165"/>
          <a:ext cx="5412105" cy="641561"/>
        </a:xfrm>
        <a:prstGeom prst="rightArrow">
          <a:avLst>
            <a:gd name="adj1" fmla="val 75000"/>
            <a:gd name="adj2" fmla="val 50000"/>
          </a:avLst>
        </a:prstGeom>
        <a:solidFill>
          <a:schemeClr val="accent6">
            <a:tint val="40000"/>
            <a:alpha val="90000"/>
            <a:hueOff val="0"/>
            <a:satOff val="0"/>
            <a:lumOff val="0"/>
            <a:alphaOff val="0"/>
          </a:schemeClr>
        </a:solidFill>
        <a:ln w="19050" cap="flat" cmpd="sng" algn="ctr">
          <a:solidFill>
            <a:schemeClr val="accent6">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Not address the core symptoms  </a:t>
          </a:r>
        </a:p>
      </dsp:txBody>
      <dsp:txXfrm>
        <a:off x="3608070" y="2907360"/>
        <a:ext cx="5171520" cy="481171"/>
      </dsp:txXfrm>
    </dsp:sp>
    <dsp:sp modelId="{C2FECC95-9440-437D-8BEC-263862F2338A}">
      <dsp:nvSpPr>
        <dsp:cNvPr id="0" name=""/>
        <dsp:cNvSpPr/>
      </dsp:nvSpPr>
      <dsp:spPr>
        <a:xfrm>
          <a:off x="0" y="2827165"/>
          <a:ext cx="3608070" cy="641561"/>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dirty="0"/>
            <a:t>Pharmacological</a:t>
          </a:r>
        </a:p>
      </dsp:txBody>
      <dsp:txXfrm>
        <a:off x="31318" y="2858483"/>
        <a:ext cx="3545434" cy="578925"/>
      </dsp:txXfrm>
    </dsp:sp>
    <dsp:sp modelId="{56D98274-A4A3-4B48-8292-324FC5B85929}">
      <dsp:nvSpPr>
        <dsp:cNvPr id="0" name=""/>
        <dsp:cNvSpPr/>
      </dsp:nvSpPr>
      <dsp:spPr>
        <a:xfrm>
          <a:off x="3608070" y="3532883"/>
          <a:ext cx="5412105" cy="641561"/>
        </a:xfrm>
        <a:prstGeom prst="rightArrow">
          <a:avLst>
            <a:gd name="adj1" fmla="val 75000"/>
            <a:gd name="adj2" fmla="val 50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CBT </a:t>
          </a:r>
        </a:p>
      </dsp:txBody>
      <dsp:txXfrm>
        <a:off x="3608070" y="3613078"/>
        <a:ext cx="5171520" cy="481171"/>
      </dsp:txXfrm>
    </dsp:sp>
    <dsp:sp modelId="{44D4AA30-F909-42B7-89C3-88B9D893F2A8}">
      <dsp:nvSpPr>
        <dsp:cNvPr id="0" name=""/>
        <dsp:cNvSpPr/>
      </dsp:nvSpPr>
      <dsp:spPr>
        <a:xfrm>
          <a:off x="0" y="3532883"/>
          <a:ext cx="3608070" cy="641561"/>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dirty="0"/>
            <a:t>Psychological </a:t>
          </a:r>
        </a:p>
      </dsp:txBody>
      <dsp:txXfrm>
        <a:off x="31318" y="3564201"/>
        <a:ext cx="3545434" cy="578925"/>
      </dsp:txXfrm>
    </dsp:sp>
    <dsp:sp modelId="{31ACF18A-75F1-43FD-B244-F9BBC16E4969}">
      <dsp:nvSpPr>
        <dsp:cNvPr id="0" name=""/>
        <dsp:cNvSpPr/>
      </dsp:nvSpPr>
      <dsp:spPr>
        <a:xfrm>
          <a:off x="3397070" y="4242895"/>
          <a:ext cx="5412105" cy="641561"/>
        </a:xfrm>
        <a:prstGeom prst="rightArrow">
          <a:avLst>
            <a:gd name="adj1" fmla="val 75000"/>
            <a:gd name="adj2" fmla="val 50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Char char="•"/>
          </a:pPr>
          <a:r>
            <a:rPr lang="en-GB" sz="1600" kern="1200" dirty="0"/>
            <a:t>Mindfulness </a:t>
          </a:r>
        </a:p>
        <a:p>
          <a:pPr marL="171450" lvl="1" indent="-171450" algn="l" defTabSz="711200">
            <a:lnSpc>
              <a:spcPct val="90000"/>
            </a:lnSpc>
            <a:spcBef>
              <a:spcPct val="0"/>
            </a:spcBef>
            <a:spcAft>
              <a:spcPct val="15000"/>
            </a:spcAft>
            <a:buChar char="•"/>
          </a:pPr>
          <a:r>
            <a:rPr lang="en-GB" sz="1600" kern="1200" dirty="0"/>
            <a:t>Assistive technologies</a:t>
          </a:r>
          <a:endParaRPr lang="en-GB" sz="2000" kern="1200" dirty="0"/>
        </a:p>
      </dsp:txBody>
      <dsp:txXfrm>
        <a:off x="3397070" y="4323090"/>
        <a:ext cx="5171520" cy="481171"/>
      </dsp:txXfrm>
    </dsp:sp>
    <dsp:sp modelId="{F54AFF62-9EDC-4821-9422-135C0CA3B796}">
      <dsp:nvSpPr>
        <dsp:cNvPr id="0" name=""/>
        <dsp:cNvSpPr/>
      </dsp:nvSpPr>
      <dsp:spPr>
        <a:xfrm>
          <a:off x="0" y="4238602"/>
          <a:ext cx="3608070" cy="641561"/>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dirty="0"/>
            <a:t>Complementary and alternative </a:t>
          </a:r>
        </a:p>
      </dsp:txBody>
      <dsp:txXfrm>
        <a:off x="31318" y="4269920"/>
        <a:ext cx="3545434" cy="57892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3078427" cy="513508"/>
          </a:xfrm>
          <a:prstGeom prst="rect">
            <a:avLst/>
          </a:prstGeom>
        </p:spPr>
        <p:txBody>
          <a:bodyPr vert="horz" lIns="96085" tIns="48043" rIns="96085" bIns="48043" rtlCol="0"/>
          <a:lstStyle>
            <a:lvl1pPr algn="l">
              <a:defRPr sz="1300"/>
            </a:lvl1pPr>
          </a:lstStyle>
          <a:p>
            <a:endParaRPr lang="en-GB"/>
          </a:p>
        </p:txBody>
      </p:sp>
      <p:sp>
        <p:nvSpPr>
          <p:cNvPr id="3" name="Date Placeholder 2"/>
          <p:cNvSpPr>
            <a:spLocks noGrp="1"/>
          </p:cNvSpPr>
          <p:nvPr>
            <p:ph type="dt" idx="1"/>
          </p:nvPr>
        </p:nvSpPr>
        <p:spPr>
          <a:xfrm>
            <a:off x="4023993" y="0"/>
            <a:ext cx="3078427" cy="513508"/>
          </a:xfrm>
          <a:prstGeom prst="rect">
            <a:avLst/>
          </a:prstGeom>
        </p:spPr>
        <p:txBody>
          <a:bodyPr vert="horz" lIns="96085" tIns="48043" rIns="96085" bIns="48043" rtlCol="0"/>
          <a:lstStyle>
            <a:lvl1pPr algn="r">
              <a:defRPr sz="1300"/>
            </a:lvl1pPr>
          </a:lstStyle>
          <a:p>
            <a:fld id="{B6317563-0B2C-4BFA-8BF9-48CE7228BD8D}" type="datetimeFigureOut">
              <a:rPr lang="en-GB" smtClean="0"/>
              <a:t>18/02/2026</a:t>
            </a:fld>
            <a:endParaRPr lang="en-GB"/>
          </a:p>
        </p:txBody>
      </p:sp>
      <p:sp>
        <p:nvSpPr>
          <p:cNvPr id="4" name="Slide Image Placeholder 3"/>
          <p:cNvSpPr>
            <a:spLocks noGrp="1" noRot="1" noChangeAspect="1"/>
          </p:cNvSpPr>
          <p:nvPr>
            <p:ph type="sldImg" idx="2"/>
          </p:nvPr>
        </p:nvSpPr>
        <p:spPr>
          <a:xfrm>
            <a:off x="481013" y="1279525"/>
            <a:ext cx="6142037" cy="3454400"/>
          </a:xfrm>
          <a:prstGeom prst="rect">
            <a:avLst/>
          </a:prstGeom>
          <a:noFill/>
          <a:ln w="12700">
            <a:solidFill>
              <a:prstClr val="black"/>
            </a:solidFill>
          </a:ln>
        </p:spPr>
        <p:txBody>
          <a:bodyPr vert="horz" lIns="96085" tIns="48043" rIns="96085" bIns="48043" rtlCol="0" anchor="ctr"/>
          <a:lstStyle/>
          <a:p>
            <a:endParaRPr lang="en-GB"/>
          </a:p>
        </p:txBody>
      </p:sp>
      <p:sp>
        <p:nvSpPr>
          <p:cNvPr id="5" name="Notes Placeholder 4"/>
          <p:cNvSpPr>
            <a:spLocks noGrp="1"/>
          </p:cNvSpPr>
          <p:nvPr>
            <p:ph type="body" sz="quarter" idx="3"/>
          </p:nvPr>
        </p:nvSpPr>
        <p:spPr>
          <a:xfrm>
            <a:off x="710407" y="4925407"/>
            <a:ext cx="5683250" cy="4029879"/>
          </a:xfrm>
          <a:prstGeom prst="rect">
            <a:avLst/>
          </a:prstGeom>
        </p:spPr>
        <p:txBody>
          <a:bodyPr vert="horz" lIns="96085" tIns="48043" rIns="96085" bIns="48043"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1" y="9721106"/>
            <a:ext cx="3078427" cy="513507"/>
          </a:xfrm>
          <a:prstGeom prst="rect">
            <a:avLst/>
          </a:prstGeom>
        </p:spPr>
        <p:txBody>
          <a:bodyPr vert="horz" lIns="96085" tIns="48043" rIns="96085" bIns="48043" rtlCol="0" anchor="b"/>
          <a:lstStyle>
            <a:lvl1pPr algn="l">
              <a:defRPr sz="1300"/>
            </a:lvl1pPr>
          </a:lstStyle>
          <a:p>
            <a:endParaRPr lang="en-GB"/>
          </a:p>
        </p:txBody>
      </p:sp>
      <p:sp>
        <p:nvSpPr>
          <p:cNvPr id="7" name="Slide Number Placeholder 6"/>
          <p:cNvSpPr>
            <a:spLocks noGrp="1"/>
          </p:cNvSpPr>
          <p:nvPr>
            <p:ph type="sldNum" sz="quarter" idx="5"/>
          </p:nvPr>
        </p:nvSpPr>
        <p:spPr>
          <a:xfrm>
            <a:off x="4023993" y="9721106"/>
            <a:ext cx="3078427" cy="513507"/>
          </a:xfrm>
          <a:prstGeom prst="rect">
            <a:avLst/>
          </a:prstGeom>
        </p:spPr>
        <p:txBody>
          <a:bodyPr vert="horz" lIns="96085" tIns="48043" rIns="96085" bIns="48043" rtlCol="0" anchor="b"/>
          <a:lstStyle>
            <a:lvl1pPr algn="r">
              <a:defRPr sz="1300"/>
            </a:lvl1pPr>
          </a:lstStyle>
          <a:p>
            <a:fld id="{3ED2C24B-46FA-4EDC-B2CA-8B4D83527900}" type="slidenum">
              <a:rPr lang="en-GB" smtClean="0"/>
              <a:t>‹#›</a:t>
            </a:fld>
            <a:endParaRPr lang="en-GB"/>
          </a:p>
        </p:txBody>
      </p:sp>
    </p:spTree>
    <p:extLst>
      <p:ext uri="{BB962C8B-B14F-4D97-AF65-F5344CB8AC3E}">
        <p14:creationId xmlns:p14="http://schemas.microsoft.com/office/powerpoint/2010/main" val="20928993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youtube.com/watch?v=41jSdOQQpv0"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journals.plos.org/plosone/article?id=10.1371/journal.pone.0136521"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cdc.gov/autism/treatment/index.html" TargetMode="External"/><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autismspeaks.org/applied-behavior-analysis" TargetMode="External"/><Relationship Id="rId2" Type="http://schemas.openxmlformats.org/officeDocument/2006/relationships/slide" Target="../slides/slide31.xml"/><Relationship Id="rId1" Type="http://schemas.openxmlformats.org/officeDocument/2006/relationships/notesMaster" Target="../notesMasters/notesMaster1.xml"/><Relationship Id="rId4" Type="http://schemas.openxmlformats.org/officeDocument/2006/relationships/hyperlink" Target="https://www.autism.org.uk/advice-and-guidance/professional-practice/aug-alt-comm" TargetMode="Externa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8" Type="http://schemas.openxmlformats.org/officeDocument/2006/relationships/hyperlink" Target="https://molecularautism.biomedcentral.com/articles/10.1186/s13229-023-00565-2#ref-CR12" TargetMode="External"/><Relationship Id="rId13" Type="http://schemas.openxmlformats.org/officeDocument/2006/relationships/hyperlink" Target="https://molecularautism.biomedcentral.com/articles/10.1186/s13229-023-00565-2#ref-CR37" TargetMode="External"/><Relationship Id="rId18" Type="http://schemas.openxmlformats.org/officeDocument/2006/relationships/hyperlink" Target="https://molecularautism.biomedcentral.com/articles/10.1186/s13229-023-00565-2#ref-CR72" TargetMode="External"/><Relationship Id="rId3" Type="http://schemas.openxmlformats.org/officeDocument/2006/relationships/hyperlink" Target="https://onlinelibrary.wiley.com/doi/abs/10.1002/aur.2741" TargetMode="External"/><Relationship Id="rId7" Type="http://schemas.openxmlformats.org/officeDocument/2006/relationships/hyperlink" Target="https://molecularautism.biomedcentral.com/articles/10.1186/s13229-023-00565-2#ref-CR11" TargetMode="External"/><Relationship Id="rId12" Type="http://schemas.openxmlformats.org/officeDocument/2006/relationships/hyperlink" Target="https://molecularautism.biomedcentral.com/articles/10.1186/s13229-023-00565-2#ref-CR24" TargetMode="External"/><Relationship Id="rId17" Type="http://schemas.openxmlformats.org/officeDocument/2006/relationships/hyperlink" Target="https://molecularautism.biomedcentral.com/articles/10.1186/s13229-023-00565-2#ref-CR71" TargetMode="External"/><Relationship Id="rId2" Type="http://schemas.openxmlformats.org/officeDocument/2006/relationships/slide" Target="../slides/slide34.xml"/><Relationship Id="rId16" Type="http://schemas.openxmlformats.org/officeDocument/2006/relationships/hyperlink" Target="https://molecularautism.biomedcentral.com/articles/10.1186/s13229-023-00565-2#ref-CR70" TargetMode="External"/><Relationship Id="rId1" Type="http://schemas.openxmlformats.org/officeDocument/2006/relationships/notesMaster" Target="../notesMasters/notesMaster1.xml"/><Relationship Id="rId6" Type="http://schemas.openxmlformats.org/officeDocument/2006/relationships/hyperlink" Target="https://molecularautism.biomedcentral.com/articles/10.1186/s13229-023-00565-2" TargetMode="External"/><Relationship Id="rId11" Type="http://schemas.openxmlformats.org/officeDocument/2006/relationships/hyperlink" Target="https://molecularautism.biomedcentral.com/articles/10.1186/s13229-023-00565-2#ref-CR23" TargetMode="External"/><Relationship Id="rId5" Type="http://schemas.openxmlformats.org/officeDocument/2006/relationships/hyperlink" Target="https://www-cambridge-org.ezproxy.uwtsd.ac.uk/core/services/aop-cambridge-core/content/view/4C9260DB64DFC29AF945D32D1C15E8F2/S0007125000279385a.pdf/div-class-title-premature-mortality-in-autism-spectrum-disorder-div.pdf" TargetMode="External"/><Relationship Id="rId15" Type="http://schemas.openxmlformats.org/officeDocument/2006/relationships/hyperlink" Target="https://molecularautism.biomedcentral.com/articles/10.1186/s13229-023-00565-2#ref-CR69" TargetMode="External"/><Relationship Id="rId10" Type="http://schemas.openxmlformats.org/officeDocument/2006/relationships/hyperlink" Target="https://molecularautism.biomedcentral.com/articles/10.1186/s13229-023-00565-2#ref-CR20" TargetMode="External"/><Relationship Id="rId4" Type="http://schemas.openxmlformats.org/officeDocument/2006/relationships/hyperlink" Target="https://www.researchgate.net/profile/Jane-Hwang-3/publication/331347263_Mortality_and_cause_of_death_of_Australians_on_the_autism_spectrum/links/5d3fbd32299bf1995b561255/Mortality-and-cause-of-death-of-Australians-on-the-autism-spectrum.pdf" TargetMode="External"/><Relationship Id="rId9" Type="http://schemas.openxmlformats.org/officeDocument/2006/relationships/hyperlink" Target="https://molecularautism.biomedcentral.com/articles/10.1186/s13229-023-00565-2#ref-CR15" TargetMode="External"/><Relationship Id="rId14" Type="http://schemas.openxmlformats.org/officeDocument/2006/relationships/hyperlink" Target="https://molecularautism.biomedcentral.com/articles/10.1186/s13229-023-00565-2#ref-CR68" TargetMode="Externa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www.channel4.com/programmes/locked-away-our-autism-scandal-dispatches/on-demand/73942-001"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3" Type="http://schemas.openxmlformats.org/officeDocument/2006/relationships/hyperlink" Target="https://researchautism.org/oaracle-newsletter/greta-thunberg-likens-autism-to-superpower/" TargetMode="External"/><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7D2D336-AEAD-4B17-8E06-C445770D75A4}" type="slidenum">
              <a:rPr lang="en-GB" smtClean="0"/>
              <a:t>2</a:t>
            </a:fld>
            <a:endParaRPr lang="en-GB"/>
          </a:p>
        </p:txBody>
      </p:sp>
    </p:spTree>
    <p:extLst>
      <p:ext uri="{BB962C8B-B14F-4D97-AF65-F5344CB8AC3E}">
        <p14:creationId xmlns:p14="http://schemas.microsoft.com/office/powerpoint/2010/main" val="38903119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ASD as an evolving area of research and debate. Emphasise that today’s session integrates classification systems, contemporary models, health inequalities, and current controversies such as concept creep. Highlight that ASD is not a static diagnosis — our understanding shifts with research, policy, and lived experience.</a:t>
            </a:r>
          </a:p>
        </p:txBody>
      </p:sp>
      <p:sp>
        <p:nvSpPr>
          <p:cNvPr id="4" name="Slide Number Placeholder 3"/>
          <p:cNvSpPr>
            <a:spLocks noGrp="1"/>
          </p:cNvSpPr>
          <p:nvPr>
            <p:ph type="sldNum" sz="quarter" idx="5"/>
          </p:nvPr>
        </p:nvSpPr>
        <p:spPr/>
        <p:txBody>
          <a:bodyPr/>
          <a:lstStyle/>
          <a:p>
            <a:fld id="{3ED2C24B-46FA-4EDC-B2CA-8B4D83527900}" type="slidenum">
              <a:rPr lang="en-GB" smtClean="0"/>
              <a:t>3</a:t>
            </a:fld>
            <a:endParaRPr lang="en-GB"/>
          </a:p>
        </p:txBody>
      </p:sp>
    </p:spTree>
    <p:extLst>
      <p:ext uri="{BB962C8B-B14F-4D97-AF65-F5344CB8AC3E}">
        <p14:creationId xmlns:p14="http://schemas.microsoft.com/office/powerpoint/2010/main" val="38229690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https://www.youtube.com/watch?v=Lk4qs8jGN4U </a:t>
            </a:r>
          </a:p>
        </p:txBody>
      </p:sp>
      <p:sp>
        <p:nvSpPr>
          <p:cNvPr id="4" name="Slide Number Placeholder 3"/>
          <p:cNvSpPr>
            <a:spLocks noGrp="1"/>
          </p:cNvSpPr>
          <p:nvPr>
            <p:ph type="sldNum" sz="quarter" idx="5"/>
          </p:nvPr>
        </p:nvSpPr>
        <p:spPr/>
        <p:txBody>
          <a:bodyPr/>
          <a:lstStyle/>
          <a:p>
            <a:fld id="{3ED2C24B-46FA-4EDC-B2CA-8B4D83527900}" type="slidenum">
              <a:rPr lang="en-GB" smtClean="0"/>
              <a:t>5</a:t>
            </a:fld>
            <a:endParaRPr lang="en-GB"/>
          </a:p>
        </p:txBody>
      </p:sp>
    </p:spTree>
    <p:extLst>
      <p:ext uri="{BB962C8B-B14F-4D97-AF65-F5344CB8AC3E}">
        <p14:creationId xmlns:p14="http://schemas.microsoft.com/office/powerpoint/2010/main" val="30736630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Explain why ICD‑11 removed subtypes and moved toward dimensional specifiers. Highlight the clinical implications: co‑diagnosis with ADHD, focus on functioning, and recognition across the lifespan. Note that Reed et al. (2023) and Stein et al. (2020) argue ICD‑11 improves alignment with DSM‑5‑TR but raises questions about diagnostic breadth.</a:t>
            </a:r>
          </a:p>
          <a:p>
            <a:endParaRPr lang="en-GB" dirty="0"/>
          </a:p>
        </p:txBody>
      </p:sp>
      <p:sp>
        <p:nvSpPr>
          <p:cNvPr id="4" name="Slide Number Placeholder 3"/>
          <p:cNvSpPr>
            <a:spLocks noGrp="1"/>
          </p:cNvSpPr>
          <p:nvPr>
            <p:ph type="sldNum" sz="quarter" idx="5"/>
          </p:nvPr>
        </p:nvSpPr>
        <p:spPr/>
        <p:txBody>
          <a:bodyPr/>
          <a:lstStyle/>
          <a:p>
            <a:fld id="{3ED2C24B-46FA-4EDC-B2CA-8B4D83527900}" type="slidenum">
              <a:rPr lang="en-GB" smtClean="0"/>
              <a:t>6</a:t>
            </a:fld>
            <a:endParaRPr lang="en-GB"/>
          </a:p>
        </p:txBody>
      </p:sp>
    </p:spTree>
    <p:extLst>
      <p:ext uri="{BB962C8B-B14F-4D97-AF65-F5344CB8AC3E}">
        <p14:creationId xmlns:p14="http://schemas.microsoft.com/office/powerpoint/2010/main" val="5973769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D2C24B-46FA-4EDC-B2CA-8B4D83527900}" type="slidenum">
              <a:rPr lang="en-GB" smtClean="0"/>
              <a:t>7</a:t>
            </a:fld>
            <a:endParaRPr lang="en-GB"/>
          </a:p>
        </p:txBody>
      </p:sp>
    </p:spTree>
    <p:extLst>
      <p:ext uri="{BB962C8B-B14F-4D97-AF65-F5344CB8AC3E}">
        <p14:creationId xmlns:p14="http://schemas.microsoft.com/office/powerpoint/2010/main" val="35922113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4DB14F6-9664-4D55-80FB-D7CC1200E952}" type="slidenum">
              <a:rPr lang="en-US" smtClean="0"/>
              <a:t>8</a:t>
            </a:fld>
            <a:endParaRPr lang="en-US"/>
          </a:p>
        </p:txBody>
      </p:sp>
    </p:spTree>
    <p:extLst>
      <p:ext uri="{BB962C8B-B14F-4D97-AF65-F5344CB8AC3E}">
        <p14:creationId xmlns:p14="http://schemas.microsoft.com/office/powerpoint/2010/main" val="15870390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Clarify that these features vary widely and should not be interpreted as universal. Emphasise sensory differences and executive functioning, which are often overlooked. Remind students that ASD includes strengths — such as pattern recognition, attention to detail, and deep focus — alongside challenges.</a:t>
            </a:r>
          </a:p>
        </p:txBody>
      </p:sp>
      <p:sp>
        <p:nvSpPr>
          <p:cNvPr id="4" name="Slide Number Placeholder 3"/>
          <p:cNvSpPr>
            <a:spLocks noGrp="1"/>
          </p:cNvSpPr>
          <p:nvPr>
            <p:ph type="sldNum" sz="quarter" idx="5"/>
          </p:nvPr>
        </p:nvSpPr>
        <p:spPr/>
        <p:txBody>
          <a:bodyPr/>
          <a:lstStyle/>
          <a:p>
            <a:fld id="{3ED2C24B-46FA-4EDC-B2CA-8B4D83527900}" type="slidenum">
              <a:rPr lang="en-GB" smtClean="0"/>
              <a:t>9</a:t>
            </a:fld>
            <a:endParaRPr lang="en-GB"/>
          </a:p>
        </p:txBody>
      </p:sp>
    </p:spTree>
    <p:extLst>
      <p:ext uri="{BB962C8B-B14F-4D97-AF65-F5344CB8AC3E}">
        <p14:creationId xmlns:p14="http://schemas.microsoft.com/office/powerpoint/2010/main" val="32024445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For inclusion: ASD is strongly linked to mental health inequalities and requires integrated care.</a:t>
            </a:r>
          </a:p>
          <a:p>
            <a:r>
              <a:rPr lang="en-GB" dirty="0">
                <a:effectLst/>
              </a:rPr>
              <a:t>Against inclusion: ASD is a neurodevelopmental difference, not a disorder of mood or thought. Introduce the neurodiversity movement’s critique of pathologisation. Ask students to consider how classification shapes public perception and service pathways.</a:t>
            </a:r>
          </a:p>
          <a:p>
            <a:endParaRPr lang="en-GB" dirty="0"/>
          </a:p>
        </p:txBody>
      </p:sp>
      <p:sp>
        <p:nvSpPr>
          <p:cNvPr id="4" name="Slide Number Placeholder 3"/>
          <p:cNvSpPr>
            <a:spLocks noGrp="1"/>
          </p:cNvSpPr>
          <p:nvPr>
            <p:ph type="sldNum" sz="quarter" idx="5"/>
          </p:nvPr>
        </p:nvSpPr>
        <p:spPr/>
        <p:txBody>
          <a:bodyPr/>
          <a:lstStyle/>
          <a:p>
            <a:fld id="{3ED2C24B-46FA-4EDC-B2CA-8B4D83527900}" type="slidenum">
              <a:rPr lang="en-GB" smtClean="0"/>
              <a:t>10</a:t>
            </a:fld>
            <a:endParaRPr lang="en-GB"/>
          </a:p>
        </p:txBody>
      </p:sp>
    </p:spTree>
    <p:extLst>
      <p:ext uri="{BB962C8B-B14F-4D97-AF65-F5344CB8AC3E}">
        <p14:creationId xmlns:p14="http://schemas.microsoft.com/office/powerpoint/2010/main" val="26620182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D2C24B-46FA-4EDC-B2CA-8B4D83527900}" type="slidenum">
              <a:rPr lang="en-GB" smtClean="0"/>
              <a:t>11</a:t>
            </a:fld>
            <a:endParaRPr lang="en-GB"/>
          </a:p>
        </p:txBody>
      </p:sp>
    </p:spTree>
    <p:extLst>
      <p:ext uri="{BB962C8B-B14F-4D97-AF65-F5344CB8AC3E}">
        <p14:creationId xmlns:p14="http://schemas.microsoft.com/office/powerpoint/2010/main" val="6268313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rising prevalence and the role of improved recognition, especially among girls and ethnic minority groups. Highlight employment disparities and inpatient admission data. Encourage students to think critically about intersectionality — how socioeconomic status, race, and language shape diagnostic access and outcomes.</a:t>
            </a:r>
          </a:p>
        </p:txBody>
      </p:sp>
      <p:sp>
        <p:nvSpPr>
          <p:cNvPr id="4" name="Slide Number Placeholder 3"/>
          <p:cNvSpPr>
            <a:spLocks noGrp="1"/>
          </p:cNvSpPr>
          <p:nvPr>
            <p:ph type="sldNum" sz="quarter" idx="5"/>
          </p:nvPr>
        </p:nvSpPr>
        <p:spPr/>
        <p:txBody>
          <a:bodyPr/>
          <a:lstStyle/>
          <a:p>
            <a:fld id="{3ED2C24B-46FA-4EDC-B2CA-8B4D83527900}" type="slidenum">
              <a:rPr lang="en-GB" smtClean="0"/>
              <a:t>12</a:t>
            </a:fld>
            <a:endParaRPr lang="en-GB"/>
          </a:p>
        </p:txBody>
      </p:sp>
    </p:spTree>
    <p:extLst>
      <p:ext uri="{BB962C8B-B14F-4D97-AF65-F5344CB8AC3E}">
        <p14:creationId xmlns:p14="http://schemas.microsoft.com/office/powerpoint/2010/main" val="14495470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 Temple is a good example of a high functioning ASD. https://youtu.be/1qPFAT4p8Lc?feature=shared </a:t>
            </a:r>
          </a:p>
          <a:p>
            <a:endParaRPr lang="en-GB" dirty="0"/>
          </a:p>
        </p:txBody>
      </p:sp>
      <p:sp>
        <p:nvSpPr>
          <p:cNvPr id="4" name="Slide Number Placeholder 3"/>
          <p:cNvSpPr>
            <a:spLocks noGrp="1"/>
          </p:cNvSpPr>
          <p:nvPr>
            <p:ph type="sldNum" sz="quarter" idx="5"/>
          </p:nvPr>
        </p:nvSpPr>
        <p:spPr/>
        <p:txBody>
          <a:bodyPr/>
          <a:lstStyle/>
          <a:p>
            <a:fld id="{3ED2C24B-46FA-4EDC-B2CA-8B4D83527900}" type="slidenum">
              <a:rPr lang="en-GB" smtClean="0"/>
              <a:t>13</a:t>
            </a:fld>
            <a:endParaRPr lang="en-GB"/>
          </a:p>
        </p:txBody>
      </p:sp>
    </p:spTree>
    <p:extLst>
      <p:ext uri="{BB962C8B-B14F-4D97-AF65-F5344CB8AC3E}">
        <p14:creationId xmlns:p14="http://schemas.microsoft.com/office/powerpoint/2010/main" val="72184152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367EB50-1511-4700-A934-15A4EADE5EF0}" type="slidenum">
              <a:rPr lang="en-GB" smtClean="0"/>
              <a:t>14</a:t>
            </a:fld>
            <a:endParaRPr lang="en-GB"/>
          </a:p>
        </p:txBody>
      </p:sp>
    </p:spTree>
    <p:extLst>
      <p:ext uri="{BB962C8B-B14F-4D97-AF65-F5344CB8AC3E}">
        <p14:creationId xmlns:p14="http://schemas.microsoft.com/office/powerpoint/2010/main" val="18984845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slide is a summary of comparison to ICD-10 for autism</a:t>
            </a:r>
          </a:p>
          <a:p>
            <a:r>
              <a:rPr lang="en-GB" dirty="0"/>
              <a:t>Wider age for the onset unlike the </a:t>
            </a:r>
            <a:r>
              <a:rPr lang="en-GB" dirty="0" err="1"/>
              <a:t>strick</a:t>
            </a:r>
            <a:r>
              <a:rPr lang="en-GB" dirty="0"/>
              <a:t> age 3</a:t>
            </a:r>
          </a:p>
          <a:p>
            <a:r>
              <a:rPr lang="en-GB" dirty="0"/>
              <a:t>Presentation is now regarded to last the lifespan and no longer limited to childhood and adolescence </a:t>
            </a:r>
          </a:p>
          <a:p>
            <a:r>
              <a:rPr lang="en-GB" dirty="0"/>
              <a:t>A truly more spectrum approach in that subtypes are not differentiated, which historically short on validity anyway.  In their place, more on a spectrum with qualitative differences rather than quantitative differences. </a:t>
            </a:r>
          </a:p>
          <a:p>
            <a:r>
              <a:rPr lang="en-GB" dirty="0"/>
              <a:t>Quantifiers are used to classify the level of impairment/severity</a:t>
            </a:r>
          </a:p>
          <a:p>
            <a:r>
              <a:rPr lang="en-GB" dirty="0"/>
              <a:t>Intellectual, language &amp; communication functioning , mental health, medical and genetic comorbidity are the quantifiers in ICD-11   </a:t>
            </a:r>
          </a:p>
          <a:p>
            <a:r>
              <a:rPr lang="en-GB" dirty="0"/>
              <a:t>ASD and ADHD can now co-exist in ICD-11, they used to be in different categories </a:t>
            </a:r>
          </a:p>
          <a:p>
            <a:endParaRPr lang="en-GB" dirty="0"/>
          </a:p>
        </p:txBody>
      </p:sp>
      <p:sp>
        <p:nvSpPr>
          <p:cNvPr id="4" name="Slide Number Placeholder 3"/>
          <p:cNvSpPr>
            <a:spLocks noGrp="1"/>
          </p:cNvSpPr>
          <p:nvPr>
            <p:ph type="sldNum" sz="quarter" idx="5"/>
          </p:nvPr>
        </p:nvSpPr>
        <p:spPr/>
        <p:txBody>
          <a:bodyPr/>
          <a:lstStyle/>
          <a:p>
            <a:fld id="{2367EB50-1511-4700-A934-15A4EADE5EF0}" type="slidenum">
              <a:rPr lang="en-GB" smtClean="0"/>
              <a:t>15</a:t>
            </a:fld>
            <a:endParaRPr lang="en-GB"/>
          </a:p>
        </p:txBody>
      </p:sp>
    </p:spTree>
    <p:extLst>
      <p:ext uri="{BB962C8B-B14F-4D97-AF65-F5344CB8AC3E}">
        <p14:creationId xmlns:p14="http://schemas.microsoft.com/office/powerpoint/2010/main" val="33487716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4DB14F6-9664-4D55-80FB-D7CC1200E952}" type="slidenum">
              <a:rPr lang="en-US" smtClean="0"/>
              <a:t>16</a:t>
            </a:fld>
            <a:endParaRPr lang="en-US"/>
          </a:p>
        </p:txBody>
      </p:sp>
    </p:spTree>
    <p:extLst>
      <p:ext uri="{BB962C8B-B14F-4D97-AF65-F5344CB8AC3E}">
        <p14:creationId xmlns:p14="http://schemas.microsoft.com/office/powerpoint/2010/main" val="31471699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more frequently observed in children also with intellectual disability</a:t>
            </a:r>
          </a:p>
        </p:txBody>
      </p:sp>
      <p:sp>
        <p:nvSpPr>
          <p:cNvPr id="4" name="Slide Number Placeholder 3"/>
          <p:cNvSpPr>
            <a:spLocks noGrp="1"/>
          </p:cNvSpPr>
          <p:nvPr>
            <p:ph type="sldNum" sz="quarter" idx="5"/>
          </p:nvPr>
        </p:nvSpPr>
        <p:spPr/>
        <p:txBody>
          <a:bodyPr/>
          <a:lstStyle/>
          <a:p>
            <a:fld id="{C4DB14F6-9664-4D55-80FB-D7CC1200E952}" type="slidenum">
              <a:rPr lang="en-US" smtClean="0"/>
              <a:t>17</a:t>
            </a:fld>
            <a:endParaRPr lang="en-US"/>
          </a:p>
        </p:txBody>
      </p:sp>
    </p:spTree>
    <p:extLst>
      <p:ext uri="{BB962C8B-B14F-4D97-AF65-F5344CB8AC3E}">
        <p14:creationId xmlns:p14="http://schemas.microsoft.com/office/powerpoint/2010/main" val="26476203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9700" y="768350"/>
            <a:ext cx="6824663" cy="3838575"/>
          </a:xfrm>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hlinkClick r:id="rId3"/>
              </a:rPr>
              <a:t>https://www.youtube.com/watch?v=41jSdOQQpv0</a:t>
            </a:r>
            <a:r>
              <a:rPr lang="en-US" sz="1200" kern="1200" dirty="0">
                <a:solidFill>
                  <a:schemeClr val="tx1"/>
                </a:solidFill>
                <a:latin typeface="+mn-lt"/>
                <a:ea typeface="+mn-ea"/>
                <a:cs typeface="+mn-cs"/>
              </a:rPr>
              <a:t> </a:t>
            </a:r>
          </a:p>
          <a:p>
            <a:endParaRPr lang="en-GB" i="0" dirty="0"/>
          </a:p>
        </p:txBody>
      </p:sp>
      <p:sp>
        <p:nvSpPr>
          <p:cNvPr id="4" name="Slide Number Placeholder 3"/>
          <p:cNvSpPr>
            <a:spLocks noGrp="1"/>
          </p:cNvSpPr>
          <p:nvPr>
            <p:ph type="sldNum" sz="quarter" idx="10"/>
          </p:nvPr>
        </p:nvSpPr>
        <p:spPr/>
        <p:txBody>
          <a:bodyPr/>
          <a:lstStyle/>
          <a:p>
            <a:fld id="{58189E0F-51F0-40A4-AF13-AC20A0DFF06F}" type="slidenum">
              <a:rPr lang="en-GB" smtClean="0"/>
              <a:pPr/>
              <a:t>19</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0852" eaLnBrk="0" fontAlgn="base" hangingPunct="0">
              <a:spcBef>
                <a:spcPct val="30000"/>
              </a:spcBef>
              <a:spcAft>
                <a:spcPct val="0"/>
              </a:spcAft>
              <a:defRPr/>
            </a:pPr>
            <a:r>
              <a:rPr lang="en-US" altLang="en-US" dirty="0">
                <a:solidFill>
                  <a:schemeClr val="bg1"/>
                </a:solidFill>
                <a:hlinkClick r:id="rId3"/>
              </a:rPr>
              <a:t>htps://journals.plos.org/plosone/article?id=10.1371/journal.pone.0136521</a:t>
            </a:r>
            <a:endParaRPr lang="en-US" altLang="en-US" dirty="0">
              <a:solidFill>
                <a:schemeClr val="bg1"/>
              </a:solidFill>
            </a:endParaRPr>
          </a:p>
          <a:p>
            <a:pPr defTabSz="960852" eaLnBrk="0" fontAlgn="base" hangingPunct="0">
              <a:spcBef>
                <a:spcPct val="30000"/>
              </a:spcBef>
              <a:spcAft>
                <a:spcPct val="0"/>
              </a:spcAft>
              <a:defRPr/>
            </a:pPr>
            <a:endParaRPr lang="en-US" altLang="en-US" dirty="0">
              <a:solidFill>
                <a:schemeClr val="bg1"/>
              </a:solidFill>
            </a:endParaRPr>
          </a:p>
          <a:p>
            <a:pPr defTabSz="960852" eaLnBrk="0" fontAlgn="base" hangingPunct="0">
              <a:spcBef>
                <a:spcPct val="30000"/>
              </a:spcBef>
              <a:spcAft>
                <a:spcPct val="0"/>
              </a:spcAft>
              <a:defRPr/>
            </a:pPr>
            <a:r>
              <a:rPr lang="en-GB" altLang="en-US" dirty="0"/>
              <a:t>Baron-Cohen et al., (2017)</a:t>
            </a:r>
          </a:p>
          <a:p>
            <a:pPr defTabSz="960852" eaLnBrk="0" fontAlgn="base" hangingPunct="0">
              <a:spcBef>
                <a:spcPct val="30000"/>
              </a:spcBef>
              <a:spcAft>
                <a:spcPct val="0"/>
              </a:spcAft>
              <a:defRPr/>
            </a:pPr>
            <a:endParaRPr lang="en-US" altLang="en-US" dirty="0">
              <a:solidFill>
                <a:schemeClr val="bg1"/>
              </a:solidFill>
            </a:endParaRPr>
          </a:p>
          <a:p>
            <a:endParaRPr lang="en-GB" dirty="0"/>
          </a:p>
        </p:txBody>
      </p:sp>
      <p:sp>
        <p:nvSpPr>
          <p:cNvPr id="4" name="Slide Number Placeholder 3"/>
          <p:cNvSpPr>
            <a:spLocks noGrp="1"/>
          </p:cNvSpPr>
          <p:nvPr>
            <p:ph type="sldNum" sz="quarter" idx="10"/>
          </p:nvPr>
        </p:nvSpPr>
        <p:spPr/>
        <p:txBody>
          <a:bodyPr/>
          <a:lstStyle/>
          <a:p>
            <a:pPr>
              <a:defRPr/>
            </a:pPr>
            <a:fld id="{A03B82C0-01C5-4C75-83F8-77025B342822}" type="slidenum">
              <a:rPr lang="en-GB" altLang="zh-TW" smtClean="0"/>
              <a:pPr>
                <a:defRPr/>
              </a:pPr>
              <a:t>22</a:t>
            </a:fld>
            <a:endParaRPr lang="en-GB" altLang="zh-TW"/>
          </a:p>
        </p:txBody>
      </p:sp>
    </p:spTree>
    <p:extLst>
      <p:ext uri="{BB962C8B-B14F-4D97-AF65-F5344CB8AC3E}">
        <p14:creationId xmlns:p14="http://schemas.microsoft.com/office/powerpoint/2010/main" val="5995122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Theory of Mind remains influential but is insufficient to explain the full autistic profile. Introduce predictive processing, </a:t>
            </a:r>
            <a:r>
              <a:rPr lang="en-GB" dirty="0" err="1"/>
              <a:t>monotropism</a:t>
            </a:r>
            <a:r>
              <a:rPr lang="en-GB" dirty="0"/>
              <a:t>, and the double empathy problem as contemporary models. Emphasise that these frameworks better capture sensory differences, communication mismatches, and repetitive behaviours. Invite students to compare how each model conceptualises autistic experience.</a:t>
            </a:r>
          </a:p>
        </p:txBody>
      </p:sp>
      <p:sp>
        <p:nvSpPr>
          <p:cNvPr id="4" name="Slide Number Placeholder 3"/>
          <p:cNvSpPr>
            <a:spLocks noGrp="1"/>
          </p:cNvSpPr>
          <p:nvPr>
            <p:ph type="sldNum" sz="quarter" idx="5"/>
          </p:nvPr>
        </p:nvSpPr>
        <p:spPr/>
        <p:txBody>
          <a:bodyPr/>
          <a:lstStyle/>
          <a:p>
            <a:fld id="{3ED2C24B-46FA-4EDC-B2CA-8B4D83527900}" type="slidenum">
              <a:rPr lang="en-GB" smtClean="0"/>
              <a:t>23</a:t>
            </a:fld>
            <a:endParaRPr lang="en-GB"/>
          </a:p>
        </p:txBody>
      </p:sp>
    </p:spTree>
    <p:extLst>
      <p:ext uri="{BB962C8B-B14F-4D97-AF65-F5344CB8AC3E}">
        <p14:creationId xmlns:p14="http://schemas.microsoft.com/office/powerpoint/2010/main" val="2486815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1. Predictive Processing Differences</a:t>
            </a:r>
          </a:p>
          <a:p>
            <a:r>
              <a:rPr lang="en-GB" sz="1200" b="0" i="1" kern="1200" dirty="0">
                <a:solidFill>
                  <a:schemeClr val="tx1"/>
                </a:solidFill>
                <a:effectLst/>
                <a:latin typeface="+mn-lt"/>
                <a:ea typeface="+mn-ea"/>
                <a:cs typeface="+mn-cs"/>
              </a:rPr>
              <a:t>(Pellicano &amp; Burr, 2022)</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Core idea:</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Our brains constantly make predictions about what will happen next, based on past experience. This helps us move through the world efficiently.</a:t>
            </a:r>
          </a:p>
          <a:p>
            <a:r>
              <a:rPr lang="en-GB" sz="1200" b="1" i="0" kern="1200" dirty="0">
                <a:solidFill>
                  <a:schemeClr val="tx1"/>
                </a:solidFill>
                <a:effectLst/>
                <a:latin typeface="+mn-lt"/>
                <a:ea typeface="+mn-ea"/>
                <a:cs typeface="+mn-cs"/>
              </a:rPr>
              <a:t>In autism:</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Pellicano &amp; Burr propose that autistic people may rely </a:t>
            </a:r>
            <a:r>
              <a:rPr lang="en-GB" sz="1200" b="1" i="0" kern="1200" dirty="0">
                <a:solidFill>
                  <a:schemeClr val="tx1"/>
                </a:solidFill>
                <a:effectLst/>
                <a:latin typeface="+mn-lt"/>
                <a:ea typeface="+mn-ea"/>
                <a:cs typeface="+mn-cs"/>
              </a:rPr>
              <a:t>less on prior expectations</a:t>
            </a:r>
            <a:r>
              <a:rPr lang="en-GB" sz="1200" b="0" i="0" kern="1200" dirty="0">
                <a:solidFill>
                  <a:schemeClr val="tx1"/>
                </a:solidFill>
                <a:effectLst/>
                <a:latin typeface="+mn-lt"/>
                <a:ea typeface="+mn-ea"/>
                <a:cs typeface="+mn-cs"/>
              </a:rPr>
              <a:t> and </a:t>
            </a:r>
            <a:r>
              <a:rPr lang="en-GB" sz="1200" b="1" i="0" kern="1200" dirty="0">
                <a:solidFill>
                  <a:schemeClr val="tx1"/>
                </a:solidFill>
                <a:effectLst/>
                <a:latin typeface="+mn-lt"/>
                <a:ea typeface="+mn-ea"/>
                <a:cs typeface="+mn-cs"/>
              </a:rPr>
              <a:t>more on raw incoming sensory information</a:t>
            </a:r>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What this means in everyday life: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world may feel </a:t>
            </a:r>
            <a:r>
              <a:rPr lang="en-GB" sz="1200" b="1" i="0" kern="1200" dirty="0">
                <a:solidFill>
                  <a:schemeClr val="tx1"/>
                </a:solidFill>
                <a:effectLst/>
                <a:latin typeface="+mn-lt"/>
                <a:ea typeface="+mn-ea"/>
                <a:cs typeface="+mn-cs"/>
              </a:rPr>
              <a:t>less predictable</a:t>
            </a:r>
            <a:r>
              <a:rPr lang="en-GB" sz="1200" b="0" i="0" kern="1200" dirty="0">
                <a:solidFill>
                  <a:schemeClr val="tx1"/>
                </a:solidFill>
                <a:effectLst/>
                <a:latin typeface="+mn-lt"/>
                <a:ea typeface="+mn-ea"/>
                <a:cs typeface="+mn-cs"/>
              </a:rPr>
              <a:t> and </a:t>
            </a:r>
            <a:r>
              <a:rPr lang="en-GB" sz="1200" b="1" i="0" kern="1200" dirty="0">
                <a:solidFill>
                  <a:schemeClr val="tx1"/>
                </a:solidFill>
                <a:effectLst/>
                <a:latin typeface="+mn-lt"/>
                <a:ea typeface="+mn-ea"/>
                <a:cs typeface="+mn-cs"/>
              </a:rPr>
              <a:t>more surprising</a:t>
            </a:r>
            <a:r>
              <a:rPr lang="en-GB" sz="1200" b="0" i="0" kern="1200" dirty="0">
                <a:solidFill>
                  <a:schemeClr val="tx1"/>
                </a:solidFill>
                <a:effectLst/>
                <a:latin typeface="+mn-lt"/>
                <a:ea typeface="+mn-ea"/>
                <a:cs typeface="+mn-cs"/>
              </a:rPr>
              <a:t>.</a:t>
            </a:r>
          </a:p>
          <a:p>
            <a:r>
              <a:rPr lang="en-GB" sz="1200" b="0" i="0" kern="1200" dirty="0">
                <a:solidFill>
                  <a:schemeClr val="tx1"/>
                </a:solidFill>
                <a:effectLst/>
                <a:latin typeface="+mn-lt"/>
                <a:ea typeface="+mn-ea"/>
                <a:cs typeface="+mn-cs"/>
              </a:rPr>
              <a:t>Sensory input (sounds, lights, textures) may feel </a:t>
            </a:r>
            <a:r>
              <a:rPr lang="en-GB" sz="1200" b="1" i="0" kern="1200" dirty="0">
                <a:solidFill>
                  <a:schemeClr val="tx1"/>
                </a:solidFill>
                <a:effectLst/>
                <a:latin typeface="+mn-lt"/>
                <a:ea typeface="+mn-ea"/>
                <a:cs typeface="+mn-cs"/>
              </a:rPr>
              <a:t>stronger or more detailed</a:t>
            </a:r>
            <a:r>
              <a:rPr lang="en-GB" sz="1200" b="0" i="0" kern="1200" dirty="0">
                <a:solidFill>
                  <a:schemeClr val="tx1"/>
                </a:solidFill>
                <a:effectLst/>
                <a:latin typeface="+mn-lt"/>
                <a:ea typeface="+mn-ea"/>
                <a:cs typeface="+mn-cs"/>
              </a:rPr>
              <a:t>, because the brain isn’t filtering it out as much.</a:t>
            </a:r>
          </a:p>
          <a:p>
            <a:r>
              <a:rPr lang="en-GB" sz="1200" b="0" i="0" kern="1200" dirty="0">
                <a:solidFill>
                  <a:schemeClr val="tx1"/>
                </a:solidFill>
                <a:effectLst/>
                <a:latin typeface="+mn-lt"/>
                <a:ea typeface="+mn-ea"/>
                <a:cs typeface="+mn-cs"/>
              </a:rPr>
              <a:t>Social situations can feel harder to predict because there are many unwritten rules.</a:t>
            </a:r>
          </a:p>
          <a:p>
            <a:r>
              <a:rPr lang="en-GB" sz="1200" b="1" i="0" kern="1200" dirty="0">
                <a:solidFill>
                  <a:schemeClr val="tx1"/>
                </a:solidFill>
                <a:effectLst/>
                <a:latin typeface="+mn-lt"/>
                <a:ea typeface="+mn-ea"/>
                <a:cs typeface="+mn-cs"/>
              </a:rPr>
              <a:t>In short:</a:t>
            </a:r>
            <a:r>
              <a:rPr lang="en-GB" sz="1200" b="0" i="0" kern="1200" dirty="0">
                <a:solidFill>
                  <a:schemeClr val="tx1"/>
                </a:solidFill>
                <a:effectLst/>
                <a:latin typeface="+mn-lt"/>
                <a:ea typeface="+mn-ea"/>
                <a:cs typeface="+mn-cs"/>
              </a:rPr>
              <a:t> Autistic people may process the world more directly and with fewer shortcuts, which can lead to both strengths (accuracy, detail) and challenges (overload, unpredictability).</a:t>
            </a:r>
          </a:p>
          <a:p>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2. </a:t>
            </a:r>
            <a:r>
              <a:rPr lang="en-GB" sz="1200" b="1" i="0" kern="1200" dirty="0" err="1">
                <a:solidFill>
                  <a:schemeClr val="tx1"/>
                </a:solidFill>
                <a:effectLst/>
                <a:latin typeface="+mn-lt"/>
                <a:ea typeface="+mn-ea"/>
                <a:cs typeface="+mn-cs"/>
              </a:rPr>
              <a:t>Monotropism</a:t>
            </a:r>
            <a:endParaRPr lang="en-GB" sz="1200" b="1" i="0" kern="1200" dirty="0">
              <a:solidFill>
                <a:schemeClr val="tx1"/>
              </a:solidFill>
              <a:effectLst/>
              <a:latin typeface="+mn-lt"/>
              <a:ea typeface="+mn-ea"/>
              <a:cs typeface="+mn-cs"/>
            </a:endParaRPr>
          </a:p>
          <a:p>
            <a:r>
              <a:rPr lang="en-GB" sz="1200" b="0" i="1" kern="1200" dirty="0">
                <a:solidFill>
                  <a:schemeClr val="tx1"/>
                </a:solidFill>
                <a:effectLst/>
                <a:latin typeface="+mn-lt"/>
                <a:ea typeface="+mn-ea"/>
                <a:cs typeface="+mn-cs"/>
              </a:rPr>
              <a:t>(Murray et al., 2023)</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Core idea:</a:t>
            </a:r>
            <a:br>
              <a:rPr lang="en-GB" sz="1200" b="0" i="0" kern="1200" dirty="0">
                <a:solidFill>
                  <a:schemeClr val="tx1"/>
                </a:solidFill>
                <a:effectLst/>
                <a:latin typeface="+mn-lt"/>
                <a:ea typeface="+mn-ea"/>
                <a:cs typeface="+mn-cs"/>
              </a:rPr>
            </a:br>
            <a:r>
              <a:rPr lang="en-GB" sz="1200" b="0" i="0" kern="1200" dirty="0" err="1">
                <a:solidFill>
                  <a:schemeClr val="tx1"/>
                </a:solidFill>
                <a:effectLst/>
                <a:latin typeface="+mn-lt"/>
                <a:ea typeface="+mn-ea"/>
                <a:cs typeface="+mn-cs"/>
              </a:rPr>
              <a:t>Monotropism</a:t>
            </a:r>
            <a:r>
              <a:rPr lang="en-GB" sz="1200" b="0" i="0" kern="1200" dirty="0">
                <a:solidFill>
                  <a:schemeClr val="tx1"/>
                </a:solidFill>
                <a:effectLst/>
                <a:latin typeface="+mn-lt"/>
                <a:ea typeface="+mn-ea"/>
                <a:cs typeface="+mn-cs"/>
              </a:rPr>
              <a:t> suggests that autistic brains tend to form </a:t>
            </a:r>
            <a:r>
              <a:rPr lang="en-GB" sz="1200" b="1" i="0" kern="1200" dirty="0">
                <a:solidFill>
                  <a:schemeClr val="tx1"/>
                </a:solidFill>
                <a:effectLst/>
                <a:latin typeface="+mn-lt"/>
                <a:ea typeface="+mn-ea"/>
                <a:cs typeface="+mn-cs"/>
              </a:rPr>
              <a:t>a small number of intensely focused attention “tunnels.”</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Instead of spreading attention widely</a:t>
            </a:r>
            <a:r>
              <a:rPr lang="en-GB" sz="1200" b="0" i="0" kern="1200" dirty="0">
                <a:solidFill>
                  <a:schemeClr val="tx1"/>
                </a:solidFill>
                <a:effectLst/>
                <a:latin typeface="+mn-lt"/>
                <a:ea typeface="+mn-ea"/>
                <a:cs typeface="+mn-cs"/>
              </a:rPr>
              <a:t>, autistic people often focus </a:t>
            </a:r>
            <a:r>
              <a:rPr lang="en-GB" sz="1200" b="1" i="0" kern="1200" dirty="0">
                <a:solidFill>
                  <a:schemeClr val="tx1"/>
                </a:solidFill>
                <a:effectLst/>
                <a:latin typeface="+mn-lt"/>
                <a:ea typeface="+mn-ea"/>
                <a:cs typeface="+mn-cs"/>
              </a:rPr>
              <a:t>deeply</a:t>
            </a:r>
            <a:r>
              <a:rPr lang="en-GB" sz="1200" b="0" i="0" kern="1200" dirty="0">
                <a:solidFill>
                  <a:schemeClr val="tx1"/>
                </a:solidFill>
                <a:effectLst/>
                <a:latin typeface="+mn-lt"/>
                <a:ea typeface="+mn-ea"/>
                <a:cs typeface="+mn-cs"/>
              </a:rPr>
              <a:t> on one or a few interests at a time.</a:t>
            </a:r>
          </a:p>
          <a:p>
            <a:r>
              <a:rPr lang="en-GB" sz="1200" b="1" i="0" kern="1200" dirty="0">
                <a:solidFill>
                  <a:schemeClr val="tx1"/>
                </a:solidFill>
                <a:effectLst/>
                <a:latin typeface="+mn-lt"/>
                <a:ea typeface="+mn-ea"/>
                <a:cs typeface="+mn-cs"/>
              </a:rPr>
              <a:t>What this looks like: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Strong, absorbing special interests</a:t>
            </a:r>
          </a:p>
          <a:p>
            <a:r>
              <a:rPr lang="en-GB" sz="1200" b="0" i="0" kern="1200" dirty="0">
                <a:solidFill>
                  <a:schemeClr val="tx1"/>
                </a:solidFill>
                <a:effectLst/>
                <a:latin typeface="+mn-lt"/>
                <a:ea typeface="+mn-ea"/>
                <a:cs typeface="+mn-cs"/>
              </a:rPr>
              <a:t>Ability to focus intensely for long periods</a:t>
            </a:r>
          </a:p>
          <a:p>
            <a:r>
              <a:rPr lang="en-GB" sz="1200" b="0" i="0" kern="1200" dirty="0">
                <a:solidFill>
                  <a:schemeClr val="tx1"/>
                </a:solidFill>
                <a:effectLst/>
                <a:latin typeface="+mn-lt"/>
                <a:ea typeface="+mn-ea"/>
                <a:cs typeface="+mn-cs"/>
              </a:rPr>
              <a:t>Difficulty switching tasks quickly</a:t>
            </a:r>
          </a:p>
          <a:p>
            <a:r>
              <a:rPr lang="en-GB" sz="1200" b="0" i="0" kern="1200" dirty="0">
                <a:solidFill>
                  <a:schemeClr val="tx1"/>
                </a:solidFill>
                <a:effectLst/>
                <a:latin typeface="+mn-lt"/>
                <a:ea typeface="+mn-ea"/>
                <a:cs typeface="+mn-cs"/>
              </a:rPr>
              <a:t>Feeling overwhelmed when forced to divide attention</a:t>
            </a:r>
          </a:p>
          <a:p>
            <a:r>
              <a:rPr lang="en-GB" sz="1200" b="1" i="0" kern="1200" dirty="0">
                <a:solidFill>
                  <a:schemeClr val="tx1"/>
                </a:solidFill>
                <a:effectLst/>
                <a:latin typeface="+mn-lt"/>
                <a:ea typeface="+mn-ea"/>
                <a:cs typeface="+mn-cs"/>
              </a:rPr>
              <a:t>In short:</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Monotropism</a:t>
            </a:r>
            <a:r>
              <a:rPr lang="en-GB" sz="1200" b="0" i="0" kern="1200" dirty="0">
                <a:solidFill>
                  <a:schemeClr val="tx1"/>
                </a:solidFill>
                <a:effectLst/>
                <a:latin typeface="+mn-lt"/>
                <a:ea typeface="+mn-ea"/>
                <a:cs typeface="+mn-cs"/>
              </a:rPr>
              <a:t> explains both the </a:t>
            </a:r>
            <a:r>
              <a:rPr lang="en-GB" sz="1200" b="1" i="0" kern="1200" dirty="0">
                <a:solidFill>
                  <a:schemeClr val="tx1"/>
                </a:solidFill>
                <a:effectLst/>
                <a:latin typeface="+mn-lt"/>
                <a:ea typeface="+mn-ea"/>
                <a:cs typeface="+mn-cs"/>
              </a:rPr>
              <a:t>deep focus strengths</a:t>
            </a:r>
            <a:r>
              <a:rPr lang="en-GB" sz="1200" b="0" i="0" kern="1200" dirty="0">
                <a:solidFill>
                  <a:schemeClr val="tx1"/>
                </a:solidFill>
                <a:effectLst/>
                <a:latin typeface="+mn-lt"/>
                <a:ea typeface="+mn-ea"/>
                <a:cs typeface="+mn-cs"/>
              </a:rPr>
              <a:t> seen in autism and the </a:t>
            </a:r>
            <a:r>
              <a:rPr lang="en-GB" sz="1200" b="1" i="0" kern="1200" dirty="0">
                <a:solidFill>
                  <a:schemeClr val="tx1"/>
                </a:solidFill>
                <a:effectLst/>
                <a:latin typeface="+mn-lt"/>
                <a:ea typeface="+mn-ea"/>
                <a:cs typeface="+mn-cs"/>
              </a:rPr>
              <a:t>challenges with multitasking or sudden changes</a:t>
            </a:r>
            <a:r>
              <a:rPr lang="en-GB" sz="1200" b="0" i="0" kern="1200" dirty="0">
                <a:solidFill>
                  <a:schemeClr val="tx1"/>
                </a:solidFill>
                <a:effectLst/>
                <a:latin typeface="+mn-lt"/>
                <a:ea typeface="+mn-ea"/>
                <a:cs typeface="+mn-cs"/>
              </a:rPr>
              <a:t>.</a:t>
            </a:r>
          </a:p>
          <a:p>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3. The Double Empathy Problem</a:t>
            </a:r>
          </a:p>
          <a:p>
            <a:r>
              <a:rPr lang="en-GB" sz="1200" b="0" i="1" kern="1200" dirty="0">
                <a:solidFill>
                  <a:schemeClr val="tx1"/>
                </a:solidFill>
                <a:effectLst/>
                <a:latin typeface="+mn-lt"/>
                <a:ea typeface="+mn-ea"/>
                <a:cs typeface="+mn-cs"/>
              </a:rPr>
              <a:t>(Milton, 2022)</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Core idea:</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This challenges the old idea that autistic people lack empathy. Instead, Milton argues that communication difficulties arise because </a:t>
            </a:r>
            <a:r>
              <a:rPr lang="en-GB" sz="1200" b="1" i="0" kern="1200" dirty="0">
                <a:solidFill>
                  <a:schemeClr val="tx1"/>
                </a:solidFill>
                <a:effectLst/>
                <a:latin typeface="+mn-lt"/>
                <a:ea typeface="+mn-ea"/>
                <a:cs typeface="+mn-cs"/>
              </a:rPr>
              <a:t>autistic and non‑autistic people understand the world differently</a:t>
            </a:r>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It’s a </a:t>
            </a:r>
            <a:r>
              <a:rPr lang="en-GB" sz="1200" b="1" i="1" kern="1200" dirty="0">
                <a:solidFill>
                  <a:schemeClr val="tx1"/>
                </a:solidFill>
                <a:effectLst/>
                <a:latin typeface="+mn-lt"/>
                <a:ea typeface="+mn-ea"/>
                <a:cs typeface="+mn-cs"/>
              </a:rPr>
              <a:t>two‑way</a:t>
            </a:r>
            <a:r>
              <a:rPr lang="en-GB" sz="1200" b="1" i="0" kern="1200" dirty="0">
                <a:solidFill>
                  <a:schemeClr val="tx1"/>
                </a:solidFill>
                <a:effectLst/>
                <a:latin typeface="+mn-lt"/>
                <a:ea typeface="+mn-ea"/>
                <a:cs typeface="+mn-cs"/>
              </a:rPr>
              <a:t> mismatch</a:t>
            </a:r>
            <a:r>
              <a:rPr lang="en-GB" sz="1200" b="0" i="0" kern="1200" dirty="0">
                <a:solidFill>
                  <a:schemeClr val="tx1"/>
                </a:solidFill>
                <a:effectLst/>
                <a:latin typeface="+mn-lt"/>
                <a:ea typeface="+mn-ea"/>
                <a:cs typeface="+mn-cs"/>
              </a:rPr>
              <a:t>, not a one‑sided deficit.</a:t>
            </a:r>
          </a:p>
          <a:p>
            <a:r>
              <a:rPr lang="en-GB" sz="1200" b="1" i="0" kern="1200" dirty="0">
                <a:solidFill>
                  <a:schemeClr val="tx1"/>
                </a:solidFill>
                <a:effectLst/>
                <a:latin typeface="+mn-lt"/>
                <a:ea typeface="+mn-ea"/>
                <a:cs typeface="+mn-cs"/>
              </a:rPr>
              <a:t>What this means: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Autistic people communicate well with other autistic people</a:t>
            </a:r>
          </a:p>
          <a:p>
            <a:r>
              <a:rPr lang="en-GB" sz="1200" b="0" i="0" kern="1200" dirty="0">
                <a:solidFill>
                  <a:schemeClr val="tx1"/>
                </a:solidFill>
                <a:effectLst/>
                <a:latin typeface="+mn-lt"/>
                <a:ea typeface="+mn-ea"/>
                <a:cs typeface="+mn-cs"/>
              </a:rPr>
              <a:t>Non‑autistic people may misunderstand autistic communication—and vice versa</a:t>
            </a:r>
          </a:p>
          <a:p>
            <a:r>
              <a:rPr lang="en-GB" sz="1200" b="0" i="0" kern="1200" dirty="0">
                <a:solidFill>
                  <a:schemeClr val="tx1"/>
                </a:solidFill>
                <a:effectLst/>
                <a:latin typeface="+mn-lt"/>
                <a:ea typeface="+mn-ea"/>
                <a:cs typeface="+mn-cs"/>
              </a:rPr>
              <a:t>Breakdowns happen because each group has different norms, assumptions, and communication styles</a:t>
            </a:r>
          </a:p>
          <a:p>
            <a:r>
              <a:rPr lang="en-GB" sz="1200" b="1" i="0" kern="1200" dirty="0">
                <a:solidFill>
                  <a:schemeClr val="tx1"/>
                </a:solidFill>
                <a:effectLst/>
                <a:latin typeface="+mn-lt"/>
                <a:ea typeface="+mn-ea"/>
                <a:cs typeface="+mn-cs"/>
              </a:rPr>
              <a:t>In short:</a:t>
            </a:r>
            <a:r>
              <a:rPr lang="en-GB" sz="1200" b="0" i="0" kern="1200" dirty="0">
                <a:solidFill>
                  <a:schemeClr val="tx1"/>
                </a:solidFill>
                <a:effectLst/>
                <a:latin typeface="+mn-lt"/>
                <a:ea typeface="+mn-ea"/>
                <a:cs typeface="+mn-cs"/>
              </a:rPr>
              <a:t> Communication difficulties are mutual and relational, not a failure on the autistic person’s part.</a:t>
            </a:r>
          </a:p>
          <a:p>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3ED2C24B-46FA-4EDC-B2CA-8B4D83527900}" type="slidenum">
              <a:rPr lang="en-GB" smtClean="0"/>
              <a:t>24</a:t>
            </a:fld>
            <a:endParaRPr lang="en-GB"/>
          </a:p>
        </p:txBody>
      </p:sp>
    </p:spTree>
    <p:extLst>
      <p:ext uri="{BB962C8B-B14F-4D97-AF65-F5344CB8AC3E}">
        <p14:creationId xmlns:p14="http://schemas.microsoft.com/office/powerpoint/2010/main" val="251620491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effectLst/>
              </a:rPr>
              <a:t>Walk through the multidisciplinary nature of assessment. Highlight the importance of developmental history, observation, and functional assessment. Discuss masking and its impact on late diagnosis, particularly in girls and adults. Mention the current NHS waiting list crisis and its implications for early intervention and equity.</a:t>
            </a:r>
          </a:p>
          <a:p>
            <a:endParaRPr lang="en-GB" dirty="0"/>
          </a:p>
        </p:txBody>
      </p:sp>
      <p:sp>
        <p:nvSpPr>
          <p:cNvPr id="4" name="Slide Number Placeholder 3"/>
          <p:cNvSpPr>
            <a:spLocks noGrp="1"/>
          </p:cNvSpPr>
          <p:nvPr>
            <p:ph type="sldNum" sz="quarter" idx="5"/>
          </p:nvPr>
        </p:nvSpPr>
        <p:spPr/>
        <p:txBody>
          <a:bodyPr/>
          <a:lstStyle/>
          <a:p>
            <a:fld id="{3ED2C24B-46FA-4EDC-B2CA-8B4D83527900}" type="slidenum">
              <a:rPr lang="en-GB" smtClean="0"/>
              <a:t>26</a:t>
            </a:fld>
            <a:endParaRPr lang="en-GB"/>
          </a:p>
        </p:txBody>
      </p:sp>
    </p:spTree>
    <p:extLst>
      <p:ext uri="{BB962C8B-B14F-4D97-AF65-F5344CB8AC3E}">
        <p14:creationId xmlns:p14="http://schemas.microsoft.com/office/powerpoint/2010/main" val="9449981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12121"/>
                </a:solidFill>
                <a:effectLst/>
                <a:highlight>
                  <a:srgbClr val="FFFFFF"/>
                </a:highlight>
                <a:latin typeface="Roboto" panose="02000000000000000000" pitchFamily="2" charset="0"/>
              </a:rPr>
              <a:t>Carrington, S. J., Barrett, S. L., </a:t>
            </a:r>
            <a:r>
              <a:rPr lang="en-GB" b="0" i="0" dirty="0" err="1">
                <a:solidFill>
                  <a:srgbClr val="212121"/>
                </a:solidFill>
                <a:effectLst/>
                <a:highlight>
                  <a:srgbClr val="FFFFFF"/>
                </a:highlight>
                <a:latin typeface="Roboto" panose="02000000000000000000" pitchFamily="2" charset="0"/>
              </a:rPr>
              <a:t>Sivagamasundari</a:t>
            </a:r>
            <a:r>
              <a:rPr lang="en-GB" b="0" i="0" dirty="0">
                <a:solidFill>
                  <a:srgbClr val="212121"/>
                </a:solidFill>
                <a:effectLst/>
                <a:highlight>
                  <a:srgbClr val="FFFFFF"/>
                </a:highlight>
                <a:latin typeface="Roboto" panose="02000000000000000000" pitchFamily="2" charset="0"/>
              </a:rPr>
              <a:t>, U., </a:t>
            </a:r>
            <a:r>
              <a:rPr lang="en-GB" b="0" i="0" dirty="0" err="1">
                <a:solidFill>
                  <a:srgbClr val="212121"/>
                </a:solidFill>
                <a:effectLst/>
                <a:highlight>
                  <a:srgbClr val="FFFFFF"/>
                </a:highlight>
                <a:latin typeface="Roboto" panose="02000000000000000000" pitchFamily="2" charset="0"/>
              </a:rPr>
              <a:t>Fretwell</a:t>
            </a:r>
            <a:r>
              <a:rPr lang="en-GB" b="0" i="0" dirty="0">
                <a:solidFill>
                  <a:srgbClr val="212121"/>
                </a:solidFill>
                <a:effectLst/>
                <a:highlight>
                  <a:srgbClr val="FFFFFF"/>
                </a:highlight>
                <a:latin typeface="Roboto" panose="02000000000000000000" pitchFamily="2" charset="0"/>
              </a:rPr>
              <a:t>, C., </a:t>
            </a:r>
            <a:r>
              <a:rPr lang="en-GB" b="0" i="0" dirty="0" err="1">
                <a:solidFill>
                  <a:srgbClr val="212121"/>
                </a:solidFill>
                <a:effectLst/>
                <a:highlight>
                  <a:srgbClr val="FFFFFF"/>
                </a:highlight>
                <a:latin typeface="Roboto" panose="02000000000000000000" pitchFamily="2" charset="0"/>
              </a:rPr>
              <a:t>Noens</a:t>
            </a:r>
            <a:r>
              <a:rPr lang="en-GB" b="0" i="0" dirty="0">
                <a:solidFill>
                  <a:srgbClr val="212121"/>
                </a:solidFill>
                <a:effectLst/>
                <a:highlight>
                  <a:srgbClr val="FFFFFF"/>
                </a:highlight>
                <a:latin typeface="Roboto" panose="02000000000000000000" pitchFamily="2" charset="0"/>
              </a:rPr>
              <a:t>, I., </a:t>
            </a:r>
            <a:r>
              <a:rPr lang="en-GB" b="0" i="0" dirty="0" err="1">
                <a:solidFill>
                  <a:srgbClr val="212121"/>
                </a:solidFill>
                <a:effectLst/>
                <a:highlight>
                  <a:srgbClr val="FFFFFF"/>
                </a:highlight>
                <a:latin typeface="Roboto" panose="02000000000000000000" pitchFamily="2" charset="0"/>
              </a:rPr>
              <a:t>Maljaars</a:t>
            </a:r>
            <a:r>
              <a:rPr lang="en-GB" b="0" i="0" dirty="0">
                <a:solidFill>
                  <a:srgbClr val="212121"/>
                </a:solidFill>
                <a:effectLst/>
                <a:highlight>
                  <a:srgbClr val="FFFFFF"/>
                </a:highlight>
                <a:latin typeface="Roboto" panose="02000000000000000000" pitchFamily="2" charset="0"/>
              </a:rPr>
              <a:t>, J., &amp; </a:t>
            </a:r>
            <a:r>
              <a:rPr lang="en-GB" b="0" i="0" dirty="0" err="1">
                <a:solidFill>
                  <a:srgbClr val="212121"/>
                </a:solidFill>
                <a:effectLst/>
                <a:highlight>
                  <a:srgbClr val="FFFFFF"/>
                </a:highlight>
                <a:latin typeface="Roboto" panose="02000000000000000000" pitchFamily="2" charset="0"/>
              </a:rPr>
              <a:t>Leekam</a:t>
            </a:r>
            <a:r>
              <a:rPr lang="en-GB" b="0" i="0" dirty="0">
                <a:solidFill>
                  <a:srgbClr val="212121"/>
                </a:solidFill>
                <a:effectLst/>
                <a:highlight>
                  <a:srgbClr val="FFFFFF"/>
                </a:highlight>
                <a:latin typeface="Roboto" panose="02000000000000000000" pitchFamily="2" charset="0"/>
              </a:rPr>
              <a:t>, S. R. (2019). Describing the Profile of Diagnostic Features in Autistic Adults Using an Abbreviated Version of the Diagnostic Interview for Social and Communication Disorders (DISCO-Abbreviated). </a:t>
            </a:r>
            <a:r>
              <a:rPr lang="en-GB" b="0" i="1" dirty="0">
                <a:solidFill>
                  <a:srgbClr val="212121"/>
                </a:solidFill>
                <a:effectLst/>
                <a:highlight>
                  <a:srgbClr val="FFFFFF"/>
                </a:highlight>
                <a:latin typeface="Roboto" panose="02000000000000000000" pitchFamily="2" charset="0"/>
              </a:rPr>
              <a:t>Journal of autism and developmental disorders</a:t>
            </a:r>
            <a:r>
              <a:rPr lang="en-GB" b="0" i="0" dirty="0">
                <a:solidFill>
                  <a:srgbClr val="212121"/>
                </a:solidFill>
                <a:effectLst/>
                <a:highlight>
                  <a:srgbClr val="FFFFFF"/>
                </a:highlight>
                <a:latin typeface="Roboto" panose="02000000000000000000" pitchFamily="2" charset="0"/>
              </a:rPr>
              <a:t>, </a:t>
            </a:r>
            <a:r>
              <a:rPr lang="en-GB" b="0" i="1" dirty="0">
                <a:solidFill>
                  <a:srgbClr val="212121"/>
                </a:solidFill>
                <a:effectLst/>
                <a:highlight>
                  <a:srgbClr val="FFFFFF"/>
                </a:highlight>
                <a:latin typeface="Roboto" panose="02000000000000000000" pitchFamily="2" charset="0"/>
              </a:rPr>
              <a:t>49</a:t>
            </a:r>
            <a:r>
              <a:rPr lang="en-GB" b="0" i="0" dirty="0">
                <a:solidFill>
                  <a:srgbClr val="212121"/>
                </a:solidFill>
                <a:effectLst/>
                <a:highlight>
                  <a:srgbClr val="FFFFFF"/>
                </a:highlight>
                <a:latin typeface="Roboto" panose="02000000000000000000" pitchFamily="2" charset="0"/>
              </a:rPr>
              <a:t>(12), 5036–5046. https://doi.org/10.1007/s10803-019-04214-7</a:t>
            </a:r>
            <a:endParaRPr lang="en-GB" dirty="0"/>
          </a:p>
        </p:txBody>
      </p:sp>
      <p:sp>
        <p:nvSpPr>
          <p:cNvPr id="4" name="Slide Number Placeholder 3"/>
          <p:cNvSpPr>
            <a:spLocks noGrp="1"/>
          </p:cNvSpPr>
          <p:nvPr>
            <p:ph type="sldNum" sz="quarter" idx="5"/>
          </p:nvPr>
        </p:nvSpPr>
        <p:spPr/>
        <p:txBody>
          <a:bodyPr/>
          <a:lstStyle/>
          <a:p>
            <a:fld id="{2367EB50-1511-4700-A934-15A4EADE5EF0}" type="slidenum">
              <a:rPr lang="en-GB" smtClean="0"/>
              <a:t>27</a:t>
            </a:fld>
            <a:endParaRPr lang="en-GB"/>
          </a:p>
        </p:txBody>
      </p:sp>
    </p:spTree>
    <p:extLst>
      <p:ext uri="{BB962C8B-B14F-4D97-AF65-F5344CB8AC3E}">
        <p14:creationId xmlns:p14="http://schemas.microsoft.com/office/powerpoint/2010/main" val="268597987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do this activity if there is time at the end </a:t>
            </a:r>
          </a:p>
        </p:txBody>
      </p:sp>
      <p:sp>
        <p:nvSpPr>
          <p:cNvPr id="4" name="Slide Number Placeholder 3"/>
          <p:cNvSpPr>
            <a:spLocks noGrp="1"/>
          </p:cNvSpPr>
          <p:nvPr>
            <p:ph type="sldNum" sz="quarter" idx="5"/>
          </p:nvPr>
        </p:nvSpPr>
        <p:spPr/>
        <p:txBody>
          <a:bodyPr/>
          <a:lstStyle/>
          <a:p>
            <a:fld id="{3ED2C24B-46FA-4EDC-B2CA-8B4D83527900}" type="slidenum">
              <a:rPr lang="en-GB" smtClean="0"/>
              <a:t>28</a:t>
            </a:fld>
            <a:endParaRPr lang="en-GB"/>
          </a:p>
        </p:txBody>
      </p:sp>
    </p:spTree>
    <p:extLst>
      <p:ext uri="{BB962C8B-B14F-4D97-AF65-F5344CB8AC3E}">
        <p14:creationId xmlns:p14="http://schemas.microsoft.com/office/powerpoint/2010/main" val="474938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Treatment and Intervention for Autism Spectrum Disorder | Autism Spectrum Disorder (ASD) | CDC</a:t>
            </a:r>
            <a:endParaRPr lang="en-GB" dirty="0"/>
          </a:p>
        </p:txBody>
      </p:sp>
      <p:sp>
        <p:nvSpPr>
          <p:cNvPr id="4" name="Slide Number Placeholder 3"/>
          <p:cNvSpPr>
            <a:spLocks noGrp="1"/>
          </p:cNvSpPr>
          <p:nvPr>
            <p:ph type="sldNum" sz="quarter" idx="5"/>
          </p:nvPr>
        </p:nvSpPr>
        <p:spPr/>
        <p:txBody>
          <a:bodyPr/>
          <a:lstStyle/>
          <a:p>
            <a:fld id="{3ED2C24B-46FA-4EDC-B2CA-8B4D83527900}" type="slidenum">
              <a:rPr lang="en-GB" smtClean="0"/>
              <a:t>29</a:t>
            </a:fld>
            <a:endParaRPr lang="en-GB"/>
          </a:p>
        </p:txBody>
      </p:sp>
    </p:spTree>
    <p:extLst>
      <p:ext uri="{BB962C8B-B14F-4D97-AF65-F5344CB8AC3E}">
        <p14:creationId xmlns:p14="http://schemas.microsoft.com/office/powerpoint/2010/main" val="6761664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that interventions aim to support communication, wellbeing, and participation — not to “treat” autism itself. Briefly outline the evidence base for parent‑mediated interventions, AAC, adapted CBT, and structured teaching approaches. Note ongoing debates around ABA and EIBI. </a:t>
            </a:r>
            <a:r>
              <a:rPr lang="en-GB"/>
              <a:t>Reinforce NHS guidance against unproven or harmful treatments.</a:t>
            </a:r>
          </a:p>
        </p:txBody>
      </p:sp>
      <p:sp>
        <p:nvSpPr>
          <p:cNvPr id="4" name="Slide Number Placeholder 3"/>
          <p:cNvSpPr>
            <a:spLocks noGrp="1"/>
          </p:cNvSpPr>
          <p:nvPr>
            <p:ph type="sldNum" sz="quarter" idx="5"/>
          </p:nvPr>
        </p:nvSpPr>
        <p:spPr/>
        <p:txBody>
          <a:bodyPr/>
          <a:lstStyle/>
          <a:p>
            <a:fld id="{3ED2C24B-46FA-4EDC-B2CA-8B4D83527900}" type="slidenum">
              <a:rPr lang="en-GB" smtClean="0"/>
              <a:t>30</a:t>
            </a:fld>
            <a:endParaRPr lang="en-GB"/>
          </a:p>
        </p:txBody>
      </p:sp>
    </p:spTree>
    <p:extLst>
      <p:ext uri="{BB962C8B-B14F-4D97-AF65-F5344CB8AC3E}">
        <p14:creationId xmlns:p14="http://schemas.microsoft.com/office/powerpoint/2010/main" val="5179469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0852"/>
            <a:r>
              <a:rPr lang="en-GB" dirty="0">
                <a:hlinkClick r:id="rId3"/>
              </a:rPr>
              <a:t>Students to work in pairs and choose one of the types each.  Give them about 15-20 minutes to do the reading. They will report back to the group the type of treatment they read about. </a:t>
            </a:r>
          </a:p>
          <a:p>
            <a:pPr defTabSz="960852"/>
            <a:r>
              <a:rPr lang="en-GB" dirty="0">
                <a:hlinkClick r:id="rId3"/>
              </a:rPr>
              <a:t>Applied </a:t>
            </a:r>
            <a:r>
              <a:rPr lang="en-GB" dirty="0" err="1">
                <a:hlinkClick r:id="rId3"/>
              </a:rPr>
              <a:t>Behavior</a:t>
            </a:r>
            <a:r>
              <a:rPr lang="en-GB" dirty="0">
                <a:hlinkClick r:id="rId3"/>
              </a:rPr>
              <a:t> Analysis (ABA) | Autism Speaks</a:t>
            </a:r>
            <a:endParaRPr lang="en-GB" dirty="0"/>
          </a:p>
          <a:p>
            <a:pPr defTabSz="960852"/>
            <a:endParaRPr lang="en-GB" dirty="0">
              <a:hlinkClick r:id="rId4"/>
            </a:endParaRPr>
          </a:p>
          <a:p>
            <a:pPr defTabSz="960852"/>
            <a:r>
              <a:rPr lang="en-GB" dirty="0">
                <a:hlinkClick r:id="rId4"/>
              </a:rPr>
              <a:t>What is Augmentative and Alternative Communication and how can it benefit autistic people? (autism.org.uk)</a:t>
            </a:r>
            <a:endParaRPr lang="en-GB" dirty="0"/>
          </a:p>
          <a:p>
            <a:pPr defTabSz="960852"/>
            <a:endParaRPr lang="en-GB" dirty="0"/>
          </a:p>
          <a:p>
            <a:pPr defTabSz="960852"/>
            <a:r>
              <a:rPr lang="en-GB" dirty="0">
                <a:hlinkClick r:id="rId3"/>
              </a:rPr>
              <a:t>Applied </a:t>
            </a:r>
            <a:r>
              <a:rPr lang="en-GB" dirty="0" err="1">
                <a:hlinkClick r:id="rId3"/>
              </a:rPr>
              <a:t>Behavior</a:t>
            </a:r>
            <a:r>
              <a:rPr lang="en-GB" dirty="0">
                <a:hlinkClick r:id="rId3"/>
              </a:rPr>
              <a:t> Analysis (ABA) | Autism Speaks</a:t>
            </a:r>
            <a:endParaRPr lang="en-GB" dirty="0"/>
          </a:p>
          <a:p>
            <a:endParaRPr lang="en-GB" dirty="0"/>
          </a:p>
          <a:p>
            <a:r>
              <a:rPr lang="en-GB" dirty="0"/>
              <a:t>Fake treatments for autism </a:t>
            </a:r>
          </a:p>
          <a:p>
            <a:r>
              <a:rPr lang="en-US" dirty="0"/>
              <a:t>Special Diets </a:t>
            </a:r>
            <a:r>
              <a:rPr lang="en-US" dirty="0" err="1"/>
              <a:t>Eg</a:t>
            </a:r>
            <a:r>
              <a:rPr lang="en-US" dirty="0"/>
              <a:t>: Keto</a:t>
            </a:r>
          </a:p>
          <a:p>
            <a:r>
              <a:rPr lang="en-US" dirty="0"/>
              <a:t>Vitamins or other supplements</a:t>
            </a:r>
          </a:p>
          <a:p>
            <a:r>
              <a:rPr lang="en-US" b="0" i="0" dirty="0" err="1">
                <a:solidFill>
                  <a:srgbClr val="212B32"/>
                </a:solidFill>
                <a:effectLst/>
                <a:latin typeface="Frutiger W01"/>
              </a:rPr>
              <a:t>GcMAF</a:t>
            </a:r>
            <a:r>
              <a:rPr lang="en-US" b="0" i="0" dirty="0">
                <a:solidFill>
                  <a:srgbClr val="212B32"/>
                </a:solidFill>
                <a:effectLst/>
                <a:latin typeface="Frutiger W01"/>
              </a:rPr>
              <a:t> – an injection made from blood cells</a:t>
            </a:r>
          </a:p>
          <a:p>
            <a:r>
              <a:rPr lang="en-US" dirty="0"/>
              <a:t>Specific medications (targeted towards memory and/hormones</a:t>
            </a:r>
          </a:p>
          <a:p>
            <a:r>
              <a:rPr lang="en-US" dirty="0"/>
              <a:t>Neurofeedback</a:t>
            </a:r>
          </a:p>
          <a:p>
            <a:endParaRPr lang="en-GB" dirty="0"/>
          </a:p>
          <a:p>
            <a:endParaRPr lang="en-GB" dirty="0"/>
          </a:p>
        </p:txBody>
      </p:sp>
      <p:sp>
        <p:nvSpPr>
          <p:cNvPr id="4" name="Slide Number Placeholder 3"/>
          <p:cNvSpPr>
            <a:spLocks noGrp="1"/>
          </p:cNvSpPr>
          <p:nvPr>
            <p:ph type="sldNum" sz="quarter" idx="5"/>
          </p:nvPr>
        </p:nvSpPr>
        <p:spPr/>
        <p:txBody>
          <a:bodyPr/>
          <a:lstStyle/>
          <a:p>
            <a:fld id="{3ED2C24B-46FA-4EDC-B2CA-8B4D83527900}" type="slidenum">
              <a:rPr lang="en-GB" smtClean="0"/>
              <a:t>31</a:t>
            </a:fld>
            <a:endParaRPr lang="en-GB"/>
          </a:p>
        </p:txBody>
      </p:sp>
    </p:spTree>
    <p:extLst>
      <p:ext uri="{BB962C8B-B14F-4D97-AF65-F5344CB8AC3E}">
        <p14:creationId xmlns:p14="http://schemas.microsoft.com/office/powerpoint/2010/main" val="396559683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EHCP – education &amp; health care plan</a:t>
            </a:r>
          </a:p>
        </p:txBody>
      </p:sp>
      <p:sp>
        <p:nvSpPr>
          <p:cNvPr id="4" name="Slide Number Placeholder 3"/>
          <p:cNvSpPr>
            <a:spLocks noGrp="1"/>
          </p:cNvSpPr>
          <p:nvPr>
            <p:ph type="sldNum" sz="quarter" idx="5"/>
          </p:nvPr>
        </p:nvSpPr>
        <p:spPr/>
        <p:txBody>
          <a:bodyPr/>
          <a:lstStyle/>
          <a:p>
            <a:fld id="{3ED2C24B-46FA-4EDC-B2CA-8B4D83527900}" type="slidenum">
              <a:rPr lang="en-GB" smtClean="0"/>
              <a:t>32</a:t>
            </a:fld>
            <a:endParaRPr lang="en-GB"/>
          </a:p>
        </p:txBody>
      </p:sp>
    </p:spTree>
    <p:extLst>
      <p:ext uri="{BB962C8B-B14F-4D97-AF65-F5344CB8AC3E}">
        <p14:creationId xmlns:p14="http://schemas.microsoft.com/office/powerpoint/2010/main" val="177715655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D2C24B-46FA-4EDC-B2CA-8B4D83527900}" type="slidenum">
              <a:rPr lang="en-GB" smtClean="0"/>
              <a:t>33</a:t>
            </a:fld>
            <a:endParaRPr lang="en-GB"/>
          </a:p>
        </p:txBody>
      </p:sp>
    </p:spTree>
    <p:extLst>
      <p:ext uri="{BB962C8B-B14F-4D97-AF65-F5344CB8AC3E}">
        <p14:creationId xmlns:p14="http://schemas.microsoft.com/office/powerpoint/2010/main" val="107048481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home message in the purple </a:t>
            </a:r>
          </a:p>
          <a:p>
            <a:r>
              <a:rPr lang="en-GB" dirty="0" err="1"/>
              <a:t>Lunsky</a:t>
            </a:r>
            <a:r>
              <a:rPr lang="en-GB" dirty="0"/>
              <a:t> et al is a population based study for people with autism aged between 19-65 within 6 years </a:t>
            </a:r>
            <a:r>
              <a:rPr lang="en-GB" dirty="0">
                <a:hlinkClick r:id="rId3"/>
              </a:rPr>
              <a:t>Premature mortality in a population‐based cohort of autistic adults in Canada - </a:t>
            </a:r>
            <a:r>
              <a:rPr lang="en-GB" dirty="0" err="1">
                <a:hlinkClick r:id="rId3"/>
              </a:rPr>
              <a:t>Lunsky</a:t>
            </a:r>
            <a:r>
              <a:rPr lang="en-GB" dirty="0">
                <a:hlinkClick r:id="rId3"/>
              </a:rPr>
              <a:t> - 2022 - Autism Research - Wiley Online Library</a:t>
            </a:r>
            <a:endParaRPr lang="en-GB" dirty="0"/>
          </a:p>
          <a:p>
            <a:endParaRPr lang="en-GB" dirty="0"/>
          </a:p>
          <a:p>
            <a:r>
              <a:rPr lang="en-GB" dirty="0">
                <a:hlinkClick r:id="rId4"/>
              </a:rPr>
              <a:t>Mortality and cause of death of Australians on the autism spectrum (researchgate.net)</a:t>
            </a:r>
            <a:r>
              <a:rPr lang="en-GB" dirty="0"/>
              <a:t> large Oz population study with nearly 36k. There were cases caused by epilepsy and “injury and poisoning”, respectively</a:t>
            </a:r>
          </a:p>
          <a:p>
            <a:endParaRPr lang="en-GB" dirty="0"/>
          </a:p>
          <a:p>
            <a:r>
              <a:rPr lang="en-GB" dirty="0">
                <a:hlinkClick r:id="rId5"/>
              </a:rPr>
              <a:t>232 232..238 (uwtsd.ac.uk)</a:t>
            </a:r>
            <a:r>
              <a:rPr lang="en-GB" dirty="0"/>
              <a:t> large population study</a:t>
            </a:r>
          </a:p>
          <a:p>
            <a:r>
              <a:rPr lang="en-GB" dirty="0"/>
              <a:t>In summary, we observed markedly increased premature mortality in ASD owing to a multitude of medical conditions. The risk was particularly high for females with low-functioning ASD. However, individuals with high-functioning ASD had a high risk for suicide. Adequate and coordinated medical care for individuals with ASD and research into the phenomenon should be a target for a considerably broader audience of medical specialties than psychiatry and neurology.</a:t>
            </a:r>
          </a:p>
          <a:p>
            <a:endParaRPr lang="en-GB" dirty="0"/>
          </a:p>
          <a:p>
            <a:endParaRPr lang="en-GB" dirty="0"/>
          </a:p>
          <a:p>
            <a:r>
              <a:rPr lang="en-GB" dirty="0">
                <a:hlinkClick r:id="rId6"/>
              </a:rPr>
              <a:t>Ward et al (2023) )Increased rates of chronic physical health conditions across all organ systems in autistic adolescents and adults | Molecular Autism | Full Text (biomedcentral.com)</a:t>
            </a:r>
            <a:r>
              <a:rPr lang="en-GB" dirty="0"/>
              <a:t> large UK study</a:t>
            </a:r>
          </a:p>
          <a:p>
            <a:r>
              <a:rPr lang="en-GB" b="0" i="0" dirty="0">
                <a:solidFill>
                  <a:srgbClr val="333333"/>
                </a:solidFill>
                <a:effectLst/>
                <a:highlight>
                  <a:srgbClr val="FFFFFF"/>
                </a:highlight>
                <a:latin typeface="Georgia" panose="02040502050405020303" pitchFamily="18" charset="0"/>
              </a:rPr>
              <a:t>Our results suggest that there are greater risks of co-occurring physical health conditions and complex health needs across the lifespan among autistic people compared to non-autistic people. This is supported by several previous papers using a wide range of methodologies and samples [</a:t>
            </a:r>
            <a:r>
              <a:rPr lang="en-GB" b="0" i="0" dirty="0">
                <a:solidFill>
                  <a:srgbClr val="004B83"/>
                </a:solidFill>
                <a:effectLst/>
                <a:highlight>
                  <a:srgbClr val="FFFFFF"/>
                </a:highlight>
                <a:latin typeface="Georgia" panose="02040502050405020303" pitchFamily="18" charset="0"/>
                <a:hlinkClick r:id="rId7" tooltip="Croen LA, Zerbo O, Qian Y, Massolo ML, Rich S, Sidney S, Kripke C. The health status of adults on the autism spectrum. Autism. 2015;19:814–23."/>
              </a:rPr>
              <a:t>11</a:t>
            </a:r>
            <a:r>
              <a:rPr lang="en-GB" b="0" i="0" dirty="0">
                <a:solidFill>
                  <a:srgbClr val="333333"/>
                </a:solidFill>
                <a:effectLst/>
                <a:highlight>
                  <a:srgbClr val="FFFFFF"/>
                </a:highlight>
                <a:latin typeface="Georgia" panose="02040502050405020303" pitchFamily="18" charset="0"/>
              </a:rPr>
              <a:t>, </a:t>
            </a:r>
            <a:r>
              <a:rPr lang="en-GB" b="0" i="0" dirty="0">
                <a:solidFill>
                  <a:srgbClr val="004B83"/>
                </a:solidFill>
                <a:effectLst/>
                <a:highlight>
                  <a:srgbClr val="FFFFFF"/>
                </a:highlight>
                <a:latin typeface="Georgia" panose="02040502050405020303" pitchFamily="18" charset="0"/>
                <a:hlinkClick r:id="rId8" tooltip="Hand BN, Angell AM, Harris L, Carpenter LA. Prevalence of physical and mental health conditions in Medicare-enrolled, autistic older adults. Autism. 2020;24:755–64."/>
              </a:rPr>
              <a:t>12</a:t>
            </a:r>
            <a:r>
              <a:rPr lang="en-GB" b="0" i="0" dirty="0">
                <a:solidFill>
                  <a:srgbClr val="333333"/>
                </a:solidFill>
                <a:effectLst/>
                <a:highlight>
                  <a:srgbClr val="FFFFFF"/>
                </a:highlight>
                <a:latin typeface="Georgia" panose="02040502050405020303" pitchFamily="18" charset="0"/>
              </a:rPr>
              <a:t>, </a:t>
            </a:r>
            <a:r>
              <a:rPr lang="en-GB" b="0" i="0" dirty="0">
                <a:solidFill>
                  <a:srgbClr val="004B83"/>
                </a:solidFill>
                <a:effectLst/>
                <a:highlight>
                  <a:srgbClr val="FFFFFF"/>
                </a:highlight>
                <a:latin typeface="Georgia" panose="02040502050405020303" pitchFamily="18" charset="0"/>
                <a:hlinkClick r:id="rId9" tooltip="Rydzewska E, Hughes-Mccormack LA, Gillberg C, Henderson A, Macintyre C, Rintoul J, Cooper SA. Prevalence of long-term health conditions in adults with autism: observational study of a whole country population. BMJ Open. 2018. &#10;                  https://doi.org/10.1136/bmjopen-2018-023945&#10;                  &#10;                ."/>
              </a:rPr>
              <a:t>15</a:t>
            </a:r>
            <a:r>
              <a:rPr lang="en-GB" b="0" i="0" dirty="0">
                <a:solidFill>
                  <a:srgbClr val="333333"/>
                </a:solidFill>
                <a:effectLst/>
                <a:highlight>
                  <a:srgbClr val="FFFFFF"/>
                </a:highlight>
                <a:latin typeface="Georgia" panose="02040502050405020303" pitchFamily="18" charset="0"/>
              </a:rPr>
              <a:t>, </a:t>
            </a:r>
            <a:r>
              <a:rPr lang="en-GB" b="0" i="0" dirty="0">
                <a:solidFill>
                  <a:srgbClr val="004B83"/>
                </a:solidFill>
                <a:effectLst/>
                <a:highlight>
                  <a:srgbClr val="FFFFFF"/>
                </a:highlight>
                <a:latin typeface="Georgia" panose="02040502050405020303" pitchFamily="18" charset="0"/>
                <a:hlinkClick r:id="rId10" tooltip="Davignon MN, Qian Y, Massolo M, Croen LA. Psychiatric and medical conditions in transition-aged individuals with ASD. Pediatrics. 2018;141:S335–45."/>
              </a:rPr>
              <a:t>20</a:t>
            </a:r>
            <a:r>
              <a:rPr lang="en-GB" b="0" i="0" dirty="0">
                <a:solidFill>
                  <a:srgbClr val="333333"/>
                </a:solidFill>
                <a:effectLst/>
                <a:highlight>
                  <a:srgbClr val="FFFFFF"/>
                </a:highlight>
                <a:latin typeface="Georgia" panose="02040502050405020303" pitchFamily="18" charset="0"/>
              </a:rPr>
              <a:t>]. This may be due to biological contributors (e.g., genetic or hormonal) to risk of these physical health conditions and/or due to social/economic issues related to negative life experiences, stigma, as well as poorer self-reported healthcare quality [</a:t>
            </a:r>
            <a:r>
              <a:rPr lang="en-GB" b="0" i="0" dirty="0">
                <a:solidFill>
                  <a:srgbClr val="004B83"/>
                </a:solidFill>
                <a:effectLst/>
                <a:highlight>
                  <a:srgbClr val="FFFFFF"/>
                </a:highlight>
                <a:latin typeface="Georgia" panose="02040502050405020303" pitchFamily="18" charset="0"/>
                <a:hlinkClick r:id="rId11" tooltip="Weir E, Allison C, Baron-Cohen S. Autistic adults have poorer quality healthcare and worse health based on self-report data. Mol Autism. 2022;13:1–19."/>
              </a:rPr>
              <a:t>23</a:t>
            </a:r>
            <a:r>
              <a:rPr lang="en-GB" b="0" i="0" dirty="0">
                <a:solidFill>
                  <a:srgbClr val="333333"/>
                </a:solidFill>
                <a:effectLst/>
                <a:highlight>
                  <a:srgbClr val="FFFFFF"/>
                </a:highlight>
                <a:latin typeface="Georgia" panose="02040502050405020303" pitchFamily="18" charset="0"/>
              </a:rPr>
              <a:t>, </a:t>
            </a:r>
            <a:r>
              <a:rPr lang="en-GB" b="0" i="0" dirty="0">
                <a:solidFill>
                  <a:srgbClr val="004B83"/>
                </a:solidFill>
                <a:effectLst/>
                <a:highlight>
                  <a:srgbClr val="FFFFFF"/>
                </a:highlight>
                <a:latin typeface="Georgia" panose="02040502050405020303" pitchFamily="18" charset="0"/>
                <a:hlinkClick r:id="rId12" tooltip="Doherty M, Neilson S, O’Sullivan J, Carravallah L, Johnson M, Cullen W, Shaw SCK. Barriers to healthcare and self-reported adverse outcomes for autistic adults: a cross-sectional study. BMJ Open. 2022;12:e056904."/>
              </a:rPr>
              <a:t>24</a:t>
            </a:r>
            <a:r>
              <a:rPr lang="en-GB" b="0" i="0" dirty="0">
                <a:solidFill>
                  <a:srgbClr val="333333"/>
                </a:solidFill>
                <a:effectLst/>
                <a:highlight>
                  <a:srgbClr val="FFFFFF"/>
                </a:highlight>
                <a:latin typeface="Georgia" panose="02040502050405020303" pitchFamily="18" charset="0"/>
              </a:rPr>
              <a:t>, </a:t>
            </a:r>
            <a:r>
              <a:rPr lang="en-GB" b="0" i="0" dirty="0">
                <a:solidFill>
                  <a:srgbClr val="004B83"/>
                </a:solidFill>
                <a:effectLst/>
                <a:highlight>
                  <a:srgbClr val="FFFFFF"/>
                </a:highlight>
                <a:latin typeface="Georgia" panose="02040502050405020303" pitchFamily="18" charset="0"/>
                <a:hlinkClick r:id="rId13" tooltip="Casanova EL, Baeza-Velasco C, Buchanan CB, Casanova MF. The relationship between autism and ehlers-danlos syndromes, hypermobility spectrum disorders. J Pers Med. 2020;260(10):260."/>
              </a:rPr>
              <a:t>37</a:t>
            </a:r>
            <a:r>
              <a:rPr lang="en-GB" b="0" i="0" dirty="0">
                <a:solidFill>
                  <a:srgbClr val="333333"/>
                </a:solidFill>
                <a:effectLst/>
                <a:highlight>
                  <a:srgbClr val="FFFFFF"/>
                </a:highlight>
                <a:latin typeface="Georgia" panose="02040502050405020303" pitchFamily="18" charset="0"/>
              </a:rPr>
              <a:t>, </a:t>
            </a:r>
            <a:r>
              <a:rPr lang="en-GB" b="0" i="0" dirty="0">
                <a:solidFill>
                  <a:srgbClr val="004B83"/>
                </a:solidFill>
                <a:effectLst/>
                <a:highlight>
                  <a:srgbClr val="FFFFFF"/>
                </a:highlight>
                <a:latin typeface="Georgia" panose="02040502050405020303" pitchFamily="18" charset="0"/>
                <a:hlinkClick r:id="rId14" tooltip="Long S, Zhou H, Li S, Wang T, Ma Y, Li C, Zhou Y, Zhou S, Wu B, Wang Y. The clinical and genetic features of co-occurring epilepsy and autism spectrum disorder in Chinese Children. Front Neurol. 2019;10:505."/>
              </a:rPr>
              <a:t>68</a:t>
            </a:r>
            <a:r>
              <a:rPr lang="en-GB" b="0" i="0" dirty="0">
                <a:solidFill>
                  <a:srgbClr val="333333"/>
                </a:solidFill>
                <a:effectLst/>
                <a:highlight>
                  <a:srgbClr val="FFFFFF"/>
                </a:highlight>
                <a:latin typeface="Georgia" panose="02040502050405020303" pitchFamily="18" charset="0"/>
              </a:rPr>
              <a:t>,</a:t>
            </a:r>
            <a:r>
              <a:rPr lang="en-GB" b="0" i="0" dirty="0">
                <a:solidFill>
                  <a:srgbClr val="004B83"/>
                </a:solidFill>
                <a:effectLst/>
                <a:highlight>
                  <a:srgbClr val="FFFFFF"/>
                </a:highlight>
                <a:latin typeface="Georgia" panose="02040502050405020303" pitchFamily="18" charset="0"/>
                <a:hlinkClick r:id="rId15" tooltip="Campbell DB, Buie TM, Winter H, Bauman M, Sutcliffe JS, Perrin JM, Levitt P. Distinct genetic risk based on association of MET in families with co-occurring autism and gastrointestinal conditions. Pediatrics. 2009;123:1018–24."/>
              </a:rPr>
              <a:t>69</a:t>
            </a:r>
            <a:r>
              <a:rPr lang="en-GB" b="0" i="0" dirty="0">
                <a:solidFill>
                  <a:srgbClr val="333333"/>
                </a:solidFill>
                <a:effectLst/>
                <a:highlight>
                  <a:srgbClr val="FFFFFF"/>
                </a:highlight>
                <a:latin typeface="Georgia" panose="02040502050405020303" pitchFamily="18" charset="0"/>
              </a:rPr>
              <a:t>,</a:t>
            </a:r>
            <a:r>
              <a:rPr lang="en-GB" b="0" i="0" dirty="0">
                <a:solidFill>
                  <a:srgbClr val="004B83"/>
                </a:solidFill>
                <a:effectLst/>
                <a:highlight>
                  <a:srgbClr val="FFFFFF"/>
                </a:highlight>
                <a:latin typeface="Georgia" panose="02040502050405020303" pitchFamily="18" charset="0"/>
                <a:hlinkClick r:id="rId16" tooltip="Calleja S, Islam FMA, Kingsley J, McDonald R. Healthcare access for autistic adults: a systematic review. Medicine. 2020;99:e20899."/>
              </a:rPr>
              <a:t>70</a:t>
            </a:r>
            <a:r>
              <a:rPr lang="en-GB" b="0" i="0" dirty="0">
                <a:solidFill>
                  <a:srgbClr val="333333"/>
                </a:solidFill>
                <a:effectLst/>
                <a:highlight>
                  <a:srgbClr val="FFFFFF"/>
                </a:highlight>
                <a:latin typeface="Georgia" panose="02040502050405020303" pitchFamily="18" charset="0"/>
              </a:rPr>
              <a:t>,</a:t>
            </a:r>
            <a:r>
              <a:rPr lang="en-GB" b="0" i="0" dirty="0">
                <a:solidFill>
                  <a:srgbClr val="004B83"/>
                </a:solidFill>
                <a:effectLst/>
                <a:highlight>
                  <a:srgbClr val="FFFFFF"/>
                </a:highlight>
                <a:latin typeface="Georgia" panose="02040502050405020303" pitchFamily="18" charset="0"/>
                <a:hlinkClick r:id="rId17" tooltip="Vohra R, Madhavan S, Sambamoorthi U. Comorbidity prevalence, healthcare utilization, and expenditures of Medicaid enrolled adults with autism spectrum disorders. Autism. 2017;21:995–1009."/>
              </a:rPr>
              <a:t>71</a:t>
            </a:r>
            <a:r>
              <a:rPr lang="en-GB" b="0" i="0" dirty="0">
                <a:solidFill>
                  <a:srgbClr val="333333"/>
                </a:solidFill>
                <a:effectLst/>
                <a:highlight>
                  <a:srgbClr val="FFFFFF"/>
                </a:highlight>
                <a:latin typeface="Georgia" panose="02040502050405020303" pitchFamily="18" charset="0"/>
              </a:rPr>
              <a:t>,</a:t>
            </a:r>
            <a:r>
              <a:rPr lang="en-GB" b="0" i="0" dirty="0">
                <a:solidFill>
                  <a:srgbClr val="004B83"/>
                </a:solidFill>
                <a:effectLst/>
                <a:highlight>
                  <a:srgbClr val="FFFFFF"/>
                </a:highlight>
                <a:latin typeface="Georgia" panose="02040502050405020303" pitchFamily="18" charset="0"/>
                <a:hlinkClick r:id="rId18" tooltip="Nicolaidis C, Raymaker D, McDonald K, Dern S, Boisclair WC, Ashkenazy E, Baggs A. Comparison of healthcare experiences in autistic and non-autistic adults: a cross-sectional online survey facilitated by an academic-community partnership. J Gen Intern Med. 2013;28:761."/>
              </a:rPr>
              <a:t>72</a:t>
            </a:r>
            <a:r>
              <a:rPr lang="en-GB" b="0" i="0" dirty="0">
                <a:solidFill>
                  <a:srgbClr val="333333"/>
                </a:solidFill>
                <a:effectLst/>
                <a:highlight>
                  <a:srgbClr val="FFFFFF"/>
                </a:highlight>
                <a:latin typeface="Georgia" panose="02040502050405020303" pitchFamily="18" charset="0"/>
              </a:rPr>
              <a:t>]. Importantly, no singular cause of the poorer physical health of autistic emerges from the existing literature or the present study. [</a:t>
            </a:r>
            <a:r>
              <a:rPr lang="en-GB" b="0" i="0" dirty="0">
                <a:solidFill>
                  <a:srgbClr val="004B83"/>
                </a:solidFill>
                <a:effectLst/>
                <a:highlight>
                  <a:srgbClr val="FFFFFF"/>
                </a:highlight>
                <a:latin typeface="Georgia" panose="02040502050405020303" pitchFamily="18" charset="0"/>
                <a:hlinkClick r:id="rId12" tooltip="Doherty M, Neilson S, O’Sullivan J, Carravallah L, Johnson M, Cullen W, Shaw SCK. Barriers to healthcare and self-reported adverse outcomes for autistic adults: a cross-sectional study. BMJ Open. 2022;12:e056904."/>
              </a:rPr>
              <a:t>24</a:t>
            </a:r>
            <a:r>
              <a:rPr lang="en-GB" b="0" i="0" dirty="0">
                <a:solidFill>
                  <a:srgbClr val="333333"/>
                </a:solidFill>
                <a:effectLst/>
                <a:highlight>
                  <a:srgbClr val="FFFFFF"/>
                </a:highlight>
                <a:latin typeface="Georgia" panose="02040502050405020303" pitchFamily="18" charset="0"/>
              </a:rPr>
              <a:t>, </a:t>
            </a:r>
            <a:r>
              <a:rPr lang="en-GB" b="0" i="0" dirty="0">
                <a:solidFill>
                  <a:srgbClr val="004B83"/>
                </a:solidFill>
                <a:effectLst/>
                <a:highlight>
                  <a:srgbClr val="FFFFFF"/>
                </a:highlight>
                <a:latin typeface="Georgia" panose="02040502050405020303" pitchFamily="18" charset="0"/>
                <a:hlinkClick r:id="rId13" tooltip="Casanova EL, Baeza-Velasco C, Buchanan CB, Casanova MF. The relationship between autism and ehlers-danlos syndromes, hypermobility spectrum disorders. J Pers Med. 2020;260(10):260."/>
              </a:rPr>
              <a:t>37</a:t>
            </a:r>
            <a:r>
              <a:rPr lang="en-GB" b="0" i="0" dirty="0">
                <a:solidFill>
                  <a:srgbClr val="333333"/>
                </a:solidFill>
                <a:effectLst/>
                <a:highlight>
                  <a:srgbClr val="FFFFFF"/>
                </a:highlight>
                <a:latin typeface="Georgia" panose="02040502050405020303" pitchFamily="18" charset="0"/>
              </a:rPr>
              <a:t>].</a:t>
            </a:r>
          </a:p>
          <a:p>
            <a:r>
              <a:rPr lang="en-GB" b="0" i="0" dirty="0">
                <a:solidFill>
                  <a:srgbClr val="333333"/>
                </a:solidFill>
                <a:effectLst/>
                <a:highlight>
                  <a:srgbClr val="FFFFFF"/>
                </a:highlight>
                <a:latin typeface="Georgia" panose="02040502050405020303" pitchFamily="18" charset="0"/>
              </a:rPr>
              <a:t>The only cross-sectional study with an online survey design</a:t>
            </a:r>
          </a:p>
          <a:p>
            <a:r>
              <a:rPr lang="en-GB" b="0" i="0" dirty="0">
                <a:solidFill>
                  <a:srgbClr val="333333"/>
                </a:solidFill>
                <a:effectLst/>
                <a:highlight>
                  <a:srgbClr val="FFFFFF"/>
                </a:highlight>
                <a:latin typeface="Georgia" panose="02040502050405020303" pitchFamily="18" charset="0"/>
              </a:rPr>
              <a:t>N= 3657 responses to the survey</a:t>
            </a:r>
            <a:endParaRPr lang="en-GB" dirty="0"/>
          </a:p>
          <a:p>
            <a:endParaRPr lang="en-GB" dirty="0"/>
          </a:p>
        </p:txBody>
      </p:sp>
      <p:sp>
        <p:nvSpPr>
          <p:cNvPr id="4" name="Slide Number Placeholder 3"/>
          <p:cNvSpPr>
            <a:spLocks noGrp="1"/>
          </p:cNvSpPr>
          <p:nvPr>
            <p:ph type="sldNum" sz="quarter" idx="5"/>
          </p:nvPr>
        </p:nvSpPr>
        <p:spPr/>
        <p:txBody>
          <a:bodyPr/>
          <a:lstStyle/>
          <a:p>
            <a:fld id="{3ED2C24B-46FA-4EDC-B2CA-8B4D83527900}" type="slidenum">
              <a:rPr lang="en-GB" smtClean="0"/>
              <a:t>34</a:t>
            </a:fld>
            <a:endParaRPr lang="en-GB"/>
          </a:p>
        </p:txBody>
      </p:sp>
    </p:spTree>
    <p:extLst>
      <p:ext uri="{BB962C8B-B14F-4D97-AF65-F5344CB8AC3E}">
        <p14:creationId xmlns:p14="http://schemas.microsoft.com/office/powerpoint/2010/main" val="270897030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D2C24B-46FA-4EDC-B2CA-8B4D83527900}" type="slidenum">
              <a:rPr lang="en-GB" smtClean="0"/>
              <a:t>35</a:t>
            </a:fld>
            <a:endParaRPr lang="en-GB"/>
          </a:p>
        </p:txBody>
      </p:sp>
    </p:spTree>
    <p:extLst>
      <p:ext uri="{BB962C8B-B14F-4D97-AF65-F5344CB8AC3E}">
        <p14:creationId xmlns:p14="http://schemas.microsoft.com/office/powerpoint/2010/main" val="179721024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D2C24B-46FA-4EDC-B2CA-8B4D83527900}" type="slidenum">
              <a:rPr lang="en-GB" smtClean="0"/>
              <a:t>36</a:t>
            </a:fld>
            <a:endParaRPr lang="en-GB"/>
          </a:p>
        </p:txBody>
      </p:sp>
    </p:spTree>
    <p:extLst>
      <p:ext uri="{BB962C8B-B14F-4D97-AF65-F5344CB8AC3E}">
        <p14:creationId xmlns:p14="http://schemas.microsoft.com/office/powerpoint/2010/main" val="203128201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60852"/>
            <a:r>
              <a:rPr lang="en-GB" dirty="0"/>
              <a:t>This is a difficult watch.   Might be better to keep it shorter.  It is for awareness raising but with sensitivity </a:t>
            </a:r>
          </a:p>
          <a:p>
            <a:pPr defTabSz="960852"/>
            <a:endParaRPr lang="en-GB" dirty="0"/>
          </a:p>
          <a:p>
            <a:pPr defTabSz="960852"/>
            <a:r>
              <a:rPr lang="en-GB" dirty="0"/>
              <a:t>https://youtu.be/mSFkRa0yyuY?feature=shared</a:t>
            </a:r>
            <a:r>
              <a:rPr lang="en-GB" dirty="0">
                <a:hlinkClick r:id="rId3"/>
              </a:rPr>
              <a:t>Watch Locked Away: Our Autism Scandal - Dispatches | Stream free on Channel 4</a:t>
            </a:r>
            <a:endParaRPr lang="en-GB" dirty="0"/>
          </a:p>
          <a:p>
            <a:pPr defTabSz="960852"/>
            <a:endParaRPr lang="en-GB" dirty="0"/>
          </a:p>
          <a:p>
            <a:pPr defTabSz="960852"/>
            <a:r>
              <a:rPr lang="en-GB" dirty="0"/>
              <a:t>https://youtu.be/mSFkRa0yyuY?feature=shared</a:t>
            </a:r>
          </a:p>
          <a:p>
            <a:endParaRPr lang="en-GB" dirty="0"/>
          </a:p>
        </p:txBody>
      </p:sp>
      <p:sp>
        <p:nvSpPr>
          <p:cNvPr id="4" name="Slide Number Placeholder 3"/>
          <p:cNvSpPr>
            <a:spLocks noGrp="1"/>
          </p:cNvSpPr>
          <p:nvPr>
            <p:ph type="sldNum" sz="quarter" idx="5"/>
          </p:nvPr>
        </p:nvSpPr>
        <p:spPr/>
        <p:txBody>
          <a:bodyPr/>
          <a:lstStyle/>
          <a:p>
            <a:fld id="{3ED2C24B-46FA-4EDC-B2CA-8B4D83527900}" type="slidenum">
              <a:rPr lang="en-GB" smtClean="0"/>
              <a:t>41</a:t>
            </a:fld>
            <a:endParaRPr lang="en-GB"/>
          </a:p>
        </p:txBody>
      </p:sp>
    </p:spTree>
    <p:extLst>
      <p:ext uri="{BB962C8B-B14F-4D97-AF65-F5344CB8AC3E}">
        <p14:creationId xmlns:p14="http://schemas.microsoft.com/office/powerpoint/2010/main" val="395211692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Childhood traumas not the leading cause of ASD (most can be diagnosed at 18 months), nor is poor parenting. The premises is that there should not be a known cause to the child’s autism according to the ICD-11.  </a:t>
            </a:r>
          </a:p>
          <a:p>
            <a:endParaRPr lang="en-GB" dirty="0"/>
          </a:p>
          <a:p>
            <a:r>
              <a:rPr lang="en-GB" dirty="0"/>
              <a:t>ASD is a very broad spectrum. However, the stereotyped media portrayals such as Sheldon Cooper tend to be more related to high functioning individuals </a:t>
            </a:r>
          </a:p>
        </p:txBody>
      </p:sp>
      <p:sp>
        <p:nvSpPr>
          <p:cNvPr id="4" name="Slide Number Placeholder 3"/>
          <p:cNvSpPr>
            <a:spLocks noGrp="1"/>
          </p:cNvSpPr>
          <p:nvPr>
            <p:ph type="sldNum" sz="quarter" idx="5"/>
          </p:nvPr>
        </p:nvSpPr>
        <p:spPr/>
        <p:txBody>
          <a:bodyPr/>
          <a:lstStyle/>
          <a:p>
            <a:fld id="{2367EB50-1511-4700-A934-15A4EADE5EF0}" type="slidenum">
              <a:rPr lang="en-GB" smtClean="0"/>
              <a:t>42</a:t>
            </a:fld>
            <a:endParaRPr lang="en-GB"/>
          </a:p>
        </p:txBody>
      </p:sp>
    </p:spTree>
    <p:extLst>
      <p:ext uri="{BB962C8B-B14F-4D97-AF65-F5344CB8AC3E}">
        <p14:creationId xmlns:p14="http://schemas.microsoft.com/office/powerpoint/2010/main" val="44667964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Greta Thunberg Likens Autism to Superpower | Organization for Autism Research (researchautism.org)</a:t>
            </a:r>
            <a:endParaRPr lang="en-GB" dirty="0"/>
          </a:p>
        </p:txBody>
      </p:sp>
      <p:sp>
        <p:nvSpPr>
          <p:cNvPr id="4" name="Slide Number Placeholder 3"/>
          <p:cNvSpPr>
            <a:spLocks noGrp="1"/>
          </p:cNvSpPr>
          <p:nvPr>
            <p:ph type="sldNum" sz="quarter" idx="5"/>
          </p:nvPr>
        </p:nvSpPr>
        <p:spPr/>
        <p:txBody>
          <a:bodyPr/>
          <a:lstStyle/>
          <a:p>
            <a:fld id="{3ED2C24B-46FA-4EDC-B2CA-8B4D83527900}" type="slidenum">
              <a:rPr lang="en-GB" smtClean="0"/>
              <a:t>43</a:t>
            </a:fld>
            <a:endParaRPr lang="en-GB"/>
          </a:p>
        </p:txBody>
      </p:sp>
    </p:spTree>
    <p:extLst>
      <p:ext uri="{BB962C8B-B14F-4D97-AF65-F5344CB8AC3E}">
        <p14:creationId xmlns:p14="http://schemas.microsoft.com/office/powerpoint/2010/main" val="130391087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1E51EE8-76F3-4FB5-9386-118713C4D37B}" type="slidenum">
              <a:rPr lang="en-GB" smtClean="0"/>
              <a:t>45</a:t>
            </a:fld>
            <a:endParaRPr lang="en-GB"/>
          </a:p>
        </p:txBody>
      </p:sp>
    </p:spTree>
    <p:extLst>
      <p:ext uri="{BB962C8B-B14F-4D97-AF65-F5344CB8AC3E}">
        <p14:creationId xmlns:p14="http://schemas.microsoft.com/office/powerpoint/2010/main" val="413869288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C7A988-3237-D5AE-4D0F-3F98725D319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24F1FB-F7D6-91DB-5910-1FEC94C81F1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2D4C7BA-04EB-E869-6173-5070C40189A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13B2B78-8AD4-5DDE-45AA-0855686DA4A1}"/>
              </a:ext>
            </a:extLst>
          </p:cNvPr>
          <p:cNvSpPr>
            <a:spLocks noGrp="1"/>
          </p:cNvSpPr>
          <p:nvPr>
            <p:ph type="sldNum" sz="quarter" idx="5"/>
          </p:nvPr>
        </p:nvSpPr>
        <p:spPr/>
        <p:txBody>
          <a:bodyPr/>
          <a:lstStyle/>
          <a:p>
            <a:fld id="{D1E51EE8-76F3-4FB5-9386-118713C4D37B}" type="slidenum">
              <a:rPr lang="en-GB" smtClean="0"/>
              <a:t>46</a:t>
            </a:fld>
            <a:endParaRPr lang="en-GB"/>
          </a:p>
        </p:txBody>
      </p:sp>
    </p:spTree>
    <p:extLst>
      <p:ext uri="{BB962C8B-B14F-4D97-AF65-F5344CB8AC3E}">
        <p14:creationId xmlns:p14="http://schemas.microsoft.com/office/powerpoint/2010/main" val="246741263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Invite students to research this and find the sources</a:t>
            </a:r>
          </a:p>
        </p:txBody>
      </p:sp>
      <p:sp>
        <p:nvSpPr>
          <p:cNvPr id="4" name="Slide Number Placeholder 3"/>
          <p:cNvSpPr>
            <a:spLocks noGrp="1"/>
          </p:cNvSpPr>
          <p:nvPr>
            <p:ph type="sldNum" sz="quarter" idx="5"/>
          </p:nvPr>
        </p:nvSpPr>
        <p:spPr/>
        <p:txBody>
          <a:bodyPr/>
          <a:lstStyle/>
          <a:p>
            <a:fld id="{3ED2C24B-46FA-4EDC-B2CA-8B4D83527900}" type="slidenum">
              <a:rPr lang="en-GB" smtClean="0"/>
              <a:t>47</a:t>
            </a:fld>
            <a:endParaRPr lang="en-GB"/>
          </a:p>
        </p:txBody>
      </p:sp>
    </p:spTree>
    <p:extLst>
      <p:ext uri="{BB962C8B-B14F-4D97-AF65-F5344CB8AC3E}">
        <p14:creationId xmlns:p14="http://schemas.microsoft.com/office/powerpoint/2010/main" val="247619094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Invite the students to put their draft poster on draft Turnitin and display it on widescreen to check on the effect</a:t>
            </a:r>
          </a:p>
        </p:txBody>
      </p:sp>
      <p:sp>
        <p:nvSpPr>
          <p:cNvPr id="4" name="Slide Number Placeholder 3"/>
          <p:cNvSpPr>
            <a:spLocks noGrp="1"/>
          </p:cNvSpPr>
          <p:nvPr>
            <p:ph type="sldNum" sz="quarter" idx="5"/>
          </p:nvPr>
        </p:nvSpPr>
        <p:spPr/>
        <p:txBody>
          <a:bodyPr/>
          <a:lstStyle/>
          <a:p>
            <a:fld id="{3ED2C24B-46FA-4EDC-B2CA-8B4D83527900}" type="slidenum">
              <a:rPr lang="en-GB" smtClean="0"/>
              <a:t>48</a:t>
            </a:fld>
            <a:endParaRPr lang="en-GB"/>
          </a:p>
        </p:txBody>
      </p:sp>
    </p:spTree>
    <p:extLst>
      <p:ext uri="{BB962C8B-B14F-4D97-AF65-F5344CB8AC3E}">
        <p14:creationId xmlns:p14="http://schemas.microsoft.com/office/powerpoint/2010/main" val="25256391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EF043-1EBF-9928-84F7-722E8572483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85C8582-199D-8304-CB29-767AE77F07E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DFB34C-5B49-71CD-4D74-EDDF907ACF08}"/>
              </a:ext>
            </a:extLst>
          </p:cNvPr>
          <p:cNvSpPr>
            <a:spLocks noGrp="1"/>
          </p:cNvSpPr>
          <p:nvPr>
            <p:ph type="dt" sz="half" idx="10"/>
          </p:nvPr>
        </p:nvSpPr>
        <p:spPr/>
        <p:txBody>
          <a:bodyPr/>
          <a:lstStyle/>
          <a:p>
            <a:fld id="{16CE84F3-3457-44EE-A9CB-F56C5561F1F4}" type="datetimeFigureOut">
              <a:rPr lang="en-GB" smtClean="0"/>
              <a:t>18/02/2026</a:t>
            </a:fld>
            <a:endParaRPr lang="en-GB"/>
          </a:p>
        </p:txBody>
      </p:sp>
      <p:sp>
        <p:nvSpPr>
          <p:cNvPr id="5" name="Footer Placeholder 4">
            <a:extLst>
              <a:ext uri="{FF2B5EF4-FFF2-40B4-BE49-F238E27FC236}">
                <a16:creationId xmlns:a16="http://schemas.microsoft.com/office/drawing/2014/main" id="{A2A63EAE-79D6-1191-8064-C46656636B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D60853-8C88-B8F4-722C-756E7B6F85FF}"/>
              </a:ext>
            </a:extLst>
          </p:cNvPr>
          <p:cNvSpPr>
            <a:spLocks noGrp="1"/>
          </p:cNvSpPr>
          <p:nvPr>
            <p:ph type="sldNum" sz="quarter" idx="12"/>
          </p:nvPr>
        </p:nvSpPr>
        <p:spPr/>
        <p:txBody>
          <a:bodyPr/>
          <a:lstStyle/>
          <a:p>
            <a:fld id="{B1F63729-CEF3-4ADC-BACB-8B4CF6EBF6CE}" type="slidenum">
              <a:rPr lang="en-GB" smtClean="0"/>
              <a:t>‹#›</a:t>
            </a:fld>
            <a:endParaRPr lang="en-GB"/>
          </a:p>
        </p:txBody>
      </p:sp>
    </p:spTree>
    <p:extLst>
      <p:ext uri="{BB962C8B-B14F-4D97-AF65-F5344CB8AC3E}">
        <p14:creationId xmlns:p14="http://schemas.microsoft.com/office/powerpoint/2010/main" val="3922406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F0357-888D-A67F-8460-8B0F58720BE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77F248-DC84-63E9-0A43-C56F52A8AA7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63CAE4-320B-7D6B-DFC2-859009BEAB83}"/>
              </a:ext>
            </a:extLst>
          </p:cNvPr>
          <p:cNvSpPr>
            <a:spLocks noGrp="1"/>
          </p:cNvSpPr>
          <p:nvPr>
            <p:ph type="dt" sz="half" idx="10"/>
          </p:nvPr>
        </p:nvSpPr>
        <p:spPr/>
        <p:txBody>
          <a:bodyPr/>
          <a:lstStyle/>
          <a:p>
            <a:fld id="{16CE84F3-3457-44EE-A9CB-F56C5561F1F4}" type="datetimeFigureOut">
              <a:rPr lang="en-GB" smtClean="0"/>
              <a:t>18/02/2026</a:t>
            </a:fld>
            <a:endParaRPr lang="en-GB"/>
          </a:p>
        </p:txBody>
      </p:sp>
      <p:sp>
        <p:nvSpPr>
          <p:cNvPr id="5" name="Footer Placeholder 4">
            <a:extLst>
              <a:ext uri="{FF2B5EF4-FFF2-40B4-BE49-F238E27FC236}">
                <a16:creationId xmlns:a16="http://schemas.microsoft.com/office/drawing/2014/main" id="{21C8521E-6F9C-FBD7-2C1C-01A679667A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18B2D4-70A0-5511-2361-92D1F0E3CD41}"/>
              </a:ext>
            </a:extLst>
          </p:cNvPr>
          <p:cNvSpPr>
            <a:spLocks noGrp="1"/>
          </p:cNvSpPr>
          <p:nvPr>
            <p:ph type="sldNum" sz="quarter" idx="12"/>
          </p:nvPr>
        </p:nvSpPr>
        <p:spPr/>
        <p:txBody>
          <a:bodyPr/>
          <a:lstStyle/>
          <a:p>
            <a:fld id="{B1F63729-CEF3-4ADC-BACB-8B4CF6EBF6CE}" type="slidenum">
              <a:rPr lang="en-GB" smtClean="0"/>
              <a:t>‹#›</a:t>
            </a:fld>
            <a:endParaRPr lang="en-GB"/>
          </a:p>
        </p:txBody>
      </p:sp>
    </p:spTree>
    <p:extLst>
      <p:ext uri="{BB962C8B-B14F-4D97-AF65-F5344CB8AC3E}">
        <p14:creationId xmlns:p14="http://schemas.microsoft.com/office/powerpoint/2010/main" val="1927524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893C0-6F30-7D3A-4987-BF3814D1D05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32604A8-DB9B-30EA-C952-5CB0AE318A8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E746C98-A78B-78F1-9A20-EC861E890344}"/>
              </a:ext>
            </a:extLst>
          </p:cNvPr>
          <p:cNvSpPr>
            <a:spLocks noGrp="1"/>
          </p:cNvSpPr>
          <p:nvPr>
            <p:ph type="dt" sz="half" idx="10"/>
          </p:nvPr>
        </p:nvSpPr>
        <p:spPr/>
        <p:txBody>
          <a:bodyPr/>
          <a:lstStyle/>
          <a:p>
            <a:fld id="{16CE84F3-3457-44EE-A9CB-F56C5561F1F4}" type="datetimeFigureOut">
              <a:rPr lang="en-GB" smtClean="0"/>
              <a:t>18/02/2026</a:t>
            </a:fld>
            <a:endParaRPr lang="en-GB"/>
          </a:p>
        </p:txBody>
      </p:sp>
      <p:sp>
        <p:nvSpPr>
          <p:cNvPr id="5" name="Footer Placeholder 4">
            <a:extLst>
              <a:ext uri="{FF2B5EF4-FFF2-40B4-BE49-F238E27FC236}">
                <a16:creationId xmlns:a16="http://schemas.microsoft.com/office/drawing/2014/main" id="{D1E5DD24-C149-9CB8-0362-22DC383123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3BF8E0-3299-1AEE-1B58-2C03CEC72B53}"/>
              </a:ext>
            </a:extLst>
          </p:cNvPr>
          <p:cNvSpPr>
            <a:spLocks noGrp="1"/>
          </p:cNvSpPr>
          <p:nvPr>
            <p:ph type="sldNum" sz="quarter" idx="12"/>
          </p:nvPr>
        </p:nvSpPr>
        <p:spPr/>
        <p:txBody>
          <a:bodyPr/>
          <a:lstStyle/>
          <a:p>
            <a:fld id="{B1F63729-CEF3-4ADC-BACB-8B4CF6EBF6CE}" type="slidenum">
              <a:rPr lang="en-GB" smtClean="0"/>
              <a:t>‹#›</a:t>
            </a:fld>
            <a:endParaRPr lang="en-GB"/>
          </a:p>
        </p:txBody>
      </p:sp>
    </p:spTree>
    <p:extLst>
      <p:ext uri="{BB962C8B-B14F-4D97-AF65-F5344CB8AC3E}">
        <p14:creationId xmlns:p14="http://schemas.microsoft.com/office/powerpoint/2010/main" val="38286496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9BBDA-2E05-6BA6-ADBF-388453B787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87899D3-573A-9D9B-5DD0-43E4F546791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7960DEA-DC68-086F-8166-CE488608414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9A2F2B6-0D81-DDB0-66D3-5492FCC68777}"/>
              </a:ext>
            </a:extLst>
          </p:cNvPr>
          <p:cNvSpPr>
            <a:spLocks noGrp="1"/>
          </p:cNvSpPr>
          <p:nvPr>
            <p:ph type="dt" sz="half" idx="10"/>
          </p:nvPr>
        </p:nvSpPr>
        <p:spPr/>
        <p:txBody>
          <a:bodyPr/>
          <a:lstStyle/>
          <a:p>
            <a:fld id="{16CE84F3-3457-44EE-A9CB-F56C5561F1F4}" type="datetimeFigureOut">
              <a:rPr lang="en-GB" smtClean="0"/>
              <a:t>18/02/2026</a:t>
            </a:fld>
            <a:endParaRPr lang="en-GB"/>
          </a:p>
        </p:txBody>
      </p:sp>
      <p:sp>
        <p:nvSpPr>
          <p:cNvPr id="6" name="Footer Placeholder 5">
            <a:extLst>
              <a:ext uri="{FF2B5EF4-FFF2-40B4-BE49-F238E27FC236}">
                <a16:creationId xmlns:a16="http://schemas.microsoft.com/office/drawing/2014/main" id="{82EF6B66-43E0-954D-8A9C-0F70A34208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E269E1-D13C-F06F-6152-1583078CAD1D}"/>
              </a:ext>
            </a:extLst>
          </p:cNvPr>
          <p:cNvSpPr>
            <a:spLocks noGrp="1"/>
          </p:cNvSpPr>
          <p:nvPr>
            <p:ph type="sldNum" sz="quarter" idx="12"/>
          </p:nvPr>
        </p:nvSpPr>
        <p:spPr/>
        <p:txBody>
          <a:bodyPr/>
          <a:lstStyle/>
          <a:p>
            <a:fld id="{B1F63729-CEF3-4ADC-BACB-8B4CF6EBF6CE}" type="slidenum">
              <a:rPr lang="en-GB" smtClean="0"/>
              <a:t>‹#›</a:t>
            </a:fld>
            <a:endParaRPr lang="en-GB"/>
          </a:p>
        </p:txBody>
      </p:sp>
    </p:spTree>
    <p:extLst>
      <p:ext uri="{BB962C8B-B14F-4D97-AF65-F5344CB8AC3E}">
        <p14:creationId xmlns:p14="http://schemas.microsoft.com/office/powerpoint/2010/main" val="30440621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56770-E68E-8F3D-633C-6846E9798EC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3952A36-5477-FD34-DD6F-A7EA744B3B5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91C4E50-7D8D-9AE5-51FB-5E7F86920FF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7571CF0-6A84-913B-ED67-A4BF08B23A3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AD981DC-D8A3-DC55-C5D0-A814E49F2E2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9CF8AE2-AA53-4CB8-1E86-602A3CA02D2D}"/>
              </a:ext>
            </a:extLst>
          </p:cNvPr>
          <p:cNvSpPr>
            <a:spLocks noGrp="1"/>
          </p:cNvSpPr>
          <p:nvPr>
            <p:ph type="dt" sz="half" idx="10"/>
          </p:nvPr>
        </p:nvSpPr>
        <p:spPr/>
        <p:txBody>
          <a:bodyPr/>
          <a:lstStyle/>
          <a:p>
            <a:fld id="{16CE84F3-3457-44EE-A9CB-F56C5561F1F4}" type="datetimeFigureOut">
              <a:rPr lang="en-GB" smtClean="0"/>
              <a:t>18/02/2026</a:t>
            </a:fld>
            <a:endParaRPr lang="en-GB"/>
          </a:p>
        </p:txBody>
      </p:sp>
      <p:sp>
        <p:nvSpPr>
          <p:cNvPr id="8" name="Footer Placeholder 7">
            <a:extLst>
              <a:ext uri="{FF2B5EF4-FFF2-40B4-BE49-F238E27FC236}">
                <a16:creationId xmlns:a16="http://schemas.microsoft.com/office/drawing/2014/main" id="{98E22901-8741-B467-B655-C8E37EBB120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04B379C-2DAD-5D44-7782-DCC8C26EB482}"/>
              </a:ext>
            </a:extLst>
          </p:cNvPr>
          <p:cNvSpPr>
            <a:spLocks noGrp="1"/>
          </p:cNvSpPr>
          <p:nvPr>
            <p:ph type="sldNum" sz="quarter" idx="12"/>
          </p:nvPr>
        </p:nvSpPr>
        <p:spPr/>
        <p:txBody>
          <a:bodyPr/>
          <a:lstStyle/>
          <a:p>
            <a:fld id="{B1F63729-CEF3-4ADC-BACB-8B4CF6EBF6CE}" type="slidenum">
              <a:rPr lang="en-GB" smtClean="0"/>
              <a:t>‹#›</a:t>
            </a:fld>
            <a:endParaRPr lang="en-GB"/>
          </a:p>
        </p:txBody>
      </p:sp>
    </p:spTree>
    <p:extLst>
      <p:ext uri="{BB962C8B-B14F-4D97-AF65-F5344CB8AC3E}">
        <p14:creationId xmlns:p14="http://schemas.microsoft.com/office/powerpoint/2010/main" val="8569897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8E2F7-1D25-4F3A-FB2C-AF68C5D9370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47A32F6-6BBA-34D5-0B79-EC407960082C}"/>
              </a:ext>
            </a:extLst>
          </p:cNvPr>
          <p:cNvSpPr>
            <a:spLocks noGrp="1"/>
          </p:cNvSpPr>
          <p:nvPr>
            <p:ph type="dt" sz="half" idx="10"/>
          </p:nvPr>
        </p:nvSpPr>
        <p:spPr/>
        <p:txBody>
          <a:bodyPr/>
          <a:lstStyle/>
          <a:p>
            <a:fld id="{16CE84F3-3457-44EE-A9CB-F56C5561F1F4}" type="datetimeFigureOut">
              <a:rPr lang="en-GB" smtClean="0"/>
              <a:t>18/02/2026</a:t>
            </a:fld>
            <a:endParaRPr lang="en-GB"/>
          </a:p>
        </p:txBody>
      </p:sp>
      <p:sp>
        <p:nvSpPr>
          <p:cNvPr id="4" name="Footer Placeholder 3">
            <a:extLst>
              <a:ext uri="{FF2B5EF4-FFF2-40B4-BE49-F238E27FC236}">
                <a16:creationId xmlns:a16="http://schemas.microsoft.com/office/drawing/2014/main" id="{F644E780-CFDA-626C-9A6B-1CD2CC4CB78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8C3ADFF-EA13-B810-481C-E5CB7D758ADF}"/>
              </a:ext>
            </a:extLst>
          </p:cNvPr>
          <p:cNvSpPr>
            <a:spLocks noGrp="1"/>
          </p:cNvSpPr>
          <p:nvPr>
            <p:ph type="sldNum" sz="quarter" idx="12"/>
          </p:nvPr>
        </p:nvSpPr>
        <p:spPr/>
        <p:txBody>
          <a:bodyPr/>
          <a:lstStyle/>
          <a:p>
            <a:fld id="{B1F63729-CEF3-4ADC-BACB-8B4CF6EBF6CE}" type="slidenum">
              <a:rPr lang="en-GB" smtClean="0"/>
              <a:t>‹#›</a:t>
            </a:fld>
            <a:endParaRPr lang="en-GB"/>
          </a:p>
        </p:txBody>
      </p:sp>
    </p:spTree>
    <p:extLst>
      <p:ext uri="{BB962C8B-B14F-4D97-AF65-F5344CB8AC3E}">
        <p14:creationId xmlns:p14="http://schemas.microsoft.com/office/powerpoint/2010/main" val="21752706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27384DE-ABF8-B8B1-9103-25C0CDC2CEDE}"/>
              </a:ext>
            </a:extLst>
          </p:cNvPr>
          <p:cNvSpPr>
            <a:spLocks noGrp="1"/>
          </p:cNvSpPr>
          <p:nvPr>
            <p:ph type="dt" sz="half" idx="10"/>
          </p:nvPr>
        </p:nvSpPr>
        <p:spPr/>
        <p:txBody>
          <a:bodyPr/>
          <a:lstStyle/>
          <a:p>
            <a:fld id="{16CE84F3-3457-44EE-A9CB-F56C5561F1F4}" type="datetimeFigureOut">
              <a:rPr lang="en-GB" smtClean="0"/>
              <a:t>18/02/2026</a:t>
            </a:fld>
            <a:endParaRPr lang="en-GB"/>
          </a:p>
        </p:txBody>
      </p:sp>
      <p:sp>
        <p:nvSpPr>
          <p:cNvPr id="3" name="Footer Placeholder 2">
            <a:extLst>
              <a:ext uri="{FF2B5EF4-FFF2-40B4-BE49-F238E27FC236}">
                <a16:creationId xmlns:a16="http://schemas.microsoft.com/office/drawing/2014/main" id="{63936B4C-B65D-5FE7-B09A-B872A519AE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B7B1ACD-BFE1-8DFB-F6A9-955CA587C7AA}"/>
              </a:ext>
            </a:extLst>
          </p:cNvPr>
          <p:cNvSpPr>
            <a:spLocks noGrp="1"/>
          </p:cNvSpPr>
          <p:nvPr>
            <p:ph type="sldNum" sz="quarter" idx="12"/>
          </p:nvPr>
        </p:nvSpPr>
        <p:spPr/>
        <p:txBody>
          <a:bodyPr/>
          <a:lstStyle/>
          <a:p>
            <a:fld id="{B1F63729-CEF3-4ADC-BACB-8B4CF6EBF6CE}" type="slidenum">
              <a:rPr lang="en-GB" smtClean="0"/>
              <a:t>‹#›</a:t>
            </a:fld>
            <a:endParaRPr lang="en-GB"/>
          </a:p>
        </p:txBody>
      </p:sp>
    </p:spTree>
    <p:extLst>
      <p:ext uri="{BB962C8B-B14F-4D97-AF65-F5344CB8AC3E}">
        <p14:creationId xmlns:p14="http://schemas.microsoft.com/office/powerpoint/2010/main" val="25575504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E8D7F-7CED-2246-9A2A-1FD8AEF005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358742C-5672-966C-3A0C-EC35BC68F20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3179490-83FC-5DD5-7CF6-575325A2B8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593A40-C66F-57F9-3F55-87C5A1AEAEBD}"/>
              </a:ext>
            </a:extLst>
          </p:cNvPr>
          <p:cNvSpPr>
            <a:spLocks noGrp="1"/>
          </p:cNvSpPr>
          <p:nvPr>
            <p:ph type="dt" sz="half" idx="10"/>
          </p:nvPr>
        </p:nvSpPr>
        <p:spPr/>
        <p:txBody>
          <a:bodyPr/>
          <a:lstStyle/>
          <a:p>
            <a:fld id="{16CE84F3-3457-44EE-A9CB-F56C5561F1F4}" type="datetimeFigureOut">
              <a:rPr lang="en-GB" smtClean="0"/>
              <a:t>18/02/2026</a:t>
            </a:fld>
            <a:endParaRPr lang="en-GB"/>
          </a:p>
        </p:txBody>
      </p:sp>
      <p:sp>
        <p:nvSpPr>
          <p:cNvPr id="6" name="Footer Placeholder 5">
            <a:extLst>
              <a:ext uri="{FF2B5EF4-FFF2-40B4-BE49-F238E27FC236}">
                <a16:creationId xmlns:a16="http://schemas.microsoft.com/office/drawing/2014/main" id="{B012F1D9-46A2-7997-22D5-8C7DCD4502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24AB0C-7365-816C-6ADF-224A4B388EDC}"/>
              </a:ext>
            </a:extLst>
          </p:cNvPr>
          <p:cNvSpPr>
            <a:spLocks noGrp="1"/>
          </p:cNvSpPr>
          <p:nvPr>
            <p:ph type="sldNum" sz="quarter" idx="12"/>
          </p:nvPr>
        </p:nvSpPr>
        <p:spPr/>
        <p:txBody>
          <a:bodyPr/>
          <a:lstStyle/>
          <a:p>
            <a:fld id="{B1F63729-CEF3-4ADC-BACB-8B4CF6EBF6CE}" type="slidenum">
              <a:rPr lang="en-GB" smtClean="0"/>
              <a:t>‹#›</a:t>
            </a:fld>
            <a:endParaRPr lang="en-GB"/>
          </a:p>
        </p:txBody>
      </p:sp>
    </p:spTree>
    <p:extLst>
      <p:ext uri="{BB962C8B-B14F-4D97-AF65-F5344CB8AC3E}">
        <p14:creationId xmlns:p14="http://schemas.microsoft.com/office/powerpoint/2010/main" val="18582012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E53E7-CFFB-1BAA-0D63-C55E188D9F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577DEE1-4228-3DD7-3E85-5C13C3D978C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59837F1-61D0-7EEE-0E69-1883753BC2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B56421B-A248-82C5-EFDB-2E6E665CD668}"/>
              </a:ext>
            </a:extLst>
          </p:cNvPr>
          <p:cNvSpPr>
            <a:spLocks noGrp="1"/>
          </p:cNvSpPr>
          <p:nvPr>
            <p:ph type="dt" sz="half" idx="10"/>
          </p:nvPr>
        </p:nvSpPr>
        <p:spPr/>
        <p:txBody>
          <a:bodyPr/>
          <a:lstStyle/>
          <a:p>
            <a:fld id="{16CE84F3-3457-44EE-A9CB-F56C5561F1F4}" type="datetimeFigureOut">
              <a:rPr lang="en-GB" smtClean="0"/>
              <a:t>18/02/2026</a:t>
            </a:fld>
            <a:endParaRPr lang="en-GB"/>
          </a:p>
        </p:txBody>
      </p:sp>
      <p:sp>
        <p:nvSpPr>
          <p:cNvPr id="6" name="Footer Placeholder 5">
            <a:extLst>
              <a:ext uri="{FF2B5EF4-FFF2-40B4-BE49-F238E27FC236}">
                <a16:creationId xmlns:a16="http://schemas.microsoft.com/office/drawing/2014/main" id="{B83EEAA4-5E92-4983-13DE-41AE2902BD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963F0A-4268-82FB-1E88-305A6E52A6CB}"/>
              </a:ext>
            </a:extLst>
          </p:cNvPr>
          <p:cNvSpPr>
            <a:spLocks noGrp="1"/>
          </p:cNvSpPr>
          <p:nvPr>
            <p:ph type="sldNum" sz="quarter" idx="12"/>
          </p:nvPr>
        </p:nvSpPr>
        <p:spPr/>
        <p:txBody>
          <a:bodyPr/>
          <a:lstStyle/>
          <a:p>
            <a:fld id="{B1F63729-CEF3-4ADC-BACB-8B4CF6EBF6CE}" type="slidenum">
              <a:rPr lang="en-GB" smtClean="0"/>
              <a:t>‹#›</a:t>
            </a:fld>
            <a:endParaRPr lang="en-GB"/>
          </a:p>
        </p:txBody>
      </p:sp>
    </p:spTree>
    <p:extLst>
      <p:ext uri="{BB962C8B-B14F-4D97-AF65-F5344CB8AC3E}">
        <p14:creationId xmlns:p14="http://schemas.microsoft.com/office/powerpoint/2010/main" val="7393629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636EA-AA81-CDBE-CD26-95E29B065B0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24CCD07-8D7B-220A-A7AA-B7336B7A114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8A106E-DC51-B4F2-A173-9BD1ABA93677}"/>
              </a:ext>
            </a:extLst>
          </p:cNvPr>
          <p:cNvSpPr>
            <a:spLocks noGrp="1"/>
          </p:cNvSpPr>
          <p:nvPr>
            <p:ph type="dt" sz="half" idx="10"/>
          </p:nvPr>
        </p:nvSpPr>
        <p:spPr/>
        <p:txBody>
          <a:bodyPr/>
          <a:lstStyle/>
          <a:p>
            <a:fld id="{16CE84F3-3457-44EE-A9CB-F56C5561F1F4}" type="datetimeFigureOut">
              <a:rPr lang="en-GB" smtClean="0"/>
              <a:t>18/02/2026</a:t>
            </a:fld>
            <a:endParaRPr lang="en-GB"/>
          </a:p>
        </p:txBody>
      </p:sp>
      <p:sp>
        <p:nvSpPr>
          <p:cNvPr id="5" name="Footer Placeholder 4">
            <a:extLst>
              <a:ext uri="{FF2B5EF4-FFF2-40B4-BE49-F238E27FC236}">
                <a16:creationId xmlns:a16="http://schemas.microsoft.com/office/drawing/2014/main" id="{260DAC4F-EC22-3199-41E8-37AF0F0E0C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DC9D86-A0ED-BA67-CB36-0712BF0502AB}"/>
              </a:ext>
            </a:extLst>
          </p:cNvPr>
          <p:cNvSpPr>
            <a:spLocks noGrp="1"/>
          </p:cNvSpPr>
          <p:nvPr>
            <p:ph type="sldNum" sz="quarter" idx="12"/>
          </p:nvPr>
        </p:nvSpPr>
        <p:spPr/>
        <p:txBody>
          <a:bodyPr/>
          <a:lstStyle/>
          <a:p>
            <a:fld id="{B1F63729-CEF3-4ADC-BACB-8B4CF6EBF6CE}" type="slidenum">
              <a:rPr lang="en-GB" smtClean="0"/>
              <a:t>‹#›</a:t>
            </a:fld>
            <a:endParaRPr lang="en-GB"/>
          </a:p>
        </p:txBody>
      </p:sp>
    </p:spTree>
    <p:extLst>
      <p:ext uri="{BB962C8B-B14F-4D97-AF65-F5344CB8AC3E}">
        <p14:creationId xmlns:p14="http://schemas.microsoft.com/office/powerpoint/2010/main" val="21016521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B701C56-BCB9-0F58-D8B3-23F1BF7B0A6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193A6D1-C50F-BEE8-1AE9-4256FD2941F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7CF217-2913-5D5F-1290-7E01BFCED8D4}"/>
              </a:ext>
            </a:extLst>
          </p:cNvPr>
          <p:cNvSpPr>
            <a:spLocks noGrp="1"/>
          </p:cNvSpPr>
          <p:nvPr>
            <p:ph type="dt" sz="half" idx="10"/>
          </p:nvPr>
        </p:nvSpPr>
        <p:spPr/>
        <p:txBody>
          <a:bodyPr/>
          <a:lstStyle/>
          <a:p>
            <a:fld id="{16CE84F3-3457-44EE-A9CB-F56C5561F1F4}" type="datetimeFigureOut">
              <a:rPr lang="en-GB" smtClean="0"/>
              <a:t>18/02/2026</a:t>
            </a:fld>
            <a:endParaRPr lang="en-GB"/>
          </a:p>
        </p:txBody>
      </p:sp>
      <p:sp>
        <p:nvSpPr>
          <p:cNvPr id="5" name="Footer Placeholder 4">
            <a:extLst>
              <a:ext uri="{FF2B5EF4-FFF2-40B4-BE49-F238E27FC236}">
                <a16:creationId xmlns:a16="http://schemas.microsoft.com/office/drawing/2014/main" id="{195C17CC-6E56-A29D-B9B5-48E57E93F6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8E579C-D057-79E0-E555-A1577B677F0B}"/>
              </a:ext>
            </a:extLst>
          </p:cNvPr>
          <p:cNvSpPr>
            <a:spLocks noGrp="1"/>
          </p:cNvSpPr>
          <p:nvPr>
            <p:ph type="sldNum" sz="quarter" idx="12"/>
          </p:nvPr>
        </p:nvSpPr>
        <p:spPr/>
        <p:txBody>
          <a:bodyPr/>
          <a:lstStyle/>
          <a:p>
            <a:fld id="{B1F63729-CEF3-4ADC-BACB-8B4CF6EBF6CE}" type="slidenum">
              <a:rPr lang="en-GB" smtClean="0"/>
              <a:t>‹#›</a:t>
            </a:fld>
            <a:endParaRPr lang="en-GB"/>
          </a:p>
        </p:txBody>
      </p:sp>
    </p:spTree>
    <p:extLst>
      <p:ext uri="{BB962C8B-B14F-4D97-AF65-F5344CB8AC3E}">
        <p14:creationId xmlns:p14="http://schemas.microsoft.com/office/powerpoint/2010/main" val="38251734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Default">
    <p:spTree>
      <p:nvGrpSpPr>
        <p:cNvPr id="1" name=""/>
        <p:cNvGrpSpPr/>
        <p:nvPr/>
      </p:nvGrpSpPr>
      <p:grpSpPr>
        <a:xfrm>
          <a:off x="0" y="0"/>
          <a:ext cx="0" cy="0"/>
          <a:chOff x="0" y="0"/>
          <a:chExt cx="0" cy="0"/>
        </a:xfrm>
      </p:grpSpPr>
      <p:sp>
        <p:nvSpPr>
          <p:cNvPr id="11" name="Shape 11"/>
          <p:cNvSpPr>
            <a:spLocks noGrp="1"/>
          </p:cNvSpPr>
          <p:nvPr>
            <p:ph type="title"/>
          </p:nvPr>
        </p:nvSpPr>
        <p:spPr>
          <a:prstGeom prst="rect">
            <a:avLst/>
          </a:prstGeom>
        </p:spPr>
        <p:txBody>
          <a:bodyPr/>
          <a:lstStyle/>
          <a:p>
            <a:pPr lvl="0">
              <a:defRPr sz="1800" b="0">
                <a:solidFill>
                  <a:srgbClr val="000000"/>
                </a:solidFill>
              </a:defRPr>
            </a:pPr>
            <a:r>
              <a:rPr sz="3600" b="1">
                <a:solidFill>
                  <a:srgbClr val="007FA3"/>
                </a:solidFill>
              </a:rPr>
              <a:t>Title Text</a:t>
            </a:r>
          </a:p>
        </p:txBody>
      </p:sp>
      <p:sp>
        <p:nvSpPr>
          <p:cNvPr id="12" name="Shape 12"/>
          <p:cNvSpPr>
            <a:spLocks noGrp="1"/>
          </p:cNvSpPr>
          <p:nvPr>
            <p:ph type="body" idx="1"/>
          </p:nvPr>
        </p:nvSpPr>
        <p:spPr>
          <a:prstGeom prst="rect">
            <a:avLst/>
          </a:prstGeom>
        </p:spPr>
        <p:txBody>
          <a:bodyPr/>
          <a:lstStyle/>
          <a:p>
            <a:pPr lvl="0">
              <a:defRPr sz="1800"/>
            </a:pPr>
            <a:r>
              <a:rPr sz="3200" dirty="0"/>
              <a:t>Body Level One</a:t>
            </a:r>
          </a:p>
          <a:p>
            <a:pPr lvl="1">
              <a:defRPr sz="1800"/>
            </a:pPr>
            <a:r>
              <a:rPr sz="3200" dirty="0"/>
              <a:t>Body Level Two</a:t>
            </a:r>
          </a:p>
          <a:p>
            <a:pPr lvl="2">
              <a:defRPr sz="1800"/>
            </a:pPr>
            <a:r>
              <a:rPr sz="3200" dirty="0"/>
              <a:t>Body Level Three</a:t>
            </a:r>
          </a:p>
          <a:p>
            <a:pPr lvl="3">
              <a:defRPr sz="1800"/>
            </a:pPr>
            <a:r>
              <a:rPr sz="3200" dirty="0"/>
              <a:t>Body Level Four</a:t>
            </a:r>
          </a:p>
          <a:p>
            <a:pPr lvl="4">
              <a:defRPr sz="1800"/>
            </a:pPr>
            <a:r>
              <a:rPr sz="3200" dirty="0"/>
              <a:t>Body Level Five</a:t>
            </a:r>
          </a:p>
        </p:txBody>
      </p:sp>
      <p:sp>
        <p:nvSpPr>
          <p:cNvPr id="13" name="Shape 13"/>
          <p:cNvSpPr>
            <a:spLocks noGrp="1"/>
          </p:cNvSpPr>
          <p:nvPr>
            <p:ph type="sldNum" sz="quarter" idx="2"/>
          </p:nvPr>
        </p:nvSpPr>
        <p:spPr>
          <a:prstGeom prst="rect">
            <a:avLst/>
          </a:prstGeom>
        </p:spPr>
        <p:txBody>
          <a:bodyPr/>
          <a:lstStyle/>
          <a:p>
            <a:pPr lvl="0"/>
            <a:fld id="{86CB4B4D-7CA3-9044-876B-883B54F8677D}" type="slidenum">
              <a:t>‹#›</a:t>
            </a:fld>
            <a:endParaRPr/>
          </a:p>
        </p:txBody>
      </p:sp>
    </p:spTree>
    <p:extLst>
      <p:ext uri="{BB962C8B-B14F-4D97-AF65-F5344CB8AC3E}">
        <p14:creationId xmlns:p14="http://schemas.microsoft.com/office/powerpoint/2010/main" val="2611654309"/>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085976-F6E7-3DE8-7169-A6A9662329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E06962F-CF05-841F-5846-7300F6FD5CA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A6DF72-4103-ED65-5763-3762428E61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6CE84F3-3457-44EE-A9CB-F56C5561F1F4}" type="datetimeFigureOut">
              <a:rPr lang="en-GB" smtClean="0"/>
              <a:t>18/02/2026</a:t>
            </a:fld>
            <a:endParaRPr lang="en-GB"/>
          </a:p>
        </p:txBody>
      </p:sp>
      <p:sp>
        <p:nvSpPr>
          <p:cNvPr id="5" name="Footer Placeholder 4">
            <a:extLst>
              <a:ext uri="{FF2B5EF4-FFF2-40B4-BE49-F238E27FC236}">
                <a16:creationId xmlns:a16="http://schemas.microsoft.com/office/drawing/2014/main" id="{3C7F5EF5-A090-6FAC-1644-7FEFE96744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43EAC8C-0306-EFE9-F53B-A244BFF4DC1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1F63729-CEF3-4ADC-BACB-8B4CF6EBF6CE}" type="slidenum">
              <a:rPr lang="en-GB" smtClean="0"/>
              <a:t>‹#›</a:t>
            </a:fld>
            <a:endParaRPr lang="en-GB"/>
          </a:p>
        </p:txBody>
      </p:sp>
    </p:spTree>
    <p:extLst>
      <p:ext uri="{BB962C8B-B14F-4D97-AF65-F5344CB8AC3E}">
        <p14:creationId xmlns:p14="http://schemas.microsoft.com/office/powerpoint/2010/main" val="306939979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2.jpeg"/><Relationship Id="rId7" Type="http://schemas.openxmlformats.org/officeDocument/2006/relationships/diagramLayout" Target="../diagrams/layout1.xml"/><Relationship Id="rId2" Type="http://schemas.openxmlformats.org/officeDocument/2006/relationships/notesSlide" Target="../notesSlides/notesSlide1.xml"/><Relationship Id="rId1" Type="http://schemas.openxmlformats.org/officeDocument/2006/relationships/slideLayout" Target="../slideLayouts/slideLayout8.xml"/><Relationship Id="rId6" Type="http://schemas.openxmlformats.org/officeDocument/2006/relationships/diagramData" Target="../diagrams/data1.xml"/><Relationship Id="rId5" Type="http://schemas.openxmlformats.org/officeDocument/2006/relationships/hyperlink" Target="https://creativecommons.org/licenses/by-sa/3.0/" TargetMode="External"/><Relationship Id="rId10" Type="http://schemas.microsoft.com/office/2007/relationships/diagramDrawing" Target="../diagrams/drawing1.xml"/><Relationship Id="rId4" Type="http://schemas.openxmlformats.org/officeDocument/2006/relationships/hyperlink" Target="https://www.picserver.org/highway-signs2/s/structural.html" TargetMode="External"/><Relationship Id="rId9" Type="http://schemas.openxmlformats.org/officeDocument/2006/relationships/diagramColors" Target="../diagrams/colors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www.nimh.nih.gov/health/topics/autism-spectrum-disorders-asd"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Lk4qs8jGN4U?feature=oembed" TargetMode="External"/><Relationship Id="rId4" Type="http://schemas.openxmlformats.org/officeDocument/2006/relationships/image" Target="../media/image5.jpeg"/></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7.sv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11.svg"/></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3.svg"/></Relationships>
</file>

<file path=ppt/slides/_rels/slide10.xml.rels><?xml version="1.0" encoding="UTF-8" standalone="yes"?>
<Relationships xmlns="http://schemas.openxmlformats.org/package/2006/relationships"><Relationship Id="rId3" Type="http://schemas.openxmlformats.org/officeDocument/2006/relationships/hyperlink" Target="https://link.springer.com/book/10.1007/978-981-13-8437-0"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4.xml"/><Relationship Id="rId1" Type="http://schemas.openxmlformats.org/officeDocument/2006/relationships/video" Target="https://www.youtube.com/embed/1qPFAT4p8Lc?feature=oembed" TargetMode="External"/><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8" Type="http://schemas.openxmlformats.org/officeDocument/2006/relationships/hyperlink" Target="https://www.open.edu/openlearn/mod/oucontent/view.php?id=66953&amp;section=2.2#:~:text=A%20single%20diagnosis%3A,and%20how%20they%20are%20expressed." TargetMode="External"/><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16.svg"/></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5.xml"/><Relationship Id="rId4" Type="http://schemas.openxmlformats.org/officeDocument/2006/relationships/image" Target="../media/image18.svg"/></Relationships>
</file>

<file path=ppt/slides/_rels/slide1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7.xml"/><Relationship Id="rId1" Type="http://schemas.openxmlformats.org/officeDocument/2006/relationships/video" Target="https://www.youtube.com/embed/41jSdOQQpv0?feature=oembed" TargetMode="External"/><Relationship Id="rId5" Type="http://schemas.openxmlformats.org/officeDocument/2006/relationships/hyperlink" Target="https://www.youtube.com/watch?v=41jSdOQQpv0" TargetMode="External"/><Relationship Id="rId4" Type="http://schemas.openxmlformats.org/officeDocument/2006/relationships/image" Target="../media/image20.jpeg"/></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QjkTQtggLH4" TargetMode="External"/><Relationship Id="rId2" Type="http://schemas.openxmlformats.org/officeDocument/2006/relationships/slideLayout" Target="../slideLayouts/slideLayout7.xml"/><Relationship Id="rId1" Type="http://schemas.openxmlformats.org/officeDocument/2006/relationships/video" Target="https://www.youtube.com/embed/QjkTQtggLH4?feature=oembed" TargetMode="External"/><Relationship Id="rId4" Type="http://schemas.openxmlformats.org/officeDocument/2006/relationships/image" Target="../media/image21.jpeg"/></Relationships>
</file>

<file path=ppt/slides/_rels/slide21.xml.rels><?xml version="1.0" encoding="UTF-8" standalone="yes"?>
<Relationships xmlns="http://schemas.openxmlformats.org/package/2006/relationships"><Relationship Id="rId3" Type="http://schemas.openxmlformats.org/officeDocument/2006/relationships/hyperlink" Target="http://cogsci.stackexchange.com/questions/9005/to-what-degree-is-emotional-state-visible-in-a-persons-eyes" TargetMode="External"/><Relationship Id="rId2" Type="http://schemas.openxmlformats.org/officeDocument/2006/relationships/image" Target="../media/image22.jpg"/><Relationship Id="rId1" Type="http://schemas.openxmlformats.org/officeDocument/2006/relationships/slideLayout" Target="../slideLayouts/slideLayout8.xml"/><Relationship Id="rId4" Type="http://schemas.openxmlformats.org/officeDocument/2006/relationships/hyperlink" Target="https://creativecommons.org/licenses/by-sa/3.0/"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4.png"/></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6.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8.svg"/></Relationships>
</file>

<file path=ppt/slides/_rels/slide27.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22.xml"/><Relationship Id="rId1" Type="http://schemas.openxmlformats.org/officeDocument/2006/relationships/slideLayout" Target="../slideLayouts/slideLayout3.xml"/><Relationship Id="rId6" Type="http://schemas.openxmlformats.org/officeDocument/2006/relationships/image" Target="../media/image31.png"/><Relationship Id="rId5" Type="http://schemas.openxmlformats.org/officeDocument/2006/relationships/hyperlink" Target="https://creativecommons.org/licenses/by/3.0/" TargetMode="External"/><Relationship Id="rId4" Type="http://schemas.openxmlformats.org/officeDocument/2006/relationships/hyperlink" Target="https://www.josegalan.es/tipos-de-paginas-web/" TargetMode="Externa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hyperlink" Target="https://pecs-unitedkingdom.com/pecs/" TargetMode="External"/><Relationship Id="rId3" Type="http://schemas.openxmlformats.org/officeDocument/2006/relationships/image" Target="../media/image32.jpg"/><Relationship Id="rId7" Type="http://schemas.openxmlformats.org/officeDocument/2006/relationships/hyperlink" Target="https://www.assistiveware.com/learn-aac/what-is-aac"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hyperlink" Target="https://www.nichd.nih.gov/health/topics/autism/conditioninfo/treatments/medication-treatment" TargetMode="External"/><Relationship Id="rId5" Type="http://schemas.openxmlformats.org/officeDocument/2006/relationships/hyperlink" Target="https://www.open.edu/openlearn/mod/oucontent/view.php?id=73391&amp;section=5.1" TargetMode="External"/><Relationship Id="rId10" Type="http://schemas.openxmlformats.org/officeDocument/2006/relationships/hyperlink" Target="https://creativecommons.org/licenses/by-nc-nd/3.0/" TargetMode="External"/><Relationship Id="rId4" Type="http://schemas.openxmlformats.org/officeDocument/2006/relationships/hyperlink" Target="https://rosarubicondior.blogspot.com/2013/03/plink.html" TargetMode="External"/><Relationship Id="rId9" Type="http://schemas.openxmlformats.org/officeDocument/2006/relationships/hyperlink" Target="https://www.nhs.uk/conditions/autism/autism-and-everyday-life/treatments-that-are-not-recommended-for-autism/#:~:text=Some%20products%20or%20services%2C%20claiming,or%20Mineral%20Miracle%20Solution%20(MMS)" TargetMode="External"/></Relationships>
</file>

<file path=ppt/slides/_rels/slide32.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26.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autisminnb.blogspot.com/2010/03/on-world-autism-awareness-day-2010.html"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27.xml"/><Relationship Id="rId1" Type="http://schemas.openxmlformats.org/officeDocument/2006/relationships/slideLayout" Target="../slideLayouts/slideLayout6.xml"/><Relationship Id="rId5" Type="http://schemas.openxmlformats.org/officeDocument/2006/relationships/hyperlink" Target="https://creativecommons.org/licenses/by/3.0/" TargetMode="External"/><Relationship Id="rId4" Type="http://schemas.openxmlformats.org/officeDocument/2006/relationships/hyperlink" Target="https://www.josegalan.es/tipos-de-paginas-web/"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8.xml"/><Relationship Id="rId1" Type="http://schemas.openxmlformats.org/officeDocument/2006/relationships/slideLayout" Target="../slideLayouts/slideLayout4.xml"/><Relationship Id="rId4" Type="http://schemas.openxmlformats.org/officeDocument/2006/relationships/hyperlink" Target="https://pixabay.com/en/letters-email-newsletter-leave-1132703/" TargetMode="Externa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5.1"/><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hyperlink" Target="https://www.rawpixel.com/search/depression" TargetMode="External"/></Relationships>
</file>

<file path=ppt/slides/_rels/slide3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rosarubicondior.blogspot.com/2013/03/plink.html" TargetMode="External"/><Relationship Id="rId2" Type="http://schemas.openxmlformats.org/officeDocument/2006/relationships/image" Target="../media/image32.jpg"/><Relationship Id="rId1" Type="http://schemas.openxmlformats.org/officeDocument/2006/relationships/slideLayout" Target="../slideLayouts/slideLayout2.xml"/><Relationship Id="rId4" Type="http://schemas.openxmlformats.org/officeDocument/2006/relationships/hyperlink" Target="https://creativecommons.org/licenses/by-nc-nd/3.0/" TargetMode="External"/></Relationships>
</file>

<file path=ppt/slides/_rels/slide4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2.xml"/><Relationship Id="rId1" Type="http://schemas.openxmlformats.org/officeDocument/2006/relationships/video" Target="https://www.youtube.com/embed/mSFkRa0yyuY?feature=oembed" TargetMode="External"/><Relationship Id="rId4" Type="http://schemas.openxmlformats.org/officeDocument/2006/relationships/image" Target="../media/image39.jpeg"/></Relationships>
</file>

<file path=ppt/slides/_rels/slide42.xml.rels><?xml version="1.0" encoding="UTF-8" standalone="yes"?>
<Relationships xmlns="http://schemas.openxmlformats.org/package/2006/relationships"><Relationship Id="rId8" Type="http://schemas.openxmlformats.org/officeDocument/2006/relationships/image" Target="../media/image43.jpg"/><Relationship Id="rId3" Type="http://schemas.openxmlformats.org/officeDocument/2006/relationships/image" Target="../media/image40.jpeg"/><Relationship Id="rId7" Type="http://schemas.openxmlformats.org/officeDocument/2006/relationships/hyperlink" Target="https://creativecommons.org/licenses/by-nc/3.0/" TargetMode="Externa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hyperlink" Target="https://matthewcollie.com/2018/03/movies-2014/" TargetMode="External"/><Relationship Id="rId5" Type="http://schemas.openxmlformats.org/officeDocument/2006/relationships/image" Target="../media/image42.jpeg"/><Relationship Id="rId10" Type="http://schemas.openxmlformats.org/officeDocument/2006/relationships/hyperlink" Target="https://creativecommons.org/licenses/by-nc-nd/3.0/" TargetMode="External"/><Relationship Id="rId4" Type="http://schemas.openxmlformats.org/officeDocument/2006/relationships/image" Target="../media/image41.jpeg"/><Relationship Id="rId9" Type="http://schemas.openxmlformats.org/officeDocument/2006/relationships/hyperlink" Target="https://meinblogland.blogspot.com/2015/10/my-all-time-most-and-least-favourite.html" TargetMode="External"/></Relationships>
</file>

<file path=ppt/slides/_rels/slide43.xml.rels><?xml version="1.0" encoding="UTF-8" standalone="yes"?>
<Relationships xmlns="http://schemas.openxmlformats.org/package/2006/relationships"><Relationship Id="rId8" Type="http://schemas.openxmlformats.org/officeDocument/2006/relationships/hyperlink" Target="http://sircle.deviantart.com/art/Superman-Autism-362154968" TargetMode="External"/><Relationship Id="rId3" Type="http://schemas.openxmlformats.org/officeDocument/2006/relationships/image" Target="../media/image44.png"/><Relationship Id="rId7" Type="http://schemas.openxmlformats.org/officeDocument/2006/relationships/image" Target="../media/image46.png"/><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s://www.flickr.com/photos/european_parliament/49618310631" TargetMode="External"/><Relationship Id="rId4" Type="http://schemas.openxmlformats.org/officeDocument/2006/relationships/image" Target="../media/image45.jpg"/><Relationship Id="rId9" Type="http://schemas.openxmlformats.org/officeDocument/2006/relationships/hyperlink" Target="https://creativecommons.org/licenses/by-nc-nd/3.0/" TargetMode="External"/></Relationships>
</file>

<file path=ppt/slides/_rels/slide44.xml.rels><?xml version="1.0" encoding="UTF-8" standalone="yes"?>
<Relationships xmlns="http://schemas.openxmlformats.org/package/2006/relationships"><Relationship Id="rId3" Type="http://schemas.openxmlformats.org/officeDocument/2006/relationships/image" Target="../media/image48.svg"/><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49.jpg"/><Relationship Id="rId2" Type="http://schemas.openxmlformats.org/officeDocument/2006/relationships/notesSlide" Target="../notesSlides/notesSlide34.xml"/><Relationship Id="rId1" Type="http://schemas.openxmlformats.org/officeDocument/2006/relationships/slideLayout" Target="../slideLayouts/slideLayout12.xml"/><Relationship Id="rId5" Type="http://schemas.openxmlformats.org/officeDocument/2006/relationships/hyperlink" Target="https://creativecommons.org/licenses/by-nc-nd/3.0/" TargetMode="External"/><Relationship Id="rId4" Type="http://schemas.openxmlformats.org/officeDocument/2006/relationships/hyperlink" Target="https://waytodisasterpjo.blogspot.com/2020/01/tarea-5-el-movimiento-obrero.html"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49.jpg"/><Relationship Id="rId2" Type="http://schemas.openxmlformats.org/officeDocument/2006/relationships/notesSlide" Target="../notesSlides/notesSlide35.xml"/><Relationship Id="rId1" Type="http://schemas.openxmlformats.org/officeDocument/2006/relationships/slideLayout" Target="../slideLayouts/slideLayout12.xml"/><Relationship Id="rId5" Type="http://schemas.openxmlformats.org/officeDocument/2006/relationships/hyperlink" Target="https://creativecommons.org/licenses/by-nc-nd/3.0/" TargetMode="External"/><Relationship Id="rId4" Type="http://schemas.openxmlformats.org/officeDocument/2006/relationships/hyperlink" Target="https://waytodisasterpjo.blogspot.com/2020/01/tarea-5-el-movimiento-obrero.html"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7.xml"/><Relationship Id="rId1" Type="http://schemas.openxmlformats.org/officeDocument/2006/relationships/slideLayout" Target="../slideLayouts/slideLayout12.xml"/><Relationship Id="rId5" Type="http://schemas.openxmlformats.org/officeDocument/2006/relationships/hyperlink" Target="https://creativecommons.org/licenses/by-nc/3.0/" TargetMode="External"/><Relationship Id="rId4" Type="http://schemas.openxmlformats.org/officeDocument/2006/relationships/hyperlink" Target="https://www.pngall.com/presentation-png/download/1332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9B447FE-DDA9-4B30-828A-59FC56912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3D487F7-9050-4871-B351-34A72ADB29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4" y="-1"/>
            <a:ext cx="6096002"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43C27DD-EF6A-4C48-9669-C2970E71A8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52884" y="609601"/>
            <a:ext cx="6858003" cy="5638801"/>
          </a:xfrm>
          <a:prstGeom prst="rect">
            <a:avLst/>
          </a:prstGeom>
          <a:gradFill>
            <a:gsLst>
              <a:gs pos="0">
                <a:schemeClr val="accent1">
                  <a:alpha val="23000"/>
                </a:schemeClr>
              </a:gs>
              <a:gs pos="71000">
                <a:schemeClr val="accent1">
                  <a:lumMod val="50000"/>
                  <a:alpha val="0"/>
                </a:schemeClr>
              </a:gs>
              <a:gs pos="100000">
                <a:srgbClr val="000000">
                  <a:alpha val="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05A1AA86-B7E6-4C02-AA34-F1A25CD4C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8" y="2217950"/>
            <a:ext cx="6103518" cy="4640049"/>
          </a:xfrm>
          <a:prstGeom prst="rect">
            <a:avLst/>
          </a:prstGeom>
          <a:gradFill>
            <a:gsLst>
              <a:gs pos="0">
                <a:schemeClr val="accent1">
                  <a:alpha val="0"/>
                </a:schemeClr>
              </a:gs>
              <a:gs pos="72000">
                <a:srgbClr val="000000">
                  <a:alpha val="21000"/>
                </a:srgb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86C3B9CB-4E48-4726-B7B9-9E02F71B1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137312">
            <a:off x="565239" y="1211422"/>
            <a:ext cx="4640488" cy="4640488"/>
          </a:xfrm>
          <a:prstGeom prst="ellipse">
            <a:avLst/>
          </a:prstGeom>
          <a:gradFill>
            <a:gsLst>
              <a:gs pos="53000">
                <a:schemeClr val="accent1">
                  <a:alpha val="0"/>
                </a:schemeClr>
              </a:gs>
              <a:gs pos="100000">
                <a:schemeClr val="accent1">
                  <a:lumMod val="40000"/>
                  <a:lumOff val="60000"/>
                  <a:alpha val="1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C84384FE-1C88-4CAA-8FB8-2313A3AE73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519" y="0"/>
            <a:ext cx="6103519" cy="6870700"/>
          </a:xfrm>
          <a:prstGeom prst="rect">
            <a:avLst/>
          </a:prstGeom>
          <a:gradFill>
            <a:gsLst>
              <a:gs pos="24000">
                <a:schemeClr val="accent1">
                  <a:alpha val="0"/>
                </a:schemeClr>
              </a:gs>
              <a:gs pos="100000">
                <a:srgbClr val="000000">
                  <a:alpha val="71000"/>
                </a:srgb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B131D6E6-DB40-DD92-E26E-B2F39FCF92A6}"/>
              </a:ext>
            </a:extLst>
          </p:cNvPr>
          <p:cNvSpPr>
            <a:spLocks noGrp="1"/>
          </p:cNvSpPr>
          <p:nvPr>
            <p:ph type="ctrTitle"/>
          </p:nvPr>
        </p:nvSpPr>
        <p:spPr>
          <a:xfrm>
            <a:off x="1069788" y="2654490"/>
            <a:ext cx="4567686" cy="3220382"/>
          </a:xfrm>
        </p:spPr>
        <p:txBody>
          <a:bodyPr anchor="t">
            <a:normAutofit/>
          </a:bodyPr>
          <a:lstStyle/>
          <a:p>
            <a:pPr algn="r"/>
            <a:r>
              <a:rPr lang="en-GB" sz="2600" b="1" dirty="0">
                <a:solidFill>
                  <a:srgbClr val="FFFFFF"/>
                </a:solidFill>
                <a:latin typeface="+mn-lt"/>
              </a:rPr>
              <a:t>BMHP6029</a:t>
            </a:r>
            <a:br>
              <a:rPr lang="en-GB" sz="2600" b="1" dirty="0">
                <a:solidFill>
                  <a:srgbClr val="FFFFFF"/>
                </a:solidFill>
                <a:latin typeface="+mn-lt"/>
              </a:rPr>
            </a:br>
            <a:br>
              <a:rPr lang="en-GB" sz="2600" b="1" dirty="0">
                <a:solidFill>
                  <a:srgbClr val="FFFFFF"/>
                </a:solidFill>
                <a:latin typeface="+mn-lt"/>
              </a:rPr>
            </a:br>
            <a:r>
              <a:rPr lang="en-GB" sz="2600" b="1" i="0" dirty="0">
                <a:solidFill>
                  <a:srgbClr val="FFFFFF"/>
                </a:solidFill>
                <a:effectLst/>
              </a:rPr>
              <a:t>Psychopathological Classifications and Provisions</a:t>
            </a:r>
            <a:br>
              <a:rPr lang="en-GB" sz="2600" b="1" dirty="0">
                <a:solidFill>
                  <a:srgbClr val="FFFFFF"/>
                </a:solidFill>
                <a:latin typeface="+mn-lt"/>
              </a:rPr>
            </a:br>
            <a:r>
              <a:rPr lang="en-GB" sz="2600" dirty="0">
                <a:solidFill>
                  <a:srgbClr val="FFFFFF"/>
                </a:solidFill>
                <a:latin typeface="+mn-lt"/>
              </a:rPr>
              <a:t>Week 6</a:t>
            </a:r>
            <a:br>
              <a:rPr lang="en-GB" sz="2600" dirty="0">
                <a:solidFill>
                  <a:srgbClr val="FFFFFF"/>
                </a:solidFill>
                <a:latin typeface="+mn-lt"/>
              </a:rPr>
            </a:br>
            <a:r>
              <a:rPr lang="en-GB" sz="2600" b="1" i="0" dirty="0">
                <a:solidFill>
                  <a:srgbClr val="FFFFFF"/>
                </a:solidFill>
                <a:effectLst/>
              </a:rPr>
              <a:t> Autism spectrum Disorder </a:t>
            </a:r>
            <a:br>
              <a:rPr lang="en-GB" sz="2600" b="1" i="0" dirty="0">
                <a:solidFill>
                  <a:srgbClr val="FFFFFF"/>
                </a:solidFill>
                <a:effectLst/>
              </a:rPr>
            </a:br>
            <a:r>
              <a:rPr lang="en-GB" sz="2600" b="1" i="0" dirty="0">
                <a:solidFill>
                  <a:srgbClr val="FFFFFF"/>
                </a:solidFill>
                <a:effectLst/>
              </a:rPr>
              <a:t>2026</a:t>
            </a:r>
            <a:br>
              <a:rPr lang="en-GB" sz="2600" dirty="0">
                <a:solidFill>
                  <a:srgbClr val="FFFFFF"/>
                </a:solidFill>
                <a:latin typeface="+mn-lt"/>
              </a:rPr>
            </a:br>
            <a:endParaRPr lang="en-GB" sz="2600" dirty="0">
              <a:solidFill>
                <a:srgbClr val="FFFFFF"/>
              </a:solidFill>
              <a:latin typeface="+mn-lt"/>
            </a:endParaRPr>
          </a:p>
        </p:txBody>
      </p:sp>
      <p:pic>
        <p:nvPicPr>
          <p:cNvPr id="5" name="Picture 4" descr="A colorful brain drawing on a white background&#10;&#10;Description automatically generated">
            <a:extLst>
              <a:ext uri="{FF2B5EF4-FFF2-40B4-BE49-F238E27FC236}">
                <a16:creationId xmlns:a16="http://schemas.microsoft.com/office/drawing/2014/main" id="{F90C2FC3-CFA6-D93F-6B3B-13239EEBDCB2}"/>
              </a:ext>
            </a:extLst>
          </p:cNvPr>
          <p:cNvPicPr>
            <a:picLocks noChangeAspect="1"/>
          </p:cNvPicPr>
          <p:nvPr/>
        </p:nvPicPr>
        <p:blipFill>
          <a:blip r:embed="rId2">
            <a:extLst>
              <a:ext uri="{28A0092B-C50C-407E-A947-70E740481C1C}">
                <a14:useLocalDpi xmlns:a14="http://schemas.microsoft.com/office/drawing/2010/main" val="0"/>
              </a:ext>
            </a:extLst>
          </a:blip>
          <a:srcRect l="29805" r="3938" b="-2"/>
          <a:stretch>
            <a:fillRect/>
          </a:stretch>
        </p:blipFill>
        <p:spPr>
          <a:xfrm>
            <a:off x="6553199" y="457200"/>
            <a:ext cx="5181602" cy="5943600"/>
          </a:xfrm>
          <a:prstGeom prst="rect">
            <a:avLst/>
          </a:prstGeom>
        </p:spPr>
      </p:pic>
    </p:spTree>
    <p:extLst>
      <p:ext uri="{BB962C8B-B14F-4D97-AF65-F5344CB8AC3E}">
        <p14:creationId xmlns:p14="http://schemas.microsoft.com/office/powerpoint/2010/main" val="31729064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descr="A close-up of a street sign&#10;&#10;Description automatically generated">
            <a:extLst>
              <a:ext uri="{FF2B5EF4-FFF2-40B4-BE49-F238E27FC236}">
                <a16:creationId xmlns:a16="http://schemas.microsoft.com/office/drawing/2014/main" id="{573482CF-90A7-CDDA-3C6E-73BA4B29C6DD}"/>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08" r="4175" b="-1"/>
          <a:stretch/>
        </p:blipFill>
        <p:spPr>
          <a:xfrm>
            <a:off x="1" y="10"/>
            <a:ext cx="9669642" cy="6857990"/>
          </a:xfrm>
          <a:prstGeom prst="rect">
            <a:avLst/>
          </a:prstGeom>
        </p:spPr>
      </p:pic>
      <p:sp>
        <p:nvSpPr>
          <p:cNvPr id="9" name="TextBox 8">
            <a:extLst>
              <a:ext uri="{FF2B5EF4-FFF2-40B4-BE49-F238E27FC236}">
                <a16:creationId xmlns:a16="http://schemas.microsoft.com/office/drawing/2014/main" id="{1C0C565E-86AD-23C6-CA40-2C88F7D6F9EC}"/>
              </a:ext>
            </a:extLst>
          </p:cNvPr>
          <p:cNvSpPr txBox="1"/>
          <p:nvPr/>
        </p:nvSpPr>
        <p:spPr>
          <a:xfrm>
            <a:off x="7362601"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picserver.org/highway-signs2/s/structural.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graphicFrame>
        <p:nvGraphicFramePr>
          <p:cNvPr id="11" name="Text Placeholder 5">
            <a:extLst>
              <a:ext uri="{FF2B5EF4-FFF2-40B4-BE49-F238E27FC236}">
                <a16:creationId xmlns:a16="http://schemas.microsoft.com/office/drawing/2014/main" id="{0373B543-4C49-5B20-4F9C-3EE739567D5E}"/>
              </a:ext>
            </a:extLst>
          </p:cNvPr>
          <p:cNvGraphicFramePr/>
          <p:nvPr/>
        </p:nvGraphicFramePr>
        <p:xfrm>
          <a:off x="6747456" y="311568"/>
          <a:ext cx="5444544" cy="3742762"/>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0890829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Colourful patterned shapes">
            <a:extLst>
              <a:ext uri="{FF2B5EF4-FFF2-40B4-BE49-F238E27FC236}">
                <a16:creationId xmlns:a16="http://schemas.microsoft.com/office/drawing/2014/main" id="{CEA5A4D9-BBDB-39FA-95C5-D26B24FC3275}"/>
              </a:ext>
            </a:extLst>
          </p:cNvPr>
          <p:cNvPicPr>
            <a:picLocks noChangeAspect="1"/>
          </p:cNvPicPr>
          <p:nvPr/>
        </p:nvPicPr>
        <p:blipFill>
          <a:blip r:embed="rId3"/>
          <a:srcRect l="2766" r="2767" b="2"/>
          <a:stretch>
            <a:fillRect/>
          </a:stretch>
        </p:blipFill>
        <p:spPr>
          <a:xfrm>
            <a:off x="2522358" y="10"/>
            <a:ext cx="9669642" cy="6857990"/>
          </a:xfrm>
          <a:prstGeom prst="rect">
            <a:avLst/>
          </a:prstGeom>
        </p:spPr>
      </p:pic>
      <p:sp>
        <p:nvSpPr>
          <p:cNvPr id="20" name="Rectangle 19">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7262CA04-957B-EBBA-C6CF-51CEBFCE0C7C}"/>
              </a:ext>
            </a:extLst>
          </p:cNvPr>
          <p:cNvSpPr>
            <a:spLocks noGrp="1"/>
          </p:cNvSpPr>
          <p:nvPr>
            <p:ph type="title"/>
          </p:nvPr>
        </p:nvSpPr>
        <p:spPr>
          <a:xfrm>
            <a:off x="952228" y="743447"/>
            <a:ext cx="3973385" cy="3692028"/>
          </a:xfrm>
          <a:noFill/>
        </p:spPr>
        <p:txBody>
          <a:bodyPr vert="horz" lIns="91440" tIns="45720" rIns="91440" bIns="45720" rtlCol="0" anchor="b">
            <a:normAutofit/>
          </a:bodyPr>
          <a:lstStyle/>
          <a:p>
            <a:r>
              <a:rPr lang="en-US" sz="5200" b="1"/>
              <a:t>Autism Spectrum Disorder</a:t>
            </a:r>
          </a:p>
        </p:txBody>
      </p:sp>
      <p:sp>
        <p:nvSpPr>
          <p:cNvPr id="5" name="Text Placeholder 4">
            <a:extLst>
              <a:ext uri="{FF2B5EF4-FFF2-40B4-BE49-F238E27FC236}">
                <a16:creationId xmlns:a16="http://schemas.microsoft.com/office/drawing/2014/main" id="{DC7F2733-0E01-0585-A95A-E1B0E8725CB9}"/>
              </a:ext>
            </a:extLst>
          </p:cNvPr>
          <p:cNvSpPr>
            <a:spLocks noGrp="1"/>
          </p:cNvSpPr>
          <p:nvPr>
            <p:ph type="body" idx="1"/>
          </p:nvPr>
        </p:nvSpPr>
        <p:spPr>
          <a:xfrm>
            <a:off x="952229" y="4629234"/>
            <a:ext cx="3973386" cy="1485319"/>
          </a:xfrm>
          <a:noFill/>
        </p:spPr>
        <p:txBody>
          <a:bodyPr vert="horz" lIns="91440" tIns="45720" rIns="91440" bIns="45720" rtlCol="0">
            <a:normAutofit/>
          </a:bodyPr>
          <a:lstStyle/>
          <a:p>
            <a:endParaRPr lang="en-US">
              <a:solidFill>
                <a:schemeClr val="tx1"/>
              </a:solidFill>
            </a:endParaRPr>
          </a:p>
        </p:txBody>
      </p:sp>
    </p:spTree>
    <p:extLst>
      <p:ext uri="{BB962C8B-B14F-4D97-AF65-F5344CB8AC3E}">
        <p14:creationId xmlns:p14="http://schemas.microsoft.com/office/powerpoint/2010/main" val="42162864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FF9F6FA-1301-EAE3-5E9F-A53609A92ACA}"/>
              </a:ext>
            </a:extLst>
          </p:cNvPr>
          <p:cNvSpPr>
            <a:spLocks noGrp="1"/>
          </p:cNvSpPr>
          <p:nvPr>
            <p:ph type="title"/>
          </p:nvPr>
        </p:nvSpPr>
        <p:spPr>
          <a:xfrm>
            <a:off x="1137034" y="609597"/>
            <a:ext cx="9392421" cy="1330841"/>
          </a:xfrm>
        </p:spPr>
        <p:txBody>
          <a:bodyPr>
            <a:normAutofit/>
          </a:bodyPr>
          <a:lstStyle/>
          <a:p>
            <a:r>
              <a:rPr lang="en-GB" sz="4000" dirty="0"/>
              <a:t>What is Autism Spectrum Disorder (ASD) ?</a:t>
            </a:r>
          </a:p>
        </p:txBody>
      </p:sp>
      <p:sp>
        <p:nvSpPr>
          <p:cNvPr id="3" name="Content Placeholder 2">
            <a:extLst>
              <a:ext uri="{FF2B5EF4-FFF2-40B4-BE49-F238E27FC236}">
                <a16:creationId xmlns:a16="http://schemas.microsoft.com/office/drawing/2014/main" id="{1891E38B-0D8B-77C5-3BAC-5616392BC529}"/>
              </a:ext>
            </a:extLst>
          </p:cNvPr>
          <p:cNvSpPr>
            <a:spLocks noGrp="1"/>
          </p:cNvSpPr>
          <p:nvPr>
            <p:ph idx="1"/>
          </p:nvPr>
        </p:nvSpPr>
        <p:spPr>
          <a:xfrm>
            <a:off x="711210" y="2110822"/>
            <a:ext cx="8089889" cy="4355292"/>
          </a:xfrm>
        </p:spPr>
        <p:txBody>
          <a:bodyPr>
            <a:normAutofit fontScale="92500" lnSpcReduction="10000"/>
          </a:bodyPr>
          <a:lstStyle/>
          <a:p>
            <a:pPr fontAlgn="base"/>
            <a:r>
              <a:rPr lang="en-GB" sz="2600" dirty="0"/>
              <a:t>Autism Spectrum Disorder (ASD) is a </a:t>
            </a:r>
            <a:r>
              <a:rPr lang="en-GB" sz="2600" b="1" dirty="0"/>
              <a:t>neurodevelopmental condition</a:t>
            </a:r>
            <a:r>
              <a:rPr lang="en-GB" sz="2600" dirty="0"/>
              <a:t> characterised by differences in social communication and restricted or repetitive patterns of behaviour (NIMH, 2024).</a:t>
            </a:r>
          </a:p>
          <a:p>
            <a:pPr fontAlgn="base"/>
            <a:r>
              <a:rPr lang="en-GB" sz="2600" dirty="0"/>
              <a:t>Symptoms emerge in </a:t>
            </a:r>
            <a:r>
              <a:rPr lang="en-GB" sz="2600" b="1" dirty="0"/>
              <a:t>early development</a:t>
            </a:r>
            <a:r>
              <a:rPr lang="en-GB" sz="2600" dirty="0"/>
              <a:t>, though diagnosis may occur later.</a:t>
            </a:r>
          </a:p>
          <a:p>
            <a:pPr fontAlgn="base"/>
            <a:r>
              <a:rPr lang="en-GB" sz="2600" dirty="0"/>
              <a:t>The term </a:t>
            </a:r>
            <a:r>
              <a:rPr lang="en-GB" sz="2600" i="1" dirty="0"/>
              <a:t>spectrum</a:t>
            </a:r>
            <a:r>
              <a:rPr lang="en-GB" sz="2600" dirty="0"/>
              <a:t> reflects </a:t>
            </a:r>
            <a:r>
              <a:rPr lang="en-GB" sz="2600" b="1" dirty="0"/>
              <a:t>heterogeneity</a:t>
            </a:r>
            <a:r>
              <a:rPr lang="en-GB" sz="2600" dirty="0"/>
              <a:t> in presentation, support needs, and outcomes.</a:t>
            </a:r>
          </a:p>
          <a:p>
            <a:pPr fontAlgn="base"/>
            <a:r>
              <a:rPr lang="en-GB" sz="2600" dirty="0"/>
              <a:t>Increasing recognition of </a:t>
            </a:r>
            <a:r>
              <a:rPr lang="en-GB" sz="2600" b="1" dirty="0"/>
              <a:t>neurodiversity</a:t>
            </a:r>
            <a:r>
              <a:rPr lang="en-GB" sz="2600" dirty="0"/>
              <a:t> challenges deficit‑based models and emphasises identity, strengths, and lived experience.</a:t>
            </a:r>
          </a:p>
          <a:p>
            <a:pPr marL="0" indent="0" fontAlgn="base">
              <a:buNone/>
            </a:pPr>
            <a:endParaRPr lang="en-GB" sz="1500" dirty="0"/>
          </a:p>
          <a:p>
            <a:pPr marL="0" indent="0" fontAlgn="base">
              <a:buNone/>
            </a:pPr>
            <a:r>
              <a:rPr lang="en-GB" sz="1200" b="1" dirty="0"/>
              <a:t>Key reference:</a:t>
            </a:r>
            <a:r>
              <a:rPr lang="en-GB" sz="1200" dirty="0"/>
              <a:t>  NIMH (2024). </a:t>
            </a:r>
            <a:r>
              <a:rPr lang="en-GB" sz="1200" i="1" dirty="0"/>
              <a:t>Autism Spectrum Disorder</a:t>
            </a:r>
            <a:r>
              <a:rPr lang="en-GB" sz="1200" dirty="0"/>
              <a:t>. </a:t>
            </a:r>
            <a:r>
              <a:rPr lang="en-GB" sz="1200" dirty="0">
                <a:hlinkClick r:id="rId2" tooltip="https://www.nimh.nih.gov/health/topics/autism-spectrum-disorders-asd"/>
              </a:rPr>
              <a:t>https://www.nimh.nih.gov/health/topics/autism-spectrum-disorders-asd</a:t>
            </a:r>
            <a:r>
              <a:rPr lang="en-GB" sz="1200" dirty="0"/>
              <a:t> </a:t>
            </a:r>
          </a:p>
          <a:p>
            <a:endParaRPr lang="en-GB" sz="1600" dirty="0"/>
          </a:p>
        </p:txBody>
      </p:sp>
      <p:pic>
        <p:nvPicPr>
          <p:cNvPr id="5" name="Picture 4">
            <a:extLst>
              <a:ext uri="{FF2B5EF4-FFF2-40B4-BE49-F238E27FC236}">
                <a16:creationId xmlns:a16="http://schemas.microsoft.com/office/drawing/2014/main" id="{202E2F08-E920-BC5B-82BE-0598E7B930BA}"/>
              </a:ext>
            </a:extLst>
          </p:cNvPr>
          <p:cNvPicPr>
            <a:picLocks noChangeAspect="1"/>
          </p:cNvPicPr>
          <p:nvPr/>
        </p:nvPicPr>
        <p:blipFill>
          <a:blip r:embed="rId3"/>
          <a:stretch>
            <a:fillRect/>
          </a:stretch>
        </p:blipFill>
        <p:spPr>
          <a:xfrm>
            <a:off x="8223173" y="1989424"/>
            <a:ext cx="3755915" cy="3755915"/>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343206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Online Media 7" title="What is Autism?">
            <a:hlinkClick r:id="" action="ppaction://media"/>
            <a:extLst>
              <a:ext uri="{FF2B5EF4-FFF2-40B4-BE49-F238E27FC236}">
                <a16:creationId xmlns:a16="http://schemas.microsoft.com/office/drawing/2014/main" id="{EDFE39CB-4EF9-2D8E-F84F-D116A1F48A12}"/>
              </a:ext>
            </a:extLst>
          </p:cNvPr>
          <p:cNvPicPr>
            <a:picLocks noGrp="1" noRot="1" noChangeAspect="1"/>
          </p:cNvPicPr>
          <p:nvPr>
            <p:ph idx="1"/>
            <a:videoFile r:link="rId1"/>
          </p:nvPr>
        </p:nvPicPr>
        <p:blipFill>
          <a:blip r:embed="rId4"/>
          <a:stretch>
            <a:fillRect/>
          </a:stretch>
        </p:blipFill>
        <p:spPr>
          <a:xfrm>
            <a:off x="1165852" y="643466"/>
            <a:ext cx="9860295" cy="5571067"/>
          </a:xfrm>
          <a:prstGeom prst="rect">
            <a:avLst/>
          </a:prstGeom>
        </p:spPr>
      </p:pic>
      <p:sp>
        <p:nvSpPr>
          <p:cNvPr id="4" name="AutoShape 2" descr="Wait, What? Grammar Humour Poster | Zazzle">
            <a:extLst>
              <a:ext uri="{FF2B5EF4-FFF2-40B4-BE49-F238E27FC236}">
                <a16:creationId xmlns:a16="http://schemas.microsoft.com/office/drawing/2014/main" id="{4AA6D2B8-8E27-BA3E-096C-2F97FEEC1D0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4088375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allout: Left Arrow 5">
            <a:extLst>
              <a:ext uri="{FF2B5EF4-FFF2-40B4-BE49-F238E27FC236}">
                <a16:creationId xmlns:a16="http://schemas.microsoft.com/office/drawing/2014/main" id="{53E58EFD-509A-4AE4-2131-6EDB7118E289}"/>
              </a:ext>
            </a:extLst>
          </p:cNvPr>
          <p:cNvSpPr/>
          <p:nvPr/>
        </p:nvSpPr>
        <p:spPr>
          <a:xfrm>
            <a:off x="7897091" y="1402080"/>
            <a:ext cx="4016234" cy="3577408"/>
          </a:xfrm>
          <a:prstGeom prst="leftArrowCallout">
            <a:avLst>
              <a:gd name="adj1" fmla="val 17099"/>
              <a:gd name="adj2" fmla="val 25000"/>
              <a:gd name="adj3" fmla="val 28486"/>
              <a:gd name="adj4" fmla="val 64977"/>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New category in ICD-11</a:t>
            </a:r>
          </a:p>
          <a:p>
            <a:pPr algn="ctr"/>
            <a:r>
              <a:rPr lang="en-GB" dirty="0"/>
              <a:t>Disorders with early onset affecting cognitive and social communicative development </a:t>
            </a:r>
          </a:p>
          <a:p>
            <a:pPr algn="ctr"/>
            <a:r>
              <a:rPr lang="en-GB" dirty="0"/>
              <a:t>Multifactorial in origin </a:t>
            </a:r>
          </a:p>
          <a:p>
            <a:pPr algn="ctr"/>
            <a:r>
              <a:rPr lang="en-GB" dirty="0"/>
              <a:t>Complex sex differences and long lasting impairments into adulthood (Stein et al., 2020) </a:t>
            </a:r>
          </a:p>
        </p:txBody>
      </p:sp>
      <p:sp>
        <p:nvSpPr>
          <p:cNvPr id="2" name="Title 1">
            <a:extLst>
              <a:ext uri="{FF2B5EF4-FFF2-40B4-BE49-F238E27FC236}">
                <a16:creationId xmlns:a16="http://schemas.microsoft.com/office/drawing/2014/main" id="{E1436DF6-BDD0-9CC5-5A87-847E950B8A72}"/>
              </a:ext>
            </a:extLst>
          </p:cNvPr>
          <p:cNvSpPr>
            <a:spLocks noGrp="1"/>
          </p:cNvSpPr>
          <p:nvPr>
            <p:ph type="title"/>
          </p:nvPr>
        </p:nvSpPr>
        <p:spPr/>
        <p:txBody>
          <a:bodyPr/>
          <a:lstStyle/>
          <a:p>
            <a:r>
              <a:rPr lang="en-GB" dirty="0"/>
              <a:t>Neurodevelopmental Disorders in ICD-11 </a:t>
            </a:r>
          </a:p>
        </p:txBody>
      </p:sp>
      <p:sp>
        <p:nvSpPr>
          <p:cNvPr id="4" name="Content Placeholder 3">
            <a:extLst>
              <a:ext uri="{FF2B5EF4-FFF2-40B4-BE49-F238E27FC236}">
                <a16:creationId xmlns:a16="http://schemas.microsoft.com/office/drawing/2014/main" id="{72A9CF95-0B2E-2F0B-B5CC-1F222014DC6C}"/>
              </a:ext>
            </a:extLst>
          </p:cNvPr>
          <p:cNvSpPr>
            <a:spLocks noGrp="1"/>
          </p:cNvSpPr>
          <p:nvPr>
            <p:ph sz="half" idx="2"/>
          </p:nvPr>
        </p:nvSpPr>
        <p:spPr>
          <a:xfrm>
            <a:off x="2153194" y="1504043"/>
            <a:ext cx="6581503" cy="4988832"/>
          </a:xfrm>
        </p:spPr>
        <p:txBody>
          <a:bodyPr>
            <a:normAutofit/>
          </a:bodyPr>
          <a:lstStyle/>
          <a:p>
            <a:pPr marL="0" indent="0">
              <a:buNone/>
            </a:pPr>
            <a:r>
              <a:rPr lang="en-GB" sz="2400" dirty="0"/>
              <a:t>(1) disorders of intellectual development</a:t>
            </a:r>
          </a:p>
          <a:p>
            <a:pPr marL="0" indent="0">
              <a:buNone/>
            </a:pPr>
            <a:r>
              <a:rPr lang="en-GB" sz="2400" dirty="0"/>
              <a:t>(2) developmental speech or language disorders </a:t>
            </a:r>
          </a:p>
          <a:p>
            <a:pPr marL="0" indent="0">
              <a:buNone/>
            </a:pPr>
            <a:r>
              <a:rPr lang="en-GB" sz="2400" dirty="0"/>
              <a:t>(3) autism spectrum disorders (ASD)</a:t>
            </a:r>
          </a:p>
          <a:p>
            <a:pPr marL="0" indent="0">
              <a:buNone/>
            </a:pPr>
            <a:r>
              <a:rPr lang="en-GB" sz="2400" dirty="0"/>
              <a:t>(4) developmental learning disorders</a:t>
            </a:r>
          </a:p>
          <a:p>
            <a:pPr marL="0" indent="0">
              <a:buNone/>
            </a:pPr>
            <a:r>
              <a:rPr lang="en-GB" sz="2400" dirty="0"/>
              <a:t>(5) developmental motor coordination disorder </a:t>
            </a:r>
          </a:p>
          <a:p>
            <a:pPr marL="0" indent="0">
              <a:buNone/>
            </a:pPr>
            <a:r>
              <a:rPr lang="en-GB" sz="2400" dirty="0"/>
              <a:t>(6) attention deficit hyperactivity disorder (ADHD) </a:t>
            </a:r>
          </a:p>
          <a:p>
            <a:pPr marL="0" indent="0">
              <a:buNone/>
            </a:pPr>
            <a:r>
              <a:rPr lang="en-GB" sz="2400" dirty="0"/>
              <a:t>(7) stereotyped movement disorder </a:t>
            </a:r>
          </a:p>
          <a:p>
            <a:pPr marL="0" indent="0">
              <a:buNone/>
            </a:pPr>
            <a:r>
              <a:rPr lang="en-GB" sz="2400" dirty="0"/>
              <a:t>(8) other neurodevelopmental disorders</a:t>
            </a:r>
          </a:p>
        </p:txBody>
      </p:sp>
      <p:pic>
        <p:nvPicPr>
          <p:cNvPr id="5" name="Content Placeholder 4" descr="Books on shelf with solid fill">
            <a:extLst>
              <a:ext uri="{FF2B5EF4-FFF2-40B4-BE49-F238E27FC236}">
                <a16:creationId xmlns:a16="http://schemas.microsoft.com/office/drawing/2014/main" id="{A6B1B073-52BF-E478-C29C-23BC98102FBB}"/>
              </a:ext>
            </a:extLst>
          </p:cNvPr>
          <p:cNvPicPr>
            <a:picLocks noGrp="1" noChangeAspect="1"/>
          </p:cNvPicPr>
          <p:nvPr>
            <p:ph sz="half" idx="1"/>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00297" y="2173877"/>
            <a:ext cx="2510246" cy="2510246"/>
          </a:xfrm>
          <a:prstGeom prst="rect">
            <a:avLst/>
          </a:prstGeom>
        </p:spPr>
      </p:pic>
    </p:spTree>
    <p:extLst>
      <p:ext uri="{BB962C8B-B14F-4D97-AF65-F5344CB8AC3E}">
        <p14:creationId xmlns:p14="http://schemas.microsoft.com/office/powerpoint/2010/main" val="11490674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14C2221-2B8C-494D-9442-F812DF4E8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1F375A-7D3D-CE5C-C736-24DD198DFD36}"/>
              </a:ext>
            </a:extLst>
          </p:cNvPr>
          <p:cNvSpPr>
            <a:spLocks noGrp="1"/>
          </p:cNvSpPr>
          <p:nvPr>
            <p:ph type="title"/>
          </p:nvPr>
        </p:nvSpPr>
        <p:spPr>
          <a:xfrm>
            <a:off x="838200" y="3513931"/>
            <a:ext cx="3143250" cy="2601119"/>
          </a:xfrm>
        </p:spPr>
        <p:txBody>
          <a:bodyPr anchor="t">
            <a:normAutofit/>
          </a:bodyPr>
          <a:lstStyle/>
          <a:p>
            <a:pPr algn="ctr"/>
            <a:r>
              <a:rPr lang="en-GB" sz="3700" b="1"/>
              <a:t>ASD in ICD‑11 (2022–present)</a:t>
            </a:r>
            <a:br>
              <a:rPr lang="en-GB" sz="3700"/>
            </a:br>
            <a:endParaRPr lang="en-GB" sz="3700"/>
          </a:p>
        </p:txBody>
      </p:sp>
      <p:pic>
        <p:nvPicPr>
          <p:cNvPr id="7" name="Graphic 6" descr="Brain in head">
            <a:extLst>
              <a:ext uri="{FF2B5EF4-FFF2-40B4-BE49-F238E27FC236}">
                <a16:creationId xmlns:a16="http://schemas.microsoft.com/office/drawing/2014/main" id="{77755F71-6833-D98F-8A5E-848C8591491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981200" y="2429670"/>
            <a:ext cx="914400" cy="914400"/>
          </a:xfrm>
          <a:prstGeom prst="rect">
            <a:avLst/>
          </a:prstGeom>
        </p:spPr>
      </p:pic>
      <p:sp>
        <p:nvSpPr>
          <p:cNvPr id="3" name="Content Placeholder 2">
            <a:extLst>
              <a:ext uri="{FF2B5EF4-FFF2-40B4-BE49-F238E27FC236}">
                <a16:creationId xmlns:a16="http://schemas.microsoft.com/office/drawing/2014/main" id="{411435D5-FC6C-FC6F-00B6-926D01BD1B55}"/>
              </a:ext>
            </a:extLst>
          </p:cNvPr>
          <p:cNvSpPr>
            <a:spLocks noGrp="1"/>
          </p:cNvSpPr>
          <p:nvPr>
            <p:ph idx="1"/>
          </p:nvPr>
        </p:nvSpPr>
        <p:spPr>
          <a:xfrm>
            <a:off x="4200652" y="730249"/>
            <a:ext cx="7153147" cy="5384801"/>
          </a:xfrm>
        </p:spPr>
        <p:txBody>
          <a:bodyPr anchor="ctr">
            <a:normAutofit/>
          </a:bodyPr>
          <a:lstStyle/>
          <a:p>
            <a:pPr marL="0" indent="0" fontAlgn="base">
              <a:buNone/>
            </a:pPr>
            <a:r>
              <a:rPr lang="en-GB" sz="2400" dirty="0"/>
              <a:t>ICD‑11 positions ASD within </a:t>
            </a:r>
            <a:r>
              <a:rPr lang="en-GB" sz="2400" b="1" dirty="0"/>
              <a:t>Neurodevelopmental Disorders</a:t>
            </a:r>
            <a:r>
              <a:rPr lang="en-GB" sz="2400" dirty="0"/>
              <a:t>, emphasising:</a:t>
            </a:r>
          </a:p>
          <a:p>
            <a:pPr fontAlgn="base"/>
            <a:r>
              <a:rPr lang="en-GB" sz="2400" dirty="0"/>
              <a:t>No fixed age of onset</a:t>
            </a:r>
          </a:p>
          <a:p>
            <a:pPr fontAlgn="base"/>
            <a:r>
              <a:rPr lang="en-GB" sz="2400" dirty="0"/>
              <a:t>Lifespan presentation</a:t>
            </a:r>
          </a:p>
          <a:p>
            <a:pPr fontAlgn="base"/>
            <a:r>
              <a:rPr lang="en-GB" sz="2400" dirty="0"/>
              <a:t>Dimensional specifiers rather than subtypes</a:t>
            </a:r>
          </a:p>
          <a:p>
            <a:pPr fontAlgn="base"/>
            <a:r>
              <a:rPr lang="en-GB" sz="2400" dirty="0"/>
              <a:t>Co‑occurrence with ADHD permitted</a:t>
            </a:r>
          </a:p>
          <a:p>
            <a:pPr fontAlgn="base"/>
            <a:r>
              <a:rPr lang="en-GB" sz="2400" dirty="0"/>
              <a:t>Functional impact rated across:</a:t>
            </a:r>
          </a:p>
          <a:p>
            <a:pPr lvl="1" fontAlgn="base"/>
            <a:r>
              <a:rPr lang="en-GB" dirty="0"/>
              <a:t>Intellectual functioning</a:t>
            </a:r>
          </a:p>
          <a:p>
            <a:pPr lvl="1" fontAlgn="base"/>
            <a:r>
              <a:rPr lang="en-GB" dirty="0"/>
              <a:t>Language/communication</a:t>
            </a:r>
          </a:p>
          <a:p>
            <a:pPr lvl="1" fontAlgn="base"/>
            <a:r>
              <a:rPr lang="en-GB" dirty="0"/>
              <a:t>Co‑occurring mental/medical conditions</a:t>
            </a:r>
          </a:p>
          <a:p>
            <a:pPr marL="0" indent="0" fontAlgn="base">
              <a:buNone/>
            </a:pPr>
            <a:r>
              <a:rPr lang="en-GB" sz="1800" b="1" dirty="0"/>
              <a:t>Recent commentary:</a:t>
            </a:r>
            <a:r>
              <a:rPr lang="en-GB" sz="1800" dirty="0"/>
              <a:t>  Stein et al. (2020) argue ICD‑11 improves clinical utility but risks </a:t>
            </a:r>
            <a:r>
              <a:rPr lang="en-GB" sz="1800" b="1" dirty="0"/>
              <a:t>over‑inclusivity</a:t>
            </a:r>
            <a:r>
              <a:rPr lang="en-GB" sz="1800" dirty="0"/>
              <a:t> without clearer boundaries. Reed et al. (2023) highlight improved alignment with DSM‑5‑TR.</a:t>
            </a:r>
          </a:p>
          <a:p>
            <a:endParaRPr lang="en-GB" sz="1800" dirty="0"/>
          </a:p>
        </p:txBody>
      </p:sp>
    </p:spTree>
    <p:extLst>
      <p:ext uri="{BB962C8B-B14F-4D97-AF65-F5344CB8AC3E}">
        <p14:creationId xmlns:p14="http://schemas.microsoft.com/office/powerpoint/2010/main" val="663330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E4AA5-7003-4C8C-85C8-B15506A5D0A5}"/>
              </a:ext>
            </a:extLst>
          </p:cNvPr>
          <p:cNvSpPr>
            <a:spLocks noGrp="1"/>
          </p:cNvSpPr>
          <p:nvPr>
            <p:ph type="title"/>
          </p:nvPr>
        </p:nvSpPr>
        <p:spPr>
          <a:xfrm>
            <a:off x="5596501" y="489508"/>
            <a:ext cx="5754896" cy="1123161"/>
          </a:xfrm>
        </p:spPr>
        <p:txBody>
          <a:bodyPr vert="horz" lIns="91440" tIns="45720" rIns="91440" bIns="45720" rtlCol="0" anchor="b">
            <a:normAutofit/>
          </a:bodyPr>
          <a:lstStyle/>
          <a:p>
            <a:r>
              <a:rPr lang="en-US" sz="4000" b="1" kern="1200" dirty="0">
                <a:solidFill>
                  <a:schemeClr val="tx1"/>
                </a:solidFill>
                <a:latin typeface="+mj-lt"/>
                <a:ea typeface="+mj-ea"/>
                <a:cs typeface="+mj-cs"/>
              </a:rPr>
              <a:t>Common Features </a:t>
            </a:r>
          </a:p>
        </p:txBody>
      </p:sp>
      <p:pic>
        <p:nvPicPr>
          <p:cNvPr id="5" name="Graphic 4" descr="Aperture with solid fill">
            <a:extLst>
              <a:ext uri="{FF2B5EF4-FFF2-40B4-BE49-F238E27FC236}">
                <a16:creationId xmlns:a16="http://schemas.microsoft.com/office/drawing/2014/main" id="{293B14AD-E86F-55C8-DADE-49831F99FE5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7556" y="1323292"/>
            <a:ext cx="3876165" cy="3876165"/>
          </a:xfrm>
          <a:prstGeom prst="rect">
            <a:avLst/>
          </a:prstGeom>
        </p:spPr>
      </p:pic>
      <p:sp>
        <p:nvSpPr>
          <p:cNvPr id="3" name="Content Placeholder 2">
            <a:extLst>
              <a:ext uri="{FF2B5EF4-FFF2-40B4-BE49-F238E27FC236}">
                <a16:creationId xmlns:a16="http://schemas.microsoft.com/office/drawing/2014/main" id="{8C35C73C-C48E-4D16-96B1-E24B6FFC050F}"/>
              </a:ext>
            </a:extLst>
          </p:cNvPr>
          <p:cNvSpPr>
            <a:spLocks noGrp="1"/>
          </p:cNvSpPr>
          <p:nvPr>
            <p:ph sz="half" idx="2"/>
          </p:nvPr>
        </p:nvSpPr>
        <p:spPr>
          <a:xfrm>
            <a:off x="4503721" y="1727193"/>
            <a:ext cx="6847677" cy="3876165"/>
          </a:xfrm>
        </p:spPr>
        <p:txBody>
          <a:bodyPr vert="horz" lIns="91440" tIns="45720" rIns="91440" bIns="45720" rtlCol="0" anchor="t">
            <a:normAutofit lnSpcReduction="10000"/>
          </a:bodyPr>
          <a:lstStyle/>
          <a:p>
            <a:pPr marL="457200" indent="-457200">
              <a:buAutoNum type="alphaLcParenBoth"/>
            </a:pPr>
            <a:r>
              <a:rPr lang="en-US" dirty="0"/>
              <a:t>an onset that is invariably during infancy or childhood;</a:t>
            </a:r>
          </a:p>
          <a:p>
            <a:pPr marL="457200" indent="-457200">
              <a:buAutoNum type="alphaLcParenBoth"/>
            </a:pPr>
            <a:r>
              <a:rPr lang="en-US" dirty="0"/>
              <a:t>an impairment or delay in the development of functions that are strongly related to biological maturation of the central nervous system; and</a:t>
            </a:r>
          </a:p>
          <a:p>
            <a:pPr marL="457200" indent="-457200">
              <a:buAutoNum type="alphaLcParenBoth"/>
            </a:pPr>
            <a:r>
              <a:rPr lang="en-US" dirty="0"/>
              <a:t>a steady course that does not involve the remissions and relapses that tend to be characteristic of many mental disorders. </a:t>
            </a:r>
          </a:p>
        </p:txBody>
      </p:sp>
    </p:spTree>
    <p:extLst>
      <p:ext uri="{BB962C8B-B14F-4D97-AF65-F5344CB8AC3E}">
        <p14:creationId xmlns:p14="http://schemas.microsoft.com/office/powerpoint/2010/main" val="41672572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14C2221-2B8C-494D-9442-F812DF4E8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288B9C-D99C-4240-4731-45D2B890B58E}"/>
              </a:ext>
            </a:extLst>
          </p:cNvPr>
          <p:cNvSpPr>
            <a:spLocks noGrp="1"/>
          </p:cNvSpPr>
          <p:nvPr>
            <p:ph type="title"/>
          </p:nvPr>
        </p:nvSpPr>
        <p:spPr>
          <a:xfrm>
            <a:off x="838200" y="3513931"/>
            <a:ext cx="3143250" cy="2601119"/>
          </a:xfrm>
        </p:spPr>
        <p:txBody>
          <a:bodyPr anchor="t">
            <a:normAutofit/>
          </a:bodyPr>
          <a:lstStyle/>
          <a:p>
            <a:pPr algn="ctr"/>
            <a:r>
              <a:rPr lang="en-GB" sz="4000" b="1"/>
              <a:t>Common Features</a:t>
            </a:r>
          </a:p>
        </p:txBody>
      </p:sp>
      <p:pic>
        <p:nvPicPr>
          <p:cNvPr id="22" name="Graphic 21" descr="Puzzle Pieces">
            <a:extLst>
              <a:ext uri="{FF2B5EF4-FFF2-40B4-BE49-F238E27FC236}">
                <a16:creationId xmlns:a16="http://schemas.microsoft.com/office/drawing/2014/main" id="{29FE74F8-4AC7-9CA5-943D-3E3B06861FA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981200" y="2429670"/>
            <a:ext cx="914400" cy="914400"/>
          </a:xfrm>
          <a:prstGeom prst="rect">
            <a:avLst/>
          </a:prstGeom>
        </p:spPr>
      </p:pic>
      <p:sp>
        <p:nvSpPr>
          <p:cNvPr id="23" name="Content Placeholder 2">
            <a:extLst>
              <a:ext uri="{FF2B5EF4-FFF2-40B4-BE49-F238E27FC236}">
                <a16:creationId xmlns:a16="http://schemas.microsoft.com/office/drawing/2014/main" id="{82C8B855-26DB-28F3-B53D-3A838D2C6A2C}"/>
              </a:ext>
            </a:extLst>
          </p:cNvPr>
          <p:cNvSpPr>
            <a:spLocks noGrp="1"/>
          </p:cNvSpPr>
          <p:nvPr>
            <p:ph idx="1"/>
          </p:nvPr>
        </p:nvSpPr>
        <p:spPr>
          <a:xfrm>
            <a:off x="3690258" y="730249"/>
            <a:ext cx="7663542" cy="5384801"/>
          </a:xfrm>
        </p:spPr>
        <p:txBody>
          <a:bodyPr anchor="ctr">
            <a:normAutofit/>
          </a:bodyPr>
          <a:lstStyle/>
          <a:p>
            <a:pPr fontAlgn="base"/>
            <a:r>
              <a:rPr lang="en-GB" dirty="0"/>
              <a:t>Early developmental differences</a:t>
            </a:r>
          </a:p>
          <a:p>
            <a:pPr fontAlgn="base"/>
            <a:r>
              <a:rPr lang="en-GB" dirty="0"/>
              <a:t>Social communication differences</a:t>
            </a:r>
          </a:p>
          <a:p>
            <a:pPr fontAlgn="base"/>
            <a:r>
              <a:rPr lang="en-GB" dirty="0"/>
              <a:t>Restricted/repetitive behaviours</a:t>
            </a:r>
          </a:p>
          <a:p>
            <a:pPr fontAlgn="base"/>
            <a:r>
              <a:rPr lang="en-GB" dirty="0"/>
              <a:t>Sensory hyper‑ or hypo‑sensitivity</a:t>
            </a:r>
          </a:p>
          <a:p>
            <a:pPr fontAlgn="base"/>
            <a:r>
              <a:rPr lang="en-GB" dirty="0"/>
              <a:t>Preference for predictability and routine</a:t>
            </a:r>
          </a:p>
          <a:p>
            <a:pPr fontAlgn="base"/>
            <a:r>
              <a:rPr lang="en-GB" dirty="0"/>
              <a:t>Executive functioning differences</a:t>
            </a:r>
          </a:p>
          <a:p>
            <a:pPr fontAlgn="base"/>
            <a:r>
              <a:rPr lang="en-GB" dirty="0"/>
              <a:t>Co‑occurring conditions: ADHD, anxiety, sleep disorders, GI issues, epilepsy</a:t>
            </a:r>
          </a:p>
          <a:p>
            <a:endParaRPr lang="en-GB" sz="1800" dirty="0"/>
          </a:p>
        </p:txBody>
      </p:sp>
    </p:spTree>
    <p:extLst>
      <p:ext uri="{BB962C8B-B14F-4D97-AF65-F5344CB8AC3E}">
        <p14:creationId xmlns:p14="http://schemas.microsoft.com/office/powerpoint/2010/main" val="28965727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FC2DA8EB-49E5-247D-E59D-2BA99FF05784}"/>
              </a:ext>
            </a:extLst>
          </p:cNvPr>
          <p:cNvSpPr>
            <a:spLocks noGrp="1"/>
          </p:cNvSpPr>
          <p:nvPr>
            <p:ph type="title"/>
          </p:nvPr>
        </p:nvSpPr>
        <p:spPr>
          <a:xfrm>
            <a:off x="804672" y="2053641"/>
            <a:ext cx="3669161" cy="2760098"/>
          </a:xfrm>
        </p:spPr>
        <p:txBody>
          <a:bodyPr>
            <a:normAutofit/>
          </a:bodyPr>
          <a:lstStyle/>
          <a:p>
            <a:r>
              <a:rPr lang="en-GB" sz="3700" b="1">
                <a:solidFill>
                  <a:schemeClr val="tx2"/>
                </a:solidFill>
              </a:rPr>
              <a:t>Current Debates: Should ASD Be in the Mental Health Chapter?</a:t>
            </a:r>
            <a:endParaRPr lang="en-GB" sz="3700">
              <a:solidFill>
                <a:schemeClr val="tx2"/>
              </a:solidFill>
            </a:endParaRPr>
          </a:p>
        </p:txBody>
      </p:sp>
      <p:sp>
        <p:nvSpPr>
          <p:cNvPr id="3" name="Content Placeholder 2">
            <a:extLst>
              <a:ext uri="{FF2B5EF4-FFF2-40B4-BE49-F238E27FC236}">
                <a16:creationId xmlns:a16="http://schemas.microsoft.com/office/drawing/2014/main" id="{162E2877-F4C4-63F5-AE01-19E6C1346CDA}"/>
              </a:ext>
            </a:extLst>
          </p:cNvPr>
          <p:cNvSpPr>
            <a:spLocks noGrp="1"/>
          </p:cNvSpPr>
          <p:nvPr>
            <p:ph idx="1"/>
          </p:nvPr>
        </p:nvSpPr>
        <p:spPr>
          <a:xfrm>
            <a:off x="5535001" y="176241"/>
            <a:ext cx="6417513" cy="6858000"/>
          </a:xfrm>
          <a:noFill/>
          <a:ln>
            <a:noFill/>
          </a:ln>
        </p:spPr>
        <p:txBody>
          <a:bodyPr anchor="ctr">
            <a:normAutofit/>
          </a:bodyPr>
          <a:lstStyle/>
          <a:p>
            <a:pPr marL="0" indent="0" fontAlgn="base">
              <a:buNone/>
            </a:pPr>
            <a:r>
              <a:rPr lang="en-GB" sz="2400" b="1" u="sng" dirty="0">
                <a:solidFill>
                  <a:schemeClr val="tx2"/>
                </a:solidFill>
              </a:rPr>
              <a:t>Arguments for inclusion:</a:t>
            </a:r>
          </a:p>
          <a:p>
            <a:pPr fontAlgn="base"/>
            <a:r>
              <a:rPr lang="en-GB" sz="2400" dirty="0">
                <a:solidFill>
                  <a:schemeClr val="tx2"/>
                </a:solidFill>
              </a:rPr>
              <a:t>ASD strongly predicts mental health inequalities</a:t>
            </a:r>
          </a:p>
          <a:p>
            <a:pPr fontAlgn="base"/>
            <a:r>
              <a:rPr lang="en-GB" sz="2400" dirty="0">
                <a:solidFill>
                  <a:schemeClr val="tx2"/>
                </a:solidFill>
              </a:rPr>
              <a:t>High co‑occurrence with anxiety, depression, OCD, ADHD</a:t>
            </a:r>
          </a:p>
          <a:p>
            <a:pPr fontAlgn="base"/>
            <a:r>
              <a:rPr lang="en-GB" sz="2400" dirty="0">
                <a:solidFill>
                  <a:schemeClr val="tx2"/>
                </a:solidFill>
              </a:rPr>
              <a:t>Need for integrated care pathways</a:t>
            </a:r>
          </a:p>
          <a:p>
            <a:pPr marL="0" indent="0" fontAlgn="base">
              <a:buNone/>
            </a:pPr>
            <a:endParaRPr lang="en-GB" sz="1000" dirty="0">
              <a:solidFill>
                <a:schemeClr val="tx2"/>
              </a:solidFill>
            </a:endParaRPr>
          </a:p>
          <a:p>
            <a:pPr marL="0" indent="0" fontAlgn="base">
              <a:buNone/>
            </a:pPr>
            <a:r>
              <a:rPr lang="en-GB" sz="2400" b="1" u="sng" dirty="0">
                <a:solidFill>
                  <a:schemeClr val="tx2"/>
                </a:solidFill>
              </a:rPr>
              <a:t>Arguments against inclusion:</a:t>
            </a:r>
          </a:p>
          <a:p>
            <a:pPr fontAlgn="base"/>
            <a:r>
              <a:rPr lang="en-GB" sz="2400" dirty="0">
                <a:solidFill>
                  <a:schemeClr val="tx2"/>
                </a:solidFill>
              </a:rPr>
              <a:t>ASD is not a mental illness but a </a:t>
            </a:r>
            <a:r>
              <a:rPr lang="en-GB" sz="2400" b="1" dirty="0">
                <a:solidFill>
                  <a:schemeClr val="tx2"/>
                </a:solidFill>
              </a:rPr>
              <a:t>neurodevelopmental difference</a:t>
            </a:r>
            <a:endParaRPr lang="en-GB" sz="2400" dirty="0">
              <a:solidFill>
                <a:schemeClr val="tx2"/>
              </a:solidFill>
            </a:endParaRPr>
          </a:p>
          <a:p>
            <a:pPr fontAlgn="base"/>
            <a:r>
              <a:rPr lang="en-GB" sz="2400" dirty="0">
                <a:solidFill>
                  <a:schemeClr val="tx2"/>
                </a:solidFill>
              </a:rPr>
              <a:t>Risk of </a:t>
            </a:r>
            <a:r>
              <a:rPr lang="en-GB" sz="2400" dirty="0" err="1">
                <a:solidFill>
                  <a:schemeClr val="tx2"/>
                </a:solidFill>
              </a:rPr>
              <a:t>pathologising</a:t>
            </a:r>
            <a:r>
              <a:rPr lang="en-GB" sz="2400" dirty="0">
                <a:solidFill>
                  <a:schemeClr val="tx2"/>
                </a:solidFill>
              </a:rPr>
              <a:t> neurodivergent identity</a:t>
            </a:r>
          </a:p>
          <a:p>
            <a:pPr fontAlgn="base"/>
            <a:r>
              <a:rPr lang="en-GB" sz="2400" dirty="0">
                <a:solidFill>
                  <a:schemeClr val="tx2"/>
                </a:solidFill>
              </a:rPr>
              <a:t>Neurodiversity advocates argue for a </a:t>
            </a:r>
            <a:r>
              <a:rPr lang="en-GB" sz="2400" b="1" dirty="0">
                <a:solidFill>
                  <a:schemeClr val="tx2"/>
                </a:solidFill>
              </a:rPr>
              <a:t>social model</a:t>
            </a:r>
            <a:r>
              <a:rPr lang="en-GB" sz="2400" dirty="0">
                <a:solidFill>
                  <a:schemeClr val="tx2"/>
                </a:solidFill>
              </a:rPr>
              <a:t> framing (Kapp, 2020)</a:t>
            </a:r>
          </a:p>
          <a:p>
            <a:pPr marL="0" indent="0" fontAlgn="base">
              <a:buNone/>
            </a:pPr>
            <a:endParaRPr lang="en-GB" sz="1000" b="1" dirty="0">
              <a:solidFill>
                <a:schemeClr val="tx2"/>
              </a:solidFill>
            </a:endParaRPr>
          </a:p>
          <a:p>
            <a:pPr marL="0" indent="0" fontAlgn="base">
              <a:buNone/>
            </a:pPr>
            <a:r>
              <a:rPr lang="en-GB" sz="1400" b="1" dirty="0">
                <a:solidFill>
                  <a:schemeClr val="tx2"/>
                </a:solidFill>
              </a:rPr>
              <a:t>Useful link:</a:t>
            </a:r>
            <a:r>
              <a:rPr lang="en-GB" sz="1400" dirty="0">
                <a:solidFill>
                  <a:schemeClr val="tx2"/>
                </a:solidFill>
              </a:rPr>
              <a:t>  Kapp, S. (2020). </a:t>
            </a:r>
            <a:r>
              <a:rPr lang="en-GB" sz="1400" i="1" dirty="0">
                <a:solidFill>
                  <a:schemeClr val="tx2"/>
                </a:solidFill>
              </a:rPr>
              <a:t>Autistic Community and the Neurodiversity Movement</a:t>
            </a:r>
            <a:r>
              <a:rPr lang="en-GB" sz="1400" dirty="0">
                <a:solidFill>
                  <a:schemeClr val="tx2"/>
                </a:solidFill>
              </a:rPr>
              <a:t>. </a:t>
            </a:r>
            <a:r>
              <a:rPr lang="en-GB" sz="1400" dirty="0">
                <a:solidFill>
                  <a:schemeClr val="tx2"/>
                </a:solidFill>
                <a:hlinkClick r:id="rId3" tooltip="https://link.springer.com/book/10.1007/978-981-13-8437-0"/>
              </a:rPr>
              <a:t>https://link.springer.com/book/10.1007/978-981-13-8437-0</a:t>
            </a:r>
            <a:r>
              <a:rPr lang="en-GB" sz="1400" dirty="0">
                <a:solidFill>
                  <a:schemeClr val="tx2"/>
                </a:solidFill>
              </a:rPr>
              <a:t> </a:t>
            </a:r>
          </a:p>
          <a:p>
            <a:endParaRPr lang="en-GB" sz="1800" dirty="0">
              <a:solidFill>
                <a:schemeClr val="tx2"/>
              </a:solidFill>
            </a:endParaRPr>
          </a:p>
        </p:txBody>
      </p:sp>
    </p:spTree>
    <p:extLst>
      <p:ext uri="{BB962C8B-B14F-4D97-AF65-F5344CB8AC3E}">
        <p14:creationId xmlns:p14="http://schemas.microsoft.com/office/powerpoint/2010/main" val="2034021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0593F-B180-08A6-63D1-496D778AD836}"/>
              </a:ext>
            </a:extLst>
          </p:cNvPr>
          <p:cNvSpPr>
            <a:spLocks noGrp="1"/>
          </p:cNvSpPr>
          <p:nvPr>
            <p:ph type="title"/>
          </p:nvPr>
        </p:nvSpPr>
        <p:spPr/>
        <p:txBody>
          <a:bodyPr/>
          <a:lstStyle/>
          <a:p>
            <a:r>
              <a:rPr lang="en-GB" dirty="0"/>
              <a:t>A broad spectrum in presentation and outcome</a:t>
            </a:r>
          </a:p>
        </p:txBody>
      </p:sp>
      <p:sp>
        <p:nvSpPr>
          <p:cNvPr id="3" name="Content Placeholder 2">
            <a:extLst>
              <a:ext uri="{FF2B5EF4-FFF2-40B4-BE49-F238E27FC236}">
                <a16:creationId xmlns:a16="http://schemas.microsoft.com/office/drawing/2014/main" id="{0103C700-4078-31DC-2773-2D37A38AA897}"/>
              </a:ext>
            </a:extLst>
          </p:cNvPr>
          <p:cNvSpPr>
            <a:spLocks noGrp="1"/>
          </p:cNvSpPr>
          <p:nvPr>
            <p:ph idx="1"/>
          </p:nvPr>
        </p:nvSpPr>
        <p:spPr>
          <a:xfrm>
            <a:off x="838200" y="1825624"/>
            <a:ext cx="10515600" cy="5032375"/>
          </a:xfrm>
        </p:spPr>
        <p:txBody>
          <a:bodyPr>
            <a:normAutofit fontScale="40000" lnSpcReduction="20000"/>
          </a:bodyPr>
          <a:lstStyle/>
          <a:p>
            <a:r>
              <a:rPr lang="en-GB" sz="5500" dirty="0"/>
              <a:t>Some argue that ASD should not be included in the ICD-11 chapter about mental health disorders as a neural developmental disorder (tonyattwoodcom.au</a:t>
            </a:r>
            <a:r>
              <a:rPr lang="en-GB" sz="5500" b="1" dirty="0"/>
              <a:t>)</a:t>
            </a:r>
          </a:p>
          <a:p>
            <a:pPr lvl="1"/>
            <a:r>
              <a:rPr lang="en-GB" sz="5500" dirty="0"/>
              <a:t>Especially some are high functioning</a:t>
            </a:r>
          </a:p>
          <a:p>
            <a:r>
              <a:rPr lang="en-GB" sz="5500" dirty="0"/>
              <a:t>Frequently combined with intellectual disability </a:t>
            </a:r>
          </a:p>
          <a:p>
            <a:pPr lvl="1"/>
            <a:r>
              <a:rPr lang="en-GB" sz="5100" dirty="0"/>
              <a:t>Overlap with traits of OCD, psychosis and higher anxiety and depression in some </a:t>
            </a:r>
          </a:p>
          <a:p>
            <a:r>
              <a:rPr lang="en-GB" sz="5500" dirty="0"/>
              <a:t>Lower employment rate (Autism Speak, n.d.) </a:t>
            </a:r>
          </a:p>
          <a:p>
            <a:r>
              <a:rPr lang="en-GB" sz="5500" dirty="0"/>
              <a:t>Increasing diagnosis and largest number on assessment for ECHP (2024) </a:t>
            </a:r>
          </a:p>
          <a:p>
            <a:r>
              <a:rPr lang="en-GB" sz="5500" dirty="0"/>
              <a:t>Higher rate and longer stay in inpatient facilities (National Autistic Society, n.d. ;NHS, 2024)</a:t>
            </a:r>
          </a:p>
          <a:p>
            <a:r>
              <a:rPr lang="en-GB" sz="5500" dirty="0"/>
              <a:t>Higher prevalence in GEM in the US (Autism Speak, n.d.)</a:t>
            </a:r>
          </a:p>
          <a:p>
            <a:r>
              <a:rPr lang="en-GB" sz="5500" dirty="0"/>
              <a:t>Higher prevalence in black and Chinese boys show intersection with socioeconomical status and home language in the UK (Roman-</a:t>
            </a:r>
            <a:r>
              <a:rPr lang="en-GB" sz="5500" dirty="0" err="1"/>
              <a:t>Urrestarazu</a:t>
            </a:r>
            <a:r>
              <a:rPr lang="en-GB" sz="5500" dirty="0"/>
              <a:t> et al., 2021)</a:t>
            </a:r>
          </a:p>
          <a:p>
            <a:endParaRPr lang="en-GB" dirty="0"/>
          </a:p>
        </p:txBody>
      </p:sp>
    </p:spTree>
    <p:extLst>
      <p:ext uri="{BB962C8B-B14F-4D97-AF65-F5344CB8AC3E}">
        <p14:creationId xmlns:p14="http://schemas.microsoft.com/office/powerpoint/2010/main" val="27178089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27306">
              <a:schemeClr val="accent3">
                <a:lumMod val="20000"/>
                <a:lumOff val="80000"/>
              </a:schemeClr>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EA86A-ECDC-8187-C139-ED83F5181354}"/>
              </a:ext>
            </a:extLst>
          </p:cNvPr>
          <p:cNvSpPr>
            <a:spLocks noGrp="1"/>
          </p:cNvSpPr>
          <p:nvPr>
            <p:ph type="title"/>
          </p:nvPr>
        </p:nvSpPr>
        <p:spPr/>
        <p:txBody>
          <a:bodyPr>
            <a:normAutofit fontScale="90000"/>
          </a:bodyPr>
          <a:lstStyle/>
          <a:p>
            <a:pPr fontAlgn="base"/>
            <a:r>
              <a:rPr lang="en-GB" b="1" dirty="0"/>
              <a:t>A Broad Spectrum in Presentation and Outcome</a:t>
            </a:r>
            <a:br>
              <a:rPr lang="en-GB" dirty="0"/>
            </a:br>
            <a:endParaRPr lang="en-GB" dirty="0"/>
          </a:p>
        </p:txBody>
      </p:sp>
      <p:sp>
        <p:nvSpPr>
          <p:cNvPr id="3" name="Content Placeholder 2">
            <a:extLst>
              <a:ext uri="{FF2B5EF4-FFF2-40B4-BE49-F238E27FC236}">
                <a16:creationId xmlns:a16="http://schemas.microsoft.com/office/drawing/2014/main" id="{C570AE11-E4E7-305E-6B55-EFD0C8DE3E43}"/>
              </a:ext>
            </a:extLst>
          </p:cNvPr>
          <p:cNvSpPr>
            <a:spLocks noGrp="1"/>
          </p:cNvSpPr>
          <p:nvPr>
            <p:ph idx="1"/>
          </p:nvPr>
        </p:nvSpPr>
        <p:spPr>
          <a:xfrm>
            <a:off x="838200" y="1825624"/>
            <a:ext cx="10515600" cy="5032375"/>
          </a:xfrm>
        </p:spPr>
        <p:txBody>
          <a:bodyPr>
            <a:normAutofit/>
          </a:bodyPr>
          <a:lstStyle/>
          <a:p>
            <a:pPr fontAlgn="base"/>
            <a:r>
              <a:rPr lang="en-GB" b="1" dirty="0"/>
              <a:t>Increasing diagnosis rates</a:t>
            </a:r>
            <a:r>
              <a:rPr lang="en-GB" dirty="0"/>
              <a:t>, especially in girls and ethnic minority groups (Roman‑</a:t>
            </a:r>
            <a:r>
              <a:rPr lang="en-GB" dirty="0" err="1"/>
              <a:t>Urrestarazu</a:t>
            </a:r>
            <a:r>
              <a:rPr lang="en-GB" dirty="0"/>
              <a:t> et al., 2021; Maenner et al., 2023).</a:t>
            </a:r>
          </a:p>
          <a:p>
            <a:pPr fontAlgn="base"/>
            <a:r>
              <a:rPr lang="en-GB" b="1" dirty="0"/>
              <a:t>Employment gap persists</a:t>
            </a:r>
            <a:r>
              <a:rPr lang="en-GB" dirty="0"/>
              <a:t>: only 29% of autistic adults in paid work in the UK (ONS, 2024).</a:t>
            </a:r>
          </a:p>
          <a:p>
            <a:pPr fontAlgn="base"/>
            <a:r>
              <a:rPr lang="en-GB" b="1" dirty="0"/>
              <a:t>Higher inpatient admissions</a:t>
            </a:r>
            <a:r>
              <a:rPr lang="en-GB" dirty="0"/>
              <a:t> and longer stays for autistic people with learning disabilities (NHS Digital, 2024).</a:t>
            </a:r>
          </a:p>
          <a:p>
            <a:pPr fontAlgn="base"/>
            <a:r>
              <a:rPr lang="en-GB" b="1" dirty="0"/>
              <a:t>Intersectionality matters</a:t>
            </a:r>
            <a:r>
              <a:rPr lang="en-GB" dirty="0"/>
              <a:t>: ethnicity, socioeconomic status, and language shape diagnostic access and outcomes.</a:t>
            </a:r>
          </a:p>
          <a:p>
            <a:endParaRPr lang="en-GB" dirty="0"/>
          </a:p>
        </p:txBody>
      </p:sp>
    </p:spTree>
    <p:extLst>
      <p:ext uri="{BB962C8B-B14F-4D97-AF65-F5344CB8AC3E}">
        <p14:creationId xmlns:p14="http://schemas.microsoft.com/office/powerpoint/2010/main" val="12739914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Online Media 4" title="What it feels like to be autistic">
            <a:hlinkClick r:id="" action="ppaction://media"/>
            <a:extLst>
              <a:ext uri="{FF2B5EF4-FFF2-40B4-BE49-F238E27FC236}">
                <a16:creationId xmlns:a16="http://schemas.microsoft.com/office/drawing/2014/main" id="{2696677C-A5D9-D4D1-0437-242A914CA02B}"/>
              </a:ext>
            </a:extLst>
          </p:cNvPr>
          <p:cNvPicPr>
            <a:picLocks noGrp="1" noRot="1" noChangeAspect="1"/>
          </p:cNvPicPr>
          <p:nvPr>
            <p:ph sz="half" idx="1"/>
            <a:videoFile r:link="rId1"/>
          </p:nvPr>
        </p:nvPicPr>
        <p:blipFill>
          <a:blip r:embed="rId4"/>
          <a:stretch>
            <a:fillRect/>
          </a:stretch>
        </p:blipFill>
        <p:spPr>
          <a:xfrm>
            <a:off x="1702676" y="948333"/>
            <a:ext cx="8786648" cy="4961333"/>
          </a:xfrm>
          <a:prstGeom prst="rect">
            <a:avLst/>
          </a:prstGeom>
        </p:spPr>
      </p:pic>
      <p:sp>
        <p:nvSpPr>
          <p:cNvPr id="8" name="TextBox 7">
            <a:extLst>
              <a:ext uri="{FF2B5EF4-FFF2-40B4-BE49-F238E27FC236}">
                <a16:creationId xmlns:a16="http://schemas.microsoft.com/office/drawing/2014/main" id="{F6385055-E336-4099-C6A9-EC566C25D87A}"/>
              </a:ext>
            </a:extLst>
          </p:cNvPr>
          <p:cNvSpPr txBox="1"/>
          <p:nvPr/>
        </p:nvSpPr>
        <p:spPr>
          <a:xfrm>
            <a:off x="109330" y="6042991"/>
            <a:ext cx="11370366" cy="830997"/>
          </a:xfrm>
          <a:prstGeom prst="rect">
            <a:avLst/>
          </a:prstGeom>
          <a:noFill/>
        </p:spPr>
        <p:txBody>
          <a:bodyPr wrap="square" rtlCol="0">
            <a:spAutoFit/>
          </a:bodyPr>
          <a:lstStyle/>
          <a:p>
            <a:r>
              <a:rPr lang="en-GB" sz="2400" dirty="0"/>
              <a:t>Dr Temple talks about autism.  Are there changes in her communication between her younger self and now? </a:t>
            </a:r>
          </a:p>
        </p:txBody>
      </p:sp>
    </p:spTree>
    <p:extLst>
      <p:ext uri="{BB962C8B-B14F-4D97-AF65-F5344CB8AC3E}">
        <p14:creationId xmlns:p14="http://schemas.microsoft.com/office/powerpoint/2010/main" val="1204152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74F87-04D2-131C-58B9-B14D781B03B7}"/>
              </a:ext>
            </a:extLst>
          </p:cNvPr>
          <p:cNvSpPr>
            <a:spLocks noGrp="1"/>
          </p:cNvSpPr>
          <p:nvPr>
            <p:ph type="title"/>
          </p:nvPr>
        </p:nvSpPr>
        <p:spPr/>
        <p:txBody>
          <a:bodyPr/>
          <a:lstStyle/>
          <a:p>
            <a:r>
              <a:rPr lang="en-GB" dirty="0"/>
              <a:t>Comparing classification systems (adapted from Open University, n.d. ) </a:t>
            </a:r>
          </a:p>
        </p:txBody>
      </p:sp>
      <p:graphicFrame>
        <p:nvGraphicFramePr>
          <p:cNvPr id="7" name="Content Placeholder 6">
            <a:extLst>
              <a:ext uri="{FF2B5EF4-FFF2-40B4-BE49-F238E27FC236}">
                <a16:creationId xmlns:a16="http://schemas.microsoft.com/office/drawing/2014/main" id="{DEDC70F3-3A03-DEDB-F204-C496E6970094}"/>
              </a:ext>
            </a:extLst>
          </p:cNvPr>
          <p:cNvGraphicFramePr>
            <a:graphicFrameLocks noGrp="1"/>
          </p:cNvGraphicFramePr>
          <p:nvPr>
            <p:ph idx="1"/>
            <p:extLst>
              <p:ext uri="{D42A27DB-BD31-4B8C-83A1-F6EECF244321}">
                <p14:modId xmlns:p14="http://schemas.microsoft.com/office/powerpoint/2010/main" val="2206114968"/>
              </p:ext>
            </p:extLst>
          </p:nvPr>
        </p:nvGraphicFramePr>
        <p:xfrm>
          <a:off x="158044" y="1690688"/>
          <a:ext cx="11650134" cy="47403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a:extLst>
              <a:ext uri="{FF2B5EF4-FFF2-40B4-BE49-F238E27FC236}">
                <a16:creationId xmlns:a16="http://schemas.microsoft.com/office/drawing/2014/main" id="{B4029342-4B44-D582-02D1-124FFD221F50}"/>
              </a:ext>
            </a:extLst>
          </p:cNvPr>
          <p:cNvSpPr txBox="1"/>
          <p:nvPr/>
        </p:nvSpPr>
        <p:spPr>
          <a:xfrm>
            <a:off x="2143124" y="6431086"/>
            <a:ext cx="8808893" cy="369332"/>
          </a:xfrm>
          <a:prstGeom prst="rect">
            <a:avLst/>
          </a:prstGeom>
          <a:noFill/>
        </p:spPr>
        <p:txBody>
          <a:bodyPr wrap="square">
            <a:spAutoFit/>
          </a:bodyPr>
          <a:lstStyle/>
          <a:p>
            <a:r>
              <a:rPr lang="en-GB" dirty="0">
                <a:hlinkClick r:id="rId8"/>
              </a:rPr>
              <a:t>Understanding autism: Week 3: 2.2 | </a:t>
            </a:r>
            <a:r>
              <a:rPr lang="en-GB" dirty="0" err="1">
                <a:hlinkClick r:id="rId8"/>
              </a:rPr>
              <a:t>OpenLearn</a:t>
            </a:r>
            <a:r>
              <a:rPr lang="en-GB" dirty="0">
                <a:hlinkClick r:id="rId8"/>
              </a:rPr>
              <a:t> - Open University</a:t>
            </a:r>
            <a:endParaRPr lang="en-GB" dirty="0"/>
          </a:p>
        </p:txBody>
      </p:sp>
    </p:spTree>
    <p:extLst>
      <p:ext uri="{BB962C8B-B14F-4D97-AF65-F5344CB8AC3E}">
        <p14:creationId xmlns:p14="http://schemas.microsoft.com/office/powerpoint/2010/main" val="6515632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74F87-04D2-131C-58B9-B14D781B03B7}"/>
              </a:ext>
            </a:extLst>
          </p:cNvPr>
          <p:cNvSpPr>
            <a:spLocks noGrp="1"/>
          </p:cNvSpPr>
          <p:nvPr>
            <p:ph type="title"/>
          </p:nvPr>
        </p:nvSpPr>
        <p:spPr>
          <a:xfrm>
            <a:off x="725311" y="139347"/>
            <a:ext cx="10515600" cy="1325563"/>
          </a:xfrm>
        </p:spPr>
        <p:txBody>
          <a:bodyPr/>
          <a:lstStyle/>
          <a:p>
            <a:r>
              <a:rPr lang="en-GB" b="1" dirty="0"/>
              <a:t>Closer look at ICD-11</a:t>
            </a:r>
          </a:p>
        </p:txBody>
      </p:sp>
      <p:graphicFrame>
        <p:nvGraphicFramePr>
          <p:cNvPr id="7" name="Content Placeholder 6">
            <a:extLst>
              <a:ext uri="{FF2B5EF4-FFF2-40B4-BE49-F238E27FC236}">
                <a16:creationId xmlns:a16="http://schemas.microsoft.com/office/drawing/2014/main" id="{DEDC70F3-3A03-DEDB-F204-C496E6970094}"/>
              </a:ext>
            </a:extLst>
          </p:cNvPr>
          <p:cNvGraphicFramePr>
            <a:graphicFrameLocks noGrp="1"/>
          </p:cNvGraphicFramePr>
          <p:nvPr>
            <p:ph idx="1"/>
            <p:extLst>
              <p:ext uri="{D42A27DB-BD31-4B8C-83A1-F6EECF244321}">
                <p14:modId xmlns:p14="http://schemas.microsoft.com/office/powerpoint/2010/main" val="2590468489"/>
              </p:ext>
            </p:extLst>
          </p:nvPr>
        </p:nvGraphicFramePr>
        <p:xfrm>
          <a:off x="361245" y="1690688"/>
          <a:ext cx="5890616" cy="47403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699505DF-0A7A-1BB1-6207-BE9E4913ABCB}"/>
              </a:ext>
            </a:extLst>
          </p:cNvPr>
          <p:cNvSpPr txBox="1"/>
          <p:nvPr/>
        </p:nvSpPr>
        <p:spPr>
          <a:xfrm>
            <a:off x="6301384" y="536028"/>
            <a:ext cx="5890616" cy="6001643"/>
          </a:xfrm>
          <a:prstGeom prst="rect">
            <a:avLst/>
          </a:prstGeom>
          <a:noFill/>
        </p:spPr>
        <p:txBody>
          <a:bodyPr wrap="square" rtlCol="0">
            <a:spAutoFit/>
          </a:bodyPr>
          <a:lstStyle/>
          <a:p>
            <a:r>
              <a:rPr lang="en-GB" sz="2400" dirty="0"/>
              <a:t>No fixed age for onset </a:t>
            </a:r>
          </a:p>
          <a:p>
            <a:r>
              <a:rPr lang="en-GB" sz="2400" dirty="0"/>
              <a:t>Presentation throughout lifespan (Reeds et al., 2019)</a:t>
            </a:r>
          </a:p>
          <a:p>
            <a:r>
              <a:rPr lang="en-GB" sz="2400" dirty="0"/>
              <a:t>Better synchronised with DSM 5: No subtype but a spectrum </a:t>
            </a:r>
          </a:p>
          <a:p>
            <a:r>
              <a:rPr lang="en-GB" sz="2400" b="1" dirty="0"/>
              <a:t>Quantifiers</a:t>
            </a:r>
            <a:r>
              <a:rPr lang="en-GB" sz="2400" dirty="0"/>
              <a:t> to indicate the extent of impairment used instead (Reeds et al., 2019; Stein et al., 2020)</a:t>
            </a:r>
            <a:r>
              <a:rPr lang="en-GB" sz="2400" dirty="0">
                <a:sym typeface="Wingdings" panose="05000000000000000000" pitchFamily="2" charset="2"/>
              </a:rPr>
              <a:t> better able to capture changes with age in functioning  </a:t>
            </a:r>
            <a:endParaRPr lang="en-GB" sz="2400" dirty="0"/>
          </a:p>
          <a:p>
            <a:pPr marL="457200" indent="-457200">
              <a:buFont typeface="Arial" panose="020B0604020202020204" pitchFamily="34" charset="0"/>
              <a:buChar char="•"/>
            </a:pPr>
            <a:r>
              <a:rPr lang="en-GB" sz="2400" dirty="0"/>
              <a:t>Intellectual functioning </a:t>
            </a:r>
          </a:p>
          <a:p>
            <a:pPr marL="457200" indent="-457200">
              <a:buFont typeface="Arial" panose="020B0604020202020204" pitchFamily="34" charset="0"/>
              <a:buChar char="•"/>
            </a:pPr>
            <a:r>
              <a:rPr lang="en-GB" sz="2400" dirty="0"/>
              <a:t>Functioning in language and communicative </a:t>
            </a:r>
          </a:p>
          <a:p>
            <a:pPr marL="457200" indent="-457200">
              <a:buFont typeface="Arial" panose="020B0604020202020204" pitchFamily="34" charset="0"/>
              <a:buChar char="•"/>
            </a:pPr>
            <a:r>
              <a:rPr lang="en-GB" sz="2400" dirty="0"/>
              <a:t>Mental health as well as medical and genetic comorbidity (Stein et al, 2020)</a:t>
            </a:r>
          </a:p>
          <a:p>
            <a:r>
              <a:rPr lang="en-GB" sz="2400" dirty="0"/>
              <a:t>No longer exclusive from ADHD, with strong implications on the use of medication </a:t>
            </a:r>
          </a:p>
        </p:txBody>
      </p:sp>
    </p:spTree>
    <p:extLst>
      <p:ext uri="{BB962C8B-B14F-4D97-AF65-F5344CB8AC3E}">
        <p14:creationId xmlns:p14="http://schemas.microsoft.com/office/powerpoint/2010/main" val="2131018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9FEDE-1382-4443-967F-F1E7AB401601}"/>
              </a:ext>
            </a:extLst>
          </p:cNvPr>
          <p:cNvSpPr>
            <a:spLocks noGrp="1"/>
          </p:cNvSpPr>
          <p:nvPr>
            <p:ph type="title"/>
          </p:nvPr>
        </p:nvSpPr>
        <p:spPr>
          <a:xfrm>
            <a:off x="5596501" y="489508"/>
            <a:ext cx="5754896" cy="1667569"/>
          </a:xfrm>
        </p:spPr>
        <p:txBody>
          <a:bodyPr vert="horz" lIns="91440" tIns="45720" rIns="91440" bIns="45720" rtlCol="0" anchor="b">
            <a:normAutofit/>
          </a:bodyPr>
          <a:lstStyle/>
          <a:p>
            <a:r>
              <a:rPr lang="en-US" sz="4000" b="1" kern="1200">
                <a:solidFill>
                  <a:schemeClr val="tx1"/>
                </a:solidFill>
                <a:latin typeface="+mj-lt"/>
                <a:ea typeface="+mj-ea"/>
                <a:cs typeface="+mj-cs"/>
              </a:rPr>
              <a:t>Challenges experienced - Autism</a:t>
            </a:r>
          </a:p>
        </p:txBody>
      </p:sp>
      <p:pic>
        <p:nvPicPr>
          <p:cNvPr id="5" name="Content Placeholder 4" descr="Body builder with solid fill">
            <a:extLst>
              <a:ext uri="{FF2B5EF4-FFF2-40B4-BE49-F238E27FC236}">
                <a16:creationId xmlns:a16="http://schemas.microsoft.com/office/drawing/2014/main" id="{B1D708E1-D46B-A0C0-62A7-2CBA02A9C32F}"/>
              </a:ext>
            </a:extLst>
          </p:cNvPr>
          <p:cNvPicPr>
            <a:picLocks noGrp="1" noChangeAspect="1"/>
          </p:cNvPicPr>
          <p:nvPr>
            <p:ph sz="half" idx="2"/>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68130" y="1275070"/>
            <a:ext cx="3876165" cy="3876165"/>
          </a:xfrm>
          <a:prstGeom prst="rect">
            <a:avLst/>
          </a:prstGeom>
        </p:spPr>
      </p:pic>
      <p:sp>
        <p:nvSpPr>
          <p:cNvPr id="3" name="Content Placeholder 2">
            <a:extLst>
              <a:ext uri="{FF2B5EF4-FFF2-40B4-BE49-F238E27FC236}">
                <a16:creationId xmlns:a16="http://schemas.microsoft.com/office/drawing/2014/main" id="{9019FC5F-A3FD-409A-953B-A6705B57EE21}"/>
              </a:ext>
            </a:extLst>
          </p:cNvPr>
          <p:cNvSpPr>
            <a:spLocks noGrp="1"/>
          </p:cNvSpPr>
          <p:nvPr>
            <p:ph sz="half" idx="1"/>
          </p:nvPr>
        </p:nvSpPr>
        <p:spPr>
          <a:xfrm>
            <a:off x="5596502" y="2405894"/>
            <a:ext cx="5754896" cy="3197464"/>
          </a:xfrm>
        </p:spPr>
        <p:txBody>
          <a:bodyPr vert="horz" lIns="91440" tIns="45720" rIns="91440" bIns="45720" rtlCol="0" anchor="t">
            <a:normAutofit/>
          </a:bodyPr>
          <a:lstStyle/>
          <a:p>
            <a:r>
              <a:rPr lang="en-US" sz="2000" dirty="0"/>
              <a:t>Communication impairment/limitation</a:t>
            </a:r>
          </a:p>
          <a:p>
            <a:r>
              <a:rPr lang="en-US" sz="2000" dirty="0"/>
              <a:t>Limited theory of mind</a:t>
            </a:r>
          </a:p>
          <a:p>
            <a:r>
              <a:rPr lang="en-US" sz="2000" b="1" dirty="0"/>
              <a:t>Hypersensitivity/hyposensitivity – sensory stimulus (sounds, touch, taste)</a:t>
            </a:r>
          </a:p>
          <a:p>
            <a:r>
              <a:rPr lang="en-US" sz="2000" dirty="0"/>
              <a:t>Changes in terms of social interaction</a:t>
            </a:r>
          </a:p>
          <a:p>
            <a:r>
              <a:rPr lang="en-US" sz="2000" dirty="0"/>
              <a:t>Limited eye contact</a:t>
            </a:r>
          </a:p>
          <a:p>
            <a:r>
              <a:rPr lang="en-US" sz="2000" dirty="0"/>
              <a:t>Routine and rigidity in daily functioning </a:t>
            </a:r>
          </a:p>
          <a:p>
            <a:endParaRPr lang="en-US" sz="2000" dirty="0"/>
          </a:p>
          <a:p>
            <a:endParaRPr lang="en-US" sz="2000" dirty="0"/>
          </a:p>
        </p:txBody>
      </p:sp>
    </p:spTree>
    <p:extLst>
      <p:ext uri="{BB962C8B-B14F-4D97-AF65-F5344CB8AC3E}">
        <p14:creationId xmlns:p14="http://schemas.microsoft.com/office/powerpoint/2010/main" val="23282460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43041-C985-4534-8F70-6BBDC134FE8E}"/>
              </a:ext>
            </a:extLst>
          </p:cNvPr>
          <p:cNvSpPr>
            <a:spLocks noGrp="1"/>
          </p:cNvSpPr>
          <p:nvPr>
            <p:ph type="title"/>
          </p:nvPr>
        </p:nvSpPr>
        <p:spPr>
          <a:xfrm>
            <a:off x="3714044" y="489508"/>
            <a:ext cx="7637353" cy="1667569"/>
          </a:xfrm>
        </p:spPr>
        <p:txBody>
          <a:bodyPr vert="horz" lIns="91440" tIns="45720" rIns="91440" bIns="45720" rtlCol="0" anchor="b">
            <a:normAutofit/>
          </a:bodyPr>
          <a:lstStyle/>
          <a:p>
            <a:r>
              <a:rPr lang="en-US" sz="4000" b="1" kern="1200">
                <a:solidFill>
                  <a:schemeClr val="tx1"/>
                </a:solidFill>
                <a:latin typeface="+mj-lt"/>
                <a:ea typeface="+mj-ea"/>
                <a:cs typeface="+mj-cs"/>
              </a:rPr>
              <a:t>Signs of Autism - Children</a:t>
            </a:r>
          </a:p>
        </p:txBody>
      </p:sp>
      <p:pic>
        <p:nvPicPr>
          <p:cNvPr id="11" name="Content Placeholder 10" descr="Stuffed Toy with solid fill">
            <a:extLst>
              <a:ext uri="{FF2B5EF4-FFF2-40B4-BE49-F238E27FC236}">
                <a16:creationId xmlns:a16="http://schemas.microsoft.com/office/drawing/2014/main" id="{4AE682F2-0CC8-EB37-8B66-FF71BCB562D2}"/>
              </a:ext>
            </a:extLst>
          </p:cNvPr>
          <p:cNvPicPr>
            <a:picLocks noGrp="1" noChangeAspect="1"/>
          </p:cNvPicPr>
          <p:nvPr>
            <p:ph sz="quarter" idx="4"/>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70108" y="1191943"/>
            <a:ext cx="3876165" cy="3876165"/>
          </a:xfrm>
          <a:prstGeom prst="rect">
            <a:avLst/>
          </a:prstGeom>
        </p:spPr>
      </p:pic>
      <p:sp>
        <p:nvSpPr>
          <p:cNvPr id="3" name="Content Placeholder 2">
            <a:extLst>
              <a:ext uri="{FF2B5EF4-FFF2-40B4-BE49-F238E27FC236}">
                <a16:creationId xmlns:a16="http://schemas.microsoft.com/office/drawing/2014/main" id="{9124249A-AC9E-4AB2-BCCD-13A800AA87D8}"/>
              </a:ext>
            </a:extLst>
          </p:cNvPr>
          <p:cNvSpPr>
            <a:spLocks noGrp="1"/>
          </p:cNvSpPr>
          <p:nvPr>
            <p:ph sz="half" idx="2"/>
          </p:nvPr>
        </p:nvSpPr>
        <p:spPr>
          <a:xfrm>
            <a:off x="4729942" y="2405894"/>
            <a:ext cx="6621456" cy="3579270"/>
          </a:xfrm>
        </p:spPr>
        <p:txBody>
          <a:bodyPr vert="horz" lIns="91440" tIns="45720" rIns="91440" bIns="45720" rtlCol="0" anchor="t">
            <a:normAutofit/>
          </a:bodyPr>
          <a:lstStyle/>
          <a:p>
            <a:r>
              <a:rPr lang="en-US" sz="2000" dirty="0"/>
              <a:t>Lack of eye contact</a:t>
            </a:r>
          </a:p>
          <a:p>
            <a:r>
              <a:rPr lang="en-US" sz="2000" dirty="0"/>
              <a:t>Limited response to sensory cues</a:t>
            </a:r>
          </a:p>
          <a:p>
            <a:r>
              <a:rPr lang="en-US" sz="2000" dirty="0"/>
              <a:t>May not respond to name</a:t>
            </a:r>
          </a:p>
          <a:p>
            <a:r>
              <a:rPr lang="en-US" sz="2000" dirty="0"/>
              <a:t>Repetitive behaviors or actions: Flapping, repeating same terms </a:t>
            </a:r>
          </a:p>
          <a:p>
            <a:r>
              <a:rPr lang="en-US" sz="2000" dirty="0"/>
              <a:t>Limited interactions with other children</a:t>
            </a:r>
          </a:p>
          <a:p>
            <a:r>
              <a:rPr lang="en-US" sz="2000" dirty="0"/>
              <a:t>Limited emotional responses such as smiling</a:t>
            </a:r>
          </a:p>
        </p:txBody>
      </p:sp>
    </p:spTree>
    <p:extLst>
      <p:ext uri="{BB962C8B-B14F-4D97-AF65-F5344CB8AC3E}">
        <p14:creationId xmlns:p14="http://schemas.microsoft.com/office/powerpoint/2010/main" val="39313371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First-order false-belief smarties task">
            <a:extLst>
              <a:ext uri="{FF2B5EF4-FFF2-40B4-BE49-F238E27FC236}">
                <a16:creationId xmlns:a16="http://schemas.microsoft.com/office/drawing/2014/main" id="{F56E637D-4BFF-9E2B-D51E-6A64CD180C5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18345" y="1854593"/>
            <a:ext cx="8501555" cy="4315463"/>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1054587F-8725-344E-6849-DBB4B1A6A155}"/>
              </a:ext>
            </a:extLst>
          </p:cNvPr>
          <p:cNvSpPr>
            <a:spLocks noGrp="1"/>
          </p:cNvSpPr>
          <p:nvPr>
            <p:ph type="title"/>
          </p:nvPr>
        </p:nvSpPr>
        <p:spPr/>
        <p:txBody>
          <a:bodyPr/>
          <a:lstStyle/>
          <a:p>
            <a:r>
              <a:rPr lang="en-GB" dirty="0"/>
              <a:t>Psychological explanation of autism: Theory of mind deficit </a:t>
            </a:r>
          </a:p>
        </p:txBody>
      </p:sp>
      <p:sp>
        <p:nvSpPr>
          <p:cNvPr id="2" name="TextBox 1">
            <a:extLst>
              <a:ext uri="{FF2B5EF4-FFF2-40B4-BE49-F238E27FC236}">
                <a16:creationId xmlns:a16="http://schemas.microsoft.com/office/drawing/2014/main" id="{F8F1BDB6-8D63-C9B7-DE92-C0367095CB65}"/>
              </a:ext>
            </a:extLst>
          </p:cNvPr>
          <p:cNvSpPr txBox="1"/>
          <p:nvPr/>
        </p:nvSpPr>
        <p:spPr>
          <a:xfrm>
            <a:off x="335280" y="5934670"/>
            <a:ext cx="11521440" cy="923330"/>
          </a:xfrm>
          <a:prstGeom prst="rect">
            <a:avLst/>
          </a:prstGeom>
          <a:noFill/>
        </p:spPr>
        <p:txBody>
          <a:bodyPr wrap="square" rtlCol="0">
            <a:spAutoFit/>
          </a:bodyPr>
          <a:lstStyle/>
          <a:p>
            <a:r>
              <a:rPr lang="en-GB" dirty="0"/>
              <a:t>To pass this task, you need to be able to hold multiple representations: your earlier false belief about the chocolate, what you now know about the pencils and that your friend does not know about the pencils. A four year old can pass the task of reality (pencils) and appearance (smarties) when a much older autistic child cannot pass    </a:t>
            </a:r>
          </a:p>
        </p:txBody>
      </p:sp>
    </p:spTree>
    <p:extLst>
      <p:ext uri="{BB962C8B-B14F-4D97-AF65-F5344CB8AC3E}">
        <p14:creationId xmlns:p14="http://schemas.microsoft.com/office/powerpoint/2010/main" val="40326160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Online Media 4" title="Theory of mind - Smarties task and Sally-Anne Task">
            <a:hlinkClick r:id="" action="ppaction://media"/>
            <a:extLst>
              <a:ext uri="{FF2B5EF4-FFF2-40B4-BE49-F238E27FC236}">
                <a16:creationId xmlns:a16="http://schemas.microsoft.com/office/drawing/2014/main" id="{88D426AB-0558-15AF-A2DF-93D8E2CC4856}"/>
              </a:ext>
            </a:extLst>
          </p:cNvPr>
          <p:cNvPicPr>
            <a:picLocks noRot="1" noChangeAspect="1"/>
          </p:cNvPicPr>
          <p:nvPr>
            <a:videoFile r:link="rId1"/>
          </p:nvPr>
        </p:nvPicPr>
        <p:blipFill>
          <a:blip r:embed="rId4"/>
          <a:stretch>
            <a:fillRect/>
          </a:stretch>
        </p:blipFill>
        <p:spPr>
          <a:xfrm>
            <a:off x="621675" y="956140"/>
            <a:ext cx="6589537" cy="4942152"/>
          </a:xfrm>
          <a:prstGeom prst="rect">
            <a:avLst/>
          </a:prstGeom>
        </p:spPr>
      </p:pic>
      <p:sp>
        <p:nvSpPr>
          <p:cNvPr id="12" name="Right Triangle 11">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3" y="623275"/>
            <a:ext cx="401217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B199FBDC-BE66-9099-42BD-6353762D7381}"/>
              </a:ext>
            </a:extLst>
          </p:cNvPr>
          <p:cNvSpPr txBox="1"/>
          <p:nvPr/>
        </p:nvSpPr>
        <p:spPr>
          <a:xfrm>
            <a:off x="8052497" y="1056640"/>
            <a:ext cx="3197660" cy="3125746"/>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400" kern="1200">
                <a:solidFill>
                  <a:schemeClr val="tx1"/>
                </a:solidFill>
                <a:latin typeface="+mj-lt"/>
                <a:ea typeface="+mj-ea"/>
                <a:cs typeface="+mj-cs"/>
              </a:rPr>
              <a:t>Theory of mind measured by the Sally –Anne task  (Baron-Cohen et al., 1985)</a:t>
            </a:r>
          </a:p>
        </p:txBody>
      </p:sp>
      <p:sp>
        <p:nvSpPr>
          <p:cNvPr id="2" name="TextBox 1"/>
          <p:cNvSpPr txBox="1"/>
          <p:nvPr/>
        </p:nvSpPr>
        <p:spPr>
          <a:xfrm>
            <a:off x="8052496" y="4301656"/>
            <a:ext cx="2705619" cy="762618"/>
          </a:xfrm>
          <a:prstGeom prst="rect">
            <a:avLst/>
          </a:prstGeom>
        </p:spPr>
        <p:txBody>
          <a:bodyPr vert="horz" lIns="91440" tIns="45720" rIns="91440" bIns="45720" rtlCol="0" anchor="t">
            <a:normAutofit/>
          </a:bodyPr>
          <a:lstStyle/>
          <a:p>
            <a:pPr>
              <a:lnSpc>
                <a:spcPct val="90000"/>
              </a:lnSpc>
              <a:spcBef>
                <a:spcPts val="1000"/>
              </a:spcBef>
            </a:pPr>
            <a:r>
              <a:rPr lang="en-US" sz="1700" kern="1200" dirty="0">
                <a:solidFill>
                  <a:schemeClr val="tx1"/>
                </a:solidFill>
                <a:latin typeface="+mn-lt"/>
                <a:ea typeface="+mn-ea"/>
                <a:cs typeface="+mn-cs"/>
                <a:hlinkClick r:id="rId5"/>
              </a:rPr>
              <a:t>https://www.youtube.com/watch?v=41jSdOQQpv0</a:t>
            </a:r>
            <a:r>
              <a:rPr lang="en-US" sz="1700" kern="1200" dirty="0">
                <a:solidFill>
                  <a:schemeClr val="tx1"/>
                </a:solidFill>
                <a:latin typeface="+mn-lt"/>
                <a:ea typeface="+mn-ea"/>
                <a:cs typeface="+mn-cs"/>
              </a:rPr>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350412" y="6438952"/>
            <a:ext cx="5400600" cy="369332"/>
          </a:xfrm>
          <a:prstGeom prst="rect">
            <a:avLst/>
          </a:prstGeom>
          <a:noFill/>
        </p:spPr>
        <p:txBody>
          <a:bodyPr wrap="square" rtlCol="0">
            <a:spAutoFit/>
          </a:bodyPr>
          <a:lstStyle/>
          <a:p>
            <a:r>
              <a:rPr lang="en-GB" dirty="0">
                <a:hlinkClick r:id="rId3"/>
              </a:rPr>
              <a:t>https://www.youtube.com/watch?v=QjkTQtggLH4</a:t>
            </a:r>
            <a:r>
              <a:rPr lang="en-GB" dirty="0"/>
              <a:t> </a:t>
            </a:r>
          </a:p>
        </p:txBody>
      </p:sp>
      <p:sp>
        <p:nvSpPr>
          <p:cNvPr id="3" name="TextBox 2">
            <a:extLst>
              <a:ext uri="{FF2B5EF4-FFF2-40B4-BE49-F238E27FC236}">
                <a16:creationId xmlns:a16="http://schemas.microsoft.com/office/drawing/2014/main" id="{9AD229FB-D12A-4248-0EA4-0EBEEED6738C}"/>
              </a:ext>
            </a:extLst>
          </p:cNvPr>
          <p:cNvSpPr txBox="1"/>
          <p:nvPr/>
        </p:nvSpPr>
        <p:spPr>
          <a:xfrm>
            <a:off x="240996" y="638141"/>
            <a:ext cx="3809716" cy="5693866"/>
          </a:xfrm>
          <a:prstGeom prst="rect">
            <a:avLst/>
          </a:prstGeom>
          <a:noFill/>
        </p:spPr>
        <p:txBody>
          <a:bodyPr wrap="square" rtlCol="0">
            <a:spAutoFit/>
          </a:bodyPr>
          <a:lstStyle/>
          <a:p>
            <a:r>
              <a:rPr lang="en-GB" sz="2800" dirty="0"/>
              <a:t>A much older child doing the Sally-Ann task. How does his behaviour compare to the little girl?  </a:t>
            </a:r>
          </a:p>
          <a:p>
            <a:endParaRPr lang="en-GB" sz="2800" dirty="0"/>
          </a:p>
          <a:p>
            <a:r>
              <a:rPr lang="en-GB" sz="2800" dirty="0"/>
              <a:t>It is a useful concept to explain the difficulty in understanding other’s  and social interaction.  But it does not explain the restricted and repetitive behaviour</a:t>
            </a:r>
          </a:p>
        </p:txBody>
      </p:sp>
      <p:pic>
        <p:nvPicPr>
          <p:cNvPr id="5" name="Online Media 4" title="Sally Anne Test..mpg">
            <a:hlinkClick r:id="" action="ppaction://media"/>
            <a:extLst>
              <a:ext uri="{FF2B5EF4-FFF2-40B4-BE49-F238E27FC236}">
                <a16:creationId xmlns:a16="http://schemas.microsoft.com/office/drawing/2014/main" id="{990FF0EF-A4A7-A01A-61D9-57DD316ED0E6}"/>
              </a:ext>
            </a:extLst>
          </p:cNvPr>
          <p:cNvPicPr>
            <a:picLocks noRot="1" noChangeAspect="1"/>
          </p:cNvPicPr>
          <p:nvPr>
            <a:videoFile r:link="rId1"/>
          </p:nvPr>
        </p:nvPicPr>
        <p:blipFill>
          <a:blip r:embed="rId4"/>
          <a:stretch>
            <a:fillRect/>
          </a:stretch>
        </p:blipFill>
        <p:spPr>
          <a:xfrm>
            <a:off x="4725737" y="638141"/>
            <a:ext cx="6831105" cy="512332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5" fill="hold" display="0">
                  <p:stCondLst>
                    <p:cond delay="indefinite"/>
                  </p:stCondLst>
                </p:cTn>
                <p:tgtEl>
                  <p:spTgt spid="5"/>
                </p:tgtEl>
              </p:cMediaNode>
            </p:video>
            <p:seq concurrent="1" nextAc="seek">
              <p:cTn id="16" restart="whenNotActive" fill="hold" evtFilter="cancelBubble" nodeType="interactiveSeq">
                <p:stCondLst>
                  <p:cond evt="onClick" delay="0">
                    <p:tgtEl>
                      <p:spTgt spid="5"/>
                    </p:tgtEl>
                  </p:cond>
                </p:stCondLst>
                <p:endSync evt="end" delay="0">
                  <p:rtn val="all"/>
                </p:endSync>
                <p:childTnLst>
                  <p:par>
                    <p:cTn id="17" fill="hold">
                      <p:stCondLst>
                        <p:cond delay="0"/>
                      </p:stCondLst>
                      <p:childTnLst>
                        <p:par>
                          <p:cTn id="18" fill="hold">
                            <p:stCondLst>
                              <p:cond delay="0"/>
                            </p:stCondLst>
                            <p:childTnLst>
                              <p:par>
                                <p:cTn id="19" presetID="2" presetClass="mediacall" presetSubtype="0" fill="hold" nodeType="clickEffect">
                                  <p:stCondLst>
                                    <p:cond delay="0"/>
                                  </p:stCondLst>
                                  <p:childTnLst>
                                    <p:cmd type="call" cmd="togglePause">
                                      <p:cBhvr>
                                        <p:cTn id="20"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3D2C9-89C5-415B-9E90-959DAF5462B6}"/>
              </a:ext>
            </a:extLst>
          </p:cNvPr>
          <p:cNvSpPr>
            <a:spLocks noGrp="1"/>
          </p:cNvSpPr>
          <p:nvPr>
            <p:ph type="title"/>
          </p:nvPr>
        </p:nvSpPr>
        <p:spPr>
          <a:xfrm>
            <a:off x="422287" y="582910"/>
            <a:ext cx="5324900" cy="917848"/>
          </a:xfrm>
        </p:spPr>
        <p:txBody>
          <a:bodyPr>
            <a:normAutofit fontScale="90000"/>
          </a:bodyPr>
          <a:lstStyle/>
          <a:p>
            <a:r>
              <a:rPr lang="en-GB" dirty="0"/>
              <a:t>RTMIE task (Baron-Cohen et al, 2015)</a:t>
            </a:r>
          </a:p>
        </p:txBody>
      </p:sp>
      <p:pic>
        <p:nvPicPr>
          <p:cNvPr id="6" name="Content Placeholder 5" descr="Stimuli used in the reading the mind in the eye task ">
            <a:extLst>
              <a:ext uri="{FF2B5EF4-FFF2-40B4-BE49-F238E27FC236}">
                <a16:creationId xmlns:a16="http://schemas.microsoft.com/office/drawing/2014/main" id="{E93E1779-AF7B-40EC-8A13-E83A7927F402}"/>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440040" y="645183"/>
            <a:ext cx="4057053" cy="5344455"/>
          </a:xfrm>
        </p:spPr>
      </p:pic>
      <p:sp>
        <p:nvSpPr>
          <p:cNvPr id="4" name="Text Placeholder 3">
            <a:extLst>
              <a:ext uri="{FF2B5EF4-FFF2-40B4-BE49-F238E27FC236}">
                <a16:creationId xmlns:a16="http://schemas.microsoft.com/office/drawing/2014/main" id="{CEA8BC68-534C-43FB-BA67-2DF7914399FF}"/>
              </a:ext>
            </a:extLst>
          </p:cNvPr>
          <p:cNvSpPr>
            <a:spLocks noGrp="1"/>
          </p:cNvSpPr>
          <p:nvPr>
            <p:ph type="body" sz="half" idx="2"/>
          </p:nvPr>
        </p:nvSpPr>
        <p:spPr>
          <a:xfrm>
            <a:off x="256031" y="1901861"/>
            <a:ext cx="6977188" cy="3810449"/>
          </a:xfrm>
        </p:spPr>
        <p:txBody>
          <a:bodyPr>
            <a:normAutofit fontScale="92500"/>
          </a:bodyPr>
          <a:lstStyle/>
          <a:p>
            <a:r>
              <a:rPr lang="en-GB" sz="2400" dirty="0"/>
              <a:t>High functioning autistic individuals can pass the Theory of Mind task without understanding other’s mind.  </a:t>
            </a:r>
          </a:p>
          <a:p>
            <a:r>
              <a:rPr lang="en-GB" sz="2400" dirty="0"/>
              <a:t>The Reading the mind in the eyes task measures the affective Theory of Mind: both verbal and non-verbal understanding (Baron-Cohen et al., 2015 )</a:t>
            </a:r>
          </a:p>
          <a:p>
            <a:endParaRPr lang="en-GB" sz="2400" dirty="0"/>
          </a:p>
          <a:p>
            <a:r>
              <a:rPr lang="en-GB" sz="2400" dirty="0"/>
              <a:t>Some studies also measured the participant’s  brainwaves when they are completing the task  </a:t>
            </a:r>
          </a:p>
          <a:p>
            <a:r>
              <a:rPr lang="en-GB" sz="2400" dirty="0"/>
              <a:t>Age effect in some adults as processing in emotion display is affected  </a:t>
            </a:r>
          </a:p>
          <a:p>
            <a:endParaRPr lang="en-GB" sz="2400" dirty="0"/>
          </a:p>
          <a:p>
            <a:endParaRPr lang="en-GB" sz="2400" dirty="0"/>
          </a:p>
        </p:txBody>
      </p:sp>
      <p:sp>
        <p:nvSpPr>
          <p:cNvPr id="7" name="TextBox 6">
            <a:extLst>
              <a:ext uri="{FF2B5EF4-FFF2-40B4-BE49-F238E27FC236}">
                <a16:creationId xmlns:a16="http://schemas.microsoft.com/office/drawing/2014/main" id="{F00C630C-9DDC-4108-9061-755FBAEFB7A5}"/>
              </a:ext>
            </a:extLst>
          </p:cNvPr>
          <p:cNvSpPr txBox="1"/>
          <p:nvPr/>
        </p:nvSpPr>
        <p:spPr>
          <a:xfrm>
            <a:off x="7598702" y="6231961"/>
            <a:ext cx="3887634" cy="230832"/>
          </a:xfrm>
          <a:prstGeom prst="rect">
            <a:avLst/>
          </a:prstGeom>
          <a:noFill/>
        </p:spPr>
        <p:txBody>
          <a:bodyPr wrap="square" rtlCol="0">
            <a:spAutoFit/>
          </a:bodyPr>
          <a:lstStyle/>
          <a:p>
            <a:r>
              <a:rPr lang="en-GB" sz="900" dirty="0">
                <a:hlinkClick r:id="rId3" tooltip="http://cogsci.stackexchange.com/questions/9005/to-what-degree-is-emotional-state-visible-in-a-persons-eyes"/>
              </a:rPr>
              <a:t>This Photo</a:t>
            </a:r>
            <a:r>
              <a:rPr lang="en-GB" sz="900" dirty="0"/>
              <a:t> by Unknown Author is licensed under </a:t>
            </a:r>
            <a:r>
              <a:rPr lang="en-GB" sz="900" dirty="0">
                <a:hlinkClick r:id="rId4" tooltip="https://creativecommons.org/licenses/by-sa/3.0/"/>
              </a:rPr>
              <a:t>CC BY-SA</a:t>
            </a:r>
            <a:endParaRPr lang="en-GB" sz="900" dirty="0"/>
          </a:p>
        </p:txBody>
      </p:sp>
    </p:spTree>
    <p:extLst>
      <p:ext uri="{BB962C8B-B14F-4D97-AF65-F5344CB8AC3E}">
        <p14:creationId xmlns:p14="http://schemas.microsoft.com/office/powerpoint/2010/main" val="19122120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descr="findings of Baron-Cohen et al (2015)">
            <a:extLst>
              <a:ext uri="{FF2B5EF4-FFF2-40B4-BE49-F238E27FC236}">
                <a16:creationId xmlns:a16="http://schemas.microsoft.com/office/drawing/2014/main" id="{3B6C6AD9-6C25-4B31-B894-1117F56EA7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75720" y="622996"/>
            <a:ext cx="7464425" cy="484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9" name="Rectangle 3">
            <a:extLst>
              <a:ext uri="{FF2B5EF4-FFF2-40B4-BE49-F238E27FC236}">
                <a16:creationId xmlns:a16="http://schemas.microsoft.com/office/drawing/2014/main" id="{A3BEEA5E-5FF0-4EF1-BF0F-3389CD0FD1DD}"/>
              </a:ext>
            </a:extLst>
          </p:cNvPr>
          <p:cNvSpPr>
            <a:spLocks noGrp="1" noChangeArrowheads="1"/>
          </p:cNvSpPr>
          <p:nvPr>
            <p:ph type="body" idx="4294967295"/>
          </p:nvPr>
        </p:nvSpPr>
        <p:spPr>
          <a:xfrm>
            <a:off x="1971675" y="304800"/>
            <a:ext cx="8259763" cy="287338"/>
          </a:xfrm>
        </p:spPr>
        <p:txBody>
          <a:bodyPr>
            <a:spAutoFit/>
          </a:bodyPr>
          <a:lstStyle/>
          <a:p>
            <a:pPr marL="0" indent="0" algn="ctr" eaLnBrk="1" hangingPunct="1">
              <a:spcBef>
                <a:spcPct val="0"/>
              </a:spcBef>
              <a:buFont typeface="Wingdings 2" panose="05020102010507070707" pitchFamily="18" charset="2"/>
              <a:buNone/>
              <a:defRPr/>
            </a:pPr>
            <a:r>
              <a:rPr lang="en-US" altLang="en-US" sz="1412" b="1">
                <a:solidFill>
                  <a:schemeClr val="tx2"/>
                </a:solidFill>
              </a:rPr>
              <a:t>Fig 1. Performance accuracy on the Eyes test by group.</a:t>
            </a:r>
          </a:p>
        </p:txBody>
      </p:sp>
      <p:sp>
        <p:nvSpPr>
          <p:cNvPr id="4100" name="Text Box 4">
            <a:extLst>
              <a:ext uri="{FF2B5EF4-FFF2-40B4-BE49-F238E27FC236}">
                <a16:creationId xmlns:a16="http://schemas.microsoft.com/office/drawing/2014/main" id="{0A376124-C5CB-4A15-9C5C-513B2E7DAD8F}"/>
              </a:ext>
            </a:extLst>
          </p:cNvPr>
          <p:cNvSpPr txBox="1">
            <a:spLocks noChangeArrowheads="1"/>
          </p:cNvSpPr>
          <p:nvPr/>
        </p:nvSpPr>
        <p:spPr bwMode="auto">
          <a:xfrm>
            <a:off x="263352" y="5668998"/>
            <a:ext cx="11449272" cy="923330"/>
          </a:xfrm>
          <a:prstGeom prst="rect">
            <a:avLst/>
          </a:prstGeom>
          <a:solidFill>
            <a:srgbClr val="7030A0"/>
          </a:solidFill>
          <a:ln>
            <a:noFill/>
          </a:ln>
          <a:effectLst/>
        </p:spPr>
        <p:txBody>
          <a:bodyPr wrap="square">
            <a:spAutoFit/>
          </a:bodyPr>
          <a:lstStyle/>
          <a:p>
            <a:pPr eaLnBrk="1" hangingPunct="1">
              <a:defRPr/>
            </a:pPr>
            <a:r>
              <a:rPr lang="en-US" altLang="en-US" dirty="0">
                <a:solidFill>
                  <a:schemeClr val="bg1"/>
                </a:solidFill>
              </a:rPr>
              <a:t>Baron-Cohen S, Bowen DC, Holt RJ, Allison C, Auyeung B, et al. (2015) The “Reading the Mind in the Eyes” Test: Complete Absence of Typical Sex Difference in ~400 Men and Women with Autism. PLOS ONE 10(8): e0136521. https://doi.org/10.1371/journal.pone.0136521</a:t>
            </a:r>
          </a:p>
        </p:txBody>
      </p:sp>
      <p:pic>
        <p:nvPicPr>
          <p:cNvPr id="40965" name="Picture 5">
            <a:extLst>
              <a:ext uri="{FF2B5EF4-FFF2-40B4-BE49-F238E27FC236}">
                <a16:creationId xmlns:a16="http://schemas.microsoft.com/office/drawing/2014/main" id="{9B0B255A-DB2F-49F2-960D-6E86D36F30E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88275" y="6353175"/>
            <a:ext cx="2689225" cy="449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8" name="TextBox 2">
            <a:extLst>
              <a:ext uri="{FF2B5EF4-FFF2-40B4-BE49-F238E27FC236}">
                <a16:creationId xmlns:a16="http://schemas.microsoft.com/office/drawing/2014/main" id="{D778F133-8432-4F70-8639-F36FF7102071}"/>
              </a:ext>
            </a:extLst>
          </p:cNvPr>
          <p:cNvSpPr txBox="1">
            <a:spLocks noChangeArrowheads="1"/>
          </p:cNvSpPr>
          <p:nvPr/>
        </p:nvSpPr>
        <p:spPr bwMode="auto">
          <a:xfrm>
            <a:off x="155575" y="200025"/>
            <a:ext cx="3790950"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orbel" panose="020B0503020204020204" pitchFamily="34" charset="0"/>
              </a:defRPr>
            </a:lvl1pPr>
            <a:lvl2pPr marL="742950" indent="-285750">
              <a:defRPr>
                <a:solidFill>
                  <a:schemeClr val="tx1"/>
                </a:solidFill>
                <a:latin typeface="Corbel" panose="020B0503020204020204" pitchFamily="34" charset="0"/>
              </a:defRPr>
            </a:lvl2pPr>
            <a:lvl3pPr marL="1143000" indent="-228600">
              <a:defRPr>
                <a:solidFill>
                  <a:schemeClr val="tx1"/>
                </a:solidFill>
                <a:latin typeface="Corbel" panose="020B0503020204020204" pitchFamily="34" charset="0"/>
              </a:defRPr>
            </a:lvl3pPr>
            <a:lvl4pPr marL="1600200" indent="-228600">
              <a:defRPr>
                <a:solidFill>
                  <a:schemeClr val="tx1"/>
                </a:solidFill>
                <a:latin typeface="Corbel" panose="020B0503020204020204" pitchFamily="34" charset="0"/>
              </a:defRPr>
            </a:lvl4pPr>
            <a:lvl5pPr marL="2057400" indent="-228600">
              <a:defRPr>
                <a:solidFill>
                  <a:schemeClr val="tx1"/>
                </a:solidFill>
                <a:latin typeface="Corbel" panose="020B0503020204020204" pitchFamily="34" charset="0"/>
              </a:defRPr>
            </a:lvl5pPr>
            <a:lvl6pPr marL="2514600" indent="-228600" defTabSz="457200" eaLnBrk="0" fontAlgn="base" hangingPunct="0">
              <a:spcBef>
                <a:spcPct val="0"/>
              </a:spcBef>
              <a:spcAft>
                <a:spcPct val="0"/>
              </a:spcAft>
              <a:defRPr>
                <a:solidFill>
                  <a:schemeClr val="tx1"/>
                </a:solidFill>
                <a:latin typeface="Corbel" panose="020B0503020204020204" pitchFamily="34" charset="0"/>
              </a:defRPr>
            </a:lvl6pPr>
            <a:lvl7pPr marL="2971800" indent="-228600" defTabSz="457200" eaLnBrk="0" fontAlgn="base" hangingPunct="0">
              <a:spcBef>
                <a:spcPct val="0"/>
              </a:spcBef>
              <a:spcAft>
                <a:spcPct val="0"/>
              </a:spcAft>
              <a:defRPr>
                <a:solidFill>
                  <a:schemeClr val="tx1"/>
                </a:solidFill>
                <a:latin typeface="Corbel" panose="020B0503020204020204" pitchFamily="34" charset="0"/>
              </a:defRPr>
            </a:lvl7pPr>
            <a:lvl8pPr marL="3429000" indent="-228600" defTabSz="457200" eaLnBrk="0" fontAlgn="base" hangingPunct="0">
              <a:spcBef>
                <a:spcPct val="0"/>
              </a:spcBef>
              <a:spcAft>
                <a:spcPct val="0"/>
              </a:spcAft>
              <a:defRPr>
                <a:solidFill>
                  <a:schemeClr val="tx1"/>
                </a:solidFill>
                <a:latin typeface="Corbel" panose="020B0503020204020204" pitchFamily="34" charset="0"/>
              </a:defRPr>
            </a:lvl8pPr>
            <a:lvl9pPr marL="3886200" indent="-228600" defTabSz="457200" eaLnBrk="0" fontAlgn="base" hangingPunct="0">
              <a:spcBef>
                <a:spcPct val="0"/>
              </a:spcBef>
              <a:spcAft>
                <a:spcPct val="0"/>
              </a:spcAft>
              <a:defRPr>
                <a:solidFill>
                  <a:schemeClr val="tx1"/>
                </a:solidFill>
                <a:latin typeface="Corbel" panose="020B0503020204020204" pitchFamily="34" charset="0"/>
              </a:defRPr>
            </a:lvl9pPr>
          </a:lstStyle>
          <a:p>
            <a:r>
              <a:rPr lang="en-GB" altLang="en-US" sz="3200" dirty="0"/>
              <a:t>Reading the Mind in the eyes task </a:t>
            </a:r>
          </a:p>
        </p:txBody>
      </p:sp>
      <p:sp>
        <p:nvSpPr>
          <p:cNvPr id="2" name="TextBox 1">
            <a:extLst>
              <a:ext uri="{FF2B5EF4-FFF2-40B4-BE49-F238E27FC236}">
                <a16:creationId xmlns:a16="http://schemas.microsoft.com/office/drawing/2014/main" id="{155BF546-5CAD-8B84-489D-39367DDD3F3A}"/>
              </a:ext>
            </a:extLst>
          </p:cNvPr>
          <p:cNvSpPr txBox="1"/>
          <p:nvPr/>
        </p:nvSpPr>
        <p:spPr>
          <a:xfrm>
            <a:off x="219209" y="1382018"/>
            <a:ext cx="3173531" cy="3970318"/>
          </a:xfrm>
          <a:prstGeom prst="rect">
            <a:avLst/>
          </a:prstGeom>
          <a:noFill/>
        </p:spPr>
        <p:txBody>
          <a:bodyPr wrap="square" rtlCol="0">
            <a:spAutoFit/>
          </a:bodyPr>
          <a:lstStyle/>
          <a:p>
            <a:r>
              <a:rPr lang="en-GB" dirty="0"/>
              <a:t>In general, female better at this task than male (see higher mean in purple data compared to blue data)</a:t>
            </a:r>
          </a:p>
          <a:p>
            <a:endParaRPr lang="en-GB" dirty="0"/>
          </a:p>
          <a:p>
            <a:r>
              <a:rPr lang="en-GB" dirty="0"/>
              <a:t>On the other hand, individuals with ASD performed poorer in this task. </a:t>
            </a:r>
          </a:p>
          <a:p>
            <a:r>
              <a:rPr lang="en-GB" dirty="0"/>
              <a:t>No gender differences and some very low scores in these two groups. </a:t>
            </a:r>
          </a:p>
          <a:p>
            <a:r>
              <a:rPr lang="en-GB" dirty="0"/>
              <a:t>Again it does not explain the repetitive and restricted interest.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3FFB02-FF11-E98B-0200-FA35B1568C7D}"/>
              </a:ext>
            </a:extLst>
          </p:cNvPr>
          <p:cNvSpPr>
            <a:spLocks noGrp="1"/>
          </p:cNvSpPr>
          <p:nvPr>
            <p:ph type="title"/>
          </p:nvPr>
        </p:nvSpPr>
        <p:spPr>
          <a:xfrm>
            <a:off x="586478" y="1683756"/>
            <a:ext cx="3115265" cy="2396359"/>
          </a:xfrm>
        </p:spPr>
        <p:txBody>
          <a:bodyPr anchor="b">
            <a:normAutofit/>
          </a:bodyPr>
          <a:lstStyle/>
          <a:p>
            <a:pPr algn="r"/>
            <a:r>
              <a:rPr lang="en-GB" sz="3100" b="1">
                <a:solidFill>
                  <a:srgbClr val="FFFFFF"/>
                </a:solidFill>
                <a:latin typeface="Aptos" panose="020B0004020202020204" pitchFamily="34" charset="0"/>
              </a:rPr>
              <a:t>Psychological Explanations: Beyond Theory of Mind</a:t>
            </a:r>
            <a:br>
              <a:rPr lang="en-GB" sz="3100">
                <a:solidFill>
                  <a:srgbClr val="FFFFFF"/>
                </a:solidFill>
                <a:latin typeface="Aptos" panose="020B0004020202020204" pitchFamily="34" charset="0"/>
              </a:rPr>
            </a:br>
            <a:endParaRPr lang="en-GB" sz="3100">
              <a:solidFill>
                <a:srgbClr val="FFFFFF"/>
              </a:solidFill>
            </a:endParaRPr>
          </a:p>
        </p:txBody>
      </p:sp>
      <p:graphicFrame>
        <p:nvGraphicFramePr>
          <p:cNvPr id="5" name="Content Placeholder 2">
            <a:extLst>
              <a:ext uri="{FF2B5EF4-FFF2-40B4-BE49-F238E27FC236}">
                <a16:creationId xmlns:a16="http://schemas.microsoft.com/office/drawing/2014/main" id="{B6DAE99D-7010-DFA4-B3EF-75E45710EE2C}"/>
              </a:ext>
            </a:extLst>
          </p:cNvPr>
          <p:cNvGraphicFramePr>
            <a:graphicFrameLocks noGrp="1"/>
          </p:cNvGraphicFramePr>
          <p:nvPr>
            <p:ph idx="1"/>
            <p:extLst>
              <p:ext uri="{D42A27DB-BD31-4B8C-83A1-F6EECF244321}">
                <p14:modId xmlns:p14="http://schemas.microsoft.com/office/powerpoint/2010/main" val="157350292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124936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6F42A8-7B18-BAF2-7B5B-660153A45175}"/>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dirty="0"/>
              <a:t>Summary</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FC57B3EF-C5BE-E7CB-75A1-0AC603C59883}"/>
              </a:ext>
            </a:extLst>
          </p:cNvPr>
          <p:cNvSpPr>
            <a:spLocks noGrp="1"/>
          </p:cNvSpPr>
          <p:nvPr>
            <p:ph type="body" sz="half" idx="2"/>
          </p:nvPr>
        </p:nvSpPr>
        <p:spPr>
          <a:xfrm>
            <a:off x="572493" y="2071316"/>
            <a:ext cx="6713552" cy="4119172"/>
          </a:xfrm>
        </p:spPr>
        <p:txBody>
          <a:bodyPr vert="horz" lIns="91440" tIns="45720" rIns="91440" bIns="45720" rtlCol="0" anchor="t">
            <a:normAutofit/>
          </a:bodyPr>
          <a:lstStyle/>
          <a:p>
            <a:pPr indent="-228600">
              <a:buFont typeface="Arial" panose="020B0604020202020204" pitchFamily="34" charset="0"/>
              <a:buChar char="•"/>
            </a:pPr>
            <a:r>
              <a:rPr lang="en-US" sz="2200" b="1" dirty="0"/>
              <a:t>Predictive Processing Differences </a:t>
            </a:r>
            <a:r>
              <a:rPr lang="en-US" sz="2200" dirty="0"/>
              <a:t>Autistic people rely less on assumptions and more on real‑time input. Sensory sensitivity, unpredictability</a:t>
            </a:r>
          </a:p>
          <a:p>
            <a:pPr indent="-228600">
              <a:buFont typeface="Arial" panose="020B0604020202020204" pitchFamily="34" charset="0"/>
              <a:buChar char="•"/>
            </a:pPr>
            <a:r>
              <a:rPr lang="en-US" sz="2200" b="1" dirty="0" err="1"/>
              <a:t>Monotropism</a:t>
            </a:r>
            <a:r>
              <a:rPr lang="en-US" sz="2200" b="1" dirty="0"/>
              <a:t> </a:t>
            </a:r>
            <a:r>
              <a:rPr lang="en-US" sz="2200" dirty="0"/>
              <a:t>Attention flows into a few deep channels. Special interests, difficulty switching attention</a:t>
            </a:r>
          </a:p>
          <a:p>
            <a:pPr indent="-228600">
              <a:buFont typeface="Arial" panose="020B0604020202020204" pitchFamily="34" charset="0"/>
              <a:buChar char="•"/>
            </a:pPr>
            <a:r>
              <a:rPr lang="en-US" sz="2200" b="1" dirty="0"/>
              <a:t>Double Empathy Problem </a:t>
            </a:r>
            <a:r>
              <a:rPr lang="en-US" sz="2200" dirty="0"/>
              <a:t>Communication mismatch goes both ways. Social misunderstandings between autistic and non‑autistic people</a:t>
            </a:r>
          </a:p>
          <a:p>
            <a:pPr indent="-228600">
              <a:buFont typeface="Arial" panose="020B0604020202020204" pitchFamily="34" charset="0"/>
              <a:buChar char="•"/>
            </a:pPr>
            <a:endParaRPr lang="en-US" sz="2200" dirty="0"/>
          </a:p>
        </p:txBody>
      </p:sp>
      <p:pic>
        <p:nvPicPr>
          <p:cNvPr id="5" name="Picture Placeholder 4">
            <a:extLst>
              <a:ext uri="{FF2B5EF4-FFF2-40B4-BE49-F238E27FC236}">
                <a16:creationId xmlns:a16="http://schemas.microsoft.com/office/drawing/2014/main" id="{3EBE6670-C69E-9D7A-7736-BF26E40E0BA2}"/>
              </a:ext>
            </a:extLst>
          </p:cNvPr>
          <p:cNvPicPr>
            <a:picLocks noGrp="1" noChangeAspect="1"/>
          </p:cNvPicPr>
          <p:nvPr>
            <p:ph type="pic" idx="1"/>
          </p:nvPr>
        </p:nvPicPr>
        <p:blipFill>
          <a:blip r:embed="rId3"/>
          <a:srcRect r="4" b="3856"/>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13652462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A0B062A-4D89-6E8A-A126-DEAA6718BFF2}"/>
              </a:ext>
            </a:extLst>
          </p:cNvPr>
          <p:cNvPicPr>
            <a:picLocks noChangeAspect="1"/>
          </p:cNvPicPr>
          <p:nvPr/>
        </p:nvPicPr>
        <p:blipFill>
          <a:blip r:embed="rId2">
            <a:duotone>
              <a:schemeClr val="bg2">
                <a:shade val="45000"/>
                <a:satMod val="135000"/>
              </a:schemeClr>
              <a:prstClr val="white"/>
            </a:duotone>
          </a:blip>
          <a:srcRect t="15279" b="451"/>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302769-6F89-48C3-894C-14A6C1788336}"/>
              </a:ext>
            </a:extLst>
          </p:cNvPr>
          <p:cNvSpPr>
            <a:spLocks noGrp="1"/>
          </p:cNvSpPr>
          <p:nvPr>
            <p:ph type="title"/>
          </p:nvPr>
        </p:nvSpPr>
        <p:spPr>
          <a:xfrm>
            <a:off x="838200" y="365125"/>
            <a:ext cx="10515600" cy="1325563"/>
          </a:xfrm>
        </p:spPr>
        <p:txBody>
          <a:bodyPr>
            <a:normAutofit/>
          </a:bodyPr>
          <a:lstStyle/>
          <a:p>
            <a:r>
              <a:rPr lang="en-GB" dirty="0"/>
              <a:t>Making diagnosis: </a:t>
            </a:r>
            <a:r>
              <a:rPr lang="en-US" dirty="0"/>
              <a:t>Multi-Disciplinary Team </a:t>
            </a:r>
          </a:p>
        </p:txBody>
      </p:sp>
      <p:graphicFrame>
        <p:nvGraphicFramePr>
          <p:cNvPr id="5" name="Content Placeholder 2">
            <a:extLst>
              <a:ext uri="{FF2B5EF4-FFF2-40B4-BE49-F238E27FC236}">
                <a16:creationId xmlns:a16="http://schemas.microsoft.com/office/drawing/2014/main" id="{1D33337F-875F-6929-139D-877DCB90E7D9}"/>
              </a:ext>
            </a:extLst>
          </p:cNvPr>
          <p:cNvGraphicFramePr>
            <a:graphicFrameLocks noGrp="1"/>
          </p:cNvGraphicFramePr>
          <p:nvPr>
            <p:ph idx="1"/>
            <p:extLst>
              <p:ext uri="{D42A27DB-BD31-4B8C-83A1-F6EECF244321}">
                <p14:modId xmlns:p14="http://schemas.microsoft.com/office/powerpoint/2010/main" val="374629965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913726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14C2221-2B8C-494D-9442-F812DF4E8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7A3F63-5E0F-2F66-0CC2-D26785595263}"/>
              </a:ext>
            </a:extLst>
          </p:cNvPr>
          <p:cNvSpPr>
            <a:spLocks noGrp="1"/>
          </p:cNvSpPr>
          <p:nvPr>
            <p:ph type="title"/>
          </p:nvPr>
        </p:nvSpPr>
        <p:spPr>
          <a:xfrm>
            <a:off x="838200" y="3513931"/>
            <a:ext cx="3143250" cy="2601119"/>
          </a:xfrm>
        </p:spPr>
        <p:txBody>
          <a:bodyPr anchor="t">
            <a:normAutofit/>
          </a:bodyPr>
          <a:lstStyle/>
          <a:p>
            <a:pPr algn="ctr"/>
            <a:r>
              <a:rPr lang="en-GB" sz="4000" b="1" dirty="0"/>
              <a:t>Assessment and Diagnosis</a:t>
            </a:r>
            <a:br>
              <a:rPr lang="en-GB" sz="4000" dirty="0"/>
            </a:br>
            <a:endParaRPr lang="en-GB" sz="4000" dirty="0"/>
          </a:p>
        </p:txBody>
      </p:sp>
      <p:pic>
        <p:nvPicPr>
          <p:cNvPr id="7" name="Graphic 6" descr="Hierarchy">
            <a:extLst>
              <a:ext uri="{FF2B5EF4-FFF2-40B4-BE49-F238E27FC236}">
                <a16:creationId xmlns:a16="http://schemas.microsoft.com/office/drawing/2014/main" id="{B1AB98DC-C6B4-BB1A-0D73-2533C6A00B3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981200" y="2429670"/>
            <a:ext cx="914400" cy="914400"/>
          </a:xfrm>
          <a:prstGeom prst="rect">
            <a:avLst/>
          </a:prstGeom>
        </p:spPr>
      </p:pic>
      <p:sp>
        <p:nvSpPr>
          <p:cNvPr id="3" name="Content Placeholder 2">
            <a:extLst>
              <a:ext uri="{FF2B5EF4-FFF2-40B4-BE49-F238E27FC236}">
                <a16:creationId xmlns:a16="http://schemas.microsoft.com/office/drawing/2014/main" id="{741A58AC-640E-6073-BE0D-961ADE2EB677}"/>
              </a:ext>
            </a:extLst>
          </p:cNvPr>
          <p:cNvSpPr>
            <a:spLocks noGrp="1"/>
          </p:cNvSpPr>
          <p:nvPr>
            <p:ph idx="1"/>
          </p:nvPr>
        </p:nvSpPr>
        <p:spPr>
          <a:xfrm>
            <a:off x="3853544" y="277586"/>
            <a:ext cx="7919356" cy="6270171"/>
          </a:xfrm>
        </p:spPr>
        <p:txBody>
          <a:bodyPr anchor="ctr">
            <a:normAutofit/>
          </a:bodyPr>
          <a:lstStyle/>
          <a:p>
            <a:pPr marL="0" indent="0" fontAlgn="base">
              <a:buNone/>
            </a:pPr>
            <a:r>
              <a:rPr lang="en-GB" b="1" dirty="0">
                <a:solidFill>
                  <a:schemeClr val="accent3">
                    <a:lumMod val="75000"/>
                  </a:schemeClr>
                </a:solidFill>
              </a:rPr>
              <a:t>Multi‑disciplinary assessment</a:t>
            </a:r>
            <a:r>
              <a:rPr lang="en-GB" dirty="0">
                <a:solidFill>
                  <a:schemeClr val="accent3">
                    <a:lumMod val="75000"/>
                  </a:schemeClr>
                </a:solidFill>
              </a:rPr>
              <a:t> remains gold standard:</a:t>
            </a:r>
          </a:p>
          <a:p>
            <a:pPr marL="0" indent="0" fontAlgn="base">
              <a:buNone/>
            </a:pPr>
            <a:endParaRPr lang="en-GB" sz="2400" dirty="0">
              <a:solidFill>
                <a:schemeClr val="accent3">
                  <a:lumMod val="75000"/>
                </a:schemeClr>
              </a:solidFill>
            </a:endParaRPr>
          </a:p>
          <a:p>
            <a:pPr fontAlgn="base"/>
            <a:r>
              <a:rPr lang="en-GB" dirty="0"/>
              <a:t>Developmental history</a:t>
            </a:r>
          </a:p>
          <a:p>
            <a:pPr fontAlgn="base"/>
            <a:r>
              <a:rPr lang="en-GB" dirty="0"/>
              <a:t>Observation (e.g., ADOS‑2)</a:t>
            </a:r>
          </a:p>
          <a:p>
            <a:pPr fontAlgn="base"/>
            <a:r>
              <a:rPr lang="en-GB" dirty="0"/>
              <a:t>Structured interview (e.g., ADI‑R, DISCO)</a:t>
            </a:r>
          </a:p>
          <a:p>
            <a:pPr fontAlgn="base"/>
            <a:r>
              <a:rPr lang="en-GB" dirty="0"/>
              <a:t>Cognitive, language, and adaptive functioning assessment</a:t>
            </a:r>
          </a:p>
          <a:p>
            <a:pPr fontAlgn="base"/>
            <a:r>
              <a:rPr lang="en-GB" dirty="0"/>
              <a:t>Consideration of masking, especially in girls and adults</a:t>
            </a:r>
          </a:p>
          <a:p>
            <a:pPr marL="0" indent="0" fontAlgn="base">
              <a:buNone/>
            </a:pPr>
            <a:endParaRPr lang="en-GB" sz="1800" b="1" dirty="0"/>
          </a:p>
          <a:p>
            <a:pPr marL="0" indent="0" fontAlgn="base">
              <a:buNone/>
            </a:pPr>
            <a:endParaRPr lang="en-GB" sz="1800" b="1" dirty="0"/>
          </a:p>
          <a:p>
            <a:pPr marL="0" indent="0" fontAlgn="base">
              <a:buNone/>
            </a:pPr>
            <a:r>
              <a:rPr lang="en-GB" sz="2000" b="1" dirty="0"/>
              <a:t>Current issue:</a:t>
            </a:r>
            <a:r>
              <a:rPr lang="en-GB" sz="2000" dirty="0"/>
              <a:t>  Long waiting lists—over 200,000 people waiting for autism assessment in England (NHS, 2024).</a:t>
            </a:r>
          </a:p>
          <a:p>
            <a:endParaRPr lang="en-GB" sz="1800" dirty="0"/>
          </a:p>
        </p:txBody>
      </p:sp>
    </p:spTree>
    <p:extLst>
      <p:ext uri="{BB962C8B-B14F-4D97-AF65-F5344CB8AC3E}">
        <p14:creationId xmlns:p14="http://schemas.microsoft.com/office/powerpoint/2010/main" val="211212461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2776E-CB66-8DD9-0FA8-37E778E9EF70}"/>
              </a:ext>
            </a:extLst>
          </p:cNvPr>
          <p:cNvSpPr>
            <a:spLocks noGrp="1"/>
          </p:cNvSpPr>
          <p:nvPr>
            <p:ph type="title"/>
          </p:nvPr>
        </p:nvSpPr>
        <p:spPr>
          <a:xfrm>
            <a:off x="168852" y="877778"/>
            <a:ext cx="6094268" cy="1325563"/>
          </a:xfrm>
        </p:spPr>
        <p:txBody>
          <a:bodyPr>
            <a:normAutofit fontScale="90000"/>
          </a:bodyPr>
          <a:lstStyle/>
          <a:p>
            <a:r>
              <a:rPr lang="en-GB" dirty="0"/>
              <a:t>The Diagnostic Interview for Social and Communication Disorders:  </a:t>
            </a:r>
            <a:br>
              <a:rPr lang="en-GB" dirty="0"/>
            </a:br>
            <a:r>
              <a:rPr lang="en-GB" dirty="0"/>
              <a:t>DISCO (</a:t>
            </a:r>
            <a:r>
              <a:rPr lang="en-GB" dirty="0" err="1"/>
              <a:t>Leekam</a:t>
            </a:r>
            <a:r>
              <a:rPr lang="en-GB" dirty="0"/>
              <a:t> et al., 2002) </a:t>
            </a:r>
          </a:p>
        </p:txBody>
      </p:sp>
      <p:pic>
        <p:nvPicPr>
          <p:cNvPr id="1028" name="Picture 4">
            <a:extLst>
              <a:ext uri="{FF2B5EF4-FFF2-40B4-BE49-F238E27FC236}">
                <a16:creationId xmlns:a16="http://schemas.microsoft.com/office/drawing/2014/main" id="{BD9DDFAD-5BB6-54F2-6127-E3C50FC7D9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14300"/>
            <a:ext cx="5797839" cy="6858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7AA5566-F6AA-4076-CA72-234ECFF65320}"/>
              </a:ext>
            </a:extLst>
          </p:cNvPr>
          <p:cNvSpPr txBox="1"/>
          <p:nvPr/>
        </p:nvSpPr>
        <p:spPr>
          <a:xfrm>
            <a:off x="168852" y="5846544"/>
            <a:ext cx="6094268" cy="923330"/>
          </a:xfrm>
          <a:prstGeom prst="rect">
            <a:avLst/>
          </a:prstGeom>
          <a:noFill/>
        </p:spPr>
        <p:txBody>
          <a:bodyPr wrap="square">
            <a:spAutoFit/>
          </a:bodyPr>
          <a:lstStyle/>
          <a:p>
            <a:r>
              <a:rPr lang="en-GB" dirty="0"/>
              <a:t>Graph from (Carrington et al., 2020)</a:t>
            </a:r>
          </a:p>
          <a:p>
            <a:r>
              <a:rPr lang="en-GB" dirty="0"/>
              <a:t>https://www.ncbi.nlm.nih.gov/pmc/articles/PMC6841916/bin/10803_2019_4214_Fig3_HTML.jpg</a:t>
            </a:r>
          </a:p>
        </p:txBody>
      </p:sp>
    </p:spTree>
    <p:extLst>
      <p:ext uri="{BB962C8B-B14F-4D97-AF65-F5344CB8AC3E}">
        <p14:creationId xmlns:p14="http://schemas.microsoft.com/office/powerpoint/2010/main" val="78656983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Picture 4" descr="A group of people with speech bubbles&#10;&#10;Description automatically generated">
            <a:extLst>
              <a:ext uri="{FF2B5EF4-FFF2-40B4-BE49-F238E27FC236}">
                <a16:creationId xmlns:a16="http://schemas.microsoft.com/office/drawing/2014/main" id="{D4914473-406E-1D5D-CF1D-2F627A862661}"/>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07" r="19276" b="8883"/>
          <a:stretch/>
        </p:blipFill>
        <p:spPr>
          <a:xfrm>
            <a:off x="3523488" y="10"/>
            <a:ext cx="8668512" cy="6857990"/>
          </a:xfrm>
          <a:prstGeom prst="rect">
            <a:avLst/>
          </a:prstGeom>
        </p:spPr>
      </p:pic>
      <p:sp>
        <p:nvSpPr>
          <p:cNvPr id="2" name="Title 1">
            <a:extLst>
              <a:ext uri="{FF2B5EF4-FFF2-40B4-BE49-F238E27FC236}">
                <a16:creationId xmlns:a16="http://schemas.microsoft.com/office/drawing/2014/main" id="{8717A2CD-022E-3D67-36C3-5950E96C8AE7}"/>
              </a:ext>
            </a:extLst>
          </p:cNvPr>
          <p:cNvSpPr>
            <a:spLocks noGrp="1"/>
          </p:cNvSpPr>
          <p:nvPr>
            <p:ph type="title"/>
          </p:nvPr>
        </p:nvSpPr>
        <p:spPr>
          <a:xfrm>
            <a:off x="477981" y="1122363"/>
            <a:ext cx="4023360" cy="1542009"/>
          </a:xfrm>
        </p:spPr>
        <p:txBody>
          <a:bodyPr vert="horz" lIns="91440" tIns="45720" rIns="91440" bIns="45720" rtlCol="0" anchor="b">
            <a:normAutofit/>
          </a:bodyPr>
          <a:lstStyle/>
          <a:p>
            <a:r>
              <a:rPr lang="en-US" sz="4800" dirty="0"/>
              <a:t>Diagnosis Tools of ASD</a:t>
            </a:r>
          </a:p>
        </p:txBody>
      </p:sp>
      <p:sp>
        <p:nvSpPr>
          <p:cNvPr id="3" name="Text Placeholder 2">
            <a:extLst>
              <a:ext uri="{FF2B5EF4-FFF2-40B4-BE49-F238E27FC236}">
                <a16:creationId xmlns:a16="http://schemas.microsoft.com/office/drawing/2014/main" id="{B2B05C53-C5D7-8DD9-D30B-123BB966CA26}"/>
              </a:ext>
            </a:extLst>
          </p:cNvPr>
          <p:cNvSpPr>
            <a:spLocks noGrp="1"/>
          </p:cNvSpPr>
          <p:nvPr>
            <p:ph type="body" idx="1"/>
          </p:nvPr>
        </p:nvSpPr>
        <p:spPr>
          <a:xfrm>
            <a:off x="477980" y="2664372"/>
            <a:ext cx="5618020" cy="1887435"/>
          </a:xfrm>
        </p:spPr>
        <p:txBody>
          <a:bodyPr vert="horz" lIns="91440" tIns="45720" rIns="91440" bIns="45720" rtlCol="0">
            <a:normAutofit lnSpcReduction="10000"/>
          </a:bodyPr>
          <a:lstStyle/>
          <a:p>
            <a:r>
              <a:rPr lang="en-US" sz="2600" dirty="0">
                <a:solidFill>
                  <a:schemeClr val="tx1"/>
                </a:solidFill>
              </a:rPr>
              <a:t>See Moodle for how to complete this week’s forum activity</a:t>
            </a:r>
          </a:p>
          <a:p>
            <a:pPr lvl="1"/>
            <a:r>
              <a:rPr lang="en-US" sz="2200" dirty="0">
                <a:solidFill>
                  <a:schemeClr val="tx1"/>
                </a:solidFill>
              </a:rPr>
              <a:t>ADOS </a:t>
            </a:r>
          </a:p>
          <a:p>
            <a:pPr lvl="1"/>
            <a:r>
              <a:rPr lang="en-US" sz="2200" dirty="0">
                <a:solidFill>
                  <a:schemeClr val="tx1"/>
                </a:solidFill>
              </a:rPr>
              <a:t>ARI</a:t>
            </a:r>
          </a:p>
          <a:p>
            <a:pPr lvl="1"/>
            <a:r>
              <a:rPr lang="en-US" sz="2200" dirty="0">
                <a:solidFill>
                  <a:schemeClr val="tx1"/>
                </a:solidFill>
              </a:rPr>
              <a:t>DISCO </a:t>
            </a:r>
          </a:p>
          <a:p>
            <a:endParaRPr lang="en-US" sz="2000" dirty="0">
              <a:solidFill>
                <a:schemeClr val="tx1"/>
              </a:solidFill>
            </a:endParaRPr>
          </a:p>
        </p:txBody>
      </p:sp>
      <p:sp>
        <p:nvSpPr>
          <p:cNvPr id="6" name="TextBox 5">
            <a:extLst>
              <a:ext uri="{FF2B5EF4-FFF2-40B4-BE49-F238E27FC236}">
                <a16:creationId xmlns:a16="http://schemas.microsoft.com/office/drawing/2014/main" id="{6A78AB39-37EC-75A2-7E37-30539D604D5E}"/>
              </a:ext>
            </a:extLst>
          </p:cNvPr>
          <p:cNvSpPr txBox="1"/>
          <p:nvPr/>
        </p:nvSpPr>
        <p:spPr>
          <a:xfrm>
            <a:off x="9894576" y="6657945"/>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josegalan.es/tipos-de-paginas-web/">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pic>
        <p:nvPicPr>
          <p:cNvPr id="7" name="Picture 6">
            <a:extLst>
              <a:ext uri="{FF2B5EF4-FFF2-40B4-BE49-F238E27FC236}">
                <a16:creationId xmlns:a16="http://schemas.microsoft.com/office/drawing/2014/main" id="{D6FA595F-D5EC-8CFE-36C7-05F89529A9EE}"/>
              </a:ext>
            </a:extLst>
          </p:cNvPr>
          <p:cNvPicPr>
            <a:picLocks noChangeAspect="1"/>
          </p:cNvPicPr>
          <p:nvPr/>
        </p:nvPicPr>
        <p:blipFill>
          <a:blip r:embed="rId6"/>
          <a:stretch>
            <a:fillRect/>
          </a:stretch>
        </p:blipFill>
        <p:spPr>
          <a:xfrm>
            <a:off x="487393" y="5493335"/>
            <a:ext cx="9488224" cy="981212"/>
          </a:xfrm>
          <a:prstGeom prst="rect">
            <a:avLst/>
          </a:prstGeom>
        </p:spPr>
      </p:pic>
    </p:spTree>
    <p:extLst>
      <p:ext uri="{BB962C8B-B14F-4D97-AF65-F5344CB8AC3E}">
        <p14:creationId xmlns:p14="http://schemas.microsoft.com/office/powerpoint/2010/main" val="11182079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40CE9-3512-4E35-A204-4344E0BE6BB5}"/>
              </a:ext>
            </a:extLst>
          </p:cNvPr>
          <p:cNvSpPr>
            <a:spLocks noGrp="1"/>
          </p:cNvSpPr>
          <p:nvPr>
            <p:ph type="title"/>
          </p:nvPr>
        </p:nvSpPr>
        <p:spPr/>
        <p:txBody>
          <a:bodyPr/>
          <a:lstStyle/>
          <a:p>
            <a:r>
              <a:rPr lang="en-US" dirty="0"/>
              <a:t>Treatment and Intervention (US Centre for Disease and Control, n.d.)</a:t>
            </a:r>
          </a:p>
        </p:txBody>
      </p:sp>
      <p:graphicFrame>
        <p:nvGraphicFramePr>
          <p:cNvPr id="4" name="Content Placeholder 3">
            <a:extLst>
              <a:ext uri="{FF2B5EF4-FFF2-40B4-BE49-F238E27FC236}">
                <a16:creationId xmlns:a16="http://schemas.microsoft.com/office/drawing/2014/main" id="{ACC22244-41C7-4B41-EEE3-CFD24641AB37}"/>
              </a:ext>
            </a:extLst>
          </p:cNvPr>
          <p:cNvGraphicFramePr>
            <a:graphicFrameLocks noGrp="1"/>
          </p:cNvGraphicFramePr>
          <p:nvPr>
            <p:ph idx="1"/>
            <p:extLst>
              <p:ext uri="{D42A27DB-BD31-4B8C-83A1-F6EECF244321}">
                <p14:modId xmlns:p14="http://schemas.microsoft.com/office/powerpoint/2010/main" val="210386695"/>
              </p:ext>
            </p:extLst>
          </p:nvPr>
        </p:nvGraphicFramePr>
        <p:xfrm>
          <a:off x="838199" y="1825624"/>
          <a:ext cx="9020175" cy="48844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94C3DD76-9721-74CA-CFB8-BA06E3A32AB2}"/>
              </a:ext>
            </a:extLst>
          </p:cNvPr>
          <p:cNvSpPr txBox="1"/>
          <p:nvPr/>
        </p:nvSpPr>
        <p:spPr>
          <a:xfrm>
            <a:off x="8701874" y="3809298"/>
            <a:ext cx="3259716" cy="2831544"/>
          </a:xfrm>
          <a:prstGeom prst="rect">
            <a:avLst/>
          </a:prstGeom>
          <a:solidFill>
            <a:schemeClr val="accent5">
              <a:lumMod val="50000"/>
            </a:schemeClr>
          </a:solidFill>
        </p:spPr>
        <p:txBody>
          <a:bodyPr wrap="square" rtlCol="0">
            <a:spAutoFit/>
          </a:bodyPr>
          <a:lstStyle/>
          <a:p>
            <a:r>
              <a:rPr lang="en-GB" sz="2000" b="1" dirty="0">
                <a:solidFill>
                  <a:schemeClr val="bg1"/>
                </a:solidFill>
              </a:rPr>
              <a:t>Family therapies </a:t>
            </a:r>
            <a:r>
              <a:rPr lang="en-GB" sz="2000" dirty="0">
                <a:solidFill>
                  <a:schemeClr val="bg1"/>
                </a:solidFill>
              </a:rPr>
              <a:t>– Parents and other family members can learn how to play and interact with their children in a way that promotes social interaction skills and manages problem behaviours. </a:t>
            </a:r>
          </a:p>
          <a:p>
            <a:endParaRPr lang="en-GB" dirty="0">
              <a:solidFill>
                <a:schemeClr val="bg1"/>
              </a:solidFill>
            </a:endParaRPr>
          </a:p>
        </p:txBody>
      </p:sp>
    </p:spTree>
    <p:extLst>
      <p:ext uri="{BB962C8B-B14F-4D97-AF65-F5344CB8AC3E}">
        <p14:creationId xmlns:p14="http://schemas.microsoft.com/office/powerpoint/2010/main" val="18652544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2" name="Rectangle 11">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1D6D11-F2E1-BA09-4CEE-9BB1B7832B86}"/>
              </a:ext>
            </a:extLst>
          </p:cNvPr>
          <p:cNvSpPr>
            <a:spLocks noGrp="1"/>
          </p:cNvSpPr>
          <p:nvPr>
            <p:ph type="title"/>
          </p:nvPr>
        </p:nvSpPr>
        <p:spPr>
          <a:xfrm>
            <a:off x="992206" y="1608667"/>
            <a:ext cx="2823275" cy="4501127"/>
          </a:xfrm>
        </p:spPr>
        <p:txBody>
          <a:bodyPr vert="horz" lIns="91440" tIns="45720" rIns="91440" bIns="45720" rtlCol="0" anchor="t">
            <a:normAutofit/>
          </a:bodyPr>
          <a:lstStyle/>
          <a:p>
            <a:pPr algn="r"/>
            <a:r>
              <a:rPr lang="en-US" sz="3000" b="1" kern="1200">
                <a:solidFill>
                  <a:srgbClr val="FFFFFF"/>
                </a:solidFill>
                <a:latin typeface="+mj-lt"/>
                <a:ea typeface="+mj-ea"/>
                <a:cs typeface="+mj-cs"/>
              </a:rPr>
              <a:t>Interventions: Evidence‑Based Overview (2024)</a:t>
            </a:r>
            <a:br>
              <a:rPr lang="en-US" sz="3000" kern="1200">
                <a:solidFill>
                  <a:srgbClr val="FFFFFF"/>
                </a:solidFill>
                <a:latin typeface="+mj-lt"/>
                <a:ea typeface="+mj-ea"/>
                <a:cs typeface="+mj-cs"/>
              </a:rPr>
            </a:br>
            <a:endParaRPr lang="en-US" sz="3000" kern="1200">
              <a:solidFill>
                <a:srgbClr val="FFFFFF"/>
              </a:solidFill>
              <a:latin typeface="+mj-lt"/>
              <a:ea typeface="+mj-ea"/>
              <a:cs typeface="+mj-cs"/>
            </a:endParaRPr>
          </a:p>
        </p:txBody>
      </p:sp>
      <p:sp>
        <p:nvSpPr>
          <p:cNvPr id="11" name="Content Placeholder 2">
            <a:extLst>
              <a:ext uri="{FF2B5EF4-FFF2-40B4-BE49-F238E27FC236}">
                <a16:creationId xmlns:a16="http://schemas.microsoft.com/office/drawing/2014/main" id="{D68C899A-78EC-EB01-1D11-D84E414DD081}"/>
              </a:ext>
            </a:extLst>
          </p:cNvPr>
          <p:cNvSpPr>
            <a:spLocks noGrp="1"/>
          </p:cNvSpPr>
          <p:nvPr>
            <p:ph idx="1"/>
          </p:nvPr>
        </p:nvSpPr>
        <p:spPr>
          <a:xfrm>
            <a:off x="4211121" y="555171"/>
            <a:ext cx="7349508" cy="5554623"/>
          </a:xfrm>
        </p:spPr>
        <p:txBody>
          <a:bodyPr vert="horz" lIns="91440" tIns="45720" rIns="91440" bIns="45720" rtlCol="0">
            <a:normAutofit/>
          </a:bodyPr>
          <a:lstStyle/>
          <a:p>
            <a:pPr marL="0" indent="0" fontAlgn="base">
              <a:buNone/>
            </a:pPr>
            <a:r>
              <a:rPr lang="en-US" sz="2400" u="sng" dirty="0"/>
              <a:t>No treatment “cures” autism; interventions aim to support communication, wellbeing, and participation.</a:t>
            </a:r>
          </a:p>
          <a:p>
            <a:pPr marL="0" fontAlgn="base"/>
            <a:endParaRPr lang="en-US" sz="1300" dirty="0"/>
          </a:p>
          <a:p>
            <a:pPr marL="0" indent="0" fontAlgn="base">
              <a:buNone/>
            </a:pPr>
            <a:r>
              <a:rPr lang="en-US" sz="2000" b="1" dirty="0"/>
              <a:t>Supported approaches:</a:t>
            </a:r>
            <a:endParaRPr lang="en-US" sz="2000" dirty="0"/>
          </a:p>
          <a:p>
            <a:pPr fontAlgn="base"/>
            <a:r>
              <a:rPr lang="en-US" sz="2000" dirty="0"/>
              <a:t>Parent‑mediated interventions (e.g., PACT)</a:t>
            </a:r>
          </a:p>
          <a:p>
            <a:pPr fontAlgn="base"/>
            <a:r>
              <a:rPr lang="en-US" sz="2000" dirty="0"/>
              <a:t>Speech and language therapy</a:t>
            </a:r>
          </a:p>
          <a:p>
            <a:pPr fontAlgn="base"/>
            <a:r>
              <a:rPr lang="en-US" sz="2000" dirty="0"/>
              <a:t>Occupational therapy (sensory integration where appropriate)</a:t>
            </a:r>
          </a:p>
          <a:p>
            <a:pPr fontAlgn="base"/>
            <a:r>
              <a:rPr lang="en-US" sz="2000" dirty="0"/>
              <a:t>Social communication interventions</a:t>
            </a:r>
          </a:p>
          <a:p>
            <a:pPr fontAlgn="base"/>
            <a:r>
              <a:rPr lang="en-US" sz="2000" dirty="0"/>
              <a:t>CBT adapted for autistic individuals</a:t>
            </a:r>
          </a:p>
          <a:p>
            <a:pPr fontAlgn="base"/>
            <a:r>
              <a:rPr lang="en-US" sz="2000" dirty="0"/>
              <a:t>Assistive and augmentative communication (AAC)</a:t>
            </a:r>
          </a:p>
          <a:p>
            <a:pPr fontAlgn="base"/>
            <a:r>
              <a:rPr lang="en-US" sz="2000" dirty="0"/>
              <a:t>TEACCH and structured teaching</a:t>
            </a:r>
          </a:p>
          <a:p>
            <a:pPr fontAlgn="base"/>
            <a:r>
              <a:rPr lang="en-US" sz="2000" dirty="0"/>
              <a:t>Early </a:t>
            </a:r>
            <a:r>
              <a:rPr lang="en-US" sz="2000" dirty="0" err="1"/>
              <a:t>behavioural</a:t>
            </a:r>
            <a:r>
              <a:rPr lang="en-US" sz="2000" dirty="0"/>
              <a:t> interventions (EIBI) – still debated</a:t>
            </a:r>
          </a:p>
          <a:p>
            <a:pPr marL="0" fontAlgn="base"/>
            <a:endParaRPr lang="en-US" sz="1300" b="1" dirty="0"/>
          </a:p>
          <a:p>
            <a:endParaRPr lang="en-US" sz="1300" dirty="0"/>
          </a:p>
        </p:txBody>
      </p:sp>
      <p:sp>
        <p:nvSpPr>
          <p:cNvPr id="5" name="TextBox 4">
            <a:extLst>
              <a:ext uri="{FF2B5EF4-FFF2-40B4-BE49-F238E27FC236}">
                <a16:creationId xmlns:a16="http://schemas.microsoft.com/office/drawing/2014/main" id="{A54184F8-B157-830B-92E6-097175400D1D}"/>
              </a:ext>
            </a:extLst>
          </p:cNvPr>
          <p:cNvSpPr txBox="1"/>
          <p:nvPr/>
        </p:nvSpPr>
        <p:spPr>
          <a:xfrm>
            <a:off x="1485900" y="6109794"/>
            <a:ext cx="10193095" cy="688708"/>
          </a:xfrm>
          <a:prstGeom prst="rect">
            <a:avLst/>
          </a:prstGeom>
        </p:spPr>
        <p:txBody>
          <a:bodyPr vert="horz" lIns="91440" tIns="45720" rIns="91440" bIns="45720" rtlCol="0">
            <a:normAutofit fontScale="92500" lnSpcReduction="10000"/>
          </a:bodyPr>
          <a:lstStyle/>
          <a:p>
            <a:pPr>
              <a:lnSpc>
                <a:spcPct val="90000"/>
              </a:lnSpc>
              <a:spcAft>
                <a:spcPts val="600"/>
              </a:spcAft>
            </a:pPr>
            <a:r>
              <a:rPr lang="en-US" sz="2000" b="1" dirty="0">
                <a:solidFill>
                  <a:schemeClr val="accent2">
                    <a:lumMod val="40000"/>
                    <a:lumOff val="60000"/>
                  </a:schemeClr>
                </a:solidFill>
              </a:rPr>
              <a:t>Caution:</a:t>
            </a:r>
            <a:r>
              <a:rPr lang="en-US" sz="2000" dirty="0">
                <a:solidFill>
                  <a:schemeClr val="accent2">
                    <a:lumMod val="40000"/>
                    <a:lumOff val="60000"/>
                  </a:schemeClr>
                </a:solidFill>
              </a:rPr>
              <a:t>  NHS (2024) warns against unproven or harmful treatments (e.g., chelation, restrictive diets without medical supervision).</a:t>
            </a:r>
          </a:p>
          <a:p>
            <a:pPr indent="-228600">
              <a:lnSpc>
                <a:spcPct val="90000"/>
              </a:lnSpc>
              <a:spcAft>
                <a:spcPts val="600"/>
              </a:spcAft>
              <a:buFont typeface="Arial" panose="020B0604020202020204" pitchFamily="34" charset="0"/>
              <a:buChar char="•"/>
            </a:pPr>
            <a:endParaRPr lang="en-US" sz="2000" dirty="0"/>
          </a:p>
        </p:txBody>
      </p:sp>
    </p:spTree>
    <p:extLst>
      <p:ext uri="{BB962C8B-B14F-4D97-AF65-F5344CB8AC3E}">
        <p14:creationId xmlns:p14="http://schemas.microsoft.com/office/powerpoint/2010/main" val="2622297511"/>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uzzle pieces with one missing piece&#10;&#10;Description automatically generated">
            <a:extLst>
              <a:ext uri="{FF2B5EF4-FFF2-40B4-BE49-F238E27FC236}">
                <a16:creationId xmlns:a16="http://schemas.microsoft.com/office/drawing/2014/main" id="{D28E3D54-DF70-C921-A181-F502917F612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950" r="12393" b="-1"/>
          <a:stretch/>
        </p:blipFill>
        <p:spPr>
          <a:xfrm>
            <a:off x="2" y="10"/>
            <a:ext cx="5842070" cy="4143365"/>
          </a:xfrm>
          <a:prstGeom prst="rect">
            <a:avLst/>
          </a:prstGeom>
        </p:spPr>
      </p:pic>
      <p:sp>
        <p:nvSpPr>
          <p:cNvPr id="2" name="Title 1">
            <a:extLst>
              <a:ext uri="{FF2B5EF4-FFF2-40B4-BE49-F238E27FC236}">
                <a16:creationId xmlns:a16="http://schemas.microsoft.com/office/drawing/2014/main" id="{25B8A398-253E-C3FE-EB72-042E0D1947AA}"/>
              </a:ext>
            </a:extLst>
          </p:cNvPr>
          <p:cNvSpPr>
            <a:spLocks noGrp="1"/>
          </p:cNvSpPr>
          <p:nvPr>
            <p:ph type="title"/>
          </p:nvPr>
        </p:nvSpPr>
        <p:spPr>
          <a:xfrm>
            <a:off x="5932133" y="333339"/>
            <a:ext cx="6259865" cy="1899912"/>
          </a:xfrm>
        </p:spPr>
        <p:txBody>
          <a:bodyPr>
            <a:normAutofit/>
          </a:bodyPr>
          <a:lstStyle/>
          <a:p>
            <a:r>
              <a:rPr lang="en-GB" sz="4000" b="1" dirty="0"/>
              <a:t> Mosaic activity: Which treatment for ASD? </a:t>
            </a:r>
          </a:p>
        </p:txBody>
      </p:sp>
      <p:sp>
        <p:nvSpPr>
          <p:cNvPr id="10" name="Content Placeholder 9">
            <a:extLst>
              <a:ext uri="{FF2B5EF4-FFF2-40B4-BE49-F238E27FC236}">
                <a16:creationId xmlns:a16="http://schemas.microsoft.com/office/drawing/2014/main" id="{21BC1830-4F0C-D1E9-46B0-1319A43AE42B}"/>
              </a:ext>
            </a:extLst>
          </p:cNvPr>
          <p:cNvSpPr>
            <a:spLocks noGrp="1"/>
          </p:cNvSpPr>
          <p:nvPr>
            <p:ph idx="1"/>
          </p:nvPr>
        </p:nvSpPr>
        <p:spPr>
          <a:xfrm>
            <a:off x="3886200" y="2781899"/>
            <a:ext cx="7907183" cy="3742762"/>
          </a:xfrm>
        </p:spPr>
        <p:txBody>
          <a:bodyPr>
            <a:normAutofit fontScale="92500" lnSpcReduction="10000"/>
          </a:bodyPr>
          <a:lstStyle/>
          <a:p>
            <a:pPr marL="0" indent="0">
              <a:buNone/>
            </a:pPr>
            <a:r>
              <a:rPr lang="en-GB" dirty="0">
                <a:hlinkClick r:id="rId5"/>
              </a:rPr>
              <a:t>Applied behaviour Analysis (</a:t>
            </a:r>
            <a:r>
              <a:rPr lang="en-GB" dirty="0" err="1">
                <a:hlinkClick r:id="rId5"/>
              </a:rPr>
              <a:t>OpenLearn</a:t>
            </a:r>
            <a:r>
              <a:rPr lang="en-GB" dirty="0">
                <a:hlinkClick r:id="rId5"/>
              </a:rPr>
              <a:t>)</a:t>
            </a:r>
            <a:endParaRPr lang="en-GB" dirty="0">
              <a:hlinkClick r:id="rId6"/>
            </a:endParaRPr>
          </a:p>
          <a:p>
            <a:pPr marL="0" indent="0">
              <a:buNone/>
            </a:pPr>
            <a:r>
              <a:rPr lang="en-GB" dirty="0">
                <a:hlinkClick r:id="rId6"/>
              </a:rPr>
              <a:t>Medication Treatment for Autism | NICHD - Eunice Kennedy Shriver National Institute of Child Health and Human Development (nih.gov)</a:t>
            </a:r>
            <a:r>
              <a:rPr lang="en-US" dirty="0"/>
              <a:t> </a:t>
            </a:r>
          </a:p>
          <a:p>
            <a:pPr marL="0" indent="0">
              <a:buNone/>
            </a:pPr>
            <a:r>
              <a:rPr lang="en-GB" dirty="0">
                <a:hlinkClick r:id="rId7"/>
              </a:rPr>
              <a:t>What is AAC? - </a:t>
            </a:r>
            <a:r>
              <a:rPr lang="en-GB" dirty="0" err="1">
                <a:hlinkClick r:id="rId7"/>
              </a:rPr>
              <a:t>AssistiveWare</a:t>
            </a:r>
            <a:endParaRPr lang="en-GB" dirty="0"/>
          </a:p>
          <a:p>
            <a:pPr marL="0" indent="0">
              <a:buNone/>
            </a:pPr>
            <a:r>
              <a:rPr lang="en-GB" dirty="0">
                <a:hlinkClick r:id="rId8"/>
              </a:rPr>
              <a:t>Picture Exchange Communication System (PECS) (pecs-unitedkingdom.com)</a:t>
            </a:r>
            <a:endParaRPr lang="en-GB" dirty="0"/>
          </a:p>
          <a:p>
            <a:pPr marL="0" indent="0">
              <a:buNone/>
            </a:pPr>
            <a:r>
              <a:rPr lang="en-GB" dirty="0">
                <a:hlinkClick r:id="rId9"/>
              </a:rPr>
              <a:t>Treatments that are not recommended for autism - NHS (www.nhs.uk)</a:t>
            </a:r>
            <a:endParaRPr lang="en-US" dirty="0"/>
          </a:p>
        </p:txBody>
      </p:sp>
      <p:sp>
        <p:nvSpPr>
          <p:cNvPr id="6" name="TextBox 5">
            <a:extLst>
              <a:ext uri="{FF2B5EF4-FFF2-40B4-BE49-F238E27FC236}">
                <a16:creationId xmlns:a16="http://schemas.microsoft.com/office/drawing/2014/main" id="{BD04C752-7BAD-0685-FCEC-62F85206B8FA}"/>
              </a:ext>
            </a:extLst>
          </p:cNvPr>
          <p:cNvSpPr txBox="1"/>
          <p:nvPr/>
        </p:nvSpPr>
        <p:spPr>
          <a:xfrm>
            <a:off x="1116034" y="6012486"/>
            <a:ext cx="261000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rosarubicondior.blogspot.com/2013/03/plink.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7112168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47FBB8-9F61-C543-C102-0C1E1D190F9A}"/>
              </a:ext>
            </a:extLst>
          </p:cNvPr>
          <p:cNvSpPr>
            <a:spLocks noGrp="1"/>
          </p:cNvSpPr>
          <p:nvPr>
            <p:ph type="title"/>
          </p:nvPr>
        </p:nvSpPr>
        <p:spPr>
          <a:xfrm>
            <a:off x="572493" y="238539"/>
            <a:ext cx="11018520" cy="1434415"/>
          </a:xfrm>
        </p:spPr>
        <p:txBody>
          <a:bodyPr anchor="b">
            <a:normAutofit/>
          </a:bodyPr>
          <a:lstStyle/>
          <a:p>
            <a:r>
              <a:rPr lang="en-GB" sz="4600"/>
              <a:t>Children and young people with Autism in schools </a:t>
            </a:r>
          </a:p>
        </p:txBody>
      </p:sp>
      <p:sp>
        <p:nvSpPr>
          <p:cNvPr id="1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F57013-2446-53C6-5050-1C06EE39C38C}"/>
              </a:ext>
            </a:extLst>
          </p:cNvPr>
          <p:cNvSpPr>
            <a:spLocks noGrp="1"/>
          </p:cNvSpPr>
          <p:nvPr>
            <p:ph idx="1"/>
          </p:nvPr>
        </p:nvSpPr>
        <p:spPr>
          <a:xfrm>
            <a:off x="572492" y="2071316"/>
            <a:ext cx="6963771" cy="4119172"/>
          </a:xfrm>
        </p:spPr>
        <p:txBody>
          <a:bodyPr anchor="t">
            <a:normAutofit fontScale="92500" lnSpcReduction="20000"/>
          </a:bodyPr>
          <a:lstStyle/>
          <a:p>
            <a:pPr marL="0" indent="0" fontAlgn="base">
              <a:buNone/>
            </a:pPr>
            <a:r>
              <a:rPr lang="en-GB" dirty="0"/>
              <a:t>Recent research (Watkins, 2023; Crane et al., 2024):</a:t>
            </a:r>
          </a:p>
          <a:p>
            <a:pPr fontAlgn="base"/>
            <a:r>
              <a:rPr lang="en-GB" dirty="0"/>
              <a:t>Autistic pupils face </a:t>
            </a:r>
            <a:r>
              <a:rPr lang="en-GB" b="1" dirty="0"/>
              <a:t>higher bullying rates</a:t>
            </a:r>
            <a:r>
              <a:rPr lang="en-GB" dirty="0"/>
              <a:t>, anxiety, and exclusion.</a:t>
            </a:r>
          </a:p>
          <a:p>
            <a:pPr fontAlgn="base"/>
            <a:r>
              <a:rPr lang="en-GB" dirty="0"/>
              <a:t>Support varies widely across mainstream schools.</a:t>
            </a:r>
          </a:p>
          <a:p>
            <a:pPr fontAlgn="base"/>
            <a:r>
              <a:rPr lang="en-GB" dirty="0"/>
              <a:t>Girls often overlooked due to masking.</a:t>
            </a:r>
          </a:p>
          <a:p>
            <a:pPr fontAlgn="base"/>
            <a:r>
              <a:rPr lang="en-GB" dirty="0"/>
              <a:t>Transitions (primary → secondary) remain a major stress point.</a:t>
            </a:r>
          </a:p>
          <a:p>
            <a:pPr fontAlgn="base"/>
            <a:r>
              <a:rPr lang="en-GB" dirty="0"/>
              <a:t>EHCP demand rising sharply; local authorities struggling to meet need.</a:t>
            </a:r>
          </a:p>
          <a:p>
            <a:pPr marL="457200" lvl="1" indent="0">
              <a:buNone/>
            </a:pPr>
            <a:endParaRPr lang="en-GB" sz="2200" dirty="0"/>
          </a:p>
        </p:txBody>
      </p:sp>
      <p:pic>
        <p:nvPicPr>
          <p:cNvPr id="7" name="Picture 6" descr="A logo for autism awareness day&#10;&#10;Description automatically generated">
            <a:extLst>
              <a:ext uri="{FF2B5EF4-FFF2-40B4-BE49-F238E27FC236}">
                <a16:creationId xmlns:a16="http://schemas.microsoft.com/office/drawing/2014/main" id="{970E6D60-0295-E08D-0F42-41A9317B821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77" r="-1" b="13968"/>
          <a:stretch/>
        </p:blipFill>
        <p:spPr>
          <a:xfrm>
            <a:off x="8027350" y="2125576"/>
            <a:ext cx="3941064" cy="4096512"/>
          </a:xfrm>
          <a:prstGeom prst="rect">
            <a:avLst/>
          </a:prstGeom>
        </p:spPr>
      </p:pic>
      <p:sp>
        <p:nvSpPr>
          <p:cNvPr id="8" name="TextBox 7">
            <a:extLst>
              <a:ext uri="{FF2B5EF4-FFF2-40B4-BE49-F238E27FC236}">
                <a16:creationId xmlns:a16="http://schemas.microsoft.com/office/drawing/2014/main" id="{61A3705A-9C94-532C-1780-5ED2556E695E}"/>
              </a:ext>
            </a:extLst>
          </p:cNvPr>
          <p:cNvSpPr txBox="1"/>
          <p:nvPr/>
        </p:nvSpPr>
        <p:spPr>
          <a:xfrm>
            <a:off x="9184646" y="5990433"/>
            <a:ext cx="243207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autisminnb.blogspot.com/2010/03/on-world-autism-awareness-day-2010.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3790621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people with speech bubbles&#10;&#10;Description automatically generated">
            <a:extLst>
              <a:ext uri="{FF2B5EF4-FFF2-40B4-BE49-F238E27FC236}">
                <a16:creationId xmlns:a16="http://schemas.microsoft.com/office/drawing/2014/main" id="{A855CEEE-1138-5935-72FA-5FEDCCE094E1}"/>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07" r="19276" b="8883"/>
          <a:stretch/>
        </p:blipFill>
        <p:spPr>
          <a:xfrm>
            <a:off x="3523488" y="10"/>
            <a:ext cx="8668512" cy="6857990"/>
          </a:xfrm>
          <a:prstGeom prst="rect">
            <a:avLst/>
          </a:prstGeom>
        </p:spPr>
      </p:pic>
      <p:sp>
        <p:nvSpPr>
          <p:cNvPr id="2" name="Title 1">
            <a:extLst>
              <a:ext uri="{FF2B5EF4-FFF2-40B4-BE49-F238E27FC236}">
                <a16:creationId xmlns:a16="http://schemas.microsoft.com/office/drawing/2014/main" id="{2F33C986-7694-EA5D-5DB1-C9BBA8F32D7D}"/>
              </a:ext>
            </a:extLst>
          </p:cNvPr>
          <p:cNvSpPr>
            <a:spLocks noGrp="1"/>
          </p:cNvSpPr>
          <p:nvPr>
            <p:ph type="title"/>
          </p:nvPr>
        </p:nvSpPr>
        <p:spPr>
          <a:xfrm>
            <a:off x="477981" y="1122363"/>
            <a:ext cx="4023360" cy="3204134"/>
          </a:xfrm>
        </p:spPr>
        <p:txBody>
          <a:bodyPr vert="horz" lIns="91440" tIns="45720" rIns="91440" bIns="45720" rtlCol="0" anchor="b">
            <a:normAutofit/>
          </a:bodyPr>
          <a:lstStyle/>
          <a:p>
            <a:endParaRPr lang="en-US" dirty="0"/>
          </a:p>
        </p:txBody>
      </p:sp>
      <p:sp>
        <p:nvSpPr>
          <p:cNvPr id="4" name="TextBox 3">
            <a:extLst>
              <a:ext uri="{FF2B5EF4-FFF2-40B4-BE49-F238E27FC236}">
                <a16:creationId xmlns:a16="http://schemas.microsoft.com/office/drawing/2014/main" id="{0298C5C2-E2AF-AA11-87BB-4EA6A4852A8B}"/>
              </a:ext>
            </a:extLst>
          </p:cNvPr>
          <p:cNvSpPr txBox="1"/>
          <p:nvPr/>
        </p:nvSpPr>
        <p:spPr>
          <a:xfrm>
            <a:off x="9894576" y="6657945"/>
            <a:ext cx="229742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josegalan.es/tipos-de-paginas-web/">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328679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1000"/>
                                  </p:stCondLst>
                                  <p:endCondLst>
                                    <p:cond evt="begin" delay="0">
                                      <p:tn val="5"/>
                                    </p:cond>
                                  </p:end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4C2A5-DED2-2C37-B2EF-0B7AF35A627E}"/>
              </a:ext>
            </a:extLst>
          </p:cNvPr>
          <p:cNvSpPr>
            <a:spLocks noGrp="1"/>
          </p:cNvSpPr>
          <p:nvPr>
            <p:ph type="title"/>
          </p:nvPr>
        </p:nvSpPr>
        <p:spPr/>
        <p:txBody>
          <a:bodyPr/>
          <a:lstStyle/>
          <a:p>
            <a:r>
              <a:rPr lang="en-GB" dirty="0"/>
              <a:t>Autism and health </a:t>
            </a:r>
          </a:p>
        </p:txBody>
      </p:sp>
      <p:sp>
        <p:nvSpPr>
          <p:cNvPr id="3" name="Content Placeholder 2">
            <a:extLst>
              <a:ext uri="{FF2B5EF4-FFF2-40B4-BE49-F238E27FC236}">
                <a16:creationId xmlns:a16="http://schemas.microsoft.com/office/drawing/2014/main" id="{19FB825C-3E98-F99C-A5B4-5B726C51C910}"/>
              </a:ext>
            </a:extLst>
          </p:cNvPr>
          <p:cNvSpPr>
            <a:spLocks noGrp="1"/>
          </p:cNvSpPr>
          <p:nvPr>
            <p:ph sz="half" idx="1"/>
          </p:nvPr>
        </p:nvSpPr>
        <p:spPr>
          <a:xfrm>
            <a:off x="372670" y="1825625"/>
            <a:ext cx="5181600" cy="4351338"/>
          </a:xfrm>
        </p:spPr>
        <p:txBody>
          <a:bodyPr>
            <a:normAutofit fontScale="85000" lnSpcReduction="10000"/>
          </a:bodyPr>
          <a:lstStyle/>
          <a:p>
            <a:r>
              <a:rPr lang="en-GB" dirty="0"/>
              <a:t>Shorter life expectancy and premature mortality</a:t>
            </a:r>
          </a:p>
          <a:p>
            <a:pPr lvl="1"/>
            <a:r>
              <a:rPr lang="en-GB" dirty="0"/>
              <a:t>3 times more likely to die between 2010-2016 in Canada compared to people without autism (</a:t>
            </a:r>
            <a:r>
              <a:rPr lang="en-GB" dirty="0" err="1"/>
              <a:t>Lunsky</a:t>
            </a:r>
            <a:r>
              <a:rPr lang="en-GB" dirty="0"/>
              <a:t> et al, 2022)</a:t>
            </a:r>
          </a:p>
          <a:p>
            <a:pPr lvl="1"/>
            <a:r>
              <a:rPr lang="en-GB" dirty="0"/>
              <a:t>2.06 times higher mortality than non-autistic Australian between 2001 and 2015 due to nervous and sense disorders (Hwang et al., 2019)</a:t>
            </a:r>
          </a:p>
          <a:p>
            <a:pPr lvl="1"/>
            <a:r>
              <a:rPr lang="en-GB" dirty="0"/>
              <a:t>According to </a:t>
            </a:r>
            <a:r>
              <a:rPr lang="en-GB" dirty="0" err="1"/>
              <a:t>Hirvikoski</a:t>
            </a:r>
            <a:r>
              <a:rPr lang="en-GB" dirty="0"/>
              <a:t> et al (2016) a multitudes of medical conditions lead to higher pre-mature mortality in ASD </a:t>
            </a:r>
          </a:p>
          <a:p>
            <a:pPr lvl="2"/>
            <a:r>
              <a:rPr lang="en-GB" dirty="0"/>
              <a:t>Especially for female with low functioning </a:t>
            </a:r>
          </a:p>
          <a:p>
            <a:pPr lvl="2"/>
            <a:r>
              <a:rPr lang="en-GB" dirty="0"/>
              <a:t>Individuals with higher functioning higher risk for suicide </a:t>
            </a:r>
          </a:p>
          <a:p>
            <a:endParaRPr lang="en-GB" dirty="0"/>
          </a:p>
          <a:p>
            <a:endParaRPr lang="en-GB" dirty="0"/>
          </a:p>
        </p:txBody>
      </p:sp>
      <p:sp>
        <p:nvSpPr>
          <p:cNvPr id="4" name="Content Placeholder 3">
            <a:extLst>
              <a:ext uri="{FF2B5EF4-FFF2-40B4-BE49-F238E27FC236}">
                <a16:creationId xmlns:a16="http://schemas.microsoft.com/office/drawing/2014/main" id="{3D66AADE-CDF3-AEC9-FEEF-BF6D8AC5B5B0}"/>
              </a:ext>
            </a:extLst>
          </p:cNvPr>
          <p:cNvSpPr>
            <a:spLocks noGrp="1"/>
          </p:cNvSpPr>
          <p:nvPr>
            <p:ph sz="half" idx="2"/>
          </p:nvPr>
        </p:nvSpPr>
        <p:spPr>
          <a:xfrm>
            <a:off x="5881511" y="1825625"/>
            <a:ext cx="6016839" cy="4351338"/>
          </a:xfrm>
        </p:spPr>
        <p:txBody>
          <a:bodyPr>
            <a:normAutofit fontScale="85000" lnSpcReduction="10000"/>
          </a:bodyPr>
          <a:lstStyle/>
          <a:p>
            <a:r>
              <a:rPr lang="en-GB" dirty="0"/>
              <a:t>Greater risks of physical health conditions and complex health needs across lifespan of autistic individuals in the UK (Ward et al, 2023)</a:t>
            </a:r>
          </a:p>
          <a:p>
            <a:pPr lvl="1"/>
            <a:r>
              <a:rPr lang="en-GB" dirty="0"/>
              <a:t>No single cause of poor physical health </a:t>
            </a:r>
          </a:p>
          <a:p>
            <a:pPr lvl="1"/>
            <a:r>
              <a:rPr lang="en-GB" dirty="0"/>
              <a:t>Biological contributions </a:t>
            </a:r>
          </a:p>
          <a:p>
            <a:pPr lvl="1"/>
            <a:r>
              <a:rPr lang="en-GB" dirty="0"/>
              <a:t>Socioeconomic issues related to negative life experiences and stigma </a:t>
            </a:r>
          </a:p>
          <a:p>
            <a:pPr lvl="1"/>
            <a:r>
              <a:rPr lang="en-GB" dirty="0"/>
              <a:t>Poorer self-reported healthcare quality</a:t>
            </a:r>
          </a:p>
        </p:txBody>
      </p:sp>
      <p:pic>
        <p:nvPicPr>
          <p:cNvPr id="6" name="Picture 5" descr="A blue circle with a white envelope&#10;&#10;Description automatically generated">
            <a:extLst>
              <a:ext uri="{FF2B5EF4-FFF2-40B4-BE49-F238E27FC236}">
                <a16:creationId xmlns:a16="http://schemas.microsoft.com/office/drawing/2014/main" id="{76B4887B-93E7-90ED-70D0-5C6A79C4C60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36266" y="4824942"/>
            <a:ext cx="1916289" cy="1916289"/>
          </a:xfrm>
          <a:prstGeom prst="rect">
            <a:avLst/>
          </a:prstGeom>
        </p:spPr>
      </p:pic>
      <p:sp>
        <p:nvSpPr>
          <p:cNvPr id="7" name="TextBox 6">
            <a:extLst>
              <a:ext uri="{FF2B5EF4-FFF2-40B4-BE49-F238E27FC236}">
                <a16:creationId xmlns:a16="http://schemas.microsoft.com/office/drawing/2014/main" id="{A2A8FDF4-C61E-8122-8C60-EA217A045231}"/>
              </a:ext>
            </a:extLst>
          </p:cNvPr>
          <p:cNvSpPr txBox="1"/>
          <p:nvPr/>
        </p:nvSpPr>
        <p:spPr>
          <a:xfrm>
            <a:off x="8503285" y="4919008"/>
            <a:ext cx="3025283" cy="1938992"/>
          </a:xfrm>
          <a:prstGeom prst="rect">
            <a:avLst/>
          </a:prstGeom>
          <a:noFill/>
        </p:spPr>
        <p:txBody>
          <a:bodyPr wrap="square" rtlCol="0">
            <a:spAutoFit/>
          </a:bodyPr>
          <a:lstStyle/>
          <a:p>
            <a:r>
              <a:rPr lang="en-GB" sz="2000" b="1" dirty="0">
                <a:solidFill>
                  <a:srgbClr val="7030A0"/>
                </a:solidFill>
              </a:rPr>
              <a:t>Health and social care provisions need to be individually designed and taking into account the vulnerability of ASD individuals </a:t>
            </a:r>
          </a:p>
        </p:txBody>
      </p:sp>
    </p:spTree>
    <p:extLst>
      <p:ext uri="{BB962C8B-B14F-4D97-AF65-F5344CB8AC3E}">
        <p14:creationId xmlns:p14="http://schemas.microsoft.com/office/powerpoint/2010/main" val="22971145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C9CF57D-D15F-235E-2AE4-55F7EFE58250}"/>
              </a:ext>
            </a:extLst>
          </p:cNvPr>
          <p:cNvSpPr>
            <a:spLocks noGrp="1"/>
          </p:cNvSpPr>
          <p:nvPr>
            <p:ph type="title"/>
          </p:nvPr>
        </p:nvSpPr>
        <p:spPr>
          <a:xfrm>
            <a:off x="1137036" y="548640"/>
            <a:ext cx="9543405" cy="1188720"/>
          </a:xfrm>
        </p:spPr>
        <p:txBody>
          <a:bodyPr>
            <a:normAutofit/>
          </a:bodyPr>
          <a:lstStyle/>
          <a:p>
            <a:r>
              <a:rPr lang="en-GB" sz="3700" b="1">
                <a:solidFill>
                  <a:schemeClr val="tx1">
                    <a:lumMod val="85000"/>
                    <a:lumOff val="15000"/>
                  </a:schemeClr>
                </a:solidFill>
              </a:rPr>
              <a:t>Autism and Health Inequalities</a:t>
            </a:r>
            <a:br>
              <a:rPr lang="en-GB" sz="3700">
                <a:solidFill>
                  <a:schemeClr val="tx1">
                    <a:lumMod val="85000"/>
                    <a:lumOff val="15000"/>
                  </a:schemeClr>
                </a:solidFill>
              </a:rPr>
            </a:br>
            <a:endParaRPr lang="en-GB" sz="370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43B36AFD-C0B4-3784-204A-D2CBB78B867B}"/>
              </a:ext>
            </a:extLst>
          </p:cNvPr>
          <p:cNvSpPr>
            <a:spLocks noGrp="1"/>
          </p:cNvSpPr>
          <p:nvPr>
            <p:ph idx="1"/>
          </p:nvPr>
        </p:nvSpPr>
        <p:spPr>
          <a:xfrm>
            <a:off x="1957987" y="1841500"/>
            <a:ext cx="8276026" cy="4889499"/>
          </a:xfrm>
        </p:spPr>
        <p:txBody>
          <a:bodyPr anchor="ctr">
            <a:normAutofit/>
          </a:bodyPr>
          <a:lstStyle/>
          <a:p>
            <a:pPr marL="0" indent="0" fontAlgn="base">
              <a:buNone/>
            </a:pPr>
            <a:r>
              <a:rPr lang="en-GB" sz="2000" u="sng" dirty="0">
                <a:solidFill>
                  <a:schemeClr val="tx1">
                    <a:lumMod val="85000"/>
                    <a:lumOff val="15000"/>
                  </a:schemeClr>
                </a:solidFill>
              </a:rPr>
              <a:t>Recent evidence:</a:t>
            </a:r>
          </a:p>
          <a:p>
            <a:pPr fontAlgn="base"/>
            <a:r>
              <a:rPr lang="en-GB" sz="2000" dirty="0">
                <a:solidFill>
                  <a:schemeClr val="tx1">
                    <a:lumMod val="85000"/>
                    <a:lumOff val="15000"/>
                  </a:schemeClr>
                </a:solidFill>
              </a:rPr>
              <a:t>Autistic adults have </a:t>
            </a:r>
            <a:r>
              <a:rPr lang="en-GB" sz="2000" b="1" dirty="0">
                <a:solidFill>
                  <a:schemeClr val="tx1">
                    <a:lumMod val="85000"/>
                    <a:lumOff val="15000"/>
                  </a:schemeClr>
                </a:solidFill>
              </a:rPr>
              <a:t>double the mortality risk</a:t>
            </a:r>
            <a:r>
              <a:rPr lang="en-GB" sz="2000" dirty="0">
                <a:solidFill>
                  <a:schemeClr val="tx1">
                    <a:lumMod val="85000"/>
                    <a:lumOff val="15000"/>
                  </a:schemeClr>
                </a:solidFill>
              </a:rPr>
              <a:t> of non‑autistic adults (</a:t>
            </a:r>
            <a:r>
              <a:rPr lang="en-GB" sz="2000" dirty="0" err="1">
                <a:solidFill>
                  <a:schemeClr val="tx1">
                    <a:lumMod val="85000"/>
                    <a:lumOff val="15000"/>
                  </a:schemeClr>
                </a:solidFill>
              </a:rPr>
              <a:t>Hirvikoski</a:t>
            </a:r>
            <a:r>
              <a:rPr lang="en-GB" sz="2000" dirty="0">
                <a:solidFill>
                  <a:schemeClr val="tx1">
                    <a:lumMod val="85000"/>
                    <a:lumOff val="15000"/>
                  </a:schemeClr>
                </a:solidFill>
              </a:rPr>
              <a:t> et al., 2023).</a:t>
            </a:r>
          </a:p>
          <a:p>
            <a:pPr fontAlgn="base"/>
            <a:r>
              <a:rPr lang="en-GB" sz="2000" dirty="0">
                <a:solidFill>
                  <a:schemeClr val="tx1">
                    <a:lumMod val="85000"/>
                    <a:lumOff val="15000"/>
                  </a:schemeClr>
                </a:solidFill>
              </a:rPr>
              <a:t>Higher rates of chronic illness, pain, and unmet healthcare needs (Ward et al., 2023).</a:t>
            </a:r>
          </a:p>
          <a:p>
            <a:pPr fontAlgn="base"/>
            <a:r>
              <a:rPr lang="en-GB" sz="2000" dirty="0">
                <a:solidFill>
                  <a:schemeClr val="tx1">
                    <a:lumMod val="85000"/>
                    <a:lumOff val="15000"/>
                  </a:schemeClr>
                </a:solidFill>
              </a:rPr>
              <a:t>Autistic women face the greatest health inequalities.</a:t>
            </a:r>
          </a:p>
          <a:p>
            <a:pPr fontAlgn="base"/>
            <a:r>
              <a:rPr lang="en-GB" sz="2000" dirty="0">
                <a:solidFill>
                  <a:schemeClr val="tx1">
                    <a:lumMod val="85000"/>
                    <a:lumOff val="15000"/>
                  </a:schemeClr>
                </a:solidFill>
              </a:rPr>
              <a:t>Suicide risk elevated in autistic adults without learning disabilities (Cassidy et al., 2022).</a:t>
            </a:r>
          </a:p>
          <a:p>
            <a:pPr fontAlgn="base"/>
            <a:endParaRPr lang="en-GB" sz="2000" dirty="0">
              <a:solidFill>
                <a:schemeClr val="tx1">
                  <a:lumMod val="85000"/>
                  <a:lumOff val="15000"/>
                </a:schemeClr>
              </a:solidFill>
            </a:endParaRPr>
          </a:p>
          <a:p>
            <a:pPr marL="0" indent="0" fontAlgn="base">
              <a:buNone/>
            </a:pPr>
            <a:r>
              <a:rPr lang="en-GB" sz="2000" b="1" dirty="0">
                <a:solidFill>
                  <a:schemeClr val="tx1">
                    <a:lumMod val="85000"/>
                    <a:lumOff val="15000"/>
                  </a:schemeClr>
                </a:solidFill>
              </a:rPr>
              <a:t>Key issue:</a:t>
            </a:r>
            <a:r>
              <a:rPr lang="en-GB" sz="2000" dirty="0">
                <a:solidFill>
                  <a:schemeClr val="tx1">
                    <a:lumMod val="85000"/>
                    <a:lumOff val="15000"/>
                  </a:schemeClr>
                </a:solidFill>
              </a:rPr>
              <a:t>  Healthcare systems often lack autism‑inclusive practices.</a:t>
            </a:r>
          </a:p>
          <a:p>
            <a:endParaRPr lang="en-GB" sz="17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4822942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AB2C0-CF24-09AD-78C4-72D2E21A4CE1}"/>
              </a:ext>
            </a:extLst>
          </p:cNvPr>
          <p:cNvSpPr>
            <a:spLocks noGrp="1"/>
          </p:cNvSpPr>
          <p:nvPr>
            <p:ph type="title"/>
          </p:nvPr>
        </p:nvSpPr>
        <p:spPr/>
        <p:txBody>
          <a:bodyPr/>
          <a:lstStyle/>
          <a:p>
            <a:r>
              <a:rPr lang="en-GB" dirty="0"/>
              <a:t>Gender differences in ASD </a:t>
            </a:r>
          </a:p>
        </p:txBody>
      </p:sp>
      <p:sp>
        <p:nvSpPr>
          <p:cNvPr id="3" name="Content Placeholder 2">
            <a:extLst>
              <a:ext uri="{FF2B5EF4-FFF2-40B4-BE49-F238E27FC236}">
                <a16:creationId xmlns:a16="http://schemas.microsoft.com/office/drawing/2014/main" id="{EE1DAFA4-C855-94A1-0BFC-EB389216E229}"/>
              </a:ext>
            </a:extLst>
          </p:cNvPr>
          <p:cNvSpPr>
            <a:spLocks noGrp="1"/>
          </p:cNvSpPr>
          <p:nvPr>
            <p:ph idx="1"/>
          </p:nvPr>
        </p:nvSpPr>
        <p:spPr>
          <a:xfrm>
            <a:off x="725311" y="1565981"/>
            <a:ext cx="6883400" cy="4351338"/>
          </a:xfrm>
        </p:spPr>
        <p:txBody>
          <a:bodyPr>
            <a:normAutofit fontScale="85000" lnSpcReduction="20000"/>
          </a:bodyPr>
          <a:lstStyle/>
          <a:p>
            <a:r>
              <a:rPr lang="en-GB" sz="3500" dirty="0"/>
              <a:t>Most stereotyped autistic behaviours are biased towards male in the literature</a:t>
            </a:r>
          </a:p>
          <a:p>
            <a:r>
              <a:rPr lang="en-GB" sz="3500" dirty="0"/>
              <a:t>Harder to detect autism in females </a:t>
            </a:r>
          </a:p>
          <a:p>
            <a:r>
              <a:rPr lang="en-GB" sz="3500" dirty="0"/>
              <a:t>Masking is common in females: some show eye contact and animated facial expressions </a:t>
            </a:r>
          </a:p>
          <a:p>
            <a:pPr lvl="1"/>
            <a:r>
              <a:rPr lang="en-GB" sz="3000" dirty="0"/>
              <a:t>To avoid stigma or prejudice (Perry et al., 2021) </a:t>
            </a:r>
          </a:p>
          <a:p>
            <a:pPr lvl="1"/>
            <a:r>
              <a:rPr lang="en-GB" sz="3000" b="0" i="0" dirty="0">
                <a:solidFill>
                  <a:srgbClr val="3F3F3F"/>
                </a:solidFill>
                <a:effectLst/>
                <a:highlight>
                  <a:srgbClr val="FFFFFF"/>
                </a:highlight>
                <a:latin typeface="hero-new"/>
              </a:rPr>
              <a:t>“to blend in or ‘pass’ in a neurotypical world” (National Autistic Society, n.d.)</a:t>
            </a:r>
          </a:p>
          <a:p>
            <a:pPr lvl="1"/>
            <a:r>
              <a:rPr lang="en-GB" sz="3000" dirty="0">
                <a:solidFill>
                  <a:srgbClr val="3F3F3F"/>
                </a:solidFill>
                <a:highlight>
                  <a:srgbClr val="FFFFFF"/>
                </a:highlight>
                <a:latin typeface="hero-new"/>
              </a:rPr>
              <a:t>To avoid social rejection </a:t>
            </a:r>
            <a:endParaRPr lang="en-GB" sz="3000" b="0" i="0" dirty="0">
              <a:solidFill>
                <a:srgbClr val="3F3F3F"/>
              </a:solidFill>
              <a:effectLst/>
              <a:highlight>
                <a:srgbClr val="FFFFFF"/>
              </a:highlight>
              <a:latin typeface="hero-new"/>
            </a:endParaRPr>
          </a:p>
          <a:p>
            <a:pPr lvl="1"/>
            <a:endParaRPr lang="en-GB" b="0" i="0" dirty="0">
              <a:solidFill>
                <a:srgbClr val="3F3F3F"/>
              </a:solidFill>
              <a:effectLst/>
              <a:highlight>
                <a:srgbClr val="FFFFFF"/>
              </a:highlight>
              <a:latin typeface="hero-new"/>
            </a:endParaRPr>
          </a:p>
          <a:p>
            <a:pPr lvl="1"/>
            <a:endParaRPr lang="en-GB" dirty="0"/>
          </a:p>
          <a:p>
            <a:pPr lvl="1"/>
            <a:endParaRPr lang="en-GB" dirty="0"/>
          </a:p>
          <a:p>
            <a:pPr lvl="1"/>
            <a:endParaRPr lang="en-GB" dirty="0"/>
          </a:p>
        </p:txBody>
      </p:sp>
      <p:pic>
        <p:nvPicPr>
          <p:cNvPr id="6" name="Picture 5" descr="A person holding a white mask&#10;&#10;Description automatically generated">
            <a:extLst>
              <a:ext uri="{FF2B5EF4-FFF2-40B4-BE49-F238E27FC236}">
                <a16:creationId xmlns:a16="http://schemas.microsoft.com/office/drawing/2014/main" id="{BD4913DB-8518-6187-3473-7C9D31B74B2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17555" y="1879247"/>
            <a:ext cx="3962400" cy="3553968"/>
          </a:xfrm>
          <a:prstGeom prst="rect">
            <a:avLst/>
          </a:prstGeom>
        </p:spPr>
      </p:pic>
    </p:spTree>
    <p:extLst>
      <p:ext uri="{BB962C8B-B14F-4D97-AF65-F5344CB8AC3E}">
        <p14:creationId xmlns:p14="http://schemas.microsoft.com/office/powerpoint/2010/main" val="31390066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02B47F-166D-9D4E-BCF2-A47330E975A7}"/>
              </a:ext>
            </a:extLst>
          </p:cNvPr>
          <p:cNvSpPr>
            <a:spLocks noGrp="1"/>
          </p:cNvSpPr>
          <p:nvPr>
            <p:ph type="title"/>
          </p:nvPr>
        </p:nvSpPr>
        <p:spPr>
          <a:xfrm>
            <a:off x="630936" y="640080"/>
            <a:ext cx="4818888" cy="1481328"/>
          </a:xfrm>
        </p:spPr>
        <p:txBody>
          <a:bodyPr anchor="b">
            <a:normAutofit/>
          </a:bodyPr>
          <a:lstStyle/>
          <a:p>
            <a:r>
              <a:rPr lang="en-GB" sz="3000" b="1"/>
              <a:t>Gender, Masking, and Late Diagnosis</a:t>
            </a:r>
            <a:br>
              <a:rPr lang="en-GB" sz="3000"/>
            </a:br>
            <a:endParaRPr lang="en-GB" sz="3000"/>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FE27648-4646-97F1-6719-D2FC535E10FF}"/>
              </a:ext>
            </a:extLst>
          </p:cNvPr>
          <p:cNvSpPr>
            <a:spLocks noGrp="1"/>
          </p:cNvSpPr>
          <p:nvPr>
            <p:ph idx="1"/>
          </p:nvPr>
        </p:nvSpPr>
        <p:spPr>
          <a:xfrm>
            <a:off x="630936" y="2660904"/>
            <a:ext cx="4818888" cy="3547872"/>
          </a:xfrm>
        </p:spPr>
        <p:txBody>
          <a:bodyPr anchor="t">
            <a:normAutofit/>
          </a:bodyPr>
          <a:lstStyle/>
          <a:p>
            <a:pPr fontAlgn="base"/>
            <a:r>
              <a:rPr lang="en-GB" sz="2200"/>
              <a:t>Girls and women more often present with </a:t>
            </a:r>
            <a:r>
              <a:rPr lang="en-GB" sz="2200" b="1"/>
              <a:t>camouflaging behaviours</a:t>
            </a:r>
            <a:endParaRPr lang="en-GB" sz="2200"/>
          </a:p>
          <a:p>
            <a:pPr fontAlgn="base"/>
            <a:r>
              <a:rPr lang="en-GB" sz="2200"/>
              <a:t>Masking linked to burnout, depression, and delayed diagnosis (Hull et al., 2021)</a:t>
            </a:r>
          </a:p>
          <a:p>
            <a:pPr fontAlgn="base"/>
            <a:r>
              <a:rPr lang="en-GB" sz="2200"/>
              <a:t>ICD‑11’s broader criteria may improve recognition but risk </a:t>
            </a:r>
            <a:r>
              <a:rPr lang="en-GB" sz="2200" b="1"/>
              <a:t>over‑diagnosis</a:t>
            </a:r>
            <a:r>
              <a:rPr lang="en-GB" sz="2200"/>
              <a:t> if masking is misinterpreted</a:t>
            </a:r>
          </a:p>
          <a:p>
            <a:endParaRPr lang="en-GB" sz="2200"/>
          </a:p>
        </p:txBody>
      </p:sp>
      <p:pic>
        <p:nvPicPr>
          <p:cNvPr id="4" name="Picture 3">
            <a:extLst>
              <a:ext uri="{FF2B5EF4-FFF2-40B4-BE49-F238E27FC236}">
                <a16:creationId xmlns:a16="http://schemas.microsoft.com/office/drawing/2014/main" id="{AEB6298E-DF5F-C82D-5F50-F27005C3FCA7}"/>
              </a:ext>
            </a:extLst>
          </p:cNvPr>
          <p:cNvPicPr>
            <a:picLocks noChangeAspect="1"/>
          </p:cNvPicPr>
          <p:nvPr/>
        </p:nvPicPr>
        <p:blipFill>
          <a:blip r:embed="rId2"/>
          <a:stretch>
            <a:fillRect/>
          </a:stretch>
        </p:blipFill>
        <p:spPr>
          <a:xfrm>
            <a:off x="6099048" y="1607070"/>
            <a:ext cx="5458968" cy="3643860"/>
          </a:xfrm>
          <a:prstGeom prst="rect">
            <a:avLst/>
          </a:prstGeom>
        </p:spPr>
      </p:pic>
    </p:spTree>
    <p:extLst>
      <p:ext uri="{BB962C8B-B14F-4D97-AF65-F5344CB8AC3E}">
        <p14:creationId xmlns:p14="http://schemas.microsoft.com/office/powerpoint/2010/main" val="213665926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3A1D0A-EB9D-18F4-40A1-C5F926EEF078}"/>
              </a:ext>
            </a:extLst>
          </p:cNvPr>
          <p:cNvSpPr>
            <a:spLocks noGrp="1"/>
          </p:cNvSpPr>
          <p:nvPr>
            <p:ph type="title"/>
          </p:nvPr>
        </p:nvSpPr>
        <p:spPr>
          <a:xfrm>
            <a:off x="572493" y="238539"/>
            <a:ext cx="11018520" cy="1434415"/>
          </a:xfrm>
        </p:spPr>
        <p:txBody>
          <a:bodyPr anchor="b">
            <a:normAutofit/>
          </a:bodyPr>
          <a:lstStyle/>
          <a:p>
            <a:r>
              <a:rPr lang="en-GB" sz="4600" b="1" dirty="0"/>
              <a:t>Concept Creep and ASD</a:t>
            </a:r>
            <a:br>
              <a:rPr lang="en-GB" sz="4600" dirty="0"/>
            </a:br>
            <a:endParaRPr lang="en-GB" sz="4600" dirty="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0E93A7-1EE6-F413-B52F-1BDD0F907737}"/>
              </a:ext>
            </a:extLst>
          </p:cNvPr>
          <p:cNvSpPr>
            <a:spLocks noGrp="1"/>
          </p:cNvSpPr>
          <p:nvPr>
            <p:ph idx="1"/>
          </p:nvPr>
        </p:nvSpPr>
        <p:spPr>
          <a:xfrm>
            <a:off x="572493" y="2071316"/>
            <a:ext cx="6713552" cy="4119172"/>
          </a:xfrm>
        </p:spPr>
        <p:txBody>
          <a:bodyPr anchor="t">
            <a:normAutofit fontScale="92500" lnSpcReduction="20000"/>
          </a:bodyPr>
          <a:lstStyle/>
          <a:p>
            <a:pPr marL="0" indent="0" fontAlgn="base">
              <a:buNone/>
            </a:pPr>
            <a:r>
              <a:rPr lang="en-GB" sz="2000" b="1" dirty="0"/>
              <a:t>Concept creep</a:t>
            </a:r>
            <a:r>
              <a:rPr lang="en-GB" sz="2000" dirty="0"/>
              <a:t> (Haslam, 2016) refers to the expansion of diagnostic categories over time. Applied to ASD:</a:t>
            </a:r>
          </a:p>
          <a:p>
            <a:pPr marL="0" indent="0" fontAlgn="base">
              <a:buNone/>
            </a:pPr>
            <a:endParaRPr lang="en-GB" sz="2000" dirty="0"/>
          </a:p>
          <a:p>
            <a:pPr fontAlgn="base"/>
            <a:r>
              <a:rPr lang="en-GB" sz="2000" dirty="0"/>
              <a:t>Broader criteria in DSM‑5 and ICD‑11</a:t>
            </a:r>
          </a:p>
          <a:p>
            <a:pPr fontAlgn="base"/>
            <a:r>
              <a:rPr lang="en-GB" sz="2000" dirty="0"/>
              <a:t>Increased public awareness</a:t>
            </a:r>
          </a:p>
          <a:p>
            <a:pPr fontAlgn="base"/>
            <a:r>
              <a:rPr lang="en-GB" sz="2000" dirty="0"/>
              <a:t>Greater recognition of subtle presentations</a:t>
            </a:r>
          </a:p>
          <a:p>
            <a:pPr fontAlgn="base"/>
            <a:r>
              <a:rPr lang="en-GB" sz="2000" dirty="0"/>
              <a:t>Risk of </a:t>
            </a:r>
            <a:r>
              <a:rPr lang="en-GB" sz="2000" b="1" dirty="0" err="1"/>
              <a:t>pathologising</a:t>
            </a:r>
            <a:r>
              <a:rPr lang="en-GB" sz="2000" b="1" dirty="0"/>
              <a:t> normal variation</a:t>
            </a:r>
            <a:r>
              <a:rPr lang="en-GB" sz="2000" dirty="0"/>
              <a:t> in social behaviour</a:t>
            </a:r>
          </a:p>
          <a:p>
            <a:pPr fontAlgn="base"/>
            <a:r>
              <a:rPr lang="en-GB" sz="2000" dirty="0"/>
              <a:t>But also reduces historic under‑diagnosis, especially in girls and minorities</a:t>
            </a:r>
          </a:p>
          <a:p>
            <a:pPr marL="0" indent="0" fontAlgn="base">
              <a:buNone/>
            </a:pPr>
            <a:endParaRPr lang="en-GB" sz="2000" dirty="0"/>
          </a:p>
          <a:p>
            <a:pPr marL="0" indent="0" fontAlgn="base">
              <a:buNone/>
            </a:pPr>
            <a:r>
              <a:rPr lang="en-GB" sz="2600" b="1" dirty="0"/>
              <a:t>Debate:</a:t>
            </a:r>
            <a:r>
              <a:rPr lang="en-GB" sz="2600" dirty="0"/>
              <a:t>  Is rising prevalence due to better recognition, or are boundaries becoming too expanded?</a:t>
            </a:r>
          </a:p>
          <a:p>
            <a:endParaRPr lang="en-GB" sz="1700" dirty="0"/>
          </a:p>
        </p:txBody>
      </p:sp>
      <p:pic>
        <p:nvPicPr>
          <p:cNvPr id="4" name="Picture 3">
            <a:extLst>
              <a:ext uri="{FF2B5EF4-FFF2-40B4-BE49-F238E27FC236}">
                <a16:creationId xmlns:a16="http://schemas.microsoft.com/office/drawing/2014/main" id="{E06D9BDB-094A-4CB1-E181-F850385F9C9D}"/>
              </a:ext>
            </a:extLst>
          </p:cNvPr>
          <p:cNvPicPr>
            <a:picLocks noChangeAspect="1"/>
          </p:cNvPicPr>
          <p:nvPr/>
        </p:nvPicPr>
        <p:blipFill>
          <a:blip r:embed="rId2"/>
          <a:srcRect l="46035" r="5382" b="1"/>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73100560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B8A398-253E-C3FE-EB72-042E0D1947AA}"/>
              </a:ext>
            </a:extLst>
          </p:cNvPr>
          <p:cNvSpPr>
            <a:spLocks noGrp="1"/>
          </p:cNvSpPr>
          <p:nvPr>
            <p:ph type="title"/>
          </p:nvPr>
        </p:nvSpPr>
        <p:spPr>
          <a:xfrm>
            <a:off x="572493" y="238539"/>
            <a:ext cx="11018520" cy="1434415"/>
          </a:xfrm>
        </p:spPr>
        <p:txBody>
          <a:bodyPr anchor="b">
            <a:normAutofit/>
          </a:bodyPr>
          <a:lstStyle/>
          <a:p>
            <a:r>
              <a:rPr lang="en-GB" sz="4200" b="1" dirty="0"/>
              <a:t>Student Activity: Concept Creep and ICD‑11</a:t>
            </a:r>
            <a:br>
              <a:rPr lang="en-GB" sz="4200" dirty="0"/>
            </a:br>
            <a:endParaRPr lang="en-GB" sz="4200" dirty="0"/>
          </a:p>
        </p:txBody>
      </p:sp>
      <p:sp>
        <p:nvSpPr>
          <p:cNvPr id="1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21BC1830-4F0C-D1E9-46B0-1319A43AE42B}"/>
              </a:ext>
            </a:extLst>
          </p:cNvPr>
          <p:cNvSpPr>
            <a:spLocks noGrp="1"/>
          </p:cNvSpPr>
          <p:nvPr>
            <p:ph idx="1"/>
          </p:nvPr>
        </p:nvSpPr>
        <p:spPr>
          <a:xfrm>
            <a:off x="572493" y="1147064"/>
            <a:ext cx="6713552" cy="5043424"/>
          </a:xfrm>
        </p:spPr>
        <p:txBody>
          <a:bodyPr anchor="t">
            <a:normAutofit fontScale="85000" lnSpcReduction="10000"/>
          </a:bodyPr>
          <a:lstStyle/>
          <a:p>
            <a:pPr marL="0" indent="0" fontAlgn="base">
              <a:buNone/>
            </a:pPr>
            <a:r>
              <a:rPr lang="en-GB" sz="2000" b="1" dirty="0"/>
              <a:t>Task:</a:t>
            </a:r>
            <a:r>
              <a:rPr lang="en-GB" sz="2000" dirty="0"/>
              <a:t>  In small groups, research and debate the </a:t>
            </a:r>
            <a:r>
              <a:rPr lang="en-GB" sz="2000" b="1" dirty="0"/>
              <a:t>pros and cons of more expansive diagnostic boundaries</a:t>
            </a:r>
            <a:r>
              <a:rPr lang="en-GB" sz="2000" dirty="0"/>
              <a:t> in ICD‑11’s neurodevelopmental category.</a:t>
            </a:r>
          </a:p>
          <a:p>
            <a:pPr marL="0" indent="0" fontAlgn="base">
              <a:buNone/>
            </a:pPr>
            <a:endParaRPr lang="en-GB" sz="2000" dirty="0"/>
          </a:p>
          <a:p>
            <a:pPr marL="0" indent="0" fontAlgn="base">
              <a:buNone/>
            </a:pPr>
            <a:r>
              <a:rPr lang="en-GB" sz="1900" b="1" dirty="0"/>
              <a:t>Consider:</a:t>
            </a:r>
            <a:endParaRPr lang="en-GB" sz="1900" dirty="0"/>
          </a:p>
          <a:p>
            <a:pPr fontAlgn="base"/>
            <a:r>
              <a:rPr lang="en-GB" sz="1900" dirty="0"/>
              <a:t>Does broader diagnosis improve access to support?</a:t>
            </a:r>
          </a:p>
          <a:p>
            <a:pPr fontAlgn="base"/>
            <a:r>
              <a:rPr lang="en-GB" sz="1900" dirty="0"/>
              <a:t>Does it risk medicalising neurodiversity?</a:t>
            </a:r>
          </a:p>
          <a:p>
            <a:pPr fontAlgn="base"/>
            <a:r>
              <a:rPr lang="en-GB" sz="1900" dirty="0"/>
              <a:t>How does concept creep shape public perception?</a:t>
            </a:r>
          </a:p>
          <a:p>
            <a:pPr fontAlgn="base"/>
            <a:r>
              <a:rPr lang="en-GB" sz="1900" dirty="0"/>
              <a:t>What are the implications for schools, CAMHS, and adult services?</a:t>
            </a:r>
          </a:p>
          <a:p>
            <a:pPr fontAlgn="base"/>
            <a:r>
              <a:rPr lang="en-GB" sz="1900" dirty="0"/>
              <a:t>How do autistic self‑advocates view diagnostic expansion?</a:t>
            </a:r>
          </a:p>
          <a:p>
            <a:pPr marL="0" indent="0" fontAlgn="base">
              <a:buNone/>
            </a:pPr>
            <a:endParaRPr lang="en-GB" sz="1900" dirty="0"/>
          </a:p>
          <a:p>
            <a:pPr marL="0" indent="0" fontAlgn="base">
              <a:buNone/>
            </a:pPr>
            <a:r>
              <a:rPr lang="en-GB" sz="1900" dirty="0"/>
              <a:t>Each group produces:</a:t>
            </a:r>
          </a:p>
          <a:p>
            <a:pPr fontAlgn="base"/>
            <a:r>
              <a:rPr lang="en-GB" sz="1900" dirty="0"/>
              <a:t>A short summary</a:t>
            </a:r>
          </a:p>
          <a:p>
            <a:pPr fontAlgn="base"/>
            <a:r>
              <a:rPr lang="en-GB" sz="1900" dirty="0"/>
              <a:t>One argument </a:t>
            </a:r>
            <a:r>
              <a:rPr lang="en-GB" sz="1900" i="1" dirty="0"/>
              <a:t>for</a:t>
            </a:r>
            <a:r>
              <a:rPr lang="en-GB" sz="1900" dirty="0"/>
              <a:t> expansion</a:t>
            </a:r>
          </a:p>
          <a:p>
            <a:pPr fontAlgn="base"/>
            <a:r>
              <a:rPr lang="en-GB" sz="1900" dirty="0"/>
              <a:t>One argument </a:t>
            </a:r>
            <a:r>
              <a:rPr lang="en-GB" sz="1900" i="1" dirty="0"/>
              <a:t>against</a:t>
            </a:r>
            <a:endParaRPr lang="en-GB" sz="1900" dirty="0"/>
          </a:p>
          <a:p>
            <a:pPr fontAlgn="base"/>
            <a:r>
              <a:rPr lang="en-GB" sz="1900" dirty="0"/>
              <a:t>A recommendation for clinicians or policymakers</a:t>
            </a:r>
          </a:p>
          <a:p>
            <a:pPr marL="0" indent="0">
              <a:buNone/>
            </a:pPr>
            <a:endParaRPr lang="en-US" sz="1200" dirty="0"/>
          </a:p>
        </p:txBody>
      </p:sp>
      <p:pic>
        <p:nvPicPr>
          <p:cNvPr id="5" name="Content Placeholder 4" descr="A puzzle pieces with one missing piece&#10;&#10;Description automatically generated">
            <a:extLst>
              <a:ext uri="{FF2B5EF4-FFF2-40B4-BE49-F238E27FC236}">
                <a16:creationId xmlns:a16="http://schemas.microsoft.com/office/drawing/2014/main" id="{D28E3D54-DF70-C921-A181-F502917F612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5556" r="25999"/>
          <a:stretch>
            <a:fillRect/>
          </a:stretch>
        </p:blipFill>
        <p:spPr>
          <a:xfrm>
            <a:off x="7675658" y="2093976"/>
            <a:ext cx="3941064" cy="4096512"/>
          </a:xfrm>
          <a:prstGeom prst="rect">
            <a:avLst/>
          </a:prstGeom>
        </p:spPr>
      </p:pic>
      <p:sp>
        <p:nvSpPr>
          <p:cNvPr id="6" name="TextBox 5">
            <a:extLst>
              <a:ext uri="{FF2B5EF4-FFF2-40B4-BE49-F238E27FC236}">
                <a16:creationId xmlns:a16="http://schemas.microsoft.com/office/drawing/2014/main" id="{BD04C752-7BAD-0685-FCEC-62F85206B8FA}"/>
              </a:ext>
            </a:extLst>
          </p:cNvPr>
          <p:cNvSpPr txBox="1"/>
          <p:nvPr/>
        </p:nvSpPr>
        <p:spPr>
          <a:xfrm>
            <a:off x="9006713" y="5990433"/>
            <a:ext cx="261000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rosarubicondior.blogspot.com/2013/03/plink.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2287988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B206B-C2C3-CF9B-31C4-40672D736D5E}"/>
              </a:ext>
            </a:extLst>
          </p:cNvPr>
          <p:cNvSpPr>
            <a:spLocks noGrp="1"/>
          </p:cNvSpPr>
          <p:nvPr>
            <p:ph type="title"/>
          </p:nvPr>
        </p:nvSpPr>
        <p:spPr>
          <a:xfrm>
            <a:off x="838200" y="481806"/>
            <a:ext cx="10515600" cy="1325563"/>
          </a:xfrm>
        </p:spPr>
        <p:txBody>
          <a:bodyPr>
            <a:noAutofit/>
          </a:bodyPr>
          <a:lstStyle/>
          <a:p>
            <a:r>
              <a:rPr lang="en-GB" sz="2400" b="1" dirty="0"/>
              <a:t>Student Activity: Concept Creep and ICD‑11 </a:t>
            </a:r>
            <a:br>
              <a:rPr lang="en-GB" sz="2400" b="1" dirty="0"/>
            </a:br>
            <a:r>
              <a:rPr lang="en-GB" sz="2400" b="1" dirty="0"/>
              <a:t>Task:</a:t>
            </a:r>
            <a:r>
              <a:rPr lang="en-GB" sz="2400" dirty="0"/>
              <a:t>  In small groups, research and debate the </a:t>
            </a:r>
            <a:r>
              <a:rPr lang="en-GB" sz="2400" b="1" dirty="0"/>
              <a:t>pros and cons of more expansive diagnostic boundaries</a:t>
            </a:r>
            <a:r>
              <a:rPr lang="en-GB" sz="2400" dirty="0"/>
              <a:t> in ICD‑11’s neurodevelopmental category.</a:t>
            </a:r>
            <a:br>
              <a:rPr lang="en-GB" sz="2400" dirty="0"/>
            </a:br>
            <a:endParaRPr lang="en-GB" sz="2400" dirty="0"/>
          </a:p>
        </p:txBody>
      </p:sp>
      <p:sp>
        <p:nvSpPr>
          <p:cNvPr id="3" name="Content Placeholder 2">
            <a:extLst>
              <a:ext uri="{FF2B5EF4-FFF2-40B4-BE49-F238E27FC236}">
                <a16:creationId xmlns:a16="http://schemas.microsoft.com/office/drawing/2014/main" id="{56318ABC-7D4D-EDB0-46BE-390AAE04B305}"/>
              </a:ext>
            </a:extLst>
          </p:cNvPr>
          <p:cNvSpPr>
            <a:spLocks noGrp="1"/>
          </p:cNvSpPr>
          <p:nvPr>
            <p:ph sz="half" idx="1"/>
          </p:nvPr>
        </p:nvSpPr>
        <p:spPr/>
        <p:txBody>
          <a:bodyPr>
            <a:normAutofit fontScale="92500" lnSpcReduction="20000"/>
          </a:bodyPr>
          <a:lstStyle/>
          <a:p>
            <a:pPr marL="0" indent="0" fontAlgn="base">
              <a:buNone/>
            </a:pPr>
            <a:r>
              <a:rPr lang="en-GB" b="1" dirty="0"/>
              <a:t>Consider:</a:t>
            </a:r>
            <a:endParaRPr lang="en-GB" dirty="0"/>
          </a:p>
          <a:p>
            <a:pPr fontAlgn="base"/>
            <a:r>
              <a:rPr lang="en-GB" dirty="0"/>
              <a:t>Does broader diagnosis improve access to support?</a:t>
            </a:r>
          </a:p>
          <a:p>
            <a:pPr fontAlgn="base"/>
            <a:r>
              <a:rPr lang="en-GB" dirty="0"/>
              <a:t>Does it risk medicalising neurodiversity?</a:t>
            </a:r>
          </a:p>
          <a:p>
            <a:pPr fontAlgn="base"/>
            <a:r>
              <a:rPr lang="en-GB" dirty="0"/>
              <a:t>How does concept creep shape public perception?</a:t>
            </a:r>
          </a:p>
          <a:p>
            <a:pPr fontAlgn="base"/>
            <a:r>
              <a:rPr lang="en-GB" dirty="0"/>
              <a:t>What are the implications for schools, CAMHS, and adult services?</a:t>
            </a:r>
          </a:p>
          <a:p>
            <a:pPr fontAlgn="base"/>
            <a:r>
              <a:rPr lang="en-GB" dirty="0"/>
              <a:t>How do autistic self‑advocates view diagnostic expansion?</a:t>
            </a:r>
          </a:p>
          <a:p>
            <a:endParaRPr lang="en-GB" dirty="0"/>
          </a:p>
        </p:txBody>
      </p:sp>
      <p:sp>
        <p:nvSpPr>
          <p:cNvPr id="4" name="Content Placeholder 3">
            <a:extLst>
              <a:ext uri="{FF2B5EF4-FFF2-40B4-BE49-F238E27FC236}">
                <a16:creationId xmlns:a16="http://schemas.microsoft.com/office/drawing/2014/main" id="{9CD6D46A-ED6C-76D7-7497-0CEB80AA83F1}"/>
              </a:ext>
            </a:extLst>
          </p:cNvPr>
          <p:cNvSpPr>
            <a:spLocks noGrp="1"/>
          </p:cNvSpPr>
          <p:nvPr>
            <p:ph sz="half" idx="2"/>
          </p:nvPr>
        </p:nvSpPr>
        <p:spPr/>
        <p:txBody>
          <a:bodyPr>
            <a:normAutofit fontScale="92500" lnSpcReduction="20000"/>
          </a:bodyPr>
          <a:lstStyle/>
          <a:p>
            <a:pPr marL="0" indent="0" fontAlgn="base">
              <a:buNone/>
            </a:pPr>
            <a:r>
              <a:rPr lang="en-GB" b="1" dirty="0"/>
              <a:t>Each group produces:</a:t>
            </a:r>
          </a:p>
          <a:p>
            <a:pPr fontAlgn="base"/>
            <a:r>
              <a:rPr lang="en-GB" dirty="0"/>
              <a:t>A short summary</a:t>
            </a:r>
          </a:p>
          <a:p>
            <a:pPr fontAlgn="base"/>
            <a:r>
              <a:rPr lang="en-GB" dirty="0"/>
              <a:t>One argument </a:t>
            </a:r>
            <a:r>
              <a:rPr lang="en-GB" i="1" dirty="0"/>
              <a:t>for</a:t>
            </a:r>
            <a:r>
              <a:rPr lang="en-GB" dirty="0"/>
              <a:t> expansion</a:t>
            </a:r>
          </a:p>
          <a:p>
            <a:pPr fontAlgn="base"/>
            <a:r>
              <a:rPr lang="en-GB" dirty="0"/>
              <a:t>One argument </a:t>
            </a:r>
            <a:r>
              <a:rPr lang="en-GB" i="1" dirty="0"/>
              <a:t>against</a:t>
            </a:r>
            <a:endParaRPr lang="en-GB" dirty="0"/>
          </a:p>
          <a:p>
            <a:pPr fontAlgn="base"/>
            <a:r>
              <a:rPr lang="en-GB" dirty="0"/>
              <a:t>A recommendation for clinicians or policymakers</a:t>
            </a:r>
          </a:p>
          <a:p>
            <a:endParaRPr lang="en-GB" dirty="0"/>
          </a:p>
        </p:txBody>
      </p:sp>
      <p:pic>
        <p:nvPicPr>
          <p:cNvPr id="5" name="Picture 4">
            <a:extLst>
              <a:ext uri="{FF2B5EF4-FFF2-40B4-BE49-F238E27FC236}">
                <a16:creationId xmlns:a16="http://schemas.microsoft.com/office/drawing/2014/main" id="{CF3E8985-4A18-1BF3-19C8-B4D7CA201659}"/>
              </a:ext>
            </a:extLst>
          </p:cNvPr>
          <p:cNvPicPr>
            <a:picLocks noChangeAspect="1"/>
          </p:cNvPicPr>
          <p:nvPr/>
        </p:nvPicPr>
        <p:blipFill>
          <a:blip r:embed="rId2"/>
          <a:stretch>
            <a:fillRect/>
          </a:stretch>
        </p:blipFill>
        <p:spPr>
          <a:xfrm>
            <a:off x="9339519" y="4019118"/>
            <a:ext cx="2729207" cy="2838882"/>
          </a:xfrm>
          <a:prstGeom prst="rect">
            <a:avLst/>
          </a:prstGeom>
        </p:spPr>
      </p:pic>
    </p:spTree>
    <p:extLst>
      <p:ext uri="{BB962C8B-B14F-4D97-AF65-F5344CB8AC3E}">
        <p14:creationId xmlns:p14="http://schemas.microsoft.com/office/powerpoint/2010/main" val="427597167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7E7E9-3BED-3B3A-22DA-065E35DA4FE1}"/>
              </a:ext>
            </a:extLst>
          </p:cNvPr>
          <p:cNvSpPr>
            <a:spLocks noGrp="1"/>
          </p:cNvSpPr>
          <p:nvPr>
            <p:ph type="title"/>
          </p:nvPr>
        </p:nvSpPr>
        <p:spPr/>
        <p:txBody>
          <a:bodyPr/>
          <a:lstStyle/>
          <a:p>
            <a:r>
              <a:rPr lang="en-GB" dirty="0"/>
              <a:t>Individuals with Autism in mental hospital </a:t>
            </a:r>
          </a:p>
        </p:txBody>
      </p:sp>
      <p:pic>
        <p:nvPicPr>
          <p:cNvPr id="4" name="Online Media 3" title="Locked Away: Our Autism Scandal | Dispatches | Channel 4 Documentaries">
            <a:hlinkClick r:id="" action="ppaction://media"/>
            <a:extLst>
              <a:ext uri="{FF2B5EF4-FFF2-40B4-BE49-F238E27FC236}">
                <a16:creationId xmlns:a16="http://schemas.microsoft.com/office/drawing/2014/main" id="{EDD8DAEB-AAF3-302B-3BEB-47E76A046F02}"/>
              </a:ext>
            </a:extLst>
          </p:cNvPr>
          <p:cNvPicPr>
            <a:picLocks noGrp="1" noRot="1" noChangeAspect="1"/>
          </p:cNvPicPr>
          <p:nvPr>
            <p:ph idx="1"/>
            <a:videoFile r:link="rId1"/>
          </p:nvPr>
        </p:nvPicPr>
        <p:blipFill>
          <a:blip r:embed="rId4"/>
          <a:stretch>
            <a:fillRect/>
          </a:stretch>
        </p:blipFill>
        <p:spPr>
          <a:xfrm>
            <a:off x="2241550" y="1825625"/>
            <a:ext cx="7707313" cy="4351338"/>
          </a:xfrm>
          <a:prstGeom prst="rect">
            <a:avLst/>
          </a:prstGeom>
        </p:spPr>
      </p:pic>
    </p:spTree>
    <p:extLst>
      <p:ext uri="{BB962C8B-B14F-4D97-AF65-F5344CB8AC3E}">
        <p14:creationId xmlns:p14="http://schemas.microsoft.com/office/powerpoint/2010/main" val="33106539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D3836-0C18-7DEA-063B-269F30D64356}"/>
              </a:ext>
            </a:extLst>
          </p:cNvPr>
          <p:cNvSpPr>
            <a:spLocks noGrp="1"/>
          </p:cNvSpPr>
          <p:nvPr>
            <p:ph type="title"/>
          </p:nvPr>
        </p:nvSpPr>
        <p:spPr/>
        <p:txBody>
          <a:bodyPr/>
          <a:lstStyle/>
          <a:p>
            <a:r>
              <a:rPr lang="en-GB" dirty="0"/>
              <a:t>Changing imagines of ASD in popular culture </a:t>
            </a:r>
          </a:p>
        </p:txBody>
      </p:sp>
      <p:pic>
        <p:nvPicPr>
          <p:cNvPr id="2050" name="Picture 2" descr="Child, boy in depression, isolated under glass dome Stock Vector Image &amp;  Art - Alamy">
            <a:extLst>
              <a:ext uri="{FF2B5EF4-FFF2-40B4-BE49-F238E27FC236}">
                <a16:creationId xmlns:a16="http://schemas.microsoft.com/office/drawing/2014/main" id="{FCA203AB-67EE-37A6-1916-5D8119CAAF2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95977" y="2117428"/>
            <a:ext cx="3645711" cy="389810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Refrigerator Mothers - Kartemquin Films">
            <a:extLst>
              <a:ext uri="{FF2B5EF4-FFF2-40B4-BE49-F238E27FC236}">
                <a16:creationId xmlns:a16="http://schemas.microsoft.com/office/drawing/2014/main" id="{C62A0FED-79FE-315A-6692-763874BC0E9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97547" y="2767555"/>
            <a:ext cx="3698240" cy="2773680"/>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6" descr="Maybe Autism Is My Superpower by Ben Blanchet, NEW Book, FREE &amp; FAST  Delivery, ( 9781645362616 | eBay">
            <a:extLst>
              <a:ext uri="{FF2B5EF4-FFF2-40B4-BE49-F238E27FC236}">
                <a16:creationId xmlns:a16="http://schemas.microsoft.com/office/drawing/2014/main" id="{AA83E342-E1D0-2827-AD0A-23B2D7CC7E9F}"/>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descr="A movie cover with a person walking on a road&#10;&#10;Description automatically generated">
            <a:extLst>
              <a:ext uri="{FF2B5EF4-FFF2-40B4-BE49-F238E27FC236}">
                <a16:creationId xmlns:a16="http://schemas.microsoft.com/office/drawing/2014/main" id="{5098F205-D5A4-E2F0-FBC6-12CF8843ED3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548753" y="2696999"/>
            <a:ext cx="2493363" cy="3324484"/>
          </a:xfrm>
          <a:prstGeom prst="rect">
            <a:avLst/>
          </a:prstGeom>
        </p:spPr>
      </p:pic>
      <p:sp>
        <p:nvSpPr>
          <p:cNvPr id="8" name="TextBox 7">
            <a:extLst>
              <a:ext uri="{FF2B5EF4-FFF2-40B4-BE49-F238E27FC236}">
                <a16:creationId xmlns:a16="http://schemas.microsoft.com/office/drawing/2014/main" id="{FEF03BCF-C032-A595-E5C3-C4F9279139D9}"/>
              </a:ext>
            </a:extLst>
          </p:cNvPr>
          <p:cNvSpPr txBox="1"/>
          <p:nvPr/>
        </p:nvSpPr>
        <p:spPr>
          <a:xfrm>
            <a:off x="7384415" y="5651308"/>
            <a:ext cx="2493363" cy="369332"/>
          </a:xfrm>
          <a:prstGeom prst="rect">
            <a:avLst/>
          </a:prstGeom>
          <a:noFill/>
        </p:spPr>
        <p:txBody>
          <a:bodyPr wrap="square" rtlCol="0">
            <a:spAutoFit/>
          </a:bodyPr>
          <a:lstStyle/>
          <a:p>
            <a:r>
              <a:rPr lang="en-GB" sz="900">
                <a:hlinkClick r:id="rId6" tooltip="https://matthewcollie.com/2018/03/movies-2014/"/>
              </a:rPr>
              <a:t>This Photo</a:t>
            </a:r>
            <a:r>
              <a:rPr lang="en-GB" sz="900"/>
              <a:t> by Unknown Author is licensed under </a:t>
            </a:r>
            <a:r>
              <a:rPr lang="en-GB" sz="900">
                <a:hlinkClick r:id="rId7" tooltip="https://creativecommons.org/licenses/by-nc/3.0/"/>
              </a:rPr>
              <a:t>CC BY-NC</a:t>
            </a:r>
            <a:endParaRPr lang="en-GB" sz="900"/>
          </a:p>
        </p:txBody>
      </p:sp>
      <p:pic>
        <p:nvPicPr>
          <p:cNvPr id="10" name="Picture 9" descr="A person in a green shirt&#10;&#10;Description automatically generated">
            <a:extLst>
              <a:ext uri="{FF2B5EF4-FFF2-40B4-BE49-F238E27FC236}">
                <a16:creationId xmlns:a16="http://schemas.microsoft.com/office/drawing/2014/main" id="{31097D00-088C-89E8-062E-00126F065A70}"/>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9189653" y="3008159"/>
            <a:ext cx="3789483" cy="2331989"/>
          </a:xfrm>
          <a:prstGeom prst="rect">
            <a:avLst/>
          </a:prstGeom>
        </p:spPr>
      </p:pic>
      <p:sp>
        <p:nvSpPr>
          <p:cNvPr id="11" name="TextBox 10">
            <a:extLst>
              <a:ext uri="{FF2B5EF4-FFF2-40B4-BE49-F238E27FC236}">
                <a16:creationId xmlns:a16="http://schemas.microsoft.com/office/drawing/2014/main" id="{35495AE2-8989-ACAA-AC79-E6F1C6D5744A}"/>
              </a:ext>
            </a:extLst>
          </p:cNvPr>
          <p:cNvSpPr txBox="1"/>
          <p:nvPr/>
        </p:nvSpPr>
        <p:spPr>
          <a:xfrm>
            <a:off x="11115078" y="5544057"/>
            <a:ext cx="2113158" cy="369332"/>
          </a:xfrm>
          <a:prstGeom prst="rect">
            <a:avLst/>
          </a:prstGeom>
          <a:noFill/>
        </p:spPr>
        <p:txBody>
          <a:bodyPr wrap="square" rtlCol="0">
            <a:spAutoFit/>
          </a:bodyPr>
          <a:lstStyle/>
          <a:p>
            <a:r>
              <a:rPr lang="en-GB" sz="900">
                <a:hlinkClick r:id="rId9" tooltip="https://meinblogland.blogspot.com/2015/10/my-all-time-most-and-least-favourite.html"/>
              </a:rPr>
              <a:t>This Photo</a:t>
            </a:r>
            <a:r>
              <a:rPr lang="en-GB" sz="900"/>
              <a:t> by Unknown Author is licensed under </a:t>
            </a:r>
            <a:r>
              <a:rPr lang="en-GB" sz="900">
                <a:hlinkClick r:id="rId10" tooltip="https://creativecommons.org/licenses/by-nc-nd/3.0/"/>
              </a:rPr>
              <a:t>CC BY-NC-ND</a:t>
            </a:r>
            <a:endParaRPr lang="en-GB" sz="900"/>
          </a:p>
        </p:txBody>
      </p:sp>
      <p:sp>
        <p:nvSpPr>
          <p:cNvPr id="12" name="TextBox 11">
            <a:extLst>
              <a:ext uri="{FF2B5EF4-FFF2-40B4-BE49-F238E27FC236}">
                <a16:creationId xmlns:a16="http://schemas.microsoft.com/office/drawing/2014/main" id="{47794CEB-61EE-3404-073F-8084F69671AF}"/>
              </a:ext>
            </a:extLst>
          </p:cNvPr>
          <p:cNvSpPr txBox="1"/>
          <p:nvPr/>
        </p:nvSpPr>
        <p:spPr>
          <a:xfrm>
            <a:off x="327378" y="1599784"/>
            <a:ext cx="2235200" cy="830997"/>
          </a:xfrm>
          <a:prstGeom prst="rect">
            <a:avLst/>
          </a:prstGeom>
          <a:noFill/>
        </p:spPr>
        <p:txBody>
          <a:bodyPr wrap="square" rtlCol="0">
            <a:spAutoFit/>
          </a:bodyPr>
          <a:lstStyle/>
          <a:p>
            <a:r>
              <a:rPr lang="en-GB" sz="2400" dirty="0"/>
              <a:t>A child isolated from the world </a:t>
            </a:r>
          </a:p>
        </p:txBody>
      </p:sp>
      <p:sp>
        <p:nvSpPr>
          <p:cNvPr id="13" name="TextBox 12">
            <a:extLst>
              <a:ext uri="{FF2B5EF4-FFF2-40B4-BE49-F238E27FC236}">
                <a16:creationId xmlns:a16="http://schemas.microsoft.com/office/drawing/2014/main" id="{B957F3F3-FD8A-BD79-6B06-138D79E3B8E5}"/>
              </a:ext>
            </a:extLst>
          </p:cNvPr>
          <p:cNvSpPr txBox="1"/>
          <p:nvPr/>
        </p:nvSpPr>
        <p:spPr>
          <a:xfrm>
            <a:off x="3341512" y="1794933"/>
            <a:ext cx="2602088" cy="830997"/>
          </a:xfrm>
          <a:prstGeom prst="rect">
            <a:avLst/>
          </a:prstGeom>
          <a:noFill/>
        </p:spPr>
        <p:txBody>
          <a:bodyPr wrap="square" rtlCol="0">
            <a:spAutoFit/>
          </a:bodyPr>
          <a:lstStyle/>
          <a:p>
            <a:r>
              <a:rPr lang="en-GB" sz="2400" dirty="0"/>
              <a:t>ASD caused by poor parenting </a:t>
            </a:r>
          </a:p>
        </p:txBody>
      </p:sp>
      <p:sp>
        <p:nvSpPr>
          <p:cNvPr id="14" name="TextBox 13">
            <a:extLst>
              <a:ext uri="{FF2B5EF4-FFF2-40B4-BE49-F238E27FC236}">
                <a16:creationId xmlns:a16="http://schemas.microsoft.com/office/drawing/2014/main" id="{FAB7322A-48BE-F77B-E3B3-3CD14E7E7A8B}"/>
              </a:ext>
            </a:extLst>
          </p:cNvPr>
          <p:cNvSpPr txBox="1"/>
          <p:nvPr/>
        </p:nvSpPr>
        <p:spPr>
          <a:xfrm>
            <a:off x="6548752" y="1383429"/>
            <a:ext cx="2493363" cy="1200329"/>
          </a:xfrm>
          <a:prstGeom prst="rect">
            <a:avLst/>
          </a:prstGeom>
          <a:noFill/>
        </p:spPr>
        <p:txBody>
          <a:bodyPr wrap="square" rtlCol="0">
            <a:spAutoFit/>
          </a:bodyPr>
          <a:lstStyle/>
          <a:p>
            <a:r>
              <a:rPr lang="en-GB" sz="2400" dirty="0"/>
              <a:t>Card counting savant with super memory   </a:t>
            </a:r>
          </a:p>
        </p:txBody>
      </p:sp>
      <p:sp>
        <p:nvSpPr>
          <p:cNvPr id="15" name="TextBox 14">
            <a:extLst>
              <a:ext uri="{FF2B5EF4-FFF2-40B4-BE49-F238E27FC236}">
                <a16:creationId xmlns:a16="http://schemas.microsoft.com/office/drawing/2014/main" id="{9B4E74E6-88FC-075C-EA5B-D05277A97B25}"/>
              </a:ext>
            </a:extLst>
          </p:cNvPr>
          <p:cNvSpPr txBox="1"/>
          <p:nvPr/>
        </p:nvSpPr>
        <p:spPr>
          <a:xfrm>
            <a:off x="9342619" y="1400335"/>
            <a:ext cx="2431305" cy="1200329"/>
          </a:xfrm>
          <a:prstGeom prst="rect">
            <a:avLst/>
          </a:prstGeom>
          <a:noFill/>
        </p:spPr>
        <p:txBody>
          <a:bodyPr wrap="square" rtlCol="0">
            <a:spAutoFit/>
          </a:bodyPr>
          <a:lstStyle/>
          <a:p>
            <a:r>
              <a:rPr lang="en-GB" sz="2400" dirty="0"/>
              <a:t>Socially awkward but highly intelligent </a:t>
            </a:r>
          </a:p>
        </p:txBody>
      </p:sp>
    </p:spTree>
    <p:extLst>
      <p:ext uri="{BB962C8B-B14F-4D97-AF65-F5344CB8AC3E}">
        <p14:creationId xmlns:p14="http://schemas.microsoft.com/office/powerpoint/2010/main" val="343871132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12F96-1868-214B-4051-B3CD6ED07043}"/>
              </a:ext>
            </a:extLst>
          </p:cNvPr>
          <p:cNvSpPr>
            <a:spLocks noGrp="1"/>
          </p:cNvSpPr>
          <p:nvPr>
            <p:ph type="title"/>
          </p:nvPr>
        </p:nvSpPr>
        <p:spPr/>
        <p:txBody>
          <a:bodyPr/>
          <a:lstStyle/>
          <a:p>
            <a:r>
              <a:rPr lang="en-GB" dirty="0"/>
              <a:t>Change in discourse about ASD: focused, persistent etc  </a:t>
            </a:r>
          </a:p>
        </p:txBody>
      </p:sp>
      <p:pic>
        <p:nvPicPr>
          <p:cNvPr id="5" name="Content Placeholder 4">
            <a:extLst>
              <a:ext uri="{FF2B5EF4-FFF2-40B4-BE49-F238E27FC236}">
                <a16:creationId xmlns:a16="http://schemas.microsoft.com/office/drawing/2014/main" id="{4F9F827B-F3FD-EAC4-63DE-A00EF0B4137F}"/>
              </a:ext>
            </a:extLst>
          </p:cNvPr>
          <p:cNvPicPr>
            <a:picLocks noGrp="1" noChangeAspect="1"/>
          </p:cNvPicPr>
          <p:nvPr>
            <p:ph idx="1"/>
          </p:nvPr>
        </p:nvPicPr>
        <p:blipFill>
          <a:blip r:embed="rId3"/>
          <a:stretch>
            <a:fillRect/>
          </a:stretch>
        </p:blipFill>
        <p:spPr>
          <a:xfrm>
            <a:off x="4509900" y="1354371"/>
            <a:ext cx="6654812" cy="3984779"/>
          </a:xfrm>
        </p:spPr>
      </p:pic>
      <p:pic>
        <p:nvPicPr>
          <p:cNvPr id="7" name="Picture 6" descr="A person standing in front of a flag&#10;&#10;Description automatically generated">
            <a:extLst>
              <a:ext uri="{FF2B5EF4-FFF2-40B4-BE49-F238E27FC236}">
                <a16:creationId xmlns:a16="http://schemas.microsoft.com/office/drawing/2014/main" id="{3D203C9B-5964-75CB-3257-746AEC7DA21A}"/>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57211" y="1650232"/>
            <a:ext cx="3048000" cy="2038350"/>
          </a:xfrm>
          <a:prstGeom prst="rect">
            <a:avLst/>
          </a:prstGeom>
        </p:spPr>
      </p:pic>
      <p:sp>
        <p:nvSpPr>
          <p:cNvPr id="8" name="TextBox 7">
            <a:extLst>
              <a:ext uri="{FF2B5EF4-FFF2-40B4-BE49-F238E27FC236}">
                <a16:creationId xmlns:a16="http://schemas.microsoft.com/office/drawing/2014/main" id="{70CD10DB-FCDC-9F61-6B92-940F8280BC6E}"/>
              </a:ext>
            </a:extLst>
          </p:cNvPr>
          <p:cNvSpPr txBox="1"/>
          <p:nvPr/>
        </p:nvSpPr>
        <p:spPr>
          <a:xfrm>
            <a:off x="112889" y="2574219"/>
            <a:ext cx="3048000" cy="230832"/>
          </a:xfrm>
          <a:prstGeom prst="rect">
            <a:avLst/>
          </a:prstGeom>
          <a:noFill/>
        </p:spPr>
        <p:txBody>
          <a:bodyPr wrap="square" rtlCol="0">
            <a:spAutoFit/>
          </a:bodyPr>
          <a:lstStyle/>
          <a:p>
            <a:r>
              <a:rPr lang="en-GB" sz="900">
                <a:hlinkClick r:id="rId5" tooltip="https://www.flickr.com/photos/european_parliament/49618310631"/>
              </a:rPr>
              <a:t>This Photo</a:t>
            </a:r>
            <a:r>
              <a:rPr lang="en-GB" sz="900"/>
              <a:t> by Unknown Author is licensed under </a:t>
            </a:r>
            <a:r>
              <a:rPr lang="en-GB" sz="900">
                <a:hlinkClick r:id="rId6" tooltip="https://creativecommons.org/licenses/by/3.0/"/>
              </a:rPr>
              <a:t>CC BY</a:t>
            </a:r>
            <a:endParaRPr lang="en-GB" sz="900"/>
          </a:p>
        </p:txBody>
      </p:sp>
      <p:pic>
        <p:nvPicPr>
          <p:cNvPr id="9" name="Picture 8" descr="A puzzle piece of a superhero logo&#10;&#10;Description automatically generated">
            <a:extLst>
              <a:ext uri="{FF2B5EF4-FFF2-40B4-BE49-F238E27FC236}">
                <a16:creationId xmlns:a16="http://schemas.microsoft.com/office/drawing/2014/main" id="{D9E38868-8618-55C8-E629-C858B176865D}"/>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96320" y="3688582"/>
            <a:ext cx="4355063" cy="3301138"/>
          </a:xfrm>
          <a:prstGeom prst="rect">
            <a:avLst/>
          </a:prstGeom>
        </p:spPr>
      </p:pic>
      <p:sp>
        <p:nvSpPr>
          <p:cNvPr id="10" name="TextBox 9">
            <a:extLst>
              <a:ext uri="{FF2B5EF4-FFF2-40B4-BE49-F238E27FC236}">
                <a16:creationId xmlns:a16="http://schemas.microsoft.com/office/drawing/2014/main" id="{ABD6360E-1BF3-3681-123F-7C340859087E}"/>
              </a:ext>
            </a:extLst>
          </p:cNvPr>
          <p:cNvSpPr txBox="1"/>
          <p:nvPr/>
        </p:nvSpPr>
        <p:spPr>
          <a:xfrm>
            <a:off x="8002505" y="5913389"/>
            <a:ext cx="3605048" cy="230832"/>
          </a:xfrm>
          <a:prstGeom prst="rect">
            <a:avLst/>
          </a:prstGeom>
          <a:noFill/>
        </p:spPr>
        <p:txBody>
          <a:bodyPr wrap="square" rtlCol="0">
            <a:spAutoFit/>
          </a:bodyPr>
          <a:lstStyle/>
          <a:p>
            <a:r>
              <a:rPr lang="en-GB" sz="900">
                <a:hlinkClick r:id="rId8" tooltip="http://sircle.deviantart.com/art/Superman-Autism-362154968"/>
              </a:rPr>
              <a:t>This Photo</a:t>
            </a:r>
            <a:r>
              <a:rPr lang="en-GB" sz="900"/>
              <a:t> by Unknown Author is licensed under </a:t>
            </a:r>
            <a:r>
              <a:rPr lang="en-GB" sz="900">
                <a:hlinkClick r:id="rId9" tooltip="https://creativecommons.org/licenses/by-nc-nd/3.0/"/>
              </a:rPr>
              <a:t>CC BY-NC-ND</a:t>
            </a:r>
            <a:endParaRPr lang="en-GB" sz="900"/>
          </a:p>
        </p:txBody>
      </p:sp>
    </p:spTree>
    <p:extLst>
      <p:ext uri="{BB962C8B-B14F-4D97-AF65-F5344CB8AC3E}">
        <p14:creationId xmlns:p14="http://schemas.microsoft.com/office/powerpoint/2010/main" val="97167733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gradFill flip="none" rotWithShape="1">
          <a:gsLst>
            <a:gs pos="44064">
              <a:srgbClr val="A6D9F1"/>
            </a:gs>
            <a:gs pos="21016">
              <a:srgbClr val="CDE9F7"/>
            </a:gs>
            <a:gs pos="0">
              <a:schemeClr val="accent1">
                <a:lumMod val="5000"/>
                <a:lumOff val="95000"/>
              </a:schemeClr>
            </a:gs>
            <a:gs pos="10000">
              <a:schemeClr val="accent1">
                <a:lumMod val="45000"/>
                <a:lumOff val="55000"/>
              </a:schemeClr>
            </a:gs>
            <a:gs pos="10000">
              <a:schemeClr val="accent1">
                <a:lumMod val="45000"/>
                <a:lumOff val="55000"/>
              </a:schemeClr>
            </a:gs>
            <a:gs pos="100000">
              <a:schemeClr val="accent1">
                <a:lumMod val="30000"/>
                <a:lumOff val="70000"/>
              </a:schemeClr>
            </a:gs>
          </a:gsLst>
          <a:lin ang="8100000" scaled="1"/>
          <a:tileRect/>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14C2221-2B8C-494D-9442-F812DF4E8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400EE1-1188-8259-75D0-38E0D15F1697}"/>
              </a:ext>
            </a:extLst>
          </p:cNvPr>
          <p:cNvSpPr>
            <a:spLocks noGrp="1"/>
          </p:cNvSpPr>
          <p:nvPr>
            <p:ph type="title"/>
          </p:nvPr>
        </p:nvSpPr>
        <p:spPr>
          <a:xfrm>
            <a:off x="838200" y="3513931"/>
            <a:ext cx="3143250" cy="2601119"/>
          </a:xfrm>
        </p:spPr>
        <p:txBody>
          <a:bodyPr anchor="t">
            <a:normAutofit/>
          </a:bodyPr>
          <a:lstStyle/>
          <a:p>
            <a:pPr algn="ctr"/>
            <a:r>
              <a:rPr lang="en-GB" sz="3100" b="1"/>
              <a:t>Overdiagnosis vs Underdiagnosis: A Balanced View</a:t>
            </a:r>
            <a:br>
              <a:rPr lang="en-GB" sz="3100"/>
            </a:br>
            <a:endParaRPr lang="en-GB" sz="3100"/>
          </a:p>
        </p:txBody>
      </p:sp>
      <p:pic>
        <p:nvPicPr>
          <p:cNvPr id="7" name="Graphic 6" descr="Stethoscope">
            <a:extLst>
              <a:ext uri="{FF2B5EF4-FFF2-40B4-BE49-F238E27FC236}">
                <a16:creationId xmlns:a16="http://schemas.microsoft.com/office/drawing/2014/main" id="{BB39D26F-DADB-A0A5-63E1-2B4DA6510BC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981200" y="2429670"/>
            <a:ext cx="914400" cy="914400"/>
          </a:xfrm>
          <a:prstGeom prst="rect">
            <a:avLst/>
          </a:prstGeom>
        </p:spPr>
      </p:pic>
      <p:sp>
        <p:nvSpPr>
          <p:cNvPr id="3" name="Content Placeholder 2">
            <a:extLst>
              <a:ext uri="{FF2B5EF4-FFF2-40B4-BE49-F238E27FC236}">
                <a16:creationId xmlns:a16="http://schemas.microsoft.com/office/drawing/2014/main" id="{C1D6FFA2-C9D5-2C22-255D-E2D6BF2450FD}"/>
              </a:ext>
            </a:extLst>
          </p:cNvPr>
          <p:cNvSpPr>
            <a:spLocks noGrp="1"/>
          </p:cNvSpPr>
          <p:nvPr>
            <p:ph idx="1"/>
          </p:nvPr>
        </p:nvSpPr>
        <p:spPr>
          <a:xfrm>
            <a:off x="4200652" y="730249"/>
            <a:ext cx="7153147" cy="5384801"/>
          </a:xfrm>
        </p:spPr>
        <p:txBody>
          <a:bodyPr anchor="ctr">
            <a:normAutofit/>
          </a:bodyPr>
          <a:lstStyle/>
          <a:p>
            <a:pPr marL="0" indent="0">
              <a:buNone/>
            </a:pPr>
            <a:r>
              <a:rPr lang="en-GB" sz="2400" b="1" dirty="0"/>
              <a:t>Risks of Overdiagnosis</a:t>
            </a:r>
            <a:endParaRPr lang="en-GB" sz="2400" dirty="0"/>
          </a:p>
          <a:p>
            <a:pPr lvl="0"/>
            <a:r>
              <a:rPr lang="en-GB" sz="2400" dirty="0" err="1"/>
              <a:t>Pathologising</a:t>
            </a:r>
            <a:r>
              <a:rPr lang="en-GB" sz="2400" dirty="0"/>
              <a:t> normal variation</a:t>
            </a:r>
          </a:p>
          <a:p>
            <a:pPr lvl="0"/>
            <a:r>
              <a:rPr lang="en-GB" sz="2400" dirty="0"/>
              <a:t>Misallocation of resources</a:t>
            </a:r>
          </a:p>
          <a:p>
            <a:pPr lvl="0"/>
            <a:r>
              <a:rPr lang="en-GB" sz="2400" dirty="0"/>
              <a:t>Stigma and unnecessary intervention</a:t>
            </a:r>
          </a:p>
          <a:p>
            <a:pPr lvl="0"/>
            <a:r>
              <a:rPr lang="en-GB" sz="2400" dirty="0"/>
              <a:t>Diagnostic labels overshadowing individuality</a:t>
            </a:r>
          </a:p>
          <a:p>
            <a:pPr marL="0" indent="0">
              <a:buNone/>
            </a:pPr>
            <a:r>
              <a:rPr lang="en-GB" sz="2400" b="1" dirty="0"/>
              <a:t>Risks of Underdiagnosis</a:t>
            </a:r>
            <a:endParaRPr lang="en-GB" sz="2400" dirty="0"/>
          </a:p>
          <a:p>
            <a:pPr lvl="0"/>
            <a:r>
              <a:rPr lang="en-GB" sz="2400" dirty="0"/>
              <a:t>Missed support needs</a:t>
            </a:r>
          </a:p>
          <a:p>
            <a:pPr lvl="0"/>
            <a:r>
              <a:rPr lang="en-GB" sz="2400" dirty="0"/>
              <a:t>Increased distress and functional impairment</a:t>
            </a:r>
          </a:p>
          <a:p>
            <a:pPr lvl="0"/>
            <a:r>
              <a:rPr lang="en-GB" sz="2400" dirty="0"/>
              <a:t>Barriers to educational accommodations</a:t>
            </a:r>
          </a:p>
          <a:p>
            <a:pPr lvl="0"/>
            <a:r>
              <a:rPr lang="en-GB" sz="2400" dirty="0"/>
              <a:t>Delayed self‑understanding and identity formation</a:t>
            </a:r>
          </a:p>
          <a:p>
            <a:endParaRPr lang="en-GB" sz="1800" dirty="0"/>
          </a:p>
        </p:txBody>
      </p:sp>
    </p:spTree>
    <p:extLst>
      <p:ext uri="{BB962C8B-B14F-4D97-AF65-F5344CB8AC3E}">
        <p14:creationId xmlns:p14="http://schemas.microsoft.com/office/powerpoint/2010/main" val="81581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9E806-6C8B-049A-FDFB-13CFC158B5AA}"/>
              </a:ext>
            </a:extLst>
          </p:cNvPr>
          <p:cNvSpPr>
            <a:spLocks noGrp="1"/>
          </p:cNvSpPr>
          <p:nvPr>
            <p:ph type="title"/>
          </p:nvPr>
        </p:nvSpPr>
        <p:spPr>
          <a:xfrm>
            <a:off x="886557" y="3863886"/>
            <a:ext cx="10418885" cy="2719287"/>
          </a:xfrm>
        </p:spPr>
        <p:txBody>
          <a:bodyPr vert="horz" wrap="none" lIns="91440" tIns="45720" rIns="91440" bIns="45720" rtlCol="0" anchor="t">
            <a:normAutofit/>
          </a:bodyPr>
          <a:lstStyle/>
          <a:p>
            <a:r>
              <a:rPr lang="en-US" sz="4000" spc="-300" dirty="0">
                <a:effectLst>
                  <a:outerShdw blurRad="469900" dist="342900" dir="5400000" sy="-20000" rotWithShape="0">
                    <a:prstClr val="black">
                      <a:alpha val="66000"/>
                    </a:prstClr>
                  </a:outerShdw>
                </a:effectLst>
              </a:rPr>
              <a:t>How helpful is it to tell young neurodivergent children  with  ASD </a:t>
            </a:r>
            <a:br>
              <a:rPr lang="en-US" sz="4000" spc="-300" dirty="0">
                <a:effectLst>
                  <a:outerShdw blurRad="469900" dist="342900" dir="5400000" sy="-20000" rotWithShape="0">
                    <a:prstClr val="black">
                      <a:alpha val="66000"/>
                    </a:prstClr>
                  </a:outerShdw>
                </a:effectLst>
              </a:rPr>
            </a:br>
            <a:r>
              <a:rPr lang="en-US" sz="4000" spc="-300" dirty="0">
                <a:effectLst>
                  <a:outerShdw blurRad="469900" dist="342900" dir="5400000" sy="-20000" rotWithShape="0">
                    <a:prstClr val="black">
                      <a:alpha val="66000"/>
                    </a:prstClr>
                  </a:outerShdw>
                </a:effectLst>
              </a:rPr>
              <a:t>that they have superpower? </a:t>
            </a:r>
          </a:p>
        </p:txBody>
      </p:sp>
      <p:pic>
        <p:nvPicPr>
          <p:cNvPr id="5" name="Picture 4" descr="A couple of cartoon characters speaking at podiums&#10;&#10;Description automatically generated">
            <a:extLst>
              <a:ext uri="{FF2B5EF4-FFF2-40B4-BE49-F238E27FC236}">
                <a16:creationId xmlns:a16="http://schemas.microsoft.com/office/drawing/2014/main" id="{76559F1D-9BAF-44FD-3246-01A14D137776}"/>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50449"/>
          <a:stretch/>
        </p:blipFill>
        <p:spPr>
          <a:xfrm>
            <a:off x="20" y="103858"/>
            <a:ext cx="12191980" cy="3443533"/>
          </a:xfrm>
          <a:prstGeom prst="rect">
            <a:avLst/>
          </a:prstGeom>
        </p:spPr>
      </p:pic>
      <p:sp>
        <p:nvSpPr>
          <p:cNvPr id="6" name="TextBox 5">
            <a:extLst>
              <a:ext uri="{FF2B5EF4-FFF2-40B4-BE49-F238E27FC236}">
                <a16:creationId xmlns:a16="http://schemas.microsoft.com/office/drawing/2014/main" id="{D01960AC-9ED3-DB9F-D3DE-EF41AD1E01E2}"/>
              </a:ext>
            </a:extLst>
          </p:cNvPr>
          <p:cNvSpPr txBox="1"/>
          <p:nvPr/>
        </p:nvSpPr>
        <p:spPr>
          <a:xfrm>
            <a:off x="9662141" y="3243488"/>
            <a:ext cx="252985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aytodisasterpjo.blogspot.com/2020/01/tarea-5-el-movimiento-obrero.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3143469116"/>
      </p:ext>
    </p:extLst>
  </p:cSld>
  <p:clrMapOvr>
    <a:masterClrMapping/>
  </p:clrMapOvr>
  <p:transition spd="med"/>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BF2933D-EBF4-BC15-2D01-62D2708873E9}"/>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5661FFC-9A18-4388-D4F1-C9DE36777894}"/>
              </a:ext>
            </a:extLst>
          </p:cNvPr>
          <p:cNvSpPr>
            <a:spLocks noGrp="1"/>
          </p:cNvSpPr>
          <p:nvPr>
            <p:ph type="title"/>
          </p:nvPr>
        </p:nvSpPr>
        <p:spPr>
          <a:xfrm>
            <a:off x="643468" y="81643"/>
            <a:ext cx="10492618" cy="6694714"/>
          </a:xfrm>
        </p:spPr>
        <p:txBody>
          <a:bodyPr vert="horz" lIns="91440" tIns="45720" rIns="91440" bIns="45720" rtlCol="0" anchor="b">
            <a:normAutofit/>
          </a:bodyPr>
          <a:lstStyle/>
          <a:p>
            <a:r>
              <a:rPr lang="en-US" sz="2800" b="1" kern="1200" dirty="0">
                <a:solidFill>
                  <a:schemeClr val="tx1"/>
                </a:solidFill>
                <a:latin typeface="+mj-lt"/>
                <a:ea typeface="+mj-ea"/>
                <a:cs typeface="+mj-cs"/>
              </a:rPr>
              <a:t>Understanding the Debate</a:t>
            </a:r>
            <a:br>
              <a:rPr lang="en-US" sz="2800" kern="1200" dirty="0">
                <a:solidFill>
                  <a:schemeClr val="tx1"/>
                </a:solidFill>
                <a:latin typeface="+mj-lt"/>
                <a:ea typeface="+mj-ea"/>
                <a:cs typeface="+mj-cs"/>
              </a:rPr>
            </a:br>
            <a:r>
              <a:rPr lang="en-US" sz="2800" kern="1200" dirty="0">
                <a:solidFill>
                  <a:schemeClr val="tx1"/>
                </a:solidFill>
                <a:latin typeface="+mj-lt"/>
                <a:ea typeface="+mj-ea"/>
                <a:cs typeface="+mj-cs"/>
              </a:rPr>
              <a:t>Does rising prevalence equal rising incidence?</a:t>
            </a:r>
            <a:br>
              <a:rPr lang="en-US" sz="2800" kern="1200" dirty="0">
                <a:solidFill>
                  <a:schemeClr val="tx1"/>
                </a:solidFill>
                <a:latin typeface="+mj-lt"/>
                <a:ea typeface="+mj-ea"/>
                <a:cs typeface="+mj-cs"/>
              </a:rPr>
            </a:br>
            <a:r>
              <a:rPr lang="en-US" sz="2800" kern="1200" dirty="0">
                <a:solidFill>
                  <a:schemeClr val="tx1"/>
                </a:solidFill>
                <a:latin typeface="+mj-lt"/>
                <a:ea typeface="+mj-ea"/>
                <a:cs typeface="+mj-cs"/>
              </a:rPr>
              <a:t>How do diagnostic systems shape epidemiology?</a:t>
            </a:r>
            <a:br>
              <a:rPr lang="en-US" sz="2800" kern="1200" dirty="0">
                <a:solidFill>
                  <a:schemeClr val="tx1"/>
                </a:solidFill>
                <a:latin typeface="+mj-lt"/>
                <a:ea typeface="+mj-ea"/>
                <a:cs typeface="+mj-cs"/>
              </a:rPr>
            </a:br>
            <a:r>
              <a:rPr lang="en-US" sz="2800" kern="1200" dirty="0">
                <a:solidFill>
                  <a:schemeClr val="tx1"/>
                </a:solidFill>
                <a:latin typeface="+mj-lt"/>
                <a:ea typeface="+mj-ea"/>
                <a:cs typeface="+mj-cs"/>
              </a:rPr>
              <a:t>What counts as “significant functional impairment” in ICD‑11?</a:t>
            </a:r>
            <a:br>
              <a:rPr lang="en-US" sz="2800" kern="1200" dirty="0">
                <a:solidFill>
                  <a:schemeClr val="tx1"/>
                </a:solidFill>
                <a:latin typeface="+mj-lt"/>
                <a:ea typeface="+mj-ea"/>
                <a:cs typeface="+mj-cs"/>
              </a:rPr>
            </a:br>
            <a:br>
              <a:rPr lang="en-US" sz="2800" kern="1200" dirty="0">
                <a:solidFill>
                  <a:schemeClr val="tx1"/>
                </a:solidFill>
                <a:latin typeface="+mj-lt"/>
                <a:ea typeface="+mj-ea"/>
                <a:cs typeface="+mj-cs"/>
              </a:rPr>
            </a:br>
            <a:r>
              <a:rPr lang="en-US" sz="2800" b="1" kern="1200" dirty="0">
                <a:solidFill>
                  <a:schemeClr val="tx1"/>
                </a:solidFill>
                <a:latin typeface="+mj-lt"/>
                <a:ea typeface="+mj-ea"/>
                <a:cs typeface="+mj-cs"/>
              </a:rPr>
              <a:t>Cultural &amp; Institutional Factors</a:t>
            </a:r>
            <a:br>
              <a:rPr lang="en-US" sz="2800" kern="1200" dirty="0">
                <a:solidFill>
                  <a:schemeClr val="tx1"/>
                </a:solidFill>
                <a:latin typeface="+mj-lt"/>
                <a:ea typeface="+mj-ea"/>
                <a:cs typeface="+mj-cs"/>
              </a:rPr>
            </a:br>
            <a:r>
              <a:rPr lang="en-US" sz="2800" kern="1200" dirty="0">
                <a:solidFill>
                  <a:schemeClr val="tx1"/>
                </a:solidFill>
                <a:latin typeface="+mj-lt"/>
                <a:ea typeface="+mj-ea"/>
                <a:cs typeface="+mj-cs"/>
              </a:rPr>
              <a:t>How do schools, parents, and clinicians influence diagnosis?</a:t>
            </a:r>
            <a:br>
              <a:rPr lang="en-US" sz="2800" kern="1200" dirty="0">
                <a:solidFill>
                  <a:schemeClr val="tx1"/>
                </a:solidFill>
                <a:latin typeface="+mj-lt"/>
                <a:ea typeface="+mj-ea"/>
                <a:cs typeface="+mj-cs"/>
              </a:rPr>
            </a:br>
            <a:r>
              <a:rPr lang="en-US" sz="2800" kern="1200" dirty="0">
                <a:solidFill>
                  <a:schemeClr val="tx1"/>
                </a:solidFill>
                <a:latin typeface="+mj-lt"/>
                <a:ea typeface="+mj-ea"/>
                <a:cs typeface="+mj-cs"/>
              </a:rPr>
              <a:t>What role does social media play in self‑identification?</a:t>
            </a:r>
            <a:br>
              <a:rPr lang="en-US" sz="2800" kern="1200" dirty="0">
                <a:solidFill>
                  <a:schemeClr val="tx1"/>
                </a:solidFill>
                <a:latin typeface="+mj-lt"/>
                <a:ea typeface="+mj-ea"/>
                <a:cs typeface="+mj-cs"/>
              </a:rPr>
            </a:br>
            <a:r>
              <a:rPr lang="en-US" sz="2800" kern="1200" dirty="0">
                <a:solidFill>
                  <a:schemeClr val="tx1"/>
                </a:solidFill>
                <a:latin typeface="+mj-lt"/>
                <a:ea typeface="+mj-ea"/>
                <a:cs typeface="+mj-cs"/>
              </a:rPr>
              <a:t>Are we becoming less tolerant of </a:t>
            </a:r>
            <a:r>
              <a:rPr lang="en-US" sz="2800" kern="1200" dirty="0" err="1">
                <a:solidFill>
                  <a:schemeClr val="tx1"/>
                </a:solidFill>
                <a:latin typeface="+mj-lt"/>
                <a:ea typeface="+mj-ea"/>
                <a:cs typeface="+mj-cs"/>
              </a:rPr>
              <a:t>behavioural</a:t>
            </a:r>
            <a:r>
              <a:rPr lang="en-US" sz="2800" kern="1200" dirty="0">
                <a:solidFill>
                  <a:schemeClr val="tx1"/>
                </a:solidFill>
                <a:latin typeface="+mj-lt"/>
                <a:ea typeface="+mj-ea"/>
                <a:cs typeface="+mj-cs"/>
              </a:rPr>
              <a:t> difference?</a:t>
            </a:r>
            <a:br>
              <a:rPr lang="en-US" sz="2800" kern="1200" dirty="0">
                <a:solidFill>
                  <a:schemeClr val="tx1"/>
                </a:solidFill>
                <a:latin typeface="+mj-lt"/>
                <a:ea typeface="+mj-ea"/>
                <a:cs typeface="+mj-cs"/>
              </a:rPr>
            </a:br>
            <a:br>
              <a:rPr lang="en-US" sz="2800" kern="1200" dirty="0">
                <a:solidFill>
                  <a:schemeClr val="tx1"/>
                </a:solidFill>
                <a:latin typeface="+mj-lt"/>
                <a:ea typeface="+mj-ea"/>
                <a:cs typeface="+mj-cs"/>
              </a:rPr>
            </a:br>
            <a:r>
              <a:rPr lang="en-US" sz="2800" b="1" kern="1200" dirty="0">
                <a:solidFill>
                  <a:schemeClr val="tx1"/>
                </a:solidFill>
                <a:latin typeface="+mj-lt"/>
                <a:ea typeface="+mj-ea"/>
                <a:cs typeface="+mj-cs"/>
              </a:rPr>
              <a:t>Ethics &amp; Neurodiversity</a:t>
            </a:r>
            <a:br>
              <a:rPr lang="en-US" sz="2800" kern="1200" dirty="0">
                <a:solidFill>
                  <a:schemeClr val="tx1"/>
                </a:solidFill>
                <a:latin typeface="+mj-lt"/>
                <a:ea typeface="+mj-ea"/>
                <a:cs typeface="+mj-cs"/>
              </a:rPr>
            </a:br>
            <a:r>
              <a:rPr lang="en-US" sz="2800" kern="1200" dirty="0">
                <a:solidFill>
                  <a:schemeClr val="tx1"/>
                </a:solidFill>
                <a:latin typeface="+mj-lt"/>
                <a:ea typeface="+mj-ea"/>
                <a:cs typeface="+mj-cs"/>
              </a:rPr>
              <a:t>Is increased diagnosis necessarily a problem?</a:t>
            </a:r>
            <a:br>
              <a:rPr lang="en-US" sz="2800" kern="1200" dirty="0">
                <a:solidFill>
                  <a:schemeClr val="tx1"/>
                </a:solidFill>
                <a:latin typeface="+mj-lt"/>
                <a:ea typeface="+mj-ea"/>
                <a:cs typeface="+mj-cs"/>
              </a:rPr>
            </a:br>
            <a:r>
              <a:rPr lang="en-US" sz="2800" kern="1200" dirty="0">
                <a:solidFill>
                  <a:schemeClr val="tx1"/>
                </a:solidFill>
                <a:latin typeface="+mj-lt"/>
                <a:ea typeface="+mj-ea"/>
                <a:cs typeface="+mj-cs"/>
              </a:rPr>
              <a:t>How does the neurodiversity movement challenge the article’s assumptions?</a:t>
            </a:r>
            <a:br>
              <a:rPr lang="en-US" sz="2800" kern="1200" dirty="0">
                <a:solidFill>
                  <a:schemeClr val="tx1"/>
                </a:solidFill>
                <a:latin typeface="+mj-lt"/>
                <a:ea typeface="+mj-ea"/>
                <a:cs typeface="+mj-cs"/>
              </a:rPr>
            </a:br>
            <a:r>
              <a:rPr lang="en-US" sz="2800" kern="1200" dirty="0">
                <a:solidFill>
                  <a:schemeClr val="tx1"/>
                </a:solidFill>
                <a:latin typeface="+mj-lt"/>
                <a:ea typeface="+mj-ea"/>
                <a:cs typeface="+mj-cs"/>
              </a:rPr>
              <a:t>What are the consequences of </a:t>
            </a:r>
            <a:r>
              <a:rPr lang="en-US" sz="2800" kern="1200" dirty="0" err="1">
                <a:solidFill>
                  <a:schemeClr val="tx1"/>
                </a:solidFill>
                <a:latin typeface="+mj-lt"/>
                <a:ea typeface="+mj-ea"/>
                <a:cs typeface="+mj-cs"/>
              </a:rPr>
              <a:t>mislabelling</a:t>
            </a:r>
            <a:r>
              <a:rPr lang="en-US" sz="2800" kern="1200" dirty="0">
                <a:solidFill>
                  <a:schemeClr val="tx1"/>
                </a:solidFill>
                <a:latin typeface="+mj-lt"/>
                <a:ea typeface="+mj-ea"/>
                <a:cs typeface="+mj-cs"/>
              </a:rPr>
              <a:t> vs missing a diagnosis?</a:t>
            </a:r>
            <a:endParaRPr lang="en-US" sz="2800" kern="1200" spc="-300" dirty="0">
              <a:solidFill>
                <a:schemeClr val="tx1"/>
              </a:solidFill>
              <a:effectLst>
                <a:outerShdw blurRad="469900" dist="342900" dir="5400000" sy="-20000" rotWithShape="0">
                  <a:prstClr val="black">
                    <a:alpha val="66000"/>
                  </a:prstClr>
                </a:outerShdw>
              </a:effectLst>
              <a:latin typeface="+mj-lt"/>
              <a:ea typeface="+mj-ea"/>
              <a:cs typeface="+mj-cs"/>
            </a:endParaRPr>
          </a:p>
        </p:txBody>
      </p:sp>
      <p:pic>
        <p:nvPicPr>
          <p:cNvPr id="5" name="Picture 4" descr="A couple of cartoon characters speaking at podiums&#10;&#10;Description automatically generated">
            <a:extLst>
              <a:ext uri="{FF2B5EF4-FFF2-40B4-BE49-F238E27FC236}">
                <a16:creationId xmlns:a16="http://schemas.microsoft.com/office/drawing/2014/main" id="{7B9F5E78-27FD-968B-3F66-C4C4F2862B94}"/>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50449"/>
          <a:stretch/>
        </p:blipFill>
        <p:spPr>
          <a:xfrm>
            <a:off x="8098972" y="81643"/>
            <a:ext cx="3972076" cy="995792"/>
          </a:xfrm>
          <a:prstGeom prst="rect">
            <a:avLst/>
          </a:prstGeom>
        </p:spPr>
      </p:pic>
      <p:sp>
        <p:nvSpPr>
          <p:cNvPr id="6" name="TextBox 5">
            <a:extLst>
              <a:ext uri="{FF2B5EF4-FFF2-40B4-BE49-F238E27FC236}">
                <a16:creationId xmlns:a16="http://schemas.microsoft.com/office/drawing/2014/main" id="{1F983730-33C5-E335-FB86-6F440495D0F2}"/>
              </a:ext>
            </a:extLst>
          </p:cNvPr>
          <p:cNvSpPr txBox="1"/>
          <p:nvPr/>
        </p:nvSpPr>
        <p:spPr>
          <a:xfrm>
            <a:off x="9461038" y="1077435"/>
            <a:ext cx="261001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aytodisasterpjo.blogspot.com/2020/01/tarea-5-el-movimiento-obrero.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Tree>
    <p:extLst>
      <p:ext uri="{BB962C8B-B14F-4D97-AF65-F5344CB8AC3E}">
        <p14:creationId xmlns:p14="http://schemas.microsoft.com/office/powerpoint/2010/main" val="1349315571"/>
      </p:ext>
    </p:extLst>
  </p:cSld>
  <p:clrMapOvr>
    <a:masterClrMapping/>
  </p:clrMapOvr>
  <p:transition spd="med"/>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14C2221-2B8C-494D-9442-F812DF4E87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011268-1393-6CF8-05A1-EA5B86BEC771}"/>
              </a:ext>
            </a:extLst>
          </p:cNvPr>
          <p:cNvSpPr>
            <a:spLocks noGrp="1"/>
          </p:cNvSpPr>
          <p:nvPr>
            <p:ph type="title"/>
          </p:nvPr>
        </p:nvSpPr>
        <p:spPr>
          <a:xfrm>
            <a:off x="838200" y="3513931"/>
            <a:ext cx="3143250" cy="2601119"/>
          </a:xfrm>
        </p:spPr>
        <p:txBody>
          <a:bodyPr anchor="t">
            <a:normAutofit/>
          </a:bodyPr>
          <a:lstStyle/>
          <a:p>
            <a:pPr algn="ctr"/>
            <a:r>
              <a:rPr lang="en-GB" sz="3400" b="1" dirty="0"/>
              <a:t>Why Are Autism Diagnoses Rising?</a:t>
            </a:r>
            <a:br>
              <a:rPr lang="en-GB" sz="3400" dirty="0"/>
            </a:br>
            <a:endParaRPr lang="en-GB" sz="3400" dirty="0"/>
          </a:p>
        </p:txBody>
      </p:sp>
      <p:pic>
        <p:nvPicPr>
          <p:cNvPr id="4" name="Picture 3">
            <a:extLst>
              <a:ext uri="{FF2B5EF4-FFF2-40B4-BE49-F238E27FC236}">
                <a16:creationId xmlns:a16="http://schemas.microsoft.com/office/drawing/2014/main" id="{1EDA8CF8-BE90-0027-E8C9-07F0AE532400}"/>
              </a:ext>
            </a:extLst>
          </p:cNvPr>
          <p:cNvPicPr>
            <a:picLocks noChangeAspect="1"/>
          </p:cNvPicPr>
          <p:nvPr/>
        </p:nvPicPr>
        <p:blipFill>
          <a:blip r:embed="rId3"/>
          <a:stretch>
            <a:fillRect/>
          </a:stretch>
        </p:blipFill>
        <p:spPr>
          <a:xfrm>
            <a:off x="1465942" y="1870010"/>
            <a:ext cx="1899557" cy="1339186"/>
          </a:xfrm>
          <a:prstGeom prst="rect">
            <a:avLst/>
          </a:prstGeom>
        </p:spPr>
      </p:pic>
      <p:sp>
        <p:nvSpPr>
          <p:cNvPr id="3" name="Content Placeholder 2">
            <a:extLst>
              <a:ext uri="{FF2B5EF4-FFF2-40B4-BE49-F238E27FC236}">
                <a16:creationId xmlns:a16="http://schemas.microsoft.com/office/drawing/2014/main" id="{28DBEBEA-2B3F-5860-F875-1A93F261A40B}"/>
              </a:ext>
            </a:extLst>
          </p:cNvPr>
          <p:cNvSpPr>
            <a:spLocks noGrp="1"/>
          </p:cNvSpPr>
          <p:nvPr>
            <p:ph idx="1"/>
          </p:nvPr>
        </p:nvSpPr>
        <p:spPr>
          <a:xfrm>
            <a:off x="3981450" y="1"/>
            <a:ext cx="7807779" cy="6857998"/>
          </a:xfrm>
        </p:spPr>
        <p:txBody>
          <a:bodyPr anchor="ctr">
            <a:normAutofit/>
          </a:bodyPr>
          <a:lstStyle/>
          <a:p>
            <a:pPr marL="0" indent="0">
              <a:buNone/>
            </a:pPr>
            <a:r>
              <a:rPr lang="en-GB" sz="2400" dirty="0"/>
              <a:t>Epidemiological data show a large increase in autism diagnoses over the past 20–30 years. However, research suggests this rise is driven by:</a:t>
            </a:r>
          </a:p>
          <a:p>
            <a:pPr marL="457200" indent="-457200">
              <a:buFont typeface="+mj-lt"/>
              <a:buAutoNum type="arabicPeriod"/>
            </a:pPr>
            <a:r>
              <a:rPr lang="en-GB" sz="2200" b="1" u="sng" dirty="0">
                <a:solidFill>
                  <a:schemeClr val="accent1"/>
                </a:solidFill>
              </a:rPr>
              <a:t>Diagnostic Expansion</a:t>
            </a:r>
          </a:p>
          <a:p>
            <a:pPr marL="0" indent="0">
              <a:buNone/>
            </a:pPr>
            <a:r>
              <a:rPr lang="en-GB" sz="2000" dirty="0"/>
              <a:t>ICD‑11 and DSM‑5 both: Collapse subtypes into a single </a:t>
            </a:r>
            <a:r>
              <a:rPr lang="en-GB" sz="2000" b="1" dirty="0"/>
              <a:t>Autism Spectrum Disorder, e</a:t>
            </a:r>
            <a:r>
              <a:rPr lang="en-GB" sz="2000" dirty="0"/>
              <a:t>mphasise </a:t>
            </a:r>
            <a:r>
              <a:rPr lang="en-GB" sz="2000" b="1" dirty="0"/>
              <a:t>functional impact</a:t>
            </a:r>
            <a:r>
              <a:rPr lang="en-GB" sz="2000" dirty="0"/>
              <a:t> rather than rigid symptom lists, recognise sensory differences, capture more girls, adults, and high‑ability individuals.</a:t>
            </a:r>
          </a:p>
          <a:p>
            <a:pPr marL="457200" indent="-457200">
              <a:buFont typeface="+mj-lt"/>
              <a:buAutoNum type="arabicPeriod" startAt="2"/>
            </a:pPr>
            <a:r>
              <a:rPr lang="en-GB" sz="2200" b="1" u="sng" dirty="0">
                <a:solidFill>
                  <a:schemeClr val="accent1"/>
                </a:solidFill>
              </a:rPr>
              <a:t>Increased Identification of Mild Cases</a:t>
            </a:r>
            <a:endParaRPr lang="en-GB" sz="2200" u="sng" dirty="0">
              <a:solidFill>
                <a:schemeClr val="accent1"/>
              </a:solidFill>
            </a:endParaRPr>
          </a:p>
          <a:p>
            <a:pPr marL="0" indent="0">
              <a:buNone/>
            </a:pPr>
            <a:r>
              <a:rPr lang="en-GB" sz="2000" dirty="0"/>
              <a:t>Recent studies show:</a:t>
            </a:r>
          </a:p>
          <a:p>
            <a:pPr lvl="0"/>
            <a:r>
              <a:rPr lang="en-GB" sz="2000" dirty="0"/>
              <a:t>A large rise in diagnoses among children with </a:t>
            </a:r>
            <a:r>
              <a:rPr lang="en-GB" sz="2000" b="1" dirty="0"/>
              <a:t>mild or no significant functional impairment</a:t>
            </a:r>
            <a:endParaRPr lang="en-GB" sz="2000" dirty="0"/>
          </a:p>
          <a:p>
            <a:pPr lvl="0"/>
            <a:r>
              <a:rPr lang="en-GB" sz="2000" dirty="0"/>
              <a:t>A </a:t>
            </a:r>
            <a:r>
              <a:rPr lang="en-GB" sz="2000" b="1" dirty="0"/>
              <a:t>decline</a:t>
            </a:r>
            <a:r>
              <a:rPr lang="en-GB" sz="2000" dirty="0"/>
              <a:t> in moderate/severe autism cases</a:t>
            </a:r>
          </a:p>
          <a:p>
            <a:pPr marL="0" indent="0">
              <a:buNone/>
            </a:pPr>
            <a:r>
              <a:rPr lang="en-GB" sz="2000" dirty="0"/>
              <a:t>This pattern suggests </a:t>
            </a:r>
            <a:r>
              <a:rPr lang="en-GB" sz="2000" b="1" dirty="0"/>
              <a:t>greater recognition</a:t>
            </a:r>
            <a:r>
              <a:rPr lang="en-GB" sz="2000" dirty="0"/>
              <a:t>, not a biological epidemic.</a:t>
            </a:r>
          </a:p>
          <a:p>
            <a:pPr marL="457200" indent="-457200">
              <a:buFont typeface="+mj-lt"/>
              <a:buAutoNum type="arabicPeriod" startAt="3"/>
            </a:pPr>
            <a:r>
              <a:rPr lang="en-GB" sz="2200" b="1" u="sng" dirty="0">
                <a:solidFill>
                  <a:schemeClr val="accent1"/>
                </a:solidFill>
              </a:rPr>
              <a:t>Screening Tools vs. Clinical Assessment</a:t>
            </a:r>
            <a:endParaRPr lang="en-GB" sz="2200" u="sng" dirty="0">
              <a:solidFill>
                <a:schemeClr val="accent1"/>
              </a:solidFill>
            </a:endParaRPr>
          </a:p>
          <a:p>
            <a:pPr marL="0" indent="0">
              <a:buNone/>
            </a:pPr>
            <a:r>
              <a:rPr lang="en-GB" sz="2000" dirty="0"/>
              <a:t>Parent‑report measures (e.g., Social Responsiveness Scale) are sometimes used as proxies for diagnosis, even though they measure </a:t>
            </a:r>
            <a:r>
              <a:rPr lang="en-GB" sz="2000" b="1" dirty="0"/>
              <a:t>traits</a:t>
            </a:r>
            <a:r>
              <a:rPr lang="en-GB" sz="2000" dirty="0"/>
              <a:t>, not clinical impairment.</a:t>
            </a:r>
          </a:p>
          <a:p>
            <a:endParaRPr lang="en-GB" sz="1700" dirty="0"/>
          </a:p>
        </p:txBody>
      </p:sp>
    </p:spTree>
    <p:extLst>
      <p:ext uri="{BB962C8B-B14F-4D97-AF65-F5344CB8AC3E}">
        <p14:creationId xmlns:p14="http://schemas.microsoft.com/office/powerpoint/2010/main" val="44764683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lue person pointing at a whiteboard&#10;&#10;Description automatically generated">
            <a:extLst>
              <a:ext uri="{FF2B5EF4-FFF2-40B4-BE49-F238E27FC236}">
                <a16:creationId xmlns:a16="http://schemas.microsoft.com/office/drawing/2014/main" id="{D66BAEA7-A0F1-DAFF-D4DB-97D079DC505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12502" y="623275"/>
            <a:ext cx="5607882" cy="5607882"/>
          </a:xfrm>
          <a:prstGeom prst="rect">
            <a:avLst/>
          </a:prstGeom>
        </p:spPr>
      </p:pic>
      <p:sp>
        <p:nvSpPr>
          <p:cNvPr id="13" name="Right Triangle 12">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3" y="623275"/>
            <a:ext cx="401217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6FEB07-0345-F0FF-0B18-7AF3F32753C6}"/>
              </a:ext>
            </a:extLst>
          </p:cNvPr>
          <p:cNvSpPr>
            <a:spLocks noGrp="1"/>
          </p:cNvSpPr>
          <p:nvPr>
            <p:ph type="title"/>
          </p:nvPr>
        </p:nvSpPr>
        <p:spPr>
          <a:xfrm>
            <a:off x="8052497" y="1056640"/>
            <a:ext cx="3197660" cy="4974462"/>
          </a:xfrm>
        </p:spPr>
        <p:txBody>
          <a:bodyPr vert="horz" lIns="91440" tIns="45720" rIns="91440" bIns="45720" rtlCol="0" anchor="b">
            <a:normAutofit/>
          </a:bodyPr>
          <a:lstStyle/>
          <a:p>
            <a:r>
              <a:rPr lang="en-US" sz="4500" dirty="0"/>
              <a:t>For the remainder of the session – </a:t>
            </a:r>
            <a:br>
              <a:rPr lang="en-US" sz="4500" dirty="0"/>
            </a:br>
            <a:r>
              <a:rPr lang="en-US" sz="4500" dirty="0"/>
              <a:t>Work on</a:t>
            </a:r>
            <a:r>
              <a:rPr lang="en-US" sz="4500" kern="1200" dirty="0">
                <a:solidFill>
                  <a:schemeClr val="tx1"/>
                </a:solidFill>
                <a:latin typeface="+mj-lt"/>
                <a:ea typeface="+mj-ea"/>
                <a:cs typeface="+mj-cs"/>
              </a:rPr>
              <a:t> your Poster presentation</a:t>
            </a:r>
          </a:p>
        </p:txBody>
      </p:sp>
      <p:sp>
        <p:nvSpPr>
          <p:cNvPr id="6" name="TextBox 5">
            <a:extLst>
              <a:ext uri="{FF2B5EF4-FFF2-40B4-BE49-F238E27FC236}">
                <a16:creationId xmlns:a16="http://schemas.microsoft.com/office/drawing/2014/main" id="{27B0C38D-7FA2-779B-D0DF-CD23044A8B8E}"/>
              </a:ext>
            </a:extLst>
          </p:cNvPr>
          <p:cNvSpPr txBox="1"/>
          <p:nvPr/>
        </p:nvSpPr>
        <p:spPr>
          <a:xfrm>
            <a:off x="4265866" y="6031102"/>
            <a:ext cx="245451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pngall.com/presentation-png/download/13329">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1377988629"/>
      </p:ext>
    </p:extLst>
  </p:cSld>
  <p:clrMapOvr>
    <a:masterClrMapping/>
  </p:clrMapOvr>
  <p:transition spd="med"/>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725</TotalTime>
  <Words>5169</Words>
  <Application>Microsoft Office PowerPoint</Application>
  <PresentationFormat>Widescreen</PresentationFormat>
  <Paragraphs>484</Paragraphs>
  <Slides>48</Slides>
  <Notes>37</Notes>
  <HiddenSlides>2</HiddenSlides>
  <MMClips>5</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48</vt:i4>
      </vt:variant>
    </vt:vector>
  </HeadingPairs>
  <TitlesOfParts>
    <vt:vector size="58" baseType="lpstr">
      <vt:lpstr>Frutiger W01</vt:lpstr>
      <vt:lpstr>hero-new</vt:lpstr>
      <vt:lpstr>Aptos</vt:lpstr>
      <vt:lpstr>Aptos Display</vt:lpstr>
      <vt:lpstr>Arial</vt:lpstr>
      <vt:lpstr>Georgia</vt:lpstr>
      <vt:lpstr>Roboto</vt:lpstr>
      <vt:lpstr>Wingdings</vt:lpstr>
      <vt:lpstr>Wingdings 2</vt:lpstr>
      <vt:lpstr>Office Theme</vt:lpstr>
      <vt:lpstr>BMHP6029  Psychopathological Classifications and Provisions Week 6  Autism spectrum Disorder  2026 </vt:lpstr>
      <vt:lpstr>PowerPoint Presentation</vt:lpstr>
      <vt:lpstr>Autism Spectrum Disorder</vt:lpstr>
      <vt:lpstr>What is Autism Spectrum Disorder (ASD) ?</vt:lpstr>
      <vt:lpstr>PowerPoint Presentation</vt:lpstr>
      <vt:lpstr>Neurodevelopmental Disorders in ICD-11 </vt:lpstr>
      <vt:lpstr>ASD in ICD‑11 (2022–present) </vt:lpstr>
      <vt:lpstr>Common Features </vt:lpstr>
      <vt:lpstr>Common Features</vt:lpstr>
      <vt:lpstr>Current Debates: Should ASD Be in the Mental Health Chapter?</vt:lpstr>
      <vt:lpstr>A broad spectrum in presentation and outcome</vt:lpstr>
      <vt:lpstr>A Broad Spectrum in Presentation and Outcome </vt:lpstr>
      <vt:lpstr>PowerPoint Presentation</vt:lpstr>
      <vt:lpstr>Comparing classification systems (adapted from Open University, n.d. ) </vt:lpstr>
      <vt:lpstr>Closer look at ICD-11</vt:lpstr>
      <vt:lpstr>Challenges experienced - Autism</vt:lpstr>
      <vt:lpstr>Signs of Autism - Children</vt:lpstr>
      <vt:lpstr>Psychological explanation of autism: Theory of mind deficit </vt:lpstr>
      <vt:lpstr>PowerPoint Presentation</vt:lpstr>
      <vt:lpstr>PowerPoint Presentation</vt:lpstr>
      <vt:lpstr>RTMIE task (Baron-Cohen et al, 2015)</vt:lpstr>
      <vt:lpstr>PowerPoint Presentation</vt:lpstr>
      <vt:lpstr>Psychological Explanations: Beyond Theory of Mind </vt:lpstr>
      <vt:lpstr>Summary</vt:lpstr>
      <vt:lpstr>Making diagnosis: Multi-Disciplinary Team </vt:lpstr>
      <vt:lpstr>Assessment and Diagnosis </vt:lpstr>
      <vt:lpstr>The Diagnostic Interview for Social and Communication Disorders:   DISCO (Leekam et al., 2002) </vt:lpstr>
      <vt:lpstr>Diagnosis Tools of ASD</vt:lpstr>
      <vt:lpstr>Treatment and Intervention (US Centre for Disease and Control, n.d.)</vt:lpstr>
      <vt:lpstr>Interventions: Evidence‑Based Overview (2024) </vt:lpstr>
      <vt:lpstr> Mosaic activity: Which treatment for ASD? </vt:lpstr>
      <vt:lpstr>Children and young people with Autism in schools </vt:lpstr>
      <vt:lpstr>PowerPoint Presentation</vt:lpstr>
      <vt:lpstr>Autism and health </vt:lpstr>
      <vt:lpstr>Autism and Health Inequalities </vt:lpstr>
      <vt:lpstr>Gender differences in ASD </vt:lpstr>
      <vt:lpstr>Gender, Masking, and Late Diagnosis </vt:lpstr>
      <vt:lpstr>Concept Creep and ASD </vt:lpstr>
      <vt:lpstr>Student Activity: Concept Creep and ICD‑11 </vt:lpstr>
      <vt:lpstr>Student Activity: Concept Creep and ICD‑11  Task:  In small groups, research and debate the pros and cons of more expansive diagnostic boundaries in ICD‑11’s neurodevelopmental category. </vt:lpstr>
      <vt:lpstr>Individuals with Autism in mental hospital </vt:lpstr>
      <vt:lpstr>Changing imagines of ASD in popular culture </vt:lpstr>
      <vt:lpstr>Change in discourse about ASD: focused, persistent etc  </vt:lpstr>
      <vt:lpstr>Overdiagnosis vs Underdiagnosis: A Balanced View </vt:lpstr>
      <vt:lpstr>How helpful is it to tell young neurodivergent children  with  ASD  that they have superpower? </vt:lpstr>
      <vt:lpstr>Understanding the Debate Does rising prevalence equal rising incidence? How do diagnostic systems shape epidemiology? What counts as “significant functional impairment” in ICD‑11?  Cultural &amp; Institutional Factors How do schools, parents, and clinicians influence diagnosis? What role does social media play in self‑identification? Are we becoming less tolerant of behavioural difference?  Ethics &amp; Neurodiversity Is increased diagnosis necessarily a problem? How does the neurodiversity movement challenge the article’s assumptions? What are the consequences of mislabelling vs missing a diagnosis?</vt:lpstr>
      <vt:lpstr>Why Are Autism Diagnoses Rising? </vt:lpstr>
      <vt:lpstr>For the remainder of the session –  Work on your Poster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Josephine Chen-Wilson</dc:creator>
  <cp:lastModifiedBy>Neale Haddon</cp:lastModifiedBy>
  <cp:revision>7</cp:revision>
  <cp:lastPrinted>2024-10-16T06:34:55Z</cp:lastPrinted>
  <dcterms:created xsi:type="dcterms:W3CDTF">2024-10-10T09:19:40Z</dcterms:created>
  <dcterms:modified xsi:type="dcterms:W3CDTF">2026-02-18T12:29:09Z</dcterms:modified>
</cp:coreProperties>
</file>