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9"/>
  </p:notesMasterIdLst>
  <p:sldIdLst>
    <p:sldId id="256" r:id="rId2"/>
    <p:sldId id="297" r:id="rId3"/>
    <p:sldId id="299" r:id="rId4"/>
    <p:sldId id="302" r:id="rId5"/>
    <p:sldId id="300" r:id="rId6"/>
    <p:sldId id="301" r:id="rId7"/>
    <p:sldId id="258" r:id="rId8"/>
    <p:sldId id="259" r:id="rId9"/>
    <p:sldId id="288" r:id="rId10"/>
    <p:sldId id="286" r:id="rId11"/>
    <p:sldId id="268" r:id="rId12"/>
    <p:sldId id="287" r:id="rId13"/>
    <p:sldId id="270" r:id="rId14"/>
    <p:sldId id="283" r:id="rId15"/>
    <p:sldId id="262" r:id="rId16"/>
    <p:sldId id="303" r:id="rId17"/>
    <p:sldId id="282" r:id="rId18"/>
    <p:sldId id="304" r:id="rId19"/>
    <p:sldId id="291" r:id="rId20"/>
    <p:sldId id="294" r:id="rId21"/>
    <p:sldId id="295" r:id="rId22"/>
    <p:sldId id="298" r:id="rId23"/>
    <p:sldId id="305" r:id="rId24"/>
    <p:sldId id="309" r:id="rId25"/>
    <p:sldId id="312" r:id="rId26"/>
    <p:sldId id="311" r:id="rId27"/>
    <p:sldId id="313" r:id="rId28"/>
    <p:sldId id="310" r:id="rId29"/>
    <p:sldId id="276" r:id="rId30"/>
    <p:sldId id="280" r:id="rId31"/>
    <p:sldId id="277" r:id="rId32"/>
    <p:sldId id="314" r:id="rId33"/>
    <p:sldId id="315" r:id="rId34"/>
    <p:sldId id="275" r:id="rId35"/>
    <p:sldId id="289" r:id="rId36"/>
    <p:sldId id="271" r:id="rId37"/>
    <p:sldId id="296"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67" autoAdjust="0"/>
    <p:restoredTop sz="94660"/>
  </p:normalViewPr>
  <p:slideViewPr>
    <p:cSldViewPr>
      <p:cViewPr varScale="1">
        <p:scale>
          <a:sx n="73" d="100"/>
          <a:sy n="73" d="100"/>
        </p:scale>
        <p:origin x="1098" y="7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40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F7115A2-7229-444F-85DD-4E3E9EC97A0D}" type="datetimeFigureOut">
              <a:rPr lang="en-US" smtClean="0"/>
              <a:pPr/>
              <a:t>2/7/2019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571EAEA-EE61-4240-A38B-D49B28C79689}" type="slidenum">
              <a:rPr lang="en-GB" smtClean="0"/>
              <a:pPr/>
              <a:t>‹#›</a:t>
            </a:fld>
            <a:endParaRPr lang="en-GB"/>
          </a:p>
        </p:txBody>
      </p:sp>
    </p:spTree>
    <p:extLst>
      <p:ext uri="{BB962C8B-B14F-4D97-AF65-F5344CB8AC3E}">
        <p14:creationId xmlns:p14="http://schemas.microsoft.com/office/powerpoint/2010/main" val="33775954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D385FC-18F7-47A2-937F-905FF3324825}" type="slidenum">
              <a:rPr lang="en-GB" smtClean="0"/>
              <a:pPr/>
              <a:t>3</a:t>
            </a:fld>
            <a:endParaRPr lang="en-GB"/>
          </a:p>
        </p:txBody>
      </p:sp>
    </p:spTree>
    <p:extLst>
      <p:ext uri="{BB962C8B-B14F-4D97-AF65-F5344CB8AC3E}">
        <p14:creationId xmlns:p14="http://schemas.microsoft.com/office/powerpoint/2010/main" val="41496350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D385FC-18F7-47A2-937F-905FF3324825}" type="slidenum">
              <a:rPr lang="en-GB" smtClean="0"/>
              <a:pPr/>
              <a:t>4</a:t>
            </a:fld>
            <a:endParaRPr lang="en-GB"/>
          </a:p>
        </p:txBody>
      </p:sp>
    </p:spTree>
    <p:extLst>
      <p:ext uri="{BB962C8B-B14F-4D97-AF65-F5344CB8AC3E}">
        <p14:creationId xmlns:p14="http://schemas.microsoft.com/office/powerpoint/2010/main" val="41496350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D385FC-18F7-47A2-937F-905FF3324825}" type="slidenum">
              <a:rPr lang="en-GB" smtClean="0"/>
              <a:pPr/>
              <a:t>5</a:t>
            </a:fld>
            <a:endParaRPr lang="en-GB"/>
          </a:p>
        </p:txBody>
      </p:sp>
    </p:spTree>
    <p:extLst>
      <p:ext uri="{BB962C8B-B14F-4D97-AF65-F5344CB8AC3E}">
        <p14:creationId xmlns:p14="http://schemas.microsoft.com/office/powerpoint/2010/main" val="41496350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D385FC-18F7-47A2-937F-905FF3324825}" type="slidenum">
              <a:rPr lang="en-GB" smtClean="0"/>
              <a:pPr/>
              <a:t>6</a:t>
            </a:fld>
            <a:endParaRPr lang="en-GB"/>
          </a:p>
        </p:txBody>
      </p:sp>
    </p:spTree>
    <p:extLst>
      <p:ext uri="{BB962C8B-B14F-4D97-AF65-F5344CB8AC3E}">
        <p14:creationId xmlns:p14="http://schemas.microsoft.com/office/powerpoint/2010/main" val="41496350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D385FC-18F7-47A2-937F-905FF3324825}" type="slidenum">
              <a:rPr lang="en-GB" smtClean="0"/>
              <a:pPr/>
              <a:t>16</a:t>
            </a:fld>
            <a:endParaRPr lang="en-GB"/>
          </a:p>
        </p:txBody>
      </p:sp>
    </p:spTree>
    <p:extLst>
      <p:ext uri="{BB962C8B-B14F-4D97-AF65-F5344CB8AC3E}">
        <p14:creationId xmlns:p14="http://schemas.microsoft.com/office/powerpoint/2010/main" val="41496350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D385FC-18F7-47A2-937F-905FF3324825}" type="slidenum">
              <a:rPr lang="en-GB" smtClean="0"/>
              <a:pPr/>
              <a:t>18</a:t>
            </a:fld>
            <a:endParaRPr lang="en-GB"/>
          </a:p>
        </p:txBody>
      </p:sp>
    </p:spTree>
    <p:extLst>
      <p:ext uri="{BB962C8B-B14F-4D97-AF65-F5344CB8AC3E}">
        <p14:creationId xmlns:p14="http://schemas.microsoft.com/office/powerpoint/2010/main" val="41496350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D385FC-18F7-47A2-937F-905FF3324825}" type="slidenum">
              <a:rPr lang="en-GB" smtClean="0"/>
              <a:pPr/>
              <a:t>23</a:t>
            </a:fld>
            <a:endParaRPr lang="en-GB"/>
          </a:p>
        </p:txBody>
      </p:sp>
    </p:spTree>
    <p:extLst>
      <p:ext uri="{BB962C8B-B14F-4D97-AF65-F5344CB8AC3E}">
        <p14:creationId xmlns:p14="http://schemas.microsoft.com/office/powerpoint/2010/main" val="41496350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D385FC-18F7-47A2-937F-905FF3324825}" type="slidenum">
              <a:rPr lang="en-GB" smtClean="0"/>
              <a:pPr/>
              <a:t>24</a:t>
            </a:fld>
            <a:endParaRPr lang="en-GB"/>
          </a:p>
        </p:txBody>
      </p:sp>
    </p:spTree>
    <p:extLst>
      <p:ext uri="{BB962C8B-B14F-4D97-AF65-F5344CB8AC3E}">
        <p14:creationId xmlns:p14="http://schemas.microsoft.com/office/powerpoint/2010/main" val="41496350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D385FC-18F7-47A2-937F-905FF3324825}" type="slidenum">
              <a:rPr lang="en-GB" smtClean="0"/>
              <a:pPr/>
              <a:t>25</a:t>
            </a:fld>
            <a:endParaRPr lang="en-GB"/>
          </a:p>
        </p:txBody>
      </p:sp>
    </p:spTree>
    <p:extLst>
      <p:ext uri="{BB962C8B-B14F-4D97-AF65-F5344CB8AC3E}">
        <p14:creationId xmlns:p14="http://schemas.microsoft.com/office/powerpoint/2010/main" val="34799302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D385FC-18F7-47A2-937F-905FF3324825}" type="slidenum">
              <a:rPr lang="en-GB" smtClean="0"/>
              <a:pPr/>
              <a:t>26</a:t>
            </a:fld>
            <a:endParaRPr lang="en-GB"/>
          </a:p>
        </p:txBody>
      </p:sp>
    </p:spTree>
    <p:extLst>
      <p:ext uri="{BB962C8B-B14F-4D97-AF65-F5344CB8AC3E}">
        <p14:creationId xmlns:p14="http://schemas.microsoft.com/office/powerpoint/2010/main" val="41496350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D385FC-18F7-47A2-937F-905FF3324825}" type="slidenum">
              <a:rPr lang="en-GB" smtClean="0"/>
              <a:pPr/>
              <a:t>28</a:t>
            </a:fld>
            <a:endParaRPr lang="en-GB"/>
          </a:p>
        </p:txBody>
      </p:sp>
    </p:spTree>
    <p:extLst>
      <p:ext uri="{BB962C8B-B14F-4D97-AF65-F5344CB8AC3E}">
        <p14:creationId xmlns:p14="http://schemas.microsoft.com/office/powerpoint/2010/main" val="414963500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0894206E-AB0D-4D4D-9F74-A26D7C7410E2}" type="datetimeFigureOut">
              <a:rPr lang="en-GB" smtClean="0"/>
              <a:pPr/>
              <a:t>07/02/2019</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F6825200-0951-4987-A235-7860FB6698E0}"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894206E-AB0D-4D4D-9F74-A26D7C7410E2}" type="datetimeFigureOut">
              <a:rPr lang="en-GB" smtClean="0"/>
              <a:pPr/>
              <a:t>07/02/2019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825200-0951-4987-A235-7860FB6698E0}" type="slidenum">
              <a:rPr lang="en-GB" smtClean="0"/>
              <a:pPr/>
              <a:t>‹#›</a:t>
            </a:fld>
            <a:endParaRPr lang="en-GB"/>
          </a:p>
        </p:txBody>
      </p:sp>
      <p:sp>
        <p:nvSpPr>
          <p:cNvPr id="7" name="Title 6"/>
          <p:cNvSpPr>
            <a:spLocks noGrp="1"/>
          </p:cNvSpPr>
          <p:nvPr>
            <p:ph type="title"/>
          </p:nvPr>
        </p:nvSpPr>
        <p:spPr/>
        <p:txBody>
          <a:bodyPr rtlCol="0"/>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0894206E-AB0D-4D4D-9F74-A26D7C7410E2}" type="datetimeFigureOut">
              <a:rPr lang="en-GB" smtClean="0"/>
              <a:pPr/>
              <a:t>07/02/2019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825200-0951-4987-A235-7860FB6698E0}"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894206E-AB0D-4D4D-9F74-A26D7C7410E2}" type="datetimeFigureOut">
              <a:rPr lang="en-GB" smtClean="0"/>
              <a:pPr/>
              <a:t>07/02/2019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825200-0951-4987-A235-7860FB6698E0}" type="slidenum">
              <a:rPr lang="en-GB" smtClean="0"/>
              <a:pPr/>
              <a:t>‹#›</a:t>
            </a:fld>
            <a:endParaRPr lang="en-GB"/>
          </a:p>
        </p:txBody>
      </p:sp>
      <p:sp>
        <p:nvSpPr>
          <p:cNvPr id="8" name="Title 7"/>
          <p:cNvSpPr>
            <a:spLocks noGrp="1"/>
          </p:cNvSpPr>
          <p:nvPr>
            <p:ph type="title"/>
          </p:nvPr>
        </p:nvSpPr>
        <p:spPr/>
        <p:txBody>
          <a:bodyPr rtlCol="0"/>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0894206E-AB0D-4D4D-9F74-A26D7C7410E2}" type="datetimeFigureOut">
              <a:rPr lang="en-GB" smtClean="0"/>
              <a:pPr/>
              <a:t>07/02/2019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825200-0951-4987-A235-7860FB6698E0}"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0894206E-AB0D-4D4D-9F74-A26D7C7410E2}" type="datetimeFigureOut">
              <a:rPr lang="en-GB" smtClean="0"/>
              <a:pPr/>
              <a:t>07/02/2019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825200-0951-4987-A235-7860FB6698E0}" type="slidenum">
              <a:rPr lang="en-GB" smtClean="0"/>
              <a:pPr/>
              <a:t>‹#›</a:t>
            </a:fld>
            <a:endParaRPr lang="en-GB"/>
          </a:p>
        </p:txBody>
      </p:sp>
      <p:sp>
        <p:nvSpPr>
          <p:cNvPr id="6" name="Title 5"/>
          <p:cNvSpPr>
            <a:spLocks noGrp="1"/>
          </p:cNvSpPr>
          <p:nvPr>
            <p:ph type="title"/>
          </p:nvPr>
        </p:nvSpPr>
        <p:spPr/>
        <p:txBody>
          <a:bodyPr rtlCol="0"/>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94206E-AB0D-4D4D-9F74-A26D7C7410E2}" type="datetimeFigureOut">
              <a:rPr lang="en-GB" smtClean="0"/>
              <a:pPr/>
              <a:t>07/02/2019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825200-0951-4987-A235-7860FB6698E0}"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0894206E-AB0D-4D4D-9F74-A26D7C7410E2}" type="datetimeFigureOut">
              <a:rPr lang="en-GB" smtClean="0"/>
              <a:pPr/>
              <a:t>07/02/2019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825200-0951-4987-A235-7860FB6698E0}"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0894206E-AB0D-4D4D-9F74-A26D7C7410E2}" type="datetimeFigureOut">
              <a:rPr lang="en-GB" smtClean="0"/>
              <a:pPr/>
              <a:t>07/02/2019</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F6825200-0951-4987-A235-7860FB6698E0}"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894206E-AB0D-4D4D-9F74-A26D7C7410E2}" type="datetimeFigureOut">
              <a:rPr lang="en-GB" smtClean="0"/>
              <a:pPr/>
              <a:t>07/02/2019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825200-0951-4987-A235-7860FB6698E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894206E-AB0D-4D4D-9F74-A26D7C7410E2}" type="datetimeFigureOut">
              <a:rPr lang="en-GB" smtClean="0"/>
              <a:pPr/>
              <a:t>07/02/2019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825200-0951-4987-A235-7860FB6698E0}"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0894206E-AB0D-4D4D-9F74-A26D7C7410E2}" type="datetimeFigureOut">
              <a:rPr lang="en-GB" smtClean="0"/>
              <a:pPr/>
              <a:t>07/02/2019</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F6825200-0951-4987-A235-7860FB6698E0}"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chrs.rutgers.edu/pub_documents/Huselid_17.pdf"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www.xavier.edu/hrd/" TargetMode="External"/><Relationship Id="rId2" Type="http://schemas.openxmlformats.org/officeDocument/2006/relationships/hyperlink" Target="http://ro.uow.edu.au/artspapers/26/"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ro.uow.edu.au/artspapers/26"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elearningindustry.com/key-traits-learning-organizations"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www.cipd.co.uk/"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2060848"/>
            <a:ext cx="9144000" cy="2296846"/>
          </a:xfrm>
        </p:spPr>
        <p:txBody>
          <a:bodyPr>
            <a:normAutofit fontScale="90000"/>
          </a:bodyPr>
          <a:lstStyle/>
          <a:p>
            <a:pPr algn="ctr"/>
            <a:r>
              <a:rPr lang="en-GB" b="1" u="sng" dirty="0" smtClean="0"/>
              <a:t/>
            </a:r>
            <a:br>
              <a:rPr lang="en-GB" b="1" u="sng" dirty="0" smtClean="0"/>
            </a:br>
            <a:r>
              <a:rPr lang="en-GB" u="sng" dirty="0" smtClean="0"/>
              <a:t/>
            </a:r>
            <a:br>
              <a:rPr lang="en-GB" u="sng" dirty="0" smtClean="0"/>
            </a:br>
            <a:r>
              <a:rPr lang="en-GB" b="1" u="sng" dirty="0" smtClean="0"/>
              <a:t>HRM : Human </a:t>
            </a:r>
            <a:r>
              <a:rPr lang="en-GB" b="1" u="sng" dirty="0"/>
              <a:t>R</a:t>
            </a:r>
            <a:r>
              <a:rPr lang="en-GB" b="1" u="sng" dirty="0" smtClean="0"/>
              <a:t>esource Management </a:t>
            </a:r>
            <a:br>
              <a:rPr lang="en-GB" b="1" u="sng" dirty="0" smtClean="0"/>
            </a:br>
            <a:r>
              <a:rPr lang="en-GB" b="1" dirty="0" smtClean="0"/>
              <a:t>&amp;</a:t>
            </a:r>
            <a:r>
              <a:rPr lang="en-GB" b="1" u="sng" dirty="0" smtClean="0"/>
              <a:t/>
            </a:r>
            <a:br>
              <a:rPr lang="en-GB" b="1" u="sng" dirty="0" smtClean="0"/>
            </a:br>
            <a:r>
              <a:rPr lang="en-GB" b="1" u="sng" dirty="0" smtClean="0"/>
              <a:t>HRD : Human Resource Development</a:t>
            </a:r>
            <a:endParaRPr lang="en-GB" u="sng"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2060848"/>
            <a:ext cx="9144000" cy="2296846"/>
          </a:xfrm>
        </p:spPr>
        <p:txBody>
          <a:bodyPr>
            <a:normAutofit fontScale="90000"/>
          </a:bodyPr>
          <a:lstStyle/>
          <a:p>
            <a:pPr algn="ctr"/>
            <a:r>
              <a:rPr lang="en-GB" b="1" u="sng" dirty="0" smtClean="0"/>
              <a:t/>
            </a:r>
            <a:br>
              <a:rPr lang="en-GB" b="1" u="sng" dirty="0" smtClean="0"/>
            </a:br>
            <a:r>
              <a:rPr lang="en-GB" u="sng" dirty="0" smtClean="0"/>
              <a:t/>
            </a:r>
            <a:br>
              <a:rPr lang="en-GB" u="sng" dirty="0" smtClean="0"/>
            </a:br>
            <a:r>
              <a:rPr lang="en-GB" u="sng" dirty="0" smtClean="0"/>
              <a:t>Part 1</a:t>
            </a:r>
            <a:br>
              <a:rPr lang="en-GB" u="sng" dirty="0" smtClean="0"/>
            </a:br>
            <a:r>
              <a:rPr lang="en-GB" b="1" u="sng" dirty="0" smtClean="0"/>
              <a:t>HRM : Human </a:t>
            </a:r>
            <a:r>
              <a:rPr lang="en-GB" b="1" u="sng" dirty="0"/>
              <a:t>R</a:t>
            </a:r>
            <a:r>
              <a:rPr lang="en-GB" b="1" u="sng" dirty="0" smtClean="0"/>
              <a:t>esource Management </a:t>
            </a:r>
            <a:br>
              <a:rPr lang="en-GB" b="1" u="sng" dirty="0" smtClean="0"/>
            </a:br>
            <a:endParaRPr lang="en-GB" u="sng"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Research and document a definition for the term ‘</a:t>
            </a:r>
            <a:r>
              <a:rPr lang="en-GB" b="1" u="sng" dirty="0"/>
              <a:t>HRM</a:t>
            </a:r>
            <a:r>
              <a:rPr lang="en-GB" dirty="0" smtClean="0"/>
              <a:t>’?</a:t>
            </a:r>
            <a:endParaRPr lang="en-GB" dirty="0"/>
          </a:p>
        </p:txBody>
      </p:sp>
      <p:sp>
        <p:nvSpPr>
          <p:cNvPr id="3" name="Title 2"/>
          <p:cNvSpPr>
            <a:spLocks noGrp="1"/>
          </p:cNvSpPr>
          <p:nvPr>
            <p:ph type="title"/>
          </p:nvPr>
        </p:nvSpPr>
        <p:spPr/>
        <p:txBody>
          <a:bodyPr>
            <a:normAutofit/>
          </a:bodyPr>
          <a:lstStyle/>
          <a:p>
            <a:r>
              <a:rPr lang="en-GB" dirty="0" smtClean="0"/>
              <a:t>Q. What is</a:t>
            </a:r>
            <a:r>
              <a:rPr lang="en-GB" dirty="0"/>
              <a:t> HRM</a:t>
            </a:r>
            <a:r>
              <a:rPr lang="en-GB" dirty="0" smtClean="0"/>
              <a:t>?</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95736" y="2420888"/>
            <a:ext cx="5243736" cy="3189939"/>
          </a:xfrm>
          <a:prstGeom prst="rect">
            <a:avLst/>
          </a:prstGeom>
        </p:spPr>
      </p:pic>
    </p:spTree>
    <p:extLst>
      <p:ext uri="{BB962C8B-B14F-4D97-AF65-F5344CB8AC3E}">
        <p14:creationId xmlns:p14="http://schemas.microsoft.com/office/powerpoint/2010/main" val="15859928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smtClean="0"/>
              <a:t>Why is HRM important</a:t>
            </a:r>
            <a:r>
              <a:rPr lang="en-GB" dirty="0" smtClean="0"/>
              <a:t>? Research and document your answer.</a:t>
            </a:r>
            <a:endParaRPr lang="en-GB" dirty="0"/>
          </a:p>
        </p:txBody>
      </p:sp>
      <p:sp>
        <p:nvSpPr>
          <p:cNvPr id="3" name="Title 2"/>
          <p:cNvSpPr>
            <a:spLocks noGrp="1"/>
          </p:cNvSpPr>
          <p:nvPr>
            <p:ph type="title"/>
          </p:nvPr>
        </p:nvSpPr>
        <p:spPr/>
        <p:txBody>
          <a:bodyPr>
            <a:normAutofit/>
          </a:bodyPr>
          <a:lstStyle/>
          <a:p>
            <a:r>
              <a:rPr lang="en-GB" dirty="0" smtClean="0"/>
              <a:t>Q. Importance of HRM?</a:t>
            </a:r>
            <a:endParaRPr lang="en-GB" dirty="0"/>
          </a:p>
        </p:txBody>
      </p:sp>
    </p:spTree>
    <p:extLst>
      <p:ext uri="{BB962C8B-B14F-4D97-AF65-F5344CB8AC3E}">
        <p14:creationId xmlns:p14="http://schemas.microsoft.com/office/powerpoint/2010/main" val="31158991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Research and document the key </a:t>
            </a:r>
            <a:r>
              <a:rPr lang="en-GB" b="1" dirty="0" smtClean="0"/>
              <a:t>responsibilities of the HRM department</a:t>
            </a:r>
            <a:r>
              <a:rPr lang="en-GB" dirty="0" smtClean="0"/>
              <a:t>? </a:t>
            </a:r>
            <a:endParaRPr lang="en-GB" dirty="0"/>
          </a:p>
        </p:txBody>
      </p:sp>
      <p:sp>
        <p:nvSpPr>
          <p:cNvPr id="3" name="Title 2"/>
          <p:cNvSpPr>
            <a:spLocks noGrp="1"/>
          </p:cNvSpPr>
          <p:nvPr>
            <p:ph type="title"/>
          </p:nvPr>
        </p:nvSpPr>
        <p:spPr>
          <a:xfrm>
            <a:off x="457200" y="274638"/>
            <a:ext cx="8435280" cy="1143000"/>
          </a:xfrm>
        </p:spPr>
        <p:txBody>
          <a:bodyPr>
            <a:normAutofit/>
          </a:bodyPr>
          <a:lstStyle/>
          <a:p>
            <a:r>
              <a:rPr lang="en-GB" dirty="0" smtClean="0"/>
              <a:t>Q. Responsibilities of HR?</a:t>
            </a:r>
            <a:endParaRPr lang="en-GB" dirty="0"/>
          </a:p>
        </p:txBody>
      </p:sp>
    </p:spTree>
    <p:extLst>
      <p:ext uri="{BB962C8B-B14F-4D97-AF65-F5344CB8AC3E}">
        <p14:creationId xmlns:p14="http://schemas.microsoft.com/office/powerpoint/2010/main" val="30794340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Research and document </a:t>
            </a:r>
            <a:r>
              <a:rPr lang="en-GB" b="1" dirty="0"/>
              <a:t>recent </a:t>
            </a:r>
            <a:r>
              <a:rPr lang="en-GB" b="1" dirty="0" smtClean="0"/>
              <a:t>developments in HRM</a:t>
            </a:r>
            <a:r>
              <a:rPr lang="en-GB" dirty="0" smtClean="0"/>
              <a:t>?</a:t>
            </a:r>
            <a:endParaRPr lang="en-GB" dirty="0"/>
          </a:p>
        </p:txBody>
      </p:sp>
      <p:sp>
        <p:nvSpPr>
          <p:cNvPr id="3" name="Title 2"/>
          <p:cNvSpPr>
            <a:spLocks noGrp="1"/>
          </p:cNvSpPr>
          <p:nvPr>
            <p:ph type="title"/>
          </p:nvPr>
        </p:nvSpPr>
        <p:spPr/>
        <p:txBody>
          <a:bodyPr>
            <a:normAutofit/>
          </a:bodyPr>
          <a:lstStyle/>
          <a:p>
            <a:r>
              <a:rPr lang="en-GB" dirty="0" smtClean="0"/>
              <a:t>Q. HRM recent developments?</a:t>
            </a:r>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64542" y="2708920"/>
            <a:ext cx="4543425" cy="3048000"/>
          </a:xfrm>
          <a:prstGeom prst="rect">
            <a:avLst/>
          </a:prstGeom>
        </p:spPr>
      </p:pic>
    </p:spTree>
    <p:extLst>
      <p:ext uri="{BB962C8B-B14F-4D97-AF65-F5344CB8AC3E}">
        <p14:creationId xmlns:p14="http://schemas.microsoft.com/office/powerpoint/2010/main" val="7409464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10000"/>
          </a:bodyPr>
          <a:lstStyle/>
          <a:p>
            <a:r>
              <a:rPr lang="en-GB" dirty="0" smtClean="0"/>
              <a:t>HRM can be defined as the </a:t>
            </a:r>
            <a:r>
              <a:rPr lang="en-GB" b="1" dirty="0" smtClean="0"/>
              <a:t>strategic and coherent approach to the management of </a:t>
            </a:r>
            <a:r>
              <a:rPr lang="en-GB" dirty="0" smtClean="0"/>
              <a:t>an organization's most valued assets - the </a:t>
            </a:r>
            <a:r>
              <a:rPr lang="en-GB" b="1" dirty="0" smtClean="0"/>
              <a:t>people</a:t>
            </a:r>
            <a:r>
              <a:rPr lang="en-GB" dirty="0" smtClean="0"/>
              <a:t> working there who individually and collectively contribute to the achievement of the objectives of the business</a:t>
            </a:r>
            <a:r>
              <a:rPr lang="en-GB" b="1" dirty="0" smtClean="0"/>
              <a:t>.</a:t>
            </a:r>
            <a:br>
              <a:rPr lang="en-GB" b="1" dirty="0" smtClean="0"/>
            </a:br>
            <a:endParaRPr lang="en-GB" b="1" dirty="0" smtClean="0"/>
          </a:p>
          <a:p>
            <a:r>
              <a:rPr lang="en-GB" dirty="0" smtClean="0"/>
              <a:t>The terms "human resource management" and "human resources" (HR) have largely replaced the term "personnel management“.</a:t>
            </a:r>
          </a:p>
          <a:p>
            <a:endParaRPr lang="en-GB" baseline="30000" dirty="0"/>
          </a:p>
          <a:p>
            <a:r>
              <a:rPr lang="en-GB" dirty="0" smtClean="0"/>
              <a:t>In simple words, HRM means employing people i.e. recruitment, utilizing maintaining developing and compensating them for their work / time. </a:t>
            </a:r>
            <a:br>
              <a:rPr lang="en-GB" dirty="0" smtClean="0"/>
            </a:br>
            <a:endParaRPr lang="en-GB" sz="1400" dirty="0"/>
          </a:p>
        </p:txBody>
      </p:sp>
      <p:sp>
        <p:nvSpPr>
          <p:cNvPr id="2" name="Title 1"/>
          <p:cNvSpPr>
            <a:spLocks noGrp="1"/>
          </p:cNvSpPr>
          <p:nvPr>
            <p:ph type="title"/>
          </p:nvPr>
        </p:nvSpPr>
        <p:spPr/>
        <p:txBody>
          <a:bodyPr>
            <a:normAutofit fontScale="90000"/>
          </a:bodyPr>
          <a:lstStyle/>
          <a:p>
            <a:pPr algn="ctr"/>
            <a:r>
              <a:rPr lang="en-GB" sz="3600" b="0" dirty="0" smtClean="0"/>
              <a:t>Bg: </a:t>
            </a:r>
            <a:r>
              <a:rPr lang="en-GB" b="1" u="sng" dirty="0" smtClean="0"/>
              <a:t>Human Resource Management</a:t>
            </a:r>
            <a:r>
              <a:rPr lang="en-GB" u="sng" dirty="0" smtClean="0"/>
              <a:t> (HRM)</a:t>
            </a:r>
            <a:endParaRPr lang="en-GB" u="sng" dirty="0"/>
          </a:p>
        </p:txBody>
      </p:sp>
      <p:sp>
        <p:nvSpPr>
          <p:cNvPr id="4" name="TextBox 3"/>
          <p:cNvSpPr txBox="1"/>
          <p:nvPr/>
        </p:nvSpPr>
        <p:spPr>
          <a:xfrm>
            <a:off x="0" y="6669940"/>
            <a:ext cx="5036956" cy="215444"/>
          </a:xfrm>
          <a:prstGeom prst="rect">
            <a:avLst/>
          </a:prstGeom>
          <a:noFill/>
        </p:spPr>
        <p:txBody>
          <a:bodyPr wrap="none" rtlCol="0">
            <a:spAutoFit/>
          </a:bodyPr>
          <a:lstStyle/>
          <a:p>
            <a:r>
              <a:rPr lang="en-GB" sz="800" dirty="0" smtClean="0"/>
              <a:t> Armstrong, Michael (2006). </a:t>
            </a:r>
            <a:r>
              <a:rPr lang="en-GB" sz="800" i="1" dirty="0" smtClean="0"/>
              <a:t>A Handbook of Human Resource Management Practice</a:t>
            </a:r>
            <a:r>
              <a:rPr lang="en-GB" sz="800" dirty="0" smtClean="0"/>
              <a:t> (10th ed.). London: </a:t>
            </a:r>
            <a:r>
              <a:rPr lang="en-GB" sz="800" dirty="0" err="1" smtClean="0"/>
              <a:t>Kogan</a:t>
            </a:r>
            <a:r>
              <a:rPr lang="en-GB" sz="800" dirty="0" smtClean="0"/>
              <a:t> Page .</a:t>
            </a:r>
            <a:endParaRPr lang="en-GB" sz="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980728"/>
            <a:ext cx="9144000" cy="4597971"/>
          </a:xfrm>
        </p:spPr>
        <p:txBody>
          <a:bodyPr>
            <a:noAutofit/>
          </a:bodyPr>
          <a:lstStyle/>
          <a:p>
            <a:r>
              <a:rPr lang="en-GB" sz="2000" dirty="0" smtClean="0"/>
              <a:t>Human resource management (HRM, or simply HR) is the management of an organization's workforce, or human resources. </a:t>
            </a:r>
          </a:p>
          <a:p>
            <a:r>
              <a:rPr lang="en-GB" sz="2000" dirty="0" smtClean="0"/>
              <a:t>HRM is the organizational function that deals with issues related to People.</a:t>
            </a:r>
          </a:p>
          <a:p>
            <a:r>
              <a:rPr lang="en-GB" sz="2000" dirty="0" smtClean="0"/>
              <a:t>It is responsible for the attraction, selection, training, assessment, and rewarding of employees, while also overseeing organizational management leadership development and culture and also health, safety, wellness, employee motivation, communication, administration and ensuring compliance with employment law.</a:t>
            </a:r>
          </a:p>
          <a:p>
            <a:r>
              <a:rPr lang="en-GB" sz="2000" dirty="0" smtClean="0"/>
              <a:t>The field takes </a:t>
            </a:r>
            <a:r>
              <a:rPr lang="en-GB" sz="2000" b="1" dirty="0" smtClean="0"/>
              <a:t>a positive view of workers</a:t>
            </a:r>
            <a:r>
              <a:rPr lang="en-GB" sz="2000" dirty="0" smtClean="0"/>
              <a:t>, assuming that virtually </a:t>
            </a:r>
            <a:r>
              <a:rPr lang="en-GB" sz="2000" b="1" dirty="0" smtClean="0"/>
              <a:t>all wish to contribute</a:t>
            </a:r>
            <a:r>
              <a:rPr lang="en-GB" sz="2000" dirty="0" smtClean="0"/>
              <a:t> to an enterprise productively, and that the main obstacles to their </a:t>
            </a:r>
            <a:r>
              <a:rPr lang="en-GB" sz="2000" dirty="0" err="1" smtClean="0"/>
              <a:t>endeavors</a:t>
            </a:r>
            <a:r>
              <a:rPr lang="en-GB" sz="2000" dirty="0" smtClean="0"/>
              <a:t> are lack of knowledge, insufficient training, and/or failures of business/administration processes.</a:t>
            </a:r>
          </a:p>
        </p:txBody>
      </p:sp>
      <p:sp>
        <p:nvSpPr>
          <p:cNvPr id="2" name="Title 1"/>
          <p:cNvSpPr>
            <a:spLocks noGrp="1"/>
          </p:cNvSpPr>
          <p:nvPr>
            <p:ph type="title"/>
          </p:nvPr>
        </p:nvSpPr>
        <p:spPr>
          <a:xfrm>
            <a:off x="457200" y="-27384"/>
            <a:ext cx="8229600" cy="1143000"/>
          </a:xfrm>
        </p:spPr>
        <p:txBody>
          <a:bodyPr/>
          <a:lstStyle/>
          <a:p>
            <a:r>
              <a:rPr lang="en-GB" sz="4400" b="0" dirty="0"/>
              <a:t>Bg: </a:t>
            </a:r>
            <a:r>
              <a:rPr lang="en-GB" b="1" u="sng" dirty="0" smtClean="0"/>
              <a:t>HRM</a:t>
            </a:r>
            <a:endParaRPr lang="en-GB" b="1" u="sng"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980728"/>
            <a:ext cx="9144000" cy="4525963"/>
          </a:xfrm>
        </p:spPr>
        <p:txBody>
          <a:bodyPr>
            <a:noAutofit/>
          </a:bodyPr>
          <a:lstStyle/>
          <a:p>
            <a:pPr>
              <a:buNone/>
            </a:pPr>
            <a:r>
              <a:rPr lang="en-GB" sz="2000" b="1" dirty="0" smtClean="0"/>
              <a:t>	Generally an organization's HR Department will oversee many areas such as</a:t>
            </a:r>
          </a:p>
          <a:p>
            <a:r>
              <a:rPr lang="en-GB" sz="2000" dirty="0" smtClean="0"/>
              <a:t>Recruitment and selection, </a:t>
            </a:r>
          </a:p>
          <a:p>
            <a:r>
              <a:rPr lang="en-GB" sz="2000" dirty="0" smtClean="0"/>
              <a:t>Disciplinary procedures,</a:t>
            </a:r>
          </a:p>
          <a:p>
            <a:r>
              <a:rPr lang="en-GB" sz="2000" dirty="0" smtClean="0"/>
              <a:t>Reward &amp; Recognition policies,</a:t>
            </a:r>
          </a:p>
          <a:p>
            <a:r>
              <a:rPr lang="en-GB" sz="2000" dirty="0" smtClean="0"/>
              <a:t>Learning and development policies,</a:t>
            </a:r>
          </a:p>
          <a:p>
            <a:r>
              <a:rPr lang="en-GB" sz="2000" dirty="0" smtClean="0"/>
              <a:t>Health &amp; Safety.</a:t>
            </a:r>
          </a:p>
          <a:p>
            <a:pPr>
              <a:buNone/>
            </a:pPr>
            <a:endParaRPr lang="en-GB" sz="1000" dirty="0" smtClean="0"/>
          </a:p>
          <a:p>
            <a:r>
              <a:rPr lang="en-GB" sz="2000" dirty="0" smtClean="0"/>
              <a:t>The ‘HR Department’ plays an important role in staffing, training and helping to manage people so that people and the organization are performing well in a meaningful  fulfilling and harmonious manner.</a:t>
            </a:r>
          </a:p>
        </p:txBody>
      </p:sp>
      <p:sp>
        <p:nvSpPr>
          <p:cNvPr id="2" name="Title 1"/>
          <p:cNvSpPr>
            <a:spLocks noGrp="1"/>
          </p:cNvSpPr>
          <p:nvPr>
            <p:ph type="title"/>
          </p:nvPr>
        </p:nvSpPr>
        <p:spPr>
          <a:xfrm>
            <a:off x="457200" y="-27384"/>
            <a:ext cx="8229600" cy="1143000"/>
          </a:xfrm>
        </p:spPr>
        <p:txBody>
          <a:bodyPr/>
          <a:lstStyle/>
          <a:p>
            <a:r>
              <a:rPr lang="en-GB" sz="4000" b="0" dirty="0"/>
              <a:t>Bg: </a:t>
            </a:r>
            <a:r>
              <a:rPr lang="en-GB" b="1" u="sng" dirty="0" smtClean="0"/>
              <a:t>HRM Dept/function</a:t>
            </a:r>
            <a:endParaRPr lang="en-GB" b="1" u="sng"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sz="2400" dirty="0" smtClean="0"/>
              <a:t>HRM consider </a:t>
            </a:r>
            <a:r>
              <a:rPr lang="en-GB" sz="2400" b="1" dirty="0" smtClean="0"/>
              <a:t>employees as individuals with varying skills </a:t>
            </a:r>
            <a:r>
              <a:rPr lang="en-GB" sz="2400" b="1" dirty="0" err="1" smtClean="0"/>
              <a:t>straengths</a:t>
            </a:r>
            <a:r>
              <a:rPr lang="en-GB" sz="2400" b="1" dirty="0" smtClean="0"/>
              <a:t> goals and needs</a:t>
            </a:r>
            <a:r>
              <a:rPr lang="en-GB" sz="2400" dirty="0" smtClean="0"/>
              <a:t> that need to be aligned with the appropriate jobs/roles in order to achieve corporate strategy/mission and objectives.</a:t>
            </a:r>
            <a:br>
              <a:rPr lang="en-GB" sz="2400" dirty="0" smtClean="0"/>
            </a:br>
            <a:endParaRPr lang="en-GB" sz="2400" dirty="0" smtClean="0"/>
          </a:p>
          <a:p>
            <a:r>
              <a:rPr lang="en-GB" sz="2400" dirty="0" smtClean="0"/>
              <a:t>HRM can also be performed by line managers.</a:t>
            </a:r>
            <a:br>
              <a:rPr lang="en-GB" sz="2400" dirty="0" smtClean="0"/>
            </a:br>
            <a:endParaRPr lang="en-GB" sz="2400" dirty="0" smtClean="0"/>
          </a:p>
          <a:p>
            <a:r>
              <a:rPr lang="en-GB" sz="2400" dirty="0" smtClean="0"/>
              <a:t>HRM in many cases has moved away from traditional personnel administration and transactional roles to the strategic utilization of employees in measurable ways. </a:t>
            </a:r>
          </a:p>
          <a:p>
            <a:endParaRPr lang="en-GB" sz="2400" dirty="0"/>
          </a:p>
        </p:txBody>
      </p:sp>
      <p:sp>
        <p:nvSpPr>
          <p:cNvPr id="3" name="Title 2"/>
          <p:cNvSpPr>
            <a:spLocks noGrp="1"/>
          </p:cNvSpPr>
          <p:nvPr>
            <p:ph type="title"/>
          </p:nvPr>
        </p:nvSpPr>
        <p:spPr/>
        <p:txBody>
          <a:bodyPr/>
          <a:lstStyle/>
          <a:p>
            <a:r>
              <a:rPr lang="en-GB" sz="4400" b="0" dirty="0"/>
              <a:t>Bg: </a:t>
            </a:r>
            <a:r>
              <a:rPr lang="en-GB" sz="4400" u="sng" dirty="0" smtClean="0"/>
              <a:t>Varying goals and needs</a:t>
            </a:r>
            <a:endParaRPr lang="en-GB" u="sng"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052736"/>
            <a:ext cx="9144000" cy="5184576"/>
          </a:xfrm>
        </p:spPr>
        <p:txBody>
          <a:bodyPr>
            <a:noAutofit/>
          </a:bodyPr>
          <a:lstStyle/>
          <a:p>
            <a:r>
              <a:rPr lang="en-GB" sz="2000" dirty="0" smtClean="0"/>
              <a:t>The theory of HRM states that the goal of human resource management is to help an organization to meet it’s strategic goals by </a:t>
            </a:r>
            <a:r>
              <a:rPr lang="en-GB" sz="2000" b="1" dirty="0" smtClean="0"/>
              <a:t>attracting,</a:t>
            </a:r>
            <a:r>
              <a:rPr lang="en-GB" sz="2000" dirty="0" smtClean="0"/>
              <a:t> </a:t>
            </a:r>
            <a:r>
              <a:rPr lang="en-GB" sz="2000" b="1" dirty="0" smtClean="0"/>
              <a:t>maintaining and managing employees effectively</a:t>
            </a:r>
            <a:r>
              <a:rPr lang="en-GB" sz="2000" dirty="0" smtClean="0"/>
              <a:t>. </a:t>
            </a:r>
            <a:br>
              <a:rPr lang="en-GB" sz="2000" dirty="0" smtClean="0"/>
            </a:br>
            <a:r>
              <a:rPr lang="en-GB" sz="2000" b="1" dirty="0" smtClean="0"/>
              <a:t>HRM </a:t>
            </a:r>
            <a:r>
              <a:rPr lang="en-GB" sz="2000" dirty="0" smtClean="0"/>
              <a:t>seeks to ensure </a:t>
            </a:r>
            <a:r>
              <a:rPr lang="en-GB" sz="2000" b="1" dirty="0" smtClean="0"/>
              <a:t>a fit </a:t>
            </a:r>
            <a:r>
              <a:rPr lang="en-GB" sz="2000" dirty="0" smtClean="0"/>
              <a:t>between organisation and employee Needs and Goals. </a:t>
            </a:r>
          </a:p>
          <a:p>
            <a:r>
              <a:rPr lang="en-GB" sz="2000" dirty="0" smtClean="0"/>
              <a:t>The basic premise of the academic theory of HRM is </a:t>
            </a:r>
            <a:r>
              <a:rPr lang="en-GB" sz="2000" b="1" dirty="0" smtClean="0"/>
              <a:t>that humans are not machines or simple resources like filing cabinets or computers</a:t>
            </a:r>
            <a:r>
              <a:rPr lang="en-GB" sz="2000" dirty="0" smtClean="0"/>
              <a:t>, therefore we need to have an interdisciplinary understanding of people in the workplace; </a:t>
            </a:r>
          </a:p>
          <a:p>
            <a:r>
              <a:rPr lang="en-GB" sz="2000" dirty="0" smtClean="0"/>
              <a:t>Fields such as psychology, sociology and economics play a major role and can be seen to merge into one, a more modern term to describe this field of academic study is </a:t>
            </a:r>
            <a:r>
              <a:rPr lang="en-GB" sz="2000" b="1" dirty="0" smtClean="0"/>
              <a:t>Individual and Organisational Behaviour. </a:t>
            </a:r>
            <a:br>
              <a:rPr lang="en-GB" sz="2000" b="1" dirty="0" smtClean="0"/>
            </a:br>
            <a:endParaRPr lang="en-GB" sz="2000" b="1" dirty="0" smtClean="0"/>
          </a:p>
          <a:p>
            <a:r>
              <a:rPr lang="en-GB" sz="2000" b="1" dirty="0" smtClean="0"/>
              <a:t>The study of HRM is key and central to this area of study.</a:t>
            </a:r>
          </a:p>
          <a:p>
            <a:endParaRPr lang="en-GB" sz="2000" dirty="0"/>
          </a:p>
        </p:txBody>
      </p:sp>
      <p:sp>
        <p:nvSpPr>
          <p:cNvPr id="2" name="Title 1"/>
          <p:cNvSpPr>
            <a:spLocks noGrp="1"/>
          </p:cNvSpPr>
          <p:nvPr>
            <p:ph type="title"/>
          </p:nvPr>
        </p:nvSpPr>
        <p:spPr>
          <a:xfrm>
            <a:off x="457200" y="-27384"/>
            <a:ext cx="8229600" cy="1143000"/>
          </a:xfrm>
        </p:spPr>
        <p:txBody>
          <a:bodyPr/>
          <a:lstStyle/>
          <a:p>
            <a:r>
              <a:rPr lang="en-GB" sz="4000" b="0" dirty="0"/>
              <a:t>Bg: </a:t>
            </a:r>
            <a:r>
              <a:rPr lang="en-GB" b="1" u="sng" dirty="0" smtClean="0"/>
              <a:t>Theory of HRM</a:t>
            </a:r>
            <a:endParaRPr lang="en-GB" b="1" u="sng"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400" dirty="0" smtClean="0"/>
              <a:t>In addition, one widely used scheme to describe the role of, defines 4 fields for the HRM function: HRM, developed by Dave Ulrich</a:t>
            </a:r>
          </a:p>
          <a:p>
            <a:pPr lvl="1"/>
            <a:r>
              <a:rPr lang="en-GB" sz="2400" b="1" dirty="0" smtClean="0"/>
              <a:t>Strategy</a:t>
            </a:r>
          </a:p>
          <a:p>
            <a:pPr lvl="1"/>
            <a:r>
              <a:rPr lang="en-GB" sz="2400" b="1" dirty="0" smtClean="0"/>
              <a:t>Change Agent</a:t>
            </a:r>
          </a:p>
          <a:p>
            <a:pPr lvl="1"/>
            <a:r>
              <a:rPr lang="en-GB" sz="2400" b="1" dirty="0" smtClean="0"/>
              <a:t>Employee champion</a:t>
            </a:r>
          </a:p>
          <a:p>
            <a:pPr lvl="1"/>
            <a:r>
              <a:rPr lang="en-GB" sz="2400" b="1" dirty="0" smtClean="0"/>
              <a:t>Administration Expert</a:t>
            </a:r>
            <a:endParaRPr lang="en-GB" sz="2400" dirty="0" smtClean="0"/>
          </a:p>
          <a:p>
            <a:endParaRPr lang="en-GB" sz="2400" dirty="0"/>
          </a:p>
        </p:txBody>
      </p:sp>
      <p:sp>
        <p:nvSpPr>
          <p:cNvPr id="3" name="Title 2"/>
          <p:cNvSpPr>
            <a:spLocks noGrp="1"/>
          </p:cNvSpPr>
          <p:nvPr>
            <p:ph type="title"/>
          </p:nvPr>
        </p:nvSpPr>
        <p:spPr/>
        <p:txBody>
          <a:bodyPr>
            <a:normAutofit fontScale="90000"/>
          </a:bodyPr>
          <a:lstStyle/>
          <a:p>
            <a:pPr algn="ctr"/>
            <a:r>
              <a:rPr lang="en-GB" sz="4400" b="0" dirty="0"/>
              <a:t>Bg: </a:t>
            </a:r>
            <a:r>
              <a:rPr lang="en-GB" sz="4400" u="sng" dirty="0" smtClean="0"/>
              <a:t>HRM developed by </a:t>
            </a:r>
            <a:br>
              <a:rPr lang="en-GB" sz="4400" u="sng" dirty="0" smtClean="0"/>
            </a:br>
            <a:r>
              <a:rPr lang="en-GB" sz="4400" u="sng" dirty="0" smtClean="0"/>
              <a:t>Dave Ulrich</a:t>
            </a:r>
            <a:endParaRPr lang="en-GB" u="sng" dirty="0"/>
          </a:p>
        </p:txBody>
      </p:sp>
      <p:sp>
        <p:nvSpPr>
          <p:cNvPr id="4" name="TextBox 3"/>
          <p:cNvSpPr txBox="1"/>
          <p:nvPr/>
        </p:nvSpPr>
        <p:spPr>
          <a:xfrm>
            <a:off x="0" y="6357958"/>
            <a:ext cx="9144000" cy="553998"/>
          </a:xfrm>
          <a:prstGeom prst="rect">
            <a:avLst/>
          </a:prstGeom>
          <a:noFill/>
        </p:spPr>
        <p:txBody>
          <a:bodyPr wrap="square" rtlCol="0">
            <a:spAutoFit/>
          </a:bodyPr>
          <a:lstStyle/>
          <a:p>
            <a:r>
              <a:rPr lang="en-GB" sz="1000" dirty="0" smtClean="0"/>
              <a:t>Ulrich, Dave (1996). </a:t>
            </a:r>
            <a:r>
              <a:rPr lang="en-GB" sz="1000" i="1" dirty="0" smtClean="0"/>
              <a:t>Human Resource Champions. The next agenda for adding value and delivering results</a:t>
            </a:r>
            <a:r>
              <a:rPr lang="en-GB" sz="1000" dirty="0" smtClean="0"/>
              <a:t>. Boston, Mass.: Harvard Business School Press.</a:t>
            </a:r>
          </a:p>
          <a:p>
            <a:endParaRPr lang="en-GB"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40768"/>
            <a:ext cx="9144000" cy="4785395"/>
          </a:xfrm>
        </p:spPr>
        <p:txBody>
          <a:bodyPr>
            <a:noAutofit/>
          </a:bodyPr>
          <a:lstStyle/>
          <a:p>
            <a:r>
              <a:rPr lang="en-GB" sz="1600" dirty="0" smtClean="0"/>
              <a:t>Human resources management involves several processes. These processes can be performed in an HR department, but some tasks can also be outsourced or performed by line-managers or other departments. When effectively integrated they provide significant economic benefit to the company: (1)</a:t>
            </a:r>
          </a:p>
          <a:p>
            <a:pPr lvl="1"/>
            <a:r>
              <a:rPr lang="en-GB" sz="1600" dirty="0" smtClean="0"/>
              <a:t>Workforce planning</a:t>
            </a:r>
          </a:p>
          <a:p>
            <a:pPr lvl="1"/>
            <a:r>
              <a:rPr lang="en-GB" sz="1600" dirty="0" smtClean="0"/>
              <a:t>Recruitment (sometimes separated into attraction and selection)</a:t>
            </a:r>
          </a:p>
          <a:p>
            <a:pPr lvl="1"/>
            <a:r>
              <a:rPr lang="en-GB" sz="1600" dirty="0" smtClean="0"/>
              <a:t>Induction aka Orientation or Onboarding</a:t>
            </a:r>
          </a:p>
          <a:p>
            <a:pPr lvl="1"/>
            <a:r>
              <a:rPr lang="en-GB" sz="1600" dirty="0" smtClean="0"/>
              <a:t>Skills management</a:t>
            </a:r>
          </a:p>
          <a:p>
            <a:pPr lvl="1"/>
            <a:r>
              <a:rPr lang="en-GB" sz="1600" dirty="0" smtClean="0"/>
              <a:t>Training and development</a:t>
            </a:r>
          </a:p>
          <a:p>
            <a:pPr lvl="1"/>
            <a:r>
              <a:rPr lang="en-GB" sz="1600" dirty="0" smtClean="0"/>
              <a:t>Personnel administration, e.g. employee records, employee handbook</a:t>
            </a:r>
          </a:p>
          <a:p>
            <a:pPr lvl="1"/>
            <a:r>
              <a:rPr lang="en-GB" sz="1600" dirty="0" smtClean="0"/>
              <a:t>Compensation in wage or salary</a:t>
            </a:r>
          </a:p>
          <a:p>
            <a:pPr lvl="1"/>
            <a:r>
              <a:rPr lang="en-GB" sz="1600" dirty="0" smtClean="0"/>
              <a:t>Time management</a:t>
            </a:r>
          </a:p>
          <a:p>
            <a:pPr lvl="1"/>
            <a:r>
              <a:rPr lang="en-GB" sz="1600" dirty="0" smtClean="0"/>
              <a:t>Travel management (sometimes assigned to accounting rather than HRM)</a:t>
            </a:r>
          </a:p>
          <a:p>
            <a:pPr lvl="1"/>
            <a:r>
              <a:rPr lang="en-GB" sz="1600" dirty="0" smtClean="0"/>
              <a:t>Payroll (sometimes assigned to accounting rather than HRM)</a:t>
            </a:r>
          </a:p>
          <a:p>
            <a:pPr lvl="1"/>
            <a:r>
              <a:rPr lang="en-GB" sz="1600" dirty="0" smtClean="0"/>
              <a:t>Employee benefits administration</a:t>
            </a:r>
          </a:p>
          <a:p>
            <a:pPr lvl="1"/>
            <a:r>
              <a:rPr lang="en-GB" sz="1600" dirty="0" smtClean="0"/>
              <a:t>Personnel cost planning</a:t>
            </a:r>
          </a:p>
          <a:p>
            <a:pPr lvl="1"/>
            <a:r>
              <a:rPr lang="en-GB" sz="1600" dirty="0" smtClean="0"/>
              <a:t>Performance appraisal</a:t>
            </a:r>
          </a:p>
          <a:p>
            <a:pPr lvl="1"/>
            <a:r>
              <a:rPr lang="en-GB" sz="1600" dirty="0" err="1" smtClean="0"/>
              <a:t>Labor</a:t>
            </a:r>
            <a:r>
              <a:rPr lang="en-GB" sz="1600" dirty="0" smtClean="0"/>
              <a:t> relations</a:t>
            </a:r>
          </a:p>
          <a:p>
            <a:endParaRPr lang="en-GB" sz="1600" dirty="0" smtClean="0"/>
          </a:p>
          <a:p>
            <a:pPr>
              <a:buNone/>
            </a:pPr>
            <a:r>
              <a:rPr lang="en-GB" sz="1000" dirty="0" smtClean="0"/>
              <a:t>(1) The Strategic Impact of High Performance Work Systems - </a:t>
            </a:r>
            <a:r>
              <a:rPr lang="en-GB" sz="1000" dirty="0" smtClean="0">
                <a:hlinkClick r:id="rId2"/>
              </a:rPr>
              <a:t>http://chrs.rutgers.edu/pub_documents/Huselid_17.pdf</a:t>
            </a:r>
            <a:r>
              <a:rPr lang="en-GB" sz="1000" dirty="0" smtClean="0"/>
              <a:t> </a:t>
            </a:r>
            <a:endParaRPr lang="en-GB" sz="1000" dirty="0"/>
          </a:p>
        </p:txBody>
      </p:sp>
      <p:sp>
        <p:nvSpPr>
          <p:cNvPr id="2" name="Title 1"/>
          <p:cNvSpPr>
            <a:spLocks noGrp="1"/>
          </p:cNvSpPr>
          <p:nvPr>
            <p:ph type="title"/>
          </p:nvPr>
        </p:nvSpPr>
        <p:spPr/>
        <p:txBody>
          <a:bodyPr>
            <a:normAutofit/>
          </a:bodyPr>
          <a:lstStyle/>
          <a:p>
            <a:r>
              <a:rPr lang="en-GB" sz="4400" b="0" dirty="0"/>
              <a:t>Bg: </a:t>
            </a:r>
            <a:r>
              <a:rPr lang="en-GB" b="1" u="sng" dirty="0" smtClean="0"/>
              <a:t>HRM Business practices</a:t>
            </a:r>
            <a:endParaRPr lang="en-GB" u="sng"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4784"/>
            <a:ext cx="8229600" cy="4525963"/>
          </a:xfrm>
        </p:spPr>
        <p:txBody>
          <a:bodyPr>
            <a:normAutofit/>
          </a:bodyPr>
          <a:lstStyle/>
          <a:p>
            <a:pPr>
              <a:buNone/>
            </a:pPr>
            <a:r>
              <a:rPr lang="en-GB" sz="2400" dirty="0" smtClean="0"/>
              <a:t>	The later stages of the 20</a:t>
            </a:r>
            <a:r>
              <a:rPr lang="en-GB" sz="2400" baseline="30000" dirty="0" smtClean="0"/>
              <a:t>th</a:t>
            </a:r>
            <a:r>
              <a:rPr lang="en-GB" sz="2400" dirty="0" smtClean="0"/>
              <a:t> Century and Early stages of the 21</a:t>
            </a:r>
            <a:r>
              <a:rPr lang="en-GB" sz="2400" baseline="30000" dirty="0" smtClean="0"/>
              <a:t>st</a:t>
            </a:r>
            <a:r>
              <a:rPr lang="en-GB" sz="2400" dirty="0" smtClean="0"/>
              <a:t> Century has seen the following areas emerge as important HR considerations:</a:t>
            </a:r>
          </a:p>
          <a:p>
            <a:r>
              <a:rPr lang="en-GB" sz="2400" dirty="0" smtClean="0"/>
              <a:t>Organisation Culture</a:t>
            </a:r>
          </a:p>
          <a:p>
            <a:r>
              <a:rPr lang="en-GB" sz="2400" dirty="0" smtClean="0"/>
              <a:t>Flexible Working patterns</a:t>
            </a:r>
          </a:p>
          <a:p>
            <a:r>
              <a:rPr lang="en-GB" sz="2400" dirty="0" smtClean="0"/>
              <a:t>Empowerment</a:t>
            </a:r>
          </a:p>
          <a:p>
            <a:r>
              <a:rPr lang="en-GB" sz="2400" dirty="0" smtClean="0"/>
              <a:t>Job Enrichment </a:t>
            </a:r>
          </a:p>
          <a:p>
            <a:r>
              <a:rPr lang="en-GB" sz="2400" dirty="0" smtClean="0"/>
              <a:t>Motivation and Job Satisfaction</a:t>
            </a:r>
          </a:p>
          <a:p>
            <a:r>
              <a:rPr lang="en-GB" sz="2400" dirty="0" smtClean="0"/>
              <a:t>Health-Safety and ‘Employee Well-being’.</a:t>
            </a:r>
          </a:p>
        </p:txBody>
      </p:sp>
      <p:sp>
        <p:nvSpPr>
          <p:cNvPr id="2" name="Title 1"/>
          <p:cNvSpPr>
            <a:spLocks noGrp="1"/>
          </p:cNvSpPr>
          <p:nvPr>
            <p:ph type="title"/>
          </p:nvPr>
        </p:nvSpPr>
        <p:spPr/>
        <p:txBody>
          <a:bodyPr>
            <a:normAutofit/>
          </a:bodyPr>
          <a:lstStyle/>
          <a:p>
            <a:r>
              <a:rPr lang="en-GB" sz="2800" b="0" dirty="0"/>
              <a:t>Bg: </a:t>
            </a:r>
            <a:r>
              <a:rPr lang="en-GB" b="1" u="sng" dirty="0" smtClean="0"/>
              <a:t>Recent Developments</a:t>
            </a:r>
            <a:endParaRPr lang="en-GB" b="1" u="sng"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400" dirty="0" smtClean="0"/>
              <a:t>For the last 20 years, (1) empirical work has paid particular attention to the link between the practice of </a:t>
            </a:r>
            <a:r>
              <a:rPr lang="en-GB" sz="2400" b="1" dirty="0" smtClean="0"/>
              <a:t>HRM and organisational performance</a:t>
            </a:r>
            <a:r>
              <a:rPr lang="en-GB" sz="2400" dirty="0" smtClean="0"/>
              <a:t>, evidence has shown improved employee commitment, lower levels of absenteeism and turnover, higher levels of knowledge and skills, higher productivity, enhanced quality and efficiency.</a:t>
            </a:r>
            <a:br>
              <a:rPr lang="en-GB" sz="2400" dirty="0" smtClean="0"/>
            </a:br>
            <a:endParaRPr lang="en-GB" sz="2400" dirty="0" smtClean="0"/>
          </a:p>
          <a:p>
            <a:endParaRPr lang="en-GB" sz="2400" dirty="0"/>
          </a:p>
        </p:txBody>
      </p:sp>
      <p:sp>
        <p:nvSpPr>
          <p:cNvPr id="2" name="Title 1"/>
          <p:cNvSpPr>
            <a:spLocks noGrp="1"/>
          </p:cNvSpPr>
          <p:nvPr>
            <p:ph type="title"/>
          </p:nvPr>
        </p:nvSpPr>
        <p:spPr/>
        <p:txBody>
          <a:bodyPr>
            <a:normAutofit/>
          </a:bodyPr>
          <a:lstStyle/>
          <a:p>
            <a:r>
              <a:rPr lang="en-GB" sz="4400" b="0" dirty="0"/>
              <a:t>Bg: </a:t>
            </a:r>
            <a:r>
              <a:rPr lang="en-GB" b="1" u="sng" dirty="0" smtClean="0"/>
              <a:t>Effect of HRM</a:t>
            </a:r>
            <a:endParaRPr lang="en-GB" b="1" u="sng" dirty="0"/>
          </a:p>
        </p:txBody>
      </p:sp>
      <p:sp>
        <p:nvSpPr>
          <p:cNvPr id="4" name="TextBox 3"/>
          <p:cNvSpPr txBox="1"/>
          <p:nvPr/>
        </p:nvSpPr>
        <p:spPr>
          <a:xfrm>
            <a:off x="214282" y="6386476"/>
            <a:ext cx="8715436" cy="400110"/>
          </a:xfrm>
          <a:prstGeom prst="rect">
            <a:avLst/>
          </a:prstGeom>
          <a:noFill/>
        </p:spPr>
        <p:txBody>
          <a:bodyPr wrap="square" rtlCol="0">
            <a:spAutoFit/>
          </a:bodyPr>
          <a:lstStyle/>
          <a:p>
            <a:r>
              <a:rPr lang="en-GB" sz="1000" dirty="0" smtClean="0"/>
              <a:t>(1) Golding, N. (2010) "Strategic Human Resource Management" in </a:t>
            </a:r>
            <a:r>
              <a:rPr lang="en-GB" sz="1000" dirty="0" err="1" smtClean="0"/>
              <a:t>Beardwell</a:t>
            </a:r>
            <a:r>
              <a:rPr lang="en-GB" sz="1000" dirty="0" smtClean="0"/>
              <a:t>, J. and </a:t>
            </a:r>
            <a:r>
              <a:rPr lang="en-GB" sz="1000" dirty="0" err="1" smtClean="0"/>
              <a:t>Claydon</a:t>
            </a:r>
            <a:r>
              <a:rPr lang="en-GB" sz="1000" dirty="0" smtClean="0"/>
              <a:t>, T. (2010) Human Resource Management A Contemporary Approach, FT Prentice Hall</a:t>
            </a:r>
            <a:endParaRPr lang="en-GB" sz="1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2800" dirty="0" smtClean="0"/>
              <a:t>How do you measure </a:t>
            </a:r>
            <a:r>
              <a:rPr lang="en-GB" sz="2800" dirty="0"/>
              <a:t>the </a:t>
            </a:r>
            <a:r>
              <a:rPr lang="en-GB" sz="2800" b="1" dirty="0"/>
              <a:t>effectiveness </a:t>
            </a:r>
            <a:r>
              <a:rPr lang="en-GB" sz="2800" b="1" dirty="0" smtClean="0"/>
              <a:t>of  </a:t>
            </a:r>
            <a:r>
              <a:rPr lang="en-GB" sz="2800" b="1" dirty="0" smtClean="0"/>
              <a:t>HR initiatives</a:t>
            </a:r>
            <a:r>
              <a:rPr lang="en-GB" sz="2800" dirty="0" smtClean="0"/>
              <a:t>? </a:t>
            </a:r>
            <a:r>
              <a:rPr lang="en-GB" dirty="0" smtClean="0"/>
              <a:t>Research and document your answer.</a:t>
            </a:r>
            <a:endParaRPr lang="en-GB" dirty="0"/>
          </a:p>
        </p:txBody>
      </p:sp>
      <p:sp>
        <p:nvSpPr>
          <p:cNvPr id="3" name="Title 2"/>
          <p:cNvSpPr>
            <a:spLocks noGrp="1"/>
          </p:cNvSpPr>
          <p:nvPr>
            <p:ph type="title"/>
          </p:nvPr>
        </p:nvSpPr>
        <p:spPr/>
        <p:txBody>
          <a:bodyPr>
            <a:normAutofit/>
          </a:bodyPr>
          <a:lstStyle/>
          <a:p>
            <a:r>
              <a:rPr lang="en-GB" dirty="0" smtClean="0"/>
              <a:t>Q. HR effectiveness?</a:t>
            </a:r>
            <a:endParaRPr lang="en-GB" dirty="0"/>
          </a:p>
        </p:txBody>
      </p:sp>
    </p:spTree>
    <p:extLst>
      <p:ext uri="{BB962C8B-B14F-4D97-AF65-F5344CB8AC3E}">
        <p14:creationId xmlns:p14="http://schemas.microsoft.com/office/powerpoint/2010/main" val="21925436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40768"/>
            <a:ext cx="9144000" cy="5112567"/>
          </a:xfrm>
        </p:spPr>
        <p:txBody>
          <a:bodyPr>
            <a:normAutofit/>
          </a:bodyPr>
          <a:lstStyle/>
          <a:p>
            <a:pPr>
              <a:buNone/>
            </a:pPr>
            <a:r>
              <a:rPr lang="en-GB" sz="2400" dirty="0" smtClean="0"/>
              <a:t>	What do you look at to measure the effectiveness of Human Resource Management </a:t>
            </a:r>
            <a:r>
              <a:rPr lang="en-GB" sz="2400" dirty="0" smtClean="0"/>
              <a:t>initiatives e.g</a:t>
            </a:r>
            <a:r>
              <a:rPr lang="en-GB" sz="2400" dirty="0" smtClean="0"/>
              <a:t>.</a:t>
            </a:r>
          </a:p>
          <a:p>
            <a:r>
              <a:rPr lang="en-GB" sz="2400" dirty="0" smtClean="0"/>
              <a:t>Employee Satisfaction</a:t>
            </a:r>
          </a:p>
          <a:p>
            <a:r>
              <a:rPr lang="en-GB" sz="2400" dirty="0" smtClean="0"/>
              <a:t>Employee </a:t>
            </a:r>
            <a:r>
              <a:rPr lang="en-GB" sz="2400" dirty="0" smtClean="0"/>
              <a:t>turnover rate</a:t>
            </a:r>
          </a:p>
          <a:p>
            <a:r>
              <a:rPr lang="en-GB" sz="2400" dirty="0" smtClean="0"/>
              <a:t>Length of employment</a:t>
            </a:r>
          </a:p>
          <a:p>
            <a:r>
              <a:rPr lang="en-GB" sz="2400" dirty="0" smtClean="0"/>
              <a:t>Appraisal </a:t>
            </a:r>
            <a:r>
              <a:rPr lang="en-GB" sz="2400" dirty="0" smtClean="0"/>
              <a:t>review: </a:t>
            </a:r>
            <a:r>
              <a:rPr lang="en-GB" sz="2400" dirty="0" smtClean="0"/>
              <a:t>Goals and Medium-term Goal achievement</a:t>
            </a:r>
          </a:p>
          <a:p>
            <a:r>
              <a:rPr lang="en-GB" sz="2400" dirty="0" smtClean="0"/>
              <a:t>Cost of training and development activities with respect to personal and company goal achievement (Cost Benefit Analysis</a:t>
            </a:r>
            <a:r>
              <a:rPr lang="en-GB" sz="2400" dirty="0" smtClean="0"/>
              <a:t>).</a:t>
            </a:r>
          </a:p>
          <a:p>
            <a:r>
              <a:rPr lang="en-GB" sz="2400" dirty="0"/>
              <a:t>Customer </a:t>
            </a:r>
            <a:r>
              <a:rPr lang="en-GB" sz="2400" dirty="0" smtClean="0"/>
              <a:t>Satisfaction.</a:t>
            </a:r>
            <a:endParaRPr lang="en-GB" sz="2400" dirty="0" smtClean="0"/>
          </a:p>
          <a:p>
            <a:endParaRPr lang="en-GB" sz="2400" dirty="0"/>
          </a:p>
        </p:txBody>
      </p:sp>
      <p:sp>
        <p:nvSpPr>
          <p:cNvPr id="2" name="Title 1"/>
          <p:cNvSpPr>
            <a:spLocks noGrp="1"/>
          </p:cNvSpPr>
          <p:nvPr>
            <p:ph type="title"/>
          </p:nvPr>
        </p:nvSpPr>
        <p:spPr>
          <a:xfrm>
            <a:off x="428596" y="116632"/>
            <a:ext cx="8715404" cy="1143000"/>
          </a:xfrm>
        </p:spPr>
        <p:txBody>
          <a:bodyPr>
            <a:normAutofit/>
          </a:bodyPr>
          <a:lstStyle/>
          <a:p>
            <a:r>
              <a:rPr lang="en-GB" sz="4000" b="0" dirty="0"/>
              <a:t>Bg: </a:t>
            </a:r>
            <a:r>
              <a:rPr lang="en-GB" b="1" u="sng" dirty="0" smtClean="0"/>
              <a:t>Measuring</a:t>
            </a:r>
            <a:endParaRPr lang="en-GB" b="1" u="sng"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109728" indent="0">
              <a:buNone/>
            </a:pPr>
            <a:r>
              <a:rPr lang="en-GB" sz="2800" dirty="0"/>
              <a:t>Research and document your </a:t>
            </a:r>
            <a:r>
              <a:rPr lang="en-GB" sz="2800" dirty="0" smtClean="0"/>
              <a:t>answer:</a:t>
            </a:r>
          </a:p>
          <a:p>
            <a:pPr marL="109728" indent="0">
              <a:buNone/>
            </a:pPr>
            <a:endParaRPr lang="en-GB" sz="2800" dirty="0" smtClean="0"/>
          </a:p>
          <a:p>
            <a:r>
              <a:rPr lang="en-GB" sz="2800" dirty="0"/>
              <a:t>How does </a:t>
            </a:r>
            <a:r>
              <a:rPr lang="en-GB" sz="2800" b="1" dirty="0"/>
              <a:t>Technology</a:t>
            </a:r>
            <a:r>
              <a:rPr lang="en-GB" sz="2800" dirty="0"/>
              <a:t> support the </a:t>
            </a:r>
            <a:r>
              <a:rPr lang="en-GB" sz="2800" b="1" dirty="0" smtClean="0"/>
              <a:t>HR </a:t>
            </a:r>
            <a:r>
              <a:rPr lang="en-GB" sz="2800" dirty="0" smtClean="0"/>
              <a:t>function? </a:t>
            </a:r>
            <a:endParaRPr lang="en-GB" sz="2800" dirty="0" smtClean="0"/>
          </a:p>
          <a:p>
            <a:endParaRPr lang="en-GB" sz="2800" dirty="0"/>
          </a:p>
          <a:p>
            <a:r>
              <a:rPr lang="en-GB" sz="2800" b="1" dirty="0" smtClean="0"/>
              <a:t>What </a:t>
            </a:r>
            <a:r>
              <a:rPr lang="en-GB" sz="2800" b="1" dirty="0"/>
              <a:t>Technology </a:t>
            </a:r>
            <a:r>
              <a:rPr lang="en-GB" sz="2800" dirty="0"/>
              <a:t>is used by the </a:t>
            </a:r>
            <a:r>
              <a:rPr lang="en-GB" sz="2800" dirty="0" smtClean="0"/>
              <a:t>HR </a:t>
            </a:r>
            <a:r>
              <a:rPr lang="en-GB" sz="2800" dirty="0"/>
              <a:t>function?</a:t>
            </a:r>
            <a:endParaRPr lang="en-GB" sz="2800" dirty="0" smtClean="0"/>
          </a:p>
          <a:p>
            <a:endParaRPr lang="en-GB" dirty="0"/>
          </a:p>
        </p:txBody>
      </p:sp>
      <p:sp>
        <p:nvSpPr>
          <p:cNvPr id="3" name="Title 2"/>
          <p:cNvSpPr>
            <a:spLocks noGrp="1"/>
          </p:cNvSpPr>
          <p:nvPr>
            <p:ph type="title"/>
          </p:nvPr>
        </p:nvSpPr>
        <p:spPr/>
        <p:txBody>
          <a:bodyPr>
            <a:normAutofit/>
          </a:bodyPr>
          <a:lstStyle/>
          <a:p>
            <a:r>
              <a:rPr lang="en-GB" dirty="0" smtClean="0"/>
              <a:t>Q. HR &amp; Technology?</a:t>
            </a:r>
            <a:endParaRPr lang="en-GB" dirty="0"/>
          </a:p>
        </p:txBody>
      </p:sp>
    </p:spTree>
    <p:extLst>
      <p:ext uri="{BB962C8B-B14F-4D97-AF65-F5344CB8AC3E}">
        <p14:creationId xmlns:p14="http://schemas.microsoft.com/office/powerpoint/2010/main" val="12245476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Information Technology is able to assist the HR departments in their jobs</a:t>
            </a:r>
          </a:p>
          <a:p>
            <a:r>
              <a:rPr lang="en-GB" dirty="0" smtClean="0"/>
              <a:t>These include: e-HRM systems </a:t>
            </a:r>
            <a:r>
              <a:rPr lang="en-GB" dirty="0" err="1" smtClean="0"/>
              <a:t>inc.</a:t>
            </a:r>
            <a:r>
              <a:rPr lang="en-GB" dirty="0" smtClean="0"/>
              <a:t> employee database, holiday booking system, e-recruitment, online short-listing of applicants, online performance management, e-learning as well as recruitment &amp; selection, references &amp; pre-employment checks.</a:t>
            </a:r>
          </a:p>
          <a:p>
            <a:r>
              <a:rPr lang="en-GB" dirty="0" smtClean="0"/>
              <a:t>HR now use Facebook, </a:t>
            </a:r>
            <a:r>
              <a:rPr lang="en-GB" dirty="0" err="1" smtClean="0"/>
              <a:t>Linkedin</a:t>
            </a:r>
            <a:r>
              <a:rPr lang="en-GB" dirty="0" smtClean="0"/>
              <a:t> as part of their R&amp;S process.</a:t>
            </a:r>
          </a:p>
          <a:p>
            <a:endParaRPr lang="en-GB" dirty="0"/>
          </a:p>
        </p:txBody>
      </p:sp>
      <p:sp>
        <p:nvSpPr>
          <p:cNvPr id="3" name="Title 2"/>
          <p:cNvSpPr>
            <a:spLocks noGrp="1"/>
          </p:cNvSpPr>
          <p:nvPr>
            <p:ph type="title"/>
          </p:nvPr>
        </p:nvSpPr>
        <p:spPr/>
        <p:txBody>
          <a:bodyPr/>
          <a:lstStyle/>
          <a:p>
            <a:pPr algn="ctr"/>
            <a:r>
              <a:rPr lang="en-GB" dirty="0" smtClean="0"/>
              <a:t>HR &amp; Information Technology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blinds(horizont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624078" indent="-514350">
              <a:buFont typeface="+mj-lt"/>
              <a:buAutoNum type="arabicPeriod"/>
            </a:pPr>
            <a:r>
              <a:rPr lang="en-GB" dirty="0" smtClean="0"/>
              <a:t>Find and review an up-to-date HRM Article or Case-study online.</a:t>
            </a:r>
          </a:p>
          <a:p>
            <a:pPr marL="624078" indent="-514350">
              <a:buFont typeface="+mj-lt"/>
              <a:buAutoNum type="arabicPeriod"/>
            </a:pPr>
            <a:endParaRPr lang="en-GB" dirty="0" smtClean="0"/>
          </a:p>
          <a:p>
            <a:pPr marL="624078" indent="-514350">
              <a:buFont typeface="+mj-lt"/>
              <a:buAutoNum type="arabicPeriod"/>
            </a:pPr>
            <a:r>
              <a:rPr lang="en-GB" dirty="0" smtClean="0"/>
              <a:t>Highlight the key points and share them with the group.</a:t>
            </a:r>
            <a:endParaRPr lang="en-GB" dirty="0"/>
          </a:p>
        </p:txBody>
      </p:sp>
      <p:sp>
        <p:nvSpPr>
          <p:cNvPr id="2" name="Title 1"/>
          <p:cNvSpPr>
            <a:spLocks noGrp="1"/>
          </p:cNvSpPr>
          <p:nvPr>
            <p:ph type="title"/>
          </p:nvPr>
        </p:nvSpPr>
        <p:spPr/>
        <p:txBody>
          <a:bodyPr/>
          <a:lstStyle/>
          <a:p>
            <a:r>
              <a:rPr lang="en-GB" b="1" u="sng" dirty="0" smtClean="0"/>
              <a:t>HRM research activity:</a:t>
            </a:r>
            <a:endParaRPr lang="en-GB" b="1" u="sng"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a:p>
        </p:txBody>
      </p:sp>
      <p:sp>
        <p:nvSpPr>
          <p:cNvPr id="3" name="Title 2"/>
          <p:cNvSpPr>
            <a:spLocks noGrp="1"/>
          </p:cNvSpPr>
          <p:nvPr>
            <p:ph type="title"/>
          </p:nvPr>
        </p:nvSpPr>
        <p:spPr/>
        <p:txBody>
          <a:bodyPr/>
          <a:lstStyle/>
          <a:p>
            <a:r>
              <a:rPr lang="en-GB" dirty="0" smtClean="0"/>
              <a:t>End of Part 1.</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2060848"/>
            <a:ext cx="9144000" cy="2296846"/>
          </a:xfrm>
        </p:spPr>
        <p:txBody>
          <a:bodyPr>
            <a:normAutofit fontScale="90000"/>
          </a:bodyPr>
          <a:lstStyle/>
          <a:p>
            <a:pPr algn="ctr"/>
            <a:r>
              <a:rPr lang="en-GB" b="1" u="sng" dirty="0" smtClean="0"/>
              <a:t/>
            </a:r>
            <a:br>
              <a:rPr lang="en-GB" b="1" u="sng" dirty="0" smtClean="0"/>
            </a:br>
            <a:r>
              <a:rPr lang="en-GB" u="sng" dirty="0" smtClean="0"/>
              <a:t/>
            </a:r>
            <a:br>
              <a:rPr lang="en-GB" u="sng" dirty="0" smtClean="0"/>
            </a:br>
            <a:r>
              <a:rPr lang="en-GB" u="sng" dirty="0" smtClean="0"/>
              <a:t>Part 2</a:t>
            </a:r>
            <a:br>
              <a:rPr lang="en-GB" u="sng" dirty="0" smtClean="0"/>
            </a:br>
            <a:r>
              <a:rPr lang="en-GB" b="1" u="sng" dirty="0" smtClean="0"/>
              <a:t>HRD : Human </a:t>
            </a:r>
            <a:r>
              <a:rPr lang="en-GB" b="1" u="sng" dirty="0"/>
              <a:t>R</a:t>
            </a:r>
            <a:r>
              <a:rPr lang="en-GB" b="1" u="sng" dirty="0" smtClean="0"/>
              <a:t>esource Development</a:t>
            </a:r>
            <a:br>
              <a:rPr lang="en-GB" b="1" u="sng" dirty="0" smtClean="0"/>
            </a:br>
            <a:endParaRPr lang="en-GB" u="sng"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Research and document a </a:t>
            </a:r>
            <a:r>
              <a:rPr lang="en-GB" b="1" dirty="0" smtClean="0"/>
              <a:t>definition of Human Resource Development</a:t>
            </a:r>
            <a:r>
              <a:rPr lang="en-GB" dirty="0" smtClean="0"/>
              <a:t>? </a:t>
            </a:r>
            <a:endParaRPr lang="en-GB" dirty="0"/>
          </a:p>
        </p:txBody>
      </p:sp>
      <p:sp>
        <p:nvSpPr>
          <p:cNvPr id="3" name="Title 2"/>
          <p:cNvSpPr>
            <a:spLocks noGrp="1"/>
          </p:cNvSpPr>
          <p:nvPr>
            <p:ph type="title"/>
          </p:nvPr>
        </p:nvSpPr>
        <p:spPr>
          <a:xfrm>
            <a:off x="457200" y="274638"/>
            <a:ext cx="8435280" cy="1143000"/>
          </a:xfrm>
        </p:spPr>
        <p:txBody>
          <a:bodyPr>
            <a:normAutofit/>
          </a:bodyPr>
          <a:lstStyle/>
          <a:p>
            <a:r>
              <a:rPr lang="en-GB" dirty="0" smtClean="0"/>
              <a:t>Q. What is</a:t>
            </a:r>
            <a:r>
              <a:rPr lang="en-GB" dirty="0"/>
              <a:t> </a:t>
            </a:r>
            <a:r>
              <a:rPr lang="en-GB" dirty="0" smtClean="0"/>
              <a:t>HRD?</a:t>
            </a:r>
            <a:endParaRPr lang="en-GB" dirty="0"/>
          </a:p>
        </p:txBody>
      </p:sp>
    </p:spTree>
    <p:extLst>
      <p:ext uri="{BB962C8B-B14F-4D97-AF65-F5344CB8AC3E}">
        <p14:creationId xmlns:p14="http://schemas.microsoft.com/office/powerpoint/2010/main" val="8605963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smtClean="0"/>
              <a:t>Why is HRD important</a:t>
            </a:r>
            <a:r>
              <a:rPr lang="en-GB" dirty="0" smtClean="0"/>
              <a:t>? Research and document your answer.</a:t>
            </a:r>
            <a:endParaRPr lang="en-GB" dirty="0"/>
          </a:p>
        </p:txBody>
      </p:sp>
      <p:sp>
        <p:nvSpPr>
          <p:cNvPr id="3" name="Title 2"/>
          <p:cNvSpPr>
            <a:spLocks noGrp="1"/>
          </p:cNvSpPr>
          <p:nvPr>
            <p:ph type="title"/>
          </p:nvPr>
        </p:nvSpPr>
        <p:spPr/>
        <p:txBody>
          <a:bodyPr>
            <a:normAutofit/>
          </a:bodyPr>
          <a:lstStyle/>
          <a:p>
            <a:r>
              <a:rPr lang="en-GB" dirty="0" smtClean="0"/>
              <a:t>Q. Importance of HRD?</a:t>
            </a:r>
            <a:endParaRPr lang="en-GB" dirty="0"/>
          </a:p>
        </p:txBody>
      </p:sp>
    </p:spTree>
    <p:extLst>
      <p:ext uri="{BB962C8B-B14F-4D97-AF65-F5344CB8AC3E}">
        <p14:creationId xmlns:p14="http://schemas.microsoft.com/office/powerpoint/2010/main" val="23443093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smtClean="0"/>
              <a:t>What is the link between HRD &amp; Job satisfaction</a:t>
            </a:r>
            <a:r>
              <a:rPr lang="en-GB" dirty="0" smtClean="0"/>
              <a:t>? Research and document your answer.</a:t>
            </a:r>
          </a:p>
          <a:p>
            <a:endParaRPr lang="en-GB" dirty="0"/>
          </a:p>
          <a:p>
            <a:r>
              <a:rPr lang="en-GB" dirty="0" smtClean="0">
                <a:solidFill>
                  <a:schemeClr val="bg1">
                    <a:lumMod val="85000"/>
                  </a:schemeClr>
                </a:solidFill>
              </a:rPr>
              <a:t>Note: consider the strengths skills and abilities of each employee. Allow staff flexibility to move horizontally or vertically.</a:t>
            </a:r>
            <a:endParaRPr lang="en-GB" dirty="0">
              <a:solidFill>
                <a:schemeClr val="bg1">
                  <a:lumMod val="85000"/>
                </a:schemeClr>
              </a:solidFill>
            </a:endParaRPr>
          </a:p>
        </p:txBody>
      </p:sp>
      <p:sp>
        <p:nvSpPr>
          <p:cNvPr id="3" name="Title 2"/>
          <p:cNvSpPr>
            <a:spLocks noGrp="1"/>
          </p:cNvSpPr>
          <p:nvPr>
            <p:ph type="title"/>
          </p:nvPr>
        </p:nvSpPr>
        <p:spPr/>
        <p:txBody>
          <a:bodyPr>
            <a:normAutofit/>
          </a:bodyPr>
          <a:lstStyle/>
          <a:p>
            <a:r>
              <a:rPr lang="en-GB" dirty="0" smtClean="0"/>
              <a:t>- Q</a:t>
            </a:r>
            <a:r>
              <a:rPr lang="en-GB" dirty="0" smtClean="0"/>
              <a:t>. HRD &amp; Job Satisfaction?</a:t>
            </a:r>
            <a:endParaRPr lang="en-GB" dirty="0"/>
          </a:p>
        </p:txBody>
      </p:sp>
    </p:spTree>
    <p:extLst>
      <p:ext uri="{BB962C8B-B14F-4D97-AF65-F5344CB8AC3E}">
        <p14:creationId xmlns:p14="http://schemas.microsoft.com/office/powerpoint/2010/main" val="306964755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Research and document </a:t>
            </a:r>
            <a:r>
              <a:rPr lang="en-GB" b="1" dirty="0"/>
              <a:t>recent </a:t>
            </a:r>
            <a:r>
              <a:rPr lang="en-GB" b="1" dirty="0" smtClean="0"/>
              <a:t>developments in</a:t>
            </a:r>
            <a:r>
              <a:rPr lang="en-GB" b="1" dirty="0"/>
              <a:t> Human Resource Development</a:t>
            </a:r>
            <a:r>
              <a:rPr lang="en-GB" dirty="0" smtClean="0"/>
              <a:t>?</a:t>
            </a:r>
            <a:endParaRPr lang="en-GB" dirty="0"/>
          </a:p>
        </p:txBody>
      </p:sp>
      <p:sp>
        <p:nvSpPr>
          <p:cNvPr id="3" name="Title 2"/>
          <p:cNvSpPr>
            <a:spLocks noGrp="1"/>
          </p:cNvSpPr>
          <p:nvPr>
            <p:ph type="title"/>
          </p:nvPr>
        </p:nvSpPr>
        <p:spPr/>
        <p:txBody>
          <a:bodyPr>
            <a:normAutofit/>
          </a:bodyPr>
          <a:lstStyle/>
          <a:p>
            <a:r>
              <a:rPr lang="en-GB" dirty="0" smtClean="0"/>
              <a:t>Q. HRD recent developments?</a:t>
            </a:r>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64542" y="2708920"/>
            <a:ext cx="4543425" cy="3048000"/>
          </a:xfrm>
          <a:prstGeom prst="rect">
            <a:avLst/>
          </a:prstGeom>
        </p:spPr>
      </p:pic>
    </p:spTree>
    <p:extLst>
      <p:ext uri="{BB962C8B-B14F-4D97-AF65-F5344CB8AC3E}">
        <p14:creationId xmlns:p14="http://schemas.microsoft.com/office/powerpoint/2010/main" val="20401620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Q. What </a:t>
            </a:r>
            <a:r>
              <a:rPr lang="en-GB" b="1" dirty="0"/>
              <a:t>Technologies</a:t>
            </a:r>
            <a:r>
              <a:rPr lang="en-GB" dirty="0"/>
              <a:t> </a:t>
            </a:r>
            <a:r>
              <a:rPr lang="en-GB" dirty="0" smtClean="0"/>
              <a:t>support </a:t>
            </a:r>
            <a:r>
              <a:rPr lang="en-GB" dirty="0"/>
              <a:t>HRD?</a:t>
            </a:r>
          </a:p>
        </p:txBody>
      </p:sp>
      <p:sp>
        <p:nvSpPr>
          <p:cNvPr id="3" name="Title 2"/>
          <p:cNvSpPr>
            <a:spLocks noGrp="1"/>
          </p:cNvSpPr>
          <p:nvPr>
            <p:ph type="title"/>
          </p:nvPr>
        </p:nvSpPr>
        <p:spPr/>
        <p:txBody>
          <a:bodyPr/>
          <a:lstStyle/>
          <a:p>
            <a:r>
              <a:rPr lang="en-GB" dirty="0" smtClean="0"/>
              <a:t>HRD &amp; Tech</a:t>
            </a:r>
            <a:endParaRPr lang="en-GB" dirty="0"/>
          </a:p>
        </p:txBody>
      </p:sp>
    </p:spTree>
    <p:extLst>
      <p:ext uri="{BB962C8B-B14F-4D97-AF65-F5344CB8AC3E}">
        <p14:creationId xmlns:p14="http://schemas.microsoft.com/office/powerpoint/2010/main" val="17798386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109728" indent="0">
              <a:buNone/>
            </a:pPr>
            <a:r>
              <a:rPr lang="en-GB" dirty="0" smtClean="0"/>
              <a:t>Research document and cite:</a:t>
            </a:r>
          </a:p>
          <a:p>
            <a:pPr marL="624078" indent="-514350">
              <a:buFont typeface="+mj-lt"/>
              <a:buAutoNum type="arabicPeriod"/>
            </a:pPr>
            <a:r>
              <a:rPr lang="en-GB" dirty="0"/>
              <a:t>A</a:t>
            </a:r>
            <a:r>
              <a:rPr lang="en-GB" dirty="0" smtClean="0"/>
              <a:t> definition of Self-Actualisation?</a:t>
            </a:r>
          </a:p>
          <a:p>
            <a:pPr marL="624078" indent="-514350">
              <a:buFont typeface="+mj-lt"/>
              <a:buAutoNum type="arabicPeriod"/>
            </a:pPr>
            <a:endParaRPr lang="en-GB" dirty="0"/>
          </a:p>
          <a:p>
            <a:pPr marL="624078" indent="-514350">
              <a:buFont typeface="+mj-lt"/>
              <a:buAutoNum type="arabicPeriod"/>
            </a:pPr>
            <a:r>
              <a:rPr lang="en-GB" dirty="0" smtClean="0"/>
              <a:t>What is a Self-Actualised Organisation?</a:t>
            </a:r>
          </a:p>
          <a:p>
            <a:pPr marL="624078" indent="-514350">
              <a:buFont typeface="+mj-lt"/>
              <a:buAutoNum type="arabicPeriod"/>
            </a:pPr>
            <a:endParaRPr lang="en-GB" dirty="0"/>
          </a:p>
          <a:p>
            <a:pPr marL="624078" indent="-514350">
              <a:buFont typeface="+mj-lt"/>
              <a:buAutoNum type="arabicPeriod"/>
            </a:pPr>
            <a:r>
              <a:rPr lang="en-GB" dirty="0" smtClean="0"/>
              <a:t>How can you create </a:t>
            </a:r>
            <a:r>
              <a:rPr lang="en-GB" dirty="0"/>
              <a:t>a Self-Actualised Organisation?</a:t>
            </a:r>
          </a:p>
          <a:p>
            <a:pPr marL="624078" indent="-514350">
              <a:buFont typeface="+mj-lt"/>
              <a:buAutoNum type="arabicPeriod"/>
            </a:pPr>
            <a:endParaRPr lang="en-GB" dirty="0" smtClean="0"/>
          </a:p>
        </p:txBody>
      </p:sp>
      <p:sp>
        <p:nvSpPr>
          <p:cNvPr id="3" name="Title 2"/>
          <p:cNvSpPr>
            <a:spLocks noGrp="1"/>
          </p:cNvSpPr>
          <p:nvPr>
            <p:ph type="title"/>
          </p:nvPr>
        </p:nvSpPr>
        <p:spPr>
          <a:xfrm>
            <a:off x="457200" y="274638"/>
            <a:ext cx="8435280" cy="1143000"/>
          </a:xfrm>
        </p:spPr>
        <p:txBody>
          <a:bodyPr>
            <a:normAutofit/>
          </a:bodyPr>
          <a:lstStyle/>
          <a:p>
            <a:r>
              <a:rPr lang="en-GB" dirty="0" smtClean="0"/>
              <a:t>Q. What is </a:t>
            </a:r>
            <a:r>
              <a:rPr lang="en-GB" dirty="0"/>
              <a:t>Self-Actualisation?</a:t>
            </a:r>
          </a:p>
        </p:txBody>
      </p:sp>
    </p:spTree>
    <p:extLst>
      <p:ext uri="{BB962C8B-B14F-4D97-AF65-F5344CB8AC3E}">
        <p14:creationId xmlns:p14="http://schemas.microsoft.com/office/powerpoint/2010/main" val="26400145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40768"/>
            <a:ext cx="9144000" cy="5328592"/>
          </a:xfrm>
        </p:spPr>
        <p:txBody>
          <a:bodyPr>
            <a:normAutofit fontScale="70000" lnSpcReduction="20000"/>
          </a:bodyPr>
          <a:lstStyle/>
          <a:p>
            <a:r>
              <a:rPr lang="en-GB" b="1" dirty="0" smtClean="0"/>
              <a:t>Human Resource Development (HRD) </a:t>
            </a:r>
            <a:r>
              <a:rPr lang="en-GB" dirty="0" smtClean="0"/>
              <a:t>is the framework for helping employees develop their personal and organizational skills, knowledge, and abilities. </a:t>
            </a:r>
          </a:p>
          <a:p>
            <a:r>
              <a:rPr lang="en-GB" b="1" dirty="0" smtClean="0"/>
              <a:t>Human Resource Development </a:t>
            </a:r>
            <a:r>
              <a:rPr lang="en-GB" dirty="0" smtClean="0"/>
              <a:t>includes such opportunities as employee training, employee career development, coaching, mentoring, succession planning and organization development.</a:t>
            </a:r>
            <a:endParaRPr lang="en-GB" b="1" dirty="0" smtClean="0"/>
          </a:p>
          <a:p>
            <a:r>
              <a:rPr lang="en-GB" b="1" dirty="0" smtClean="0"/>
              <a:t>Kelly </a:t>
            </a:r>
            <a:r>
              <a:rPr lang="en-GB" dirty="0" smtClean="0"/>
              <a:t>defines </a:t>
            </a:r>
            <a:r>
              <a:rPr lang="en-GB" b="1" dirty="0" smtClean="0"/>
              <a:t>Human Resources Development</a:t>
            </a:r>
            <a:r>
              <a:rPr lang="en-GB" dirty="0" smtClean="0"/>
              <a:t> (HRD) as a framework for the expansion of human capital within an organization through the development of both the organization and the individual to achieve performance improvement.</a:t>
            </a:r>
            <a:r>
              <a:rPr lang="en-GB" baseline="30000" dirty="0" smtClean="0"/>
              <a:t>(1)</a:t>
            </a:r>
            <a:r>
              <a:rPr lang="en-GB" dirty="0" smtClean="0"/>
              <a:t> </a:t>
            </a:r>
          </a:p>
          <a:p>
            <a:r>
              <a:rPr lang="en-GB" dirty="0" smtClean="0"/>
              <a:t>Human Resource Development is the integrated use of training, organization, and career development efforts to improve individual, group and organizational effectiveness.</a:t>
            </a:r>
            <a:r>
              <a:rPr lang="en-GB" baseline="30000" dirty="0" smtClean="0"/>
              <a:t>(2)</a:t>
            </a:r>
            <a:endParaRPr lang="en-GB" dirty="0" smtClean="0"/>
          </a:p>
          <a:p>
            <a:r>
              <a:rPr lang="en-GB" dirty="0" smtClean="0"/>
              <a:t>HRD develops the key competencies that enable individuals in organizations to perform current and future jobs through planned learning activities.</a:t>
            </a:r>
            <a:r>
              <a:rPr lang="en-GB" baseline="30000" dirty="0" smtClean="0"/>
              <a:t> (2)</a:t>
            </a:r>
            <a:endParaRPr lang="en-GB" dirty="0" smtClean="0"/>
          </a:p>
          <a:p>
            <a:r>
              <a:rPr lang="en-GB" dirty="0" smtClean="0"/>
              <a:t>Groups within organizations use HRD to initiate and manage change. Also, HRD ensures a match between individual and organizational needs.</a:t>
            </a:r>
          </a:p>
          <a:p>
            <a:endParaRPr lang="en-GB" dirty="0"/>
          </a:p>
        </p:txBody>
      </p:sp>
      <p:sp>
        <p:nvSpPr>
          <p:cNvPr id="2" name="Title 1"/>
          <p:cNvSpPr>
            <a:spLocks noGrp="1"/>
          </p:cNvSpPr>
          <p:nvPr>
            <p:ph type="title"/>
          </p:nvPr>
        </p:nvSpPr>
        <p:spPr>
          <a:xfrm>
            <a:off x="214282" y="188640"/>
            <a:ext cx="8686800" cy="1143000"/>
          </a:xfrm>
        </p:spPr>
        <p:txBody>
          <a:bodyPr>
            <a:normAutofit fontScale="90000"/>
          </a:bodyPr>
          <a:lstStyle/>
          <a:p>
            <a:pPr algn="ctr"/>
            <a:r>
              <a:rPr lang="en-GB" b="1" dirty="0" smtClean="0">
                <a:effectLst/>
              </a:rPr>
              <a:t>Bg: </a:t>
            </a:r>
            <a:r>
              <a:rPr lang="en-GB" b="1" u="sng" dirty="0" smtClean="0"/>
              <a:t>HRD : Human Resource Development</a:t>
            </a:r>
            <a:endParaRPr lang="en-GB" b="1" u="sng" dirty="0"/>
          </a:p>
        </p:txBody>
      </p:sp>
      <p:sp>
        <p:nvSpPr>
          <p:cNvPr id="4" name="TextBox 3"/>
          <p:cNvSpPr txBox="1"/>
          <p:nvPr/>
        </p:nvSpPr>
        <p:spPr>
          <a:xfrm>
            <a:off x="0" y="6453336"/>
            <a:ext cx="9144000" cy="461665"/>
          </a:xfrm>
          <a:prstGeom prst="rect">
            <a:avLst/>
          </a:prstGeom>
          <a:noFill/>
        </p:spPr>
        <p:txBody>
          <a:bodyPr wrap="square" rtlCol="0">
            <a:spAutoFit/>
          </a:bodyPr>
          <a:lstStyle/>
          <a:p>
            <a:pPr marL="228600" indent="-228600">
              <a:buAutoNum type="arabicParenBoth"/>
            </a:pPr>
            <a:r>
              <a:rPr lang="en-GB" sz="800" dirty="0" smtClean="0">
                <a:hlinkClick r:id="rId2"/>
              </a:rPr>
              <a:t>http://ro.uow.edu.au/artspapers/26/</a:t>
            </a:r>
            <a:endParaRPr lang="en-GB" sz="800" dirty="0" smtClean="0"/>
          </a:p>
          <a:p>
            <a:pPr marL="228600" indent="-228600">
              <a:buAutoNum type="arabicParenBoth"/>
            </a:pPr>
            <a:r>
              <a:rPr lang="en-GB" sz="800" dirty="0" smtClean="0">
                <a:hlinkClick r:id="rId3"/>
              </a:rPr>
              <a:t>http://www.xavier.edu/hrd/</a:t>
            </a:r>
            <a:endParaRPr lang="en-GB" sz="800" dirty="0" smtClean="0"/>
          </a:p>
          <a:p>
            <a:endParaRPr lang="en-GB" sz="8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1214422"/>
            <a:ext cx="8363272" cy="4669979"/>
          </a:xfrm>
        </p:spPr>
        <p:txBody>
          <a:bodyPr>
            <a:normAutofit fontScale="85000" lnSpcReduction="10000"/>
          </a:bodyPr>
          <a:lstStyle/>
          <a:p>
            <a:r>
              <a:rPr lang="en-GB" dirty="0" smtClean="0"/>
              <a:t>HRD is recognized as performance improvement through Personnel and organizational learning, career management and leadership development.</a:t>
            </a:r>
            <a:r>
              <a:rPr lang="en-GB" baseline="30000" dirty="0" smtClean="0"/>
              <a:t> (1)</a:t>
            </a:r>
          </a:p>
          <a:p>
            <a:r>
              <a:rPr lang="en-GB" dirty="0" smtClean="0"/>
              <a:t>The development of the individual will benefit both the individual and the organization. </a:t>
            </a:r>
            <a:r>
              <a:rPr lang="en-GB" baseline="30000" dirty="0" smtClean="0"/>
              <a:t>(2)</a:t>
            </a:r>
          </a:p>
          <a:p>
            <a:r>
              <a:rPr lang="en-GB" dirty="0" smtClean="0"/>
              <a:t>An apprentice will step through the development process to become a tradesman in their field as will a white-collar trainee to become a professional in their field. </a:t>
            </a:r>
            <a:r>
              <a:rPr lang="en-GB" baseline="30000" dirty="0" smtClean="0"/>
              <a:t>(3)</a:t>
            </a:r>
          </a:p>
          <a:p>
            <a:r>
              <a:rPr lang="en-GB" dirty="0" smtClean="0"/>
              <a:t>Human Resources Development is the framework that focuses on developing the employees and the Organisation, through education, to satisfy the employees and organizations long-term needs and Career goals. </a:t>
            </a:r>
            <a:r>
              <a:rPr lang="en-GB" baseline="30000" dirty="0" smtClean="0"/>
              <a:t>(4)</a:t>
            </a:r>
          </a:p>
        </p:txBody>
      </p:sp>
      <p:sp>
        <p:nvSpPr>
          <p:cNvPr id="2" name="Title 1"/>
          <p:cNvSpPr>
            <a:spLocks noGrp="1"/>
          </p:cNvSpPr>
          <p:nvPr>
            <p:ph type="title"/>
          </p:nvPr>
        </p:nvSpPr>
        <p:spPr>
          <a:xfrm>
            <a:off x="457200" y="197768"/>
            <a:ext cx="8229600" cy="1143000"/>
          </a:xfrm>
        </p:spPr>
        <p:txBody>
          <a:bodyPr/>
          <a:lstStyle/>
          <a:p>
            <a:r>
              <a:rPr lang="en-GB" b="0" dirty="0">
                <a:effectLst/>
              </a:rPr>
              <a:t>Bg: </a:t>
            </a:r>
            <a:r>
              <a:rPr lang="en-GB" b="1" u="sng" dirty="0" smtClean="0"/>
              <a:t>HRD Cont...</a:t>
            </a:r>
            <a:endParaRPr lang="en-GB" b="1" u="sng" dirty="0"/>
          </a:p>
        </p:txBody>
      </p:sp>
      <p:sp>
        <p:nvSpPr>
          <p:cNvPr id="4" name="TextBox 3"/>
          <p:cNvSpPr txBox="1"/>
          <p:nvPr/>
        </p:nvSpPr>
        <p:spPr>
          <a:xfrm>
            <a:off x="0" y="5869721"/>
            <a:ext cx="8028384" cy="1015663"/>
          </a:xfrm>
          <a:prstGeom prst="rect">
            <a:avLst/>
          </a:prstGeom>
          <a:noFill/>
        </p:spPr>
        <p:txBody>
          <a:bodyPr wrap="square" rtlCol="0">
            <a:spAutoFit/>
          </a:bodyPr>
          <a:lstStyle/>
          <a:p>
            <a:pPr marL="228600" indent="-228600">
              <a:buAutoNum type="arabicParenBoth"/>
            </a:pPr>
            <a:r>
              <a:rPr lang="en-GB" sz="1000" dirty="0" smtClean="0"/>
              <a:t>Swanson, Richard A., Elwood F. Holton III (2011). "Foundations of Human Resource Development“</a:t>
            </a:r>
          </a:p>
          <a:p>
            <a:pPr marL="228600" indent="-228600"/>
            <a:r>
              <a:rPr lang="en-GB" sz="1000" dirty="0" smtClean="0"/>
              <a:t>(2) Elwood F. Holton II, James W. </a:t>
            </a:r>
            <a:r>
              <a:rPr lang="en-GB" sz="1000" dirty="0" err="1" smtClean="0"/>
              <a:t>Trott</a:t>
            </a:r>
            <a:r>
              <a:rPr lang="en-GB" sz="1000" dirty="0" smtClean="0"/>
              <a:t>, Jr. (1996). "Trends Toward a Closer Integration of Vocational Education and Human Resources Development", </a:t>
            </a:r>
            <a:r>
              <a:rPr lang="en-GB" sz="1000" i="1" dirty="0" smtClean="0"/>
              <a:t>Journal of Vocational and Technical Education</a:t>
            </a:r>
            <a:r>
              <a:rPr lang="en-GB" sz="1000" dirty="0" smtClean="0"/>
              <a:t>, Vol. 12, No. 2, p7</a:t>
            </a:r>
          </a:p>
          <a:p>
            <a:pPr marL="228600" indent="-228600"/>
            <a:r>
              <a:rPr lang="en-GB" sz="1000" dirty="0" smtClean="0"/>
              <a:t>(3) Nadler L Ed. (1984). </a:t>
            </a:r>
            <a:r>
              <a:rPr lang="en-GB" sz="1000" i="1" dirty="0" smtClean="0"/>
              <a:t>The Handbook of Human Resources Development</a:t>
            </a:r>
            <a:r>
              <a:rPr lang="en-GB" sz="1000" dirty="0" smtClean="0"/>
              <a:t>, John Wiley and Sons, New York</a:t>
            </a:r>
          </a:p>
          <a:p>
            <a:pPr marL="228600" indent="-228600"/>
            <a:r>
              <a:rPr lang="en-GB" sz="1000" dirty="0" smtClean="0"/>
              <a:t>(4) Based on Kelly D. (2001). Dual Perceptions of HRD: Issues for Policy: SME’s, Other Constituencies, and the Contested Definitions of Human Resource Development, </a:t>
            </a:r>
            <a:r>
              <a:rPr lang="en-GB" sz="1000" u="sng" dirty="0" smtClean="0">
                <a:hlinkClick r:id="rId2"/>
              </a:rPr>
              <a:t>http://ro.uow.edu.au/artspapers/26</a:t>
            </a:r>
            <a:endParaRPr lang="en-GB" sz="10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400" dirty="0" smtClean="0"/>
              <a:t>HRD practitioners and academia focus on HRD as a process of continuous development and improvement.</a:t>
            </a:r>
          </a:p>
          <a:p>
            <a:r>
              <a:rPr lang="en-GB" sz="2400" dirty="0" smtClean="0"/>
              <a:t>HRD practitioners find the interstices of win/win solutions that develop the employee and the organization in a mutually beneficial manner.</a:t>
            </a:r>
            <a:endParaRPr lang="en-GB" sz="2400" dirty="0"/>
          </a:p>
        </p:txBody>
      </p:sp>
      <p:sp>
        <p:nvSpPr>
          <p:cNvPr id="2" name="Title 1"/>
          <p:cNvSpPr>
            <a:spLocks noGrp="1"/>
          </p:cNvSpPr>
          <p:nvPr>
            <p:ph type="title"/>
          </p:nvPr>
        </p:nvSpPr>
        <p:spPr/>
        <p:txBody>
          <a:bodyPr/>
          <a:lstStyle/>
          <a:p>
            <a:r>
              <a:rPr lang="en-GB" b="0" dirty="0">
                <a:effectLst/>
              </a:rPr>
              <a:t>Bg: </a:t>
            </a:r>
            <a:r>
              <a:rPr lang="en-GB" b="1" u="sng" dirty="0" smtClean="0"/>
              <a:t>Study &amp; Profession of HRD</a:t>
            </a:r>
            <a:endParaRPr lang="en-GB" b="1" u="sng"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spcAft>
                <a:spcPts val="600"/>
              </a:spcAft>
            </a:pPr>
            <a:r>
              <a:rPr lang="en-GB" dirty="0"/>
              <a:t>Q. What is a Learning Organisation?</a:t>
            </a:r>
          </a:p>
          <a:p>
            <a:pPr>
              <a:spcAft>
                <a:spcPts val="600"/>
              </a:spcAft>
            </a:pPr>
            <a:r>
              <a:rPr lang="en-GB" dirty="0"/>
              <a:t>Q. How does Peter </a:t>
            </a:r>
            <a:r>
              <a:rPr lang="en-GB" dirty="0" err="1"/>
              <a:t>Senge</a:t>
            </a:r>
            <a:r>
              <a:rPr lang="en-GB" dirty="0"/>
              <a:t> define a Learning Organisation?</a:t>
            </a:r>
          </a:p>
          <a:p>
            <a:pPr>
              <a:spcAft>
                <a:spcPts val="600"/>
              </a:spcAft>
            </a:pPr>
            <a:r>
              <a:rPr lang="en-GB" dirty="0"/>
              <a:t>Q. </a:t>
            </a:r>
            <a:r>
              <a:rPr lang="en-GB" dirty="0" smtClean="0"/>
              <a:t>What </a:t>
            </a:r>
            <a:r>
              <a:rPr lang="en-GB" dirty="0"/>
              <a:t>are </a:t>
            </a:r>
            <a:r>
              <a:rPr lang="en-GB" dirty="0" err="1"/>
              <a:t>Senge's</a:t>
            </a:r>
            <a:r>
              <a:rPr lang="en-GB" dirty="0"/>
              <a:t> 5 characteristics of a Learning Organisation?</a:t>
            </a:r>
          </a:p>
          <a:p>
            <a:pPr>
              <a:spcAft>
                <a:spcPts val="600"/>
              </a:spcAft>
            </a:pPr>
            <a:r>
              <a:rPr lang="en-GB" dirty="0"/>
              <a:t>Q. How is it relevant to Organisations today</a:t>
            </a:r>
            <a:r>
              <a:rPr lang="en-GB" dirty="0" smtClean="0"/>
              <a:t>?</a:t>
            </a:r>
            <a:endParaRPr lang="en-GB" dirty="0"/>
          </a:p>
        </p:txBody>
      </p:sp>
      <p:sp>
        <p:nvSpPr>
          <p:cNvPr id="3" name="Title 2"/>
          <p:cNvSpPr>
            <a:spLocks noGrp="1"/>
          </p:cNvSpPr>
          <p:nvPr>
            <p:ph type="title"/>
          </p:nvPr>
        </p:nvSpPr>
        <p:spPr/>
        <p:txBody>
          <a:bodyPr/>
          <a:lstStyle/>
          <a:p>
            <a:r>
              <a:rPr lang="en-GB" dirty="0" smtClean="0"/>
              <a:t>The Learning Organisation</a:t>
            </a:r>
            <a:endParaRPr lang="en-GB" dirty="0"/>
          </a:p>
        </p:txBody>
      </p:sp>
    </p:spTree>
    <p:extLst>
      <p:ext uri="{BB962C8B-B14F-4D97-AF65-F5344CB8AC3E}">
        <p14:creationId xmlns:p14="http://schemas.microsoft.com/office/powerpoint/2010/main" val="378791524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566928" indent="-457200">
              <a:buFont typeface="+mj-lt"/>
              <a:buAutoNum type="arabicPeriod"/>
            </a:pPr>
            <a:r>
              <a:rPr lang="en-GB" sz="2400" dirty="0" smtClean="0"/>
              <a:t>Collaborative </a:t>
            </a:r>
            <a:r>
              <a:rPr lang="en-GB" sz="2400" dirty="0"/>
              <a:t>Learning Culture (Systems Thinking</a:t>
            </a:r>
            <a:r>
              <a:rPr lang="en-GB" sz="2400" dirty="0" smtClean="0"/>
              <a:t>)</a:t>
            </a:r>
            <a:endParaRPr lang="en-GB" sz="2400" dirty="0"/>
          </a:p>
          <a:p>
            <a:pPr marL="566928" indent="-457200">
              <a:buFont typeface="+mj-lt"/>
              <a:buAutoNum type="arabicPeriod"/>
            </a:pPr>
            <a:r>
              <a:rPr lang="en-GB" sz="2400" dirty="0" smtClean="0"/>
              <a:t>Lifelong Learning </a:t>
            </a:r>
            <a:r>
              <a:rPr lang="en-GB" sz="2400" dirty="0" err="1"/>
              <a:t>Mindset</a:t>
            </a:r>
            <a:r>
              <a:rPr lang="en-GB" sz="2400" dirty="0"/>
              <a:t> (Personal Mastery</a:t>
            </a:r>
            <a:r>
              <a:rPr lang="en-GB" sz="2400" dirty="0" smtClean="0"/>
              <a:t>)</a:t>
            </a:r>
            <a:endParaRPr lang="en-GB" sz="2400" dirty="0"/>
          </a:p>
          <a:p>
            <a:pPr marL="566928" indent="-457200">
              <a:buFont typeface="+mj-lt"/>
              <a:buAutoNum type="arabicPeriod"/>
            </a:pPr>
            <a:r>
              <a:rPr lang="en-GB" sz="2400" dirty="0"/>
              <a:t>Room For Innovation (Mental Models</a:t>
            </a:r>
            <a:r>
              <a:rPr lang="en-GB" sz="2400" dirty="0" smtClean="0"/>
              <a:t>)</a:t>
            </a:r>
            <a:endParaRPr lang="en-GB" sz="2400" dirty="0"/>
          </a:p>
          <a:p>
            <a:pPr marL="566928" indent="-457200">
              <a:buFont typeface="+mj-lt"/>
              <a:buAutoNum type="arabicPeriod"/>
            </a:pPr>
            <a:r>
              <a:rPr lang="en-GB" sz="2400" dirty="0"/>
              <a:t>Forward-Thinking Leadership (Shared Vision) </a:t>
            </a:r>
          </a:p>
          <a:p>
            <a:pPr marL="566928" indent="-457200">
              <a:buFont typeface="+mj-lt"/>
              <a:buAutoNum type="arabicPeriod"/>
            </a:pPr>
            <a:r>
              <a:rPr lang="en-GB" sz="2400" dirty="0"/>
              <a:t>Knowledge Sharing (Team Learning</a:t>
            </a:r>
            <a:r>
              <a:rPr lang="en-GB" sz="2400" dirty="0" smtClean="0"/>
              <a:t>)</a:t>
            </a:r>
          </a:p>
          <a:p>
            <a:pPr marL="109728" indent="0">
              <a:buNone/>
            </a:pPr>
            <a:r>
              <a:rPr lang="en-GB" sz="900" dirty="0" smtClean="0">
                <a:hlinkClick r:id="rId2"/>
              </a:rPr>
              <a:t>Ref (1)</a:t>
            </a:r>
            <a:endParaRPr lang="en-GB" sz="900" dirty="0"/>
          </a:p>
          <a:p>
            <a:endParaRPr lang="en-GB" sz="2400" dirty="0"/>
          </a:p>
        </p:txBody>
      </p:sp>
      <p:sp>
        <p:nvSpPr>
          <p:cNvPr id="3" name="Title 2"/>
          <p:cNvSpPr>
            <a:spLocks noGrp="1"/>
          </p:cNvSpPr>
          <p:nvPr>
            <p:ph type="title"/>
          </p:nvPr>
        </p:nvSpPr>
        <p:spPr/>
        <p:txBody>
          <a:bodyPr>
            <a:normAutofit fontScale="90000"/>
          </a:bodyPr>
          <a:lstStyle/>
          <a:p>
            <a:r>
              <a:rPr lang="en-GB" dirty="0"/>
              <a:t>5 Key Traits ALL Learning Organizations </a:t>
            </a:r>
            <a:r>
              <a:rPr lang="en-GB" dirty="0" smtClean="0"/>
              <a:t>Share</a:t>
            </a:r>
            <a:endParaRPr lang="en-GB" dirty="0"/>
          </a:p>
        </p:txBody>
      </p:sp>
    </p:spTree>
    <p:extLst>
      <p:ext uri="{BB962C8B-B14F-4D97-AF65-F5344CB8AC3E}">
        <p14:creationId xmlns:p14="http://schemas.microsoft.com/office/powerpoint/2010/main" val="90208342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624078" indent="-514350">
              <a:buFont typeface="+mj-lt"/>
              <a:buAutoNum type="arabicPeriod"/>
            </a:pPr>
            <a:r>
              <a:rPr lang="en-GB" dirty="0" smtClean="0"/>
              <a:t>Find and review a relevant HRD Article or Case-study online.</a:t>
            </a:r>
          </a:p>
          <a:p>
            <a:pPr marL="624078" indent="-514350">
              <a:buFont typeface="+mj-lt"/>
              <a:buAutoNum type="arabicPeriod"/>
            </a:pPr>
            <a:endParaRPr lang="en-GB" dirty="0" smtClean="0"/>
          </a:p>
          <a:p>
            <a:pPr marL="624078" indent="-514350">
              <a:buFont typeface="+mj-lt"/>
              <a:buAutoNum type="arabicPeriod"/>
            </a:pPr>
            <a:r>
              <a:rPr lang="en-GB" dirty="0" smtClean="0"/>
              <a:t>Highlight the key points and share them with the group.</a:t>
            </a:r>
            <a:endParaRPr lang="en-GB" dirty="0"/>
          </a:p>
        </p:txBody>
      </p:sp>
      <p:sp>
        <p:nvSpPr>
          <p:cNvPr id="2" name="Title 1"/>
          <p:cNvSpPr>
            <a:spLocks noGrp="1"/>
          </p:cNvSpPr>
          <p:nvPr>
            <p:ph type="title"/>
          </p:nvPr>
        </p:nvSpPr>
        <p:spPr/>
        <p:txBody>
          <a:bodyPr>
            <a:normAutofit fontScale="90000"/>
          </a:bodyPr>
          <a:lstStyle/>
          <a:p>
            <a:r>
              <a:rPr lang="en-GB" b="1" u="sng" dirty="0" smtClean="0"/>
              <a:t>HRD Article or Case-study review:</a:t>
            </a:r>
            <a:endParaRPr lang="en-GB" b="1" u="sng"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339752" y="2636912"/>
            <a:ext cx="3888432" cy="1143000"/>
          </a:xfrm>
        </p:spPr>
        <p:txBody>
          <a:bodyPr/>
          <a:lstStyle/>
          <a:p>
            <a:pPr algn="ctr"/>
            <a:r>
              <a:rPr lang="en-GB" dirty="0" smtClean="0"/>
              <a:t>The End </a:t>
            </a:r>
            <a:r>
              <a:rPr lang="en-GB" dirty="0" smtClean="0">
                <a:sym typeface="Wingdings" panose="05000000000000000000" pitchFamily="2" charset="2"/>
              </a:rPr>
              <a:t>.</a:t>
            </a:r>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buNone/>
            </a:pPr>
            <a:r>
              <a:rPr lang="en-GB" sz="2400" dirty="0" smtClean="0"/>
              <a:t>	The main Professional organizations in HRM include:</a:t>
            </a:r>
          </a:p>
          <a:p>
            <a:pPr>
              <a:buNone/>
            </a:pPr>
            <a:endParaRPr lang="en-GB" sz="2400" dirty="0" smtClean="0"/>
          </a:p>
          <a:p>
            <a:r>
              <a:rPr lang="en-GB" sz="2400" b="1" dirty="0" smtClean="0">
                <a:hlinkClick r:id="rId2"/>
              </a:rPr>
              <a:t>the Chartered Institute of Personnel</a:t>
            </a:r>
            <a:r>
              <a:rPr lang="en-GB" sz="2400" dirty="0" smtClean="0">
                <a:hlinkClick r:id="rId2"/>
              </a:rPr>
              <a:t> </a:t>
            </a:r>
            <a:r>
              <a:rPr lang="en-GB" sz="2400" b="1" dirty="0" smtClean="0">
                <a:hlinkClick r:id="rId2"/>
              </a:rPr>
              <a:t>and Development (CIPD)</a:t>
            </a:r>
            <a:r>
              <a:rPr lang="en-GB" sz="2400" dirty="0" smtClean="0"/>
              <a:t> CIPD.co.uk ****</a:t>
            </a:r>
          </a:p>
          <a:p>
            <a:pPr>
              <a:buNone/>
            </a:pPr>
            <a:endParaRPr lang="en-GB" sz="2400" dirty="0" smtClean="0"/>
          </a:p>
          <a:p>
            <a:r>
              <a:rPr lang="en-GB" sz="2400" dirty="0" smtClean="0"/>
              <a:t>the </a:t>
            </a:r>
            <a:r>
              <a:rPr lang="en-GB" sz="2400" b="1" dirty="0" smtClean="0"/>
              <a:t>Society for Human Resource Management</a:t>
            </a:r>
            <a:r>
              <a:rPr lang="en-GB" sz="2400" dirty="0" smtClean="0"/>
              <a:t>;</a:t>
            </a:r>
          </a:p>
          <a:p>
            <a:pPr>
              <a:buNone/>
            </a:pPr>
            <a:endParaRPr lang="en-GB" sz="2400" b="1" dirty="0" smtClean="0"/>
          </a:p>
          <a:p>
            <a:r>
              <a:rPr lang="en-GB" sz="2400" b="1" dirty="0" smtClean="0"/>
              <a:t>the International Public Management Association for HR (IPMA-HR)</a:t>
            </a:r>
            <a:r>
              <a:rPr lang="en-GB" sz="2400" dirty="0"/>
              <a:t>.</a:t>
            </a:r>
          </a:p>
        </p:txBody>
      </p:sp>
      <p:sp>
        <p:nvSpPr>
          <p:cNvPr id="2" name="Title 1"/>
          <p:cNvSpPr>
            <a:spLocks noGrp="1"/>
          </p:cNvSpPr>
          <p:nvPr>
            <p:ph type="title"/>
          </p:nvPr>
        </p:nvSpPr>
        <p:spPr/>
        <p:txBody>
          <a:bodyPr/>
          <a:lstStyle/>
          <a:p>
            <a:r>
              <a:rPr lang="en-GB" b="1" u="sng" dirty="0" smtClean="0"/>
              <a:t>Professional Organizations</a:t>
            </a:r>
            <a:endParaRPr lang="en-GB" b="1" u="sng"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i="1" dirty="0" err="1" smtClean="0"/>
              <a:t>Beardwell</a:t>
            </a:r>
            <a:r>
              <a:rPr lang="en-GB" i="1" dirty="0" smtClean="0"/>
              <a:t>, J &amp; </a:t>
            </a:r>
            <a:r>
              <a:rPr lang="en-GB" i="1" dirty="0" err="1" smtClean="0"/>
              <a:t>Claydon</a:t>
            </a:r>
            <a:r>
              <a:rPr lang="en-GB" i="1" dirty="0" smtClean="0"/>
              <a:t>, T. (2007) Human Resource Management, A Contemporary Approach, </a:t>
            </a:r>
            <a:r>
              <a:rPr lang="en-GB" dirty="0" smtClean="0"/>
              <a:t>5</a:t>
            </a:r>
            <a:r>
              <a:rPr lang="en-GB" baseline="30000" dirty="0" smtClean="0"/>
              <a:t>th</a:t>
            </a:r>
            <a:r>
              <a:rPr lang="en-GB" dirty="0" smtClean="0"/>
              <a:t> Edition, Harlow: Pearson </a:t>
            </a:r>
          </a:p>
          <a:p>
            <a:r>
              <a:rPr lang="en-GB" dirty="0" smtClean="0"/>
              <a:t>Foot, M &amp; Hook, C. (2011) </a:t>
            </a:r>
            <a:r>
              <a:rPr lang="en-GB" i="1" dirty="0" smtClean="0"/>
              <a:t>Introducing Human Resource Management, </a:t>
            </a:r>
            <a:r>
              <a:rPr lang="en-GB" dirty="0" smtClean="0"/>
              <a:t>6</a:t>
            </a:r>
            <a:r>
              <a:rPr lang="en-GB" baseline="30000" dirty="0" smtClean="0"/>
              <a:t>th</a:t>
            </a:r>
            <a:r>
              <a:rPr lang="en-GB" dirty="0" smtClean="0"/>
              <a:t> Edition, Harlow: Prentice Hall</a:t>
            </a:r>
          </a:p>
          <a:p>
            <a:r>
              <a:rPr lang="en-GB" dirty="0" err="1" smtClean="0"/>
              <a:t>Marchington</a:t>
            </a:r>
            <a:r>
              <a:rPr lang="en-GB" dirty="0" smtClean="0"/>
              <a:t>, M &amp; Wilkinson, A. (2008) </a:t>
            </a:r>
            <a:r>
              <a:rPr lang="en-GB" i="1" dirty="0" smtClean="0"/>
              <a:t>Human Resource Management at Work, People Management &amp; Development, </a:t>
            </a:r>
            <a:r>
              <a:rPr lang="en-GB" dirty="0" smtClean="0"/>
              <a:t>London: CIPD</a:t>
            </a:r>
          </a:p>
          <a:p>
            <a:r>
              <a:rPr lang="en-GB" dirty="0" smtClean="0"/>
              <a:t>Torrington. D, </a:t>
            </a:r>
            <a:r>
              <a:rPr lang="en-GB" dirty="0" err="1" smtClean="0"/>
              <a:t>Hall.L</a:t>
            </a:r>
            <a:r>
              <a:rPr lang="en-GB" dirty="0" smtClean="0"/>
              <a:t>, </a:t>
            </a:r>
            <a:r>
              <a:rPr lang="en-GB" dirty="0" err="1" smtClean="0"/>
              <a:t>Taylor.s</a:t>
            </a:r>
            <a:r>
              <a:rPr lang="en-GB" dirty="0" smtClean="0"/>
              <a:t> &amp; </a:t>
            </a:r>
            <a:r>
              <a:rPr lang="en-GB" dirty="0" err="1" smtClean="0"/>
              <a:t>Atkinson.C</a:t>
            </a:r>
            <a:r>
              <a:rPr lang="en-GB" dirty="0" smtClean="0"/>
              <a:t> (2011) </a:t>
            </a:r>
            <a:r>
              <a:rPr lang="en-GB" i="1" dirty="0" smtClean="0"/>
              <a:t>Human Resource Management,</a:t>
            </a:r>
            <a:r>
              <a:rPr lang="en-GB" dirty="0" smtClean="0"/>
              <a:t> 8</a:t>
            </a:r>
            <a:r>
              <a:rPr lang="en-GB" baseline="30000" dirty="0" smtClean="0"/>
              <a:t>th</a:t>
            </a:r>
            <a:r>
              <a:rPr lang="en-GB" dirty="0" smtClean="0"/>
              <a:t> Edition, Harlow: Pearson</a:t>
            </a:r>
          </a:p>
          <a:p>
            <a:endParaRPr lang="en-GB" dirty="0"/>
          </a:p>
        </p:txBody>
      </p:sp>
      <p:sp>
        <p:nvSpPr>
          <p:cNvPr id="3" name="Title 2"/>
          <p:cNvSpPr>
            <a:spLocks noGrp="1"/>
          </p:cNvSpPr>
          <p:nvPr>
            <p:ph type="title"/>
          </p:nvPr>
        </p:nvSpPr>
        <p:spPr/>
        <p:txBody>
          <a:bodyPr/>
          <a:lstStyle/>
          <a:p>
            <a:r>
              <a:rPr lang="en-GB" dirty="0" smtClean="0"/>
              <a:t>References</a:t>
            </a:r>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996</TotalTime>
  <Words>1397</Words>
  <Application>Microsoft Office PowerPoint</Application>
  <PresentationFormat>On-screen Show (4:3)</PresentationFormat>
  <Paragraphs>182</Paragraphs>
  <Slides>37</Slides>
  <Notes>11</Notes>
  <HiddenSlides>1</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37</vt:i4>
      </vt:variant>
    </vt:vector>
  </HeadingPairs>
  <TitlesOfParts>
    <vt:vector size="44" baseType="lpstr">
      <vt:lpstr>Calibri</vt:lpstr>
      <vt:lpstr>Lucida Sans Unicode</vt:lpstr>
      <vt:lpstr>Verdana</vt:lpstr>
      <vt:lpstr>Wingdings</vt:lpstr>
      <vt:lpstr>Wingdings 2</vt:lpstr>
      <vt:lpstr>Wingdings 3</vt:lpstr>
      <vt:lpstr>Concourse</vt:lpstr>
      <vt:lpstr>  HRM : Human Resource Management  &amp; HRD : Human Resource Development</vt:lpstr>
      <vt:lpstr>  Part 1 HRM : Human Resource Management  </vt:lpstr>
      <vt:lpstr>Q. What is HRM?</vt:lpstr>
      <vt:lpstr>Q. Importance of HRM?</vt:lpstr>
      <vt:lpstr>Q. Responsibilities of HR?</vt:lpstr>
      <vt:lpstr>Q. HRM recent developments?</vt:lpstr>
      <vt:lpstr>Bg: Human Resource Management (HRM)</vt:lpstr>
      <vt:lpstr>Bg: HRM</vt:lpstr>
      <vt:lpstr>Bg: HRM Dept/function</vt:lpstr>
      <vt:lpstr>Bg: Varying goals and needs</vt:lpstr>
      <vt:lpstr>Bg: Theory of HRM</vt:lpstr>
      <vt:lpstr>Bg: HRM developed by  Dave Ulrich</vt:lpstr>
      <vt:lpstr>Bg: HRM Business practices</vt:lpstr>
      <vt:lpstr>Bg: Recent Developments</vt:lpstr>
      <vt:lpstr>Bg: Effect of HRM</vt:lpstr>
      <vt:lpstr>Q. HR effectiveness?</vt:lpstr>
      <vt:lpstr>Bg: Measuring</vt:lpstr>
      <vt:lpstr>Q. HR &amp; Technology?</vt:lpstr>
      <vt:lpstr>HR &amp; Information Technology</vt:lpstr>
      <vt:lpstr>HRM research activity:</vt:lpstr>
      <vt:lpstr>End of Part 1.</vt:lpstr>
      <vt:lpstr>  Part 2 HRD : Human Resource Development </vt:lpstr>
      <vt:lpstr>Q. What is HRD?</vt:lpstr>
      <vt:lpstr>Q. Importance of HRD?</vt:lpstr>
      <vt:lpstr>- Q. HRD &amp; Job Satisfaction?</vt:lpstr>
      <vt:lpstr>Q. HRD recent developments?</vt:lpstr>
      <vt:lpstr>HRD &amp; Tech</vt:lpstr>
      <vt:lpstr>Q. What is Self-Actualisation?</vt:lpstr>
      <vt:lpstr>Bg: HRD : Human Resource Development</vt:lpstr>
      <vt:lpstr>Bg: HRD Cont...</vt:lpstr>
      <vt:lpstr>Bg: Study &amp; Profession of HRD</vt:lpstr>
      <vt:lpstr>The Learning Organisation</vt:lpstr>
      <vt:lpstr>5 Key Traits ALL Learning Organizations Share</vt:lpstr>
      <vt:lpstr>HRD Article or Case-study review:</vt:lpstr>
      <vt:lpstr>The End .</vt:lpstr>
      <vt:lpstr>Professional Organizations</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management</dc:title>
  <dc:creator>sc-jw</dc:creator>
  <cp:lastModifiedBy>James Williams</cp:lastModifiedBy>
  <cp:revision>97</cp:revision>
  <dcterms:created xsi:type="dcterms:W3CDTF">2011-02-23T08:23:18Z</dcterms:created>
  <dcterms:modified xsi:type="dcterms:W3CDTF">2019-02-07T16:40:11Z</dcterms:modified>
</cp:coreProperties>
</file>